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3" r:id="rId5"/>
    <p:sldMasterId id="2147483685" r:id="rId6"/>
    <p:sldMasterId id="2147483697" r:id="rId7"/>
  </p:sldMasterIdLst>
  <p:notesMasterIdLst>
    <p:notesMasterId r:id="rId25"/>
  </p:notesMasterIdLst>
  <p:sldIdLst>
    <p:sldId id="256" r:id="rId8"/>
    <p:sldId id="257" r:id="rId9"/>
    <p:sldId id="278" r:id="rId10"/>
    <p:sldId id="268" r:id="rId11"/>
    <p:sldId id="269" r:id="rId12"/>
    <p:sldId id="270" r:id="rId13"/>
    <p:sldId id="271" r:id="rId14"/>
    <p:sldId id="279" r:id="rId15"/>
    <p:sldId id="272" r:id="rId16"/>
    <p:sldId id="273" r:id="rId17"/>
    <p:sldId id="280" r:id="rId18"/>
    <p:sldId id="282" r:id="rId19"/>
    <p:sldId id="283" r:id="rId20"/>
    <p:sldId id="274" r:id="rId21"/>
    <p:sldId id="285" r:id="rId22"/>
    <p:sldId id="284" r:id="rId23"/>
    <p:sldId id="258" r:id="rId2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C2E59160-5156-4170-AB5A-02ACF471DF57}">
          <p14:sldIdLst>
            <p14:sldId id="256"/>
            <p14:sldId id="257"/>
            <p14:sldId id="278"/>
            <p14:sldId id="268"/>
            <p14:sldId id="269"/>
            <p14:sldId id="270"/>
            <p14:sldId id="271"/>
            <p14:sldId id="279"/>
            <p14:sldId id="272"/>
            <p14:sldId id="273"/>
            <p14:sldId id="280"/>
            <p14:sldId id="282"/>
            <p14:sldId id="283"/>
            <p14:sldId id="274"/>
            <p14:sldId id="285"/>
            <p14:sldId id="284"/>
            <p14:sldId id="25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iel Ruiz Santamaria" initials="DRS" lastIdx="1" clrIdx="0">
    <p:extLst>
      <p:ext uri="{19B8F6BF-5375-455C-9EA6-DF929625EA0E}">
        <p15:presenceInfo xmlns:p15="http://schemas.microsoft.com/office/powerpoint/2012/main" userId="S-1-5-21-2547761324-2094215381-2870057409-1115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0000"/>
    <a:srgbClr val="6494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268" autoAdjust="0"/>
  </p:normalViewPr>
  <p:slideViewPr>
    <p:cSldViewPr snapToGrid="0">
      <p:cViewPr varScale="1">
        <p:scale>
          <a:sx n="75" d="100"/>
          <a:sy n="75" d="100"/>
        </p:scale>
        <p:origin x="77" y="307"/>
      </p:cViewPr>
      <p:guideLst/>
    </p:cSldViewPr>
  </p:slideViewPr>
  <p:notesTextViewPr>
    <p:cViewPr>
      <p:scale>
        <a:sx n="1" d="1"/>
        <a:sy n="1" d="1"/>
      </p:scale>
      <p:origin x="0" y="0"/>
    </p:cViewPr>
  </p:notesTextViewPr>
  <p:notesViewPr>
    <p:cSldViewPr snapToGrid="0">
      <p:cViewPr varScale="1">
        <p:scale>
          <a:sx n="66" d="100"/>
          <a:sy n="66" d="100"/>
        </p:scale>
        <p:origin x="313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1B3F03-733C-4F4F-8160-EA6766E3B12A}" type="datetimeFigureOut">
              <a:rPr lang="es-ES" smtClean="0"/>
              <a:t>15/01/2021</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E0464F-B7A6-41EA-9FCA-FF947132E9B8}" type="slidenum">
              <a:rPr lang="es-ES" smtClean="0"/>
              <a:t>‹Nº›</a:t>
            </a:fld>
            <a:endParaRPr lang="es-ES"/>
          </a:p>
        </p:txBody>
      </p:sp>
    </p:spTree>
    <p:extLst>
      <p:ext uri="{BB962C8B-B14F-4D97-AF65-F5344CB8AC3E}">
        <p14:creationId xmlns:p14="http://schemas.microsoft.com/office/powerpoint/2010/main" val="3554516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 librería de descubrimiento esta compuesta por distintos módulos con finalidades muy distintas:</a:t>
            </a:r>
          </a:p>
          <a:p>
            <a:pPr marL="171450" indent="-171450">
              <a:buFontTx/>
              <a:buChar char="-"/>
            </a:pPr>
            <a:r>
              <a:rPr lang="es-ES" dirty="0"/>
              <a:t>Reconciliación de entidades </a:t>
            </a:r>
            <a:r>
              <a:rPr lang="es-ES" dirty="0">
                <a:sym typeface="Wingdings" panose="05000000000000000000" pitchFamily="2" charset="2"/>
              </a:rPr>
              <a:t></a:t>
            </a:r>
            <a:r>
              <a:rPr lang="es-ES" dirty="0"/>
              <a:t> (dentro de un mismo Backend). Realiza la detección de duplicados o instancias que referencian el mismo concepto y coordina el proceso de merge o </a:t>
            </a:r>
            <a:r>
              <a:rPr lang="es-ES"/>
              <a:t>linkado</a:t>
            </a:r>
            <a:endParaRPr lang="es-ES" dirty="0"/>
          </a:p>
          <a:p>
            <a:pPr marL="171450" indent="-171450">
              <a:buFontTx/>
              <a:buChar char="-"/>
            </a:pPr>
            <a:r>
              <a:rPr lang="es-ES" dirty="0"/>
              <a:t>Descubrimiento de enlaces </a:t>
            </a:r>
            <a:r>
              <a:rPr lang="es-ES" dirty="0">
                <a:sym typeface="Wingdings" panose="05000000000000000000" pitchFamily="2" charset="2"/>
              </a:rPr>
              <a:t></a:t>
            </a:r>
            <a:r>
              <a:rPr lang="es-ES" dirty="0"/>
              <a:t> Instancias externas al </a:t>
            </a:r>
            <a:r>
              <a:rPr lang="es-ES" dirty="0" err="1"/>
              <a:t>Bacend</a:t>
            </a:r>
            <a:r>
              <a:rPr lang="es-ES" dirty="0"/>
              <a:t> SGI. Tiene como finalidad añadir enlaces entre instancias</a:t>
            </a:r>
          </a:p>
          <a:p>
            <a:pPr marL="628650" lvl="1" indent="-171450">
              <a:buFontTx/>
              <a:buChar char="-"/>
            </a:pPr>
            <a:r>
              <a:rPr lang="es-ES" dirty="0"/>
              <a:t>Otros Backend SGI.</a:t>
            </a:r>
          </a:p>
          <a:p>
            <a:pPr marL="628650" lvl="1" indent="-171450">
              <a:buFontTx/>
              <a:buChar char="-"/>
            </a:pPr>
            <a:r>
              <a:rPr lang="es-ES" dirty="0"/>
              <a:t>La Nube LOD</a:t>
            </a:r>
          </a:p>
          <a:p>
            <a:pPr marL="171450" lvl="0" indent="-171450">
              <a:buFontTx/>
              <a:buChar char="-"/>
            </a:pPr>
            <a:r>
              <a:rPr lang="es-ES" dirty="0"/>
              <a:t>Detección de equivalencias </a:t>
            </a:r>
            <a:r>
              <a:rPr lang="es-ES" dirty="0">
                <a:sym typeface="Wingdings" panose="05000000000000000000" pitchFamily="2" charset="2"/>
              </a:rPr>
              <a:t> Usando razonamiento automático</a:t>
            </a:r>
            <a:endParaRPr lang="es-ES" dirty="0"/>
          </a:p>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2</a:t>
            </a:fld>
            <a:endParaRPr lang="es-ES"/>
          </a:p>
        </p:txBody>
      </p:sp>
    </p:spTree>
    <p:extLst>
      <p:ext uri="{BB962C8B-B14F-4D97-AF65-F5344CB8AC3E}">
        <p14:creationId xmlns:p14="http://schemas.microsoft.com/office/powerpoint/2010/main" val="34976831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Conclusión: Ningún algoritmo por si mismo funciona adecuadamente en todos los casos</a:t>
            </a:r>
          </a:p>
          <a:p>
            <a:r>
              <a:rPr lang="es-ES" dirty="0"/>
              <a:t>Idea: En base a todos los algoritmos implementar un algoritmo de consenso, que maximice los valores altos cuando se forma mayoritaria se infiera un alto grado de similitud, y maximizar los bajos en caso contrario</a:t>
            </a:r>
          </a:p>
          <a:p>
            <a:endParaRPr lang="es-ES" dirty="0"/>
          </a:p>
          <a:p>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12</a:t>
            </a:fld>
            <a:endParaRPr lang="es-ES"/>
          </a:p>
        </p:txBody>
      </p:sp>
    </p:spTree>
    <p:extLst>
      <p:ext uri="{BB962C8B-B14F-4D97-AF65-F5344CB8AC3E}">
        <p14:creationId xmlns:p14="http://schemas.microsoft.com/office/powerpoint/2010/main" val="7659303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Conclusión: Ningún algoritmo por si mismo funciona adecuadamente en todos los casos</a:t>
            </a:r>
          </a:p>
          <a:p>
            <a:r>
              <a:rPr lang="es-ES" dirty="0"/>
              <a:t>Idea: En base a todos los algoritmos implementar un algoritmo de consenso, que maximice los valores altos cuando se forma mayoritaria se infiera un alto grado de similitud, y maximizar los bajos en caso contrario</a:t>
            </a:r>
          </a:p>
          <a:p>
            <a:endParaRPr lang="es-ES" dirty="0"/>
          </a:p>
          <a:p>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13</a:t>
            </a:fld>
            <a:endParaRPr lang="es-ES"/>
          </a:p>
        </p:txBody>
      </p:sp>
    </p:spTree>
    <p:extLst>
      <p:ext uri="{BB962C8B-B14F-4D97-AF65-F5344CB8AC3E}">
        <p14:creationId xmlns:p14="http://schemas.microsoft.com/office/powerpoint/2010/main" val="97352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14</a:t>
            </a:fld>
            <a:endParaRPr lang="es-ES"/>
          </a:p>
        </p:txBody>
      </p:sp>
    </p:spTree>
    <p:extLst>
      <p:ext uri="{BB962C8B-B14F-4D97-AF65-F5344CB8AC3E}">
        <p14:creationId xmlns:p14="http://schemas.microsoft.com/office/powerpoint/2010/main" val="13829043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15</a:t>
            </a:fld>
            <a:endParaRPr lang="es-ES"/>
          </a:p>
        </p:txBody>
      </p:sp>
    </p:spTree>
    <p:extLst>
      <p:ext uri="{BB962C8B-B14F-4D97-AF65-F5344CB8AC3E}">
        <p14:creationId xmlns:p14="http://schemas.microsoft.com/office/powerpoint/2010/main" val="28552376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16</a:t>
            </a:fld>
            <a:endParaRPr lang="es-ES"/>
          </a:p>
        </p:txBody>
      </p:sp>
    </p:spTree>
    <p:extLst>
      <p:ext uri="{BB962C8B-B14F-4D97-AF65-F5344CB8AC3E}">
        <p14:creationId xmlns:p14="http://schemas.microsoft.com/office/powerpoint/2010/main" val="221343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Estado del Arte</a:t>
            </a:r>
          </a:p>
          <a:p>
            <a:r>
              <a:rPr lang="es-ES" dirty="0"/>
              <a:t>-----------------</a:t>
            </a:r>
          </a:p>
          <a:p>
            <a:pPr marL="171450" indent="-171450">
              <a:buFontTx/>
              <a:buChar char="-"/>
            </a:pPr>
            <a:r>
              <a:rPr lang="es-ES" dirty="0"/>
              <a:t>Rama de investigación activa y abierta</a:t>
            </a:r>
          </a:p>
          <a:p>
            <a:pPr marL="171450" indent="-171450">
              <a:buFontTx/>
              <a:buChar char="-"/>
            </a:pPr>
            <a:r>
              <a:rPr lang="es-ES" dirty="0"/>
              <a:t>No trivial</a:t>
            </a:r>
          </a:p>
          <a:p>
            <a:pPr marL="628650" lvl="1" indent="-171450">
              <a:buFontTx/>
              <a:buChar char="-"/>
            </a:pPr>
            <a:r>
              <a:rPr lang="es-ES" dirty="0"/>
              <a:t>Distintas representaciones para valores equivalentes</a:t>
            </a:r>
          </a:p>
          <a:p>
            <a:pPr marL="628650" lvl="1" indent="-171450">
              <a:buFontTx/>
              <a:buChar char="-"/>
            </a:pPr>
            <a:r>
              <a:rPr lang="es-ES" dirty="0"/>
              <a:t>Distintos tipos de datos y por tanto distintos tipos de evaluaciones de similitud</a:t>
            </a:r>
          </a:p>
          <a:p>
            <a:pPr marL="628650" lvl="1" indent="-171450">
              <a:buFontTx/>
              <a:buChar char="-"/>
            </a:pPr>
            <a:r>
              <a:rPr lang="es-ES" dirty="0"/>
              <a:t>Distinta importancia de los atributos a la hora de identificar una entidad</a:t>
            </a:r>
          </a:p>
          <a:p>
            <a:pPr marL="628650" lvl="1" indent="-171450">
              <a:buFontTx/>
              <a:buChar char="-"/>
            </a:pPr>
            <a:endParaRPr lang="es-ES" dirty="0"/>
          </a:p>
          <a:p>
            <a:pPr marL="0" lvl="0" indent="0">
              <a:buFontTx/>
              <a:buNone/>
            </a:pPr>
            <a:r>
              <a:rPr lang="es-ES" dirty="0"/>
              <a:t>Objetivos para el proyecto ASIO</a:t>
            </a:r>
          </a:p>
          <a:p>
            <a:pPr marL="0" lvl="0" indent="0">
              <a:buFontTx/>
              <a:buNone/>
            </a:pPr>
            <a:r>
              <a:rPr lang="es-ES" dirty="0"/>
              <a:t>------------------------------------</a:t>
            </a:r>
          </a:p>
          <a:p>
            <a:pPr marL="171450" lvl="0" indent="-171450">
              <a:buFontTx/>
              <a:buChar char="-"/>
            </a:pPr>
            <a:r>
              <a:rPr lang="es-ES" dirty="0"/>
              <a:t>Evitar duplicados</a:t>
            </a:r>
          </a:p>
          <a:p>
            <a:pPr marL="171450" lvl="0" indent="-171450">
              <a:buFontTx/>
              <a:buChar char="-"/>
            </a:pPr>
            <a:r>
              <a:rPr lang="es-ES" dirty="0"/>
              <a:t>Crear enlaces entre distintas entidades de distintos Backend SGI que representan un mismo concepto</a:t>
            </a:r>
          </a:p>
          <a:p>
            <a:pPr marL="171450" lvl="0" indent="-171450">
              <a:buFontTx/>
              <a:buChar char="-"/>
            </a:pPr>
            <a:r>
              <a:rPr lang="es-ES" dirty="0"/>
              <a:t>Minimizar la intervención humana estableciendo 2 umbrales:</a:t>
            </a:r>
          </a:p>
          <a:p>
            <a:pPr marL="628650" lvl="1" indent="-171450">
              <a:buFontTx/>
              <a:buChar char="-"/>
            </a:pPr>
            <a:r>
              <a:rPr lang="es-ES" dirty="0"/>
              <a:t>Actuación automática.</a:t>
            </a:r>
          </a:p>
          <a:p>
            <a:pPr marL="628650" lvl="1" indent="-171450">
              <a:buFontTx/>
              <a:buChar char="-"/>
            </a:pPr>
            <a:r>
              <a:rPr lang="es-ES" dirty="0"/>
              <a:t>Informar a supervisor humano, para decidir si fusionar la entidad o no.</a:t>
            </a:r>
          </a:p>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3</a:t>
            </a:fld>
            <a:endParaRPr lang="es-ES"/>
          </a:p>
        </p:txBody>
      </p:sp>
    </p:spTree>
    <p:extLst>
      <p:ext uri="{BB962C8B-B14F-4D97-AF65-F5344CB8AC3E}">
        <p14:creationId xmlns:p14="http://schemas.microsoft.com/office/powerpoint/2010/main" val="2812196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Estado del Arte</a:t>
            </a:r>
          </a:p>
          <a:p>
            <a:r>
              <a:rPr lang="es-ES" dirty="0"/>
              <a:t>-----------------</a:t>
            </a:r>
          </a:p>
          <a:p>
            <a:pPr marL="171450" indent="-171450">
              <a:buFontTx/>
              <a:buChar char="-"/>
            </a:pPr>
            <a:r>
              <a:rPr lang="es-ES" dirty="0"/>
              <a:t>Rama de investigación activa y abierta</a:t>
            </a:r>
          </a:p>
          <a:p>
            <a:pPr marL="171450" indent="-171450">
              <a:buFontTx/>
              <a:buChar char="-"/>
            </a:pPr>
            <a:r>
              <a:rPr lang="es-ES" dirty="0"/>
              <a:t>No trivial</a:t>
            </a:r>
          </a:p>
          <a:p>
            <a:pPr marL="628650" lvl="1" indent="-171450">
              <a:buFontTx/>
              <a:buChar char="-"/>
            </a:pPr>
            <a:r>
              <a:rPr lang="es-ES" dirty="0"/>
              <a:t>Distintas representaciones para valores equivalentes</a:t>
            </a:r>
          </a:p>
          <a:p>
            <a:pPr marL="628650" lvl="1" indent="-171450">
              <a:buFontTx/>
              <a:buChar char="-"/>
            </a:pPr>
            <a:r>
              <a:rPr lang="es-ES" dirty="0"/>
              <a:t>Distintos tipos de datos y por tanto distintos tipos de evaluaciones de similitud</a:t>
            </a:r>
          </a:p>
          <a:p>
            <a:pPr marL="628650" lvl="1" indent="-171450">
              <a:buFontTx/>
              <a:buChar char="-"/>
            </a:pPr>
            <a:r>
              <a:rPr lang="es-ES" dirty="0"/>
              <a:t>Distinta importancia de los atributos a la hora de identificar una entidad</a:t>
            </a:r>
          </a:p>
          <a:p>
            <a:pPr marL="628650" lvl="1" indent="-171450">
              <a:buFontTx/>
              <a:buChar char="-"/>
            </a:pPr>
            <a:endParaRPr lang="es-ES" dirty="0"/>
          </a:p>
          <a:p>
            <a:pPr marL="0" lvl="0" indent="0">
              <a:buFontTx/>
              <a:buNone/>
            </a:pPr>
            <a:r>
              <a:rPr lang="es-ES" dirty="0"/>
              <a:t>Objetivos para el proyecto ASIO</a:t>
            </a:r>
          </a:p>
          <a:p>
            <a:pPr marL="0" lvl="0" indent="0">
              <a:buFontTx/>
              <a:buNone/>
            </a:pPr>
            <a:r>
              <a:rPr lang="es-ES" dirty="0"/>
              <a:t>------------------------------------</a:t>
            </a:r>
          </a:p>
          <a:p>
            <a:pPr marL="171450" lvl="0" indent="-171450">
              <a:buFontTx/>
              <a:buChar char="-"/>
            </a:pPr>
            <a:r>
              <a:rPr lang="es-ES" dirty="0"/>
              <a:t>Evitar duplicados</a:t>
            </a:r>
          </a:p>
          <a:p>
            <a:pPr marL="171450" lvl="0" indent="-171450">
              <a:buFontTx/>
              <a:buChar char="-"/>
            </a:pPr>
            <a:r>
              <a:rPr lang="es-ES" dirty="0"/>
              <a:t>Crear enlaces entre distintas entidades de distintos Backend SGI que representan un mismo concepto</a:t>
            </a:r>
          </a:p>
          <a:p>
            <a:pPr marL="171450" lvl="0" indent="-171450">
              <a:buFontTx/>
              <a:buChar char="-"/>
            </a:pPr>
            <a:r>
              <a:rPr lang="es-ES" dirty="0"/>
              <a:t>Minimizar la intervención humana estableciendo 2 umbrales:</a:t>
            </a:r>
          </a:p>
          <a:p>
            <a:pPr marL="628650" lvl="1" indent="-171450">
              <a:buFontTx/>
              <a:buChar char="-"/>
            </a:pPr>
            <a:r>
              <a:rPr lang="es-ES" dirty="0"/>
              <a:t>Actuación automática.</a:t>
            </a:r>
          </a:p>
          <a:p>
            <a:pPr marL="628650" lvl="1" indent="-171450">
              <a:buFontTx/>
              <a:buChar char="-"/>
            </a:pPr>
            <a:r>
              <a:rPr lang="es-ES" dirty="0"/>
              <a:t>Informar a supervisor humano, para decidir si fusionar la entidad o no.</a:t>
            </a:r>
          </a:p>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4</a:t>
            </a:fld>
            <a:endParaRPr lang="es-ES"/>
          </a:p>
        </p:txBody>
      </p:sp>
    </p:spTree>
    <p:extLst>
      <p:ext uri="{BB962C8B-B14F-4D97-AF65-F5344CB8AC3E}">
        <p14:creationId xmlns:p14="http://schemas.microsoft.com/office/powerpoint/2010/main" val="3782539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5</a:t>
            </a:fld>
            <a:endParaRPr lang="es-ES"/>
          </a:p>
        </p:txBody>
      </p:sp>
    </p:spTree>
    <p:extLst>
      <p:ext uri="{BB962C8B-B14F-4D97-AF65-F5344CB8AC3E}">
        <p14:creationId xmlns:p14="http://schemas.microsoft.com/office/powerpoint/2010/main" val="3803884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Tipo de mayor importancia, ya que es el tipo más general: todos los tipos de datos descritos después, pueden ser también evaluados como cadenas de texto</a:t>
            </a:r>
          </a:p>
          <a:p>
            <a:endParaRPr lang="es-ES" dirty="0"/>
          </a:p>
          <a:p>
            <a:r>
              <a:rPr lang="es-ES" dirty="0"/>
              <a:t>Existen varios tipos de variaciones frecuentes:</a:t>
            </a:r>
          </a:p>
          <a:p>
            <a:pPr marL="171450" indent="-171450">
              <a:buFontTx/>
              <a:buChar char="-"/>
            </a:pPr>
            <a:r>
              <a:rPr lang="es-ES" dirty="0"/>
              <a:t>Cambio de orden en palabras, probablemente pode distintas convenciones</a:t>
            </a:r>
          </a:p>
          <a:p>
            <a:pPr marL="171450" indent="-171450">
              <a:buFontTx/>
              <a:buChar char="-"/>
            </a:pPr>
            <a:r>
              <a:rPr lang="es-ES" dirty="0"/>
              <a:t>Truncado de palabras por el uso de abreviaturas</a:t>
            </a:r>
          </a:p>
          <a:p>
            <a:pPr marL="171450" indent="-171450">
              <a:buFontTx/>
              <a:buChar char="-"/>
            </a:pPr>
            <a:r>
              <a:rPr lang="es-ES" dirty="0"/>
              <a:t>Errores o cambios ortográficos</a:t>
            </a:r>
          </a:p>
          <a:p>
            <a:pPr marL="171450" indent="-171450">
              <a:buFontTx/>
              <a:buChar char="-"/>
            </a:pPr>
            <a:endParaRPr lang="es-ES" dirty="0"/>
          </a:p>
          <a:p>
            <a:pPr marL="0" indent="0">
              <a:buFontTx/>
              <a:buNone/>
            </a:pPr>
            <a:r>
              <a:rPr lang="es-ES" dirty="0"/>
              <a:t>Es necesario normalizar las cadenas de texto para reducir la complejidad</a:t>
            </a:r>
          </a:p>
          <a:p>
            <a:pPr marL="171450" indent="-171450">
              <a:buFontTx/>
              <a:buChar char="-"/>
            </a:pPr>
            <a:r>
              <a:rPr lang="es-ES" dirty="0"/>
              <a:t>No discriminado entre mayúsculas y minúsculas, ya que esto no representa información útil.</a:t>
            </a:r>
          </a:p>
          <a:p>
            <a:pPr marL="171450" indent="-171450">
              <a:buFontTx/>
              <a:buChar char="-"/>
            </a:pPr>
            <a:r>
              <a:rPr lang="es-ES" dirty="0"/>
              <a:t>Eliminación de caracteres de puntuación, signos gramaticales, acentos ….</a:t>
            </a:r>
          </a:p>
          <a:p>
            <a:pPr marL="171450" indent="-171450">
              <a:buFontTx/>
              <a:buChar char="-"/>
            </a:pPr>
            <a:r>
              <a:rPr lang="es-ES" dirty="0"/>
              <a:t>Tokenización</a:t>
            </a:r>
          </a:p>
        </p:txBody>
      </p:sp>
      <p:sp>
        <p:nvSpPr>
          <p:cNvPr id="4" name="Marcador de número de diapositiva 3"/>
          <p:cNvSpPr>
            <a:spLocks noGrp="1"/>
          </p:cNvSpPr>
          <p:nvPr>
            <p:ph type="sldNum" sz="quarter" idx="5"/>
          </p:nvPr>
        </p:nvSpPr>
        <p:spPr/>
        <p:txBody>
          <a:bodyPr/>
          <a:lstStyle/>
          <a:p>
            <a:fld id="{EBE0464F-B7A6-41EA-9FCA-FF947132E9B8}" type="slidenum">
              <a:rPr lang="es-ES" smtClean="0"/>
              <a:t>7</a:t>
            </a:fld>
            <a:endParaRPr lang="es-ES"/>
          </a:p>
        </p:txBody>
      </p:sp>
    </p:spTree>
    <p:extLst>
      <p:ext uri="{BB962C8B-B14F-4D97-AF65-F5344CB8AC3E}">
        <p14:creationId xmlns:p14="http://schemas.microsoft.com/office/powerpoint/2010/main" val="4069890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Tipo de mayor importancia, ya que es el tipo más general: todos los tipos de datos descritos después, pueden ser también evaluados como cadenas de texto</a:t>
            </a:r>
          </a:p>
          <a:p>
            <a:endParaRPr lang="es-ES" dirty="0"/>
          </a:p>
          <a:p>
            <a:r>
              <a:rPr lang="es-ES" dirty="0"/>
              <a:t>Existen varios tipos de variaciones frecuentes:</a:t>
            </a:r>
          </a:p>
          <a:p>
            <a:pPr marL="171450" indent="-171450">
              <a:buFontTx/>
              <a:buChar char="-"/>
            </a:pPr>
            <a:r>
              <a:rPr lang="es-ES" dirty="0"/>
              <a:t>Cambio de orden en palabras, probablemente pode distintas convenciones</a:t>
            </a:r>
          </a:p>
          <a:p>
            <a:pPr marL="171450" indent="-171450">
              <a:buFontTx/>
              <a:buChar char="-"/>
            </a:pPr>
            <a:r>
              <a:rPr lang="es-ES" dirty="0"/>
              <a:t>Truncado de palabras por el uso de abreviaturas</a:t>
            </a:r>
          </a:p>
          <a:p>
            <a:pPr marL="171450" indent="-171450">
              <a:buFontTx/>
              <a:buChar char="-"/>
            </a:pPr>
            <a:r>
              <a:rPr lang="es-ES" dirty="0"/>
              <a:t>Errores o cambios ortográficos</a:t>
            </a:r>
          </a:p>
          <a:p>
            <a:pPr marL="171450" indent="-171450">
              <a:buFontTx/>
              <a:buChar char="-"/>
            </a:pPr>
            <a:endParaRPr lang="es-ES" dirty="0"/>
          </a:p>
          <a:p>
            <a:pPr marL="0" indent="0">
              <a:buFontTx/>
              <a:buNone/>
            </a:pPr>
            <a:r>
              <a:rPr lang="es-ES" dirty="0"/>
              <a:t>Es necesario normalizar las cadenas de texto para reducir la complejidad</a:t>
            </a:r>
          </a:p>
          <a:p>
            <a:pPr marL="171450" indent="-171450">
              <a:buFontTx/>
              <a:buChar char="-"/>
            </a:pPr>
            <a:r>
              <a:rPr lang="es-ES" dirty="0"/>
              <a:t>No discriminado entre mayúsculas y minúsculas, ya que esto no representa información útil.</a:t>
            </a:r>
          </a:p>
          <a:p>
            <a:pPr marL="171450" indent="-171450">
              <a:buFontTx/>
              <a:buChar char="-"/>
            </a:pPr>
            <a:r>
              <a:rPr lang="es-ES" dirty="0"/>
              <a:t>Eliminación de caracteres de puntuación, signos gramaticales, acentos ….</a:t>
            </a:r>
          </a:p>
          <a:p>
            <a:pPr marL="171450" indent="-171450">
              <a:buFontTx/>
              <a:buChar char="-"/>
            </a:pPr>
            <a:r>
              <a:rPr lang="es-ES" dirty="0"/>
              <a:t>Tokenización</a:t>
            </a:r>
          </a:p>
        </p:txBody>
      </p:sp>
      <p:sp>
        <p:nvSpPr>
          <p:cNvPr id="4" name="Marcador de número de diapositiva 3"/>
          <p:cNvSpPr>
            <a:spLocks noGrp="1"/>
          </p:cNvSpPr>
          <p:nvPr>
            <p:ph type="sldNum" sz="quarter" idx="5"/>
          </p:nvPr>
        </p:nvSpPr>
        <p:spPr/>
        <p:txBody>
          <a:bodyPr/>
          <a:lstStyle/>
          <a:p>
            <a:fld id="{EBE0464F-B7A6-41EA-9FCA-FF947132E9B8}" type="slidenum">
              <a:rPr lang="es-ES" smtClean="0"/>
              <a:t>8</a:t>
            </a:fld>
            <a:endParaRPr lang="es-ES"/>
          </a:p>
        </p:txBody>
      </p:sp>
    </p:spTree>
    <p:extLst>
      <p:ext uri="{BB962C8B-B14F-4D97-AF65-F5344CB8AC3E}">
        <p14:creationId xmlns:p14="http://schemas.microsoft.com/office/powerpoint/2010/main" val="14423664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Se han implementado 12 algoritmos de comparación de cadenas, y probados todos ellos con cadenas sintéticas generadas aleatoriamente (10.000 cadenas), que sufren las siguientes variaciones: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s-ES" dirty="0"/>
              <a:t>Iguales: La cadena no sufre ninguna variación, y por lo tanto </a:t>
            </a:r>
            <a:r>
              <a:rPr lang="es-ES" dirty="0" err="1"/>
              <a:t>evalua</a:t>
            </a:r>
            <a:r>
              <a:rPr lang="es-ES" dirty="0"/>
              <a:t> la capacidad de el algoritmo de detectar cadenas iguales. En este caso nos interesa un valor de similitud cercano a 1.</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s-ES" dirty="0"/>
              <a:t>Distintas: Las cadenas son generadas aleatoriamente sin ningún rasgo en común a priori. En este caso nos interesa un valor de similitud cercano a 0.</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s-ES" dirty="0"/>
              <a:t>Variaciones en cadenas (nos interesa un valor de similitud lo mas alto posible, sin llegar a 1):</a:t>
            </a:r>
          </a:p>
          <a:p>
            <a:pPr marL="628650" lvl="1" indent="-171450">
              <a:buFontTx/>
              <a:buChar char="-"/>
            </a:pPr>
            <a:r>
              <a:rPr lang="es-ES" dirty="0"/>
              <a:t>Desordenada: Los tokens de la cadena han sido desordenados de forma aleatoria, desde 1 desordenación hasta n, siendo n el numero de tokens</a:t>
            </a:r>
          </a:p>
          <a:p>
            <a:pPr marL="628650" lvl="1" indent="-171450">
              <a:buFontTx/>
              <a:buChar char="-"/>
            </a:pPr>
            <a:r>
              <a:rPr lang="es-ES" dirty="0"/>
              <a:t>Cambios de caracteres: Se han cambiado caracteres aleatoriamente en uno o todos los tokens, desde 1 cambio hasta n/2, siendo n el numero de </a:t>
            </a:r>
            <a:r>
              <a:rPr lang="es-ES" dirty="0" err="1"/>
              <a:t>caranteres</a:t>
            </a:r>
            <a:r>
              <a:rPr lang="es-ES" dirty="0"/>
              <a:t>.</a:t>
            </a:r>
          </a:p>
          <a:p>
            <a:pPr marL="628650" lvl="1" indent="-171450">
              <a:buFontTx/>
              <a:buChar char="-"/>
            </a:pPr>
            <a:r>
              <a:rPr lang="es-ES" dirty="0"/>
              <a:t>Trucado: Se eliminan m caracteres aleatoriamente en uno o todos los tokens de la parte final de los tokens, estando n comprendido entre 2 y n-1, siendo n el numero de caracteres total del token.</a:t>
            </a:r>
          </a:p>
          <a:p>
            <a:pPr marL="628650" lvl="1" indent="-171450">
              <a:buFontTx/>
              <a:buChar char="-"/>
            </a:pPr>
            <a:r>
              <a:rPr lang="es-ES" dirty="0"/>
              <a:t>Todos: Se realizan todos los cambios en las cadenas, descritos anteriormente</a:t>
            </a:r>
          </a:p>
          <a:p>
            <a:pPr marL="0" lvl="0" indent="0">
              <a:buFontTx/>
              <a:buNone/>
            </a:pPr>
            <a:endParaRPr lang="es-ES" dirty="0"/>
          </a:p>
          <a:p>
            <a:pPr marL="0" lvl="0" indent="0">
              <a:buFontTx/>
              <a:buNone/>
            </a:pPr>
            <a:r>
              <a:rPr lang="es-ES" dirty="0"/>
              <a:t>Se pueden ver en la tabla, algoritmos extremadamente optimistas (en rojo), como el  de Jaro Winkler, que incluso tiende a encontrar algún grado de similitud entre cadenas distintas, o más pesimistas (verde), como el de Jaccard, que arrojan valores de similitud muy bajos, con cualquier tipo de alteración en las cadenas. </a:t>
            </a:r>
          </a:p>
        </p:txBody>
      </p:sp>
      <p:sp>
        <p:nvSpPr>
          <p:cNvPr id="4" name="Marcador de número de diapositiva 3"/>
          <p:cNvSpPr>
            <a:spLocks noGrp="1"/>
          </p:cNvSpPr>
          <p:nvPr>
            <p:ph type="sldNum" sz="quarter" idx="5"/>
          </p:nvPr>
        </p:nvSpPr>
        <p:spPr/>
        <p:txBody>
          <a:bodyPr/>
          <a:lstStyle/>
          <a:p>
            <a:fld id="{EBE0464F-B7A6-41EA-9FCA-FF947132E9B8}" type="slidenum">
              <a:rPr lang="es-ES" smtClean="0"/>
              <a:t>9</a:t>
            </a:fld>
            <a:endParaRPr lang="es-ES"/>
          </a:p>
        </p:txBody>
      </p:sp>
    </p:spTree>
    <p:extLst>
      <p:ext uri="{BB962C8B-B14F-4D97-AF65-F5344CB8AC3E}">
        <p14:creationId xmlns:p14="http://schemas.microsoft.com/office/powerpoint/2010/main" val="904300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Conclusión: Ningún algoritmo por si mismo funciona adecuadamente en todos los casos</a:t>
            </a:r>
          </a:p>
          <a:p>
            <a:r>
              <a:rPr lang="es-ES" dirty="0"/>
              <a:t>Idea: En base a todos los algoritmos implementar un algoritmo de consenso, que maximice los valores altos cuando se forma mayoritaria se infiera un alto grado de similitud, y maximizar los bajos en caso contrario</a:t>
            </a:r>
          </a:p>
          <a:p>
            <a:endParaRPr lang="es-ES" dirty="0"/>
          </a:p>
          <a:p>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10</a:t>
            </a:fld>
            <a:endParaRPr lang="es-ES"/>
          </a:p>
        </p:txBody>
      </p:sp>
    </p:spTree>
    <p:extLst>
      <p:ext uri="{BB962C8B-B14F-4D97-AF65-F5344CB8AC3E}">
        <p14:creationId xmlns:p14="http://schemas.microsoft.com/office/powerpoint/2010/main" val="33012760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Conclusión: Ningún algoritmo por si mismo funciona adecuadamente en todos los casos</a:t>
            </a:r>
          </a:p>
          <a:p>
            <a:r>
              <a:rPr lang="es-ES" dirty="0"/>
              <a:t>Idea: En base a todos los algoritmos implementar un algoritmo de consenso, que maximice los valores altos cuando se forma mayoritaria se infiera un alto grado de similitud, y maximizar los bajos en caso contrario</a:t>
            </a:r>
          </a:p>
          <a:p>
            <a:endParaRPr lang="es-ES" dirty="0"/>
          </a:p>
          <a:p>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11</a:t>
            </a:fld>
            <a:endParaRPr lang="es-ES"/>
          </a:p>
        </p:txBody>
      </p:sp>
    </p:spTree>
    <p:extLst>
      <p:ext uri="{BB962C8B-B14F-4D97-AF65-F5344CB8AC3E}">
        <p14:creationId xmlns:p14="http://schemas.microsoft.com/office/powerpoint/2010/main" val="41616807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383FA8-90BC-4BF6-B320-BA3B1D79B69E}"/>
              </a:ext>
            </a:extLst>
          </p:cNvPr>
          <p:cNvSpPr>
            <a:spLocks noGrp="1"/>
          </p:cNvSpPr>
          <p:nvPr>
            <p:ph type="ctrTitle"/>
          </p:nvPr>
        </p:nvSpPr>
        <p:spPr>
          <a:xfrm>
            <a:off x="733697" y="1381347"/>
            <a:ext cx="10724606" cy="1022219"/>
          </a:xfrm>
          <a:prstGeom prst="rect">
            <a:avLst/>
          </a:prstGeom>
        </p:spPr>
        <p:txBody>
          <a:bodyPr anchor="b"/>
          <a:lstStyle>
            <a:lvl1pPr algn="ctr">
              <a:defRPr sz="2800">
                <a:solidFill>
                  <a:srgbClr val="6494ED"/>
                </a:solidFill>
                <a:latin typeface="Hypatia Sans Pro" panose="020B0502020204020303" pitchFamily="34" charset="0"/>
              </a:defRPr>
            </a:lvl1pPr>
          </a:lstStyle>
          <a:p>
            <a:endParaRPr lang="es-ES"/>
          </a:p>
        </p:txBody>
      </p:sp>
      <p:pic>
        <p:nvPicPr>
          <p:cNvPr id="4" name="Picture 3">
            <a:extLst>
              <a:ext uri="{FF2B5EF4-FFF2-40B4-BE49-F238E27FC236}">
                <a16:creationId xmlns:a16="http://schemas.microsoft.com/office/drawing/2014/main" id="{6BFC90CC-1F6D-4C97-A3FB-466CD5CCA26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98046" y="2556314"/>
            <a:ext cx="7395908" cy="2920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9160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EB3BDD-BA7D-4DC1-A5B3-BBADB1565BDB}"/>
              </a:ext>
            </a:extLst>
          </p:cNvPr>
          <p:cNvSpPr>
            <a:spLocks noGrp="1"/>
          </p:cNvSpPr>
          <p:nvPr>
            <p:ph type="title"/>
          </p:nvPr>
        </p:nvSpPr>
        <p:spPr>
          <a:xfrm>
            <a:off x="838200" y="1305651"/>
            <a:ext cx="10515600" cy="1325563"/>
          </a:xfrm>
          <a:prstGeom prst="rect">
            <a:avLst/>
          </a:prstGeom>
        </p:spPr>
        <p:txBody>
          <a:bodyPr/>
          <a:lstStyle>
            <a:lvl1pPr>
              <a:defRPr>
                <a:latin typeface="Hypatia Sans Pro" panose="020B0502020204020303" pitchFamily="34" charset="0"/>
              </a:defRPr>
            </a:lvl1p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197AA5F9-D252-4DA4-BA9A-49866E392093}"/>
              </a:ext>
            </a:extLst>
          </p:cNvPr>
          <p:cNvSpPr>
            <a:spLocks noGrp="1"/>
          </p:cNvSpPr>
          <p:nvPr>
            <p:ph type="body" orient="vert" idx="1"/>
          </p:nvPr>
        </p:nvSpPr>
        <p:spPr>
          <a:xfrm>
            <a:off x="838200" y="2769325"/>
            <a:ext cx="10515600" cy="3407637"/>
          </a:xfrm>
          <a:prstGeom prst="rect">
            <a:avLst/>
          </a:prstGeom>
        </p:spPr>
        <p:txBody>
          <a:bodyPr vert="eaVert"/>
          <a:lstStyle>
            <a:lvl1pPr>
              <a:defRPr>
                <a:latin typeface="Minion Pro" panose="02040503050201020203" pitchFamily="18" charset="0"/>
              </a:defRPr>
            </a:lvl1pPr>
            <a:lvl2pPr>
              <a:defRPr>
                <a:latin typeface="Minion Pro" panose="02040503050201020203" pitchFamily="18" charset="0"/>
              </a:defRPr>
            </a:lvl2pPr>
            <a:lvl3pPr>
              <a:defRPr>
                <a:latin typeface="Minion Pro" panose="02040503050201020203" pitchFamily="18" charset="0"/>
              </a:defRPr>
            </a:lvl3pPr>
            <a:lvl4pPr>
              <a:defRPr>
                <a:latin typeface="Minion Pro" panose="02040503050201020203" pitchFamily="18" charset="0"/>
              </a:defRPr>
            </a:lvl4pPr>
            <a:lvl5pPr>
              <a:defRPr>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4165788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84741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7265BE-8659-47D4-A788-3FE8759A171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7B6F7D73-12BA-4822-A6C9-48364AC48976}"/>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0C6EE9A7-9250-4D82-95C2-380AE03779BE}"/>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15/01/2021</a:t>
            </a:fld>
            <a:endParaRPr lang="es-ES"/>
          </a:p>
        </p:txBody>
      </p:sp>
      <p:sp>
        <p:nvSpPr>
          <p:cNvPr id="5" name="Marcador de pie de página 4">
            <a:extLst>
              <a:ext uri="{FF2B5EF4-FFF2-40B4-BE49-F238E27FC236}">
                <a16:creationId xmlns:a16="http://schemas.microsoft.com/office/drawing/2014/main" id="{808440A7-F716-4ACE-8E98-FDAAE7EB7BB1}"/>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Marcador de número de diapositiva 5">
            <a:extLst>
              <a:ext uri="{FF2B5EF4-FFF2-40B4-BE49-F238E27FC236}">
                <a16:creationId xmlns:a16="http://schemas.microsoft.com/office/drawing/2014/main" id="{1B23A0E0-7A48-45C3-ADF6-7F6ABFF5C3B5}"/>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1669062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F9C04F-8550-4867-B8AC-C424BCF85684}"/>
              </a:ext>
            </a:extLst>
          </p:cNvPr>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069AF65F-A11E-4644-A6F2-238F51378540}"/>
              </a:ext>
            </a:extLst>
          </p:cNvPr>
          <p:cNvSpPr>
            <a:spLocks noGrp="1"/>
          </p:cNvSpPr>
          <p:nvPr>
            <p:ph idx="1"/>
          </p:nvPr>
        </p:nvSpPr>
        <p:spPr>
          <a:xfrm>
            <a:off x="838200" y="1825625"/>
            <a:ext cx="10515600" cy="435133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74A7410-E9A6-4EE5-908D-F255FAF79264}"/>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15/01/2021</a:t>
            </a:fld>
            <a:endParaRPr lang="es-ES"/>
          </a:p>
        </p:txBody>
      </p:sp>
      <p:sp>
        <p:nvSpPr>
          <p:cNvPr id="5" name="Marcador de pie de página 4">
            <a:extLst>
              <a:ext uri="{FF2B5EF4-FFF2-40B4-BE49-F238E27FC236}">
                <a16:creationId xmlns:a16="http://schemas.microsoft.com/office/drawing/2014/main" id="{E1463A6D-441D-463A-A1DD-92541DB69996}"/>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Marcador de número de diapositiva 5">
            <a:extLst>
              <a:ext uri="{FF2B5EF4-FFF2-40B4-BE49-F238E27FC236}">
                <a16:creationId xmlns:a16="http://schemas.microsoft.com/office/drawing/2014/main" id="{419DD27A-E175-4F69-88CC-8E0778204ED3}"/>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18209335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E967B5-D309-447F-BDC6-0914851E2D5C}"/>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D4C2A32C-F0A1-4273-8842-3DA0D8102EDF}"/>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4404E7F-55DE-4600-B431-75C927418DD4}"/>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15/01/2021</a:t>
            </a:fld>
            <a:endParaRPr lang="es-ES"/>
          </a:p>
        </p:txBody>
      </p:sp>
      <p:sp>
        <p:nvSpPr>
          <p:cNvPr id="5" name="Marcador de pie de página 4">
            <a:extLst>
              <a:ext uri="{FF2B5EF4-FFF2-40B4-BE49-F238E27FC236}">
                <a16:creationId xmlns:a16="http://schemas.microsoft.com/office/drawing/2014/main" id="{98F5D09C-B912-4619-B1A8-B44A610441DC}"/>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Marcador de número de diapositiva 5">
            <a:extLst>
              <a:ext uri="{FF2B5EF4-FFF2-40B4-BE49-F238E27FC236}">
                <a16:creationId xmlns:a16="http://schemas.microsoft.com/office/drawing/2014/main" id="{59B9736E-0913-4838-9CCE-C7F2675D8F01}"/>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38860404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2A8851-D55E-4E07-94CC-69FBF7130497}"/>
              </a:ext>
            </a:extLst>
          </p:cNvPr>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1C3B4C44-2CE7-427F-AFD3-81284DF3FC39}"/>
              </a:ext>
            </a:extLst>
          </p:cNvPr>
          <p:cNvSpPr>
            <a:spLocks noGrp="1"/>
          </p:cNvSpPr>
          <p:nvPr>
            <p:ph sz="half" idx="1"/>
          </p:nvPr>
        </p:nvSpPr>
        <p:spPr>
          <a:xfrm>
            <a:off x="838200" y="1825625"/>
            <a:ext cx="5181600" cy="435133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E854BCA0-0E3E-4A87-9FE5-35823F0E9288}"/>
              </a:ext>
            </a:extLst>
          </p:cNvPr>
          <p:cNvSpPr>
            <a:spLocks noGrp="1"/>
          </p:cNvSpPr>
          <p:nvPr>
            <p:ph sz="half" idx="2"/>
          </p:nvPr>
        </p:nvSpPr>
        <p:spPr>
          <a:xfrm>
            <a:off x="6172200" y="1825625"/>
            <a:ext cx="5181600" cy="435133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18736A2A-190C-4DB3-8953-ECAB0923FC23}"/>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15/01/2021</a:t>
            </a:fld>
            <a:endParaRPr lang="es-ES"/>
          </a:p>
        </p:txBody>
      </p:sp>
      <p:sp>
        <p:nvSpPr>
          <p:cNvPr id="6" name="Marcador de pie de página 5">
            <a:extLst>
              <a:ext uri="{FF2B5EF4-FFF2-40B4-BE49-F238E27FC236}">
                <a16:creationId xmlns:a16="http://schemas.microsoft.com/office/drawing/2014/main" id="{381A34BF-F19A-4A4E-8936-F6D69C1A9969}"/>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7" name="Marcador de número de diapositiva 6">
            <a:extLst>
              <a:ext uri="{FF2B5EF4-FFF2-40B4-BE49-F238E27FC236}">
                <a16:creationId xmlns:a16="http://schemas.microsoft.com/office/drawing/2014/main" id="{78DECAF2-DE11-439D-AD53-14C725D6616A}"/>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20904196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477B50-E442-47AC-A9AF-17DCFBD24C6C}"/>
              </a:ext>
            </a:extLst>
          </p:cNvPr>
          <p:cNvSpPr>
            <a:spLocks noGrp="1"/>
          </p:cNvSpPr>
          <p:nvPr>
            <p:ph type="title"/>
          </p:nvPr>
        </p:nvSpPr>
        <p:spPr>
          <a:xfrm>
            <a:off x="839788" y="365125"/>
            <a:ext cx="10515600" cy="1325563"/>
          </a:xfrm>
          <a:prstGeom prst="rect">
            <a:avLst/>
          </a:prstGeo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FDEDF184-A1A7-4C58-8CC2-E4CEC89AE43E}"/>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CD3439B-8400-4069-8597-036899569C03}"/>
              </a:ext>
            </a:extLst>
          </p:cNvPr>
          <p:cNvSpPr>
            <a:spLocks noGrp="1"/>
          </p:cNvSpPr>
          <p:nvPr>
            <p:ph sz="half" idx="2"/>
          </p:nvPr>
        </p:nvSpPr>
        <p:spPr>
          <a:xfrm>
            <a:off x="839788" y="2505075"/>
            <a:ext cx="5157787" cy="368458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5BDAFE48-14CC-4297-A412-8F4C87E435E4}"/>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F086D72-6013-4FCC-87BA-6BED889E3B9B}"/>
              </a:ext>
            </a:extLst>
          </p:cNvPr>
          <p:cNvSpPr>
            <a:spLocks noGrp="1"/>
          </p:cNvSpPr>
          <p:nvPr>
            <p:ph sz="quarter" idx="4"/>
          </p:nvPr>
        </p:nvSpPr>
        <p:spPr>
          <a:xfrm>
            <a:off x="6172200" y="2505075"/>
            <a:ext cx="5183188" cy="368458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15E5CC16-C2FF-4022-B765-BA7C69242D93}"/>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15/01/2021</a:t>
            </a:fld>
            <a:endParaRPr lang="es-ES"/>
          </a:p>
        </p:txBody>
      </p:sp>
      <p:sp>
        <p:nvSpPr>
          <p:cNvPr id="8" name="Marcador de pie de página 7">
            <a:extLst>
              <a:ext uri="{FF2B5EF4-FFF2-40B4-BE49-F238E27FC236}">
                <a16:creationId xmlns:a16="http://schemas.microsoft.com/office/drawing/2014/main" id="{BABB818A-0BF3-4D1B-86E1-17737E0A3C9D}"/>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9" name="Marcador de número de diapositiva 8">
            <a:extLst>
              <a:ext uri="{FF2B5EF4-FFF2-40B4-BE49-F238E27FC236}">
                <a16:creationId xmlns:a16="http://schemas.microsoft.com/office/drawing/2014/main" id="{387EE789-D61E-4595-92C9-3BCC8BEE532C}"/>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469572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E8C860-F42D-485E-9172-D6760C42D1C3}"/>
              </a:ext>
            </a:extLst>
          </p:cNvPr>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44E1AF67-5213-4284-B772-E5E430A8656B}"/>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15/01/2021</a:t>
            </a:fld>
            <a:endParaRPr lang="es-ES"/>
          </a:p>
        </p:txBody>
      </p:sp>
      <p:sp>
        <p:nvSpPr>
          <p:cNvPr id="4" name="Marcador de pie de página 3">
            <a:extLst>
              <a:ext uri="{FF2B5EF4-FFF2-40B4-BE49-F238E27FC236}">
                <a16:creationId xmlns:a16="http://schemas.microsoft.com/office/drawing/2014/main" id="{7774E59F-05C2-4A09-B187-BC84938DDF32}"/>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5" name="Marcador de número de diapositiva 4">
            <a:extLst>
              <a:ext uri="{FF2B5EF4-FFF2-40B4-BE49-F238E27FC236}">
                <a16:creationId xmlns:a16="http://schemas.microsoft.com/office/drawing/2014/main" id="{6A7CD839-4A60-4AFB-974E-DB6511E6B8BD}"/>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30407493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401075-7BBC-4421-9849-C51C77A0EAF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1B17B5A-14FB-4E7B-95BE-3527AD2BC62B}"/>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B82E9C78-C5AF-4365-8803-B9AD6809F69A}"/>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E836952-B9E6-42B5-A318-36AB38666024}"/>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15/01/2021</a:t>
            </a:fld>
            <a:endParaRPr lang="es-ES"/>
          </a:p>
        </p:txBody>
      </p:sp>
      <p:sp>
        <p:nvSpPr>
          <p:cNvPr id="6" name="Marcador de pie de página 5">
            <a:extLst>
              <a:ext uri="{FF2B5EF4-FFF2-40B4-BE49-F238E27FC236}">
                <a16:creationId xmlns:a16="http://schemas.microsoft.com/office/drawing/2014/main" id="{95DDC499-767A-40D2-80AF-C3CE9DB8A182}"/>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7" name="Marcador de número de diapositiva 6">
            <a:extLst>
              <a:ext uri="{FF2B5EF4-FFF2-40B4-BE49-F238E27FC236}">
                <a16:creationId xmlns:a16="http://schemas.microsoft.com/office/drawing/2014/main" id="{DF27EB1D-5200-4E3A-987D-BAAD9F041739}"/>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18454100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05390D-8453-4D6D-A9E5-3CB138DC5AE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0A3B5DBA-1A3F-4D66-B902-C9E8EBF69856}"/>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FDF3E009-5F3F-4B2E-AC64-F06382F78B8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24CF4E8-6AC6-468D-A8B1-E573C90C6032}"/>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15/01/2021</a:t>
            </a:fld>
            <a:endParaRPr lang="es-ES"/>
          </a:p>
        </p:txBody>
      </p:sp>
      <p:sp>
        <p:nvSpPr>
          <p:cNvPr id="6" name="Marcador de pie de página 5">
            <a:extLst>
              <a:ext uri="{FF2B5EF4-FFF2-40B4-BE49-F238E27FC236}">
                <a16:creationId xmlns:a16="http://schemas.microsoft.com/office/drawing/2014/main" id="{03685D13-3251-421C-AA8E-40D9534FD7DE}"/>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7" name="Marcador de número de diapositiva 6">
            <a:extLst>
              <a:ext uri="{FF2B5EF4-FFF2-40B4-BE49-F238E27FC236}">
                <a16:creationId xmlns:a16="http://schemas.microsoft.com/office/drawing/2014/main" id="{BB5DA9BD-DADB-4730-B5D6-B1DE44198A3B}"/>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2898133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2CEA09-ABDC-4AA2-9ED2-27D860BD2840}"/>
              </a:ext>
            </a:extLst>
          </p:cNvPr>
          <p:cNvSpPr>
            <a:spLocks noGrp="1"/>
          </p:cNvSpPr>
          <p:nvPr>
            <p:ph type="title"/>
          </p:nvPr>
        </p:nvSpPr>
        <p:spPr>
          <a:xfrm>
            <a:off x="838200" y="1331776"/>
            <a:ext cx="10515600" cy="1325563"/>
          </a:xfrm>
          <a:prstGeom prst="rect">
            <a:avLst/>
          </a:prstGeom>
        </p:spPr>
        <p:txBody>
          <a:bodyPr/>
          <a:lstStyle>
            <a:lvl1pPr>
              <a:defRPr sz="2800">
                <a:solidFill>
                  <a:srgbClr val="6494ED"/>
                </a:solidFill>
                <a:latin typeface="Hypatia Sans Pro" panose="020B0502020204020303" pitchFamily="34" charset="0"/>
              </a:defRPr>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5779EAD6-5353-46DD-9806-3B98DC156EDD}"/>
              </a:ext>
            </a:extLst>
          </p:cNvPr>
          <p:cNvSpPr>
            <a:spLocks noGrp="1"/>
          </p:cNvSpPr>
          <p:nvPr>
            <p:ph idx="1"/>
          </p:nvPr>
        </p:nvSpPr>
        <p:spPr>
          <a:xfrm>
            <a:off x="838200" y="3043645"/>
            <a:ext cx="10515600" cy="3133317"/>
          </a:xfrm>
          <a:prstGeom prst="rect">
            <a:avLst/>
          </a:prstGeom>
        </p:spPr>
        <p:txBody>
          <a:bodyPr/>
          <a:lstStyle>
            <a:lvl1pPr>
              <a:defRPr>
                <a:solidFill>
                  <a:srgbClr val="9A0000"/>
                </a:solidFill>
                <a:latin typeface="Minion Pro" panose="02040503050201020203" pitchFamily="18" charset="0"/>
              </a:defRPr>
            </a:lvl1pPr>
            <a:lvl2pPr>
              <a:defRPr>
                <a:solidFill>
                  <a:srgbClr val="9A0000"/>
                </a:solidFill>
                <a:latin typeface="Minion Pro" panose="02040503050201020203" pitchFamily="18" charset="0"/>
              </a:defRPr>
            </a:lvl2pPr>
            <a:lvl3pPr>
              <a:defRPr>
                <a:solidFill>
                  <a:schemeClr val="tx1"/>
                </a:solidFill>
                <a:latin typeface="Minion Pro" panose="02040503050201020203" pitchFamily="18" charset="0"/>
              </a:defRPr>
            </a:lvl3pPr>
            <a:lvl4pPr>
              <a:defRPr>
                <a:solidFill>
                  <a:schemeClr val="tx1"/>
                </a:solidFill>
                <a:latin typeface="Minion Pro" panose="02040503050201020203" pitchFamily="18" charset="0"/>
              </a:defRPr>
            </a:lvl4pPr>
            <a:lvl5pPr>
              <a:defRPr>
                <a:solidFill>
                  <a:schemeClr val="tx1"/>
                </a:solidFill>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11050982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3CF033-AC03-4188-87E3-CCF205FC7F51}"/>
              </a:ext>
            </a:extLst>
          </p:cNvPr>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19291163-B131-4081-96EC-C5A3357B246A}"/>
              </a:ext>
            </a:extLst>
          </p:cNvPr>
          <p:cNvSpPr>
            <a:spLocks noGrp="1"/>
          </p:cNvSpPr>
          <p:nvPr>
            <p:ph type="body" orient="vert" idx="1"/>
          </p:nvPr>
        </p:nvSpPr>
        <p:spPr>
          <a:xfrm>
            <a:off x="838200" y="1825625"/>
            <a:ext cx="10515600" cy="4351338"/>
          </a:xfrm>
          <a:prstGeom prst="rect">
            <a:avLst/>
          </a:prstGeo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51157BB-1EB4-48C6-8A41-AED68AD09348}"/>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15/01/2021</a:t>
            </a:fld>
            <a:endParaRPr lang="es-ES"/>
          </a:p>
        </p:txBody>
      </p:sp>
      <p:sp>
        <p:nvSpPr>
          <p:cNvPr id="5" name="Marcador de pie de página 4">
            <a:extLst>
              <a:ext uri="{FF2B5EF4-FFF2-40B4-BE49-F238E27FC236}">
                <a16:creationId xmlns:a16="http://schemas.microsoft.com/office/drawing/2014/main" id="{BF45CE07-7FBF-48C8-A2CC-46C48E8BB84E}"/>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Marcador de número de diapositiva 5">
            <a:extLst>
              <a:ext uri="{FF2B5EF4-FFF2-40B4-BE49-F238E27FC236}">
                <a16:creationId xmlns:a16="http://schemas.microsoft.com/office/drawing/2014/main" id="{31C05006-F438-4065-B8B5-5D6C87EA01B8}"/>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7551275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8910081-B247-4666-B7B2-D9F364333582}"/>
              </a:ext>
            </a:extLst>
          </p:cNvPr>
          <p:cNvSpPr>
            <a:spLocks noGrp="1"/>
          </p:cNvSpPr>
          <p:nvPr>
            <p:ph type="title" orient="vert"/>
          </p:nvPr>
        </p:nvSpPr>
        <p:spPr>
          <a:xfrm>
            <a:off x="8724900" y="365125"/>
            <a:ext cx="2628900" cy="5811838"/>
          </a:xfrm>
          <a:prstGeom prst="rect">
            <a:avLst/>
          </a:prstGeo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ECD8D6FE-EC39-4BE8-81C2-811D8B070BB1}"/>
              </a:ext>
            </a:extLst>
          </p:cNvPr>
          <p:cNvSpPr>
            <a:spLocks noGrp="1"/>
          </p:cNvSpPr>
          <p:nvPr>
            <p:ph type="body" orient="vert" idx="1"/>
          </p:nvPr>
        </p:nvSpPr>
        <p:spPr>
          <a:xfrm>
            <a:off x="838200" y="365125"/>
            <a:ext cx="7734300" cy="5811838"/>
          </a:xfrm>
          <a:prstGeom prst="rect">
            <a:avLst/>
          </a:prstGeo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09D82AF-28AF-4AC5-A99E-B7C9CBD49B00}"/>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15/01/2021</a:t>
            </a:fld>
            <a:endParaRPr lang="es-ES"/>
          </a:p>
        </p:txBody>
      </p:sp>
      <p:sp>
        <p:nvSpPr>
          <p:cNvPr id="5" name="Marcador de pie de página 4">
            <a:extLst>
              <a:ext uri="{FF2B5EF4-FFF2-40B4-BE49-F238E27FC236}">
                <a16:creationId xmlns:a16="http://schemas.microsoft.com/office/drawing/2014/main" id="{38746769-4059-40A4-8981-4F1967396D65}"/>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Marcador de número de diapositiva 5">
            <a:extLst>
              <a:ext uri="{FF2B5EF4-FFF2-40B4-BE49-F238E27FC236}">
                <a16:creationId xmlns:a16="http://schemas.microsoft.com/office/drawing/2014/main" id="{09367E47-A61A-4386-8533-565F13C80F02}"/>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31106279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D0E953-ABCF-4286-8FE5-D8BD237A16A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EDC42467-B493-4C6C-BABC-FF04BCF21B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76F047E4-33CF-4D92-9310-0B7366615B39}"/>
              </a:ext>
            </a:extLst>
          </p:cNvPr>
          <p:cNvSpPr>
            <a:spLocks noGrp="1"/>
          </p:cNvSpPr>
          <p:nvPr>
            <p:ph type="dt" sz="half" idx="10"/>
          </p:nvPr>
        </p:nvSpPr>
        <p:spPr/>
        <p:txBody>
          <a:bodyPr/>
          <a:lstStyle/>
          <a:p>
            <a:fld id="{4A5A45B6-2818-4683-9C60-0C1210601B5B}" type="datetimeFigureOut">
              <a:rPr lang="es-ES" smtClean="0"/>
              <a:t>15/01/2021</a:t>
            </a:fld>
            <a:endParaRPr lang="es-ES"/>
          </a:p>
        </p:txBody>
      </p:sp>
      <p:sp>
        <p:nvSpPr>
          <p:cNvPr id="5" name="Marcador de pie de página 4">
            <a:extLst>
              <a:ext uri="{FF2B5EF4-FFF2-40B4-BE49-F238E27FC236}">
                <a16:creationId xmlns:a16="http://schemas.microsoft.com/office/drawing/2014/main" id="{B2D89C5D-CAF0-4C12-91A5-AB3A509DF44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10A1326-7A75-4E33-9C33-8835B9253301}"/>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2482992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DA9187-C2E6-4084-B222-36D3C68DF150}"/>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321D2E9-DF9B-4415-9B71-DC856BECFDB7}"/>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B3F1A21-CB46-45F2-8887-747905DCB4C4}"/>
              </a:ext>
            </a:extLst>
          </p:cNvPr>
          <p:cNvSpPr>
            <a:spLocks noGrp="1"/>
          </p:cNvSpPr>
          <p:nvPr>
            <p:ph type="dt" sz="half" idx="10"/>
          </p:nvPr>
        </p:nvSpPr>
        <p:spPr/>
        <p:txBody>
          <a:bodyPr/>
          <a:lstStyle/>
          <a:p>
            <a:fld id="{4A5A45B6-2818-4683-9C60-0C1210601B5B}" type="datetimeFigureOut">
              <a:rPr lang="es-ES" smtClean="0"/>
              <a:t>15/01/2021</a:t>
            </a:fld>
            <a:endParaRPr lang="es-ES"/>
          </a:p>
        </p:txBody>
      </p:sp>
      <p:sp>
        <p:nvSpPr>
          <p:cNvPr id="5" name="Marcador de pie de página 4">
            <a:extLst>
              <a:ext uri="{FF2B5EF4-FFF2-40B4-BE49-F238E27FC236}">
                <a16:creationId xmlns:a16="http://schemas.microsoft.com/office/drawing/2014/main" id="{A961DBE4-D362-4952-8199-4FB7CDBEA6C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81BED84-3353-4F89-93DB-A2ECF32C0E9E}"/>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320483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A9D3B6-6FDF-4F48-BB87-B388CF275C57}"/>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1D92F1FD-3D65-4D6C-876B-95E7309F26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4973A37D-C1AF-4D98-A9DD-F7EF69D72FB9}"/>
              </a:ext>
            </a:extLst>
          </p:cNvPr>
          <p:cNvSpPr>
            <a:spLocks noGrp="1"/>
          </p:cNvSpPr>
          <p:nvPr>
            <p:ph type="dt" sz="half" idx="10"/>
          </p:nvPr>
        </p:nvSpPr>
        <p:spPr/>
        <p:txBody>
          <a:bodyPr/>
          <a:lstStyle/>
          <a:p>
            <a:fld id="{4A5A45B6-2818-4683-9C60-0C1210601B5B}" type="datetimeFigureOut">
              <a:rPr lang="es-ES" smtClean="0"/>
              <a:t>15/01/2021</a:t>
            </a:fld>
            <a:endParaRPr lang="es-ES"/>
          </a:p>
        </p:txBody>
      </p:sp>
      <p:sp>
        <p:nvSpPr>
          <p:cNvPr id="5" name="Marcador de pie de página 4">
            <a:extLst>
              <a:ext uri="{FF2B5EF4-FFF2-40B4-BE49-F238E27FC236}">
                <a16:creationId xmlns:a16="http://schemas.microsoft.com/office/drawing/2014/main" id="{2E426267-4AB4-4CD2-9800-F3C4811A381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0A5B62D-AE0A-4268-847C-E936D66D8ACE}"/>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34275517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34EEF3-0812-41CD-B28C-6C2E1919B4DB}"/>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E899E8FA-6F47-4DF2-B0F9-2EC6CF714EB5}"/>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2BF7CC6A-190B-4A0D-B270-05F95947BC12}"/>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B2D1925A-EFC0-4ABB-818F-D813F4D7CC89}"/>
              </a:ext>
            </a:extLst>
          </p:cNvPr>
          <p:cNvSpPr>
            <a:spLocks noGrp="1"/>
          </p:cNvSpPr>
          <p:nvPr>
            <p:ph type="dt" sz="half" idx="10"/>
          </p:nvPr>
        </p:nvSpPr>
        <p:spPr/>
        <p:txBody>
          <a:bodyPr/>
          <a:lstStyle/>
          <a:p>
            <a:fld id="{4A5A45B6-2818-4683-9C60-0C1210601B5B}" type="datetimeFigureOut">
              <a:rPr lang="es-ES" smtClean="0"/>
              <a:t>15/01/2021</a:t>
            </a:fld>
            <a:endParaRPr lang="es-ES"/>
          </a:p>
        </p:txBody>
      </p:sp>
      <p:sp>
        <p:nvSpPr>
          <p:cNvPr id="6" name="Marcador de pie de página 5">
            <a:extLst>
              <a:ext uri="{FF2B5EF4-FFF2-40B4-BE49-F238E27FC236}">
                <a16:creationId xmlns:a16="http://schemas.microsoft.com/office/drawing/2014/main" id="{522F3BC3-7163-41DA-A1B4-98F6A7F8C413}"/>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797F59DF-2979-44F0-86CB-3DE28EDCA5B2}"/>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13890149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323F98-48A8-439B-A59B-3A9EE80E40C1}"/>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54DE8F10-DC0C-4A60-A269-EB9A5D4E32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D09363DE-8DF6-488D-8981-BDEE5FA4AC6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2AA482D9-46C2-4B05-BA73-C4C95BFCF5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C561EC43-7FBD-4A65-8BAE-318D610ED92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71E2B0B4-D088-44E4-83C2-B6FEB837B354}"/>
              </a:ext>
            </a:extLst>
          </p:cNvPr>
          <p:cNvSpPr>
            <a:spLocks noGrp="1"/>
          </p:cNvSpPr>
          <p:nvPr>
            <p:ph type="dt" sz="half" idx="10"/>
          </p:nvPr>
        </p:nvSpPr>
        <p:spPr/>
        <p:txBody>
          <a:bodyPr/>
          <a:lstStyle/>
          <a:p>
            <a:fld id="{4A5A45B6-2818-4683-9C60-0C1210601B5B}" type="datetimeFigureOut">
              <a:rPr lang="es-ES" smtClean="0"/>
              <a:t>15/01/2021</a:t>
            </a:fld>
            <a:endParaRPr lang="es-ES"/>
          </a:p>
        </p:txBody>
      </p:sp>
      <p:sp>
        <p:nvSpPr>
          <p:cNvPr id="8" name="Marcador de pie de página 7">
            <a:extLst>
              <a:ext uri="{FF2B5EF4-FFF2-40B4-BE49-F238E27FC236}">
                <a16:creationId xmlns:a16="http://schemas.microsoft.com/office/drawing/2014/main" id="{6EA01F99-CC75-423F-A253-E2D868816C50}"/>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1B421A2B-063C-434B-9C2D-4D459B27F0C6}"/>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34330341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2609EA-7D83-4063-800D-D5D5058986E0}"/>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FB10BDBF-D2D5-4CDE-B1EE-59346FE6726F}"/>
              </a:ext>
            </a:extLst>
          </p:cNvPr>
          <p:cNvSpPr>
            <a:spLocks noGrp="1"/>
          </p:cNvSpPr>
          <p:nvPr>
            <p:ph type="dt" sz="half" idx="10"/>
          </p:nvPr>
        </p:nvSpPr>
        <p:spPr/>
        <p:txBody>
          <a:bodyPr/>
          <a:lstStyle/>
          <a:p>
            <a:fld id="{4A5A45B6-2818-4683-9C60-0C1210601B5B}" type="datetimeFigureOut">
              <a:rPr lang="es-ES" smtClean="0"/>
              <a:t>15/01/2021</a:t>
            </a:fld>
            <a:endParaRPr lang="es-ES"/>
          </a:p>
        </p:txBody>
      </p:sp>
      <p:sp>
        <p:nvSpPr>
          <p:cNvPr id="4" name="Marcador de pie de página 3">
            <a:extLst>
              <a:ext uri="{FF2B5EF4-FFF2-40B4-BE49-F238E27FC236}">
                <a16:creationId xmlns:a16="http://schemas.microsoft.com/office/drawing/2014/main" id="{5E27F299-FD03-42EC-9DE4-F05FB0E15442}"/>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B147B5C1-1944-4BA2-93B8-07848B5FC1FE}"/>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33156057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410D4CF-7313-4212-B95A-8EC70CD9DF13}"/>
              </a:ext>
            </a:extLst>
          </p:cNvPr>
          <p:cNvSpPr>
            <a:spLocks noGrp="1"/>
          </p:cNvSpPr>
          <p:nvPr>
            <p:ph type="dt" sz="half" idx="10"/>
          </p:nvPr>
        </p:nvSpPr>
        <p:spPr/>
        <p:txBody>
          <a:bodyPr/>
          <a:lstStyle/>
          <a:p>
            <a:fld id="{4A5A45B6-2818-4683-9C60-0C1210601B5B}" type="datetimeFigureOut">
              <a:rPr lang="es-ES" smtClean="0"/>
              <a:t>15/01/2021</a:t>
            </a:fld>
            <a:endParaRPr lang="es-ES"/>
          </a:p>
        </p:txBody>
      </p:sp>
      <p:sp>
        <p:nvSpPr>
          <p:cNvPr id="3" name="Marcador de pie de página 2">
            <a:extLst>
              <a:ext uri="{FF2B5EF4-FFF2-40B4-BE49-F238E27FC236}">
                <a16:creationId xmlns:a16="http://schemas.microsoft.com/office/drawing/2014/main" id="{4BE5997B-0356-4A29-84F0-D9BA667ACECF}"/>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320A9005-AAB3-4C40-97FA-BEA83D49BB7D}"/>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11084730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EBB4E5-FA80-437F-9F0B-BC6528383AF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1ABCDD0-144E-4F12-93E1-5CA813B405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43FDFC9D-0030-410F-AE77-51D83959C9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4E15245-3D19-4134-9A7E-6EF9D8D7829C}"/>
              </a:ext>
            </a:extLst>
          </p:cNvPr>
          <p:cNvSpPr>
            <a:spLocks noGrp="1"/>
          </p:cNvSpPr>
          <p:nvPr>
            <p:ph type="dt" sz="half" idx="10"/>
          </p:nvPr>
        </p:nvSpPr>
        <p:spPr/>
        <p:txBody>
          <a:bodyPr/>
          <a:lstStyle/>
          <a:p>
            <a:fld id="{4A5A45B6-2818-4683-9C60-0C1210601B5B}" type="datetimeFigureOut">
              <a:rPr lang="es-ES" smtClean="0"/>
              <a:t>15/01/2021</a:t>
            </a:fld>
            <a:endParaRPr lang="es-ES"/>
          </a:p>
        </p:txBody>
      </p:sp>
      <p:sp>
        <p:nvSpPr>
          <p:cNvPr id="6" name="Marcador de pie de página 5">
            <a:extLst>
              <a:ext uri="{FF2B5EF4-FFF2-40B4-BE49-F238E27FC236}">
                <a16:creationId xmlns:a16="http://schemas.microsoft.com/office/drawing/2014/main" id="{5FFB3A44-F467-4BB2-97F6-A10648B11CAA}"/>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D74BD9CF-7654-4DA6-91A1-BA1B37BBE68F}"/>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2070792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9B31E8-AEFE-44A4-AC04-49D6330EFA69}"/>
              </a:ext>
            </a:extLst>
          </p:cNvPr>
          <p:cNvSpPr>
            <a:spLocks noGrp="1"/>
          </p:cNvSpPr>
          <p:nvPr>
            <p:ph type="title"/>
          </p:nvPr>
        </p:nvSpPr>
        <p:spPr>
          <a:xfrm>
            <a:off x="831850" y="1709738"/>
            <a:ext cx="10515600" cy="2852737"/>
          </a:xfrm>
          <a:prstGeom prst="rect">
            <a:avLst/>
          </a:prstGeom>
        </p:spPr>
        <p:txBody>
          <a:bodyPr anchor="b"/>
          <a:lstStyle>
            <a:lvl1pPr>
              <a:defRPr sz="4000">
                <a:latin typeface="Hypatia Sans Pro" panose="020B0502020204020303" pitchFamily="34" charset="0"/>
              </a:defRPr>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3C14831B-BBD4-4D51-A6FB-DE8A71FC483E}"/>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latin typeface="Minion Pro" panose="02040503050201020203"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Tree>
    <p:extLst>
      <p:ext uri="{BB962C8B-B14F-4D97-AF65-F5344CB8AC3E}">
        <p14:creationId xmlns:p14="http://schemas.microsoft.com/office/powerpoint/2010/main" val="413614722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6B5CB2-1386-4006-812C-CCBACDE21DA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77BEA69F-C26E-495A-910F-A903D2C667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E6F01B35-E529-4AA0-A293-15A4460C4A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301E626-4F7D-4F15-8D23-5A850C6E534D}"/>
              </a:ext>
            </a:extLst>
          </p:cNvPr>
          <p:cNvSpPr>
            <a:spLocks noGrp="1"/>
          </p:cNvSpPr>
          <p:nvPr>
            <p:ph type="dt" sz="half" idx="10"/>
          </p:nvPr>
        </p:nvSpPr>
        <p:spPr/>
        <p:txBody>
          <a:bodyPr/>
          <a:lstStyle/>
          <a:p>
            <a:fld id="{4A5A45B6-2818-4683-9C60-0C1210601B5B}" type="datetimeFigureOut">
              <a:rPr lang="es-ES" smtClean="0"/>
              <a:t>15/01/2021</a:t>
            </a:fld>
            <a:endParaRPr lang="es-ES"/>
          </a:p>
        </p:txBody>
      </p:sp>
      <p:sp>
        <p:nvSpPr>
          <p:cNvPr id="6" name="Marcador de pie de página 5">
            <a:extLst>
              <a:ext uri="{FF2B5EF4-FFF2-40B4-BE49-F238E27FC236}">
                <a16:creationId xmlns:a16="http://schemas.microsoft.com/office/drawing/2014/main" id="{E3CBD240-FC8C-4A25-8EB4-D52C110AEAF6}"/>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39F5FAD0-5481-401C-B194-D27E89DD63BC}"/>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15553481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529701-55FB-42F3-85A5-9A146C8B1E75}"/>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3042984B-BB1B-49CB-9C04-B9951BC9FB3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20A8622-F90A-41D9-9C40-004107F9529D}"/>
              </a:ext>
            </a:extLst>
          </p:cNvPr>
          <p:cNvSpPr>
            <a:spLocks noGrp="1"/>
          </p:cNvSpPr>
          <p:nvPr>
            <p:ph type="dt" sz="half" idx="10"/>
          </p:nvPr>
        </p:nvSpPr>
        <p:spPr/>
        <p:txBody>
          <a:bodyPr/>
          <a:lstStyle/>
          <a:p>
            <a:fld id="{4A5A45B6-2818-4683-9C60-0C1210601B5B}" type="datetimeFigureOut">
              <a:rPr lang="es-ES" smtClean="0"/>
              <a:t>15/01/2021</a:t>
            </a:fld>
            <a:endParaRPr lang="es-ES"/>
          </a:p>
        </p:txBody>
      </p:sp>
      <p:sp>
        <p:nvSpPr>
          <p:cNvPr id="5" name="Marcador de pie de página 4">
            <a:extLst>
              <a:ext uri="{FF2B5EF4-FFF2-40B4-BE49-F238E27FC236}">
                <a16:creationId xmlns:a16="http://schemas.microsoft.com/office/drawing/2014/main" id="{63A68658-84AC-42CA-BD34-2DD4125DDAE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F4E1205-DCD9-4999-81A8-C995E915E172}"/>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17314811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ABFCD97-5102-4B55-AA8E-C040A1BD359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0A3E76D2-59D3-4AC4-81FE-9664C3820987}"/>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1712062-DC47-4211-B80C-9A4A7B749ED0}"/>
              </a:ext>
            </a:extLst>
          </p:cNvPr>
          <p:cNvSpPr>
            <a:spLocks noGrp="1"/>
          </p:cNvSpPr>
          <p:nvPr>
            <p:ph type="dt" sz="half" idx="10"/>
          </p:nvPr>
        </p:nvSpPr>
        <p:spPr/>
        <p:txBody>
          <a:bodyPr/>
          <a:lstStyle/>
          <a:p>
            <a:fld id="{4A5A45B6-2818-4683-9C60-0C1210601B5B}" type="datetimeFigureOut">
              <a:rPr lang="es-ES" smtClean="0"/>
              <a:t>15/01/2021</a:t>
            </a:fld>
            <a:endParaRPr lang="es-ES"/>
          </a:p>
        </p:txBody>
      </p:sp>
      <p:sp>
        <p:nvSpPr>
          <p:cNvPr id="5" name="Marcador de pie de página 4">
            <a:extLst>
              <a:ext uri="{FF2B5EF4-FFF2-40B4-BE49-F238E27FC236}">
                <a16:creationId xmlns:a16="http://schemas.microsoft.com/office/drawing/2014/main" id="{B0ADAEEB-7E19-4C4A-B673-B6013631093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8A2B7A3-5E7C-4775-A86D-786287B5725A}"/>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413336637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61671A-7258-4792-A7B9-05079DB61AD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4FCE70BE-CFC7-4645-88B2-5F35F7DD29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C7BC9DA0-89FB-4C5C-B42E-666396F23BC2}"/>
              </a:ext>
            </a:extLst>
          </p:cNvPr>
          <p:cNvSpPr>
            <a:spLocks noGrp="1"/>
          </p:cNvSpPr>
          <p:nvPr>
            <p:ph type="dt" sz="half" idx="10"/>
          </p:nvPr>
        </p:nvSpPr>
        <p:spPr/>
        <p:txBody>
          <a:bodyPr/>
          <a:lstStyle/>
          <a:p>
            <a:fld id="{954496B1-3386-49B8-A8CB-026D317131EE}" type="datetimeFigureOut">
              <a:rPr lang="es-ES" smtClean="0"/>
              <a:t>15/01/2021</a:t>
            </a:fld>
            <a:endParaRPr lang="es-ES"/>
          </a:p>
        </p:txBody>
      </p:sp>
      <p:sp>
        <p:nvSpPr>
          <p:cNvPr id="5" name="Marcador de pie de página 4">
            <a:extLst>
              <a:ext uri="{FF2B5EF4-FFF2-40B4-BE49-F238E27FC236}">
                <a16:creationId xmlns:a16="http://schemas.microsoft.com/office/drawing/2014/main" id="{37B08F5B-B6D4-423A-8311-76039813EEB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E6C0643-0D80-4000-8BB4-092AF9083B31}"/>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26837084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FD0477-8A4F-494E-A7A1-4424202BC9FF}"/>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D27778A0-B396-4AB1-BB5C-AB8EAF8EED40}"/>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0B455A7-99A8-4B42-9585-F672E6B5EEF0}"/>
              </a:ext>
            </a:extLst>
          </p:cNvPr>
          <p:cNvSpPr>
            <a:spLocks noGrp="1"/>
          </p:cNvSpPr>
          <p:nvPr>
            <p:ph type="dt" sz="half" idx="10"/>
          </p:nvPr>
        </p:nvSpPr>
        <p:spPr/>
        <p:txBody>
          <a:bodyPr/>
          <a:lstStyle/>
          <a:p>
            <a:fld id="{954496B1-3386-49B8-A8CB-026D317131EE}" type="datetimeFigureOut">
              <a:rPr lang="es-ES" smtClean="0"/>
              <a:t>15/01/2021</a:t>
            </a:fld>
            <a:endParaRPr lang="es-ES"/>
          </a:p>
        </p:txBody>
      </p:sp>
      <p:sp>
        <p:nvSpPr>
          <p:cNvPr id="5" name="Marcador de pie de página 4">
            <a:extLst>
              <a:ext uri="{FF2B5EF4-FFF2-40B4-BE49-F238E27FC236}">
                <a16:creationId xmlns:a16="http://schemas.microsoft.com/office/drawing/2014/main" id="{C8C48A9C-C759-4DCC-AC94-6379CBA62F4D}"/>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E286163-8FE0-452C-89D5-D15FF641EB5B}"/>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365290254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58BC78-F1EA-4445-94F7-EABEC496A27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6A466464-A823-479E-AE72-69A321B15A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298B9C0B-FF46-4F8D-AF7E-FE495A51CF9A}"/>
              </a:ext>
            </a:extLst>
          </p:cNvPr>
          <p:cNvSpPr>
            <a:spLocks noGrp="1"/>
          </p:cNvSpPr>
          <p:nvPr>
            <p:ph type="dt" sz="half" idx="10"/>
          </p:nvPr>
        </p:nvSpPr>
        <p:spPr/>
        <p:txBody>
          <a:bodyPr/>
          <a:lstStyle/>
          <a:p>
            <a:fld id="{954496B1-3386-49B8-A8CB-026D317131EE}" type="datetimeFigureOut">
              <a:rPr lang="es-ES" smtClean="0"/>
              <a:t>15/01/2021</a:t>
            </a:fld>
            <a:endParaRPr lang="es-ES"/>
          </a:p>
        </p:txBody>
      </p:sp>
      <p:sp>
        <p:nvSpPr>
          <p:cNvPr id="5" name="Marcador de pie de página 4">
            <a:extLst>
              <a:ext uri="{FF2B5EF4-FFF2-40B4-BE49-F238E27FC236}">
                <a16:creationId xmlns:a16="http://schemas.microsoft.com/office/drawing/2014/main" id="{3BEA03C0-2B51-44C5-9454-391004D6EB0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75D8ADE-37F3-4855-9E39-AC1C3E455977}"/>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7812536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CE8382-D536-497C-913C-30DBE71130FF}"/>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1F94C74-196C-4055-B391-492D2282C460}"/>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C4285A2F-7CB8-49ED-846B-3A087262DB3D}"/>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2310370B-3DF5-4523-899A-BD86EBA6DA7C}"/>
              </a:ext>
            </a:extLst>
          </p:cNvPr>
          <p:cNvSpPr>
            <a:spLocks noGrp="1"/>
          </p:cNvSpPr>
          <p:nvPr>
            <p:ph type="dt" sz="half" idx="10"/>
          </p:nvPr>
        </p:nvSpPr>
        <p:spPr/>
        <p:txBody>
          <a:bodyPr/>
          <a:lstStyle/>
          <a:p>
            <a:fld id="{954496B1-3386-49B8-A8CB-026D317131EE}" type="datetimeFigureOut">
              <a:rPr lang="es-ES" smtClean="0"/>
              <a:t>15/01/2021</a:t>
            </a:fld>
            <a:endParaRPr lang="es-ES"/>
          </a:p>
        </p:txBody>
      </p:sp>
      <p:sp>
        <p:nvSpPr>
          <p:cNvPr id="6" name="Marcador de pie de página 5">
            <a:extLst>
              <a:ext uri="{FF2B5EF4-FFF2-40B4-BE49-F238E27FC236}">
                <a16:creationId xmlns:a16="http://schemas.microsoft.com/office/drawing/2014/main" id="{E438F623-CA15-4ECF-AB21-A8A526638964}"/>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B5294172-9EB3-429C-B602-2372D84C92F9}"/>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250688011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4B4B2C-8FDC-4062-B092-BBE7B4B1A4EC}"/>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4BB75C79-FDDF-43A4-8349-5D92E79EF1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04592DA8-6749-4190-88D3-B0830F268566}"/>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232FA04C-E66F-4503-B308-7F46B4E425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0512445E-BBB3-4AE9-A16F-C1719C85BDA0}"/>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5462D470-0EFC-4D38-824F-0730D2F72811}"/>
              </a:ext>
            </a:extLst>
          </p:cNvPr>
          <p:cNvSpPr>
            <a:spLocks noGrp="1"/>
          </p:cNvSpPr>
          <p:nvPr>
            <p:ph type="dt" sz="half" idx="10"/>
          </p:nvPr>
        </p:nvSpPr>
        <p:spPr/>
        <p:txBody>
          <a:bodyPr/>
          <a:lstStyle/>
          <a:p>
            <a:fld id="{954496B1-3386-49B8-A8CB-026D317131EE}" type="datetimeFigureOut">
              <a:rPr lang="es-ES" smtClean="0"/>
              <a:t>15/01/2021</a:t>
            </a:fld>
            <a:endParaRPr lang="es-ES"/>
          </a:p>
        </p:txBody>
      </p:sp>
      <p:sp>
        <p:nvSpPr>
          <p:cNvPr id="8" name="Marcador de pie de página 7">
            <a:extLst>
              <a:ext uri="{FF2B5EF4-FFF2-40B4-BE49-F238E27FC236}">
                <a16:creationId xmlns:a16="http://schemas.microsoft.com/office/drawing/2014/main" id="{BD7436F3-B78C-4A52-A7E0-F99F94F6845F}"/>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6BBC8CF7-9639-44E3-8CDE-30E33FCF15DE}"/>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17393189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474BAE-E8AE-48B2-9D43-CD9927E647FE}"/>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54FE611F-D7DE-413C-947E-E84BA6FB5C86}"/>
              </a:ext>
            </a:extLst>
          </p:cNvPr>
          <p:cNvSpPr>
            <a:spLocks noGrp="1"/>
          </p:cNvSpPr>
          <p:nvPr>
            <p:ph type="dt" sz="half" idx="10"/>
          </p:nvPr>
        </p:nvSpPr>
        <p:spPr/>
        <p:txBody>
          <a:bodyPr/>
          <a:lstStyle/>
          <a:p>
            <a:fld id="{954496B1-3386-49B8-A8CB-026D317131EE}" type="datetimeFigureOut">
              <a:rPr lang="es-ES" smtClean="0"/>
              <a:t>15/01/2021</a:t>
            </a:fld>
            <a:endParaRPr lang="es-ES"/>
          </a:p>
        </p:txBody>
      </p:sp>
      <p:sp>
        <p:nvSpPr>
          <p:cNvPr id="4" name="Marcador de pie de página 3">
            <a:extLst>
              <a:ext uri="{FF2B5EF4-FFF2-40B4-BE49-F238E27FC236}">
                <a16:creationId xmlns:a16="http://schemas.microsoft.com/office/drawing/2014/main" id="{F974FED6-7B66-4C5C-92F4-C69DF95AC7FC}"/>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50BA47A4-F7F6-431A-953F-A0BE656380A0}"/>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4125038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477CB36-40FC-46CE-B984-FDC2C5C55A59}"/>
              </a:ext>
            </a:extLst>
          </p:cNvPr>
          <p:cNvSpPr>
            <a:spLocks noGrp="1"/>
          </p:cNvSpPr>
          <p:nvPr>
            <p:ph type="dt" sz="half" idx="10"/>
          </p:nvPr>
        </p:nvSpPr>
        <p:spPr/>
        <p:txBody>
          <a:bodyPr/>
          <a:lstStyle/>
          <a:p>
            <a:fld id="{954496B1-3386-49B8-A8CB-026D317131EE}" type="datetimeFigureOut">
              <a:rPr lang="es-ES" smtClean="0"/>
              <a:t>15/01/2021</a:t>
            </a:fld>
            <a:endParaRPr lang="es-ES"/>
          </a:p>
        </p:txBody>
      </p:sp>
      <p:sp>
        <p:nvSpPr>
          <p:cNvPr id="3" name="Marcador de pie de página 2">
            <a:extLst>
              <a:ext uri="{FF2B5EF4-FFF2-40B4-BE49-F238E27FC236}">
                <a16:creationId xmlns:a16="http://schemas.microsoft.com/office/drawing/2014/main" id="{6FFAEBAC-3572-4470-86F8-4BDE378D4707}"/>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6CF4F304-81AA-41D9-A4EB-9CBFD45B2FD9}"/>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205070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68C153-D839-45C3-B2DC-F17FDCD72F93}"/>
              </a:ext>
            </a:extLst>
          </p:cNvPr>
          <p:cNvSpPr>
            <a:spLocks noGrp="1"/>
          </p:cNvSpPr>
          <p:nvPr>
            <p:ph type="title"/>
          </p:nvPr>
        </p:nvSpPr>
        <p:spPr>
          <a:xfrm>
            <a:off x="838200" y="1331777"/>
            <a:ext cx="10515600" cy="1325563"/>
          </a:xfrm>
          <a:prstGeom prst="rect">
            <a:avLst/>
          </a:prstGeom>
        </p:spPr>
        <p:txBody>
          <a:bodyPr/>
          <a:lstStyle>
            <a:lvl1pPr>
              <a:defRPr>
                <a:solidFill>
                  <a:srgbClr val="6494ED"/>
                </a:solidFill>
                <a:latin typeface="Hypatia Sans Pro" panose="020B0502020204020303" pitchFamily="34" charset="0"/>
              </a:defRPr>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49EE834A-F803-4EDD-A26E-A7B4D3D74A7C}"/>
              </a:ext>
            </a:extLst>
          </p:cNvPr>
          <p:cNvSpPr>
            <a:spLocks noGrp="1"/>
          </p:cNvSpPr>
          <p:nvPr>
            <p:ph sz="half" idx="1"/>
          </p:nvPr>
        </p:nvSpPr>
        <p:spPr>
          <a:xfrm>
            <a:off x="838200" y="2834639"/>
            <a:ext cx="5181600" cy="3342323"/>
          </a:xfrm>
          <a:prstGeom prst="rect">
            <a:avLst/>
          </a:prstGeom>
        </p:spPr>
        <p:txBody>
          <a:bodyPr/>
          <a:lstStyle>
            <a:lvl1pPr>
              <a:defRPr>
                <a:solidFill>
                  <a:srgbClr val="C00000"/>
                </a:solidFill>
                <a:latin typeface="Minion Pro" panose="02040503050201020203" pitchFamily="18" charset="0"/>
              </a:defRPr>
            </a:lvl1pPr>
            <a:lvl2pPr>
              <a:defRPr>
                <a:latin typeface="Minion Pro" panose="02040503050201020203" pitchFamily="18" charset="0"/>
              </a:defRPr>
            </a:lvl2pPr>
            <a:lvl3pPr>
              <a:defRPr>
                <a:latin typeface="Minion Pro" panose="02040503050201020203" pitchFamily="18" charset="0"/>
              </a:defRPr>
            </a:lvl3pPr>
            <a:lvl4pPr>
              <a:defRPr>
                <a:latin typeface="Minion Pro" panose="02040503050201020203" pitchFamily="18" charset="0"/>
              </a:defRPr>
            </a:lvl4pPr>
            <a:lvl5pPr>
              <a:defRPr>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3F12F004-C784-4CF5-9449-3FAB9F9A4365}"/>
              </a:ext>
            </a:extLst>
          </p:cNvPr>
          <p:cNvSpPr>
            <a:spLocks noGrp="1"/>
          </p:cNvSpPr>
          <p:nvPr>
            <p:ph sz="half" idx="2"/>
          </p:nvPr>
        </p:nvSpPr>
        <p:spPr>
          <a:xfrm>
            <a:off x="6172200" y="2834639"/>
            <a:ext cx="5181600" cy="3342324"/>
          </a:xfrm>
          <a:prstGeom prst="rect">
            <a:avLst/>
          </a:prstGeom>
        </p:spPr>
        <p:txBody>
          <a:bodyPr/>
          <a:lstStyle>
            <a:lvl1pPr>
              <a:defRPr>
                <a:solidFill>
                  <a:srgbClr val="C00000"/>
                </a:solidFill>
                <a:latin typeface="Minion Pro" panose="02040503050201020203" pitchFamily="18" charset="0"/>
              </a:defRPr>
            </a:lvl1pPr>
            <a:lvl2pPr>
              <a:defRPr>
                <a:latin typeface="Minion Pro" panose="02040503050201020203" pitchFamily="18" charset="0"/>
              </a:defRPr>
            </a:lvl2pPr>
            <a:lvl3pPr>
              <a:defRPr>
                <a:latin typeface="Minion Pro" panose="02040503050201020203" pitchFamily="18" charset="0"/>
              </a:defRPr>
            </a:lvl3pPr>
            <a:lvl4pPr>
              <a:defRPr>
                <a:latin typeface="Minion Pro" panose="02040503050201020203" pitchFamily="18" charset="0"/>
              </a:defRPr>
            </a:lvl4pPr>
            <a:lvl5pPr>
              <a:defRPr>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381601797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7063E3-5546-4C3F-A0A1-CC87595E61B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AF2CE0C1-7D9A-4541-8852-24F07906E0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7CD79C5F-938F-4541-9BBC-17CC936AC5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F9F42378-E9EC-4946-829F-858EF074B2AC}"/>
              </a:ext>
            </a:extLst>
          </p:cNvPr>
          <p:cNvSpPr>
            <a:spLocks noGrp="1"/>
          </p:cNvSpPr>
          <p:nvPr>
            <p:ph type="dt" sz="half" idx="10"/>
          </p:nvPr>
        </p:nvSpPr>
        <p:spPr/>
        <p:txBody>
          <a:bodyPr/>
          <a:lstStyle/>
          <a:p>
            <a:fld id="{954496B1-3386-49B8-A8CB-026D317131EE}" type="datetimeFigureOut">
              <a:rPr lang="es-ES" smtClean="0"/>
              <a:t>15/01/2021</a:t>
            </a:fld>
            <a:endParaRPr lang="es-ES"/>
          </a:p>
        </p:txBody>
      </p:sp>
      <p:sp>
        <p:nvSpPr>
          <p:cNvPr id="6" name="Marcador de pie de página 5">
            <a:extLst>
              <a:ext uri="{FF2B5EF4-FFF2-40B4-BE49-F238E27FC236}">
                <a16:creationId xmlns:a16="http://schemas.microsoft.com/office/drawing/2014/main" id="{AA88A94A-88A1-4763-AD9D-95B4731D3C4D}"/>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141A440F-4A76-423F-B12A-16C880ED6761}"/>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169270130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12AA0F-6E98-4C13-9899-F8934F9BF1E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35A52471-3F2A-4A95-AF0D-233FCC1771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ABDA7B66-F655-4ACC-9E65-7F3BD95AA2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083F0138-F280-46C2-878E-1E23BB964AB2}"/>
              </a:ext>
            </a:extLst>
          </p:cNvPr>
          <p:cNvSpPr>
            <a:spLocks noGrp="1"/>
          </p:cNvSpPr>
          <p:nvPr>
            <p:ph type="dt" sz="half" idx="10"/>
          </p:nvPr>
        </p:nvSpPr>
        <p:spPr/>
        <p:txBody>
          <a:bodyPr/>
          <a:lstStyle/>
          <a:p>
            <a:fld id="{954496B1-3386-49B8-A8CB-026D317131EE}" type="datetimeFigureOut">
              <a:rPr lang="es-ES" smtClean="0"/>
              <a:t>15/01/2021</a:t>
            </a:fld>
            <a:endParaRPr lang="es-ES"/>
          </a:p>
        </p:txBody>
      </p:sp>
      <p:sp>
        <p:nvSpPr>
          <p:cNvPr id="6" name="Marcador de pie de página 5">
            <a:extLst>
              <a:ext uri="{FF2B5EF4-FFF2-40B4-BE49-F238E27FC236}">
                <a16:creationId xmlns:a16="http://schemas.microsoft.com/office/drawing/2014/main" id="{6F8F0B8A-0542-4824-BEB2-6A93ACB5590D}"/>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2D4902D6-FCF9-498D-A866-9ABF068C1EF7}"/>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245593967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E86DC5-C4A6-4CBC-9F42-835949F9868D}"/>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FF3CC429-DD32-4FE2-8DD5-B411A77AB7EE}"/>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8B0726C-9655-447A-B089-4655F96A2F46}"/>
              </a:ext>
            </a:extLst>
          </p:cNvPr>
          <p:cNvSpPr>
            <a:spLocks noGrp="1"/>
          </p:cNvSpPr>
          <p:nvPr>
            <p:ph type="dt" sz="half" idx="10"/>
          </p:nvPr>
        </p:nvSpPr>
        <p:spPr/>
        <p:txBody>
          <a:bodyPr/>
          <a:lstStyle/>
          <a:p>
            <a:fld id="{954496B1-3386-49B8-A8CB-026D317131EE}" type="datetimeFigureOut">
              <a:rPr lang="es-ES" smtClean="0"/>
              <a:t>15/01/2021</a:t>
            </a:fld>
            <a:endParaRPr lang="es-ES"/>
          </a:p>
        </p:txBody>
      </p:sp>
      <p:sp>
        <p:nvSpPr>
          <p:cNvPr id="5" name="Marcador de pie de página 4">
            <a:extLst>
              <a:ext uri="{FF2B5EF4-FFF2-40B4-BE49-F238E27FC236}">
                <a16:creationId xmlns:a16="http://schemas.microsoft.com/office/drawing/2014/main" id="{CA172B41-EE28-4AB3-9A89-DF1FA0814C8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E498CE1-1162-4E16-8D45-BF84E1F1C1BD}"/>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301772258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BF26DC8-D440-45F6-ABA4-7AFE93CE76A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D69B982D-9638-4672-8932-6143D864DB05}"/>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8CC86E4-F190-42FD-9B65-4FC312AE9A85}"/>
              </a:ext>
            </a:extLst>
          </p:cNvPr>
          <p:cNvSpPr>
            <a:spLocks noGrp="1"/>
          </p:cNvSpPr>
          <p:nvPr>
            <p:ph type="dt" sz="half" idx="10"/>
          </p:nvPr>
        </p:nvSpPr>
        <p:spPr/>
        <p:txBody>
          <a:bodyPr/>
          <a:lstStyle/>
          <a:p>
            <a:fld id="{954496B1-3386-49B8-A8CB-026D317131EE}" type="datetimeFigureOut">
              <a:rPr lang="es-ES" smtClean="0"/>
              <a:t>15/01/2021</a:t>
            </a:fld>
            <a:endParaRPr lang="es-ES"/>
          </a:p>
        </p:txBody>
      </p:sp>
      <p:sp>
        <p:nvSpPr>
          <p:cNvPr id="5" name="Marcador de pie de página 4">
            <a:extLst>
              <a:ext uri="{FF2B5EF4-FFF2-40B4-BE49-F238E27FC236}">
                <a16:creationId xmlns:a16="http://schemas.microsoft.com/office/drawing/2014/main" id="{80ABBC4C-9E56-42C8-97E4-9FF219E9E26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998B88B-6EB1-4FB9-9C7C-B8270E4E76C9}"/>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335076944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383FA8-90BC-4BF6-B320-BA3B1D79B69E}"/>
              </a:ext>
            </a:extLst>
          </p:cNvPr>
          <p:cNvSpPr>
            <a:spLocks noGrp="1"/>
          </p:cNvSpPr>
          <p:nvPr>
            <p:ph type="ctrTitle"/>
          </p:nvPr>
        </p:nvSpPr>
        <p:spPr>
          <a:xfrm>
            <a:off x="733697" y="1381347"/>
            <a:ext cx="10724606" cy="1022219"/>
          </a:xfrm>
          <a:prstGeom prst="rect">
            <a:avLst/>
          </a:prstGeom>
        </p:spPr>
        <p:txBody>
          <a:bodyPr anchor="b"/>
          <a:lstStyle>
            <a:lvl1pPr algn="ctr">
              <a:defRPr sz="2800">
                <a:solidFill>
                  <a:srgbClr val="6494ED"/>
                </a:solidFill>
                <a:latin typeface="Hypatia Sans Pro" panose="020B0502020204020303" pitchFamily="34" charset="0"/>
              </a:defRPr>
            </a:lvl1pPr>
          </a:lstStyle>
          <a:p>
            <a:endParaRPr lang="es-ES"/>
          </a:p>
        </p:txBody>
      </p:sp>
      <p:pic>
        <p:nvPicPr>
          <p:cNvPr id="4" name="Picture 3">
            <a:extLst>
              <a:ext uri="{FF2B5EF4-FFF2-40B4-BE49-F238E27FC236}">
                <a16:creationId xmlns:a16="http://schemas.microsoft.com/office/drawing/2014/main" id="{6BFC90CC-1F6D-4C97-A3FB-466CD5CCA26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98046" y="2556314"/>
            <a:ext cx="7395908" cy="2920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7706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355F57-033C-4FC9-A99C-D961B3C49EC6}"/>
              </a:ext>
            </a:extLst>
          </p:cNvPr>
          <p:cNvSpPr>
            <a:spLocks noGrp="1"/>
          </p:cNvSpPr>
          <p:nvPr>
            <p:ph type="title"/>
          </p:nvPr>
        </p:nvSpPr>
        <p:spPr>
          <a:xfrm>
            <a:off x="839788" y="1124154"/>
            <a:ext cx="10515600" cy="645659"/>
          </a:xfrm>
          <a:prstGeom prst="rect">
            <a:avLst/>
          </a:prstGeom>
        </p:spPr>
        <p:txBody>
          <a:bodyPr/>
          <a:lstStyle>
            <a:lvl1pPr algn="ctr">
              <a:defRPr sz="3000">
                <a:latin typeface="Hypatia Sans Pro" panose="020B0502020204020303" pitchFamily="34" charset="0"/>
              </a:defRPr>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61F4A197-1DEB-4B84-B43D-0B5DD4D7EFEA}"/>
              </a:ext>
            </a:extLst>
          </p:cNvPr>
          <p:cNvSpPr>
            <a:spLocks noGrp="1"/>
          </p:cNvSpPr>
          <p:nvPr>
            <p:ph type="body" idx="1"/>
          </p:nvPr>
        </p:nvSpPr>
        <p:spPr>
          <a:xfrm>
            <a:off x="839788" y="1859415"/>
            <a:ext cx="5157787" cy="645659"/>
          </a:xfrm>
          <a:prstGeom prst="rect">
            <a:avLst/>
          </a:prstGeom>
        </p:spPr>
        <p:txBody>
          <a:bodyPr anchor="b"/>
          <a:lstStyle>
            <a:lvl1pPr marL="0" indent="0">
              <a:buNone/>
              <a:defRPr sz="2000" b="1">
                <a:latin typeface="Minion Pro" panose="02040503050201020203"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397FA80-79B2-4542-913A-54CF56162829}"/>
              </a:ext>
            </a:extLst>
          </p:cNvPr>
          <p:cNvSpPr>
            <a:spLocks noGrp="1"/>
          </p:cNvSpPr>
          <p:nvPr>
            <p:ph sz="half" idx="2"/>
          </p:nvPr>
        </p:nvSpPr>
        <p:spPr>
          <a:xfrm>
            <a:off x="836612" y="2648766"/>
            <a:ext cx="5157787" cy="3684588"/>
          </a:xfrm>
          <a:prstGeom prst="rect">
            <a:avLst/>
          </a:prstGeom>
        </p:spPr>
        <p:txBody>
          <a:bodyPr/>
          <a:lstStyle>
            <a:lvl1pPr>
              <a:defRPr>
                <a:latin typeface="Minion Pro" panose="02040503050201020203" pitchFamily="18" charset="0"/>
              </a:defRPr>
            </a:lvl1pPr>
            <a:lvl2pPr>
              <a:defRPr>
                <a:latin typeface="Minion Pro" panose="02040503050201020203" pitchFamily="18" charset="0"/>
              </a:defRPr>
            </a:lvl2pPr>
            <a:lvl3pPr>
              <a:defRPr>
                <a:latin typeface="Minion Pro" panose="02040503050201020203" pitchFamily="18" charset="0"/>
              </a:defRPr>
            </a:lvl3pPr>
            <a:lvl4pPr>
              <a:defRPr>
                <a:latin typeface="Minion Pro" panose="02040503050201020203" pitchFamily="18" charset="0"/>
              </a:defRPr>
            </a:lvl4pPr>
            <a:lvl5pPr>
              <a:defRPr>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4E200412-E5E1-4EDD-ABCD-4EB121E8A20C}"/>
              </a:ext>
            </a:extLst>
          </p:cNvPr>
          <p:cNvSpPr>
            <a:spLocks noGrp="1"/>
          </p:cNvSpPr>
          <p:nvPr>
            <p:ph type="body" sz="quarter" idx="3"/>
          </p:nvPr>
        </p:nvSpPr>
        <p:spPr>
          <a:xfrm>
            <a:off x="6172200" y="1859415"/>
            <a:ext cx="5183188" cy="645660"/>
          </a:xfrm>
          <a:prstGeom prst="rect">
            <a:avLst/>
          </a:prstGeom>
        </p:spPr>
        <p:txBody>
          <a:bodyPr anchor="b"/>
          <a:lstStyle>
            <a:lvl1pPr marL="0" indent="0">
              <a:buNone/>
              <a:defRPr sz="2000" b="1">
                <a:latin typeface="Minion Pro" panose="02040503050201020203"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35393C04-0EEA-4520-8D64-E6138493F981}"/>
              </a:ext>
            </a:extLst>
          </p:cNvPr>
          <p:cNvSpPr>
            <a:spLocks noGrp="1"/>
          </p:cNvSpPr>
          <p:nvPr>
            <p:ph sz="quarter" idx="4"/>
          </p:nvPr>
        </p:nvSpPr>
        <p:spPr>
          <a:xfrm>
            <a:off x="6172200" y="2648766"/>
            <a:ext cx="5183188" cy="3684588"/>
          </a:xfrm>
          <a:prstGeom prst="rect">
            <a:avLst/>
          </a:prstGeom>
        </p:spPr>
        <p:txBody>
          <a:bodyPr/>
          <a:lstStyle>
            <a:lvl1pPr>
              <a:defRPr>
                <a:latin typeface="Minion Pro" panose="02040503050201020203" pitchFamily="18" charset="0"/>
              </a:defRPr>
            </a:lvl1pPr>
            <a:lvl2pPr>
              <a:defRPr>
                <a:latin typeface="Minion Pro" panose="02040503050201020203" pitchFamily="18" charset="0"/>
              </a:defRPr>
            </a:lvl2pPr>
            <a:lvl3pPr>
              <a:defRPr>
                <a:latin typeface="Minion Pro" panose="02040503050201020203" pitchFamily="18" charset="0"/>
              </a:defRPr>
            </a:lvl3pPr>
            <a:lvl4pPr>
              <a:defRPr>
                <a:latin typeface="Minion Pro" panose="02040503050201020203" pitchFamily="18" charset="0"/>
              </a:defRPr>
            </a:lvl4pPr>
            <a:lvl5pPr>
              <a:defRPr>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529645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715E6A-07A0-4B5B-A9D0-0C40A41567B0}"/>
              </a:ext>
            </a:extLst>
          </p:cNvPr>
          <p:cNvSpPr>
            <a:spLocks noGrp="1"/>
          </p:cNvSpPr>
          <p:nvPr>
            <p:ph type="title"/>
          </p:nvPr>
        </p:nvSpPr>
        <p:spPr>
          <a:xfrm>
            <a:off x="733697" y="1397091"/>
            <a:ext cx="10515600" cy="1325563"/>
          </a:xfrm>
          <a:prstGeom prst="rect">
            <a:avLst/>
          </a:prstGeom>
        </p:spPr>
        <p:txBody>
          <a:bodyPr/>
          <a:lstStyle>
            <a:lvl1pPr>
              <a:defRPr>
                <a:solidFill>
                  <a:srgbClr val="6494ED"/>
                </a:solidFill>
                <a:latin typeface="Hypatia Sans Pro" panose="020B0502020204020303" pitchFamily="34" charset="0"/>
              </a:defRPr>
            </a:lvl1pPr>
          </a:lstStyle>
          <a:p>
            <a:r>
              <a:rPr lang="es-ES"/>
              <a:t>Haga clic para modificar el estilo de título del patrón</a:t>
            </a:r>
          </a:p>
        </p:txBody>
      </p:sp>
    </p:spTree>
    <p:extLst>
      <p:ext uri="{BB962C8B-B14F-4D97-AF65-F5344CB8AC3E}">
        <p14:creationId xmlns:p14="http://schemas.microsoft.com/office/powerpoint/2010/main" val="3987240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4683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F407CB-E55A-40CA-9EBE-67AAB0F84FB7}"/>
              </a:ext>
            </a:extLst>
          </p:cNvPr>
          <p:cNvSpPr>
            <a:spLocks noGrp="1"/>
          </p:cNvSpPr>
          <p:nvPr>
            <p:ph type="title"/>
          </p:nvPr>
        </p:nvSpPr>
        <p:spPr>
          <a:xfrm>
            <a:off x="839788" y="1417320"/>
            <a:ext cx="3932237" cy="1600200"/>
          </a:xfrm>
          <a:prstGeom prst="rect">
            <a:avLst/>
          </a:prstGeom>
        </p:spPr>
        <p:txBody>
          <a:bodyPr anchor="b"/>
          <a:lstStyle>
            <a:lvl1pPr>
              <a:defRPr sz="3200">
                <a:latin typeface="Minion Pro" panose="02040503050201020203" pitchFamily="18" charset="0"/>
              </a:defRPr>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4DFC1FD7-7402-4C20-BF8B-4F946C7D8C6F}"/>
              </a:ext>
            </a:extLst>
          </p:cNvPr>
          <p:cNvSpPr>
            <a:spLocks noGrp="1"/>
          </p:cNvSpPr>
          <p:nvPr>
            <p:ph idx="1"/>
          </p:nvPr>
        </p:nvSpPr>
        <p:spPr>
          <a:xfrm>
            <a:off x="5183188" y="1417320"/>
            <a:ext cx="6172200" cy="4443730"/>
          </a:xfrm>
          <a:prstGeom prst="rect">
            <a:avLst/>
          </a:prstGeom>
        </p:spPr>
        <p:txBody>
          <a:bodyPr/>
          <a:lstStyle>
            <a:lvl1pPr>
              <a:defRPr sz="3200">
                <a:latin typeface="Minion Pro" panose="02040503050201020203" pitchFamily="18" charset="0"/>
              </a:defRPr>
            </a:lvl1pPr>
            <a:lvl2pPr>
              <a:defRPr sz="2800">
                <a:latin typeface="Minion Pro" panose="02040503050201020203" pitchFamily="18" charset="0"/>
              </a:defRPr>
            </a:lvl2pPr>
            <a:lvl3pPr>
              <a:defRPr sz="2400">
                <a:latin typeface="Minion Pro" panose="02040503050201020203" pitchFamily="18" charset="0"/>
              </a:defRPr>
            </a:lvl3pPr>
            <a:lvl4pPr>
              <a:defRPr sz="2000">
                <a:latin typeface="Minion Pro" panose="02040503050201020203" pitchFamily="18" charset="0"/>
              </a:defRPr>
            </a:lvl4pPr>
            <a:lvl5pPr>
              <a:defRPr sz="2000">
                <a:latin typeface="Minion Pro" panose="02040503050201020203" pitchFamily="18" charset="0"/>
              </a:defRPr>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6B3600B1-26EE-4579-8A1D-FA5CA17ABA2C}"/>
              </a:ext>
            </a:extLst>
          </p:cNvPr>
          <p:cNvSpPr>
            <a:spLocks noGrp="1"/>
          </p:cNvSpPr>
          <p:nvPr>
            <p:ph type="body" sz="half" idx="2"/>
          </p:nvPr>
        </p:nvSpPr>
        <p:spPr>
          <a:xfrm>
            <a:off x="839788" y="3017520"/>
            <a:ext cx="3932237" cy="2851468"/>
          </a:xfrm>
          <a:prstGeom prst="rect">
            <a:avLst/>
          </a:prstGeom>
        </p:spPr>
        <p:txBody>
          <a:bodyPr/>
          <a:lstStyle>
            <a:lvl1pPr marL="0" indent="0">
              <a:buNone/>
              <a:defRPr sz="1600">
                <a:latin typeface="Minion Pro" panose="02040503050201020203"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Tree>
    <p:extLst>
      <p:ext uri="{BB962C8B-B14F-4D97-AF65-F5344CB8AC3E}">
        <p14:creationId xmlns:p14="http://schemas.microsoft.com/office/powerpoint/2010/main" val="808636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59DA5C-F64C-4811-947D-92CA6F4552DC}"/>
              </a:ext>
            </a:extLst>
          </p:cNvPr>
          <p:cNvSpPr>
            <a:spLocks noGrp="1"/>
          </p:cNvSpPr>
          <p:nvPr>
            <p:ph type="title"/>
          </p:nvPr>
        </p:nvSpPr>
        <p:spPr>
          <a:xfrm>
            <a:off x="836612" y="1521822"/>
            <a:ext cx="3932237" cy="1600200"/>
          </a:xfrm>
          <a:prstGeom prst="rect">
            <a:avLst/>
          </a:prstGeom>
        </p:spPr>
        <p:txBody>
          <a:bodyPr anchor="b"/>
          <a:lstStyle>
            <a:lvl1pPr>
              <a:defRPr sz="3200">
                <a:latin typeface="Minion Pro" panose="02040503050201020203" pitchFamily="18" charset="0"/>
              </a:defRPr>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189C9B5E-46E1-4902-9390-460DE8E86129}"/>
              </a:ext>
            </a:extLst>
          </p:cNvPr>
          <p:cNvSpPr>
            <a:spLocks noGrp="1"/>
          </p:cNvSpPr>
          <p:nvPr>
            <p:ph type="pic" idx="1"/>
          </p:nvPr>
        </p:nvSpPr>
        <p:spPr>
          <a:xfrm>
            <a:off x="5183188" y="1521822"/>
            <a:ext cx="6172200" cy="4339228"/>
          </a:xfrm>
          <a:prstGeom prst="rect">
            <a:avLst/>
          </a:prstGeom>
        </p:spPr>
        <p:txBody>
          <a:bodyPr/>
          <a:lstStyle>
            <a:lvl1pPr marL="0" indent="0">
              <a:buNone/>
              <a:defRPr sz="3200">
                <a:latin typeface="Minion Pro" panose="02040503050201020203"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3621080A-E690-4FF5-8549-DC3F8D6A7647}"/>
              </a:ext>
            </a:extLst>
          </p:cNvPr>
          <p:cNvSpPr>
            <a:spLocks noGrp="1"/>
          </p:cNvSpPr>
          <p:nvPr>
            <p:ph type="body" sz="half" idx="2"/>
          </p:nvPr>
        </p:nvSpPr>
        <p:spPr>
          <a:xfrm>
            <a:off x="839788" y="3122022"/>
            <a:ext cx="3932237" cy="2746965"/>
          </a:xfrm>
          <a:prstGeom prst="rect">
            <a:avLst/>
          </a:prstGeom>
        </p:spPr>
        <p:txBody>
          <a:bodyPr/>
          <a:lstStyle>
            <a:lvl1pPr marL="0" indent="0">
              <a:buNone/>
              <a:defRPr sz="1600">
                <a:latin typeface="Minion Pro" panose="02040503050201020203"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Tree>
    <p:extLst>
      <p:ext uri="{BB962C8B-B14F-4D97-AF65-F5344CB8AC3E}">
        <p14:creationId xmlns:p14="http://schemas.microsoft.com/office/powerpoint/2010/main" val="3096203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17" Type="http://schemas.openxmlformats.org/officeDocument/2006/relationships/image" Target="../media/image6.png"/><Relationship Id="rId2" Type="http://schemas.openxmlformats.org/officeDocument/2006/relationships/slideLayout" Target="../slideLayouts/slideLayout2.xml"/><Relationship Id="rId16"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4.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3.pn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6" Type="http://schemas.openxmlformats.org/officeDocument/2006/relationships/image" Target="../media/image6.png"/><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image" Target="../media/image5.jpeg"/><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theme" Target="../theme/theme4.xml"/><Relationship Id="rId18" Type="http://schemas.openxmlformats.org/officeDocument/2006/relationships/image" Target="../media/image5.jpeg"/><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image" Target="../media/image4.png"/><Relationship Id="rId2" Type="http://schemas.openxmlformats.org/officeDocument/2006/relationships/slideLayout" Target="../slideLayouts/slideLayout34.xml"/><Relationship Id="rId16" Type="http://schemas.openxmlformats.org/officeDocument/2006/relationships/image" Target="../media/image3.png"/><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image" Target="../media/image2.svg"/><Relationship Id="rId10" Type="http://schemas.openxmlformats.org/officeDocument/2006/relationships/slideLayout" Target="../slideLayouts/slideLayout42.xml"/><Relationship Id="rId19" Type="http://schemas.openxmlformats.org/officeDocument/2006/relationships/image" Target="../media/image6.png"/><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788E8166-B020-47C1-AF76-2ED923695894}"/>
              </a:ext>
            </a:extLst>
          </p:cNvPr>
          <p:cNvSpPr/>
          <p:nvPr userDrawn="1"/>
        </p:nvSpPr>
        <p:spPr>
          <a:xfrm>
            <a:off x="0" y="1"/>
            <a:ext cx="12192000" cy="1153721"/>
          </a:xfrm>
          <a:prstGeom prst="rect">
            <a:avLst/>
          </a:prstGeom>
          <a:solidFill>
            <a:schemeClr val="bg1"/>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pic>
        <p:nvPicPr>
          <p:cNvPr id="14" name="Gráfico 13">
            <a:extLst>
              <a:ext uri="{FF2B5EF4-FFF2-40B4-BE49-F238E27FC236}">
                <a16:creationId xmlns:a16="http://schemas.microsoft.com/office/drawing/2014/main" id="{C2EB6925-3292-4E94-9288-5E06B0A6197D}"/>
              </a:ext>
            </a:extLst>
          </p:cNvPr>
          <p:cNvPicPr>
            <a:picLocks noChangeAspect="1"/>
          </p:cNvPicPr>
          <p:nvPr userDrawn="1"/>
        </p:nvPicPr>
        <p:blipFill>
          <a:blip r:embed="rId12">
            <a:extLst>
              <a:ext uri="{96DAC541-7B7A-43D3-8B79-37D633B846F1}">
                <asvg:svgBlip xmlns:asvg="http://schemas.microsoft.com/office/drawing/2016/SVG/main" r:embed="rId13"/>
              </a:ext>
            </a:extLst>
          </a:blip>
          <a:stretch>
            <a:fillRect/>
          </a:stretch>
        </p:blipFill>
        <p:spPr>
          <a:xfrm>
            <a:off x="9665823" y="2266950"/>
            <a:ext cx="2514273" cy="4591050"/>
          </a:xfrm>
          <a:prstGeom prst="rect">
            <a:avLst/>
          </a:prstGeom>
        </p:spPr>
      </p:pic>
      <p:grpSp>
        <p:nvGrpSpPr>
          <p:cNvPr id="16" name="Grupo 15">
            <a:extLst>
              <a:ext uri="{FF2B5EF4-FFF2-40B4-BE49-F238E27FC236}">
                <a16:creationId xmlns:a16="http://schemas.microsoft.com/office/drawing/2014/main" id="{DD75B89C-B324-45D7-AF65-8A8EBA93A8E9}"/>
              </a:ext>
            </a:extLst>
          </p:cNvPr>
          <p:cNvGrpSpPr/>
          <p:nvPr userDrawn="1"/>
        </p:nvGrpSpPr>
        <p:grpSpPr>
          <a:xfrm>
            <a:off x="3595788" y="142280"/>
            <a:ext cx="8120354" cy="6597106"/>
            <a:chOff x="4082227" y="1056830"/>
            <a:chExt cx="10364961" cy="10097480"/>
          </a:xfrm>
        </p:grpSpPr>
        <p:pic>
          <p:nvPicPr>
            <p:cNvPr id="18" name="Imagen4">
              <a:extLst>
                <a:ext uri="{FF2B5EF4-FFF2-40B4-BE49-F238E27FC236}">
                  <a16:creationId xmlns:a16="http://schemas.microsoft.com/office/drawing/2014/main" id="{A644F525-1B6C-4F00-9F3E-8ACD3DECC879}"/>
                </a:ext>
              </a:extLst>
            </p:cNvPr>
            <p:cNvPicPr>
              <a:picLocks noChangeAspect="1"/>
            </p:cNvPicPr>
            <p:nvPr userDrawn="1"/>
          </p:nvPicPr>
          <p:blipFill>
            <a:blip r:embed="rId14">
              <a:lum/>
              <a:alphaModFix/>
            </a:blip>
            <a:srcRect/>
            <a:stretch>
              <a:fillRect/>
            </a:stretch>
          </p:blipFill>
          <p:spPr>
            <a:xfrm>
              <a:off x="4082227" y="10436770"/>
              <a:ext cx="2716401" cy="717540"/>
            </a:xfrm>
            <a:prstGeom prst="rect">
              <a:avLst/>
            </a:prstGeom>
            <a:noFill/>
            <a:ln cap="flat">
              <a:noFill/>
            </a:ln>
          </p:spPr>
        </p:pic>
        <p:pic>
          <p:nvPicPr>
            <p:cNvPr id="19" name="Imagen5">
              <a:extLst>
                <a:ext uri="{FF2B5EF4-FFF2-40B4-BE49-F238E27FC236}">
                  <a16:creationId xmlns:a16="http://schemas.microsoft.com/office/drawing/2014/main" id="{09FDE27E-B42E-49E7-835F-194A306B66AB}"/>
                </a:ext>
              </a:extLst>
            </p:cNvPr>
            <p:cNvPicPr>
              <a:picLocks noChangeAspect="1"/>
            </p:cNvPicPr>
            <p:nvPr userDrawn="1"/>
          </p:nvPicPr>
          <p:blipFill>
            <a:blip r:embed="rId15">
              <a:lum/>
              <a:alphaModFix/>
            </a:blip>
            <a:srcRect/>
            <a:stretch>
              <a:fillRect/>
            </a:stretch>
          </p:blipFill>
          <p:spPr>
            <a:xfrm>
              <a:off x="12793188" y="1056830"/>
              <a:ext cx="1654000" cy="1405786"/>
            </a:xfrm>
            <a:prstGeom prst="rect">
              <a:avLst/>
            </a:prstGeom>
            <a:noFill/>
            <a:ln cap="flat">
              <a:noFill/>
            </a:ln>
          </p:spPr>
        </p:pic>
      </p:grpSp>
      <p:sp>
        <p:nvSpPr>
          <p:cNvPr id="20" name="Rectángulo 7">
            <a:extLst>
              <a:ext uri="{FF2B5EF4-FFF2-40B4-BE49-F238E27FC236}">
                <a16:creationId xmlns:a16="http://schemas.microsoft.com/office/drawing/2014/main" id="{1D548DC5-C1C6-4438-8EC4-2BF8745C43B3}"/>
              </a:ext>
            </a:extLst>
          </p:cNvPr>
          <p:cNvSpPr/>
          <p:nvPr userDrawn="1"/>
        </p:nvSpPr>
        <p:spPr>
          <a:xfrm>
            <a:off x="4074301" y="235898"/>
            <a:ext cx="4044966" cy="824841"/>
          </a:xfrm>
          <a:prstGeom prst="rect">
            <a:avLst/>
          </a:prstGeom>
          <a:noFill/>
          <a:ln cap="flat">
            <a:noFill/>
            <a:prstDash val="solid"/>
          </a:ln>
        </p:spPr>
        <p:txBody>
          <a:bodyPr vert="horz" wrap="square" lIns="91440" tIns="45720" rIns="91440" bIns="45720" anchor="t" anchorCtr="1" compatLnSpc="1">
            <a:spAutoFit/>
          </a:bodyPr>
          <a:lstStyle/>
          <a:p>
            <a:pPr marL="0" marR="0" lvl="0" indent="0" algn="ctr" defTabSz="457200" rtl="0" fontAlgn="auto" hangingPunct="1">
              <a:lnSpc>
                <a:spcPct val="120000"/>
              </a:lnSpc>
              <a:spcBef>
                <a:spcPts val="0"/>
              </a:spcBef>
              <a:spcAft>
                <a:spcPts val="0"/>
              </a:spcAft>
              <a:buNone/>
              <a:tabLst/>
              <a:defRPr sz="1800" b="0" i="0" u="none" strike="noStrike" kern="0" cap="none" spc="0" baseline="0">
                <a:solidFill>
                  <a:srgbClr val="000000"/>
                </a:solidFill>
                <a:uFillTx/>
              </a:defRPr>
            </a:pPr>
            <a:r>
              <a:rPr lang="es-ES" sz="1400" b="0" i="0" u="none" strike="noStrike" kern="1200" cap="none" spc="0" baseline="0">
                <a:solidFill>
                  <a:srgbClr val="000000"/>
                </a:solidFill>
                <a:uFillTx/>
                <a:latin typeface="Minion Pro"/>
                <a:ea typeface="Times New Roman" pitchFamily="18"/>
                <a:cs typeface="Times New Roman" pitchFamily="18"/>
              </a:rPr>
              <a:t>FONDO EUROPEO DE DESARROLLO REGIONAL (FEDER)</a:t>
            </a:r>
          </a:p>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400" b="1" i="1" u="none" strike="noStrike" kern="1200" cap="none" spc="0" baseline="0">
                <a:solidFill>
                  <a:srgbClr val="000000"/>
                </a:solidFill>
                <a:uFillTx/>
                <a:latin typeface="Liberation Serif"/>
                <a:ea typeface="NSimSun" pitchFamily="49"/>
                <a:cs typeface="Lucida Sans" pitchFamily="34"/>
              </a:rPr>
              <a:t>Una manera de hacer Europa</a:t>
            </a:r>
            <a:endParaRPr lang="es-ES" sz="1400" b="0" i="0" u="none" strike="noStrike" kern="1200" cap="none" spc="0" baseline="0">
              <a:solidFill>
                <a:srgbClr val="000000"/>
              </a:solidFill>
              <a:uFillTx/>
              <a:latin typeface="Calibri"/>
            </a:endParaRPr>
          </a:p>
        </p:txBody>
      </p:sp>
      <p:pic>
        <p:nvPicPr>
          <p:cNvPr id="3" name="Imagen 2" descr="Imagen que contiene dibujo, alimentos, flor&#10;&#10;Descripción generada automáticamente">
            <a:extLst>
              <a:ext uri="{FF2B5EF4-FFF2-40B4-BE49-F238E27FC236}">
                <a16:creationId xmlns:a16="http://schemas.microsoft.com/office/drawing/2014/main" id="{7E9225AB-A5F8-4217-9C59-AA64EC3AE165}"/>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632612" y="209690"/>
            <a:ext cx="1995620" cy="669541"/>
          </a:xfrm>
          <a:prstGeom prst="rect">
            <a:avLst/>
          </a:prstGeom>
        </p:spPr>
      </p:pic>
      <p:pic>
        <p:nvPicPr>
          <p:cNvPr id="2" name="Imagen 1">
            <a:extLst>
              <a:ext uri="{FF2B5EF4-FFF2-40B4-BE49-F238E27FC236}">
                <a16:creationId xmlns:a16="http://schemas.microsoft.com/office/drawing/2014/main" id="{C9B9BF36-EB97-4733-A6C6-BD751CCAC51B}"/>
              </a:ext>
            </a:extLst>
          </p:cNvPr>
          <p:cNvPicPr>
            <a:picLocks noChangeAspect="1"/>
          </p:cNvPicPr>
          <p:nvPr userDrawn="1"/>
        </p:nvPicPr>
        <p:blipFill>
          <a:blip r:embed="rId17"/>
          <a:stretch>
            <a:fillRect/>
          </a:stretch>
        </p:blipFill>
        <p:spPr>
          <a:xfrm>
            <a:off x="6468069" y="6253003"/>
            <a:ext cx="1831247" cy="468799"/>
          </a:xfrm>
          <a:prstGeom prst="rect">
            <a:avLst/>
          </a:prstGeom>
        </p:spPr>
      </p:pic>
    </p:spTree>
    <p:extLst>
      <p:ext uri="{BB962C8B-B14F-4D97-AF65-F5344CB8AC3E}">
        <p14:creationId xmlns:p14="http://schemas.microsoft.com/office/powerpoint/2010/main" val="36773614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2CDD1C67-BD31-42CA-8C8D-4A9C4122DFCA}"/>
              </a:ext>
            </a:extLst>
          </p:cNvPr>
          <p:cNvSpPr/>
          <p:nvPr userDrawn="1"/>
        </p:nvSpPr>
        <p:spPr>
          <a:xfrm>
            <a:off x="0" y="2266951"/>
            <a:ext cx="12192000" cy="1466573"/>
          </a:xfrm>
          <a:prstGeom prst="rect">
            <a:avLst/>
          </a:prstGeom>
          <a:solidFill>
            <a:schemeClr val="bg1"/>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grpSp>
        <p:nvGrpSpPr>
          <p:cNvPr id="14" name="Grupo 13">
            <a:extLst>
              <a:ext uri="{FF2B5EF4-FFF2-40B4-BE49-F238E27FC236}">
                <a16:creationId xmlns:a16="http://schemas.microsoft.com/office/drawing/2014/main" id="{39D969FE-EAC5-4EAB-83CD-F2197B504465}"/>
              </a:ext>
            </a:extLst>
          </p:cNvPr>
          <p:cNvGrpSpPr/>
          <p:nvPr userDrawn="1"/>
        </p:nvGrpSpPr>
        <p:grpSpPr>
          <a:xfrm>
            <a:off x="3572235" y="2246568"/>
            <a:ext cx="8354379" cy="2533825"/>
            <a:chOff x="4231600" y="-48724"/>
            <a:chExt cx="10069832" cy="3054109"/>
          </a:xfrm>
        </p:grpSpPr>
        <p:pic>
          <p:nvPicPr>
            <p:cNvPr id="16" name="Imagen4">
              <a:extLst>
                <a:ext uri="{FF2B5EF4-FFF2-40B4-BE49-F238E27FC236}">
                  <a16:creationId xmlns:a16="http://schemas.microsoft.com/office/drawing/2014/main" id="{19BF0C0A-51CA-4C40-A271-AA6D5C8BCF84}"/>
                </a:ext>
              </a:extLst>
            </p:cNvPr>
            <p:cNvPicPr>
              <a:picLocks noChangeAspect="1"/>
            </p:cNvPicPr>
            <p:nvPr userDrawn="1"/>
          </p:nvPicPr>
          <p:blipFill>
            <a:blip r:embed="rId13">
              <a:lum/>
              <a:alphaModFix/>
            </a:blip>
            <a:srcRect/>
            <a:stretch>
              <a:fillRect/>
            </a:stretch>
          </p:blipFill>
          <p:spPr>
            <a:xfrm>
              <a:off x="4231600" y="2287845"/>
              <a:ext cx="2716401" cy="717540"/>
            </a:xfrm>
            <a:prstGeom prst="rect">
              <a:avLst/>
            </a:prstGeom>
            <a:noFill/>
            <a:ln cap="flat">
              <a:noFill/>
            </a:ln>
          </p:spPr>
        </p:pic>
        <p:pic>
          <p:nvPicPr>
            <p:cNvPr id="17" name="Imagen5">
              <a:extLst>
                <a:ext uri="{FF2B5EF4-FFF2-40B4-BE49-F238E27FC236}">
                  <a16:creationId xmlns:a16="http://schemas.microsoft.com/office/drawing/2014/main" id="{A4226F03-88EF-4DAA-9E41-D9E3E624ED79}"/>
                </a:ext>
              </a:extLst>
            </p:cNvPr>
            <p:cNvPicPr>
              <a:picLocks noChangeAspect="1"/>
            </p:cNvPicPr>
            <p:nvPr userDrawn="1"/>
          </p:nvPicPr>
          <p:blipFill>
            <a:blip r:embed="rId14">
              <a:lum/>
              <a:alphaModFix/>
            </a:blip>
            <a:srcRect/>
            <a:stretch>
              <a:fillRect/>
            </a:stretch>
          </p:blipFill>
          <p:spPr>
            <a:xfrm>
              <a:off x="12726648" y="-48724"/>
              <a:ext cx="1574784" cy="1338458"/>
            </a:xfrm>
            <a:prstGeom prst="rect">
              <a:avLst/>
            </a:prstGeom>
            <a:noFill/>
            <a:ln cap="flat">
              <a:noFill/>
            </a:ln>
          </p:spPr>
        </p:pic>
      </p:grpSp>
      <p:sp>
        <p:nvSpPr>
          <p:cNvPr id="18" name="Rectángulo 7">
            <a:extLst>
              <a:ext uri="{FF2B5EF4-FFF2-40B4-BE49-F238E27FC236}">
                <a16:creationId xmlns:a16="http://schemas.microsoft.com/office/drawing/2014/main" id="{13B1B9A1-77D5-42CE-992C-1EB827161504}"/>
              </a:ext>
            </a:extLst>
          </p:cNvPr>
          <p:cNvSpPr/>
          <p:nvPr userDrawn="1"/>
        </p:nvSpPr>
        <p:spPr>
          <a:xfrm>
            <a:off x="4129141" y="2384597"/>
            <a:ext cx="4064244" cy="824841"/>
          </a:xfrm>
          <a:prstGeom prst="rect">
            <a:avLst/>
          </a:prstGeom>
          <a:noFill/>
          <a:ln cap="flat">
            <a:noFill/>
            <a:prstDash val="solid"/>
          </a:ln>
        </p:spPr>
        <p:txBody>
          <a:bodyPr vert="horz" wrap="square" lIns="91440" tIns="45720" rIns="91440" bIns="45720" anchor="t" anchorCtr="1" compatLnSpc="1">
            <a:spAutoFit/>
          </a:bodyPr>
          <a:lstStyle/>
          <a:p>
            <a:pPr marL="0" marR="0" lvl="0" indent="0" algn="ctr" defTabSz="457200" rtl="0" fontAlgn="auto" hangingPunct="1">
              <a:lnSpc>
                <a:spcPct val="120000"/>
              </a:lnSpc>
              <a:spcBef>
                <a:spcPts val="0"/>
              </a:spcBef>
              <a:spcAft>
                <a:spcPts val="0"/>
              </a:spcAft>
              <a:buNone/>
              <a:tabLst/>
              <a:defRPr sz="1800" b="0" i="0" u="none" strike="noStrike" kern="0" cap="none" spc="0" baseline="0">
                <a:solidFill>
                  <a:srgbClr val="000000"/>
                </a:solidFill>
                <a:uFillTx/>
              </a:defRPr>
            </a:pPr>
            <a:r>
              <a:rPr lang="es-ES" sz="1400" b="0" i="0" u="none" strike="noStrike" kern="1200" cap="none" spc="0" baseline="0">
                <a:solidFill>
                  <a:srgbClr val="000000"/>
                </a:solidFill>
                <a:uFillTx/>
                <a:latin typeface="Minion Pro"/>
                <a:ea typeface="Times New Roman" pitchFamily="18"/>
                <a:cs typeface="Times New Roman" pitchFamily="18"/>
              </a:rPr>
              <a:t>FONDO EUROPEO DE DESARROLLO REGIONAL (FEDER)</a:t>
            </a:r>
          </a:p>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400" b="1" i="1" u="none" strike="noStrike" kern="1200" cap="none" spc="0" baseline="0">
                <a:solidFill>
                  <a:srgbClr val="000000"/>
                </a:solidFill>
                <a:uFillTx/>
                <a:latin typeface="Liberation Serif"/>
                <a:ea typeface="NSimSun" pitchFamily="49"/>
                <a:cs typeface="Lucida Sans" pitchFamily="34"/>
              </a:rPr>
              <a:t>Una manera de hacer Europa</a:t>
            </a:r>
            <a:endParaRPr lang="es-ES" sz="1400" b="0" i="0" u="none" strike="noStrike" kern="1200" cap="none" spc="0" baseline="0">
              <a:solidFill>
                <a:srgbClr val="000000"/>
              </a:solidFill>
              <a:uFillTx/>
              <a:latin typeface="Calibri"/>
            </a:endParaRPr>
          </a:p>
        </p:txBody>
      </p:sp>
      <p:pic>
        <p:nvPicPr>
          <p:cNvPr id="3" name="Imagen 2" descr="Imagen que contiene dibujo, alimentos, flor&#10;&#10;Descripción generada automáticamente">
            <a:extLst>
              <a:ext uri="{FF2B5EF4-FFF2-40B4-BE49-F238E27FC236}">
                <a16:creationId xmlns:a16="http://schemas.microsoft.com/office/drawing/2014/main" id="{13D62EF3-5F92-47D8-8896-BFCAC133B624}"/>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445058" y="2384597"/>
            <a:ext cx="2253647" cy="756110"/>
          </a:xfrm>
          <a:prstGeom prst="rect">
            <a:avLst/>
          </a:prstGeom>
        </p:spPr>
      </p:pic>
      <p:pic>
        <p:nvPicPr>
          <p:cNvPr id="9" name="Imagen 8">
            <a:extLst>
              <a:ext uri="{FF2B5EF4-FFF2-40B4-BE49-F238E27FC236}">
                <a16:creationId xmlns:a16="http://schemas.microsoft.com/office/drawing/2014/main" id="{D16BE6B8-6347-4FAC-BE1C-838813A35927}"/>
              </a:ext>
            </a:extLst>
          </p:cNvPr>
          <p:cNvPicPr>
            <a:picLocks noChangeAspect="1"/>
          </p:cNvPicPr>
          <p:nvPr userDrawn="1"/>
        </p:nvPicPr>
        <p:blipFill>
          <a:blip r:embed="rId16"/>
          <a:stretch>
            <a:fillRect/>
          </a:stretch>
        </p:blipFill>
        <p:spPr>
          <a:xfrm>
            <a:off x="6786010" y="4167506"/>
            <a:ext cx="2325403" cy="595303"/>
          </a:xfrm>
          <a:prstGeom prst="rect">
            <a:avLst/>
          </a:prstGeom>
        </p:spPr>
      </p:pic>
    </p:spTree>
    <p:extLst>
      <p:ext uri="{BB962C8B-B14F-4D97-AF65-F5344CB8AC3E}">
        <p14:creationId xmlns:p14="http://schemas.microsoft.com/office/powerpoint/2010/main" val="3533834585"/>
      </p:ext>
    </p:extLst>
  </p:cSld>
  <p:clrMap bg1="lt1" tx1="dk1" bg2="lt2" tx2="dk2" accent1="accent1" accent2="accent2" accent3="accent3" accent4="accent4" accent5="accent5" accent6="accent6" hlink="hlink" folHlink="folHlink"/>
  <p:sldLayoutIdLst>
    <p:sldLayoutId id="2147483680" r:id="rId1"/>
    <p:sldLayoutId id="2147483674" r:id="rId2"/>
    <p:sldLayoutId id="2147483675" r:id="rId3"/>
    <p:sldLayoutId id="2147483676" r:id="rId4"/>
    <p:sldLayoutId id="2147483677" r:id="rId5"/>
    <p:sldLayoutId id="2147483678" r:id="rId6"/>
    <p:sldLayoutId id="2147483679"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60FCFBFC-D07F-4A22-9862-C4112B2236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AAC422C3-A97F-4681-A1D1-4F28781FBE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133EA99-866D-47B9-9709-8D1FF2CF8D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5A45B6-2818-4683-9C60-0C1210601B5B}" type="datetimeFigureOut">
              <a:rPr lang="es-ES" smtClean="0"/>
              <a:t>15/01/2021</a:t>
            </a:fld>
            <a:endParaRPr lang="es-ES"/>
          </a:p>
        </p:txBody>
      </p:sp>
      <p:sp>
        <p:nvSpPr>
          <p:cNvPr id="5" name="Marcador de pie de página 4">
            <a:extLst>
              <a:ext uri="{FF2B5EF4-FFF2-40B4-BE49-F238E27FC236}">
                <a16:creationId xmlns:a16="http://schemas.microsoft.com/office/drawing/2014/main" id="{3C8E5F37-E9D4-4FF3-8281-9E2064D179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37D704B0-1F5A-4ACE-A3DD-3A71C096CE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7AF0A8-F7B8-4208-ADAD-57B901281B62}" type="slidenum">
              <a:rPr lang="es-ES" smtClean="0"/>
              <a:t>‹Nº›</a:t>
            </a:fld>
            <a:endParaRPr lang="es-ES"/>
          </a:p>
        </p:txBody>
      </p:sp>
    </p:spTree>
    <p:extLst>
      <p:ext uri="{BB962C8B-B14F-4D97-AF65-F5344CB8AC3E}">
        <p14:creationId xmlns:p14="http://schemas.microsoft.com/office/powerpoint/2010/main" val="3999291955"/>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6A97FBC-4C15-4BF4-B1E3-0EC0A30413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ECBEA1AD-50E9-45C1-8702-1B34CE2785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42BBDC2-AABB-448D-B1DC-4E85B0CCFB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4496B1-3386-49B8-A8CB-026D317131EE}" type="datetimeFigureOut">
              <a:rPr lang="es-ES" smtClean="0"/>
              <a:t>15/01/2021</a:t>
            </a:fld>
            <a:endParaRPr lang="es-ES"/>
          </a:p>
        </p:txBody>
      </p:sp>
      <p:sp>
        <p:nvSpPr>
          <p:cNvPr id="5" name="Marcador de pie de página 4">
            <a:extLst>
              <a:ext uri="{FF2B5EF4-FFF2-40B4-BE49-F238E27FC236}">
                <a16:creationId xmlns:a16="http://schemas.microsoft.com/office/drawing/2014/main" id="{B2CF89A6-5ED6-47DB-9363-6E75073328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128EAC77-61DE-4C2F-B03C-08A99FF2BF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B79840-7ABA-4C85-A56B-98A287B8AAE4}" type="slidenum">
              <a:rPr lang="es-ES" smtClean="0"/>
              <a:t>‹Nº›</a:t>
            </a:fld>
            <a:endParaRPr lang="es-ES"/>
          </a:p>
        </p:txBody>
      </p:sp>
      <p:sp>
        <p:nvSpPr>
          <p:cNvPr id="7" name="Rectángulo 6">
            <a:extLst>
              <a:ext uri="{FF2B5EF4-FFF2-40B4-BE49-F238E27FC236}">
                <a16:creationId xmlns:a16="http://schemas.microsoft.com/office/drawing/2014/main" id="{18B59EDD-86B4-430B-B872-8F6D89555D48}"/>
              </a:ext>
            </a:extLst>
          </p:cNvPr>
          <p:cNvSpPr/>
          <p:nvPr userDrawn="1"/>
        </p:nvSpPr>
        <p:spPr>
          <a:xfrm>
            <a:off x="0" y="1"/>
            <a:ext cx="12192000" cy="1153721"/>
          </a:xfrm>
          <a:prstGeom prst="rect">
            <a:avLst/>
          </a:prstGeom>
          <a:solidFill>
            <a:schemeClr val="bg1"/>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pic>
        <p:nvPicPr>
          <p:cNvPr id="8" name="Gráfico 7">
            <a:extLst>
              <a:ext uri="{FF2B5EF4-FFF2-40B4-BE49-F238E27FC236}">
                <a16:creationId xmlns:a16="http://schemas.microsoft.com/office/drawing/2014/main" id="{0D1CC41F-028B-4723-AD5C-1030D402A46C}"/>
              </a:ext>
            </a:extLst>
          </p:cNvPr>
          <p:cNvPicPr>
            <a:picLocks noChangeAspect="1"/>
          </p:cNvPicPr>
          <p:nvPr userDrawn="1"/>
        </p:nvPicPr>
        <p:blipFill>
          <a:blip r:embed="rId14">
            <a:extLst>
              <a:ext uri="{96DAC541-7B7A-43D3-8B79-37D633B846F1}">
                <asvg:svgBlip xmlns:asvg="http://schemas.microsoft.com/office/drawing/2016/SVG/main" r:embed="rId15"/>
              </a:ext>
            </a:extLst>
          </a:blip>
          <a:stretch>
            <a:fillRect/>
          </a:stretch>
        </p:blipFill>
        <p:spPr>
          <a:xfrm>
            <a:off x="9665823" y="2266950"/>
            <a:ext cx="2514273" cy="4591050"/>
          </a:xfrm>
          <a:prstGeom prst="rect">
            <a:avLst/>
          </a:prstGeom>
        </p:spPr>
      </p:pic>
      <p:grpSp>
        <p:nvGrpSpPr>
          <p:cNvPr id="9" name="Grupo 8">
            <a:extLst>
              <a:ext uri="{FF2B5EF4-FFF2-40B4-BE49-F238E27FC236}">
                <a16:creationId xmlns:a16="http://schemas.microsoft.com/office/drawing/2014/main" id="{F203F1CF-FA16-4EAD-9728-172F0FD3C6F4}"/>
              </a:ext>
            </a:extLst>
          </p:cNvPr>
          <p:cNvGrpSpPr/>
          <p:nvPr userDrawn="1"/>
        </p:nvGrpSpPr>
        <p:grpSpPr>
          <a:xfrm>
            <a:off x="3595788" y="142280"/>
            <a:ext cx="8120354" cy="6597106"/>
            <a:chOff x="4082227" y="1056830"/>
            <a:chExt cx="10364961" cy="10097480"/>
          </a:xfrm>
        </p:grpSpPr>
        <p:pic>
          <p:nvPicPr>
            <p:cNvPr id="10" name="Imagen4">
              <a:extLst>
                <a:ext uri="{FF2B5EF4-FFF2-40B4-BE49-F238E27FC236}">
                  <a16:creationId xmlns:a16="http://schemas.microsoft.com/office/drawing/2014/main" id="{921006ED-FB83-4886-9946-214788B207DC}"/>
                </a:ext>
              </a:extLst>
            </p:cNvPr>
            <p:cNvPicPr>
              <a:picLocks noChangeAspect="1"/>
            </p:cNvPicPr>
            <p:nvPr userDrawn="1"/>
          </p:nvPicPr>
          <p:blipFill>
            <a:blip r:embed="rId16">
              <a:lum/>
              <a:alphaModFix/>
            </a:blip>
            <a:srcRect/>
            <a:stretch>
              <a:fillRect/>
            </a:stretch>
          </p:blipFill>
          <p:spPr>
            <a:xfrm>
              <a:off x="4082227" y="10436770"/>
              <a:ext cx="2716401" cy="717540"/>
            </a:xfrm>
            <a:prstGeom prst="rect">
              <a:avLst/>
            </a:prstGeom>
            <a:noFill/>
            <a:ln cap="flat">
              <a:noFill/>
            </a:ln>
          </p:spPr>
        </p:pic>
        <p:pic>
          <p:nvPicPr>
            <p:cNvPr id="11" name="Imagen5">
              <a:extLst>
                <a:ext uri="{FF2B5EF4-FFF2-40B4-BE49-F238E27FC236}">
                  <a16:creationId xmlns:a16="http://schemas.microsoft.com/office/drawing/2014/main" id="{631ABDB0-97FA-4C15-9FB8-9CA0CFFD4762}"/>
                </a:ext>
              </a:extLst>
            </p:cNvPr>
            <p:cNvPicPr>
              <a:picLocks noChangeAspect="1"/>
            </p:cNvPicPr>
            <p:nvPr userDrawn="1"/>
          </p:nvPicPr>
          <p:blipFill>
            <a:blip r:embed="rId17">
              <a:lum/>
              <a:alphaModFix/>
            </a:blip>
            <a:srcRect/>
            <a:stretch>
              <a:fillRect/>
            </a:stretch>
          </p:blipFill>
          <p:spPr>
            <a:xfrm>
              <a:off x="12793188" y="1056830"/>
              <a:ext cx="1654000" cy="1405786"/>
            </a:xfrm>
            <a:prstGeom prst="rect">
              <a:avLst/>
            </a:prstGeom>
            <a:noFill/>
            <a:ln cap="flat">
              <a:noFill/>
            </a:ln>
          </p:spPr>
        </p:pic>
      </p:grpSp>
      <p:sp>
        <p:nvSpPr>
          <p:cNvPr id="12" name="Rectángulo 7">
            <a:extLst>
              <a:ext uri="{FF2B5EF4-FFF2-40B4-BE49-F238E27FC236}">
                <a16:creationId xmlns:a16="http://schemas.microsoft.com/office/drawing/2014/main" id="{9BFE7BF2-FFD4-4E9F-92C0-E34FDADB0833}"/>
              </a:ext>
            </a:extLst>
          </p:cNvPr>
          <p:cNvSpPr/>
          <p:nvPr userDrawn="1"/>
        </p:nvSpPr>
        <p:spPr>
          <a:xfrm>
            <a:off x="4074301" y="235898"/>
            <a:ext cx="4044966" cy="824841"/>
          </a:xfrm>
          <a:prstGeom prst="rect">
            <a:avLst/>
          </a:prstGeom>
          <a:noFill/>
          <a:ln cap="flat">
            <a:noFill/>
            <a:prstDash val="solid"/>
          </a:ln>
        </p:spPr>
        <p:txBody>
          <a:bodyPr vert="horz" wrap="square" lIns="91440" tIns="45720" rIns="91440" bIns="45720" anchor="t" anchorCtr="1" compatLnSpc="1">
            <a:spAutoFit/>
          </a:bodyPr>
          <a:lstStyle/>
          <a:p>
            <a:pPr marL="0" marR="0" lvl="0" indent="0" algn="ctr" defTabSz="457200" rtl="0" fontAlgn="auto" hangingPunct="1">
              <a:lnSpc>
                <a:spcPct val="120000"/>
              </a:lnSpc>
              <a:spcBef>
                <a:spcPts val="0"/>
              </a:spcBef>
              <a:spcAft>
                <a:spcPts val="0"/>
              </a:spcAft>
              <a:buNone/>
              <a:tabLst/>
              <a:defRPr sz="1800" b="0" i="0" u="none" strike="noStrike" kern="0" cap="none" spc="0" baseline="0">
                <a:solidFill>
                  <a:srgbClr val="000000"/>
                </a:solidFill>
                <a:uFillTx/>
              </a:defRPr>
            </a:pPr>
            <a:r>
              <a:rPr lang="es-ES" sz="1400" b="0" i="0" u="none" strike="noStrike" kern="1200" cap="none" spc="0" baseline="0">
                <a:solidFill>
                  <a:srgbClr val="000000"/>
                </a:solidFill>
                <a:uFillTx/>
                <a:latin typeface="Minion Pro"/>
                <a:ea typeface="Times New Roman" pitchFamily="18"/>
                <a:cs typeface="Times New Roman" pitchFamily="18"/>
              </a:rPr>
              <a:t>FONDO EUROPEO DE DESARROLLO REGIONAL (FEDER)</a:t>
            </a:r>
          </a:p>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400" b="1" i="1" u="none" strike="noStrike" kern="1200" cap="none" spc="0" baseline="0">
                <a:solidFill>
                  <a:srgbClr val="000000"/>
                </a:solidFill>
                <a:uFillTx/>
                <a:latin typeface="Liberation Serif"/>
                <a:ea typeface="NSimSun" pitchFamily="49"/>
                <a:cs typeface="Lucida Sans" pitchFamily="34"/>
              </a:rPr>
              <a:t>Una manera de hacer Europa</a:t>
            </a:r>
            <a:endParaRPr lang="es-ES" sz="1400" b="0" i="0" u="none" strike="noStrike" kern="1200" cap="none" spc="0" baseline="0">
              <a:solidFill>
                <a:srgbClr val="000000"/>
              </a:solidFill>
              <a:uFillTx/>
              <a:latin typeface="Calibri"/>
            </a:endParaRPr>
          </a:p>
        </p:txBody>
      </p:sp>
      <p:pic>
        <p:nvPicPr>
          <p:cNvPr id="13" name="Imagen 12" descr="Imagen que contiene dibujo, alimentos, flor&#10;&#10;Descripción generada automáticamente">
            <a:extLst>
              <a:ext uri="{FF2B5EF4-FFF2-40B4-BE49-F238E27FC236}">
                <a16:creationId xmlns:a16="http://schemas.microsoft.com/office/drawing/2014/main" id="{F551CC62-AFC8-4758-88E1-632DCD4DA8DA}"/>
              </a:ext>
            </a:extLst>
          </p:cNvPr>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632612" y="209690"/>
            <a:ext cx="1995620" cy="669541"/>
          </a:xfrm>
          <a:prstGeom prst="rect">
            <a:avLst/>
          </a:prstGeom>
        </p:spPr>
      </p:pic>
      <p:pic>
        <p:nvPicPr>
          <p:cNvPr id="14" name="Imagen 13">
            <a:extLst>
              <a:ext uri="{FF2B5EF4-FFF2-40B4-BE49-F238E27FC236}">
                <a16:creationId xmlns:a16="http://schemas.microsoft.com/office/drawing/2014/main" id="{C94212C6-88BA-4F80-B848-19402CFC155B}"/>
              </a:ext>
            </a:extLst>
          </p:cNvPr>
          <p:cNvPicPr>
            <a:picLocks noChangeAspect="1"/>
          </p:cNvPicPr>
          <p:nvPr userDrawn="1"/>
        </p:nvPicPr>
        <p:blipFill>
          <a:blip r:embed="rId19"/>
          <a:stretch>
            <a:fillRect/>
          </a:stretch>
        </p:blipFill>
        <p:spPr>
          <a:xfrm>
            <a:off x="6468069" y="6253003"/>
            <a:ext cx="1831247" cy="468799"/>
          </a:xfrm>
          <a:prstGeom prst="rect">
            <a:avLst/>
          </a:prstGeom>
        </p:spPr>
      </p:pic>
    </p:spTree>
    <p:extLst>
      <p:ext uri="{BB962C8B-B14F-4D97-AF65-F5344CB8AC3E}">
        <p14:creationId xmlns:p14="http://schemas.microsoft.com/office/powerpoint/2010/main" val="1047693999"/>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9.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9.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9.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9.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9.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HerculesCRUE/ib-discovery" TargetMode="External"/><Relationship Id="rId2" Type="http://schemas.openxmlformats.org/officeDocument/2006/relationships/hyperlink" Target="https://github.com/HerculesCRUE/ib-asio-docs-/blob/master/entregables_hito_2/libreria_descubrimiento/Librer%C3%ADa%20de%20descubrimiento.md" TargetMode="Externa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026BF1-4BC5-4D5F-A496-7427D6B1B6A3}"/>
              </a:ext>
            </a:extLst>
          </p:cNvPr>
          <p:cNvSpPr>
            <a:spLocks noGrp="1"/>
          </p:cNvSpPr>
          <p:nvPr>
            <p:ph type="ctrTitle"/>
          </p:nvPr>
        </p:nvSpPr>
        <p:spPr/>
        <p:txBody>
          <a:bodyPr/>
          <a:lstStyle/>
          <a:p>
            <a:r>
              <a:rPr lang="es-ES" dirty="0">
                <a:latin typeface="Hypatia Sans Pro"/>
              </a:rPr>
              <a:t>Marco teórico de la comparación de entidades (librería de descubrimiento)</a:t>
            </a:r>
          </a:p>
        </p:txBody>
      </p:sp>
    </p:spTree>
    <p:extLst>
      <p:ext uri="{BB962C8B-B14F-4D97-AF65-F5344CB8AC3E}">
        <p14:creationId xmlns:p14="http://schemas.microsoft.com/office/powerpoint/2010/main" val="34156624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Métricas de similitud (Cadenas de texto IV).  Consenso</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216794" y="2193846"/>
            <a:ext cx="11457992" cy="1261884"/>
          </a:xfrm>
          <a:prstGeom prst="rect">
            <a:avLst/>
          </a:prstGeom>
          <a:noFill/>
        </p:spPr>
        <p:txBody>
          <a:bodyPr wrap="square" rtlCol="0">
            <a:spAutoFit/>
          </a:bodyPr>
          <a:lstStyle/>
          <a:p>
            <a:r>
              <a:rPr lang="es-ES" sz="2400" dirty="0"/>
              <a:t>Conclusión</a:t>
            </a:r>
          </a:p>
          <a:p>
            <a:endParaRPr lang="es-ES" sz="800" b="1" u="sng" dirty="0"/>
          </a:p>
          <a:p>
            <a:pPr marL="285750" indent="-285750">
              <a:buFont typeface="Arial" panose="020B0604020202020204" pitchFamily="34" charset="0"/>
              <a:buChar char="•"/>
            </a:pPr>
            <a:r>
              <a:rPr lang="es-ES" sz="1400" dirty="0"/>
              <a:t>Ningún algoritmo funciona bien para todos los casos, por lo que se opta por apoyarse en todos ellos, de forma que se maximice los valores altos, en caso de que los algoritmos muestren de forma mayoritaria algún grado de similitud, y en se maximicen los valores bajos en caso contrario.</a:t>
            </a:r>
          </a:p>
          <a:p>
            <a:pPr marL="1028700" lvl="1" indent="-571500">
              <a:buFont typeface="Arial" panose="020B0604020202020204" pitchFamily="34" charset="0"/>
              <a:buChar char="•"/>
            </a:pPr>
            <a:endParaRPr lang="es-ES" sz="1600" dirty="0"/>
          </a:p>
        </p:txBody>
      </p:sp>
      <mc:AlternateContent xmlns:mc="http://schemas.openxmlformats.org/markup-compatibility/2006">
        <mc:Choice xmlns:a14="http://schemas.microsoft.com/office/drawing/2010/main" Requires="a14">
          <p:sp>
            <p:nvSpPr>
              <p:cNvPr id="6" name="CuadroTexto 5">
                <a:extLst>
                  <a:ext uri="{FF2B5EF4-FFF2-40B4-BE49-F238E27FC236}">
                    <a16:creationId xmlns:a16="http://schemas.microsoft.com/office/drawing/2014/main" id="{DB198793-5F5F-4C00-A46E-49699E8F842A}"/>
                  </a:ext>
                </a:extLst>
              </p:cNvPr>
              <p:cNvSpPr txBox="1"/>
              <p:nvPr/>
            </p:nvSpPr>
            <p:spPr>
              <a:xfrm>
                <a:off x="216794" y="3240286"/>
                <a:ext cx="11457992" cy="2778453"/>
              </a:xfrm>
              <a:prstGeom prst="rect">
                <a:avLst/>
              </a:prstGeom>
              <a:noFill/>
            </p:spPr>
            <p:txBody>
              <a:bodyPr wrap="square" rtlCol="0">
                <a:spAutoFit/>
              </a:bodyPr>
              <a:lstStyle/>
              <a:p>
                <a:r>
                  <a:rPr lang="es-ES" sz="2400" dirty="0"/>
                  <a:t>Algoritmo de consenso</a:t>
                </a:r>
              </a:p>
              <a:p>
                <a:endParaRPr lang="es-ES" sz="800" b="1" u="sng" dirty="0"/>
              </a:p>
              <a:p>
                <a:pPr marL="342900" indent="-342900">
                  <a:buFont typeface="+mj-lt"/>
                  <a:buAutoNum type="arabicPeriod"/>
                </a:pPr>
                <a:r>
                  <a:rPr lang="es-ES" sz="1400" dirty="0"/>
                  <a:t>Ordenar los resultados de similitud de cada algoritmo de la siguiente forma:</a:t>
                </a:r>
              </a:p>
              <a:p>
                <a:pPr marL="800100" lvl="1" indent="-342900">
                  <a:buFont typeface="Arial" panose="020B0604020202020204" pitchFamily="34" charset="0"/>
                  <a:buChar char="•"/>
                </a:pPr>
                <a:r>
                  <a:rPr lang="es-ES" sz="1400" dirty="0"/>
                  <a:t>Si del resultado mayoritario se infiere similitud, se ordenan de mayor a menor.</a:t>
                </a:r>
              </a:p>
              <a:p>
                <a:pPr marL="800100" lvl="1" indent="-342900">
                  <a:buFont typeface="Arial" panose="020B0604020202020204" pitchFamily="34" charset="0"/>
                  <a:buChar char="•"/>
                </a:pPr>
                <a:r>
                  <a:rPr lang="es-ES" sz="1400" dirty="0"/>
                  <a:t>En caso contrario se ordenan de menor a mayor</a:t>
                </a:r>
              </a:p>
              <a:p>
                <a:pPr marL="342900" indent="-342900">
                  <a:buFont typeface="+mj-lt"/>
                  <a:buAutoNum type="arabicPeriod"/>
                </a:pPr>
                <a:r>
                  <a:rPr lang="es-ES" sz="1400" dirty="0"/>
                  <a:t>Se establece el peso restante (PR), como el peso en el rango [0,1] aun no asignado. PR = 1;</a:t>
                </a:r>
              </a:p>
              <a:p>
                <a:pPr marL="342900" indent="-342900">
                  <a:buFont typeface="+mj-lt"/>
                  <a:buAutoNum type="arabicPeriod"/>
                </a:pPr>
                <a:r>
                  <a:rPr lang="es-ES" sz="1400" dirty="0"/>
                  <a:t>Se establecen los valores</a:t>
                </a:r>
              </a:p>
              <a:p>
                <a:pPr marL="742950" lvl="1" indent="-285750">
                  <a:buFont typeface="Arial" panose="020B0604020202020204" pitchFamily="34" charset="0"/>
                  <a:buChar char="•"/>
                </a:pPr>
                <a:r>
                  <a:rPr lang="es-ES" sz="1400" dirty="0"/>
                  <a:t>Se calcula el peso a aplicar al elemento como: </a:t>
                </a:r>
                <a:r>
                  <a:rPr lang="el-GR" sz="1400" dirty="0"/>
                  <a:t>α</a:t>
                </a:r>
                <a:r>
                  <a:rPr lang="es-ES" sz="1400" dirty="0"/>
                  <a:t> = 1/3*PR</a:t>
                </a:r>
              </a:p>
              <a:p>
                <a:pPr marL="742950" lvl="1" indent="-285750">
                  <a:buFont typeface="Arial" panose="020B0604020202020204" pitchFamily="34" charset="0"/>
                  <a:buChar char="•"/>
                </a:pPr>
                <a:r>
                  <a:rPr lang="es-ES" sz="1400" dirty="0"/>
                  <a:t>Se actualiza el restante: PR = (1-</a:t>
                </a:r>
                <a:r>
                  <a:rPr lang="el-GR" sz="1400" dirty="0"/>
                  <a:t> α</a:t>
                </a:r>
                <a:r>
                  <a:rPr lang="es-ES" sz="1400" dirty="0"/>
                  <a:t>)*PR</a:t>
                </a:r>
              </a:p>
              <a:p>
                <a:pPr marL="742950" lvl="1" indent="-285750">
                  <a:buFont typeface="Arial" panose="020B0604020202020204" pitchFamily="34" charset="0"/>
                  <a:buChar char="•"/>
                </a:pPr>
                <a:r>
                  <a:rPr lang="es-ES" sz="1400" dirty="0"/>
                  <a:t>Se calcula el valor de similitud ponderada a aplicar para la similitud de el algoritmo i, como </a:t>
                </a:r>
                <a14:m>
                  <m:oMath xmlns:m="http://schemas.openxmlformats.org/officeDocument/2006/math">
                    <m:sSub>
                      <m:sSubPr>
                        <m:ctrlPr>
                          <a:rPr lang="es-ES" sz="1400" i="1" smtClean="0">
                            <a:latin typeface="Cambria Math" panose="02040503050406030204" pitchFamily="18" charset="0"/>
                          </a:rPr>
                        </m:ctrlPr>
                      </m:sSubPr>
                      <m:e>
                        <m:r>
                          <a:rPr lang="es-ES" sz="1400" b="0" i="1" smtClean="0">
                            <a:latin typeface="Cambria Math" panose="02040503050406030204" pitchFamily="18" charset="0"/>
                          </a:rPr>
                          <m:t>𝑆𝑃</m:t>
                        </m:r>
                        <m:r>
                          <a:rPr lang="es-ES" sz="1400" b="0" i="1" smtClean="0">
                            <a:latin typeface="Cambria Math" panose="02040503050406030204" pitchFamily="18" charset="0"/>
                          </a:rPr>
                          <m:t>_</m:t>
                        </m:r>
                        <m:r>
                          <a:rPr lang="es-ES" sz="1400" b="0" i="1" smtClean="0">
                            <a:latin typeface="Cambria Math" panose="02040503050406030204" pitchFamily="18" charset="0"/>
                          </a:rPr>
                          <m:t>𝑎𝑙𝑔</m:t>
                        </m:r>
                      </m:e>
                      <m:sub>
                        <m:r>
                          <a:rPr lang="es-ES" sz="1400" b="0" i="1" smtClean="0">
                            <a:latin typeface="Cambria Math" panose="02040503050406030204" pitchFamily="18" charset="0"/>
                          </a:rPr>
                          <m:t>𝑖</m:t>
                        </m:r>
                      </m:sub>
                    </m:sSub>
                    <m:r>
                      <a:rPr lang="es-ES" sz="1400" b="0" i="1" smtClean="0">
                        <a:latin typeface="Cambria Math" panose="02040503050406030204" pitchFamily="18" charset="0"/>
                      </a:rPr>
                      <m:t>=</m:t>
                    </m:r>
                    <m:r>
                      <m:rPr>
                        <m:nor/>
                      </m:rPr>
                      <a:rPr lang="el-GR" sz="1400" dirty="0"/>
                      <m:t>α</m:t>
                    </m:r>
                  </m:oMath>
                </a14:m>
                <a:r>
                  <a:rPr lang="es-ES" sz="1400" dirty="0"/>
                  <a:t> * </a:t>
                </a:r>
                <a14:m>
                  <m:oMath xmlns:m="http://schemas.openxmlformats.org/officeDocument/2006/math">
                    <m:sSub>
                      <m:sSubPr>
                        <m:ctrlPr>
                          <a:rPr lang="es-ES" sz="1400" i="1" smtClean="0">
                            <a:latin typeface="Cambria Math" panose="02040503050406030204" pitchFamily="18" charset="0"/>
                          </a:rPr>
                        </m:ctrlPr>
                      </m:sSubPr>
                      <m:e>
                        <m:r>
                          <a:rPr lang="es-ES" sz="1400" b="0" i="1" smtClean="0">
                            <a:latin typeface="Cambria Math" panose="02040503050406030204" pitchFamily="18" charset="0"/>
                          </a:rPr>
                          <m:t>𝑉</m:t>
                        </m:r>
                      </m:e>
                      <m:sub>
                        <m:r>
                          <a:rPr lang="es-ES" sz="1400" b="0" i="1" smtClean="0">
                            <a:latin typeface="Cambria Math" panose="02040503050406030204" pitchFamily="18" charset="0"/>
                          </a:rPr>
                          <m:t>𝑖</m:t>
                        </m:r>
                      </m:sub>
                    </m:sSub>
                  </m:oMath>
                </a14:m>
                <a:endParaRPr lang="es-ES" sz="1400" dirty="0"/>
              </a:p>
              <a:p>
                <a:pPr marL="342900" indent="-342900">
                  <a:buFont typeface="+mj-lt"/>
                  <a:buAutoNum type="arabicPeriod"/>
                </a:pPr>
                <a:r>
                  <a:rPr lang="es-ES" sz="1400" dirty="0"/>
                  <a:t>Se repite el punto 3, hasta alcanzar los 2 últimos elementos de la lista, para dichos elementos se reaprtira el sobrante: </a:t>
                </a:r>
                <a14:m>
                  <m:oMath xmlns:m="http://schemas.openxmlformats.org/officeDocument/2006/math">
                    <m:sSub>
                      <m:sSubPr>
                        <m:ctrlPr>
                          <a:rPr lang="es-ES" sz="1400" i="1">
                            <a:latin typeface="Cambria Math" panose="02040503050406030204" pitchFamily="18" charset="0"/>
                          </a:rPr>
                        </m:ctrlPr>
                      </m:sSubPr>
                      <m:e>
                        <m:r>
                          <a:rPr lang="es-ES" sz="1400" b="0" i="1" smtClean="0">
                            <a:latin typeface="Cambria Math" panose="02040503050406030204" pitchFamily="18" charset="0"/>
                          </a:rPr>
                          <m:t>𝑆𝑃</m:t>
                        </m:r>
                        <m:r>
                          <a:rPr lang="es-ES" sz="1400" i="1">
                            <a:latin typeface="Cambria Math" panose="02040503050406030204" pitchFamily="18" charset="0"/>
                          </a:rPr>
                          <m:t>_</m:t>
                        </m:r>
                        <m:r>
                          <a:rPr lang="es-ES" sz="1400" i="1">
                            <a:latin typeface="Cambria Math" panose="02040503050406030204" pitchFamily="18" charset="0"/>
                          </a:rPr>
                          <m:t>𝑎𝑙𝑔</m:t>
                        </m:r>
                      </m:e>
                      <m:sub>
                        <m:r>
                          <a:rPr lang="es-ES" sz="1400" i="1">
                            <a:latin typeface="Cambria Math" panose="02040503050406030204" pitchFamily="18" charset="0"/>
                          </a:rPr>
                          <m:t>𝑖</m:t>
                        </m:r>
                      </m:sub>
                    </m:sSub>
                    <m:r>
                      <a:rPr lang="es-ES" sz="1400" i="1">
                        <a:latin typeface="Cambria Math" panose="02040503050406030204" pitchFamily="18" charset="0"/>
                      </a:rPr>
                      <m:t>=</m:t>
                    </m:r>
                    <m:r>
                      <m:rPr>
                        <m:nor/>
                      </m:rPr>
                      <a:rPr lang="es-ES" sz="1400" b="0" i="0" smtClean="0">
                        <a:latin typeface="Cambria Math" panose="02040503050406030204" pitchFamily="18" charset="0"/>
                      </a:rPr>
                      <m:t>1/2∗</m:t>
                    </m:r>
                    <m:r>
                      <m:rPr>
                        <m:nor/>
                      </m:rPr>
                      <a:rPr lang="es-ES" sz="1400" b="0" i="0" smtClean="0">
                        <a:latin typeface="Cambria Math" panose="02040503050406030204" pitchFamily="18" charset="0"/>
                      </a:rPr>
                      <m:t>PR</m:t>
                    </m:r>
                  </m:oMath>
                </a14:m>
                <a:r>
                  <a:rPr lang="es-ES" sz="1400" dirty="0"/>
                  <a:t>* </a:t>
                </a:r>
                <a14:m>
                  <m:oMath xmlns:m="http://schemas.openxmlformats.org/officeDocument/2006/math">
                    <m:sSub>
                      <m:sSubPr>
                        <m:ctrlPr>
                          <a:rPr lang="es-ES" sz="1400" i="1">
                            <a:latin typeface="Cambria Math" panose="02040503050406030204" pitchFamily="18" charset="0"/>
                          </a:rPr>
                        </m:ctrlPr>
                      </m:sSubPr>
                      <m:e>
                        <m:r>
                          <a:rPr lang="es-ES" sz="1400" i="1">
                            <a:latin typeface="Cambria Math" panose="02040503050406030204" pitchFamily="18" charset="0"/>
                          </a:rPr>
                          <m:t>𝑉</m:t>
                        </m:r>
                      </m:e>
                      <m:sub>
                        <m:r>
                          <a:rPr lang="es-ES" sz="1400" i="1">
                            <a:latin typeface="Cambria Math" panose="02040503050406030204" pitchFamily="18" charset="0"/>
                          </a:rPr>
                          <m:t>𝑖</m:t>
                        </m:r>
                      </m:sub>
                    </m:sSub>
                  </m:oMath>
                </a14:m>
                <a:r>
                  <a:rPr lang="es-ES" sz="1400" dirty="0"/>
                  <a:t> </a:t>
                </a:r>
              </a:p>
              <a:p>
                <a:pPr marL="342900" indent="-342900">
                  <a:buFont typeface="+mj-lt"/>
                  <a:buAutoNum type="arabicPeriod"/>
                </a:pPr>
                <a:r>
                  <a:rPr lang="es-ES" sz="1400" dirty="0"/>
                  <a:t>Se sumaran todos los valores ponderados: </a:t>
                </a:r>
                <a14:m>
                  <m:oMath xmlns:m="http://schemas.openxmlformats.org/officeDocument/2006/math">
                    <m:nary>
                      <m:naryPr>
                        <m:chr m:val="∑"/>
                        <m:ctrlPr>
                          <a:rPr lang="es-ES" sz="1400" i="1" smtClean="0">
                            <a:latin typeface="Cambria Math" panose="02040503050406030204" pitchFamily="18" charset="0"/>
                          </a:rPr>
                        </m:ctrlPr>
                      </m:naryPr>
                      <m:sub>
                        <m:r>
                          <m:rPr>
                            <m:brk m:alnAt="23"/>
                          </m:rPr>
                          <a:rPr lang="es-ES" sz="1400" b="0" i="1" smtClean="0">
                            <a:latin typeface="Cambria Math" panose="02040503050406030204" pitchFamily="18" charset="0"/>
                          </a:rPr>
                          <m:t>𝑖</m:t>
                        </m:r>
                        <m:r>
                          <a:rPr lang="es-ES" sz="1400" b="0" i="1" smtClean="0">
                            <a:latin typeface="Cambria Math" panose="02040503050406030204" pitchFamily="18" charset="0"/>
                          </a:rPr>
                          <m:t>=1</m:t>
                        </m:r>
                      </m:sub>
                      <m:sup>
                        <m:r>
                          <a:rPr lang="es-ES" sz="1400" b="0" i="1" smtClean="0">
                            <a:latin typeface="Cambria Math" panose="02040503050406030204" pitchFamily="18" charset="0"/>
                          </a:rPr>
                          <m:t>𝑛</m:t>
                        </m:r>
                      </m:sup>
                      <m:e>
                        <m:sSub>
                          <m:sSubPr>
                            <m:ctrlPr>
                              <a:rPr lang="es-ES" sz="1400" i="1" smtClean="0">
                                <a:latin typeface="Cambria Math" panose="02040503050406030204" pitchFamily="18" charset="0"/>
                              </a:rPr>
                            </m:ctrlPr>
                          </m:sSubPr>
                          <m:e>
                            <m:r>
                              <a:rPr lang="es-ES" sz="1400" b="0" i="1" smtClean="0">
                                <a:latin typeface="Cambria Math" panose="02040503050406030204" pitchFamily="18" charset="0"/>
                              </a:rPr>
                              <m:t>𝑉</m:t>
                            </m:r>
                            <m:r>
                              <a:rPr lang="es-ES" sz="1400" b="0" i="1" smtClean="0">
                                <a:latin typeface="Cambria Math" panose="02040503050406030204" pitchFamily="18" charset="0"/>
                              </a:rPr>
                              <m:t>_</m:t>
                            </m:r>
                            <m:r>
                              <a:rPr lang="es-ES" sz="1400" b="0" i="1" smtClean="0">
                                <a:latin typeface="Cambria Math" panose="02040503050406030204" pitchFamily="18" charset="0"/>
                              </a:rPr>
                              <m:t>𝑎𝑙𝑔</m:t>
                            </m:r>
                          </m:e>
                          <m:sub>
                            <m:r>
                              <a:rPr lang="es-ES" sz="1400" b="0" i="1" smtClean="0">
                                <a:latin typeface="Cambria Math" panose="02040503050406030204" pitchFamily="18" charset="0"/>
                              </a:rPr>
                              <m:t>𝑖</m:t>
                            </m:r>
                          </m:sub>
                        </m:sSub>
                      </m:e>
                    </m:nary>
                  </m:oMath>
                </a14:m>
                <a:r>
                  <a:rPr lang="es-ES" sz="1400" dirty="0"/>
                  <a:t>, siendo esta la similitud consensuada</a:t>
                </a:r>
              </a:p>
            </p:txBody>
          </p:sp>
        </mc:Choice>
        <mc:Fallback>
          <p:sp>
            <p:nvSpPr>
              <p:cNvPr id="6" name="CuadroTexto 5">
                <a:extLst>
                  <a:ext uri="{FF2B5EF4-FFF2-40B4-BE49-F238E27FC236}">
                    <a16:creationId xmlns:a16="http://schemas.microsoft.com/office/drawing/2014/main" id="{DB198793-5F5F-4C00-A46E-49699E8F842A}"/>
                  </a:ext>
                </a:extLst>
              </p:cNvPr>
              <p:cNvSpPr txBox="1">
                <a:spLocks noRot="1" noChangeAspect="1" noMove="1" noResize="1" noEditPoints="1" noAdjustHandles="1" noChangeArrowheads="1" noChangeShapeType="1" noTextEdit="1"/>
              </p:cNvSpPr>
              <p:nvPr/>
            </p:nvSpPr>
            <p:spPr>
              <a:xfrm>
                <a:off x="216794" y="3240286"/>
                <a:ext cx="11457992" cy="2778453"/>
              </a:xfrm>
              <a:prstGeom prst="rect">
                <a:avLst/>
              </a:prstGeom>
              <a:blipFill>
                <a:blip r:embed="rId3"/>
                <a:stretch>
                  <a:fillRect l="-852" t="-1758" b="-15604"/>
                </a:stretch>
              </a:blipFill>
            </p:spPr>
            <p:txBody>
              <a:bodyPr/>
              <a:lstStyle/>
              <a:p>
                <a:r>
                  <a:rPr lang="es-ES">
                    <a:noFill/>
                  </a:rPr>
                  <a:t> </a:t>
                </a:r>
              </a:p>
            </p:txBody>
          </p:sp>
        </mc:Fallback>
      </mc:AlternateContent>
    </p:spTree>
    <p:extLst>
      <p:ext uri="{BB962C8B-B14F-4D97-AF65-F5344CB8AC3E}">
        <p14:creationId xmlns:p14="http://schemas.microsoft.com/office/powerpoint/2010/main" val="830911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1323439"/>
          </a:xfrm>
          <a:prstGeom prst="rect">
            <a:avLst/>
          </a:prstGeom>
          <a:noFill/>
        </p:spPr>
        <p:txBody>
          <a:bodyPr wrap="square" rtlCol="0">
            <a:spAutoFit/>
          </a:bodyPr>
          <a:lstStyle/>
          <a:p>
            <a:r>
              <a:rPr lang="es-ES" sz="4000" dirty="0"/>
              <a:t>Métricas de similitud (Cadenas de texto V). Pesos algoritmo de consenso.</a:t>
            </a:r>
          </a:p>
        </p:txBody>
      </p:sp>
      <p:pic>
        <p:nvPicPr>
          <p:cNvPr id="5" name="Imagen 4">
            <a:extLst>
              <a:ext uri="{FF2B5EF4-FFF2-40B4-BE49-F238E27FC236}">
                <a16:creationId xmlns:a16="http://schemas.microsoft.com/office/drawing/2014/main" id="{D07A176F-CDA9-40B3-BCFB-617B5E6788C5}"/>
              </a:ext>
            </a:extLst>
          </p:cNvPr>
          <p:cNvPicPr>
            <a:picLocks noChangeAspect="1"/>
          </p:cNvPicPr>
          <p:nvPr/>
        </p:nvPicPr>
        <p:blipFill>
          <a:blip r:embed="rId3"/>
          <a:stretch>
            <a:fillRect/>
          </a:stretch>
        </p:blipFill>
        <p:spPr>
          <a:xfrm>
            <a:off x="2551113" y="2953600"/>
            <a:ext cx="5648007" cy="3059544"/>
          </a:xfrm>
          <a:prstGeom prst="rect">
            <a:avLst/>
          </a:prstGeom>
        </p:spPr>
      </p:pic>
    </p:spTree>
    <p:extLst>
      <p:ext uri="{BB962C8B-B14F-4D97-AF65-F5344CB8AC3E}">
        <p14:creationId xmlns:p14="http://schemas.microsoft.com/office/powerpoint/2010/main" val="2495445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Métricas de similitud (Valores Numéricos).</a:t>
            </a:r>
          </a:p>
        </p:txBody>
      </p:sp>
      <mc:AlternateContent xmlns:mc="http://schemas.openxmlformats.org/markup-compatibility/2006">
        <mc:Choice xmlns:a14="http://schemas.microsoft.com/office/drawing/2010/main" Requires="a14">
          <p:sp>
            <p:nvSpPr>
              <p:cNvPr id="3" name="CuadroTexto 2">
                <a:extLst>
                  <a:ext uri="{FF2B5EF4-FFF2-40B4-BE49-F238E27FC236}">
                    <a16:creationId xmlns:a16="http://schemas.microsoft.com/office/drawing/2014/main" id="{5AC02955-B68A-4468-B218-F80C970EBE53}"/>
                  </a:ext>
                </a:extLst>
              </p:cNvPr>
              <p:cNvSpPr txBox="1"/>
              <p:nvPr/>
            </p:nvSpPr>
            <p:spPr>
              <a:xfrm>
                <a:off x="216794" y="2193846"/>
                <a:ext cx="8155046" cy="3801682"/>
              </a:xfrm>
              <a:prstGeom prst="rect">
                <a:avLst/>
              </a:prstGeom>
              <a:noFill/>
            </p:spPr>
            <p:txBody>
              <a:bodyPr wrap="square" rtlCol="0">
                <a:spAutoFit/>
              </a:bodyPr>
              <a:lstStyle/>
              <a:p>
                <a:r>
                  <a:rPr lang="es-ES" sz="2400" dirty="0"/>
                  <a:t>Tipos de valores numéricos</a:t>
                </a:r>
              </a:p>
              <a:p>
                <a:endParaRPr lang="es-ES" sz="800" b="1" u="sng" dirty="0"/>
              </a:p>
              <a:p>
                <a:pPr marL="285750" indent="-285750">
                  <a:buFont typeface="Arial" panose="020B0604020202020204" pitchFamily="34" charset="0"/>
                  <a:buChar char="•"/>
                </a:pPr>
                <a:r>
                  <a:rPr lang="es-ES" sz="1400" b="1" dirty="0"/>
                  <a:t>Identificadores: </a:t>
                </a:r>
                <a:r>
                  <a:rPr lang="es-ES" sz="1400" dirty="0"/>
                  <a:t>Típicamente los enteros actúan como identificadores de una entidad. Un identificador a de tener una variabilidad tendiente a 1. Por lo tanto si el valor es entero, y tiene una variabilidad cercana a 1, se le considera un identificador, y se aplica un valor de similitud 1, en caso de ser igual, y un valor 0, en caso contrario. </a:t>
                </a:r>
              </a:p>
              <a:p>
                <a:pPr marL="285750" indent="-285750">
                  <a:buFont typeface="Arial" panose="020B0604020202020204" pitchFamily="34" charset="0"/>
                  <a:buChar char="•"/>
                </a:pPr>
                <a:r>
                  <a:rPr lang="es-ES" sz="1400" b="1" dirty="0"/>
                  <a:t>No identificadores: </a:t>
                </a:r>
                <a:r>
                  <a:rPr lang="es-ES" sz="1400" dirty="0"/>
                  <a:t>En este caso nos interesa que la similitud siga una distribución exponencial inversa, lo que garantiza que la similitud decaiga rápidamente cuanto menor sea. Para calcularla </a:t>
                </a:r>
                <a:r>
                  <a:rPr lang="es-ES" sz="1400" dirty="0" err="1"/>
                  <a:t>segumos</a:t>
                </a:r>
                <a:r>
                  <a:rPr lang="es-ES" sz="1400" dirty="0"/>
                  <a:t> la siguiente algoritmia:</a:t>
                </a:r>
              </a:p>
              <a:p>
                <a:pPr marL="742950" lvl="1" indent="-285750">
                  <a:buFont typeface="Arial" panose="020B0604020202020204" pitchFamily="34" charset="0"/>
                  <a:buChar char="•"/>
                </a:pPr>
                <a:r>
                  <a:rPr lang="es-ES" sz="1400" dirty="0"/>
                  <a:t>Normalizamos el numero en el intervalo [0-1], para que este no se vea afectado por la magnitud</a:t>
                </a:r>
              </a:p>
              <a:p>
                <a:pPr marL="742950" lvl="1" indent="-285750">
                  <a:buFont typeface="Arial" panose="020B0604020202020204" pitchFamily="34" charset="0"/>
                  <a:buChar char="•"/>
                </a:pPr>
                <a:r>
                  <a:rPr lang="es-ES" sz="1400" dirty="0"/>
                  <a:t>Discretizamos la diferencia de forma que esta solo pueda tomar los valores [0.0,0.1,0.2,0.3 0.4,0.5,0.6,0.7 0.8,0.9,1.0] siguiendo la formula </a:t>
                </a:r>
                <a14:m>
                  <m:oMath xmlns:m="http://schemas.openxmlformats.org/officeDocument/2006/math">
                    <m:r>
                      <a:rPr lang="es-ES" sz="1400" b="0" i="1" smtClean="0">
                        <a:latin typeface="Cambria Math" panose="02040503050406030204" pitchFamily="18" charset="0"/>
                      </a:rPr>
                      <m:t>𝑑𝑖𝑓</m:t>
                    </m:r>
                    <m:r>
                      <a:rPr lang="es-ES" sz="1400" i="1" smtClean="0">
                        <a:latin typeface="Cambria Math" panose="02040503050406030204" pitchFamily="18" charset="0"/>
                      </a:rPr>
                      <m:t>=</m:t>
                    </m:r>
                    <m:r>
                      <a:rPr lang="es-ES" sz="1400" b="0" i="1" smtClean="0">
                        <a:latin typeface="Cambria Math" panose="02040503050406030204" pitchFamily="18" charset="0"/>
                      </a:rPr>
                      <m:t>𝑛𝑀𝑎𝑥</m:t>
                    </m:r>
                    <m:r>
                      <a:rPr lang="es-ES" sz="1400" b="0" i="1" smtClean="0">
                        <a:latin typeface="Cambria Math" panose="02040503050406030204" pitchFamily="18" charset="0"/>
                      </a:rPr>
                      <m:t>− </m:t>
                    </m:r>
                    <m:r>
                      <a:rPr lang="es-ES" sz="1400" b="0" i="1" smtClean="0">
                        <a:latin typeface="Cambria Math" panose="02040503050406030204" pitchFamily="18" charset="0"/>
                      </a:rPr>
                      <m:t>𝑓𝑙𝑜𝑜𝑟</m:t>
                    </m:r>
                    <m:d>
                      <m:dPr>
                        <m:ctrlPr>
                          <a:rPr lang="es-ES" sz="1400" b="0" i="1" smtClean="0">
                            <a:latin typeface="Cambria Math" panose="02040503050406030204" pitchFamily="18" charset="0"/>
                          </a:rPr>
                        </m:ctrlPr>
                      </m:dPr>
                      <m:e>
                        <m:r>
                          <a:rPr lang="es-ES" sz="1400" b="0" i="1" smtClean="0">
                            <a:latin typeface="Cambria Math" panose="02040503050406030204" pitchFamily="18" charset="0"/>
                          </a:rPr>
                          <m:t>𝑛</m:t>
                        </m:r>
                        <m:r>
                          <a:rPr lang="es-ES" sz="1400" b="0" i="1" smtClean="0">
                            <a:latin typeface="Cambria Math" panose="02040503050406030204" pitchFamily="18" charset="0"/>
                          </a:rPr>
                          <m:t>/</m:t>
                        </m:r>
                        <m:r>
                          <a:rPr lang="es-ES" sz="1400" b="0" i="1" smtClean="0">
                            <a:latin typeface="Cambria Math" panose="02040503050406030204" pitchFamily="18" charset="0"/>
                          </a:rPr>
                          <m:t>𝑛𝑀𝑎𝑥</m:t>
                        </m:r>
                      </m:e>
                    </m:d>
                  </m:oMath>
                </a14:m>
                <a:endParaRPr lang="es-ES" sz="1400" dirty="0"/>
              </a:p>
              <a:p>
                <a:pPr marL="742950" lvl="1" indent="-285750">
                  <a:buFont typeface="Arial" panose="020B0604020202020204" pitchFamily="34" charset="0"/>
                  <a:buChar char="•"/>
                </a:pPr>
                <a:r>
                  <a:rPr lang="es-ES" sz="1400" dirty="0"/>
                  <a:t>El valor de la similitud entonces se calcula como </a:t>
                </a:r>
                <a14:m>
                  <m:oMath xmlns:m="http://schemas.openxmlformats.org/officeDocument/2006/math">
                    <m:r>
                      <a:rPr lang="es-ES" sz="1400" b="0" i="1" smtClean="0">
                        <a:latin typeface="Cambria Math" panose="02040503050406030204" pitchFamily="18" charset="0"/>
                      </a:rPr>
                      <m:t>𝑠𝑖𝑚𝑖𝑙𝑖𝑡𝑢𝑑</m:t>
                    </m:r>
                    <m:r>
                      <a:rPr lang="en-US" sz="1400" b="0" i="1" smtClean="0">
                        <a:latin typeface="Cambria Math" panose="02040503050406030204" pitchFamily="18" charset="0"/>
                      </a:rPr>
                      <m:t>=</m:t>
                    </m:r>
                    <m:r>
                      <a:rPr lang="es-ES" sz="1400" b="0" i="1" smtClean="0">
                        <a:latin typeface="Cambria Math" panose="02040503050406030204" pitchFamily="18" charset="0"/>
                      </a:rPr>
                      <m:t> </m:t>
                    </m:r>
                    <m:sSup>
                      <m:sSupPr>
                        <m:ctrlPr>
                          <a:rPr lang="es-ES" sz="1400" b="0" i="1" smtClean="0">
                            <a:latin typeface="Cambria Math" panose="02040503050406030204" pitchFamily="18" charset="0"/>
                          </a:rPr>
                        </m:ctrlPr>
                      </m:sSupPr>
                      <m:e>
                        <m:f>
                          <m:fPr>
                            <m:ctrlPr>
                              <a:rPr lang="es-ES" sz="1400" b="0" i="1" smtClean="0">
                                <a:latin typeface="Cambria Math" panose="02040503050406030204" pitchFamily="18" charset="0"/>
                              </a:rPr>
                            </m:ctrlPr>
                          </m:fPr>
                          <m:num>
                            <m:r>
                              <a:rPr lang="es-ES" sz="1400" b="0" i="1" smtClean="0">
                                <a:latin typeface="Cambria Math" panose="02040503050406030204" pitchFamily="18" charset="0"/>
                              </a:rPr>
                              <m:t>1</m:t>
                            </m:r>
                          </m:num>
                          <m:den>
                            <m:r>
                              <a:rPr lang="es-ES" sz="1400" b="0" i="1" smtClean="0">
                                <a:latin typeface="Cambria Math" panose="02040503050406030204" pitchFamily="18" charset="0"/>
                              </a:rPr>
                              <m:t>2</m:t>
                            </m:r>
                          </m:den>
                        </m:f>
                      </m:e>
                      <m:sup>
                        <m:r>
                          <a:rPr lang="es-ES" sz="1400" b="0" i="1" smtClean="0">
                            <a:latin typeface="Cambria Math" panose="02040503050406030204" pitchFamily="18" charset="0"/>
                          </a:rPr>
                          <m:t>𝑛𝑀𝑎𝑥</m:t>
                        </m:r>
                        <m:r>
                          <a:rPr lang="es-ES" sz="1400" b="0" i="1" smtClean="0">
                            <a:latin typeface="Cambria Math" panose="02040503050406030204" pitchFamily="18" charset="0"/>
                          </a:rPr>
                          <m:t>−</m:t>
                        </m:r>
                        <m:r>
                          <a:rPr lang="es-ES" sz="1400" b="0" i="1" smtClean="0">
                            <a:latin typeface="Cambria Math" panose="02040503050406030204" pitchFamily="18" charset="0"/>
                          </a:rPr>
                          <m:t>𝑑𝑖𝑓</m:t>
                        </m:r>
                      </m:sup>
                    </m:sSup>
                  </m:oMath>
                </a14:m>
                <a:endParaRPr lang="es-ES" sz="1400" dirty="0"/>
              </a:p>
              <a:p>
                <a:pPr marL="742950" lvl="1" indent="-285750">
                  <a:buFont typeface="Arial" panose="020B0604020202020204" pitchFamily="34" charset="0"/>
                  <a:buChar char="•"/>
                </a:pPr>
                <a:endParaRPr lang="es-ES" sz="1400" dirty="0"/>
              </a:p>
              <a:p>
                <a:pPr marL="285750" indent="-285750">
                  <a:buFont typeface="Arial" panose="020B0604020202020204" pitchFamily="34" charset="0"/>
                  <a:buChar char="•"/>
                </a:pPr>
                <a:endParaRPr lang="es-ES" sz="1400" dirty="0"/>
              </a:p>
              <a:p>
                <a:pPr marL="1028700" lvl="1" indent="-571500">
                  <a:buFont typeface="Arial" panose="020B0604020202020204" pitchFamily="34" charset="0"/>
                  <a:buChar char="•"/>
                </a:pPr>
                <a:endParaRPr lang="es-ES" sz="1600" dirty="0"/>
              </a:p>
            </p:txBody>
          </p:sp>
        </mc:Choice>
        <mc:Fallback>
          <p:sp>
            <p:nvSpPr>
              <p:cNvPr id="3" name="CuadroTexto 2">
                <a:extLst>
                  <a:ext uri="{FF2B5EF4-FFF2-40B4-BE49-F238E27FC236}">
                    <a16:creationId xmlns:a16="http://schemas.microsoft.com/office/drawing/2014/main" id="{5AC02955-B68A-4468-B218-F80C970EBE53}"/>
                  </a:ext>
                </a:extLst>
              </p:cNvPr>
              <p:cNvSpPr txBox="1">
                <a:spLocks noRot="1" noChangeAspect="1" noMove="1" noResize="1" noEditPoints="1" noAdjustHandles="1" noChangeArrowheads="1" noChangeShapeType="1" noTextEdit="1"/>
              </p:cNvSpPr>
              <p:nvPr/>
            </p:nvSpPr>
            <p:spPr>
              <a:xfrm>
                <a:off x="216794" y="2193846"/>
                <a:ext cx="8155046" cy="3801682"/>
              </a:xfrm>
              <a:prstGeom prst="rect">
                <a:avLst/>
              </a:prstGeom>
              <a:blipFill>
                <a:blip r:embed="rId3"/>
                <a:stretch>
                  <a:fillRect l="-1197" t="-1282" r="-673"/>
                </a:stretch>
              </a:blipFill>
            </p:spPr>
            <p:txBody>
              <a:bodyPr/>
              <a:lstStyle/>
              <a:p>
                <a:r>
                  <a:rPr lang="es-ES">
                    <a:noFill/>
                  </a:rPr>
                  <a:t> </a:t>
                </a:r>
              </a:p>
            </p:txBody>
          </p:sp>
        </mc:Fallback>
      </mc:AlternateContent>
      <p:pic>
        <p:nvPicPr>
          <p:cNvPr id="4" name="Imagen 3">
            <a:extLst>
              <a:ext uri="{FF2B5EF4-FFF2-40B4-BE49-F238E27FC236}">
                <a16:creationId xmlns:a16="http://schemas.microsoft.com/office/drawing/2014/main" id="{6D685558-9FED-41E8-A385-A785D0A675DF}"/>
              </a:ext>
            </a:extLst>
          </p:cNvPr>
          <p:cNvPicPr>
            <a:picLocks noChangeAspect="1"/>
          </p:cNvPicPr>
          <p:nvPr/>
        </p:nvPicPr>
        <p:blipFill>
          <a:blip r:embed="rId4"/>
          <a:stretch>
            <a:fillRect/>
          </a:stretch>
        </p:blipFill>
        <p:spPr>
          <a:xfrm>
            <a:off x="8468813" y="2964077"/>
            <a:ext cx="3290669" cy="2420723"/>
          </a:xfrm>
          <a:prstGeom prst="rect">
            <a:avLst/>
          </a:prstGeom>
        </p:spPr>
      </p:pic>
    </p:spTree>
    <p:extLst>
      <p:ext uri="{BB962C8B-B14F-4D97-AF65-F5344CB8AC3E}">
        <p14:creationId xmlns:p14="http://schemas.microsoft.com/office/powerpoint/2010/main" val="199239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Métricas de similitud (Otros tipos).</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216794" y="2193846"/>
            <a:ext cx="11507846" cy="2554545"/>
          </a:xfrm>
          <a:prstGeom prst="rect">
            <a:avLst/>
          </a:prstGeom>
          <a:noFill/>
        </p:spPr>
        <p:txBody>
          <a:bodyPr wrap="square" rtlCol="0">
            <a:spAutoFit/>
          </a:bodyPr>
          <a:lstStyle/>
          <a:p>
            <a:r>
              <a:rPr lang="es-ES" sz="2400" dirty="0"/>
              <a:t>Tipos de valores numéricos</a:t>
            </a:r>
          </a:p>
          <a:p>
            <a:endParaRPr lang="es-ES" sz="800" b="1" u="sng" dirty="0"/>
          </a:p>
          <a:p>
            <a:pPr marL="285750" indent="-285750">
              <a:buFont typeface="Arial" panose="020B0604020202020204" pitchFamily="34" charset="0"/>
              <a:buChar char="•"/>
            </a:pPr>
            <a:r>
              <a:rPr lang="es-ES" sz="1400" b="1" dirty="0"/>
              <a:t>Booleanos: </a:t>
            </a:r>
            <a:r>
              <a:rPr lang="es-ES" sz="1400" dirty="0"/>
              <a:t>Operación XAND, es decir 1 cuando son iguales y 0 cuando son distintos</a:t>
            </a:r>
          </a:p>
          <a:p>
            <a:pPr marL="285750" indent="-285750">
              <a:buFont typeface="Arial" panose="020B0604020202020204" pitchFamily="34" charset="0"/>
              <a:buChar char="•"/>
            </a:pPr>
            <a:r>
              <a:rPr lang="es-ES" sz="1400" b="1" dirty="0"/>
              <a:t>Fechas: </a:t>
            </a:r>
            <a:r>
              <a:rPr lang="es-ES" sz="1400" dirty="0"/>
              <a:t>Se compararan fechas en formato String. 1 cuando son iguales, 0 en caso contrario.</a:t>
            </a:r>
          </a:p>
          <a:p>
            <a:pPr marL="285750" indent="-285750">
              <a:buFont typeface="Arial" panose="020B0604020202020204" pitchFamily="34" charset="0"/>
              <a:buChar char="•"/>
            </a:pPr>
            <a:r>
              <a:rPr lang="es-ES" sz="1400" b="1" dirty="0"/>
              <a:t>Listas: </a:t>
            </a:r>
            <a:r>
              <a:rPr lang="es-ES" sz="1400" dirty="0"/>
              <a:t>Se obtendrá el tipo de los elementos de la lista, y se aplicara para cada elemento la métrica de similitud de su tipo. Asumiendo que las listas puedan estar desordenadas, de ordenaran en función del valor mas similar entre ambas </a:t>
            </a:r>
            <a:r>
              <a:rPr lang="es-ES" sz="1400" dirty="0" err="1"/>
              <a:t>listas.El</a:t>
            </a:r>
            <a:r>
              <a:rPr lang="es-ES" sz="1400" dirty="0"/>
              <a:t> valor de similitud de cada elemento, se obtendrá dividiendo el valor del atributo, por el numero de elementos, por lo tanto el rango de similitud, siempre estará entre 0 y 1.</a:t>
            </a:r>
          </a:p>
          <a:p>
            <a:pPr marL="285750" indent="-285750">
              <a:buFont typeface="Arial" panose="020B0604020202020204" pitchFamily="34" charset="0"/>
              <a:buChar char="•"/>
            </a:pPr>
            <a:r>
              <a:rPr lang="es-ES" sz="1400" b="1" dirty="0"/>
              <a:t>Objetos: </a:t>
            </a:r>
            <a:r>
              <a:rPr lang="es-ES" sz="1400" dirty="0"/>
              <a:t>Se aplicara la similitud de entidades, tal y como se describirá mas adelante.</a:t>
            </a:r>
          </a:p>
          <a:p>
            <a:pPr marL="742950" lvl="1" indent="-285750">
              <a:buFont typeface="Arial" panose="020B0604020202020204" pitchFamily="34" charset="0"/>
              <a:buChar char="•"/>
            </a:pPr>
            <a:endParaRPr lang="es-ES" sz="1400" dirty="0"/>
          </a:p>
          <a:p>
            <a:pPr marL="285750" indent="-285750">
              <a:buFont typeface="Arial" panose="020B0604020202020204" pitchFamily="34" charset="0"/>
              <a:buChar char="•"/>
            </a:pPr>
            <a:endParaRPr lang="es-ES" sz="1400" dirty="0"/>
          </a:p>
          <a:p>
            <a:pPr marL="1028700" lvl="1" indent="-571500">
              <a:buFont typeface="Arial" panose="020B0604020202020204" pitchFamily="34" charset="0"/>
              <a:buChar char="•"/>
            </a:pPr>
            <a:endParaRPr lang="es-ES" sz="1600" dirty="0"/>
          </a:p>
        </p:txBody>
      </p:sp>
    </p:spTree>
    <p:extLst>
      <p:ext uri="{BB962C8B-B14F-4D97-AF65-F5344CB8AC3E}">
        <p14:creationId xmlns:p14="http://schemas.microsoft.com/office/powerpoint/2010/main" val="815771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Métricas de similitud (Entidades)</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216794" y="2193846"/>
            <a:ext cx="11457992" cy="984885"/>
          </a:xfrm>
          <a:prstGeom prst="rect">
            <a:avLst/>
          </a:prstGeom>
          <a:noFill/>
        </p:spPr>
        <p:txBody>
          <a:bodyPr wrap="square" rtlCol="0">
            <a:spAutoFit/>
          </a:bodyPr>
          <a:lstStyle/>
          <a:p>
            <a:r>
              <a:rPr lang="es-ES" sz="1600" b="1" dirty="0"/>
              <a:t>Idea</a:t>
            </a:r>
          </a:p>
          <a:p>
            <a:pPr marL="285750" indent="-285750">
              <a:buFont typeface="Arial" panose="020B0604020202020204" pitchFamily="34" charset="0"/>
              <a:buChar char="•"/>
            </a:pPr>
            <a:r>
              <a:rPr lang="es-ES" sz="1400" dirty="0"/>
              <a:t>Todas las métricas han de estar normalizadas en el intervalo [0,1]</a:t>
            </a:r>
          </a:p>
          <a:p>
            <a:pPr marL="285750" indent="-285750">
              <a:buFont typeface="Arial" panose="020B0604020202020204" pitchFamily="34" charset="0"/>
              <a:buChar char="•"/>
            </a:pPr>
            <a:r>
              <a:rPr lang="es-ES" sz="1400" dirty="0"/>
              <a:t>Se calculara como la similitud ponderada de los atributos de forma que se otorgue un peso dependiente de su valor de discriminación (mas peso a los atributos mas discriminantes y menos peso a los menos discriminantes)</a:t>
            </a:r>
          </a:p>
        </p:txBody>
      </p:sp>
      <p:sp>
        <p:nvSpPr>
          <p:cNvPr id="4" name="CuadroTexto 3">
            <a:extLst>
              <a:ext uri="{FF2B5EF4-FFF2-40B4-BE49-F238E27FC236}">
                <a16:creationId xmlns:a16="http://schemas.microsoft.com/office/drawing/2014/main" id="{F51C0F09-2325-4808-8F00-9D93F0758AF8}"/>
              </a:ext>
            </a:extLst>
          </p:cNvPr>
          <p:cNvSpPr txBox="1"/>
          <p:nvPr/>
        </p:nvSpPr>
        <p:spPr>
          <a:xfrm>
            <a:off x="216794" y="3272037"/>
            <a:ext cx="11457992" cy="1015663"/>
          </a:xfrm>
          <a:prstGeom prst="rect">
            <a:avLst/>
          </a:prstGeom>
          <a:noFill/>
        </p:spPr>
        <p:txBody>
          <a:bodyPr wrap="square" rtlCol="0">
            <a:spAutoFit/>
          </a:bodyPr>
          <a:lstStyle/>
          <a:p>
            <a:r>
              <a:rPr lang="es-ES" sz="2400" i="1" dirty="0"/>
              <a:t>Valoración de la capacidad de discriminación de un atributo:</a:t>
            </a:r>
          </a:p>
          <a:p>
            <a:endParaRPr lang="es-ES" sz="800" i="1" dirty="0"/>
          </a:p>
          <a:p>
            <a:r>
              <a:rPr lang="es-ES" b="1" i="1" dirty="0"/>
              <a:t>	</a:t>
            </a:r>
            <a:r>
              <a:rPr lang="es-ES" sz="1600" b="1" i="1" dirty="0"/>
              <a:t>Ratio de discriminación(D) [0,1]= # Valores distintos / Total de instancias</a:t>
            </a:r>
          </a:p>
          <a:p>
            <a:endParaRPr lang="es-ES" sz="1000" dirty="0"/>
          </a:p>
        </p:txBody>
      </p:sp>
      <mc:AlternateContent xmlns:mc="http://schemas.openxmlformats.org/markup-compatibility/2006">
        <mc:Choice xmlns:a14="http://schemas.microsoft.com/office/drawing/2010/main" Requires="a14">
          <p:sp>
            <p:nvSpPr>
              <p:cNvPr id="5" name="CuadroTexto 4">
                <a:extLst>
                  <a:ext uri="{FF2B5EF4-FFF2-40B4-BE49-F238E27FC236}">
                    <a16:creationId xmlns:a16="http://schemas.microsoft.com/office/drawing/2014/main" id="{F83FD105-53CD-4650-965F-59CB106D42F1}"/>
                  </a:ext>
                </a:extLst>
              </p:cNvPr>
              <p:cNvSpPr txBox="1"/>
              <p:nvPr/>
            </p:nvSpPr>
            <p:spPr>
              <a:xfrm>
                <a:off x="216794" y="4285337"/>
                <a:ext cx="11457992" cy="1730217"/>
              </a:xfrm>
              <a:prstGeom prst="rect">
                <a:avLst/>
              </a:prstGeom>
              <a:noFill/>
            </p:spPr>
            <p:txBody>
              <a:bodyPr wrap="square" rtlCol="0">
                <a:spAutoFit/>
              </a:bodyPr>
              <a:lstStyle/>
              <a:p>
                <a:r>
                  <a:rPr lang="es-ES" sz="2400" i="1" dirty="0"/>
                  <a:t>Función de similitud para una entidad</a:t>
                </a:r>
              </a:p>
              <a:p>
                <a:endParaRPr lang="es-ES" sz="2400" i="1" dirty="0"/>
              </a:p>
              <a:p>
                <a:r>
                  <a:rPr lang="es-ES" sz="1400" i="1" dirty="0"/>
                  <a:t>Donde:</a:t>
                </a:r>
              </a:p>
              <a:p>
                <a:pPr marL="285750" indent="-285750">
                  <a:buFont typeface="Arial" panose="020B0604020202020204" pitchFamily="34" charset="0"/>
                  <a:buChar char="•"/>
                </a:pPr>
                <a:r>
                  <a:rPr lang="es-ES" sz="1400" b="1" dirty="0"/>
                  <a:t>S</a:t>
                </a:r>
                <a:r>
                  <a:rPr lang="es-ES" sz="1400" dirty="0"/>
                  <a:t> es el valor de similitud del atributo, calculado según su tipo, como se ha mencionado en los apartados anteriores.</a:t>
                </a:r>
                <a:endParaRPr lang="es-ES" sz="1400" b="1" dirty="0"/>
              </a:p>
              <a:p>
                <a:pPr marL="171450" indent="-171450">
                  <a:buFont typeface="Arial" panose="020B0604020202020204" pitchFamily="34" charset="0"/>
                  <a:buChar char="•"/>
                </a:pPr>
                <a:r>
                  <a:rPr lang="es-ES" sz="1400" b="1" i="1" dirty="0"/>
                  <a:t>  V</a:t>
                </a:r>
                <a:r>
                  <a:rPr lang="es-ES" sz="1400" i="1" dirty="0"/>
                  <a:t> </a:t>
                </a:r>
                <a:r>
                  <a:rPr lang="es-ES" sz="1400" dirty="0"/>
                  <a:t>es el ratio de variabilidad del atributo en el rango [0,1 ], calculado como: </a:t>
                </a:r>
                <a:r>
                  <a:rPr lang="es-ES" sz="1400" b="1" dirty="0"/>
                  <a:t>S = </a:t>
                </a:r>
                <a14:m>
                  <m:oMath xmlns:m="http://schemas.openxmlformats.org/officeDocument/2006/math">
                    <m:f>
                      <m:fPr>
                        <m:ctrlPr>
                          <a:rPr lang="es-ES" sz="1400" b="1" i="1">
                            <a:latin typeface="Cambria Math" panose="02040503050406030204" pitchFamily="18" charset="0"/>
                          </a:rPr>
                        </m:ctrlPr>
                      </m:fPr>
                      <m:num>
                        <m:r>
                          <a:rPr lang="es-ES" sz="1400" b="1" i="1">
                            <a:latin typeface="Cambria Math" panose="02040503050406030204" pitchFamily="18" charset="0"/>
                          </a:rPr>
                          <m:t>𝑵</m:t>
                        </m:r>
                        <m:r>
                          <a:rPr lang="es-ES" sz="1400" b="1" i="1">
                            <a:latin typeface="Cambria Math" panose="02040503050406030204" pitchFamily="18" charset="0"/>
                          </a:rPr>
                          <m:t>º </m:t>
                        </m:r>
                        <m:r>
                          <a:rPr lang="es-ES" sz="1400" b="1" i="1">
                            <a:latin typeface="Cambria Math" panose="02040503050406030204" pitchFamily="18" charset="0"/>
                          </a:rPr>
                          <m:t>𝒗𝒂𝒍𝒐𝒓𝒆𝒔</m:t>
                        </m:r>
                        <m:r>
                          <a:rPr lang="es-ES" sz="1400" b="1" i="1">
                            <a:latin typeface="Cambria Math" panose="02040503050406030204" pitchFamily="18" charset="0"/>
                          </a:rPr>
                          <m:t> </m:t>
                        </m:r>
                        <m:r>
                          <a:rPr lang="es-ES" sz="1400" b="1" i="1">
                            <a:latin typeface="Cambria Math" panose="02040503050406030204" pitchFamily="18" charset="0"/>
                          </a:rPr>
                          <m:t>𝒅𝒊𝒔𝒕𝒊𝒏𝒕𝒐</m:t>
                        </m:r>
                      </m:num>
                      <m:den>
                        <m:r>
                          <a:rPr lang="es-ES" sz="1400" b="1" i="1">
                            <a:latin typeface="Cambria Math" panose="02040503050406030204" pitchFamily="18" charset="0"/>
                          </a:rPr>
                          <m:t>𝑻𝒐𝒕𝒂𝒍</m:t>
                        </m:r>
                        <m:r>
                          <a:rPr lang="es-ES" sz="1400" b="1" i="1">
                            <a:latin typeface="Cambria Math" panose="02040503050406030204" pitchFamily="18" charset="0"/>
                          </a:rPr>
                          <m:t> </m:t>
                        </m:r>
                        <m:r>
                          <a:rPr lang="es-ES" sz="1400" b="1" i="1">
                            <a:latin typeface="Cambria Math" panose="02040503050406030204" pitchFamily="18" charset="0"/>
                          </a:rPr>
                          <m:t>𝒅𝒆</m:t>
                        </m:r>
                        <m:r>
                          <a:rPr lang="es-ES" sz="1400" b="1" i="1">
                            <a:latin typeface="Cambria Math" panose="02040503050406030204" pitchFamily="18" charset="0"/>
                          </a:rPr>
                          <m:t> </m:t>
                        </m:r>
                        <m:r>
                          <a:rPr lang="es-ES" sz="1400" b="1" i="1">
                            <a:latin typeface="Cambria Math" panose="02040503050406030204" pitchFamily="18" charset="0"/>
                          </a:rPr>
                          <m:t>𝒊𝒏𝒔𝒕𝒂𝒏𝒄𝒊𝒂𝒔</m:t>
                        </m:r>
                      </m:den>
                    </m:f>
                  </m:oMath>
                </a14:m>
                <a:r>
                  <a:rPr lang="es-ES" sz="1400" b="1" dirty="0"/>
                  <a:t> </a:t>
                </a:r>
                <a:endParaRPr lang="es-ES" sz="1400" dirty="0"/>
              </a:p>
              <a:p>
                <a:endParaRPr lang="es-ES" sz="1000" dirty="0"/>
              </a:p>
            </p:txBody>
          </p:sp>
        </mc:Choice>
        <mc:Fallback>
          <p:sp>
            <p:nvSpPr>
              <p:cNvPr id="5" name="CuadroTexto 4">
                <a:extLst>
                  <a:ext uri="{FF2B5EF4-FFF2-40B4-BE49-F238E27FC236}">
                    <a16:creationId xmlns:a16="http://schemas.microsoft.com/office/drawing/2014/main" id="{F83FD105-53CD-4650-965F-59CB106D42F1}"/>
                  </a:ext>
                </a:extLst>
              </p:cNvPr>
              <p:cNvSpPr txBox="1">
                <a:spLocks noRot="1" noChangeAspect="1" noMove="1" noResize="1" noEditPoints="1" noAdjustHandles="1" noChangeArrowheads="1" noChangeShapeType="1" noTextEdit="1"/>
              </p:cNvSpPr>
              <p:nvPr/>
            </p:nvSpPr>
            <p:spPr>
              <a:xfrm>
                <a:off x="216794" y="4285337"/>
                <a:ext cx="11457992" cy="1730217"/>
              </a:xfrm>
              <a:prstGeom prst="rect">
                <a:avLst/>
              </a:prstGeom>
              <a:blipFill>
                <a:blip r:embed="rId3"/>
                <a:stretch>
                  <a:fillRect l="-852" t="-2817"/>
                </a:stretch>
              </a:blipFill>
            </p:spPr>
            <p:txBody>
              <a:bodyPr/>
              <a:lstStyle/>
              <a:p>
                <a:r>
                  <a:rPr lang="es-ES">
                    <a:noFill/>
                  </a:rPr>
                  <a:t> </a:t>
                </a:r>
              </a:p>
            </p:txBody>
          </p:sp>
        </mc:Fallback>
      </mc:AlternateContent>
      <p:pic>
        <p:nvPicPr>
          <p:cNvPr id="6" name="Imagen 5">
            <a:extLst>
              <a:ext uri="{FF2B5EF4-FFF2-40B4-BE49-F238E27FC236}">
                <a16:creationId xmlns:a16="http://schemas.microsoft.com/office/drawing/2014/main" id="{0851AC35-ED1D-4A01-9EA1-AC8C45FC16AA}"/>
              </a:ext>
            </a:extLst>
          </p:cNvPr>
          <p:cNvPicPr>
            <a:picLocks noChangeAspect="1"/>
          </p:cNvPicPr>
          <p:nvPr/>
        </p:nvPicPr>
        <p:blipFill>
          <a:blip r:embed="rId4"/>
          <a:stretch>
            <a:fillRect/>
          </a:stretch>
        </p:blipFill>
        <p:spPr>
          <a:xfrm>
            <a:off x="8282590" y="5619613"/>
            <a:ext cx="3501360" cy="791882"/>
          </a:xfrm>
          <a:prstGeom prst="rect">
            <a:avLst/>
          </a:prstGeom>
        </p:spPr>
      </p:pic>
    </p:spTree>
    <p:extLst>
      <p:ext uri="{BB962C8B-B14F-4D97-AF65-F5344CB8AC3E}">
        <p14:creationId xmlns:p14="http://schemas.microsoft.com/office/powerpoint/2010/main" val="705766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1323439"/>
          </a:xfrm>
          <a:prstGeom prst="rect">
            <a:avLst/>
          </a:prstGeom>
          <a:noFill/>
        </p:spPr>
        <p:txBody>
          <a:bodyPr wrap="square" rtlCol="0">
            <a:spAutoFit/>
          </a:bodyPr>
          <a:lstStyle/>
          <a:p>
            <a:r>
              <a:rPr lang="es-ES" sz="4000" dirty="0"/>
              <a:t>Optimización de Búsqueda de similitudes entre entidades I</a:t>
            </a:r>
          </a:p>
        </p:txBody>
      </p:sp>
      <mc:AlternateContent xmlns:mc="http://schemas.openxmlformats.org/markup-compatibility/2006">
        <mc:Choice xmlns:a14="http://schemas.microsoft.com/office/drawing/2010/main" Requires="a14">
          <p:sp>
            <p:nvSpPr>
              <p:cNvPr id="3" name="CuadroTexto 2">
                <a:extLst>
                  <a:ext uri="{FF2B5EF4-FFF2-40B4-BE49-F238E27FC236}">
                    <a16:creationId xmlns:a16="http://schemas.microsoft.com/office/drawing/2014/main" id="{5AC02955-B68A-4468-B218-F80C970EBE53}"/>
                  </a:ext>
                </a:extLst>
              </p:cNvPr>
              <p:cNvSpPr txBox="1"/>
              <p:nvPr/>
            </p:nvSpPr>
            <p:spPr>
              <a:xfrm>
                <a:off x="287914" y="2804477"/>
                <a:ext cx="11457992" cy="2739211"/>
              </a:xfrm>
              <a:prstGeom prst="rect">
                <a:avLst/>
              </a:prstGeom>
              <a:noFill/>
            </p:spPr>
            <p:txBody>
              <a:bodyPr wrap="square" rtlCol="0">
                <a:spAutoFit/>
              </a:bodyPr>
              <a:lstStyle/>
              <a:p>
                <a:r>
                  <a:rPr lang="es-ES" sz="1600" b="1" dirty="0"/>
                  <a:t>Problema</a:t>
                </a:r>
              </a:p>
              <a:p>
                <a:endParaRPr lang="es-ES" sz="1600" b="1" dirty="0"/>
              </a:p>
              <a:p>
                <a:r>
                  <a:rPr lang="es-ES" sz="1600" dirty="0"/>
                  <a:t>Potencialmente si queremos buscar que entidades son similares tenemos que la complejidad es del tipo </a:t>
                </a:r>
                <a14:m>
                  <m:oMath xmlns:m="http://schemas.openxmlformats.org/officeDocument/2006/math">
                    <m:sSup>
                      <m:sSupPr>
                        <m:ctrlPr>
                          <a:rPr lang="es-ES" sz="1600" i="1" smtClean="0">
                            <a:latin typeface="Cambria Math" panose="02040503050406030204" pitchFamily="18" charset="0"/>
                          </a:rPr>
                        </m:ctrlPr>
                      </m:sSupPr>
                      <m:e>
                        <m:r>
                          <a:rPr lang="es-ES" sz="1600" b="0" i="1" smtClean="0">
                            <a:latin typeface="Cambria Math" panose="02040503050406030204" pitchFamily="18" charset="0"/>
                          </a:rPr>
                          <m:t>𝑂</m:t>
                        </m:r>
                        <m:r>
                          <a:rPr lang="es-ES" sz="1600" b="0" i="1" smtClean="0">
                            <a:latin typeface="Cambria Math" panose="02040503050406030204" pitchFamily="18" charset="0"/>
                          </a:rPr>
                          <m:t>(</m:t>
                        </m:r>
                        <m:r>
                          <a:rPr lang="es-ES" sz="1600" b="0" i="1" smtClean="0">
                            <a:latin typeface="Cambria Math" panose="02040503050406030204" pitchFamily="18" charset="0"/>
                          </a:rPr>
                          <m:t>𝑛</m:t>
                        </m:r>
                      </m:e>
                      <m:sup>
                        <m:r>
                          <a:rPr lang="es-ES" sz="1600" b="0" i="1" smtClean="0">
                            <a:latin typeface="Cambria Math" panose="02040503050406030204" pitchFamily="18" charset="0"/>
                          </a:rPr>
                          <m:t>2</m:t>
                        </m:r>
                      </m:sup>
                    </m:sSup>
                    <m:r>
                      <a:rPr lang="es-ES" sz="1600" b="0" i="1" smtClean="0">
                        <a:latin typeface="Cambria Math" panose="02040503050406030204" pitchFamily="18" charset="0"/>
                      </a:rPr>
                      <m:t>)</m:t>
                    </m:r>
                  </m:oMath>
                </a14:m>
                <a:r>
                  <a:rPr lang="es-ES" sz="1600" dirty="0"/>
                  <a:t> ya que</a:t>
                </a:r>
              </a:p>
              <a:p>
                <a:endParaRPr lang="es-ES" sz="1600" dirty="0"/>
              </a:p>
              <a:p>
                <a14:m>
                  <m:oMathPara xmlns:m="http://schemas.openxmlformats.org/officeDocument/2006/math">
                    <m:oMathParaPr>
                      <m:jc m:val="centerGroup"/>
                    </m:oMathParaPr>
                    <m:oMath xmlns:m="http://schemas.openxmlformats.org/officeDocument/2006/math">
                      <m:r>
                        <a:rPr lang="es-ES" sz="1600" b="0" i="1" smtClean="0">
                          <a:latin typeface="Cambria Math" panose="02040503050406030204" pitchFamily="18" charset="0"/>
                        </a:rPr>
                        <m:t>𝐶𝑜𝑚𝑝𝑙𝑒𝑗𝑖𝑑𝑎𝑑</m:t>
                      </m:r>
                      <m:r>
                        <a:rPr lang="es-ES" sz="1600" i="1" smtClean="0">
                          <a:latin typeface="Cambria Math" panose="02040503050406030204" pitchFamily="18" charset="0"/>
                        </a:rPr>
                        <m:t>=</m:t>
                      </m:r>
                      <m:r>
                        <a:rPr lang="es-ES" sz="1600" b="0" i="1" smtClean="0">
                          <a:latin typeface="Cambria Math" panose="02040503050406030204" pitchFamily="18" charset="0"/>
                        </a:rPr>
                        <m:t>𝑛</m:t>
                      </m:r>
                      <m:r>
                        <a:rPr lang="es-ES" sz="1600" b="0" i="1" smtClean="0">
                          <a:latin typeface="Cambria Math" panose="02040503050406030204" pitchFamily="18" charset="0"/>
                        </a:rPr>
                        <m:t>º </m:t>
                      </m:r>
                      <m:r>
                        <a:rPr lang="es-ES" sz="1600" b="0" i="1" smtClean="0">
                          <a:latin typeface="Cambria Math" panose="02040503050406030204" pitchFamily="18" charset="0"/>
                        </a:rPr>
                        <m:t>𝑛𝑜𝑑𝑜𝑠</m:t>
                      </m:r>
                      <m:r>
                        <a:rPr lang="es-ES" sz="1600" b="0" i="1" smtClean="0">
                          <a:latin typeface="Cambria Math" panose="02040503050406030204" pitchFamily="18" charset="0"/>
                        </a:rPr>
                        <m:t> ∗</m:t>
                      </m:r>
                      <m:r>
                        <a:rPr lang="es-ES" sz="1600" b="0" i="1" smtClean="0">
                          <a:latin typeface="Cambria Math" panose="02040503050406030204" pitchFamily="18" charset="0"/>
                        </a:rPr>
                        <m:t>𝑛</m:t>
                      </m:r>
                      <m:r>
                        <a:rPr lang="es-ES" sz="1600" b="0" i="1" smtClean="0">
                          <a:latin typeface="Cambria Math" panose="02040503050406030204" pitchFamily="18" charset="0"/>
                        </a:rPr>
                        <m:t>º </m:t>
                      </m:r>
                      <m:r>
                        <a:rPr lang="es-ES" sz="1600" b="0" i="1" smtClean="0">
                          <a:latin typeface="Cambria Math" panose="02040503050406030204" pitchFamily="18" charset="0"/>
                        </a:rPr>
                        <m:t>𝑐𝑙𝑎𝑠𝑒𝑠</m:t>
                      </m:r>
                      <m:r>
                        <a:rPr lang="es-ES" sz="1600" b="0" i="1" smtClean="0">
                          <a:latin typeface="Cambria Math" panose="02040503050406030204" pitchFamily="18" charset="0"/>
                        </a:rPr>
                        <m:t> ∗</m:t>
                      </m:r>
                      <m:r>
                        <a:rPr lang="es-ES" sz="1600" b="0" i="1" smtClean="0">
                          <a:latin typeface="Cambria Math" panose="02040503050406030204" pitchFamily="18" charset="0"/>
                        </a:rPr>
                        <m:t>𝑛</m:t>
                      </m:r>
                      <m:r>
                        <a:rPr lang="es-ES" sz="1600" b="0" i="1" smtClean="0">
                          <a:latin typeface="Cambria Math" panose="02040503050406030204" pitchFamily="18" charset="0"/>
                        </a:rPr>
                        <m:t>º </m:t>
                      </m:r>
                      <m:r>
                        <a:rPr lang="es-ES" sz="1600" b="0" i="1" smtClean="0">
                          <a:latin typeface="Cambria Math" panose="02040503050406030204" pitchFamily="18" charset="0"/>
                        </a:rPr>
                        <m:t>𝑖𝑛𝑠𝑡𝑎𝑛𝑐𝑖𝑎𝑠</m:t>
                      </m:r>
                      <m:d>
                        <m:dPr>
                          <m:ctrlPr>
                            <a:rPr lang="es-ES" sz="1600" b="0" i="1" smtClean="0">
                              <a:latin typeface="Cambria Math" panose="02040503050406030204" pitchFamily="18" charset="0"/>
                            </a:rPr>
                          </m:ctrlPr>
                        </m:dPr>
                        <m:e>
                          <m:r>
                            <a:rPr lang="es-ES" sz="1600" b="0" i="1" smtClean="0">
                              <a:latin typeface="Cambria Math" panose="02040503050406030204" pitchFamily="18" charset="0"/>
                            </a:rPr>
                            <m:t>𝑒𝑛𝑡𝑖𝑑𝑎𝑑</m:t>
                          </m:r>
                          <m:r>
                            <a:rPr lang="es-ES" sz="1600" b="0" i="1" smtClean="0">
                              <a:latin typeface="Cambria Math" panose="02040503050406030204" pitchFamily="18" charset="0"/>
                            </a:rPr>
                            <m:t> </m:t>
                          </m:r>
                          <m:r>
                            <a:rPr lang="es-ES" sz="1600" b="0" i="1" smtClean="0">
                              <a:latin typeface="Cambria Math" panose="02040503050406030204" pitchFamily="18" charset="0"/>
                            </a:rPr>
                            <m:t>𝑎</m:t>
                          </m:r>
                          <m:r>
                            <a:rPr lang="es-ES" sz="1600" b="0" i="1" smtClean="0">
                              <a:latin typeface="Cambria Math" panose="02040503050406030204" pitchFamily="18" charset="0"/>
                            </a:rPr>
                            <m:t> </m:t>
                          </m:r>
                          <m:r>
                            <a:rPr lang="es-ES" sz="1600" b="0" i="1" smtClean="0">
                              <a:latin typeface="Cambria Math" panose="02040503050406030204" pitchFamily="18" charset="0"/>
                            </a:rPr>
                            <m:t>𝑐𝑜𝑚𝑝𝑎𝑟𝑎𝑟</m:t>
                          </m:r>
                        </m:e>
                      </m:d>
                      <m:r>
                        <a:rPr lang="es-ES" sz="1600" b="0" i="1" smtClean="0">
                          <a:latin typeface="Cambria Math" panose="02040503050406030204" pitchFamily="18" charset="0"/>
                        </a:rPr>
                        <m:t>∗</m:t>
                      </m:r>
                      <m:r>
                        <a:rPr lang="es-ES" sz="1600" b="0" i="1" smtClean="0">
                          <a:latin typeface="Cambria Math" panose="02040503050406030204" pitchFamily="18" charset="0"/>
                        </a:rPr>
                        <m:t>𝑛</m:t>
                      </m:r>
                      <m:r>
                        <a:rPr lang="es-ES" sz="1600" b="0" i="1" smtClean="0">
                          <a:latin typeface="Cambria Math" panose="02040503050406030204" pitchFamily="18" charset="0"/>
                        </a:rPr>
                        <m:t>º </m:t>
                      </m:r>
                      <m:r>
                        <a:rPr lang="es-ES" sz="1600" b="0" i="1" smtClean="0">
                          <a:latin typeface="Cambria Math" panose="02040503050406030204" pitchFamily="18" charset="0"/>
                        </a:rPr>
                        <m:t>𝑖𝑛𝑠𝑡𝑎𝑛𝑐𝑖𝑎𝑠</m:t>
                      </m:r>
                      <m:r>
                        <a:rPr lang="es-ES" sz="1600" b="0" i="1" smtClean="0">
                          <a:latin typeface="Cambria Math" panose="02040503050406030204" pitchFamily="18" charset="0"/>
                        </a:rPr>
                        <m:t> −1 (</m:t>
                      </m:r>
                      <m:r>
                        <a:rPr lang="es-ES" sz="1600" b="0" i="1" smtClean="0">
                          <a:latin typeface="Cambria Math" panose="02040503050406030204" pitchFamily="18" charset="0"/>
                        </a:rPr>
                        <m:t>𝑟𝑒𝑠𝑡𝑜</m:t>
                      </m:r>
                      <m:r>
                        <a:rPr lang="es-ES" sz="1600" b="0" i="1" smtClean="0">
                          <a:latin typeface="Cambria Math" panose="02040503050406030204" pitchFamily="18" charset="0"/>
                        </a:rPr>
                        <m:t> </m:t>
                      </m:r>
                      <m:r>
                        <a:rPr lang="es-ES" sz="1600" b="0" i="1" smtClean="0">
                          <a:latin typeface="Cambria Math" panose="02040503050406030204" pitchFamily="18" charset="0"/>
                        </a:rPr>
                        <m:t>𝑑𝑒</m:t>
                      </m:r>
                      <m:r>
                        <a:rPr lang="es-ES" sz="1600" b="0" i="1" smtClean="0">
                          <a:latin typeface="Cambria Math" panose="02040503050406030204" pitchFamily="18" charset="0"/>
                        </a:rPr>
                        <m:t> </m:t>
                      </m:r>
                      <m:r>
                        <a:rPr lang="es-ES" sz="1600" b="0" i="1" smtClean="0">
                          <a:latin typeface="Cambria Math" panose="02040503050406030204" pitchFamily="18" charset="0"/>
                        </a:rPr>
                        <m:t>𝑖𝑛𝑠𝑡𝑎𝑛𝑐𝑖𝑎𝑠</m:t>
                      </m:r>
                      <m:r>
                        <a:rPr lang="es-ES" sz="1600" b="0" i="1" smtClean="0">
                          <a:latin typeface="Cambria Math" panose="02040503050406030204" pitchFamily="18" charset="0"/>
                        </a:rPr>
                        <m:t>) </m:t>
                      </m:r>
                    </m:oMath>
                  </m:oMathPara>
                </a14:m>
                <a:endParaRPr lang="es-ES" sz="1600" dirty="0"/>
              </a:p>
              <a:p>
                <a:endParaRPr lang="es-ES" sz="1600" dirty="0"/>
              </a:p>
              <a:p>
                <a:r>
                  <a:rPr lang="es-ES" sz="1600" dirty="0"/>
                  <a:t>Es decir tenemos un problema con complejidad de orden exponencial </a:t>
                </a:r>
                <a14:m>
                  <m:oMath xmlns:m="http://schemas.openxmlformats.org/officeDocument/2006/math">
                    <m:sSup>
                      <m:sSupPr>
                        <m:ctrlPr>
                          <a:rPr lang="es-ES" sz="1600" i="1">
                            <a:latin typeface="Cambria Math" panose="02040503050406030204" pitchFamily="18" charset="0"/>
                          </a:rPr>
                        </m:ctrlPr>
                      </m:sSupPr>
                      <m:e>
                        <m:r>
                          <a:rPr lang="es-ES" sz="1600" i="1">
                            <a:latin typeface="Cambria Math" panose="02040503050406030204" pitchFamily="18" charset="0"/>
                          </a:rPr>
                          <m:t>𝑂</m:t>
                        </m:r>
                        <m:r>
                          <a:rPr lang="es-ES" sz="1600" i="1">
                            <a:latin typeface="Cambria Math" panose="02040503050406030204" pitchFamily="18" charset="0"/>
                          </a:rPr>
                          <m:t>(</m:t>
                        </m:r>
                        <m:r>
                          <a:rPr lang="es-ES" sz="1600" i="1">
                            <a:latin typeface="Cambria Math" panose="02040503050406030204" pitchFamily="18" charset="0"/>
                          </a:rPr>
                          <m:t>𝑛</m:t>
                        </m:r>
                      </m:e>
                      <m:sup>
                        <m:r>
                          <a:rPr lang="es-ES" sz="1600" i="1">
                            <a:latin typeface="Cambria Math" panose="02040503050406030204" pitchFamily="18" charset="0"/>
                          </a:rPr>
                          <m:t>4</m:t>
                        </m:r>
                      </m:sup>
                    </m:sSup>
                    <m:r>
                      <a:rPr lang="es-ES" sz="1600" i="1">
                        <a:latin typeface="Cambria Math" panose="02040503050406030204" pitchFamily="18" charset="0"/>
                      </a:rPr>
                      <m:t>)</m:t>
                    </m:r>
                  </m:oMath>
                </a14:m>
                <a:r>
                  <a:rPr lang="es-ES" sz="1600" dirty="0"/>
                  <a:t>, lo cual implica con casi toda seguridad, un problema de rendimiento.</a:t>
                </a:r>
              </a:p>
              <a:p>
                <a:endParaRPr lang="es-ES" sz="1600" dirty="0"/>
              </a:p>
              <a:p>
                <a:r>
                  <a:rPr lang="es-ES" sz="1600" dirty="0"/>
                  <a:t>Hay que tener en cuenta que la máxima complejidad, depende del numero de instancias es decir de los 2 últimos términos</a:t>
                </a:r>
              </a:p>
              <a:p>
                <a:endParaRPr lang="es-ES" sz="1200" dirty="0"/>
              </a:p>
            </p:txBody>
          </p:sp>
        </mc:Choice>
        <mc:Fallback>
          <p:sp>
            <p:nvSpPr>
              <p:cNvPr id="3" name="CuadroTexto 2">
                <a:extLst>
                  <a:ext uri="{FF2B5EF4-FFF2-40B4-BE49-F238E27FC236}">
                    <a16:creationId xmlns:a16="http://schemas.microsoft.com/office/drawing/2014/main" id="{5AC02955-B68A-4468-B218-F80C970EBE53}"/>
                  </a:ext>
                </a:extLst>
              </p:cNvPr>
              <p:cNvSpPr txBox="1">
                <a:spLocks noRot="1" noChangeAspect="1" noMove="1" noResize="1" noEditPoints="1" noAdjustHandles="1" noChangeArrowheads="1" noChangeShapeType="1" noTextEdit="1"/>
              </p:cNvSpPr>
              <p:nvPr/>
            </p:nvSpPr>
            <p:spPr>
              <a:xfrm>
                <a:off x="287914" y="2804477"/>
                <a:ext cx="11457992" cy="2739211"/>
              </a:xfrm>
              <a:prstGeom prst="rect">
                <a:avLst/>
              </a:prstGeom>
              <a:blipFill>
                <a:blip r:embed="rId3"/>
                <a:stretch>
                  <a:fillRect l="-266" t="-668"/>
                </a:stretch>
              </a:blipFill>
            </p:spPr>
            <p:txBody>
              <a:bodyPr/>
              <a:lstStyle/>
              <a:p>
                <a:r>
                  <a:rPr lang="es-ES">
                    <a:noFill/>
                  </a:rPr>
                  <a:t> </a:t>
                </a:r>
              </a:p>
            </p:txBody>
          </p:sp>
        </mc:Fallback>
      </mc:AlternateContent>
    </p:spTree>
    <p:extLst>
      <p:ext uri="{BB962C8B-B14F-4D97-AF65-F5344CB8AC3E}">
        <p14:creationId xmlns:p14="http://schemas.microsoft.com/office/powerpoint/2010/main" val="549167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1323439"/>
          </a:xfrm>
          <a:prstGeom prst="rect">
            <a:avLst/>
          </a:prstGeom>
          <a:noFill/>
        </p:spPr>
        <p:txBody>
          <a:bodyPr wrap="square" rtlCol="0">
            <a:spAutoFit/>
          </a:bodyPr>
          <a:lstStyle/>
          <a:p>
            <a:r>
              <a:rPr lang="es-ES" sz="4000" dirty="0"/>
              <a:t>Optimización de Búsqueda de similitudes entre entidades II</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216794" y="2716093"/>
            <a:ext cx="11457992" cy="2554545"/>
          </a:xfrm>
          <a:prstGeom prst="rect">
            <a:avLst/>
          </a:prstGeom>
          <a:noFill/>
        </p:spPr>
        <p:txBody>
          <a:bodyPr wrap="square" rtlCol="0">
            <a:spAutoFit/>
          </a:bodyPr>
          <a:lstStyle/>
          <a:p>
            <a:r>
              <a:rPr lang="es-ES" sz="1600" b="1" dirty="0"/>
              <a:t>Soluciones</a:t>
            </a:r>
          </a:p>
          <a:p>
            <a:endParaRPr lang="es-ES" sz="1600" b="1" dirty="0"/>
          </a:p>
          <a:p>
            <a:pPr marL="285750" indent="-285750">
              <a:buFont typeface="Arial" panose="020B0604020202020204" pitchFamily="34" charset="0"/>
              <a:buChar char="•"/>
            </a:pPr>
            <a:r>
              <a:rPr lang="es-ES" sz="1600" b="1" dirty="0"/>
              <a:t>Reducción del espacio de búsqueda: </a:t>
            </a:r>
            <a:r>
              <a:rPr lang="es-ES" sz="1600" dirty="0"/>
              <a:t>Mediante Elasticsearch, realizando una búsqueda solo por los atributos mas relevantes para identificar la entidad, podemos reducir considerablemente las entidades con las cual comparar una entidad dada (reducimos considerablemente la complejidad del 4º termino del calculo de complejidad, pasando a ser de tipo exponencial a otra que tiende a polinómica). </a:t>
            </a:r>
          </a:p>
          <a:p>
            <a:pPr marL="285750" indent="-285750">
              <a:buFont typeface="Arial" panose="020B0604020202020204" pitchFamily="34" charset="0"/>
              <a:buChar char="•"/>
            </a:pPr>
            <a:r>
              <a:rPr lang="es-ES" sz="1600" b="1" dirty="0"/>
              <a:t>Comparar únicamente los deltas (nuevas inserciones o entidades que han cambiado): </a:t>
            </a:r>
            <a:r>
              <a:rPr lang="es-ES" sz="1600" dirty="0"/>
              <a:t>Si una entidad no ha cambiado, y ya hemos evaluado su similitud, no tenemos por que volver a hacerlo. (reducimos considerablemente la complejidad del 1º,2º y 3º termino del calculo de complejidad,  ya que solo debemos evaluar los deltas y no todo el contenido de instancias, pasando a ser de tipo exponencial a otra que tiende a polinómica). </a:t>
            </a:r>
          </a:p>
        </p:txBody>
      </p:sp>
      <mc:AlternateContent xmlns:mc="http://schemas.openxmlformats.org/markup-compatibility/2006">
        <mc:Choice xmlns:a14="http://schemas.microsoft.com/office/drawing/2010/main" Requires="a14">
          <p:sp>
            <p:nvSpPr>
              <p:cNvPr id="9" name="Rectángulo 8">
                <a:extLst>
                  <a:ext uri="{FF2B5EF4-FFF2-40B4-BE49-F238E27FC236}">
                    <a16:creationId xmlns:a16="http://schemas.microsoft.com/office/drawing/2014/main" id="{22AC021B-A1AB-4773-A7C0-04CAF5925545}"/>
                  </a:ext>
                </a:extLst>
              </p:cNvPr>
              <p:cNvSpPr/>
              <p:nvPr/>
            </p:nvSpPr>
            <p:spPr>
              <a:xfrm>
                <a:off x="-443607" y="5612605"/>
                <a:ext cx="11758411" cy="307777"/>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es-ES" sz="1400" i="1">
                          <a:latin typeface="Cambria Math" panose="02040503050406030204" pitchFamily="18" charset="0"/>
                        </a:rPr>
                        <m:t>𝐶𝑜𝑚𝑝𝑙𝑒𝑗𝑖𝑑𝑎𝑑</m:t>
                      </m:r>
                      <m:r>
                        <a:rPr lang="es-ES" sz="1400" i="1">
                          <a:latin typeface="Cambria Math" panose="02040503050406030204" pitchFamily="18" charset="0"/>
                        </a:rPr>
                        <m:t>=</m:t>
                      </m:r>
                      <m:r>
                        <a:rPr lang="es-ES" sz="1400" i="1" smtClean="0">
                          <a:latin typeface="Cambria Math" panose="02040503050406030204" pitchFamily="18" charset="0"/>
                        </a:rPr>
                        <m:t>𝑛</m:t>
                      </m:r>
                      <m:r>
                        <a:rPr lang="es-ES" sz="1400" i="1" smtClean="0">
                          <a:latin typeface="Cambria Math" panose="02040503050406030204" pitchFamily="18" charset="0"/>
                        </a:rPr>
                        <m:t>º </m:t>
                      </m:r>
                      <m:r>
                        <a:rPr lang="es-ES" sz="1400" i="1" smtClean="0">
                          <a:latin typeface="Cambria Math" panose="02040503050406030204" pitchFamily="18" charset="0"/>
                        </a:rPr>
                        <m:t>𝑛𝑜𝑑𝑜𝑠</m:t>
                      </m:r>
                      <m:r>
                        <a:rPr lang="es-ES" sz="1400" i="1" smtClean="0">
                          <a:latin typeface="Cambria Math" panose="02040503050406030204" pitchFamily="18" charset="0"/>
                        </a:rPr>
                        <m:t> ∗</m:t>
                      </m:r>
                      <m:r>
                        <a:rPr lang="es-ES" sz="1400" i="1" smtClean="0">
                          <a:latin typeface="Cambria Math" panose="02040503050406030204" pitchFamily="18" charset="0"/>
                        </a:rPr>
                        <m:t>𝑛</m:t>
                      </m:r>
                      <m:r>
                        <a:rPr lang="es-ES" sz="1400" i="1" smtClean="0">
                          <a:latin typeface="Cambria Math" panose="02040503050406030204" pitchFamily="18" charset="0"/>
                        </a:rPr>
                        <m:t>º </m:t>
                      </m:r>
                      <m:r>
                        <a:rPr lang="es-ES" sz="1400" i="1" smtClean="0">
                          <a:latin typeface="Cambria Math" panose="02040503050406030204" pitchFamily="18" charset="0"/>
                        </a:rPr>
                        <m:t>𝑐𝑙𝑎𝑠𝑒𝑠</m:t>
                      </m:r>
                      <m:r>
                        <a:rPr lang="es-ES" sz="1400" i="1" smtClean="0">
                          <a:latin typeface="Cambria Math" panose="02040503050406030204" pitchFamily="18" charset="0"/>
                        </a:rPr>
                        <m:t> ∗</m:t>
                      </m:r>
                      <m:r>
                        <a:rPr lang="es-ES" sz="1400" i="1">
                          <a:latin typeface="Cambria Math" panose="02040503050406030204" pitchFamily="18" charset="0"/>
                        </a:rPr>
                        <m:t>𝑛</m:t>
                      </m:r>
                      <m:r>
                        <a:rPr lang="es-ES" sz="1400" i="1">
                          <a:latin typeface="Cambria Math" panose="02040503050406030204" pitchFamily="18" charset="0"/>
                        </a:rPr>
                        <m:t>º </m:t>
                      </m:r>
                      <m:r>
                        <a:rPr lang="es-ES" sz="1400" i="1">
                          <a:latin typeface="Cambria Math" panose="02040503050406030204" pitchFamily="18" charset="0"/>
                        </a:rPr>
                        <m:t>𝑖𝑛𝑠𝑡𝑎𝑛𝑐𝑖𝑎𝑠</m:t>
                      </m:r>
                      <m:d>
                        <m:dPr>
                          <m:ctrlPr>
                            <a:rPr lang="es-ES" sz="1400" i="1">
                              <a:latin typeface="Cambria Math" panose="02040503050406030204" pitchFamily="18" charset="0"/>
                            </a:rPr>
                          </m:ctrlPr>
                        </m:dPr>
                        <m:e>
                          <m:r>
                            <a:rPr lang="es-ES" sz="1400" i="1">
                              <a:latin typeface="Cambria Math" panose="02040503050406030204" pitchFamily="18" charset="0"/>
                            </a:rPr>
                            <m:t>𝑒𝑛𝑡𝑖𝑑𝑎𝑑</m:t>
                          </m:r>
                          <m:r>
                            <a:rPr lang="es-ES" sz="1400" i="1">
                              <a:latin typeface="Cambria Math" panose="02040503050406030204" pitchFamily="18" charset="0"/>
                            </a:rPr>
                            <m:t> </m:t>
                          </m:r>
                          <m:r>
                            <a:rPr lang="es-ES" sz="1400" i="1">
                              <a:latin typeface="Cambria Math" panose="02040503050406030204" pitchFamily="18" charset="0"/>
                            </a:rPr>
                            <m:t>𝑎</m:t>
                          </m:r>
                          <m:r>
                            <a:rPr lang="es-ES" sz="1400" i="1">
                              <a:latin typeface="Cambria Math" panose="02040503050406030204" pitchFamily="18" charset="0"/>
                            </a:rPr>
                            <m:t> </m:t>
                          </m:r>
                          <m:r>
                            <a:rPr lang="es-ES" sz="1400" i="1">
                              <a:latin typeface="Cambria Math" panose="02040503050406030204" pitchFamily="18" charset="0"/>
                            </a:rPr>
                            <m:t>𝑐𝑜𝑚𝑝𝑎𝑟𝑎𝑟</m:t>
                          </m:r>
                        </m:e>
                      </m:d>
                      <m:r>
                        <a:rPr lang="es-ES" sz="1400" i="1">
                          <a:latin typeface="Cambria Math" panose="02040503050406030204" pitchFamily="18" charset="0"/>
                        </a:rPr>
                        <m:t>∗</m:t>
                      </m:r>
                      <m:r>
                        <a:rPr lang="es-ES" sz="1400" i="1">
                          <a:latin typeface="Cambria Math" panose="02040503050406030204" pitchFamily="18" charset="0"/>
                        </a:rPr>
                        <m:t>𝑛</m:t>
                      </m:r>
                      <m:r>
                        <a:rPr lang="es-ES" sz="1400" i="1">
                          <a:latin typeface="Cambria Math" panose="02040503050406030204" pitchFamily="18" charset="0"/>
                        </a:rPr>
                        <m:t>º </m:t>
                      </m:r>
                      <m:r>
                        <a:rPr lang="es-ES" sz="1400" i="1">
                          <a:latin typeface="Cambria Math" panose="02040503050406030204" pitchFamily="18" charset="0"/>
                        </a:rPr>
                        <m:t>𝑖𝑛𝑠𝑡𝑎𝑛𝑐𝑖𝑎𝑠</m:t>
                      </m:r>
                      <m:r>
                        <a:rPr lang="es-ES" sz="1400" i="1">
                          <a:latin typeface="Cambria Math" panose="02040503050406030204" pitchFamily="18" charset="0"/>
                        </a:rPr>
                        <m:t> −1 (</m:t>
                      </m:r>
                      <m:r>
                        <a:rPr lang="es-ES" sz="1400" i="1">
                          <a:latin typeface="Cambria Math" panose="02040503050406030204" pitchFamily="18" charset="0"/>
                        </a:rPr>
                        <m:t>𝑟𝑒𝑠𝑡𝑜</m:t>
                      </m:r>
                      <m:r>
                        <a:rPr lang="es-ES" sz="1400" i="1">
                          <a:latin typeface="Cambria Math" panose="02040503050406030204" pitchFamily="18" charset="0"/>
                        </a:rPr>
                        <m:t> </m:t>
                      </m:r>
                      <m:r>
                        <a:rPr lang="es-ES" sz="1400" i="1">
                          <a:latin typeface="Cambria Math" panose="02040503050406030204" pitchFamily="18" charset="0"/>
                        </a:rPr>
                        <m:t>𝑑𝑒</m:t>
                      </m:r>
                      <m:r>
                        <a:rPr lang="es-ES" sz="1400" i="1">
                          <a:latin typeface="Cambria Math" panose="02040503050406030204" pitchFamily="18" charset="0"/>
                        </a:rPr>
                        <m:t> </m:t>
                      </m:r>
                      <m:r>
                        <a:rPr lang="es-ES" sz="1400" i="1">
                          <a:latin typeface="Cambria Math" panose="02040503050406030204" pitchFamily="18" charset="0"/>
                        </a:rPr>
                        <m:t>𝑖𝑛𝑠𝑡𝑎𝑛𝑐𝑖𝑎𝑠</m:t>
                      </m:r>
                      <m:r>
                        <a:rPr lang="es-ES" sz="1400" i="1">
                          <a:latin typeface="Cambria Math" panose="02040503050406030204" pitchFamily="18" charset="0"/>
                        </a:rPr>
                        <m:t>)</m:t>
                      </m:r>
                    </m:oMath>
                  </m:oMathPara>
                </a14:m>
                <a:endParaRPr lang="es-ES" sz="1400" dirty="0"/>
              </a:p>
            </p:txBody>
          </p:sp>
        </mc:Choice>
        <mc:Fallback>
          <p:sp>
            <p:nvSpPr>
              <p:cNvPr id="9" name="Rectángulo 8">
                <a:extLst>
                  <a:ext uri="{FF2B5EF4-FFF2-40B4-BE49-F238E27FC236}">
                    <a16:creationId xmlns:a16="http://schemas.microsoft.com/office/drawing/2014/main" id="{22AC021B-A1AB-4773-A7C0-04CAF5925545}"/>
                  </a:ext>
                </a:extLst>
              </p:cNvPr>
              <p:cNvSpPr>
                <a:spLocks noRot="1" noChangeAspect="1" noMove="1" noResize="1" noEditPoints="1" noAdjustHandles="1" noChangeArrowheads="1" noChangeShapeType="1" noTextEdit="1"/>
              </p:cNvSpPr>
              <p:nvPr/>
            </p:nvSpPr>
            <p:spPr>
              <a:xfrm>
                <a:off x="-443607" y="5612605"/>
                <a:ext cx="11758411" cy="307777"/>
              </a:xfrm>
              <a:prstGeom prst="rect">
                <a:avLst/>
              </a:prstGeom>
              <a:blipFill>
                <a:blip r:embed="rId3"/>
                <a:stretch>
                  <a:fillRect b="-8000"/>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10" name="Rectángulo 9">
                <a:extLst>
                  <a:ext uri="{FF2B5EF4-FFF2-40B4-BE49-F238E27FC236}">
                    <a16:creationId xmlns:a16="http://schemas.microsoft.com/office/drawing/2014/main" id="{8C3F765A-1F36-47AB-A52C-4284C8E8336F}"/>
                  </a:ext>
                </a:extLst>
              </p:cNvPr>
              <p:cNvSpPr/>
              <p:nvPr/>
            </p:nvSpPr>
            <p:spPr>
              <a:xfrm>
                <a:off x="-890647" y="5920382"/>
                <a:ext cx="11758411" cy="307777"/>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es-ES" sz="1400" b="0" i="1" smtClean="0">
                          <a:latin typeface="Cambria Math" panose="02040503050406030204" pitchFamily="18" charset="0"/>
                        </a:rPr>
                        <m:t>𝑁𝑢𝑒𝑣𝑎</m:t>
                      </m:r>
                      <m:r>
                        <a:rPr lang="es-ES" sz="1400" b="0" i="1" smtClean="0">
                          <a:latin typeface="Cambria Math" panose="02040503050406030204" pitchFamily="18" charset="0"/>
                        </a:rPr>
                        <m:t> </m:t>
                      </m:r>
                      <m:r>
                        <a:rPr lang="es-ES" sz="1400" b="0" i="1" smtClean="0">
                          <a:latin typeface="Cambria Math" panose="02040503050406030204" pitchFamily="18" charset="0"/>
                        </a:rPr>
                        <m:t>𝑐𝑜𝑚𝑝𝑙𝑒𝑗𝑖𝑑𝑎𝑑</m:t>
                      </m:r>
                      <m:r>
                        <a:rPr lang="es-ES" sz="1400" i="1">
                          <a:latin typeface="Cambria Math" panose="02040503050406030204" pitchFamily="18" charset="0"/>
                        </a:rPr>
                        <m:t>=</m:t>
                      </m:r>
                      <m:r>
                        <a:rPr lang="es-ES" sz="1400" i="1">
                          <a:highlight>
                            <a:srgbClr val="00FF00"/>
                          </a:highlight>
                          <a:latin typeface="Cambria Math" panose="02040503050406030204" pitchFamily="18" charset="0"/>
                        </a:rPr>
                        <m:t>𝑛</m:t>
                      </m:r>
                      <m:r>
                        <a:rPr lang="es-ES" sz="1400" i="1">
                          <a:highlight>
                            <a:srgbClr val="00FF00"/>
                          </a:highlight>
                          <a:latin typeface="Cambria Math" panose="02040503050406030204" pitchFamily="18" charset="0"/>
                        </a:rPr>
                        <m:t>º </m:t>
                      </m:r>
                      <m:r>
                        <a:rPr lang="es-ES" sz="1400" i="1">
                          <a:highlight>
                            <a:srgbClr val="00FF00"/>
                          </a:highlight>
                          <a:latin typeface="Cambria Math" panose="02040503050406030204" pitchFamily="18" charset="0"/>
                        </a:rPr>
                        <m:t>𝑖𝑛𝑠𝑡𝑎𝑛𝑐𝑖𝑎𝑠</m:t>
                      </m:r>
                      <m:r>
                        <a:rPr lang="es-ES" sz="1400" b="0" i="1" smtClean="0">
                          <a:highlight>
                            <a:srgbClr val="00FF00"/>
                          </a:highlight>
                          <a:latin typeface="Cambria Math" panose="02040503050406030204" pitchFamily="18" charset="0"/>
                        </a:rPr>
                        <m:t> </m:t>
                      </m:r>
                      <m:r>
                        <a:rPr lang="es-ES" sz="1400" b="0" i="1" smtClean="0">
                          <a:highlight>
                            <a:srgbClr val="00FF00"/>
                          </a:highlight>
                          <a:latin typeface="Cambria Math" panose="02040503050406030204" pitchFamily="18" charset="0"/>
                        </a:rPr>
                        <m:t>𝑞𝑢𝑒</m:t>
                      </m:r>
                      <m:r>
                        <a:rPr lang="es-ES" sz="1400" b="0" i="1" smtClean="0">
                          <a:highlight>
                            <a:srgbClr val="00FF00"/>
                          </a:highlight>
                          <a:latin typeface="Cambria Math" panose="02040503050406030204" pitchFamily="18" charset="0"/>
                        </a:rPr>
                        <m:t> </m:t>
                      </m:r>
                      <m:r>
                        <a:rPr lang="es-ES" sz="1400" b="0" i="1" smtClean="0">
                          <a:highlight>
                            <a:srgbClr val="00FF00"/>
                          </a:highlight>
                          <a:latin typeface="Cambria Math" panose="02040503050406030204" pitchFamily="18" charset="0"/>
                        </a:rPr>
                        <m:t>h𝑎𝑛</m:t>
                      </m:r>
                      <m:r>
                        <a:rPr lang="es-ES" sz="1400" b="0" i="1" smtClean="0">
                          <a:highlight>
                            <a:srgbClr val="00FF00"/>
                          </a:highlight>
                          <a:latin typeface="Cambria Math" panose="02040503050406030204" pitchFamily="18" charset="0"/>
                        </a:rPr>
                        <m:t> </m:t>
                      </m:r>
                      <m:r>
                        <a:rPr lang="es-ES" sz="1400" b="0" i="1" smtClean="0">
                          <a:highlight>
                            <a:srgbClr val="00FF00"/>
                          </a:highlight>
                          <a:latin typeface="Cambria Math" panose="02040503050406030204" pitchFamily="18" charset="0"/>
                        </a:rPr>
                        <m:t>𝑐𝑎𝑚𝑏𝑖𝑎𝑑𝑜</m:t>
                      </m:r>
                      <m:r>
                        <a:rPr lang="es-ES" sz="1400" i="1">
                          <a:highlight>
                            <a:srgbClr val="00FF00"/>
                          </a:highlight>
                          <a:latin typeface="Cambria Math" panose="02040503050406030204" pitchFamily="18" charset="0"/>
                        </a:rPr>
                        <m:t>∗</m:t>
                      </m:r>
                      <m:r>
                        <a:rPr lang="es-ES" sz="1400" i="1">
                          <a:highlight>
                            <a:srgbClr val="00FF00"/>
                          </a:highlight>
                          <a:latin typeface="Cambria Math" panose="02040503050406030204" pitchFamily="18" charset="0"/>
                        </a:rPr>
                        <m:t>𝑛</m:t>
                      </m:r>
                      <m:r>
                        <a:rPr lang="es-ES" sz="1400" i="1">
                          <a:highlight>
                            <a:srgbClr val="00FF00"/>
                          </a:highlight>
                          <a:latin typeface="Cambria Math" panose="02040503050406030204" pitchFamily="18" charset="0"/>
                        </a:rPr>
                        <m:t>º </m:t>
                      </m:r>
                      <m:r>
                        <a:rPr lang="es-ES" sz="1400" i="1">
                          <a:highlight>
                            <a:srgbClr val="00FF00"/>
                          </a:highlight>
                          <a:latin typeface="Cambria Math" panose="02040503050406030204" pitchFamily="18" charset="0"/>
                        </a:rPr>
                        <m:t>𝑖𝑛𝑠𝑡𝑎𝑛𝑐𝑖𝑎𝑠</m:t>
                      </m:r>
                      <m:r>
                        <a:rPr lang="es-ES" sz="1400" i="1">
                          <a:highlight>
                            <a:srgbClr val="00FF00"/>
                          </a:highlight>
                          <a:latin typeface="Cambria Math" panose="02040503050406030204" pitchFamily="18" charset="0"/>
                        </a:rPr>
                        <m:t>  </m:t>
                      </m:r>
                      <m:r>
                        <a:rPr lang="es-ES" sz="1400" b="0" i="1" smtClean="0">
                          <a:highlight>
                            <a:srgbClr val="00FF00"/>
                          </a:highlight>
                          <a:latin typeface="Cambria Math" panose="02040503050406030204" pitchFamily="18" charset="0"/>
                        </a:rPr>
                        <m:t>𝑠𝑖𝑚𝑖𝑙𝑎𝑟𝑒𝑠</m:t>
                      </m:r>
                    </m:oMath>
                  </m:oMathPara>
                </a14:m>
                <a:endParaRPr lang="es-ES" sz="1400" dirty="0">
                  <a:highlight>
                    <a:srgbClr val="00FF00"/>
                  </a:highlight>
                </a:endParaRPr>
              </a:p>
            </p:txBody>
          </p:sp>
        </mc:Choice>
        <mc:Fallback>
          <p:sp>
            <p:nvSpPr>
              <p:cNvPr id="10" name="Rectángulo 9">
                <a:extLst>
                  <a:ext uri="{FF2B5EF4-FFF2-40B4-BE49-F238E27FC236}">
                    <a16:creationId xmlns:a16="http://schemas.microsoft.com/office/drawing/2014/main" id="{8C3F765A-1F36-47AB-A52C-4284C8E8336F}"/>
                  </a:ext>
                </a:extLst>
              </p:cNvPr>
              <p:cNvSpPr>
                <a:spLocks noRot="1" noChangeAspect="1" noMove="1" noResize="1" noEditPoints="1" noAdjustHandles="1" noChangeArrowheads="1" noChangeShapeType="1" noTextEdit="1"/>
              </p:cNvSpPr>
              <p:nvPr/>
            </p:nvSpPr>
            <p:spPr>
              <a:xfrm>
                <a:off x="-890647" y="5920382"/>
                <a:ext cx="11758411" cy="307777"/>
              </a:xfrm>
              <a:prstGeom prst="rect">
                <a:avLst/>
              </a:prstGeom>
              <a:blipFill>
                <a:blip r:embed="rId4"/>
                <a:stretch>
                  <a:fillRect b="-5882"/>
                </a:stretch>
              </a:blipFill>
            </p:spPr>
            <p:txBody>
              <a:bodyPr/>
              <a:lstStyle/>
              <a:p>
                <a:r>
                  <a:rPr lang="es-ES">
                    <a:noFill/>
                  </a:rPr>
                  <a:t> </a:t>
                </a:r>
              </a:p>
            </p:txBody>
          </p:sp>
        </mc:Fallback>
      </mc:AlternateContent>
    </p:spTree>
    <p:extLst>
      <p:ext uri="{BB962C8B-B14F-4D97-AF65-F5344CB8AC3E}">
        <p14:creationId xmlns:p14="http://schemas.microsoft.com/office/powerpoint/2010/main" val="1950684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44E7D7-4CBE-455B-9F66-8C17C74FD65E}"/>
              </a:ext>
            </a:extLst>
          </p:cNvPr>
          <p:cNvSpPr txBox="1">
            <a:spLocks/>
          </p:cNvSpPr>
          <p:nvPr/>
        </p:nvSpPr>
        <p:spPr>
          <a:xfrm>
            <a:off x="553433" y="5823751"/>
            <a:ext cx="11085133" cy="60288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2800" kern="1200">
                <a:solidFill>
                  <a:srgbClr val="6494ED"/>
                </a:solidFill>
                <a:latin typeface="Hypatia Sans Pro" panose="020B0502020204020303" pitchFamily="34" charset="0"/>
                <a:ea typeface="+mj-ea"/>
                <a:cs typeface="+mj-cs"/>
              </a:defRPr>
            </a:lvl1pPr>
          </a:lstStyle>
          <a:p>
            <a:pPr algn="l"/>
            <a:r>
              <a:rPr lang="es-ES" sz="1200" dirty="0">
                <a:solidFill>
                  <a:schemeClr val="tx1"/>
                </a:solidFill>
                <a:latin typeface="+mn-lt"/>
              </a:rPr>
              <a:t>Documentación</a:t>
            </a:r>
            <a:r>
              <a:rPr lang="es-ES" sz="1200" dirty="0">
                <a:latin typeface="+mn-lt"/>
              </a:rPr>
              <a:t>: </a:t>
            </a:r>
            <a:r>
              <a:rPr lang="es-ES" sz="1200" dirty="0">
                <a:solidFill>
                  <a:srgbClr val="0070C0"/>
                </a:solidFill>
                <a:latin typeface="+mn-lt"/>
                <a:hlinkClick r:id="rId2">
                  <a:extLst>
                    <a:ext uri="{A12FA001-AC4F-418D-AE19-62706E023703}">
                      <ahyp:hlinkClr xmlns:ahyp="http://schemas.microsoft.com/office/drawing/2018/hyperlinkcolor" val="tx"/>
                    </a:ext>
                  </a:extLst>
                </a:hlinkClick>
              </a:rPr>
              <a:t>https://github.com/HerculesCRUE/ib-asio-docs-/blob/master/entregables_hito_2/libreria_descubrimiento/Librer%C3%ADa%20de%20descubrimiento.md</a:t>
            </a:r>
            <a:endParaRPr lang="es-ES" sz="1200" dirty="0">
              <a:solidFill>
                <a:srgbClr val="0070C0"/>
              </a:solidFill>
              <a:latin typeface="+mn-lt"/>
            </a:endParaRPr>
          </a:p>
          <a:p>
            <a:pPr algn="l"/>
            <a:r>
              <a:rPr lang="es-ES" sz="1200" dirty="0">
                <a:solidFill>
                  <a:schemeClr val="tx1"/>
                </a:solidFill>
                <a:latin typeface="+mn-lt"/>
              </a:rPr>
              <a:t>Repositorio</a:t>
            </a:r>
            <a:r>
              <a:rPr lang="es-ES" sz="1200" dirty="0">
                <a:latin typeface="+mn-lt"/>
              </a:rPr>
              <a:t>: </a:t>
            </a:r>
            <a:r>
              <a:rPr lang="es-ES" sz="1200" dirty="0">
                <a:latin typeface="+mn-lt"/>
                <a:hlinkClick r:id="rId3"/>
              </a:rPr>
              <a:t>https://github.com/HerculesCRUE/ib-discovery</a:t>
            </a:r>
            <a:endParaRPr lang="es-ES" sz="1200" dirty="0">
              <a:latin typeface="+mn-lt"/>
            </a:endParaRPr>
          </a:p>
          <a:p>
            <a:pPr algn="l"/>
            <a:endParaRPr lang="es-ES" dirty="0">
              <a:latin typeface="Hypatia Sans Pro"/>
            </a:endParaRPr>
          </a:p>
        </p:txBody>
      </p:sp>
    </p:spTree>
    <p:extLst>
      <p:ext uri="{BB962C8B-B14F-4D97-AF65-F5344CB8AC3E}">
        <p14:creationId xmlns:p14="http://schemas.microsoft.com/office/powerpoint/2010/main" val="1974507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Librería de descubrimiento</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354563" y="2481942"/>
            <a:ext cx="11364686" cy="1938992"/>
          </a:xfrm>
          <a:prstGeom prst="rect">
            <a:avLst/>
          </a:prstGeom>
          <a:noFill/>
        </p:spPr>
        <p:txBody>
          <a:bodyPr wrap="square" rtlCol="0">
            <a:spAutoFit/>
          </a:bodyPr>
          <a:lstStyle/>
          <a:p>
            <a:r>
              <a:rPr lang="es-ES" sz="2400" dirty="0"/>
              <a:t>Módulos:</a:t>
            </a:r>
          </a:p>
          <a:p>
            <a:pPr marL="571500" indent="-571500">
              <a:buFont typeface="Arial" panose="020B0604020202020204" pitchFamily="34" charset="0"/>
              <a:buChar char="•"/>
            </a:pPr>
            <a:r>
              <a:rPr lang="es-ES" sz="2400" dirty="0"/>
              <a:t>Reconciliación de entidades</a:t>
            </a:r>
          </a:p>
          <a:p>
            <a:pPr marL="571500" indent="-571500">
              <a:buFont typeface="Arial" panose="020B0604020202020204" pitchFamily="34" charset="0"/>
              <a:buChar char="•"/>
            </a:pPr>
            <a:r>
              <a:rPr lang="es-ES" sz="2400" dirty="0"/>
              <a:t>Descubrimiento de enlaces</a:t>
            </a:r>
          </a:p>
          <a:p>
            <a:pPr marL="1028700" lvl="1" indent="-571500">
              <a:buFont typeface="Arial" panose="020B0604020202020204" pitchFamily="34" charset="0"/>
              <a:buChar char="•"/>
            </a:pPr>
            <a:r>
              <a:rPr lang="es-ES" sz="2400" dirty="0"/>
              <a:t>En otros Backend SGI</a:t>
            </a:r>
          </a:p>
          <a:p>
            <a:pPr marL="1028700" lvl="1" indent="-571500">
              <a:buFont typeface="Arial" panose="020B0604020202020204" pitchFamily="34" charset="0"/>
              <a:buChar char="•"/>
            </a:pPr>
            <a:r>
              <a:rPr lang="es-ES" sz="2400" dirty="0"/>
              <a:t>En la nube LOD</a:t>
            </a:r>
          </a:p>
        </p:txBody>
      </p:sp>
    </p:spTree>
    <p:extLst>
      <p:ext uri="{BB962C8B-B14F-4D97-AF65-F5344CB8AC3E}">
        <p14:creationId xmlns:p14="http://schemas.microsoft.com/office/powerpoint/2010/main" val="2694240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Reconciliación de entidades</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354563" y="2481942"/>
            <a:ext cx="11620642" cy="2585323"/>
          </a:xfrm>
          <a:prstGeom prst="rect">
            <a:avLst/>
          </a:prstGeom>
          <a:noFill/>
        </p:spPr>
        <p:txBody>
          <a:bodyPr wrap="square" rtlCol="0">
            <a:spAutoFit/>
          </a:bodyPr>
          <a:lstStyle/>
          <a:p>
            <a:r>
              <a:rPr lang="es-ES" sz="2400" dirty="0"/>
              <a:t>Estado del Arte</a:t>
            </a:r>
          </a:p>
          <a:p>
            <a:endParaRPr lang="es-ES" sz="1000" dirty="0"/>
          </a:p>
          <a:p>
            <a:pPr marL="285750" indent="-285750">
              <a:buFont typeface="Arial" panose="020B0604020202020204" pitchFamily="34" charset="0"/>
              <a:buChar char="•"/>
            </a:pPr>
            <a:r>
              <a:rPr lang="es-ES" sz="1600" dirty="0"/>
              <a:t>Profundamente estudiado, aun </a:t>
            </a:r>
            <a:r>
              <a:rPr lang="es-ES" sz="1600" b="1" dirty="0"/>
              <a:t>hoy es una rama de investigación activa y abierta</a:t>
            </a:r>
          </a:p>
          <a:p>
            <a:pPr marL="285750" indent="-285750">
              <a:buFont typeface="Arial" panose="020B0604020202020204" pitchFamily="34" charset="0"/>
              <a:buChar char="•"/>
            </a:pPr>
            <a:r>
              <a:rPr lang="es-ES" sz="1600" dirty="0"/>
              <a:t>Múltiples aplicaciones relativas a la integridad de los datos</a:t>
            </a:r>
          </a:p>
          <a:p>
            <a:pPr marL="285750" indent="-285750">
              <a:buFont typeface="Arial" panose="020B0604020202020204" pitchFamily="34" charset="0"/>
              <a:buChar char="•"/>
            </a:pPr>
            <a:r>
              <a:rPr lang="es-ES" sz="1600" dirty="0"/>
              <a:t>Problema no trivial:</a:t>
            </a:r>
          </a:p>
          <a:p>
            <a:pPr marL="742950" lvl="1" indent="-285750">
              <a:buFont typeface="Arial" panose="020B0604020202020204" pitchFamily="34" charset="0"/>
              <a:buChar char="•"/>
            </a:pPr>
            <a:r>
              <a:rPr lang="es-ES" sz="1600" dirty="0"/>
              <a:t>Distintas representaciones para los valores equivalentes de un mismo atributo:</a:t>
            </a:r>
          </a:p>
          <a:p>
            <a:pPr marL="1200150" lvl="2" indent="-285750">
              <a:buFont typeface="Arial" panose="020B0604020202020204" pitchFamily="34" charset="0"/>
              <a:buChar char="•"/>
            </a:pPr>
            <a:r>
              <a:rPr lang="es-ES" sz="1600" dirty="0"/>
              <a:t>Distintas convenciones según entidad, momento en el tiempo, convenciones nacionales o culturales…</a:t>
            </a:r>
          </a:p>
          <a:p>
            <a:pPr marL="1200150" lvl="2" indent="-285750">
              <a:buFont typeface="Arial" panose="020B0604020202020204" pitchFamily="34" charset="0"/>
              <a:buChar char="•"/>
            </a:pPr>
            <a:r>
              <a:rPr lang="es-ES" sz="1600" dirty="0"/>
              <a:t>Errores</a:t>
            </a:r>
          </a:p>
          <a:p>
            <a:pPr marL="742950" lvl="1" indent="-285750">
              <a:buFont typeface="Arial" panose="020B0604020202020204" pitchFamily="34" charset="0"/>
              <a:buChar char="•"/>
            </a:pPr>
            <a:r>
              <a:rPr lang="es-ES" sz="1600" dirty="0"/>
              <a:t>Distintos tipos de datos, y por tanto distintos tipos de evaluaciones de similitud.</a:t>
            </a:r>
          </a:p>
          <a:p>
            <a:pPr marL="742950" lvl="1" indent="-285750">
              <a:buFont typeface="Arial" panose="020B0604020202020204" pitchFamily="34" charset="0"/>
              <a:buChar char="•"/>
            </a:pPr>
            <a:r>
              <a:rPr lang="es-ES" sz="1600" dirty="0"/>
              <a:t>Importancia variable de los atributos, en relación a su capacidad de actuar como identificadores de una entidad.</a:t>
            </a:r>
          </a:p>
        </p:txBody>
      </p:sp>
    </p:spTree>
    <p:extLst>
      <p:ext uri="{BB962C8B-B14F-4D97-AF65-F5344CB8AC3E}">
        <p14:creationId xmlns:p14="http://schemas.microsoft.com/office/powerpoint/2010/main" val="2543751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Reconciliación de entidades</a:t>
            </a:r>
          </a:p>
        </p:txBody>
      </p:sp>
      <p:sp>
        <p:nvSpPr>
          <p:cNvPr id="4" name="CuadroTexto 3">
            <a:extLst>
              <a:ext uri="{FF2B5EF4-FFF2-40B4-BE49-F238E27FC236}">
                <a16:creationId xmlns:a16="http://schemas.microsoft.com/office/drawing/2014/main" id="{098E8B0E-8DF4-47B1-A89D-828D21B17667}"/>
              </a:ext>
            </a:extLst>
          </p:cNvPr>
          <p:cNvSpPr txBox="1"/>
          <p:nvPr/>
        </p:nvSpPr>
        <p:spPr>
          <a:xfrm>
            <a:off x="313151" y="2481942"/>
            <a:ext cx="11157281" cy="1600438"/>
          </a:xfrm>
          <a:prstGeom prst="rect">
            <a:avLst/>
          </a:prstGeom>
          <a:noFill/>
        </p:spPr>
        <p:txBody>
          <a:bodyPr wrap="square" rtlCol="0">
            <a:spAutoFit/>
          </a:bodyPr>
          <a:lstStyle/>
          <a:p>
            <a:r>
              <a:rPr lang="es-ES" sz="2400" dirty="0"/>
              <a:t>Objetivos en el proyecto ASIO</a:t>
            </a:r>
          </a:p>
          <a:p>
            <a:endParaRPr lang="es-ES" sz="1000" dirty="0"/>
          </a:p>
          <a:p>
            <a:pPr marL="285750" indent="-285750">
              <a:buFont typeface="Arial" panose="020B0604020202020204" pitchFamily="34" charset="0"/>
              <a:buChar char="•"/>
            </a:pPr>
            <a:r>
              <a:rPr lang="es-ES" sz="1600" dirty="0"/>
              <a:t>Evitar duplicados de entidades en un mismo Backend SGI.</a:t>
            </a:r>
            <a:endParaRPr lang="es-ES" sz="1600" b="1" dirty="0"/>
          </a:p>
          <a:p>
            <a:pPr marL="285750" indent="-285750">
              <a:buFont typeface="Arial" panose="020B0604020202020204" pitchFamily="34" charset="0"/>
              <a:buChar char="•"/>
            </a:pPr>
            <a:r>
              <a:rPr lang="es-ES" sz="1600" dirty="0"/>
              <a:t>Crear enlaces entre entidades de distintos Backend SGI, que referencian una misma instancia.</a:t>
            </a:r>
          </a:p>
          <a:p>
            <a:pPr marL="285750" indent="-285750">
              <a:buFont typeface="Arial" panose="020B0604020202020204" pitchFamily="34" charset="0"/>
              <a:buChar char="•"/>
            </a:pPr>
            <a:r>
              <a:rPr lang="es-ES" sz="1600" dirty="0"/>
              <a:t>Minimizar la intervención humana, pero facilitar la labor de un decisor humano, en los casos en que la reconciliación de entidades, pudiese ser dudosa.</a:t>
            </a:r>
          </a:p>
        </p:txBody>
      </p:sp>
    </p:spTree>
    <p:extLst>
      <p:ext uri="{BB962C8B-B14F-4D97-AF65-F5344CB8AC3E}">
        <p14:creationId xmlns:p14="http://schemas.microsoft.com/office/powerpoint/2010/main" val="2186793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Reconciliación de entidades</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354563" y="2190177"/>
            <a:ext cx="11457992" cy="1600438"/>
          </a:xfrm>
          <a:prstGeom prst="rect">
            <a:avLst/>
          </a:prstGeom>
          <a:noFill/>
        </p:spPr>
        <p:txBody>
          <a:bodyPr wrap="square" rtlCol="0">
            <a:spAutoFit/>
          </a:bodyPr>
          <a:lstStyle/>
          <a:p>
            <a:r>
              <a:rPr lang="es-ES" sz="2400" dirty="0"/>
              <a:t>Soluciones evaluadas</a:t>
            </a:r>
          </a:p>
          <a:p>
            <a:endParaRPr lang="es-ES" sz="1000" dirty="0"/>
          </a:p>
          <a:p>
            <a:pPr marL="285750" indent="-285750">
              <a:buFont typeface="Arial" panose="020B0604020202020204" pitchFamily="34" charset="0"/>
              <a:buChar char="•"/>
            </a:pPr>
            <a:r>
              <a:rPr lang="es-ES" sz="1600" dirty="0"/>
              <a:t>Soluciones comerciales:</a:t>
            </a:r>
          </a:p>
          <a:p>
            <a:pPr marL="742950" lvl="1" indent="-285750">
              <a:buFont typeface="Arial" panose="020B0604020202020204" pitchFamily="34" charset="0"/>
              <a:buChar char="•"/>
            </a:pPr>
            <a:r>
              <a:rPr lang="es-ES" sz="1600" dirty="0"/>
              <a:t>Stardog (entity linking in knowledge </a:t>
            </a:r>
            <a:r>
              <a:rPr lang="es-ES" sz="1600" dirty="0" err="1"/>
              <a:t>graph</a:t>
            </a:r>
            <a:r>
              <a:rPr lang="es-ES" sz="1600" dirty="0"/>
              <a:t>)</a:t>
            </a:r>
          </a:p>
          <a:p>
            <a:pPr marL="742950" lvl="1" indent="-285750">
              <a:buFont typeface="Arial" panose="020B0604020202020204" pitchFamily="34" charset="0"/>
              <a:buChar char="•"/>
            </a:pPr>
            <a:r>
              <a:rPr lang="es-ES" sz="1600" dirty="0"/>
              <a:t>Blazegraph (link all the entities)</a:t>
            </a:r>
          </a:p>
          <a:p>
            <a:pPr marL="285750" indent="-285750">
              <a:buFont typeface="Arial" panose="020B0604020202020204" pitchFamily="34" charset="0"/>
              <a:buChar char="•"/>
            </a:pPr>
            <a:r>
              <a:rPr lang="es-ES" sz="1600" dirty="0"/>
              <a:t>Implementación ad hoc</a:t>
            </a:r>
          </a:p>
        </p:txBody>
      </p:sp>
      <p:sp>
        <p:nvSpPr>
          <p:cNvPr id="4" name="CuadroTexto 3">
            <a:extLst>
              <a:ext uri="{FF2B5EF4-FFF2-40B4-BE49-F238E27FC236}">
                <a16:creationId xmlns:a16="http://schemas.microsoft.com/office/drawing/2014/main" id="{098E8B0E-8DF4-47B1-A89D-828D21B17667}"/>
              </a:ext>
            </a:extLst>
          </p:cNvPr>
          <p:cNvSpPr txBox="1"/>
          <p:nvPr/>
        </p:nvSpPr>
        <p:spPr>
          <a:xfrm>
            <a:off x="354563" y="3880252"/>
            <a:ext cx="11115869" cy="2585323"/>
          </a:xfrm>
          <a:prstGeom prst="rect">
            <a:avLst/>
          </a:prstGeom>
          <a:noFill/>
        </p:spPr>
        <p:txBody>
          <a:bodyPr wrap="square" rtlCol="0">
            <a:spAutoFit/>
          </a:bodyPr>
          <a:lstStyle/>
          <a:p>
            <a:r>
              <a:rPr lang="es-ES" sz="2400" dirty="0"/>
              <a:t>Justificación de la elección (implementación ad hoc)</a:t>
            </a:r>
          </a:p>
          <a:p>
            <a:endParaRPr lang="es-ES" sz="1000" dirty="0"/>
          </a:p>
          <a:p>
            <a:pPr marL="285750" indent="-285750">
              <a:buFont typeface="Arial" panose="020B0604020202020204" pitchFamily="34" charset="0"/>
              <a:buChar char="•"/>
            </a:pPr>
            <a:r>
              <a:rPr lang="es-ES" sz="1600" dirty="0"/>
              <a:t>Evitar vendor </a:t>
            </a:r>
            <a:r>
              <a:rPr lang="es-ES" sz="1600" dirty="0" err="1"/>
              <a:t>lock</a:t>
            </a:r>
            <a:r>
              <a:rPr lang="es-ES" sz="1600" dirty="0"/>
              <a:t>-in y por tanto permitir el cambio de triple store (requerido en el proyecto).</a:t>
            </a:r>
            <a:endParaRPr lang="es-ES" sz="1600" b="1" dirty="0"/>
          </a:p>
          <a:p>
            <a:pPr marL="285750" indent="-285750">
              <a:buFont typeface="Arial" panose="020B0604020202020204" pitchFamily="34" charset="0"/>
              <a:buChar char="•"/>
            </a:pPr>
            <a:r>
              <a:rPr lang="es-ES" sz="1600" dirty="0"/>
              <a:t>Ninguna de las soluciones comerciales, se adecua completamente a los requisitos, y siendo soluciones “cerradas”, no permiten su reimplementación:</a:t>
            </a:r>
          </a:p>
          <a:p>
            <a:pPr marL="742950" lvl="1" indent="-285750">
              <a:buFont typeface="Arial" panose="020B0604020202020204" pitchFamily="34" charset="0"/>
              <a:buChar char="•"/>
            </a:pPr>
            <a:r>
              <a:rPr lang="es-ES" sz="1600" dirty="0"/>
              <a:t>Blazegraph requiere una lista de posibles variaciones en los atributos, lo cual implica conocer previamente la solución.</a:t>
            </a:r>
          </a:p>
          <a:p>
            <a:pPr marL="742950" lvl="1" indent="-285750">
              <a:buFont typeface="Arial" panose="020B0604020202020204" pitchFamily="34" charset="0"/>
              <a:buChar char="•"/>
            </a:pPr>
            <a:r>
              <a:rPr lang="es-ES" sz="1600" dirty="0"/>
              <a:t>Stardog </a:t>
            </a:r>
            <a:r>
              <a:rPr lang="es-ES" sz="1600" kern="0" dirty="0">
                <a:solidFill>
                  <a:sysClr val="windowText" lastClr="000000"/>
                </a:solidFill>
                <a:cs typeface="Segoe UI Light" panose="020B0502040204020203" pitchFamily="34" charset="0"/>
              </a:rPr>
              <a:t>orienta la búsqueda de similitudes, al proceso de importación desde una fuente externa (fichero), no a búsqueda de similitudes dentro del propio grafo de conocimiento</a:t>
            </a:r>
          </a:p>
          <a:p>
            <a:pPr marL="285750" indent="-285750">
              <a:buFont typeface="Arial" panose="020B0604020202020204" pitchFamily="34" charset="0"/>
              <a:buChar char="•"/>
            </a:pPr>
            <a:r>
              <a:rPr lang="es-ES" sz="1600" kern="0" dirty="0">
                <a:solidFill>
                  <a:sysClr val="windowText" lastClr="000000"/>
                </a:solidFill>
                <a:cs typeface="Segoe UI Light" panose="020B0502040204020203" pitchFamily="34" charset="0"/>
              </a:rPr>
              <a:t>La implementación ad hoc, permite ajustar algoritmos y logica a las características del proyecto.</a:t>
            </a:r>
            <a:endParaRPr lang="es-ES" sz="1600" dirty="0"/>
          </a:p>
          <a:p>
            <a:pPr marL="1028700" lvl="1" indent="-571500">
              <a:buFont typeface="Arial" panose="020B0604020202020204" pitchFamily="34" charset="0"/>
              <a:buChar char="•"/>
            </a:pPr>
            <a:endParaRPr lang="es-ES" sz="1600" dirty="0"/>
          </a:p>
        </p:txBody>
      </p:sp>
    </p:spTree>
    <p:extLst>
      <p:ext uri="{BB962C8B-B14F-4D97-AF65-F5344CB8AC3E}">
        <p14:creationId xmlns:p14="http://schemas.microsoft.com/office/powerpoint/2010/main" val="1250735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Métricas de similitud (atributos)</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216794" y="2100540"/>
            <a:ext cx="11457992" cy="3447098"/>
          </a:xfrm>
          <a:prstGeom prst="rect">
            <a:avLst/>
          </a:prstGeom>
          <a:noFill/>
        </p:spPr>
        <p:txBody>
          <a:bodyPr wrap="square" rtlCol="0">
            <a:spAutoFit/>
          </a:bodyPr>
          <a:lstStyle/>
          <a:p>
            <a:r>
              <a:rPr lang="es-ES" sz="2400" dirty="0"/>
              <a:t>Métricas de similitud en </a:t>
            </a:r>
            <a:r>
              <a:rPr lang="es-ES" sz="2400" b="1" u="sng" dirty="0"/>
              <a:t>atributos</a:t>
            </a:r>
          </a:p>
          <a:p>
            <a:endParaRPr lang="es-ES" sz="1000" dirty="0"/>
          </a:p>
          <a:p>
            <a:pPr marL="285750" indent="-285750">
              <a:buFont typeface="Arial" panose="020B0604020202020204" pitchFamily="34" charset="0"/>
              <a:buChar char="•"/>
            </a:pPr>
            <a:r>
              <a:rPr lang="es-ES" sz="1400" dirty="0"/>
              <a:t>Todas las métricas han de estar normalizadas (valores en el intervalo [0,1]), para que puedan ser comparables.</a:t>
            </a:r>
          </a:p>
          <a:p>
            <a:pPr marL="285750" indent="-285750">
              <a:buFont typeface="Arial" panose="020B0604020202020204" pitchFamily="34" charset="0"/>
              <a:buChar char="•"/>
            </a:pPr>
            <a:r>
              <a:rPr lang="es-ES" sz="1400" dirty="0"/>
              <a:t>Existen atributos de distintos tipos:</a:t>
            </a:r>
          </a:p>
          <a:p>
            <a:pPr marL="742950" lvl="1" indent="-285750">
              <a:buFont typeface="Arial" panose="020B0604020202020204" pitchFamily="34" charset="0"/>
              <a:buChar char="•"/>
            </a:pPr>
            <a:r>
              <a:rPr lang="es-ES" sz="1400" dirty="0"/>
              <a:t>Números (enteros o decimales).</a:t>
            </a:r>
          </a:p>
          <a:p>
            <a:pPr marL="742950" lvl="1" indent="-285750">
              <a:buFont typeface="Arial" panose="020B0604020202020204" pitchFamily="34" charset="0"/>
              <a:buChar char="•"/>
            </a:pPr>
            <a:r>
              <a:rPr lang="es-ES" sz="1400" dirty="0"/>
              <a:t>Fechas (en distintos formatos).</a:t>
            </a:r>
          </a:p>
          <a:p>
            <a:pPr marL="742950" lvl="1" indent="-285750">
              <a:buFont typeface="Arial" panose="020B0604020202020204" pitchFamily="34" charset="0"/>
              <a:buChar char="•"/>
            </a:pPr>
            <a:r>
              <a:rPr lang="es-ES" sz="1400" dirty="0"/>
              <a:t>Booleanos ( en distintos formatos: </a:t>
            </a:r>
            <a:r>
              <a:rPr lang="es-ES" sz="1400" dirty="0" err="1"/>
              <a:t>true|false</a:t>
            </a:r>
            <a:r>
              <a:rPr lang="es-ES" sz="1400" dirty="0"/>
              <a:t>, </a:t>
            </a:r>
            <a:r>
              <a:rPr lang="es-ES" sz="1400" dirty="0" err="1"/>
              <a:t>yes|no</a:t>
            </a:r>
            <a:r>
              <a:rPr lang="es-ES" sz="1400" dirty="0"/>
              <a:t>, </a:t>
            </a:r>
            <a:r>
              <a:rPr lang="es-ES" sz="1400" dirty="0" err="1"/>
              <a:t>y|n</a:t>
            </a:r>
            <a:r>
              <a:rPr lang="es-ES" sz="1400" dirty="0"/>
              <a:t>, </a:t>
            </a:r>
            <a:r>
              <a:rPr lang="es-ES" sz="1400" dirty="0" err="1"/>
              <a:t>Si|No</a:t>
            </a:r>
            <a:r>
              <a:rPr lang="es-ES" sz="1400" dirty="0"/>
              <a:t>…)</a:t>
            </a:r>
          </a:p>
          <a:p>
            <a:pPr marL="742950" lvl="1" indent="-285750">
              <a:buFont typeface="Arial" panose="020B0604020202020204" pitchFamily="34" charset="0"/>
              <a:buChar char="•"/>
            </a:pPr>
            <a:r>
              <a:rPr lang="es-ES" sz="1400" dirty="0"/>
              <a:t>Cadenas de texto.</a:t>
            </a:r>
          </a:p>
          <a:p>
            <a:pPr marL="742950" lvl="1" indent="-285750">
              <a:buFont typeface="Arial" panose="020B0604020202020204" pitchFamily="34" charset="0"/>
              <a:buChar char="•"/>
            </a:pPr>
            <a:r>
              <a:rPr lang="es-ES" sz="1400" dirty="0"/>
              <a:t>Objetos.</a:t>
            </a:r>
          </a:p>
          <a:p>
            <a:pPr marL="285750" indent="-285750">
              <a:buFont typeface="Arial" panose="020B0604020202020204" pitchFamily="34" charset="0"/>
              <a:buChar char="•"/>
            </a:pPr>
            <a:r>
              <a:rPr lang="es-ES" sz="1400" dirty="0"/>
              <a:t>Distinta capacidad de identificación en una entidad</a:t>
            </a:r>
          </a:p>
          <a:p>
            <a:pPr marL="742950" lvl="1" indent="-285750">
              <a:buFont typeface="Arial" panose="020B0604020202020204" pitchFamily="34" charset="0"/>
              <a:buChar char="•"/>
            </a:pPr>
            <a:r>
              <a:rPr lang="es-ES" sz="1400" dirty="0"/>
              <a:t>Identificadores: </a:t>
            </a:r>
            <a:r>
              <a:rPr lang="es-ES" sz="1400" dirty="0" err="1"/>
              <a:t>Ids</a:t>
            </a:r>
            <a:r>
              <a:rPr lang="es-ES" sz="1400" dirty="0"/>
              <a:t>, con capacidad de identificar inequívocamente una instancia (ej. DNI).</a:t>
            </a:r>
          </a:p>
          <a:p>
            <a:pPr marL="742950" lvl="1" indent="-285750">
              <a:buFont typeface="Arial" panose="020B0604020202020204" pitchFamily="34" charset="0"/>
              <a:buChar char="•"/>
            </a:pPr>
            <a:r>
              <a:rPr lang="es-ES" sz="1400" dirty="0"/>
              <a:t>Semi-Identificadores: Altamente discriminantes, pero sin garantía de ser únicos (ej. Nombre completo)</a:t>
            </a:r>
          </a:p>
          <a:p>
            <a:pPr marL="742950" lvl="1" indent="-285750">
              <a:buFont typeface="Arial" panose="020B0604020202020204" pitchFamily="34" charset="0"/>
              <a:buChar char="•"/>
            </a:pPr>
            <a:r>
              <a:rPr lang="es-ES" sz="1400" dirty="0"/>
              <a:t>Informativos: Atributos con un bajo poder individual de discriminación, pero que en su conjunto pueden generar una firma de unicidad de una entidad (ej. Sexo, tipo….).</a:t>
            </a:r>
          </a:p>
          <a:p>
            <a:pPr marL="1028700" lvl="1" indent="-571500">
              <a:buFont typeface="Arial" panose="020B0604020202020204" pitchFamily="34" charset="0"/>
              <a:buChar char="•"/>
            </a:pPr>
            <a:endParaRPr lang="es-ES" sz="1600" dirty="0"/>
          </a:p>
        </p:txBody>
      </p:sp>
      <p:sp>
        <p:nvSpPr>
          <p:cNvPr id="6" name="CuadroTexto 5">
            <a:extLst>
              <a:ext uri="{FF2B5EF4-FFF2-40B4-BE49-F238E27FC236}">
                <a16:creationId xmlns:a16="http://schemas.microsoft.com/office/drawing/2014/main" id="{E237DA3A-EEE2-4FB0-8BD1-BAFFC4131D07}"/>
              </a:ext>
            </a:extLst>
          </p:cNvPr>
          <p:cNvSpPr txBox="1"/>
          <p:nvPr/>
        </p:nvSpPr>
        <p:spPr>
          <a:xfrm>
            <a:off x="216794" y="5232213"/>
            <a:ext cx="11457992" cy="1015663"/>
          </a:xfrm>
          <a:prstGeom prst="rect">
            <a:avLst/>
          </a:prstGeom>
          <a:noFill/>
        </p:spPr>
        <p:txBody>
          <a:bodyPr wrap="square" rtlCol="0">
            <a:spAutoFit/>
          </a:bodyPr>
          <a:lstStyle/>
          <a:p>
            <a:r>
              <a:rPr lang="es-ES" sz="2400" i="1" dirty="0"/>
              <a:t>Valoración de la capacidad de discriminación de un atributo:</a:t>
            </a:r>
          </a:p>
          <a:p>
            <a:endParaRPr lang="es-ES" sz="800" i="1" dirty="0"/>
          </a:p>
          <a:p>
            <a:r>
              <a:rPr lang="es-ES" b="1" i="1" dirty="0"/>
              <a:t>	</a:t>
            </a:r>
            <a:r>
              <a:rPr lang="es-ES" sz="1600" b="1" i="1" dirty="0"/>
              <a:t>Ratio de discriminación(D) [0,1]= # Valores distintos / Total de instancias</a:t>
            </a:r>
          </a:p>
          <a:p>
            <a:endParaRPr lang="es-ES" sz="1000" dirty="0"/>
          </a:p>
        </p:txBody>
      </p:sp>
    </p:spTree>
    <p:extLst>
      <p:ext uri="{BB962C8B-B14F-4D97-AF65-F5344CB8AC3E}">
        <p14:creationId xmlns:p14="http://schemas.microsoft.com/office/powerpoint/2010/main" val="2603075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Métricas de similitud (Cadenas de texto I)</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216794" y="2193846"/>
            <a:ext cx="11457992" cy="1938992"/>
          </a:xfrm>
          <a:prstGeom prst="rect">
            <a:avLst/>
          </a:prstGeom>
          <a:noFill/>
        </p:spPr>
        <p:txBody>
          <a:bodyPr wrap="square" rtlCol="0">
            <a:spAutoFit/>
          </a:bodyPr>
          <a:lstStyle/>
          <a:p>
            <a:r>
              <a:rPr lang="es-ES" sz="2400" dirty="0"/>
              <a:t>Variaciones comunes</a:t>
            </a:r>
            <a:endParaRPr lang="es-ES" sz="2400" b="1" u="sng" dirty="0"/>
          </a:p>
          <a:p>
            <a:endParaRPr lang="es-ES" sz="1000" dirty="0"/>
          </a:p>
          <a:p>
            <a:pPr marL="285750" indent="-285750">
              <a:buFont typeface="Arial" panose="020B0604020202020204" pitchFamily="34" charset="0"/>
              <a:buChar char="•"/>
            </a:pPr>
            <a:r>
              <a:rPr lang="es-ES" sz="1400" dirty="0"/>
              <a:t>Distintos formatos</a:t>
            </a:r>
          </a:p>
          <a:p>
            <a:pPr marL="742950" lvl="1" indent="-285750">
              <a:buFont typeface="Arial" panose="020B0604020202020204" pitchFamily="34" charset="0"/>
              <a:buChar char="•"/>
            </a:pPr>
            <a:r>
              <a:rPr lang="es-ES" sz="1400" dirty="0"/>
              <a:t>Cambio en el orden de las palabras (ej. Daniel Ruiz Santamaría </a:t>
            </a:r>
            <a:r>
              <a:rPr lang="es-ES" sz="1400" dirty="0">
                <a:sym typeface="Wingdings" panose="05000000000000000000" pitchFamily="2" charset="2"/>
              </a:rPr>
              <a:t> Ruiz Santamaría Daniel</a:t>
            </a:r>
            <a:r>
              <a:rPr lang="es-ES" sz="1400" dirty="0"/>
              <a:t>)</a:t>
            </a:r>
          </a:p>
          <a:p>
            <a:pPr marL="742950" lvl="1" indent="-285750">
              <a:buFont typeface="Arial" panose="020B0604020202020204" pitchFamily="34" charset="0"/>
              <a:buChar char="•"/>
            </a:pPr>
            <a:r>
              <a:rPr lang="es-ES" sz="1400" dirty="0"/>
              <a:t>Abreviaturas ( ej. Avenida Infante Don Luis </a:t>
            </a:r>
            <a:r>
              <a:rPr lang="es-ES" sz="1400" dirty="0">
                <a:sym typeface="Wingdings" panose="05000000000000000000" pitchFamily="2" charset="2"/>
              </a:rPr>
              <a:t> </a:t>
            </a:r>
            <a:r>
              <a:rPr lang="es-ES" sz="1400" dirty="0" err="1">
                <a:sym typeface="Wingdings" panose="05000000000000000000" pitchFamily="2" charset="2"/>
              </a:rPr>
              <a:t>Avda</a:t>
            </a:r>
            <a:r>
              <a:rPr lang="es-ES" sz="1400" dirty="0">
                <a:sym typeface="Wingdings" panose="05000000000000000000" pitchFamily="2" charset="2"/>
              </a:rPr>
              <a:t> </a:t>
            </a:r>
            <a:r>
              <a:rPr lang="es-ES" sz="1400" dirty="0" err="1">
                <a:sym typeface="Wingdings" panose="05000000000000000000" pitchFamily="2" charset="2"/>
              </a:rPr>
              <a:t>Infte</a:t>
            </a:r>
            <a:r>
              <a:rPr lang="es-ES" sz="1400" dirty="0">
                <a:sym typeface="Wingdings" panose="05000000000000000000" pitchFamily="2" charset="2"/>
              </a:rPr>
              <a:t> Don Luis </a:t>
            </a:r>
            <a:r>
              <a:rPr lang="es-ES" sz="1400" dirty="0"/>
              <a:t>)</a:t>
            </a:r>
          </a:p>
          <a:p>
            <a:pPr marL="742950" lvl="1" indent="-285750">
              <a:buFont typeface="Arial" panose="020B0604020202020204" pitchFamily="34" charset="0"/>
              <a:buChar char="•"/>
            </a:pPr>
            <a:r>
              <a:rPr lang="es-ES" sz="1400" dirty="0"/>
              <a:t>Errores o cambios ortográficos: (ej. Elena </a:t>
            </a:r>
            <a:r>
              <a:rPr lang="es-ES" sz="1400" dirty="0">
                <a:sym typeface="Wingdings" panose="05000000000000000000" pitchFamily="2" charset="2"/>
              </a:rPr>
              <a:t> Helena</a:t>
            </a:r>
            <a:r>
              <a:rPr lang="es-ES" sz="1400" dirty="0"/>
              <a:t>)</a:t>
            </a:r>
          </a:p>
          <a:p>
            <a:pPr marL="1028700" lvl="1" indent="-571500">
              <a:buFont typeface="Arial" panose="020B0604020202020204" pitchFamily="34" charset="0"/>
              <a:buChar char="•"/>
            </a:pPr>
            <a:endParaRPr lang="es-ES" sz="1400" dirty="0"/>
          </a:p>
          <a:p>
            <a:pPr marL="1028700" lvl="1" indent="-571500">
              <a:buFont typeface="Arial" panose="020B0604020202020204" pitchFamily="34" charset="0"/>
              <a:buChar char="•"/>
            </a:pPr>
            <a:endParaRPr lang="es-ES" sz="1600" dirty="0"/>
          </a:p>
        </p:txBody>
      </p:sp>
      <p:sp>
        <p:nvSpPr>
          <p:cNvPr id="5" name="CuadroTexto 4">
            <a:extLst>
              <a:ext uri="{FF2B5EF4-FFF2-40B4-BE49-F238E27FC236}">
                <a16:creationId xmlns:a16="http://schemas.microsoft.com/office/drawing/2014/main" id="{773E565F-081C-43DA-9E3B-BEE6A7EBF48D}"/>
              </a:ext>
            </a:extLst>
          </p:cNvPr>
          <p:cNvSpPr txBox="1"/>
          <p:nvPr/>
        </p:nvSpPr>
        <p:spPr>
          <a:xfrm>
            <a:off x="216794" y="3867136"/>
            <a:ext cx="11457992" cy="2677656"/>
          </a:xfrm>
          <a:prstGeom prst="rect">
            <a:avLst/>
          </a:prstGeom>
          <a:noFill/>
        </p:spPr>
        <p:txBody>
          <a:bodyPr wrap="square" rtlCol="0">
            <a:spAutoFit/>
          </a:bodyPr>
          <a:lstStyle/>
          <a:p>
            <a:r>
              <a:rPr lang="es-ES" sz="2400" dirty="0"/>
              <a:t>Normalización de cadenas</a:t>
            </a:r>
            <a:endParaRPr lang="es-ES" sz="2400" b="1" u="sng" dirty="0"/>
          </a:p>
          <a:p>
            <a:endParaRPr lang="es-ES" sz="1000" dirty="0"/>
          </a:p>
          <a:p>
            <a:r>
              <a:rPr lang="es-ES" sz="1400" dirty="0"/>
              <a:t>Reducción de la complejidad: </a:t>
            </a:r>
          </a:p>
          <a:p>
            <a:pPr marL="285750" indent="-285750">
              <a:buFont typeface="Arial" panose="020B0604020202020204" pitchFamily="34" charset="0"/>
              <a:buChar char="•"/>
            </a:pPr>
            <a:r>
              <a:rPr lang="es-ES" sz="1400" dirty="0"/>
              <a:t>No distinción entre mayúsculas y minúsculas (conversión a minúsculas)</a:t>
            </a:r>
          </a:p>
          <a:p>
            <a:pPr marL="285750" indent="-285750">
              <a:buFont typeface="Arial" panose="020B0604020202020204" pitchFamily="34" charset="0"/>
              <a:buChar char="•"/>
            </a:pPr>
            <a:r>
              <a:rPr lang="es-ES" sz="1400" dirty="0"/>
              <a:t>Eliminación de caracteres de puntuación, signos, acentos…. </a:t>
            </a:r>
          </a:p>
          <a:p>
            <a:pPr marL="285750" indent="-285750">
              <a:buFont typeface="Arial" panose="020B0604020202020204" pitchFamily="34" charset="0"/>
              <a:buChar char="•"/>
            </a:pPr>
            <a:r>
              <a:rPr lang="es-ES" sz="1400" dirty="0" err="1"/>
              <a:t>Tokenizacion</a:t>
            </a:r>
            <a:r>
              <a:rPr lang="es-ES" sz="1400" dirty="0"/>
              <a:t> (extracción de palabras)</a:t>
            </a:r>
          </a:p>
          <a:p>
            <a:pPr marL="285750" indent="-285750">
              <a:buFont typeface="Arial" panose="020B0604020202020204" pitchFamily="34" charset="0"/>
              <a:buChar char="•"/>
            </a:pPr>
            <a:r>
              <a:rPr lang="es-ES" sz="1400" dirty="0"/>
              <a:t>Stop words:</a:t>
            </a:r>
          </a:p>
          <a:p>
            <a:pPr marL="742950" lvl="1" indent="-285750">
              <a:buFont typeface="Arial" panose="020B0604020202020204" pitchFamily="34" charset="0"/>
              <a:buChar char="•"/>
            </a:pPr>
            <a:r>
              <a:rPr lang="es-ES" sz="1600" dirty="0"/>
              <a:t>Las palabras que aparecen a menudo en un texto, aportan muy poco valor discriminatorio, y pueden alterar la evaluación.</a:t>
            </a:r>
          </a:p>
          <a:p>
            <a:pPr marL="742950" lvl="1" indent="-285750">
              <a:buFont typeface="Arial" panose="020B0604020202020204" pitchFamily="34" charset="0"/>
              <a:buChar char="•"/>
            </a:pPr>
            <a:r>
              <a:rPr lang="es-ES" sz="1600" dirty="0"/>
              <a:t>Artículos, pronombres, preposiciones, conjunciones, algunos verbos, adjetivos, adverbios.</a:t>
            </a:r>
          </a:p>
          <a:p>
            <a:pPr marL="742950" lvl="1" indent="-285750">
              <a:buFont typeface="Arial" panose="020B0604020202020204" pitchFamily="34" charset="0"/>
              <a:buChar char="•"/>
            </a:pPr>
            <a:r>
              <a:rPr lang="es-ES" sz="1600" dirty="0"/>
              <a:t>Mejora eficacia</a:t>
            </a:r>
          </a:p>
          <a:p>
            <a:pPr marL="742950" lvl="1" indent="-285750">
              <a:buFont typeface="Arial" panose="020B0604020202020204" pitchFamily="34" charset="0"/>
              <a:buChar char="•"/>
            </a:pPr>
            <a:r>
              <a:rPr lang="es-ES" sz="1600" dirty="0"/>
              <a:t>Reduce tiempo de evaluación</a:t>
            </a:r>
          </a:p>
        </p:txBody>
      </p:sp>
    </p:spTree>
    <p:extLst>
      <p:ext uri="{BB962C8B-B14F-4D97-AF65-F5344CB8AC3E}">
        <p14:creationId xmlns:p14="http://schemas.microsoft.com/office/powerpoint/2010/main" val="934338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Métricas de similitud (Cadenas de texto II). </a:t>
            </a:r>
            <a:r>
              <a:rPr lang="es-ES" sz="4000" dirty="0" err="1"/>
              <a:t>Algortimos</a:t>
            </a:r>
            <a:r>
              <a:rPr lang="es-ES" sz="4000" dirty="0"/>
              <a:t> I</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309949" y="2346687"/>
            <a:ext cx="5731186" cy="4893647"/>
          </a:xfrm>
          <a:prstGeom prst="rect">
            <a:avLst/>
          </a:prstGeom>
          <a:noFill/>
        </p:spPr>
        <p:txBody>
          <a:bodyPr wrap="square" rtlCol="0">
            <a:spAutoFit/>
          </a:bodyPr>
          <a:lstStyle/>
          <a:p>
            <a:pPr marL="342900" indent="-342900">
              <a:buFont typeface="Arial" panose="020B0604020202020204" pitchFamily="34" charset="0"/>
              <a:buChar char="•"/>
            </a:pPr>
            <a:r>
              <a:rPr lang="es-ES" sz="1600" b="1" dirty="0"/>
              <a:t>Block </a:t>
            </a:r>
            <a:r>
              <a:rPr lang="es-ES" sz="1600" b="1" dirty="0" err="1"/>
              <a:t>distance</a:t>
            </a:r>
            <a:r>
              <a:rPr lang="es-ES" sz="1600" b="1" dirty="0"/>
              <a:t>:</a:t>
            </a:r>
            <a:r>
              <a:rPr lang="es-ES" sz="1600" dirty="0"/>
              <a:t> Distancia cartesiana entre los vectores de dos cadenas de texto.</a:t>
            </a:r>
          </a:p>
          <a:p>
            <a:pPr marL="342900" indent="-342900">
              <a:buFont typeface="Arial" panose="020B0604020202020204" pitchFamily="34" charset="0"/>
              <a:buChar char="•"/>
            </a:pPr>
            <a:r>
              <a:rPr lang="es-ES" sz="1600" b="1" dirty="0"/>
              <a:t>Distancia </a:t>
            </a:r>
            <a:r>
              <a:rPr lang="es-ES" sz="1600" b="1" dirty="0" err="1"/>
              <a:t>euclidea</a:t>
            </a:r>
            <a:r>
              <a:rPr lang="es-ES" sz="1600" b="1" dirty="0"/>
              <a:t>: </a:t>
            </a:r>
            <a:r>
              <a:rPr lang="es-ES" sz="1600" dirty="0"/>
              <a:t>Distancia </a:t>
            </a:r>
            <a:r>
              <a:rPr lang="es-ES" sz="1600" dirty="0" err="1"/>
              <a:t>euclidea</a:t>
            </a:r>
            <a:r>
              <a:rPr lang="es-ES" sz="1600" dirty="0"/>
              <a:t> entre los vectores de dos cadenas de texto.</a:t>
            </a:r>
          </a:p>
          <a:p>
            <a:pPr marL="342900" indent="-342900">
              <a:buFont typeface="Arial" panose="020B0604020202020204" pitchFamily="34" charset="0"/>
              <a:buChar char="•"/>
            </a:pPr>
            <a:r>
              <a:rPr lang="es-ES" sz="1600" b="1" dirty="0" err="1"/>
              <a:t>Cosine</a:t>
            </a:r>
            <a:r>
              <a:rPr lang="es-ES" sz="1600" b="1" dirty="0"/>
              <a:t> </a:t>
            </a:r>
            <a:r>
              <a:rPr lang="es-ES" sz="1600" b="1" dirty="0" err="1"/>
              <a:t>distance</a:t>
            </a:r>
            <a:r>
              <a:rPr lang="es-ES" sz="1600" b="1" dirty="0"/>
              <a:t>: </a:t>
            </a:r>
            <a:r>
              <a:rPr lang="es-ES" sz="1600" dirty="0"/>
              <a:t>Distancia cartesiana el </a:t>
            </a:r>
            <a:r>
              <a:rPr lang="es-ES" sz="1600" dirty="0" err="1"/>
              <a:t>angulo</a:t>
            </a:r>
            <a:r>
              <a:rPr lang="es-ES" sz="1600" dirty="0"/>
              <a:t> de dos vectores que representan cadenas de texto.</a:t>
            </a:r>
          </a:p>
          <a:p>
            <a:pPr marL="342900" indent="-342900">
              <a:buFont typeface="Arial" panose="020B0604020202020204" pitchFamily="34" charset="0"/>
              <a:buChar char="•"/>
            </a:pPr>
            <a:r>
              <a:rPr lang="es-ES" sz="1600" b="1" dirty="0"/>
              <a:t>Dice </a:t>
            </a:r>
            <a:r>
              <a:rPr lang="es-ES" sz="1600" b="1" dirty="0" err="1"/>
              <a:t>distance</a:t>
            </a:r>
            <a:r>
              <a:rPr lang="es-ES" sz="1600" b="1" dirty="0"/>
              <a:t>:</a:t>
            </a:r>
            <a:r>
              <a:rPr lang="es-ES" sz="1600" dirty="0"/>
              <a:t> Evalúa la similitud de dos muestras desde el punto de vista de los elementos que comparten (caracteres).</a:t>
            </a:r>
          </a:p>
          <a:p>
            <a:pPr marL="342900" indent="-342900">
              <a:buFont typeface="Arial" panose="020B0604020202020204" pitchFamily="34" charset="0"/>
              <a:buChar char="•"/>
            </a:pPr>
            <a:r>
              <a:rPr lang="es-ES" sz="1600" b="1" dirty="0"/>
              <a:t>Jaccard y Jaccard generalizado:</a:t>
            </a:r>
            <a:r>
              <a:rPr lang="es-ES" sz="1600" dirty="0"/>
              <a:t> Mide el grado de similitud entre dos conjuntos (intersección/unión).</a:t>
            </a:r>
          </a:p>
          <a:p>
            <a:pPr marL="342900" indent="-342900">
              <a:buFont typeface="Arial" panose="020B0604020202020204" pitchFamily="34" charset="0"/>
              <a:buChar char="•"/>
            </a:pPr>
            <a:r>
              <a:rPr lang="es-ES" sz="1600" b="1" dirty="0">
                <a:solidFill>
                  <a:srgbClr val="000000"/>
                </a:solidFill>
                <a:latin typeface="Calibri" panose="020F0502020204030204" pitchFamily="34" charset="0"/>
              </a:rPr>
              <a:t>Jaro </a:t>
            </a:r>
            <a:r>
              <a:rPr lang="es-ES" sz="1600" b="1" dirty="0" err="1">
                <a:solidFill>
                  <a:srgbClr val="000000"/>
                </a:solidFill>
                <a:latin typeface="Calibri" panose="020F0502020204030204" pitchFamily="34" charset="0"/>
              </a:rPr>
              <a:t>Winker</a:t>
            </a:r>
            <a:r>
              <a:rPr lang="es-ES" sz="1600" b="1" dirty="0">
                <a:solidFill>
                  <a:srgbClr val="000000"/>
                </a:solidFill>
                <a:latin typeface="Calibri" panose="020F0502020204030204" pitchFamily="34" charset="0"/>
              </a:rPr>
              <a:t>: </a:t>
            </a:r>
            <a:r>
              <a:rPr lang="es-ES" sz="1600" dirty="0" err="1">
                <a:solidFill>
                  <a:srgbClr val="000000"/>
                </a:solidFill>
                <a:latin typeface="Calibri" panose="020F0502020204030204" pitchFamily="34" charset="0"/>
              </a:rPr>
              <a:t>evalua</a:t>
            </a:r>
            <a:r>
              <a:rPr lang="es-ES" sz="1600" dirty="0">
                <a:solidFill>
                  <a:srgbClr val="000000"/>
                </a:solidFill>
                <a:latin typeface="Calibri" panose="020F0502020204030204" pitchFamily="34" charset="0"/>
              </a:rPr>
              <a:t> el número de caracteres iguales entre dos cadenas y el número de transposiciones que son necesarias para llegar de una a otra. Jaro-</a:t>
            </a:r>
            <a:r>
              <a:rPr lang="es-ES" sz="1600" dirty="0" err="1">
                <a:solidFill>
                  <a:srgbClr val="000000"/>
                </a:solidFill>
                <a:latin typeface="Calibri" panose="020F0502020204030204" pitchFamily="34" charset="0"/>
              </a:rPr>
              <a:t>Winker</a:t>
            </a:r>
            <a:r>
              <a:rPr lang="es-ES" sz="1600" dirty="0">
                <a:solidFill>
                  <a:srgbClr val="000000"/>
                </a:solidFill>
                <a:latin typeface="Calibri" panose="020F0502020204030204" pitchFamily="34" charset="0"/>
              </a:rPr>
              <a:t> da mayor peso a las cadenas con prefijos comunes.</a:t>
            </a:r>
          </a:p>
          <a:p>
            <a:pPr marL="342900" indent="-342900">
              <a:buFont typeface="Arial" panose="020B0604020202020204" pitchFamily="34" charset="0"/>
              <a:buChar char="•"/>
            </a:pPr>
            <a:endParaRPr lang="es-ES" sz="1600" dirty="0"/>
          </a:p>
          <a:p>
            <a:pPr marL="342900" indent="-342900">
              <a:buFont typeface="Arial" panose="020B0604020202020204" pitchFamily="34" charset="0"/>
              <a:buChar char="•"/>
            </a:pPr>
            <a:endParaRPr lang="es-ES" sz="1600" dirty="0"/>
          </a:p>
          <a:p>
            <a:pPr marL="342900" indent="-342900">
              <a:buFont typeface="Arial" panose="020B0604020202020204" pitchFamily="34" charset="0"/>
              <a:buChar char="•"/>
            </a:pPr>
            <a:endParaRPr lang="es-ES" sz="1600" dirty="0"/>
          </a:p>
          <a:p>
            <a:pPr marL="342900" indent="-342900">
              <a:buFont typeface="Arial" panose="020B0604020202020204" pitchFamily="34" charset="0"/>
              <a:buChar char="•"/>
            </a:pPr>
            <a:endParaRPr lang="es-ES" sz="1600" dirty="0"/>
          </a:p>
          <a:p>
            <a:pPr marL="342900" indent="-342900">
              <a:buFont typeface="Arial" panose="020B0604020202020204" pitchFamily="34" charset="0"/>
              <a:buChar char="•"/>
            </a:pPr>
            <a:endParaRPr lang="es-ES" sz="2400" dirty="0"/>
          </a:p>
        </p:txBody>
      </p:sp>
      <p:sp>
        <p:nvSpPr>
          <p:cNvPr id="7" name="CuadroTexto 6">
            <a:extLst>
              <a:ext uri="{FF2B5EF4-FFF2-40B4-BE49-F238E27FC236}">
                <a16:creationId xmlns:a16="http://schemas.microsoft.com/office/drawing/2014/main" id="{DF5F70E1-7EF9-4002-A4F9-F6D16018C104}"/>
              </a:ext>
            </a:extLst>
          </p:cNvPr>
          <p:cNvSpPr txBox="1"/>
          <p:nvPr/>
        </p:nvSpPr>
        <p:spPr>
          <a:xfrm>
            <a:off x="6244019" y="2346687"/>
            <a:ext cx="5731186" cy="4647426"/>
          </a:xfrm>
          <a:prstGeom prst="rect">
            <a:avLst/>
          </a:prstGeom>
          <a:noFill/>
        </p:spPr>
        <p:txBody>
          <a:bodyPr wrap="square" rtlCol="0">
            <a:spAutoFit/>
          </a:bodyPr>
          <a:lstStyle/>
          <a:p>
            <a:pPr marL="342900" indent="-342900">
              <a:buFont typeface="Arial" panose="020B0604020202020204" pitchFamily="34" charset="0"/>
              <a:buChar char="•"/>
            </a:pPr>
            <a:r>
              <a:rPr lang="es-ES" sz="1600" b="1" dirty="0" err="1"/>
              <a:t>Levenshtein</a:t>
            </a:r>
            <a:r>
              <a:rPr lang="es-ES" sz="1600" b="1" dirty="0"/>
              <a:t> o distancia de edición: </a:t>
            </a:r>
            <a:r>
              <a:rPr lang="es-ES" sz="1600" dirty="0"/>
              <a:t>La </a:t>
            </a:r>
            <a:r>
              <a:rPr lang="es-ES" sz="1600" dirty="0" err="1"/>
              <a:t>similaridad</a:t>
            </a:r>
            <a:r>
              <a:rPr lang="es-ES" sz="1600" dirty="0"/>
              <a:t> entre dos cadenas de texto A y B se basa en el conjunto mínimo de operaciones de edición necesarias para transformar A en B, o viceversa</a:t>
            </a:r>
          </a:p>
          <a:p>
            <a:pPr marL="342900" indent="-342900">
              <a:buFont typeface="Arial" panose="020B0604020202020204" pitchFamily="34" charset="0"/>
              <a:buChar char="•"/>
            </a:pPr>
            <a:r>
              <a:rPr lang="es-ES" sz="1600" b="1" dirty="0" err="1"/>
              <a:t>Longest</a:t>
            </a:r>
            <a:r>
              <a:rPr lang="es-ES" sz="1600" b="1" dirty="0"/>
              <a:t> </a:t>
            </a:r>
            <a:r>
              <a:rPr lang="es-ES" sz="1600" b="1" dirty="0" err="1"/>
              <a:t>Common</a:t>
            </a:r>
            <a:r>
              <a:rPr lang="es-ES" sz="1600" b="1" dirty="0"/>
              <a:t> </a:t>
            </a:r>
            <a:r>
              <a:rPr lang="es-ES" sz="1600" b="1" dirty="0" err="1"/>
              <a:t>Subsequence</a:t>
            </a:r>
            <a:r>
              <a:rPr lang="es-ES" sz="1600" b="1" dirty="0"/>
              <a:t> o </a:t>
            </a:r>
            <a:r>
              <a:rPr lang="es-ES" sz="1600" b="1" dirty="0" err="1"/>
              <a:t>Longest</a:t>
            </a:r>
            <a:r>
              <a:rPr lang="es-ES" sz="1600" b="1" dirty="0"/>
              <a:t> </a:t>
            </a:r>
            <a:r>
              <a:rPr lang="es-ES" sz="1600" b="1" dirty="0" err="1"/>
              <a:t>Common</a:t>
            </a:r>
            <a:r>
              <a:rPr lang="es-ES" sz="1600" b="1" dirty="0"/>
              <a:t> String: </a:t>
            </a:r>
            <a:r>
              <a:rPr lang="es-ES" sz="1600" dirty="0"/>
              <a:t>se trata de encontrar una subsecuencia más larga que es común en un conjunto de secuencias</a:t>
            </a:r>
          </a:p>
          <a:p>
            <a:pPr marL="342900" indent="-342900">
              <a:buFont typeface="Arial" panose="020B0604020202020204" pitchFamily="34" charset="0"/>
              <a:buChar char="•"/>
            </a:pPr>
            <a:r>
              <a:rPr lang="es-ES" sz="1600" b="1" dirty="0" err="1"/>
              <a:t>Simon</a:t>
            </a:r>
            <a:r>
              <a:rPr lang="es-ES" sz="1600" b="1" dirty="0"/>
              <a:t> White: </a:t>
            </a:r>
            <a:r>
              <a:rPr lang="es-ES" sz="1600" dirty="0"/>
              <a:t>Basado en el la longitud de n-gramas presentes en las 2 cadenas.</a:t>
            </a:r>
          </a:p>
          <a:p>
            <a:pPr marL="342900" indent="-342900">
              <a:buFont typeface="Arial" panose="020B0604020202020204" pitchFamily="34" charset="0"/>
              <a:buChar char="•"/>
            </a:pPr>
            <a:r>
              <a:rPr lang="es-ES" sz="1600" b="1" dirty="0"/>
              <a:t>Smith </a:t>
            </a:r>
            <a:r>
              <a:rPr lang="es-ES" sz="1600" b="1" dirty="0" err="1"/>
              <a:t>Weterman</a:t>
            </a:r>
            <a:r>
              <a:rPr lang="es-ES" sz="1600" b="1" dirty="0"/>
              <a:t> y Smith </a:t>
            </a:r>
            <a:r>
              <a:rPr lang="es-ES" sz="1600" b="1" dirty="0" err="1"/>
              <a:t>Weterman</a:t>
            </a:r>
            <a:r>
              <a:rPr lang="es-ES" sz="1600" b="1" dirty="0"/>
              <a:t> </a:t>
            </a:r>
            <a:r>
              <a:rPr lang="es-ES" sz="1600" b="1" dirty="0" err="1"/>
              <a:t>Gotoh</a:t>
            </a:r>
            <a:r>
              <a:rPr lang="es-ES" sz="1600" b="1" dirty="0"/>
              <a:t>: </a:t>
            </a:r>
            <a:r>
              <a:rPr lang="es-ES" sz="1600" dirty="0"/>
              <a:t>Ideado como un algoritmo para realizar alineamientos locales en secuencias de ADN, se suele usar para alinear textos, buscando el alineamiento optimo de dichas cadenas, y evaluando su similitud</a:t>
            </a:r>
          </a:p>
          <a:p>
            <a:pPr marL="342900" indent="-342900">
              <a:buFont typeface="Arial" panose="020B0604020202020204" pitchFamily="34" charset="0"/>
              <a:buChar char="•"/>
            </a:pPr>
            <a:endParaRPr lang="es-ES" sz="1600" dirty="0"/>
          </a:p>
          <a:p>
            <a:pPr marL="342900" indent="-342900">
              <a:buFont typeface="Arial" panose="020B0604020202020204" pitchFamily="34" charset="0"/>
              <a:buChar char="•"/>
            </a:pPr>
            <a:endParaRPr lang="es-ES" sz="1600" dirty="0"/>
          </a:p>
          <a:p>
            <a:pPr marL="342900" indent="-342900">
              <a:buFont typeface="Arial" panose="020B0604020202020204" pitchFamily="34" charset="0"/>
              <a:buChar char="•"/>
            </a:pPr>
            <a:endParaRPr lang="es-ES" sz="1600" dirty="0"/>
          </a:p>
          <a:p>
            <a:pPr marL="342900" indent="-342900">
              <a:buFont typeface="Arial" panose="020B0604020202020204" pitchFamily="34" charset="0"/>
              <a:buChar char="•"/>
            </a:pPr>
            <a:endParaRPr lang="es-ES" sz="2400" dirty="0"/>
          </a:p>
        </p:txBody>
      </p:sp>
    </p:spTree>
    <p:extLst>
      <p:ext uri="{BB962C8B-B14F-4D97-AF65-F5344CB8AC3E}">
        <p14:creationId xmlns:p14="http://schemas.microsoft.com/office/powerpoint/2010/main" val="3295972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1323439"/>
          </a:xfrm>
          <a:prstGeom prst="rect">
            <a:avLst/>
          </a:prstGeom>
          <a:noFill/>
        </p:spPr>
        <p:txBody>
          <a:bodyPr wrap="square" rtlCol="0">
            <a:spAutoFit/>
          </a:bodyPr>
          <a:lstStyle/>
          <a:p>
            <a:r>
              <a:rPr lang="es-ES" sz="4000" dirty="0"/>
              <a:t>Métricas de similitud (Cadenas de texto III). Algoritmos II de similitud</a:t>
            </a:r>
          </a:p>
        </p:txBody>
      </p:sp>
      <p:graphicFrame>
        <p:nvGraphicFramePr>
          <p:cNvPr id="6" name="Tabla 5">
            <a:extLst>
              <a:ext uri="{FF2B5EF4-FFF2-40B4-BE49-F238E27FC236}">
                <a16:creationId xmlns:a16="http://schemas.microsoft.com/office/drawing/2014/main" id="{193C9DDF-19CE-43F2-8896-A918D5625C15}"/>
              </a:ext>
            </a:extLst>
          </p:cNvPr>
          <p:cNvGraphicFramePr>
            <a:graphicFrameLocks noGrp="1"/>
          </p:cNvGraphicFramePr>
          <p:nvPr>
            <p:extLst>
              <p:ext uri="{D42A27DB-BD31-4B8C-83A1-F6EECF244321}">
                <p14:modId xmlns:p14="http://schemas.microsoft.com/office/powerpoint/2010/main" val="186751329"/>
              </p:ext>
            </p:extLst>
          </p:nvPr>
        </p:nvGraphicFramePr>
        <p:xfrm>
          <a:off x="3920963" y="2483466"/>
          <a:ext cx="7238449" cy="3494127"/>
        </p:xfrm>
        <a:graphic>
          <a:graphicData uri="http://schemas.openxmlformats.org/drawingml/2006/table">
            <a:tbl>
              <a:tblPr firstRow="1" bandRow="1">
                <a:tableStyleId>{5C22544A-7EE6-4342-B048-85BDC9FD1C3A}</a:tableStyleId>
              </a:tblPr>
              <a:tblGrid>
                <a:gridCol w="1990573">
                  <a:extLst>
                    <a:ext uri="{9D8B030D-6E8A-4147-A177-3AD203B41FA5}">
                      <a16:colId xmlns:a16="http://schemas.microsoft.com/office/drawing/2014/main" val="1905007062"/>
                    </a:ext>
                  </a:extLst>
                </a:gridCol>
                <a:gridCol w="874646">
                  <a:extLst>
                    <a:ext uri="{9D8B030D-6E8A-4147-A177-3AD203B41FA5}">
                      <a16:colId xmlns:a16="http://schemas.microsoft.com/office/drawing/2014/main" val="2081665545"/>
                    </a:ext>
                  </a:extLst>
                </a:gridCol>
                <a:gridCol w="874646">
                  <a:extLst>
                    <a:ext uri="{9D8B030D-6E8A-4147-A177-3AD203B41FA5}">
                      <a16:colId xmlns:a16="http://schemas.microsoft.com/office/drawing/2014/main" val="1522976200"/>
                    </a:ext>
                  </a:extLst>
                </a:gridCol>
                <a:gridCol w="874646">
                  <a:extLst>
                    <a:ext uri="{9D8B030D-6E8A-4147-A177-3AD203B41FA5}">
                      <a16:colId xmlns:a16="http://schemas.microsoft.com/office/drawing/2014/main" val="790247387"/>
                    </a:ext>
                  </a:extLst>
                </a:gridCol>
                <a:gridCol w="874646">
                  <a:extLst>
                    <a:ext uri="{9D8B030D-6E8A-4147-A177-3AD203B41FA5}">
                      <a16:colId xmlns:a16="http://schemas.microsoft.com/office/drawing/2014/main" val="4063578847"/>
                    </a:ext>
                  </a:extLst>
                </a:gridCol>
                <a:gridCol w="874646">
                  <a:extLst>
                    <a:ext uri="{9D8B030D-6E8A-4147-A177-3AD203B41FA5}">
                      <a16:colId xmlns:a16="http://schemas.microsoft.com/office/drawing/2014/main" val="4072050829"/>
                    </a:ext>
                  </a:extLst>
                </a:gridCol>
                <a:gridCol w="874646">
                  <a:extLst>
                    <a:ext uri="{9D8B030D-6E8A-4147-A177-3AD203B41FA5}">
                      <a16:colId xmlns:a16="http://schemas.microsoft.com/office/drawing/2014/main" val="2315727383"/>
                    </a:ext>
                  </a:extLst>
                </a:gridCol>
              </a:tblGrid>
              <a:tr h="508309">
                <a:tc>
                  <a:txBody>
                    <a:bodyPr/>
                    <a:lstStyle/>
                    <a:p>
                      <a:pPr algn="l" fontAlgn="ctr"/>
                      <a:r>
                        <a:rPr lang="es-ES" sz="1100" u="none" strike="noStrike" dirty="0" err="1">
                          <a:effectLst/>
                        </a:rPr>
                        <a:t>Alg</a:t>
                      </a:r>
                      <a:r>
                        <a:rPr lang="es-ES" sz="1100" u="none" strike="noStrike" dirty="0">
                          <a:effectLst/>
                        </a:rPr>
                        <a:t>.</a:t>
                      </a:r>
                      <a:endParaRPr lang="es-ES" sz="1100" b="1" i="0" u="none" strike="noStrike" dirty="0">
                        <a:solidFill>
                          <a:srgbClr val="FFFFFF"/>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Iguales</a:t>
                      </a:r>
                      <a:endParaRPr lang="es-ES" sz="1100" b="1" i="0" u="none" strike="noStrike">
                        <a:solidFill>
                          <a:srgbClr val="FFFFFF"/>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rPr>
                        <a:t>Desordenada</a:t>
                      </a:r>
                      <a:endParaRPr lang="es-ES" sz="1100" b="1" i="0" u="none" strike="noStrike" dirty="0">
                        <a:solidFill>
                          <a:srgbClr val="FFFFFF"/>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Cambios</a:t>
                      </a:r>
                      <a:endParaRPr lang="es-ES" sz="1100" b="1" i="0" u="none" strike="noStrike">
                        <a:solidFill>
                          <a:srgbClr val="FFFFFF"/>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Trucado</a:t>
                      </a:r>
                      <a:endParaRPr lang="es-ES" sz="1100" b="1" i="0" u="none" strike="noStrike">
                        <a:solidFill>
                          <a:srgbClr val="FFFFFF"/>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Todas</a:t>
                      </a:r>
                      <a:endParaRPr lang="es-ES" sz="1100" b="1" i="0" u="none" strike="noStrike">
                        <a:solidFill>
                          <a:srgbClr val="FFFFFF"/>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rPr>
                        <a:t>Distintas</a:t>
                      </a:r>
                      <a:endParaRPr lang="es-ES" sz="1100" b="1" i="0" u="none" strike="noStrike" dirty="0">
                        <a:solidFill>
                          <a:srgbClr val="FFFFFF"/>
                        </a:solidFill>
                        <a:effectLst/>
                        <a:latin typeface="Calibri" panose="020F0502020204030204" pitchFamily="34" charset="0"/>
                      </a:endParaRPr>
                    </a:p>
                  </a:txBody>
                  <a:tcPr marL="11119" marR="11119" marT="11119" marB="0" anchor="ctr"/>
                </a:tc>
                <a:extLst>
                  <a:ext uri="{0D108BD9-81ED-4DB2-BD59-A6C34878D82A}">
                    <a16:rowId xmlns:a16="http://schemas.microsoft.com/office/drawing/2014/main" val="145576736"/>
                  </a:ext>
                </a:extLst>
              </a:tr>
              <a:tr h="214671">
                <a:tc>
                  <a:txBody>
                    <a:bodyPr/>
                    <a:lstStyle/>
                    <a:p>
                      <a:pPr algn="l" fontAlgn="ctr"/>
                      <a:r>
                        <a:rPr lang="es-ES" sz="1100" u="none" strike="noStrike">
                          <a:effectLst/>
                        </a:rPr>
                        <a:t>Block Distance</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solidFill>
                            <a:schemeClr val="bg1"/>
                          </a:solidFill>
                          <a:effectLst/>
                          <a:highlight>
                            <a:srgbClr val="9A0000"/>
                          </a:highlight>
                        </a:rPr>
                        <a:t>Mal</a:t>
                      </a:r>
                      <a:endParaRPr lang="es-ES" sz="1100" b="0" i="0" u="none" strike="noStrike" dirty="0">
                        <a:solidFill>
                          <a:schemeClr val="bg1"/>
                        </a:solidFill>
                        <a:effectLst/>
                        <a:highlight>
                          <a:srgbClr val="9A0000"/>
                        </a:highlight>
                        <a:latin typeface="Calibri" panose="020F0502020204030204" pitchFamily="34" charset="0"/>
                      </a:endParaRPr>
                    </a:p>
                  </a:txBody>
                  <a:tcPr marL="11119" marR="11119" marT="11119" marB="0" anchor="ctr"/>
                </a:tc>
                <a:tc>
                  <a:txBody>
                    <a:bodyPr/>
                    <a:lstStyle/>
                    <a:p>
                      <a:pPr algn="l" fontAlgn="ctr"/>
                      <a:r>
                        <a:rPr lang="es-ES" sz="1100" u="none" strike="noStrike">
                          <a:effectLst/>
                          <a:highlight>
                            <a:srgbClr val="FF0000"/>
                          </a:highlight>
                        </a:rPr>
                        <a:t>Insuficiente</a:t>
                      </a:r>
                      <a:endParaRPr lang="es-ES" sz="1100" b="0" i="0" u="none" strike="noStrike">
                        <a:solidFill>
                          <a:srgbClr val="000000"/>
                        </a:solidFill>
                        <a:effectLst/>
                        <a:highlight>
                          <a:srgbClr val="FF0000"/>
                        </a:highlight>
                        <a:latin typeface="Calibri" panose="020F0502020204030204" pitchFamily="34" charset="0"/>
                      </a:endParaRPr>
                    </a:p>
                  </a:txBody>
                  <a:tcPr marL="11119" marR="11119" marT="11119" marB="0" anchor="ctr"/>
                </a:tc>
                <a:tc>
                  <a:txBody>
                    <a:bodyPr/>
                    <a:lstStyle/>
                    <a:p>
                      <a:pPr algn="l" fontAlgn="ctr"/>
                      <a:r>
                        <a:rPr lang="es-ES" sz="1100" u="none" strike="noStrike" dirty="0">
                          <a:solidFill>
                            <a:schemeClr val="bg1"/>
                          </a:solidFill>
                          <a:effectLst/>
                          <a:highlight>
                            <a:srgbClr val="9A0000"/>
                          </a:highlight>
                        </a:rPr>
                        <a:t>Mal</a:t>
                      </a:r>
                      <a:endParaRPr lang="es-ES" sz="1100" b="0" i="0" u="none" strike="noStrike" dirty="0">
                        <a:solidFill>
                          <a:schemeClr val="bg1"/>
                        </a:solidFill>
                        <a:effectLst/>
                        <a:highlight>
                          <a:srgbClr val="9A00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extLst>
                  <a:ext uri="{0D108BD9-81ED-4DB2-BD59-A6C34878D82A}">
                    <a16:rowId xmlns:a16="http://schemas.microsoft.com/office/drawing/2014/main" val="3279272204"/>
                  </a:ext>
                </a:extLst>
              </a:tr>
              <a:tr h="214671">
                <a:tc>
                  <a:txBody>
                    <a:bodyPr/>
                    <a:lstStyle/>
                    <a:p>
                      <a:pPr algn="l" fontAlgn="ctr"/>
                      <a:r>
                        <a:rPr lang="es-ES" sz="1100" u="none" strike="noStrike">
                          <a:effectLst/>
                        </a:rPr>
                        <a:t>Cosine Distance</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highlight>
                            <a:srgbClr val="00FF00"/>
                          </a:highlight>
                        </a:rPr>
                        <a:t>Excelente</a:t>
                      </a:r>
                      <a:endParaRPr lang="es-ES" sz="1100" b="0" i="0" u="none" strike="noStrike">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solidFill>
                            <a:schemeClr val="bg1"/>
                          </a:solidFill>
                          <a:effectLst/>
                          <a:highlight>
                            <a:srgbClr val="9A0000"/>
                          </a:highlight>
                        </a:rPr>
                        <a:t>Mal</a:t>
                      </a:r>
                      <a:endParaRPr lang="es-ES" sz="1100" b="0" i="0" u="none" strike="noStrike" dirty="0">
                        <a:solidFill>
                          <a:srgbClr val="000000"/>
                        </a:solidFill>
                        <a:effectLst/>
                        <a:highlight>
                          <a:srgbClr val="9A0000"/>
                        </a:highlight>
                        <a:latin typeface="Calibri" panose="020F0502020204030204" pitchFamily="34" charset="0"/>
                      </a:endParaRPr>
                    </a:p>
                  </a:txBody>
                  <a:tcPr marL="11119" marR="11119" marT="11119" marB="0" anchor="ctr"/>
                </a:tc>
                <a:tc>
                  <a:txBody>
                    <a:bodyPr/>
                    <a:lstStyle/>
                    <a:p>
                      <a:pPr algn="l" fontAlgn="ctr"/>
                      <a:r>
                        <a:rPr lang="es-ES" sz="1100" u="none" strike="noStrike">
                          <a:effectLst/>
                          <a:highlight>
                            <a:srgbClr val="FF0000"/>
                          </a:highlight>
                        </a:rPr>
                        <a:t>Insuficiente</a:t>
                      </a:r>
                      <a:endParaRPr lang="es-ES" sz="1100" b="0" i="0" u="none" strike="noStrike">
                        <a:solidFill>
                          <a:srgbClr val="000000"/>
                        </a:solidFill>
                        <a:effectLst/>
                        <a:highlight>
                          <a:srgbClr val="FF0000"/>
                        </a:highlight>
                        <a:latin typeface="Calibri" panose="020F0502020204030204" pitchFamily="34" charset="0"/>
                      </a:endParaRPr>
                    </a:p>
                  </a:txBody>
                  <a:tcPr marL="11119" marR="11119" marT="11119" marB="0" anchor="ctr"/>
                </a:tc>
                <a:tc>
                  <a:txBody>
                    <a:bodyPr/>
                    <a:lstStyle/>
                    <a:p>
                      <a:pPr algn="l" fontAlgn="ctr"/>
                      <a:r>
                        <a:rPr lang="es-ES" sz="1100" u="none" strike="noStrike" dirty="0">
                          <a:solidFill>
                            <a:schemeClr val="bg1"/>
                          </a:solidFill>
                          <a:effectLst/>
                          <a:highlight>
                            <a:srgbClr val="9A0000"/>
                          </a:highlight>
                        </a:rPr>
                        <a:t>Mal</a:t>
                      </a:r>
                      <a:endParaRPr lang="es-ES" sz="1100" b="0" i="0" u="none" strike="noStrike" dirty="0">
                        <a:solidFill>
                          <a:schemeClr val="bg1"/>
                        </a:solidFill>
                        <a:effectLst/>
                        <a:highlight>
                          <a:srgbClr val="9A00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extLst>
                  <a:ext uri="{0D108BD9-81ED-4DB2-BD59-A6C34878D82A}">
                    <a16:rowId xmlns:a16="http://schemas.microsoft.com/office/drawing/2014/main" val="3343943818"/>
                  </a:ext>
                </a:extLst>
              </a:tr>
              <a:tr h="214671">
                <a:tc>
                  <a:txBody>
                    <a:bodyPr/>
                    <a:lstStyle/>
                    <a:p>
                      <a:pPr algn="l" fontAlgn="ctr"/>
                      <a:r>
                        <a:rPr lang="es-ES" sz="1100" u="none" strike="noStrike">
                          <a:effectLst/>
                        </a:rPr>
                        <a:t>Dice Distance</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highlight>
                            <a:srgbClr val="00FF00"/>
                          </a:highlight>
                        </a:rPr>
                        <a:t>Excelente</a:t>
                      </a:r>
                      <a:endParaRPr lang="es-ES" sz="1100" b="0" i="0" u="none" strike="noStrike">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solidFill>
                            <a:schemeClr val="bg1"/>
                          </a:solidFill>
                          <a:effectLst/>
                          <a:highlight>
                            <a:srgbClr val="9A0000"/>
                          </a:highlight>
                        </a:rPr>
                        <a:t>Mal</a:t>
                      </a:r>
                      <a:endParaRPr lang="es-ES" sz="1100" b="0" i="0" u="none" strike="noStrike" dirty="0">
                        <a:solidFill>
                          <a:srgbClr val="000000"/>
                        </a:solidFill>
                        <a:effectLst/>
                        <a:highlight>
                          <a:srgbClr val="9A00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FF0000"/>
                          </a:highlight>
                        </a:rPr>
                        <a:t>Insuficiente</a:t>
                      </a:r>
                      <a:endParaRPr lang="es-ES" sz="1100" b="0" i="0" u="none" strike="noStrike" dirty="0">
                        <a:solidFill>
                          <a:srgbClr val="000000"/>
                        </a:solidFill>
                        <a:effectLst/>
                        <a:highlight>
                          <a:srgbClr val="FF0000"/>
                        </a:highlight>
                        <a:latin typeface="Calibri" panose="020F0502020204030204" pitchFamily="34" charset="0"/>
                      </a:endParaRPr>
                    </a:p>
                  </a:txBody>
                  <a:tcPr marL="11119" marR="11119" marT="11119" marB="0" anchor="ctr"/>
                </a:tc>
                <a:tc>
                  <a:txBody>
                    <a:bodyPr/>
                    <a:lstStyle/>
                    <a:p>
                      <a:pPr algn="l" fontAlgn="ctr"/>
                      <a:r>
                        <a:rPr lang="es-ES" sz="1100" u="none" strike="noStrike" dirty="0">
                          <a:solidFill>
                            <a:schemeClr val="bg1"/>
                          </a:solidFill>
                          <a:effectLst/>
                          <a:highlight>
                            <a:srgbClr val="9A0000"/>
                          </a:highlight>
                        </a:rPr>
                        <a:t>Mal</a:t>
                      </a:r>
                      <a:endParaRPr lang="es-ES" sz="1100" b="0" i="0" u="none" strike="noStrike" dirty="0">
                        <a:solidFill>
                          <a:schemeClr val="bg1"/>
                        </a:solidFill>
                        <a:effectLst/>
                        <a:highlight>
                          <a:srgbClr val="9A00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extLst>
                  <a:ext uri="{0D108BD9-81ED-4DB2-BD59-A6C34878D82A}">
                    <a16:rowId xmlns:a16="http://schemas.microsoft.com/office/drawing/2014/main" val="3592021852"/>
                  </a:ext>
                </a:extLst>
              </a:tr>
              <a:tr h="214671">
                <a:tc>
                  <a:txBody>
                    <a:bodyPr/>
                    <a:lstStyle/>
                    <a:p>
                      <a:pPr algn="l" fontAlgn="ctr"/>
                      <a:r>
                        <a:rPr lang="es-ES" sz="1100" u="none" strike="noStrike">
                          <a:effectLst/>
                        </a:rPr>
                        <a:t>Euclidian Distance</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highlight>
                            <a:srgbClr val="00FF00"/>
                          </a:highlight>
                        </a:rPr>
                        <a:t>Excelente</a:t>
                      </a:r>
                      <a:endParaRPr lang="es-ES" sz="1100" b="0" i="0" u="none" strike="noStrike">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FFFF00"/>
                          </a:highlight>
                        </a:rPr>
                        <a:t>Alto</a:t>
                      </a:r>
                      <a:endParaRPr lang="es-ES" sz="1100" b="0" i="0" u="none" strike="noStrike" dirty="0">
                        <a:solidFill>
                          <a:srgbClr val="000000"/>
                        </a:solidFill>
                        <a:effectLst/>
                        <a:highlight>
                          <a:srgbClr val="FF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FFFF00"/>
                          </a:highlight>
                        </a:rPr>
                        <a:t>Alto</a:t>
                      </a:r>
                      <a:endParaRPr lang="es-ES" sz="1100" b="0" i="0" u="none" strike="noStrike" dirty="0">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C0C0C0"/>
                          </a:highlight>
                        </a:rPr>
                        <a:t>Medio</a:t>
                      </a:r>
                      <a:endParaRPr lang="es-ES" sz="1100" b="0" i="0" u="none" strike="noStrike" dirty="0">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C0C0C0"/>
                          </a:highlight>
                        </a:rPr>
                        <a:t>Medio</a:t>
                      </a:r>
                      <a:endParaRPr lang="es-ES" sz="1100" b="0" i="0" u="none" strike="noStrike" dirty="0">
                        <a:solidFill>
                          <a:srgbClr val="000000"/>
                        </a:solidFill>
                        <a:effectLst/>
                        <a:latin typeface="Calibri" panose="020F0502020204030204" pitchFamily="34" charset="0"/>
                      </a:endParaRPr>
                    </a:p>
                  </a:txBody>
                  <a:tcPr marL="11119" marR="11119" marT="11119" marB="0" anchor="ctr"/>
                </a:tc>
                <a:extLst>
                  <a:ext uri="{0D108BD9-81ED-4DB2-BD59-A6C34878D82A}">
                    <a16:rowId xmlns:a16="http://schemas.microsoft.com/office/drawing/2014/main" val="138425549"/>
                  </a:ext>
                </a:extLst>
              </a:tr>
              <a:tr h="214671">
                <a:tc>
                  <a:txBody>
                    <a:bodyPr/>
                    <a:lstStyle/>
                    <a:p>
                      <a:pPr algn="l" fontAlgn="ctr"/>
                      <a:r>
                        <a:rPr lang="es-ES" sz="1100" u="none" strike="noStrike">
                          <a:effectLst/>
                        </a:rPr>
                        <a:t>Jaccard Generalizado</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a:effectLst/>
                          <a:highlight>
                            <a:srgbClr val="FF0000"/>
                          </a:highlight>
                        </a:rPr>
                        <a:t>Mal</a:t>
                      </a:r>
                      <a:endParaRPr lang="es-ES" sz="1100" b="0" i="0" u="none" strike="noStrike">
                        <a:solidFill>
                          <a:srgbClr val="000000"/>
                        </a:solidFill>
                        <a:effectLst/>
                        <a:highlight>
                          <a:srgbClr val="FF00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FF0000"/>
                          </a:highlight>
                        </a:rPr>
                        <a:t>Insuficiente</a:t>
                      </a:r>
                      <a:endParaRPr lang="es-ES" sz="1100" b="0" i="0" u="none" strike="noStrike" dirty="0">
                        <a:solidFill>
                          <a:srgbClr val="000000"/>
                        </a:solidFill>
                        <a:effectLst/>
                        <a:highlight>
                          <a:srgbClr val="FF0000"/>
                        </a:highlight>
                        <a:latin typeface="Calibri" panose="020F0502020204030204" pitchFamily="34" charset="0"/>
                      </a:endParaRPr>
                    </a:p>
                  </a:txBody>
                  <a:tcPr marL="11119" marR="11119" marT="11119" marB="0" anchor="ctr"/>
                </a:tc>
                <a:tc>
                  <a:txBody>
                    <a:bodyPr/>
                    <a:lstStyle/>
                    <a:p>
                      <a:pPr algn="l" fontAlgn="ctr"/>
                      <a:r>
                        <a:rPr lang="es-ES" sz="1100" u="none" strike="noStrike" dirty="0">
                          <a:solidFill>
                            <a:schemeClr val="bg1"/>
                          </a:solidFill>
                          <a:effectLst/>
                          <a:highlight>
                            <a:srgbClr val="9A0000"/>
                          </a:highlight>
                        </a:rPr>
                        <a:t>Mal</a:t>
                      </a:r>
                      <a:endParaRPr lang="es-ES" sz="1100" b="0" i="0" u="none" strike="noStrike" dirty="0">
                        <a:solidFill>
                          <a:schemeClr val="bg1"/>
                        </a:solidFill>
                        <a:effectLst/>
                        <a:highlight>
                          <a:srgbClr val="9A00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extLst>
                  <a:ext uri="{0D108BD9-81ED-4DB2-BD59-A6C34878D82A}">
                    <a16:rowId xmlns:a16="http://schemas.microsoft.com/office/drawing/2014/main" val="1623630725"/>
                  </a:ext>
                </a:extLst>
              </a:tr>
              <a:tr h="214671">
                <a:tc>
                  <a:txBody>
                    <a:bodyPr/>
                    <a:lstStyle/>
                    <a:p>
                      <a:pPr algn="l" fontAlgn="ctr"/>
                      <a:r>
                        <a:rPr lang="es-ES" sz="1100" u="none" strike="noStrike">
                          <a:effectLst/>
                        </a:rPr>
                        <a:t>Jaccard</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highlight>
                            <a:srgbClr val="00FF00"/>
                          </a:highlight>
                        </a:rPr>
                        <a:t>Excelente</a:t>
                      </a:r>
                      <a:endParaRPr lang="es-ES" sz="1100" b="0" i="0" u="none" strike="noStrike">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FF0000"/>
                          </a:highlight>
                        </a:rPr>
                        <a:t>Mal</a:t>
                      </a:r>
                      <a:endParaRPr lang="es-ES" sz="1100" b="0" i="0" u="none" strike="noStrike" dirty="0">
                        <a:solidFill>
                          <a:srgbClr val="000000"/>
                        </a:solidFill>
                        <a:effectLst/>
                        <a:highlight>
                          <a:srgbClr val="FF0000"/>
                        </a:highlight>
                        <a:latin typeface="Calibri" panose="020F0502020204030204" pitchFamily="34" charset="0"/>
                      </a:endParaRPr>
                    </a:p>
                  </a:txBody>
                  <a:tcPr marL="11119" marR="11119" marT="11119" marB="0" anchor="ctr"/>
                </a:tc>
                <a:tc>
                  <a:txBody>
                    <a:bodyPr/>
                    <a:lstStyle/>
                    <a:p>
                      <a:pPr algn="l" fontAlgn="ctr"/>
                      <a:r>
                        <a:rPr lang="es-ES" sz="1100" u="none" strike="noStrike">
                          <a:effectLst/>
                          <a:highlight>
                            <a:srgbClr val="00FF00"/>
                          </a:highlight>
                        </a:rPr>
                        <a:t>Insuficiente</a:t>
                      </a:r>
                      <a:endParaRPr lang="es-ES" sz="1100" b="0" i="0" u="none" strike="noStrike">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solidFill>
                            <a:schemeClr val="bg1"/>
                          </a:solidFill>
                          <a:effectLst/>
                          <a:highlight>
                            <a:srgbClr val="9A0000"/>
                          </a:highlight>
                        </a:rPr>
                        <a:t>Mal</a:t>
                      </a:r>
                      <a:endParaRPr lang="es-ES" sz="1100" b="0" i="0" u="none" strike="noStrike" dirty="0">
                        <a:solidFill>
                          <a:schemeClr val="bg1"/>
                        </a:solidFill>
                        <a:effectLst/>
                        <a:highlight>
                          <a:srgbClr val="9A00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extLst>
                  <a:ext uri="{0D108BD9-81ED-4DB2-BD59-A6C34878D82A}">
                    <a16:rowId xmlns:a16="http://schemas.microsoft.com/office/drawing/2014/main" val="2356235175"/>
                  </a:ext>
                </a:extLst>
              </a:tr>
              <a:tr h="214671">
                <a:tc>
                  <a:txBody>
                    <a:bodyPr/>
                    <a:lstStyle/>
                    <a:p>
                      <a:pPr algn="l" fontAlgn="ctr"/>
                      <a:r>
                        <a:rPr lang="es-ES" sz="1100" u="none" strike="noStrike">
                          <a:effectLst/>
                        </a:rPr>
                        <a:t>Jaro Winkler</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a:effectLst/>
                          <a:highlight>
                            <a:srgbClr val="00FF00"/>
                          </a:highlight>
                        </a:rPr>
                        <a:t>Excelente</a:t>
                      </a:r>
                      <a:endParaRPr lang="es-ES" sz="1100" b="0" i="0" u="none" strike="noStrike">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FF0000"/>
                          </a:highlight>
                        </a:rPr>
                        <a:t>Medio</a:t>
                      </a:r>
                      <a:endParaRPr lang="es-ES" sz="1100" b="0" i="0" u="none" strike="noStrike" dirty="0">
                        <a:solidFill>
                          <a:srgbClr val="000000"/>
                        </a:solidFill>
                        <a:effectLst/>
                        <a:highlight>
                          <a:srgbClr val="FF0000"/>
                        </a:highlight>
                        <a:latin typeface="Calibri" panose="020F0502020204030204" pitchFamily="34" charset="0"/>
                      </a:endParaRPr>
                    </a:p>
                  </a:txBody>
                  <a:tcPr marL="11119" marR="11119" marT="11119" marB="0" anchor="ctr"/>
                </a:tc>
                <a:extLst>
                  <a:ext uri="{0D108BD9-81ED-4DB2-BD59-A6C34878D82A}">
                    <a16:rowId xmlns:a16="http://schemas.microsoft.com/office/drawing/2014/main" val="1897945551"/>
                  </a:ext>
                </a:extLst>
              </a:tr>
              <a:tr h="214671">
                <a:tc>
                  <a:txBody>
                    <a:bodyPr/>
                    <a:lstStyle/>
                    <a:p>
                      <a:pPr algn="l" fontAlgn="ctr"/>
                      <a:r>
                        <a:rPr lang="es-ES" sz="1100" u="none" strike="noStrike">
                          <a:effectLst/>
                        </a:rPr>
                        <a:t>Levenshtein</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FFFF00"/>
                          </a:highlight>
                        </a:rPr>
                        <a:t>Alto</a:t>
                      </a:r>
                      <a:endParaRPr lang="es-ES" sz="1100" b="0" i="0" u="none" strike="noStrike" dirty="0">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highlight>
                            <a:srgbClr val="00FF00"/>
                          </a:highlight>
                        </a:rPr>
                        <a:t>Excelente</a:t>
                      </a:r>
                      <a:endParaRPr lang="es-ES" sz="1100" b="0" i="0" u="none" strike="noStrike">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FFFF00"/>
                          </a:highlight>
                        </a:rPr>
                        <a:t>Alto</a:t>
                      </a:r>
                      <a:endParaRPr lang="es-ES" sz="1100" b="0" i="0" u="none" strike="noStrike" dirty="0">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extLst>
                  <a:ext uri="{0D108BD9-81ED-4DB2-BD59-A6C34878D82A}">
                    <a16:rowId xmlns:a16="http://schemas.microsoft.com/office/drawing/2014/main" val="3698562647"/>
                  </a:ext>
                </a:extLst>
              </a:tr>
              <a:tr h="416434">
                <a:tc>
                  <a:txBody>
                    <a:bodyPr/>
                    <a:lstStyle/>
                    <a:p>
                      <a:pPr algn="l" fontAlgn="ctr"/>
                      <a:r>
                        <a:rPr lang="es-ES" sz="1100" u="none" strike="noStrike">
                          <a:effectLst/>
                        </a:rPr>
                        <a:t>Longest Common Subsequence</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FFFF00"/>
                          </a:highlight>
                        </a:rPr>
                        <a:t>Alto</a:t>
                      </a:r>
                      <a:endParaRPr lang="es-ES" sz="1100" b="0" i="0" u="none" strike="noStrike" dirty="0">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FFFF00"/>
                          </a:highlight>
                        </a:rPr>
                        <a:t>Alto</a:t>
                      </a:r>
                      <a:endParaRPr lang="es-ES" sz="1100" b="0" i="0" u="none" strike="noStrike" dirty="0">
                        <a:solidFill>
                          <a:srgbClr val="000000"/>
                        </a:solidFill>
                        <a:effectLst/>
                        <a:latin typeface="Calibri" panose="020F0502020204030204" pitchFamily="34" charset="0"/>
                      </a:endParaRPr>
                    </a:p>
                  </a:txBody>
                  <a:tcPr marL="11119" marR="11119" marT="11119" marB="0" anchor="ctr"/>
                </a:tc>
                <a:extLst>
                  <a:ext uri="{0D108BD9-81ED-4DB2-BD59-A6C34878D82A}">
                    <a16:rowId xmlns:a16="http://schemas.microsoft.com/office/drawing/2014/main" val="599041409"/>
                  </a:ext>
                </a:extLst>
              </a:tr>
              <a:tr h="213004">
                <a:tc>
                  <a:txBody>
                    <a:bodyPr/>
                    <a:lstStyle/>
                    <a:p>
                      <a:pPr algn="l" fontAlgn="ctr"/>
                      <a:r>
                        <a:rPr lang="es-ES" sz="1100" u="none" strike="noStrike">
                          <a:effectLst/>
                        </a:rPr>
                        <a:t>Longest Common String</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highlight>
                            <a:srgbClr val="00FF00"/>
                          </a:highlight>
                        </a:rPr>
                        <a:t>Excelente</a:t>
                      </a:r>
                      <a:endParaRPr lang="es-ES" sz="1100" b="0" i="0" u="none" strike="noStrike">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C0C0C0"/>
                          </a:highlight>
                        </a:rPr>
                        <a:t>Medio</a:t>
                      </a:r>
                      <a:endParaRPr lang="es-ES" sz="1100" b="0" i="0" u="none" strike="noStrike" dirty="0">
                        <a:solidFill>
                          <a:srgbClr val="000000"/>
                        </a:solidFill>
                        <a:effectLst/>
                        <a:highlight>
                          <a:srgbClr val="C0C0C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FFFF00"/>
                          </a:highlight>
                        </a:rPr>
                        <a:t>Alto</a:t>
                      </a:r>
                      <a:endParaRPr lang="es-ES" sz="1100" b="0" i="0" u="none" strike="noStrike" dirty="0">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extLst>
                  <a:ext uri="{0D108BD9-81ED-4DB2-BD59-A6C34878D82A}">
                    <a16:rowId xmlns:a16="http://schemas.microsoft.com/office/drawing/2014/main" val="3135658361"/>
                  </a:ext>
                </a:extLst>
              </a:tr>
              <a:tr h="213004">
                <a:tc>
                  <a:txBody>
                    <a:bodyPr/>
                    <a:lstStyle/>
                    <a:p>
                      <a:pPr algn="l" fontAlgn="ctr"/>
                      <a:r>
                        <a:rPr lang="es-ES" sz="1100" u="none" strike="noStrike">
                          <a:effectLst/>
                        </a:rPr>
                        <a:t>Simon White</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highlight>
                            <a:srgbClr val="00FF00"/>
                          </a:highlight>
                        </a:rPr>
                        <a:t>Excelente</a:t>
                      </a:r>
                      <a:endParaRPr lang="es-ES" sz="1100" b="0" i="0" u="none" strike="noStrike">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solidFill>
                            <a:schemeClr val="bg1"/>
                          </a:solidFill>
                          <a:effectLst/>
                          <a:highlight>
                            <a:srgbClr val="9A0000"/>
                          </a:highlight>
                        </a:rPr>
                        <a:t>Mal</a:t>
                      </a:r>
                      <a:endParaRPr lang="es-ES" sz="1100" b="0" i="0" u="none" strike="noStrike" dirty="0">
                        <a:solidFill>
                          <a:schemeClr val="bg1"/>
                        </a:solidFill>
                        <a:effectLst/>
                        <a:highlight>
                          <a:srgbClr val="9A00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FF0000"/>
                          </a:highlight>
                        </a:rPr>
                        <a:t>Insuficiente</a:t>
                      </a:r>
                      <a:endParaRPr lang="es-ES" sz="1100" b="0" i="0" u="none" strike="noStrike" dirty="0">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solidFill>
                            <a:schemeClr val="bg1"/>
                          </a:solidFill>
                          <a:effectLst/>
                          <a:highlight>
                            <a:srgbClr val="9A0000"/>
                          </a:highlight>
                        </a:rPr>
                        <a:t>Mal</a:t>
                      </a:r>
                      <a:endParaRPr lang="es-ES" sz="1100" b="0" i="0" u="none" strike="noStrike" dirty="0">
                        <a:solidFill>
                          <a:schemeClr val="bg1"/>
                        </a:solidFill>
                        <a:effectLst/>
                        <a:highlight>
                          <a:srgbClr val="9A00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extLst>
                  <a:ext uri="{0D108BD9-81ED-4DB2-BD59-A6C34878D82A}">
                    <a16:rowId xmlns:a16="http://schemas.microsoft.com/office/drawing/2014/main" val="641893030"/>
                  </a:ext>
                </a:extLst>
              </a:tr>
              <a:tr h="213004">
                <a:tc>
                  <a:txBody>
                    <a:bodyPr/>
                    <a:lstStyle/>
                    <a:p>
                      <a:pPr algn="l" fontAlgn="ctr"/>
                      <a:r>
                        <a:rPr lang="es-ES" sz="1100" u="none" strike="noStrike">
                          <a:effectLst/>
                        </a:rPr>
                        <a:t>Smith weterman Gotoh</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highlight>
                            <a:srgbClr val="00FF00"/>
                          </a:highlight>
                        </a:rPr>
                        <a:t>Excelente</a:t>
                      </a:r>
                      <a:endParaRPr lang="es-ES" sz="1100" b="0" i="0" u="none" strike="noStrike">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C0C0C0"/>
                          </a:highlight>
                        </a:rPr>
                        <a:t>Medio</a:t>
                      </a:r>
                      <a:endParaRPr lang="es-ES" sz="1100" b="0" i="0" u="none" strike="noStrike" dirty="0">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highlight>
                            <a:srgbClr val="00FF00"/>
                          </a:highlight>
                        </a:rPr>
                        <a:t>Excelente</a:t>
                      </a:r>
                      <a:endParaRPr lang="es-ES" sz="1100" b="0" i="0" u="none" strike="noStrike">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FFFF00"/>
                          </a:highlight>
                        </a:rPr>
                        <a:t>Alto</a:t>
                      </a:r>
                      <a:endParaRPr lang="es-ES" sz="1100" b="0" i="0" u="none" strike="noStrike" dirty="0">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extLst>
                  <a:ext uri="{0D108BD9-81ED-4DB2-BD59-A6C34878D82A}">
                    <a16:rowId xmlns:a16="http://schemas.microsoft.com/office/drawing/2014/main" val="3863587364"/>
                  </a:ext>
                </a:extLst>
              </a:tr>
              <a:tr h="213004">
                <a:tc>
                  <a:txBody>
                    <a:bodyPr/>
                    <a:lstStyle/>
                    <a:p>
                      <a:pPr algn="l" fontAlgn="ctr"/>
                      <a:r>
                        <a:rPr lang="es-ES" sz="1100" u="none" strike="noStrike">
                          <a:effectLst/>
                        </a:rPr>
                        <a:t>Smith weterman</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FFFF00"/>
                          </a:highlight>
                        </a:rPr>
                        <a:t>Alto</a:t>
                      </a:r>
                      <a:endParaRPr lang="es-ES" sz="1100" b="0" i="0" u="none" strike="noStrike" dirty="0">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FFFF00"/>
                          </a:highlight>
                        </a:rPr>
                        <a:t>Alto</a:t>
                      </a:r>
                      <a:endParaRPr lang="es-ES" sz="1100" b="0" i="0" u="none" strike="noStrike" dirty="0">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extLst>
                  <a:ext uri="{0D108BD9-81ED-4DB2-BD59-A6C34878D82A}">
                    <a16:rowId xmlns:a16="http://schemas.microsoft.com/office/drawing/2014/main" val="1398527154"/>
                  </a:ext>
                </a:extLst>
              </a:tr>
            </a:tbl>
          </a:graphicData>
        </a:graphic>
      </p:graphicFrame>
      <p:sp>
        <p:nvSpPr>
          <p:cNvPr id="7" name="CuadroTexto 6">
            <a:extLst>
              <a:ext uri="{FF2B5EF4-FFF2-40B4-BE49-F238E27FC236}">
                <a16:creationId xmlns:a16="http://schemas.microsoft.com/office/drawing/2014/main" id="{4C0583D4-6E80-4A58-B654-7B71C254BEA2}"/>
              </a:ext>
            </a:extLst>
          </p:cNvPr>
          <p:cNvSpPr txBox="1"/>
          <p:nvPr/>
        </p:nvSpPr>
        <p:spPr>
          <a:xfrm>
            <a:off x="916590" y="3429000"/>
            <a:ext cx="2879048" cy="2923877"/>
          </a:xfrm>
          <a:prstGeom prst="rect">
            <a:avLst/>
          </a:prstGeom>
          <a:noFill/>
        </p:spPr>
        <p:txBody>
          <a:bodyPr wrap="square" rtlCol="0">
            <a:spAutoFit/>
          </a:bodyPr>
          <a:lstStyle/>
          <a:p>
            <a:r>
              <a:rPr lang="es-ES" sz="1400" dirty="0"/>
              <a:t>Resultados evaluación de algoritmo con 10.000 cadenas sintéticas de n tokens (de 3 a 6) generadas aleatoriamente</a:t>
            </a:r>
          </a:p>
          <a:p>
            <a:endParaRPr lang="es-ES" sz="1400" dirty="0"/>
          </a:p>
          <a:p>
            <a:r>
              <a:rPr lang="es-ES" sz="1400" dirty="0"/>
              <a:t>Evaluación de algoritmos [0,1]</a:t>
            </a:r>
          </a:p>
          <a:p>
            <a:pPr marL="285750" indent="-285750">
              <a:buFont typeface="Arial" panose="020B0604020202020204" pitchFamily="34" charset="0"/>
              <a:buChar char="•"/>
            </a:pPr>
            <a:r>
              <a:rPr lang="es-ES" sz="1400" dirty="0"/>
              <a:t>Mal: &lt; 0.25</a:t>
            </a:r>
          </a:p>
          <a:p>
            <a:pPr marL="285750" indent="-285750">
              <a:buFont typeface="Arial" panose="020B0604020202020204" pitchFamily="34" charset="0"/>
              <a:buChar char="•"/>
            </a:pPr>
            <a:r>
              <a:rPr lang="es-ES" sz="1400" dirty="0"/>
              <a:t>Insuficiente: &lt; 0.4</a:t>
            </a:r>
          </a:p>
          <a:p>
            <a:pPr marL="285750" indent="-285750">
              <a:buFont typeface="Arial" panose="020B0604020202020204" pitchFamily="34" charset="0"/>
              <a:buChar char="•"/>
            </a:pPr>
            <a:r>
              <a:rPr lang="es-ES" sz="1400" dirty="0"/>
              <a:t>Medio:  &lt; 0.6</a:t>
            </a:r>
          </a:p>
          <a:p>
            <a:pPr marL="285750" indent="-285750">
              <a:buFont typeface="Arial" panose="020B0604020202020204" pitchFamily="34" charset="0"/>
              <a:buChar char="•"/>
            </a:pPr>
            <a:r>
              <a:rPr lang="es-ES" sz="1400" dirty="0"/>
              <a:t>Alto: &lt; 0.8</a:t>
            </a:r>
          </a:p>
          <a:p>
            <a:pPr marL="285750" indent="-285750">
              <a:buFont typeface="Arial" panose="020B0604020202020204" pitchFamily="34" charset="0"/>
              <a:buChar char="•"/>
            </a:pPr>
            <a:r>
              <a:rPr lang="es-ES" sz="1400" dirty="0"/>
              <a:t>Excelente: &lt;=1</a:t>
            </a:r>
          </a:p>
          <a:p>
            <a:pPr marL="1028700" lvl="1" indent="-571500">
              <a:buFont typeface="Arial" panose="020B0604020202020204" pitchFamily="34" charset="0"/>
              <a:buChar char="•"/>
            </a:pPr>
            <a:endParaRPr lang="es-ES" sz="1400" dirty="0"/>
          </a:p>
          <a:p>
            <a:pPr marL="1028700" lvl="1" indent="-571500">
              <a:buFont typeface="Arial" panose="020B0604020202020204" pitchFamily="34" charset="0"/>
              <a:buChar char="•"/>
            </a:pPr>
            <a:endParaRPr lang="es-ES" sz="1600" dirty="0"/>
          </a:p>
        </p:txBody>
      </p:sp>
    </p:spTree>
    <p:extLst>
      <p:ext uri="{BB962C8B-B14F-4D97-AF65-F5344CB8AC3E}">
        <p14:creationId xmlns:p14="http://schemas.microsoft.com/office/powerpoint/2010/main" val="1101637272"/>
      </p:ext>
    </p:extLst>
  </p:cSld>
  <p:clrMapOvr>
    <a:masterClrMapping/>
  </p:clrMapOvr>
</p:sld>
</file>

<file path=ppt/theme/theme1.xml><?xml version="1.0" encoding="utf-8"?>
<a:theme xmlns:a="http://schemas.openxmlformats.org/drawingml/2006/main" name="1_Diseñ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Diseñ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iseñ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BFA83BC710E73B4EAC2B8AFF8EC01DA8" ma:contentTypeVersion="2" ma:contentTypeDescription="Crear nuevo documento." ma:contentTypeScope="" ma:versionID="d947bd648ad5c44f6fd641dfc1748c72">
  <xsd:schema xmlns:xsd="http://www.w3.org/2001/XMLSchema" xmlns:xs="http://www.w3.org/2001/XMLSchema" xmlns:p="http://schemas.microsoft.com/office/2006/metadata/properties" xmlns:ns2="e175f0af-9b45-48b7-8f66-de0a21637dd8" targetNamespace="http://schemas.microsoft.com/office/2006/metadata/properties" ma:root="true" ma:fieldsID="c31ce7a597295899024a237e47cb5913" ns2:_="">
    <xsd:import namespace="e175f0af-9b45-48b7-8f66-de0a21637dd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75f0af-9b45-48b7-8f66-de0a21637dd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4899DAF-C2D9-483D-B87F-F3B38628867D}">
  <ds:schemaRefs>
    <ds:schemaRef ds:uri="http://schemas.microsoft.com/sharepoint/v3/contenttype/forms"/>
  </ds:schemaRefs>
</ds:datastoreItem>
</file>

<file path=customXml/itemProps2.xml><?xml version="1.0" encoding="utf-8"?>
<ds:datastoreItem xmlns:ds="http://schemas.openxmlformats.org/officeDocument/2006/customXml" ds:itemID="{0B2AC0CA-67DA-4FBD-9D44-863D62B23E74}">
  <ds:schemaRefs>
    <ds:schemaRef ds:uri="http://purl.org/dc/terms/"/>
    <ds:schemaRef ds:uri="http://schemas.openxmlformats.org/package/2006/metadata/core-properties"/>
    <ds:schemaRef ds:uri="http://schemas.microsoft.com/office/2006/documentManagement/types"/>
    <ds:schemaRef ds:uri="e175f0af-9b45-48b7-8f66-de0a21637dd8"/>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CCE379EE-DAF1-4067-AB56-09AF5D7768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175f0af-9b45-48b7-8f66-de0a21637dd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8953</TotalTime>
  <Words>3047</Words>
  <Application>Microsoft Office PowerPoint</Application>
  <PresentationFormat>Panorámica</PresentationFormat>
  <Paragraphs>351</Paragraphs>
  <Slides>17</Slides>
  <Notes>14</Notes>
  <HiddenSlides>0</HiddenSlides>
  <MMClips>0</MMClips>
  <ScaleCrop>false</ScaleCrop>
  <HeadingPairs>
    <vt:vector size="6" baseType="variant">
      <vt:variant>
        <vt:lpstr>Fuentes usadas</vt:lpstr>
      </vt:variant>
      <vt:variant>
        <vt:i4>12</vt:i4>
      </vt:variant>
      <vt:variant>
        <vt:lpstr>Tema</vt:lpstr>
      </vt:variant>
      <vt:variant>
        <vt:i4>4</vt:i4>
      </vt:variant>
      <vt:variant>
        <vt:lpstr>Títulos de diapositiva</vt:lpstr>
      </vt:variant>
      <vt:variant>
        <vt:i4>17</vt:i4>
      </vt:variant>
    </vt:vector>
  </HeadingPairs>
  <TitlesOfParts>
    <vt:vector size="33" baseType="lpstr">
      <vt:lpstr>NSimSun</vt:lpstr>
      <vt:lpstr>Arial</vt:lpstr>
      <vt:lpstr>Calibri</vt:lpstr>
      <vt:lpstr>Calibri Light</vt:lpstr>
      <vt:lpstr>Cambria Math</vt:lpstr>
      <vt:lpstr>Hypatia Sans Pro</vt:lpstr>
      <vt:lpstr>Liberation Serif</vt:lpstr>
      <vt:lpstr>Lucida Sans</vt:lpstr>
      <vt:lpstr>Minion Pro</vt:lpstr>
      <vt:lpstr>Segoe UI Light</vt:lpstr>
      <vt:lpstr>Times New Roman</vt:lpstr>
      <vt:lpstr>Wingdings</vt:lpstr>
      <vt:lpstr>1_Diseño personalizado</vt:lpstr>
      <vt:lpstr>2_Diseño personalizado</vt:lpstr>
      <vt:lpstr>Diseño personalizado</vt:lpstr>
      <vt:lpstr>Tema de Office</vt:lpstr>
      <vt:lpstr>Marco teórico de la comparación de entidades (librería de descubrimiento)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Laura Serna</dc:creator>
  <cp:lastModifiedBy>Daniel Ruiz Santamaria</cp:lastModifiedBy>
  <cp:revision>63</cp:revision>
  <dcterms:created xsi:type="dcterms:W3CDTF">2019-09-19T09:59:35Z</dcterms:created>
  <dcterms:modified xsi:type="dcterms:W3CDTF">2021-01-20T08:13:52Z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0x010100BFA83BC710E73B4EAC2B8AFF8EC01DA8</vt:lpwstr>
  </property>
</Properties>
</file>