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26"/>
  </p:notesMasterIdLst>
  <p:sldIdLst>
    <p:sldId id="256" r:id="rId8"/>
    <p:sldId id="257" r:id="rId9"/>
    <p:sldId id="268" r:id="rId10"/>
    <p:sldId id="278" r:id="rId11"/>
    <p:sldId id="279" r:id="rId12"/>
    <p:sldId id="283" r:id="rId13"/>
    <p:sldId id="280" r:id="rId14"/>
    <p:sldId id="281" r:id="rId15"/>
    <p:sldId id="282" r:id="rId16"/>
    <p:sldId id="284" r:id="rId17"/>
    <p:sldId id="285" r:id="rId18"/>
    <p:sldId id="286" r:id="rId19"/>
    <p:sldId id="287" r:id="rId20"/>
    <p:sldId id="288" r:id="rId21"/>
    <p:sldId id="289" r:id="rId22"/>
    <p:sldId id="290" r:id="rId23"/>
    <p:sldId id="291" r:id="rId24"/>
    <p:sldId id="258"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68"/>
            <p14:sldId id="278"/>
            <p14:sldId id="279"/>
            <p14:sldId id="283"/>
            <p14:sldId id="280"/>
            <p14:sldId id="281"/>
            <p14:sldId id="282"/>
            <p14:sldId id="284"/>
            <p14:sldId id="285"/>
            <p14:sldId id="286"/>
            <p14:sldId id="287"/>
            <p14:sldId id="288"/>
            <p14:sldId id="289"/>
            <p14:sldId id="290"/>
            <p14:sldId id="291"/>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65029" autoAdjust="0"/>
  </p:normalViewPr>
  <p:slideViewPr>
    <p:cSldViewPr snapToGrid="0">
      <p:cViewPr>
        <p:scale>
          <a:sx n="100" d="100"/>
          <a:sy n="100" d="100"/>
        </p:scale>
        <p:origin x="954" y="-6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20/01/2021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dirty="0"/>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Realiza la detección de duplicados o instancias que referencian el mismo concepto y coordina el proceso de merge o linkado</a:t>
            </a:r>
          </a:p>
          <a:p>
            <a:pPr marL="171450" indent="-171450">
              <a:buFontTx/>
              <a:buChar char="-"/>
            </a:pPr>
            <a:r>
              <a:rPr lang="es-ES" dirty="0"/>
              <a:t>Descubrimiento de enlaces </a:t>
            </a:r>
            <a:r>
              <a:rPr lang="es-ES" dirty="0">
                <a:sym typeface="Wingdings" panose="05000000000000000000" pitchFamily="2" charset="2"/>
              </a:rPr>
              <a:t></a:t>
            </a:r>
            <a:r>
              <a:rPr lang="es-ES" dirty="0"/>
              <a:t> Instancias externas al Backend SGI. Tiene como finalidad añadir enlaces entre instancias</a:t>
            </a:r>
          </a:p>
          <a:p>
            <a:pPr marL="628650" lvl="1" indent="-171450">
              <a:buFontTx/>
              <a:buChar char="-"/>
            </a:pPr>
            <a:r>
              <a:rPr lang="es-ES" dirty="0"/>
              <a:t>Otros Backend SGI.</a:t>
            </a:r>
          </a:p>
          <a:p>
            <a:pPr marL="628650" lvl="1" indent="-171450">
              <a:buFontTx/>
              <a:buChar char="-"/>
            </a:pPr>
            <a:r>
              <a:rPr lang="es-ES" dirty="0"/>
              <a:t>La Nube LOD</a:t>
            </a:r>
          </a:p>
          <a:p>
            <a:pPr marL="171450" lvl="0" indent="-171450">
              <a:buFontTx/>
              <a:buChar char="-"/>
            </a:pPr>
            <a:r>
              <a:rPr lang="es-ES" dirty="0"/>
              <a:t>Detección de equivalencias </a:t>
            </a:r>
            <a:r>
              <a:rPr lang="es-ES" dirty="0">
                <a:sym typeface="Wingdings" panose="05000000000000000000" pitchFamily="2" charset="2"/>
              </a:rPr>
              <a:t> Usando razonamiento automático</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dirty="0"/>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dirty="0"/>
          </a:p>
        </p:txBody>
      </p:sp>
    </p:spTree>
    <p:extLst>
      <p:ext uri="{BB962C8B-B14F-4D97-AF65-F5344CB8AC3E}">
        <p14:creationId xmlns:p14="http://schemas.microsoft.com/office/powerpoint/2010/main" val="377479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dirty="0"/>
          </a:p>
        </p:txBody>
      </p:sp>
    </p:spTree>
    <p:extLst>
      <p:ext uri="{BB962C8B-B14F-4D97-AF65-F5344CB8AC3E}">
        <p14:creationId xmlns:p14="http://schemas.microsoft.com/office/powerpoint/2010/main" val="386518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dirty="0"/>
          </a:p>
        </p:txBody>
      </p:sp>
    </p:spTree>
    <p:extLst>
      <p:ext uri="{BB962C8B-B14F-4D97-AF65-F5344CB8AC3E}">
        <p14:creationId xmlns:p14="http://schemas.microsoft.com/office/powerpoint/2010/main" val="165465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dirty="0"/>
          </a:p>
        </p:txBody>
      </p:sp>
    </p:spTree>
    <p:extLst>
      <p:ext uri="{BB962C8B-B14F-4D97-AF65-F5344CB8AC3E}">
        <p14:creationId xmlns:p14="http://schemas.microsoft.com/office/powerpoint/2010/main" val="296179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dirty="0"/>
          </a:p>
        </p:txBody>
      </p:sp>
    </p:spTree>
    <p:extLst>
      <p:ext uri="{BB962C8B-B14F-4D97-AF65-F5344CB8AC3E}">
        <p14:creationId xmlns:p14="http://schemas.microsoft.com/office/powerpoint/2010/main" val="3521243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dirty="0"/>
          </a:p>
        </p:txBody>
      </p:sp>
    </p:spTree>
    <p:extLst>
      <p:ext uri="{BB962C8B-B14F-4D97-AF65-F5344CB8AC3E}">
        <p14:creationId xmlns:p14="http://schemas.microsoft.com/office/powerpoint/2010/main" val="2253796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dirty="0"/>
          </a:p>
        </p:txBody>
      </p:sp>
    </p:spTree>
    <p:extLst>
      <p:ext uri="{BB962C8B-B14F-4D97-AF65-F5344CB8AC3E}">
        <p14:creationId xmlns:p14="http://schemas.microsoft.com/office/powerpoint/2010/main" val="74633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dirty="0"/>
          </a:p>
        </p:txBody>
      </p:sp>
    </p:spTree>
    <p:extLst>
      <p:ext uri="{BB962C8B-B14F-4D97-AF65-F5344CB8AC3E}">
        <p14:creationId xmlns:p14="http://schemas.microsoft.com/office/powerpoint/2010/main" val="378253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dirty="0"/>
          </a:p>
        </p:txBody>
      </p:sp>
    </p:spTree>
    <p:extLst>
      <p:ext uri="{BB962C8B-B14F-4D97-AF65-F5344CB8AC3E}">
        <p14:creationId xmlns:p14="http://schemas.microsoft.com/office/powerpoint/2010/main" val="366425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dirty="0"/>
          </a:p>
        </p:txBody>
      </p:sp>
    </p:spTree>
    <p:extLst>
      <p:ext uri="{BB962C8B-B14F-4D97-AF65-F5344CB8AC3E}">
        <p14:creationId xmlns:p14="http://schemas.microsoft.com/office/powerpoint/2010/main" val="3324112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Requisitos</a:t>
            </a:r>
          </a:p>
          <a:p>
            <a:r>
              <a:rPr lang="es-ES" dirty="0"/>
              <a:t>-----------------</a:t>
            </a:r>
          </a:p>
          <a:p>
            <a:endParaRPr lang="es-ES" dirty="0"/>
          </a:p>
          <a:p>
            <a:r>
              <a:rPr lang="es-ES" dirty="0"/>
              <a:t>Empíricamente se ha comprobado que para clases con instancias de unos </a:t>
            </a:r>
          </a:p>
          <a:p>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dirty="0"/>
          </a:p>
        </p:txBody>
      </p:sp>
    </p:spTree>
    <p:extLst>
      <p:ext uri="{BB962C8B-B14F-4D97-AF65-F5344CB8AC3E}">
        <p14:creationId xmlns:p14="http://schemas.microsoft.com/office/powerpoint/2010/main" val="236230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Requisitos</a:t>
            </a:r>
          </a:p>
          <a:p>
            <a:r>
              <a:rPr lang="es-ES" dirty="0"/>
              <a:t>-----------------</a:t>
            </a:r>
          </a:p>
          <a:p>
            <a:endParaRPr lang="es-ES" dirty="0"/>
          </a:p>
          <a:p>
            <a:r>
              <a:rPr lang="es-ES" dirty="0"/>
              <a:t>Empíricamente se ha comprobado que para clases con instancias de unos </a:t>
            </a:r>
          </a:p>
          <a:p>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dirty="0"/>
          </a:p>
        </p:txBody>
      </p:sp>
    </p:spTree>
    <p:extLst>
      <p:ext uri="{BB962C8B-B14F-4D97-AF65-F5344CB8AC3E}">
        <p14:creationId xmlns:p14="http://schemas.microsoft.com/office/powerpoint/2010/main" val="49467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dirty="0"/>
          </a:p>
        </p:txBody>
      </p:sp>
    </p:spTree>
    <p:extLst>
      <p:ext uri="{BB962C8B-B14F-4D97-AF65-F5344CB8AC3E}">
        <p14:creationId xmlns:p14="http://schemas.microsoft.com/office/powerpoint/2010/main" val="2775782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dirty="0"/>
          </a:p>
        </p:txBody>
      </p:sp>
    </p:spTree>
    <p:extLst>
      <p:ext uri="{BB962C8B-B14F-4D97-AF65-F5344CB8AC3E}">
        <p14:creationId xmlns:p14="http://schemas.microsoft.com/office/powerpoint/2010/main" val="169849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dirty="0"/>
          </a:p>
        </p:txBody>
      </p:sp>
    </p:spTree>
    <p:extLst>
      <p:ext uri="{BB962C8B-B14F-4D97-AF65-F5344CB8AC3E}">
        <p14:creationId xmlns:p14="http://schemas.microsoft.com/office/powerpoint/2010/main" val="1659492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20/01/2021</a:t>
            </a:fld>
            <a:endParaRPr lang="es-ES" dirty="0"/>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dirty="0"/>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Cache Redis para los datos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3323987"/>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Los datos almacenados en los triple stores deben de estar disponibles en el menor intervalo de tiempo posible (recuperación desde el triple store). La aplicación no estará operativa hasta obtener los datos, por lo que el tiempo necesario es muy importante.</a:t>
            </a:r>
          </a:p>
          <a:p>
            <a:pPr marL="285750" indent="-285750">
              <a:buFont typeface="Arial" panose="020B0604020202020204" pitchFamily="34" charset="0"/>
              <a:buChar char="•"/>
            </a:pPr>
            <a:r>
              <a:rPr lang="es-ES" sz="1600" dirty="0"/>
              <a:t>Las entidades a evaluar deben de estar en memoria para minimizar el tiempo de proceso.</a:t>
            </a:r>
          </a:p>
          <a:p>
            <a:pPr marL="285750" indent="-285750">
              <a:buFont typeface="Arial" panose="020B0604020202020204" pitchFamily="34" charset="0"/>
              <a:buChar char="•"/>
            </a:pPr>
            <a:r>
              <a:rPr lang="es-ES" sz="1600" dirty="0"/>
              <a:t>Los datos disponibles, que no estén en memoria, deben ser accesibles en el menor intervalo de tiempo posible (recuperación desde cache).</a:t>
            </a:r>
          </a:p>
          <a:p>
            <a:pPr marL="285750" indent="-285750">
              <a:buFont typeface="Arial" panose="020B0604020202020204" pitchFamily="34" charset="0"/>
              <a:buChar char="•"/>
            </a:pPr>
            <a:r>
              <a:rPr lang="es-ES" sz="1600" dirty="0"/>
              <a:t>Cualquier cambio en el triple store, debe de actualizar la cache</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4308872"/>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Al desplegarse la aplicación obtendrá los datos desde la cache REDIS, de esa forma la aplicación estará operativa en un intervalo de tiempo bastante corto. De forma paralela, la aplicación obtendrá los datos actuales, y actualizara la cache y las estructuras de datos en memoria.</a:t>
            </a:r>
          </a:p>
          <a:p>
            <a:pPr marL="285750" indent="-285750">
              <a:buFont typeface="Arial" panose="020B0604020202020204" pitchFamily="34" charset="0"/>
              <a:buChar char="•"/>
            </a:pPr>
            <a:r>
              <a:rPr lang="es-ES" sz="1600" dirty="0"/>
              <a:t>Existirán estructuras de datos en memoria, para los datos necesarios para las evaluaciones que la librería este realizando en ese momento. Pasada la evaluación las estructuras serán vaciadas.</a:t>
            </a:r>
          </a:p>
          <a:p>
            <a:pPr marL="285750" indent="-285750">
              <a:buFont typeface="Arial" panose="020B0604020202020204" pitchFamily="34" charset="0"/>
              <a:buChar char="•"/>
            </a:pPr>
            <a:r>
              <a:rPr lang="es-ES" sz="1600" dirty="0"/>
              <a:t>El acceso a la cache se realiza de forma concurrente, de forma que se minimice el tiempo necesario para actualizar las estructuras desde la cache.</a:t>
            </a:r>
          </a:p>
          <a:p>
            <a:pPr marL="285750" indent="-285750">
              <a:buFont typeface="Arial" panose="020B0604020202020204" pitchFamily="34" charset="0"/>
              <a:buChar char="•"/>
            </a:pPr>
            <a:r>
              <a:rPr lang="es-ES" sz="1600" dirty="0"/>
              <a:t>Existe un endpoint y una cola Kafka a/los que se notifica cada vez que se modifica una entidad en el triple store, lo cual deriva en una actualización de la chache y de las estructuras de datos</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89553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0"/>
            <a:ext cx="5637271" cy="1323439"/>
          </a:xfrm>
          <a:prstGeom prst="rect">
            <a:avLst/>
          </a:prstGeom>
          <a:noFill/>
        </p:spPr>
        <p:txBody>
          <a:bodyPr wrap="square" rtlCol="0">
            <a:spAutoFit/>
          </a:bodyPr>
          <a:lstStyle/>
          <a:p>
            <a:r>
              <a:rPr lang="es-ES" sz="4000" dirty="0"/>
              <a:t>Rendimiento. </a:t>
            </a:r>
            <a:r>
              <a:rPr lang="es-ES" sz="4000" dirty="0">
                <a:solidFill>
                  <a:srgbClr val="C00000"/>
                </a:solidFill>
              </a:rPr>
              <a:t>Cache Redis para los datos I</a:t>
            </a:r>
          </a:p>
        </p:txBody>
      </p:sp>
      <p:pic>
        <p:nvPicPr>
          <p:cNvPr id="6" name="Imagen 5">
            <a:extLst>
              <a:ext uri="{FF2B5EF4-FFF2-40B4-BE49-F238E27FC236}">
                <a16:creationId xmlns:a16="http://schemas.microsoft.com/office/drawing/2014/main" id="{C8D2D315-F02E-4614-9DC6-FECA6FCFF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065" y="1411068"/>
            <a:ext cx="5350872" cy="5287278"/>
          </a:xfrm>
          <a:prstGeom prst="rect">
            <a:avLst/>
          </a:prstGeom>
        </p:spPr>
      </p:pic>
    </p:spTree>
    <p:extLst>
      <p:ext uri="{BB962C8B-B14F-4D97-AF65-F5344CB8AC3E}">
        <p14:creationId xmlns:p14="http://schemas.microsoft.com/office/powerpoint/2010/main" val="45047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Estructuras en memoria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2339102"/>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Las entidades a evaluar deben de estar en memoria para minimizar el tiempo de proceso.</a:t>
            </a:r>
          </a:p>
          <a:p>
            <a:pPr marL="285750" indent="-285750">
              <a:buFont typeface="Arial" panose="020B0604020202020204" pitchFamily="34" charset="0"/>
              <a:buChar char="•"/>
            </a:pPr>
            <a:r>
              <a:rPr lang="es-ES" sz="1600" dirty="0"/>
              <a:t>Las estructuras de memoria han de mantenerse siempre sincronizadas con respecto a la cache y a los datos almacenados en los triple stores.</a:t>
            </a:r>
          </a:p>
          <a:p>
            <a:pPr marL="285750" indent="-285750">
              <a:buFont typeface="Arial" panose="020B0604020202020204" pitchFamily="34" charset="0"/>
              <a:buChar char="•"/>
            </a:pPr>
            <a:r>
              <a:rPr lang="es-ES" sz="1600" dirty="0"/>
              <a:t>El intercambio de información entre triple stores, cache y estructura de memoria debe de realizarse de forma transparente al usuario.</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4308872"/>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Al desplegarse la aplicación obtendrá los datos desde la cache REDIS, de esa forma la aplicación estará operativa en un intervalo de tiempo bastante corto. De forma paralela, la aplicación obtendrá los datos actuales, y actualizara la cache y las estructuras de datos en memoria.</a:t>
            </a:r>
          </a:p>
          <a:p>
            <a:pPr marL="285750" indent="-285750">
              <a:buFont typeface="Arial" panose="020B0604020202020204" pitchFamily="34" charset="0"/>
              <a:buChar char="•"/>
            </a:pPr>
            <a:r>
              <a:rPr lang="es-ES" sz="1600" dirty="0"/>
              <a:t>Existirán estructuras de datos en memoria, para los datos necesarios para las evaluaciones que la librería este realizando en ese momento. Pasada la evaluación las estructuras serán vaciadas.</a:t>
            </a:r>
          </a:p>
          <a:p>
            <a:pPr marL="285750" indent="-285750">
              <a:buFont typeface="Arial" panose="020B0604020202020204" pitchFamily="34" charset="0"/>
              <a:buChar char="•"/>
            </a:pPr>
            <a:r>
              <a:rPr lang="es-ES" sz="1600" dirty="0"/>
              <a:t>El acceso a la cache se realiza de forma concurrente, de forma que se minimice el tiempo necesario para actualizar las estructuras desde la cache.</a:t>
            </a:r>
          </a:p>
          <a:p>
            <a:pPr marL="285750" indent="-285750">
              <a:buFont typeface="Arial" panose="020B0604020202020204" pitchFamily="34" charset="0"/>
              <a:buChar char="•"/>
            </a:pPr>
            <a:r>
              <a:rPr lang="es-ES" sz="1600" dirty="0"/>
              <a:t>Existe un endpoint y una cola Kafka a/los que se notifica cada vez que se modifica una entidad en el triple store, lo cual deriva en una actualización de la chache y de las estructuras de datos</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83854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Estructuras en memoria II</a:t>
            </a:r>
          </a:p>
        </p:txBody>
      </p:sp>
      <p:pic>
        <p:nvPicPr>
          <p:cNvPr id="6" name="Imagen 5">
            <a:extLst>
              <a:ext uri="{FF2B5EF4-FFF2-40B4-BE49-F238E27FC236}">
                <a16:creationId xmlns:a16="http://schemas.microsoft.com/office/drawing/2014/main" id="{107EFF58-6E3C-4220-9D90-6D481528A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380" y="2334532"/>
            <a:ext cx="9709237" cy="3659868"/>
          </a:xfrm>
          <a:prstGeom prst="rect">
            <a:avLst/>
          </a:prstGeom>
        </p:spPr>
      </p:pic>
    </p:spTree>
    <p:extLst>
      <p:ext uri="{BB962C8B-B14F-4D97-AF65-F5344CB8AC3E}">
        <p14:creationId xmlns:p14="http://schemas.microsoft.com/office/powerpoint/2010/main" val="38828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Asincronía y paralelismo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1354217"/>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Seria deseable minimizar el tiempo de las peticiones pesadas como actualización y carga de datos desde la cache y desde los triple Store, y que estas no fuesen bloqueantes para la aplicación.</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2585323"/>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Se implementan todas las operaciones pesadas de forma que estas se ejecutan siempre de forma concurrente y asíncrona. Esto hace que el tiempo necesario para acometer una operación (por ejemplo la carga de todos los datos desde un determinado triple store), no sea la suma de las operaciones necesarias sino la operación mas lenta. Por otra parte para favorecer la concurrencia se dividen los grandes conjuntos de datos por nodo, triple store y clase.</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64457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Asincronía y paralelismo II</a:t>
            </a:r>
          </a:p>
        </p:txBody>
      </p:sp>
      <p:pic>
        <p:nvPicPr>
          <p:cNvPr id="6" name="Imagen 5">
            <a:extLst>
              <a:ext uri="{FF2B5EF4-FFF2-40B4-BE49-F238E27FC236}">
                <a16:creationId xmlns:a16="http://schemas.microsoft.com/office/drawing/2014/main" id="{3EB4EBC2-8BF4-4E66-8916-EACD98AB1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111" y="2653814"/>
            <a:ext cx="7343775" cy="2771775"/>
          </a:xfrm>
          <a:prstGeom prst="rect">
            <a:avLst/>
          </a:prstGeom>
        </p:spPr>
      </p:pic>
    </p:spTree>
    <p:extLst>
      <p:ext uri="{BB962C8B-B14F-4D97-AF65-F5344CB8AC3E}">
        <p14:creationId xmlns:p14="http://schemas.microsoft.com/office/powerpoint/2010/main" val="393195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Peticiones no bloqueantes I.</a:t>
            </a:r>
            <a:endParaRPr lang="es-ES" sz="4000" dirty="0">
              <a:solidFill>
                <a:srgbClr val="C00000"/>
              </a:solidFill>
            </a:endParaRP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2339102"/>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Seria deseable que las peticiones pesadas no bloqueasen al cliente que las invoca.</a:t>
            </a:r>
          </a:p>
          <a:p>
            <a:pPr marL="285750" indent="-285750">
              <a:buFont typeface="Arial" panose="020B0604020202020204" pitchFamily="34" charset="0"/>
              <a:buChar char="•"/>
            </a:pPr>
            <a:r>
              <a:rPr lang="es-ES" sz="1600" dirty="0"/>
              <a:t>Seria también deseable que las peticiones se procesen en función de la capacidad de proceso de la librería de descubrimiento. </a:t>
            </a:r>
          </a:p>
          <a:p>
            <a:pPr marL="285750" indent="-285750">
              <a:buFont typeface="Arial" panose="020B0604020202020204" pitchFamily="34" charset="0"/>
              <a:buChar char="•"/>
            </a:pPr>
            <a:r>
              <a:rPr lang="es-ES" sz="1600" dirty="0"/>
              <a:t>Múltiples peticiones idénticas no deben procesarse múltiples veces, sino únicamente una. Sin embargo todas las peticiones han de obtener respuesta.</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3077766"/>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Las peticiones (si están marcadas como asíncronas), no se procesan inmediatamente sino que se almacenan en una cola FIFO, y la petición retorna inmediatamente indicando un código de petición. </a:t>
            </a:r>
          </a:p>
          <a:p>
            <a:pPr marL="285750" indent="-285750">
              <a:buFont typeface="Arial" panose="020B0604020202020204" pitchFamily="34" charset="0"/>
              <a:buChar char="•"/>
            </a:pPr>
            <a:r>
              <a:rPr lang="es-ES" sz="1600" dirty="0"/>
              <a:t>La respuesta de la petición o peticiones cuando es procesada, es enviada de forma asíncrona, por medio de colas Kafka o webhook según preferencias del usuario.</a:t>
            </a:r>
          </a:p>
          <a:p>
            <a:pPr marL="285750" indent="-285750">
              <a:buFont typeface="Arial" panose="020B0604020202020204" pitchFamily="34" charset="0"/>
              <a:buChar char="•"/>
            </a:pPr>
            <a:r>
              <a:rPr lang="es-ES" sz="1600" dirty="0"/>
              <a:t>Las peticiones idénticas solo se almacenan una vez en la cola FIFO, por lo que solo será procesada una sola vez. Sin embargo, se guarda registro de todos los clientes que realizaron la petición y por lo tanto la librería responderá a todas ellas. </a:t>
            </a:r>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5957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Peticiones no bloqueantes II.</a:t>
            </a:r>
            <a:endParaRPr lang="es-ES" sz="4000" dirty="0">
              <a:solidFill>
                <a:srgbClr val="C00000"/>
              </a:solidFill>
            </a:endParaRPr>
          </a:p>
        </p:txBody>
      </p:sp>
      <p:pic>
        <p:nvPicPr>
          <p:cNvPr id="10" name="Imagen 9">
            <a:extLst>
              <a:ext uri="{FF2B5EF4-FFF2-40B4-BE49-F238E27FC236}">
                <a16:creationId xmlns:a16="http://schemas.microsoft.com/office/drawing/2014/main" id="{F1B6BEF2-90E6-4E07-A5B8-F34640161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364" y="1009634"/>
            <a:ext cx="5061322" cy="5765695"/>
          </a:xfrm>
          <a:prstGeom prst="rect">
            <a:avLst/>
          </a:prstGeom>
        </p:spPr>
      </p:pic>
    </p:spTree>
    <p:extLst>
      <p:ext uri="{BB962C8B-B14F-4D97-AF65-F5344CB8AC3E}">
        <p14:creationId xmlns:p14="http://schemas.microsoft.com/office/powerpoint/2010/main" val="115001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Descripción a bajo nivel de la 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308324"/>
          </a:xfrm>
          <a:prstGeom prst="rect">
            <a:avLst/>
          </a:prstGeom>
          <a:noFill/>
        </p:spPr>
        <p:txBody>
          <a:bodyPr wrap="square" rtlCol="0">
            <a:spAutoFit/>
          </a:bodyPr>
          <a:lstStyle/>
          <a:p>
            <a:pPr marL="342900" indent="-342900">
              <a:buFont typeface="Arial" panose="020B0604020202020204" pitchFamily="34" charset="0"/>
              <a:buChar char="•"/>
            </a:pPr>
            <a:r>
              <a:rPr lang="es-ES" sz="2400" dirty="0"/>
              <a:t>Reducción del acoplamiento</a:t>
            </a:r>
          </a:p>
          <a:p>
            <a:pPr marL="342900" indent="-342900">
              <a:buFont typeface="Arial" panose="020B0604020202020204" pitchFamily="34" charset="0"/>
              <a:buChar char="•"/>
            </a:pPr>
            <a:r>
              <a:rPr lang="es-ES" sz="2400" dirty="0"/>
              <a:t>Modelo de datos generalizado</a:t>
            </a:r>
          </a:p>
          <a:p>
            <a:pPr marL="342900" indent="-342900">
              <a:buFont typeface="Arial" panose="020B0604020202020204" pitchFamily="34" charset="0"/>
              <a:buChar char="•"/>
            </a:pPr>
            <a:r>
              <a:rPr lang="es-ES" sz="2400" dirty="0"/>
              <a:t>Reducción de la complejidad.</a:t>
            </a:r>
          </a:p>
          <a:p>
            <a:pPr marL="342900" indent="-342900">
              <a:buFont typeface="Arial" panose="020B0604020202020204" pitchFamily="34" charset="0"/>
              <a:buChar char="•"/>
            </a:pPr>
            <a:r>
              <a:rPr lang="es-ES" sz="2400" dirty="0"/>
              <a:t>Gestión de caches, estructuras en memoria y flujo del dato</a:t>
            </a:r>
          </a:p>
          <a:p>
            <a:pPr marL="342900" indent="-342900">
              <a:buFont typeface="Arial" panose="020B0604020202020204" pitchFamily="34" charset="0"/>
              <a:buChar char="•"/>
            </a:pPr>
            <a:r>
              <a:rPr lang="es-ES" sz="2400" dirty="0"/>
              <a:t>Asincronía y paralelismo</a:t>
            </a:r>
          </a:p>
          <a:p>
            <a:pPr marL="342900" indent="-342900">
              <a:buFont typeface="Arial" panose="020B0604020202020204" pitchFamily="34" charset="0"/>
              <a:buChar char="•"/>
            </a:pPr>
            <a:r>
              <a:rPr lang="es-ES" sz="2400" dirty="0"/>
              <a:t>Peticiones no bloqueantes</a:t>
            </a:r>
          </a:p>
        </p:txBody>
      </p:sp>
    </p:spTree>
    <p:extLst>
      <p:ext uri="{BB962C8B-B14F-4D97-AF65-F5344CB8AC3E}">
        <p14:creationId xmlns:p14="http://schemas.microsoft.com/office/powerpoint/2010/main" val="269424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Índice de retos y soluciones planteadas</a:t>
            </a:r>
          </a:p>
        </p:txBody>
      </p:sp>
      <p:graphicFrame>
        <p:nvGraphicFramePr>
          <p:cNvPr id="6" name="Tabla 5">
            <a:extLst>
              <a:ext uri="{FF2B5EF4-FFF2-40B4-BE49-F238E27FC236}">
                <a16:creationId xmlns:a16="http://schemas.microsoft.com/office/drawing/2014/main" id="{F7BA0CC6-85D5-45B2-A538-A0E1108F5916}"/>
              </a:ext>
            </a:extLst>
          </p:cNvPr>
          <p:cNvGraphicFramePr>
            <a:graphicFrameLocks noGrp="1"/>
          </p:cNvGraphicFramePr>
          <p:nvPr>
            <p:extLst>
              <p:ext uri="{D42A27DB-BD31-4B8C-83A1-F6EECF244321}">
                <p14:modId xmlns:p14="http://schemas.microsoft.com/office/powerpoint/2010/main" val="804723568"/>
              </p:ext>
            </p:extLst>
          </p:nvPr>
        </p:nvGraphicFramePr>
        <p:xfrm>
          <a:off x="2550793" y="2100540"/>
          <a:ext cx="7090412" cy="3936314"/>
        </p:xfrm>
        <a:graphic>
          <a:graphicData uri="http://schemas.openxmlformats.org/drawingml/2006/table">
            <a:tbl>
              <a:tblPr>
                <a:tableStyleId>{5C22544A-7EE6-4342-B048-85BDC9FD1C3A}</a:tableStyleId>
              </a:tblPr>
              <a:tblGrid>
                <a:gridCol w="3545206">
                  <a:extLst>
                    <a:ext uri="{9D8B030D-6E8A-4147-A177-3AD203B41FA5}">
                      <a16:colId xmlns:a16="http://schemas.microsoft.com/office/drawing/2014/main" val="1236869033"/>
                    </a:ext>
                  </a:extLst>
                </a:gridCol>
                <a:gridCol w="3545206">
                  <a:extLst>
                    <a:ext uri="{9D8B030D-6E8A-4147-A177-3AD203B41FA5}">
                      <a16:colId xmlns:a16="http://schemas.microsoft.com/office/drawing/2014/main" val="920763250"/>
                    </a:ext>
                  </a:extLst>
                </a:gridCol>
              </a:tblGrid>
              <a:tr h="607750">
                <a:tc>
                  <a:txBody>
                    <a:bodyPr/>
                    <a:lstStyle/>
                    <a:p>
                      <a:pPr algn="ctr" fontAlgn="ctr"/>
                      <a:r>
                        <a:rPr lang="es-ES" sz="1800" b="1" u="none" strike="noStrike" dirty="0">
                          <a:effectLst/>
                        </a:rPr>
                        <a:t>Retos</a:t>
                      </a:r>
                      <a:endParaRPr lang="es-ES" sz="1800" b="1" i="0" u="none" strike="noStrike" dirty="0">
                        <a:solidFill>
                          <a:srgbClr val="FFFFFF"/>
                        </a:solidFill>
                        <a:effectLst/>
                        <a:latin typeface="Calibri" panose="020F0502020204030204" pitchFamily="34" charset="0"/>
                      </a:endParaRPr>
                    </a:p>
                  </a:txBody>
                  <a:tcPr marL="7503" marR="7503" marT="7503" marB="0" anchor="ctr"/>
                </a:tc>
                <a:tc>
                  <a:txBody>
                    <a:bodyPr/>
                    <a:lstStyle/>
                    <a:p>
                      <a:pPr algn="ctr" fontAlgn="ctr"/>
                      <a:r>
                        <a:rPr lang="es-ES" sz="1800" b="1" u="none" strike="noStrike" dirty="0">
                          <a:effectLst/>
                        </a:rPr>
                        <a:t>Soluciones implementadas en la librería de descubrimiento</a:t>
                      </a:r>
                      <a:endParaRPr lang="es-ES" sz="1800" b="1" i="0" u="none" strike="noStrike" dirty="0">
                        <a:solidFill>
                          <a:srgbClr val="FFFFFF"/>
                        </a:solidFill>
                        <a:effectLst/>
                        <a:latin typeface="Calibri" panose="020F0502020204030204" pitchFamily="34" charset="0"/>
                      </a:endParaRPr>
                    </a:p>
                  </a:txBody>
                  <a:tcPr marL="7503" marR="7503" marT="7503" marB="0" anchor="ctr"/>
                </a:tc>
                <a:extLst>
                  <a:ext uri="{0D108BD9-81ED-4DB2-BD59-A6C34878D82A}">
                    <a16:rowId xmlns:a16="http://schemas.microsoft.com/office/drawing/2014/main" val="2476370990"/>
                  </a:ext>
                </a:extLst>
              </a:tr>
              <a:tr h="502706">
                <a:tc>
                  <a:txBody>
                    <a:bodyPr/>
                    <a:lstStyle/>
                    <a:p>
                      <a:pPr algn="ctr" fontAlgn="ctr"/>
                      <a:r>
                        <a:rPr lang="es-ES" sz="1100" b="0" i="0" u="none" strike="noStrike" dirty="0">
                          <a:solidFill>
                            <a:srgbClr val="000000"/>
                          </a:solidFill>
                          <a:effectLst/>
                          <a:latin typeface="Calibri" panose="020F0502020204030204" pitchFamily="34" charset="0"/>
                        </a:rPr>
                        <a:t>Distintas fuentes de datos (triple stores) y ontología cambiante (dependencia con la ontología)</a:t>
                      </a:r>
                    </a:p>
                  </a:txBody>
                  <a:tcPr marL="7620" marR="7620" marT="7620" marB="0" anchor="ctr"/>
                </a:tc>
                <a:tc>
                  <a:txBody>
                    <a:bodyPr/>
                    <a:lstStyle/>
                    <a:p>
                      <a:pPr algn="ctr" fontAlgn="ctr"/>
                      <a:r>
                        <a:rPr lang="es-ES" sz="1100" b="0" i="0" u="none" strike="noStrike" dirty="0">
                          <a:solidFill>
                            <a:srgbClr val="000000"/>
                          </a:solidFill>
                          <a:effectLst/>
                          <a:latin typeface="Calibri" panose="020F0502020204030204" pitchFamily="34" charset="0"/>
                        </a:rPr>
                        <a:t>Reducir acoplamiento al dato y a la fuente de datos. Modelo de dominio abstracto y flexible, capaz de modelar cualquier entidad</a:t>
                      </a:r>
                    </a:p>
                  </a:txBody>
                  <a:tcPr marL="7620" marR="7620" marT="7620" marB="0" anchor="ctr"/>
                </a:tc>
                <a:extLst>
                  <a:ext uri="{0D108BD9-81ED-4DB2-BD59-A6C34878D82A}">
                    <a16:rowId xmlns:a16="http://schemas.microsoft.com/office/drawing/2014/main" val="3806965646"/>
                  </a:ext>
                </a:extLst>
              </a:tr>
              <a:tr h="360148">
                <a:tc rowSpan="2">
                  <a:txBody>
                    <a:bodyPr/>
                    <a:lstStyle/>
                    <a:p>
                      <a:pPr algn="ctr" fontAlgn="ctr">
                        <a:buClr>
                          <a:srgbClr val="000000"/>
                        </a:buClr>
                        <a:buSzPts val="1100"/>
                        <a:buFont typeface="Calibri" panose="020F0502020204030204" pitchFamily="34" charset="0"/>
                        <a:buChar char="c"/>
                      </a:pPr>
                      <a:endParaRPr lang="es-E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b="0" i="0" u="none" strike="noStrike" dirty="0">
                          <a:solidFill>
                            <a:srgbClr val="000000"/>
                          </a:solidFill>
                          <a:effectLst/>
                          <a:latin typeface="Calibri" panose="020F0502020204030204" pitchFamily="34" charset="0"/>
                        </a:rPr>
                        <a:t>Reducción el espacio de búsqueda (Elasticsearch)</a:t>
                      </a:r>
                    </a:p>
                  </a:txBody>
                  <a:tcPr marL="7620" marR="7620" marT="7620" marB="0" anchor="ctr"/>
                </a:tc>
                <a:extLst>
                  <a:ext uri="{0D108BD9-81ED-4DB2-BD59-A6C34878D82A}">
                    <a16:rowId xmlns:a16="http://schemas.microsoft.com/office/drawing/2014/main" val="55516409"/>
                  </a:ext>
                </a:extLst>
              </a:tr>
              <a:tr h="180074">
                <a:tc v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Mantener estado de últimas búsquedas de similitud (deltas)</a:t>
                      </a:r>
                    </a:p>
                  </a:txBody>
                  <a:tcPr marL="7620" marR="7620" marT="7620" marB="0" anchor="b"/>
                </a:tc>
                <a:extLst>
                  <a:ext uri="{0D108BD9-81ED-4DB2-BD59-A6C34878D82A}">
                    <a16:rowId xmlns:a16="http://schemas.microsoft.com/office/drawing/2014/main" val="1723965606"/>
                  </a:ext>
                </a:extLst>
              </a:tr>
              <a:tr h="180074">
                <a:tc rowSpan="3">
                  <a:txBody>
                    <a:bodyPr/>
                    <a:lstStyle/>
                    <a:p>
                      <a:pPr algn="ctr" fontAlgn="ctr"/>
                      <a:r>
                        <a:rPr lang="es-ES" sz="1100" b="0" i="0" u="none" strike="noStrike" dirty="0">
                          <a:solidFill>
                            <a:srgbClr val="000000"/>
                          </a:solidFill>
                          <a:effectLst/>
                          <a:latin typeface="Calibri" panose="020F0502020204030204" pitchFamily="34" charset="0"/>
                        </a:rPr>
                        <a:t>Maximizar el rendimiento de la librería </a:t>
                      </a:r>
                    </a:p>
                  </a:txBody>
                  <a:tcPr marL="7620" marR="7620" marT="7620" marB="0" anchor="ctr"/>
                </a:tc>
                <a:tc>
                  <a:txBody>
                    <a:bodyPr/>
                    <a:lstStyle/>
                    <a:p>
                      <a:pPr algn="ctr" fontAlgn="b"/>
                      <a:r>
                        <a:rPr lang="es-ES" sz="1100" b="0" i="0" u="none" strike="noStrike" dirty="0">
                          <a:solidFill>
                            <a:srgbClr val="000000"/>
                          </a:solidFill>
                          <a:effectLst/>
                          <a:latin typeface="Calibri" panose="020F0502020204030204" pitchFamily="34" charset="0"/>
                        </a:rPr>
                        <a:t>Cache Redis para los datos </a:t>
                      </a:r>
                    </a:p>
                  </a:txBody>
                  <a:tcPr marL="7620" marR="7620" marT="7620" marB="0" anchor="b"/>
                </a:tc>
                <a:extLst>
                  <a:ext uri="{0D108BD9-81ED-4DB2-BD59-A6C34878D82A}">
                    <a16:rowId xmlns:a16="http://schemas.microsoft.com/office/drawing/2014/main" val="2598880930"/>
                  </a:ext>
                </a:extLst>
              </a:tr>
              <a:tr h="211960">
                <a:tc v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Estructuras en memoria</a:t>
                      </a:r>
                    </a:p>
                  </a:txBody>
                  <a:tcPr marL="7620" marR="7620" marT="7620" marB="0" anchor="b"/>
                </a:tc>
                <a:extLst>
                  <a:ext uri="{0D108BD9-81ED-4DB2-BD59-A6C34878D82A}">
                    <a16:rowId xmlns:a16="http://schemas.microsoft.com/office/drawing/2014/main" val="523788448"/>
                  </a:ext>
                </a:extLst>
              </a:tr>
              <a:tr h="537028">
                <a:tc vMerge="1">
                  <a:txBody>
                    <a:bodyPr/>
                    <a:lstStyle/>
                    <a:p>
                      <a:endParaRPr lang="es-ES"/>
                    </a:p>
                  </a:txBody>
                  <a:tcPr/>
                </a:tc>
                <a:tc>
                  <a:txBody>
                    <a:bodyPr/>
                    <a:lstStyle/>
                    <a:p>
                      <a:pPr lvl="1" algn="ctr" fontAlgn="b"/>
                      <a:r>
                        <a:rPr lang="es-ES" sz="1100" b="0" i="0" u="none" strike="noStrike" dirty="0">
                          <a:solidFill>
                            <a:srgbClr val="000000"/>
                          </a:solidFill>
                          <a:effectLst/>
                          <a:latin typeface="Calibri" panose="020F0502020204030204" pitchFamily="34" charset="0"/>
                        </a:rPr>
                        <a:t>Asincronía y paralelismo en peticiones pesadas (obtención de datos desde triple store y cache, evaluación de similitudes)</a:t>
                      </a:r>
                    </a:p>
                  </a:txBody>
                  <a:tcPr marL="7620" marR="7620" marT="7620" marB="0" anchor="b"/>
                </a:tc>
                <a:extLst>
                  <a:ext uri="{0D108BD9-81ED-4DB2-BD59-A6C34878D82A}">
                    <a16:rowId xmlns:a16="http://schemas.microsoft.com/office/drawing/2014/main" val="1430563811"/>
                  </a:ext>
                </a:extLst>
              </a:tr>
              <a:tr h="360148">
                <a:tc>
                  <a:txBody>
                    <a:bodyPr/>
                    <a:lstStyle/>
                    <a:p>
                      <a:pPr algn="ctr" fontAlgn="ctr"/>
                      <a:r>
                        <a:rPr lang="es-ES" sz="1100" b="0" i="0" u="none" strike="noStrike" dirty="0">
                          <a:solidFill>
                            <a:srgbClr val="000000"/>
                          </a:solidFill>
                          <a:effectLst/>
                          <a:latin typeface="Calibri" panose="020F0502020204030204" pitchFamily="34" charset="0"/>
                        </a:rPr>
                        <a:t>Peticiones no bloqueantes</a:t>
                      </a:r>
                    </a:p>
                  </a:txBody>
                  <a:tcPr marL="7620" marR="7620" marT="7620" marB="0" anchor="ctr"/>
                </a:tc>
                <a:tc>
                  <a:txBody>
                    <a:bodyPr/>
                    <a:lstStyle/>
                    <a:p>
                      <a:pPr algn="ctr" fontAlgn="b"/>
                      <a:r>
                        <a:rPr lang="es-ES" sz="1100" b="0" i="0" u="none" strike="noStrike" dirty="0">
                          <a:solidFill>
                            <a:srgbClr val="000000"/>
                          </a:solidFill>
                          <a:effectLst/>
                          <a:latin typeface="Calibri" panose="020F0502020204030204" pitchFamily="34" charset="0"/>
                        </a:rPr>
                        <a:t>Las peticiones pesadas se pueden procesar por medio de Jobs, de forma que estas no boqueen al cliente. Estas serán almacenadas en una cola FIFO  y procesadas cuando la librería pueda atenderlas. Las sucesivas peticiones iguales hechas por un cliente solo se procesaran una vez, pero se dará respuesta a todas. La respuesta en este caso será asíncrona, por medio de una cola kafka o un webhook, según preferencia del cliente.</a:t>
                      </a:r>
                    </a:p>
                  </a:txBody>
                  <a:tcPr marL="7620" marR="7620" marT="7620" marB="0" anchor="b"/>
                </a:tc>
                <a:extLst>
                  <a:ext uri="{0D108BD9-81ED-4DB2-BD59-A6C34878D82A}">
                    <a16:rowId xmlns:a16="http://schemas.microsoft.com/office/drawing/2014/main" val="4056205470"/>
                  </a:ext>
                </a:extLst>
              </a:tr>
            </a:tbl>
          </a:graphicData>
        </a:graphic>
      </p:graphicFrame>
    </p:spTree>
    <p:extLst>
      <p:ext uri="{BB962C8B-B14F-4D97-AF65-F5344CB8AC3E}">
        <p14:creationId xmlns:p14="http://schemas.microsoft.com/office/powerpoint/2010/main" val="218679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Modelo de dominio I. </a:t>
            </a:r>
            <a:r>
              <a:rPr lang="es-ES" sz="4000" dirty="0">
                <a:solidFill>
                  <a:srgbClr val="C00000"/>
                </a:solidFill>
              </a:rPr>
              <a:t>Reducción de acoplamiento a la fuente de datos</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755850"/>
            <a:ext cx="5490961" cy="2862322"/>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400" dirty="0"/>
              <a:t>El proyecto impone que pueden existir mas de una fuente de datos, y estas pueden ser intercambiable. Ahora mismo coexisten Fuseki y Wikibase ambos accesibles por Endpoint SPARQL o API.</a:t>
            </a:r>
          </a:p>
          <a:p>
            <a:pPr marL="285750" indent="-285750">
              <a:buFont typeface="Arial" panose="020B0604020202020204" pitchFamily="34" charset="0"/>
              <a:buChar char="•"/>
            </a:pPr>
            <a:r>
              <a:rPr lang="es-ES" sz="1400" dirty="0"/>
              <a:t>Reducir la dependencia de la librería de descubrimiento con las fuentes de datos</a:t>
            </a:r>
          </a:p>
          <a:p>
            <a:pPr marL="285750" indent="-285750">
              <a:buFont typeface="Arial" panose="020B0604020202020204" pitchFamily="34" charset="0"/>
              <a:buChar char="•"/>
            </a:pPr>
            <a:endParaRPr lang="es-ES" dirty="0"/>
          </a:p>
          <a:p>
            <a:r>
              <a:rPr lang="es-ES" b="1" dirty="0"/>
              <a:t>Solución:</a:t>
            </a:r>
            <a:endParaRPr lang="es-ES" dirty="0"/>
          </a:p>
          <a:p>
            <a:pPr marL="285750" indent="-285750">
              <a:buFont typeface="Arial" panose="020B0604020202020204" pitchFamily="34" charset="0"/>
              <a:buChar char="•"/>
            </a:pPr>
            <a:r>
              <a:rPr lang="es-ES" sz="1400" dirty="0"/>
              <a:t>Desacoplar las fuentes de datos de la librería de descubrimiento. Al fin y al cabo, la </a:t>
            </a:r>
            <a:r>
              <a:rPr lang="es-ES" sz="1400" b="1" dirty="0"/>
              <a:t>federación</a:t>
            </a:r>
            <a:r>
              <a:rPr lang="es-ES" sz="1400" dirty="0"/>
              <a:t> ha de conocer las fuentes de datos e interactuar con ellas, asi que ¿Por qué no delegar esta responsabilidad en ella?</a:t>
            </a:r>
          </a:p>
        </p:txBody>
      </p:sp>
      <p:pic>
        <p:nvPicPr>
          <p:cNvPr id="9" name="Imagen 8">
            <a:extLst>
              <a:ext uri="{FF2B5EF4-FFF2-40B4-BE49-F238E27FC236}">
                <a16:creationId xmlns:a16="http://schemas.microsoft.com/office/drawing/2014/main" id="{8B720434-66EF-40EB-BAA9-121247BE4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247" y="2801123"/>
            <a:ext cx="4333875" cy="2771775"/>
          </a:xfrm>
          <a:prstGeom prst="rect">
            <a:avLst/>
          </a:prstGeom>
        </p:spPr>
      </p:pic>
    </p:spTree>
    <p:extLst>
      <p:ext uri="{BB962C8B-B14F-4D97-AF65-F5344CB8AC3E}">
        <p14:creationId xmlns:p14="http://schemas.microsoft.com/office/powerpoint/2010/main" val="163951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Modelo de dominio II. </a:t>
            </a:r>
            <a:r>
              <a:rPr lang="es-ES" sz="4000" dirty="0">
                <a:solidFill>
                  <a:srgbClr val="C00000"/>
                </a:solidFill>
              </a:rPr>
              <a:t>Ontología cambiante</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140297"/>
            <a:ext cx="5490961" cy="3939540"/>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400" dirty="0"/>
              <a:t>El modelo de dominio tiene que ser capaz de modelar cualquier tipo de objeto descrito por una ontología</a:t>
            </a:r>
          </a:p>
          <a:p>
            <a:pPr marL="285750" indent="-285750">
              <a:buFont typeface="Arial" panose="020B0604020202020204" pitchFamily="34" charset="0"/>
              <a:buChar char="•"/>
            </a:pPr>
            <a:r>
              <a:rPr lang="es-ES" sz="1400" dirty="0"/>
              <a:t>Tiene que ser capaz de almacenar además metadatos relativos al estado de la instancia (fecha ultima actualización, clase a la que pertenece, localización de donde se encuentra almacenado….)</a:t>
            </a:r>
          </a:p>
          <a:p>
            <a:pPr marL="285750" indent="-285750">
              <a:buFont typeface="Arial" panose="020B0604020202020204" pitchFamily="34" charset="0"/>
              <a:buChar char="•"/>
            </a:pPr>
            <a:endParaRPr lang="es-ES" dirty="0"/>
          </a:p>
          <a:p>
            <a:r>
              <a:rPr lang="es-ES" b="1" dirty="0"/>
              <a:t>Solución:</a:t>
            </a:r>
            <a:endParaRPr lang="es-ES" dirty="0"/>
          </a:p>
          <a:p>
            <a:pPr marL="285750" indent="-285750">
              <a:buFont typeface="Arial" panose="020B0604020202020204" pitchFamily="34" charset="0"/>
              <a:buChar char="•"/>
            </a:pPr>
            <a:r>
              <a:rPr lang="es-ES" sz="1400" dirty="0"/>
              <a:t>Crear un Tipo de objeto abstracto (clase TripleObject), con ciertos metadatos constantes (id, entityId, localURI,className, lastModification, y el Objeto TripleStore con datos relativos al origen del dato )</a:t>
            </a:r>
          </a:p>
          <a:p>
            <a:pPr marL="285750" indent="-285750">
              <a:buFont typeface="Arial" panose="020B0604020202020204" pitchFamily="34" charset="0"/>
              <a:buChar char="•"/>
            </a:pPr>
            <a:r>
              <a:rPr lang="es-ES" sz="1400" dirty="0"/>
              <a:t>Almacenar atributos en una estructura recursiva tipo clave-valor donde el valor puede ser también un objeto de tipo TripleObject. Esto aumenta mucho la flexibilidad pero también la complejidad (Cualquier objeto que pueda modelarse en Json puede también modelarse con la clase Triple Object)</a:t>
            </a:r>
          </a:p>
        </p:txBody>
      </p:sp>
      <p:pic>
        <p:nvPicPr>
          <p:cNvPr id="6" name="Imagen 5">
            <a:extLst>
              <a:ext uri="{FF2B5EF4-FFF2-40B4-BE49-F238E27FC236}">
                <a16:creationId xmlns:a16="http://schemas.microsoft.com/office/drawing/2014/main" id="{2373CEC3-0519-4F6B-85FA-BFDA9A86A832}"/>
              </a:ext>
            </a:extLst>
          </p:cNvPr>
          <p:cNvPicPr>
            <a:picLocks noChangeAspect="1"/>
          </p:cNvPicPr>
          <p:nvPr/>
        </p:nvPicPr>
        <p:blipFill>
          <a:blip r:embed="rId3"/>
          <a:stretch>
            <a:fillRect/>
          </a:stretch>
        </p:blipFill>
        <p:spPr>
          <a:xfrm>
            <a:off x="5707755" y="2137916"/>
            <a:ext cx="6267450" cy="3695700"/>
          </a:xfrm>
          <a:prstGeom prst="rect">
            <a:avLst/>
          </a:prstGeom>
        </p:spPr>
      </p:pic>
    </p:spTree>
    <p:extLst>
      <p:ext uri="{BB962C8B-B14F-4D97-AF65-F5344CB8AC3E}">
        <p14:creationId xmlns:p14="http://schemas.microsoft.com/office/powerpoint/2010/main" val="326189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I</a:t>
            </a:r>
          </a:p>
        </p:txBody>
      </p:sp>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3E052283-A616-4B34-B8B3-B69FFFF5F895}"/>
                  </a:ext>
                </a:extLst>
              </p:cNvPr>
              <p:cNvSpPr/>
              <p:nvPr/>
            </p:nvSpPr>
            <p:spPr>
              <a:xfrm>
                <a:off x="216794" y="2910663"/>
                <a:ext cx="5490961" cy="2831544"/>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Cualquier búsqueda de similitud implica comparar el elemento, con el resto de elementos de su tipo, esto implica una complejidad n(n-1), es decir </a:t>
                </a:r>
                <a14:m>
                  <m:oMath xmlns:m="http://schemas.openxmlformats.org/officeDocument/2006/math">
                    <m:sSup>
                      <m:sSupPr>
                        <m:ctrlPr>
                          <a:rPr lang="es-ES" sz="1600" i="1" smtClean="0">
                            <a:latin typeface="Cambria Math" panose="02040503050406030204" pitchFamily="18" charset="0"/>
                          </a:rPr>
                        </m:ctrlPr>
                      </m:sSupPr>
                      <m:e>
                        <m:r>
                          <a:rPr lang="es-ES" sz="1600" b="0" i="1" smtClean="0">
                            <a:latin typeface="Cambria Math" panose="02040503050406030204" pitchFamily="18" charset="0"/>
                          </a:rPr>
                          <m:t>𝑂</m:t>
                        </m:r>
                        <m:r>
                          <a:rPr lang="es-ES" sz="1600" b="0" i="1" smtClean="0">
                            <a:latin typeface="Cambria Math" panose="02040503050406030204" pitchFamily="18" charset="0"/>
                          </a:rPr>
                          <m:t>(</m:t>
                        </m:r>
                        <m:r>
                          <a:rPr lang="es-ES" sz="1600" b="0" i="1" smtClean="0">
                            <a:latin typeface="Cambria Math" panose="02040503050406030204" pitchFamily="18" charset="0"/>
                          </a:rPr>
                          <m:t>𝑛</m:t>
                        </m:r>
                      </m:e>
                      <m:sup>
                        <m:r>
                          <a:rPr lang="es-ES" sz="1600" b="0" i="1" smtClean="0">
                            <a:latin typeface="Cambria Math" panose="02040503050406030204" pitchFamily="18" charset="0"/>
                          </a:rPr>
                          <m:t>2</m:t>
                        </m:r>
                      </m:sup>
                    </m:sSup>
                    <m:r>
                      <a:rPr lang="es-ES" sz="1600" b="0" i="1" smtClean="0">
                        <a:latin typeface="Cambria Math" panose="02040503050406030204" pitchFamily="18" charset="0"/>
                      </a:rPr>
                      <m:t>)</m:t>
                    </m:r>
                  </m:oMath>
                </a14:m>
                <a:r>
                  <a:rPr lang="es-ES" sz="1600" dirty="0"/>
                  <a:t>, es decir exponencial. Es necesario encontrar mecanismos para reducir la complejidad. En este caso buscamos reducir el numero de entidades con las que comparar, es decir (n-1), buscado algo que se asemeje a una constante, pasando de orden exponencial a orden polinomial </a:t>
                </a:r>
                <a14:m>
                  <m:oMath xmlns:m="http://schemas.openxmlformats.org/officeDocument/2006/math">
                    <m:r>
                      <a:rPr lang="es-ES" sz="1600" b="0" i="1" smtClean="0">
                        <a:latin typeface="Cambria Math" panose="02040503050406030204" pitchFamily="18" charset="0"/>
                      </a:rPr>
                      <m:t>𝑂</m:t>
                    </m:r>
                    <m:r>
                      <a:rPr lang="es-ES" sz="1600" b="0" i="1" smtClean="0">
                        <a:latin typeface="Cambria Math" panose="02040503050406030204" pitchFamily="18" charset="0"/>
                      </a:rPr>
                      <m:t>(</m:t>
                    </m:r>
                    <m:r>
                      <a:rPr lang="es-ES" sz="1600" b="0" i="1" smtClean="0">
                        <a:latin typeface="Cambria Math" panose="02040503050406030204" pitchFamily="18" charset="0"/>
                      </a:rPr>
                      <m:t>𝑛</m:t>
                    </m:r>
                    <m:r>
                      <a:rPr lang="es-ES" sz="1600" b="0" i="1" smtClean="0">
                        <a:latin typeface="Cambria Math" panose="02040503050406030204" pitchFamily="18" charset="0"/>
                      </a:rPr>
                      <m:t>∗</m:t>
                    </m:r>
                    <m:r>
                      <a:rPr lang="es-ES" sz="1600" b="0" i="1" smtClean="0">
                        <a:latin typeface="Cambria Math" panose="02040503050406030204" pitchFamily="18" charset="0"/>
                      </a:rPr>
                      <m:t>𝑚</m:t>
                    </m:r>
                    <m:r>
                      <a:rPr lang="es-ES" sz="1600" b="0" i="1" smtClean="0">
                        <a:latin typeface="Cambria Math" panose="02040503050406030204" pitchFamily="18" charset="0"/>
                      </a:rPr>
                      <m:t>)</m:t>
                    </m:r>
                  </m:oMath>
                </a14:m>
                <a:r>
                  <a:rPr lang="es-ES" sz="1600" dirty="0"/>
                  <a:t>, siendo n el numero de elementos a comparar, y m, el número de elementos similares encontrados en el espacio (n-1).</a:t>
                </a:r>
              </a:p>
            </p:txBody>
          </p:sp>
        </mc:Choice>
        <mc:Fallback>
          <p:sp>
            <p:nvSpPr>
              <p:cNvPr id="3" name="Rectángulo 2">
                <a:extLst>
                  <a:ext uri="{FF2B5EF4-FFF2-40B4-BE49-F238E27FC236}">
                    <a16:creationId xmlns:a16="http://schemas.microsoft.com/office/drawing/2014/main" id="{3E052283-A616-4B34-B8B3-B69FFFF5F895}"/>
                  </a:ext>
                </a:extLst>
              </p:cNvPr>
              <p:cNvSpPr>
                <a:spLocks noRot="1" noChangeAspect="1" noMove="1" noResize="1" noEditPoints="1" noAdjustHandles="1" noChangeArrowheads="1" noChangeShapeType="1" noTextEdit="1"/>
              </p:cNvSpPr>
              <p:nvPr/>
            </p:nvSpPr>
            <p:spPr>
              <a:xfrm>
                <a:off x="216794" y="2910663"/>
                <a:ext cx="5490961" cy="2831544"/>
              </a:xfrm>
              <a:prstGeom prst="rect">
                <a:avLst/>
              </a:prstGeom>
              <a:blipFill>
                <a:blip r:embed="rId3"/>
                <a:stretch>
                  <a:fillRect l="-1000" t="-1075" r="-222" b="-1720"/>
                </a:stretch>
              </a:blipFill>
            </p:spPr>
            <p:txBody>
              <a:bodyPr/>
              <a:lstStyle/>
              <a:p>
                <a:r>
                  <a:rPr lang="es-ES">
                    <a:noFill/>
                  </a:rPr>
                  <a:t> </a:t>
                </a:r>
              </a:p>
            </p:txBody>
          </p:sp>
        </mc:Fallback>
      </mc:AlternateContent>
      <p:sp>
        <p:nvSpPr>
          <p:cNvPr id="4" name="Rectángulo 3">
            <a:extLst>
              <a:ext uri="{FF2B5EF4-FFF2-40B4-BE49-F238E27FC236}">
                <a16:creationId xmlns:a16="http://schemas.microsoft.com/office/drawing/2014/main" id="{C8B0FA7B-8541-4A94-A7D9-EB364D1F4C07}"/>
              </a:ext>
            </a:extLst>
          </p:cNvPr>
          <p:cNvSpPr/>
          <p:nvPr/>
        </p:nvSpPr>
        <p:spPr>
          <a:xfrm>
            <a:off x="5879205" y="2910663"/>
            <a:ext cx="6096000" cy="1354217"/>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Usar el motor de búsqueda de Elasticsearch (sobre los atributos mas relevantes), para reducir el número de elementos con los que hay que comparar cada instancia.  Las búsqueda en Elasticsearch es muy rápida, debido al uso de índices inversos (Lucene).</a:t>
            </a:r>
          </a:p>
        </p:txBody>
      </p:sp>
    </p:spTree>
    <p:extLst>
      <p:ext uri="{BB962C8B-B14F-4D97-AF65-F5344CB8AC3E}">
        <p14:creationId xmlns:p14="http://schemas.microsoft.com/office/powerpoint/2010/main" val="23043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II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3224988"/>
            <a:ext cx="11423663" cy="2031325"/>
          </a:xfrm>
          <a:prstGeom prst="rect">
            <a:avLst/>
          </a:prstGeom>
        </p:spPr>
        <p:txBody>
          <a:bodyPr wrap="square">
            <a:spAutoFit/>
          </a:bodyPr>
          <a:lstStyle/>
          <a:p>
            <a:r>
              <a:rPr lang="es-ES" b="1" dirty="0"/>
              <a:t>Algoritmo</a:t>
            </a:r>
          </a:p>
          <a:p>
            <a:endParaRPr lang="es-ES" b="1" dirty="0"/>
          </a:p>
          <a:p>
            <a:pPr marL="342900" indent="-342900">
              <a:buAutoNum type="arabicPeriod"/>
            </a:pPr>
            <a:r>
              <a:rPr lang="es-ES" dirty="0"/>
              <a:t>Obtenemos todas las entidades de la cache</a:t>
            </a:r>
          </a:p>
          <a:p>
            <a:pPr marL="342900" indent="-342900">
              <a:buAutoNum type="arabicPeriod"/>
            </a:pPr>
            <a:r>
              <a:rPr lang="es-ES" dirty="0"/>
              <a:t>Para cada entidad, realizamos una petición a Elasticsearch que nos devolverá las entidades semejantes hasta cierto umbral o número, ordenadas por similitud</a:t>
            </a:r>
          </a:p>
          <a:p>
            <a:pPr marL="342900" indent="-342900">
              <a:buAutoNum type="arabicPeriod"/>
            </a:pPr>
            <a:r>
              <a:rPr lang="es-ES" dirty="0"/>
              <a:t>Sobre el resultado obtenido de las entidades semejantes, calcularemos la similitud, usando la similitud de entidades</a:t>
            </a:r>
          </a:p>
          <a:p>
            <a:pPr marL="342900" indent="-342900">
              <a:buAutoNum type="arabicPeriod"/>
            </a:pPr>
            <a:endParaRPr lang="es-ES" dirty="0"/>
          </a:p>
        </p:txBody>
      </p:sp>
    </p:spTree>
    <p:extLst>
      <p:ext uri="{BB962C8B-B14F-4D97-AF65-F5344CB8AC3E}">
        <p14:creationId xmlns:p14="http://schemas.microsoft.com/office/powerpoint/2010/main" val="7687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5" y="1432411"/>
            <a:ext cx="4253606" cy="3154103"/>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III</a:t>
            </a:r>
          </a:p>
        </p:txBody>
      </p:sp>
      <p:pic>
        <p:nvPicPr>
          <p:cNvPr id="11" name="Imagen 10">
            <a:extLst>
              <a:ext uri="{FF2B5EF4-FFF2-40B4-BE49-F238E27FC236}">
                <a16:creationId xmlns:a16="http://schemas.microsoft.com/office/drawing/2014/main" id="{7F9F3B3A-DCB3-4684-8278-80DDAD480CC7}"/>
              </a:ext>
            </a:extLst>
          </p:cNvPr>
          <p:cNvPicPr>
            <a:picLocks noChangeAspect="1"/>
          </p:cNvPicPr>
          <p:nvPr/>
        </p:nvPicPr>
        <p:blipFill>
          <a:blip r:embed="rId3"/>
          <a:stretch>
            <a:fillRect/>
          </a:stretch>
        </p:blipFill>
        <p:spPr>
          <a:xfrm>
            <a:off x="4017485" y="1363468"/>
            <a:ext cx="7129486" cy="4882045"/>
          </a:xfrm>
          <a:prstGeom prst="rect">
            <a:avLst/>
          </a:prstGeom>
        </p:spPr>
      </p:pic>
    </p:spTree>
    <p:extLst>
      <p:ext uri="{BB962C8B-B14F-4D97-AF65-F5344CB8AC3E}">
        <p14:creationId xmlns:p14="http://schemas.microsoft.com/office/powerpoint/2010/main" val="85671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 entidades a comparar</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05674"/>
            <a:ext cx="5490961" cy="1600438"/>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Evitar buscar similitudes en cada iteración de todas las entidades de una clase. Para la complejidad antes mencionada n(n-1), siguiendo esta estrategia, conseguimos reducir el primer termino, es decir n (el numero de elementos para los cuales es necesario)</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905674"/>
            <a:ext cx="6096000" cy="3077766"/>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Las entidades almacenadas en los triple stores contienen metadatos tales como la fecha de </a:t>
            </a:r>
            <a:r>
              <a:rPr lang="es-ES" sz="1600" b="1" dirty="0"/>
              <a:t>última actualización</a:t>
            </a:r>
            <a:r>
              <a:rPr lang="es-ES" sz="1600" dirty="0"/>
              <a:t>. Almacenando información en la libraría de descubrimiento relativa a búsquedas anteriores por nodo, triple store y clase, podemos comparar dichas fechas con la fecha de ultima actualización y obtener solo los deltas (instancias que han sido modificadas desde la ultima búsqueda). Dado que la similitud es tiene la propiedad conmutativa, es decir la similitud de A con B es la misma que la similitud de B con A, no existe problema en ello, ya que el cuando recuperamos por Elasticsearch las entidades similares si estamos teniendo en cuenta todo el conjunto.</a:t>
            </a:r>
            <a:endParaRPr lang="es-ES" sz="1600" b="1" dirty="0"/>
          </a:p>
        </p:txBody>
      </p:sp>
    </p:spTree>
    <p:extLst>
      <p:ext uri="{BB962C8B-B14F-4D97-AF65-F5344CB8AC3E}">
        <p14:creationId xmlns:p14="http://schemas.microsoft.com/office/powerpoint/2010/main" val="656956560"/>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899DAF-C2D9-483D-B87F-F3B38628867D}">
  <ds:schemaRefs>
    <ds:schemaRef ds:uri="http://schemas.microsoft.com/sharepoint/v3/contenttype/forms"/>
  </ds:schemaRefs>
</ds:datastoreItem>
</file>

<file path=customXml/itemProps3.xml><?xml version="1.0" encoding="utf-8"?>
<ds:datastoreItem xmlns:ds="http://schemas.openxmlformats.org/officeDocument/2006/customXml" ds:itemID="{0B2AC0CA-67DA-4FBD-9D44-863D62B23E74}">
  <ds:schemaRefs>
    <ds:schemaRef ds:uri="http://schemas.microsoft.com/office/2006/documentManagement/types"/>
    <ds:schemaRef ds:uri="e175f0af-9b45-48b7-8f66-de0a21637dd8"/>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4247</TotalTime>
  <Words>3120</Words>
  <Application>Microsoft Office PowerPoint</Application>
  <PresentationFormat>Panorámica</PresentationFormat>
  <Paragraphs>335</Paragraphs>
  <Slides>18</Slides>
  <Notes>16</Notes>
  <HiddenSlides>0</HiddenSlides>
  <MMClips>0</MMClips>
  <ScaleCrop>false</ScaleCrop>
  <HeadingPairs>
    <vt:vector size="6" baseType="variant">
      <vt:variant>
        <vt:lpstr>Fuentes usadas</vt:lpstr>
      </vt:variant>
      <vt:variant>
        <vt:i4>11</vt:i4>
      </vt:variant>
      <vt:variant>
        <vt:lpstr>Tema</vt:lpstr>
      </vt:variant>
      <vt:variant>
        <vt:i4>4</vt:i4>
      </vt:variant>
      <vt:variant>
        <vt:lpstr>Títulos de diapositiva</vt:lpstr>
      </vt:variant>
      <vt:variant>
        <vt:i4>18</vt:i4>
      </vt:variant>
    </vt:vector>
  </HeadingPairs>
  <TitlesOfParts>
    <vt:vector size="33" baseType="lpstr">
      <vt:lpstr>NSimSun</vt:lpstr>
      <vt:lpstr>Arial</vt:lpstr>
      <vt:lpstr>Calibri</vt:lpstr>
      <vt:lpstr>Calibri Light</vt:lpstr>
      <vt:lpstr>Cambria Math</vt:lpstr>
      <vt:lpstr>Hypatia Sans Pro</vt:lpstr>
      <vt:lpstr>Liberation Serif</vt:lpstr>
      <vt:lpstr>Lucida Sans</vt:lpstr>
      <vt:lpstr>Minion Pro</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77</cp:revision>
  <dcterms:created xsi:type="dcterms:W3CDTF">2019-09-19T09:59:35Z</dcterms:created>
  <dcterms:modified xsi:type="dcterms:W3CDTF">2021-01-21T15:16:17Z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