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85" r:id="rId6"/>
    <p:sldMasterId id="2147483697" r:id="rId7"/>
  </p:sldMasterIdLst>
  <p:notesMasterIdLst>
    <p:notesMasterId r:id="rId33"/>
  </p:notesMasterIdLst>
  <p:sldIdLst>
    <p:sldId id="256" r:id="rId8"/>
    <p:sldId id="257" r:id="rId9"/>
    <p:sldId id="268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2" r:id="rId29"/>
    <p:sldId id="311" r:id="rId30"/>
    <p:sldId id="310" r:id="rId31"/>
    <p:sldId id="258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2E59160-5156-4170-AB5A-02ACF471DF57}">
          <p14:sldIdLst>
            <p14:sldId id="256"/>
            <p14:sldId id="257"/>
            <p14:sldId id="26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2"/>
            <p14:sldId id="311"/>
            <p14:sldId id="31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ED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35" autoAdjust="0"/>
  </p:normalViewPr>
  <p:slideViewPr>
    <p:cSldViewPr snapToGrid="0">
      <p:cViewPr>
        <p:scale>
          <a:sx n="100" d="100"/>
          <a:sy n="100" d="100"/>
        </p:scale>
        <p:origin x="954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B3F03-733C-4F4F-8160-EA6766E3B12A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0464F-B7A6-41EA-9FCA-FF947132E9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51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librería de descubrimiento esta compuesta por distintos módulos con finalidades muy distintas:</a:t>
            </a:r>
          </a:p>
          <a:p>
            <a:pPr marL="171450" indent="-171450">
              <a:buFontTx/>
              <a:buChar char="-"/>
            </a:pPr>
            <a:r>
              <a:rPr lang="es-ES" dirty="0"/>
              <a:t>Reconciliación de entidades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(dentro de un mismo Backend). Realiza la detección de duplicados o instancias que referencian el mismo concepto y coordina el proceso de merge o </a:t>
            </a:r>
            <a:r>
              <a:rPr lang="es-ES"/>
              <a:t>linkado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Descubrimiento de enlaces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Instancias externas al </a:t>
            </a:r>
            <a:r>
              <a:rPr lang="es-ES" dirty="0" err="1"/>
              <a:t>Bacend</a:t>
            </a:r>
            <a:r>
              <a:rPr lang="es-ES" dirty="0"/>
              <a:t> SGI. Tiene como finalidad añadir enlaces entre instancias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Otros Backend SGI.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La Nube LOD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Detección de equivalencias </a:t>
            </a:r>
            <a:r>
              <a:rPr lang="es-ES" dirty="0">
                <a:sym typeface="Wingdings" panose="05000000000000000000" pitchFamily="2" charset="2"/>
              </a:rPr>
              <a:t> Usando razonamiento automático</a:t>
            </a:r>
            <a:endParaRPr lang="es-ES" dirty="0"/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683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14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221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311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732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94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27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879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85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883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80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539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861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374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22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30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57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292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705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58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07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15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  <a:p>
            <a:r>
              <a:rPr lang="es-ES" dirty="0"/>
              <a:t>-----------------</a:t>
            </a:r>
          </a:p>
          <a:p>
            <a:pPr marL="171450" indent="-171450">
              <a:buFontTx/>
              <a:buChar char="-"/>
            </a:pPr>
            <a:r>
              <a:rPr lang="es-ES" dirty="0"/>
              <a:t>Rama de investigación activa y abierta</a:t>
            </a:r>
          </a:p>
          <a:p>
            <a:pPr marL="171450" indent="-171450">
              <a:buFontTx/>
              <a:buChar char="-"/>
            </a:pPr>
            <a:r>
              <a:rPr lang="es-ES" dirty="0"/>
              <a:t>No trivial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Distintas representaciones para valores equivalentes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Distintos tipos de datos y por tanto distintos tipos de evaluaciones de similitud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Distinta importancia de los atributos a la hora de identificar una entidad</a:t>
            </a:r>
          </a:p>
          <a:p>
            <a:pPr marL="628650" lvl="1" indent="-171450">
              <a:buFontTx/>
              <a:buChar char="-"/>
            </a:pPr>
            <a:endParaRPr lang="es-ES" dirty="0"/>
          </a:p>
          <a:p>
            <a:pPr marL="0" lvl="0" indent="0">
              <a:buFontTx/>
              <a:buNone/>
            </a:pPr>
            <a:r>
              <a:rPr lang="es-ES" dirty="0"/>
              <a:t>Objetivos para el proyecto ASIO</a:t>
            </a:r>
          </a:p>
          <a:p>
            <a:pPr marL="0" lvl="0" indent="0">
              <a:buFontTx/>
              <a:buNone/>
            </a:pPr>
            <a:r>
              <a:rPr lang="es-ES" dirty="0"/>
              <a:t>------------------------------------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Evitar duplicados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Crear enlaces entre distintas entidades de distintos Backend SGI que representan un mismo concepto</a:t>
            </a:r>
          </a:p>
          <a:p>
            <a:pPr marL="171450" lvl="0" indent="-171450">
              <a:buFontTx/>
              <a:buChar char="-"/>
            </a:pPr>
            <a:r>
              <a:rPr lang="es-ES" dirty="0"/>
              <a:t>Minimizar la intervención humana estableciendo 2 umbrales: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Actuación automática.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Informar a supervisor humano, para decidir si fusionar la entidad o no.</a:t>
            </a:r>
          </a:p>
          <a:p>
            <a:pPr marL="628650" lvl="1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0464F-B7A6-41EA-9FCA-FF947132E9B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18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3BDD-BA7D-4DC1-A5B3-BBADB15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565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AA5F9-D252-4DA4-BA9A-49866E39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769325"/>
            <a:ext cx="10515600" cy="34076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7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7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265BE-8659-47D4-A788-3FE8759A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F7D73-12BA-4822-A6C9-48364AC4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EE9A7-9250-4D82-95C2-380AE037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440A7-F716-4ACE-8E98-FDAAE7EB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3A0E0-7A48-45C3-ADF6-7F6ABFF5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9C04F-8550-4867-B8AC-C424BCF8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AF65F-A11E-4644-A6F2-238F5137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4A7410-E9A6-4EE5-908D-F255FAF7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63A6D-441D-463A-A1DD-92541DB6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DD27A-E175-4F69-88CC-8E077820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93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67B5-D309-447F-BDC6-0914851E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2A32C-F0A1-4273-8842-3DA0D810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04E7F-55DE-4600-B431-75C92741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5D09C-B912-4619-B1A8-B44A610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9736E-0913-4838-9CCE-C7F2675D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4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8851-D55E-4E07-94CC-69FBF713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B4C44-2CE7-427F-AFD3-81284DF3F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54BCA0-0E3E-4A87-9FE5-35823F0E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736A2A-190C-4DB3-8953-ECAB0923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1A34BF-F19A-4A4E-8936-F6D69C1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ECAF2-DE11-439D-AD53-14C725D6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41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77B50-E442-47AC-A9AF-17DCFBD2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DF184-A1A7-4C58-8CC2-E4CEC89AE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3439B-8400-4069-8597-03689956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FE48-14CC-4297-A412-8F4C87E43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86D72-6013-4FCC-87BA-6BED889E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E5CC16-C2FF-4022-B765-BA7C6924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BB818A-0BF3-4D1B-86E1-17737E0A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7EE789-D61E-4595-92C9-3BCC8BEE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5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8C860-F42D-485E-9172-D6760C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E1AF67-5213-4284-B772-E5E430A8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74E59F-05C2-4A09-B187-BC84938D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7CD839-4A60-4AFB-974E-DB6511E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4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01075-7BBC-4421-9849-C51C77A0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17B5A-14FB-4E7B-95BE-3527AD2B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2E9C78-C5AF-4365-8803-B9AD6809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836952-B9E6-42B5-A318-36AB386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DC499-767A-40D2-80AF-C3CE9DB8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27EB1D-5200-4E3A-987D-BAAD9F04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41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5390D-8453-4D6D-A9E5-3CB138DC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3B5DBA-1A3F-4D66-B902-C9E8EBF6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F3E009-5F3F-4B2E-AC64-F06382F78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4CF4E8-6AC6-468D-A8B1-E573C90C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85D13-3251-421C-AA8E-40D9534F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5DA9BD-DADB-4730-B5D6-B1DE4419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13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EA09-ABDC-4AA2-9ED2-27D860BD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9EAD6-5353-46DD-9806-3B98DC15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1pPr>
            <a:lvl2pPr>
              <a:defRPr>
                <a:solidFill>
                  <a:srgbClr val="9A0000"/>
                </a:solidFill>
                <a:latin typeface="Minion Pro" panose="02040503050201020203" pitchFamily="18" charset="0"/>
              </a:defRPr>
            </a:lvl2pPr>
            <a:lvl3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3pPr>
            <a:lvl4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4pPr>
            <a:lvl5pPr>
              <a:defRPr>
                <a:solidFill>
                  <a:schemeClr val="tx1"/>
                </a:solidFill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05098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CF033-AC03-4188-87E3-CCF205FC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291163-B131-4081-96EC-C5A3357B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157BB-1EB4-48C6-8A41-AED68AD0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5CE07-7FBF-48C8-A2CC-46C48E8B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05006-F438-4065-B8B5-5D6C87EA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127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910081-B247-4666-B7B2-D9F364333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D8D6FE-EC39-4BE8-81C2-811D8B070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82AF-28AF-4AC5-A99E-B7C9CBD4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440F9-88A6-4EC7-9B1D-88603D4CA55F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46769-4059-40A4-8981-4F196739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67E47-A61A-4386-8533-565F13C8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0F013-E279-4F46-8D19-AD2EEACA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627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0E953-ABCF-4286-8FE5-D8BD237A1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42467-B493-4C6C-BABC-FF04BCF2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047E4-33CF-4D92-9310-0B736661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89C5D-CAF0-4C12-91A5-AB3A509D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A1326-7A75-4E33-9C33-8835B925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99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A9187-C2E6-4084-B222-36D3C68D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1D2E9-DF9B-4415-9B71-DC856BEC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F1A21-CB46-45F2-8887-747905DC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1DBE4-D362-4952-8199-4FB7CDBE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BED84-3353-4F89-93DB-A2ECF32C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8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9D3B6-6FDF-4F48-BB87-B388CF27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2F1FD-3D65-4D6C-876B-95E7309F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3A37D-C1AF-4D98-A9DD-F7EF69D7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26267-4AB4-4CD2-9800-F3C4811A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5B62D-AE0A-4268-847C-E936D66D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551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4EEF3-0812-41CD-B28C-6C2E191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9E8FA-6F47-4DF2-B0F9-2EC6CF71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F7CC6A-190B-4A0D-B270-05F95947B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1925A-EFC0-4ABB-818F-D813F4D7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2F3BC3-7163-41DA-A1B4-98F6A7F8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7F59DF-2979-44F0-86CB-3DE28ED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014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23F98-48A8-439B-A59B-3A9EE80E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E8F10-DC0C-4A60-A269-EB9A5D4E3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9363DE-8DF6-488D-8981-BDEE5FA4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482D9-46C2-4B05-BA73-C4C95BFCF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61EC43-7FBD-4A65-8BAE-318D610E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E2B0B4-D088-44E4-83C2-B6FEB837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A01F99-CC75-423F-A253-E2D86881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421A2B-063C-434B-9C2D-4D459B27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341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609EA-7D83-4063-800D-D5D50589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10BDBF-D2D5-4CDE-B1EE-59346FE6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27F299-FD03-42EC-9DE4-F05FB0E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47B5C1-1944-4BA2-93B8-07848B5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605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10D4CF-7313-4212-B95A-8EC70CD9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E5997B-0356-4A29-84F0-D9BA667A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0A9005-AAB3-4C40-97FA-BEA83D49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473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BB4E5-FA80-437F-9F0B-BC652838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BCDD0-144E-4F12-93E1-5CA813B4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FDFC9D-0030-410F-AE77-51D83959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E15245-3D19-4134-9A7E-6EF9D8D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FB3A44-F467-4BB2-97F6-A10648B1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BD9CF-7654-4DA6-91A1-BA1B37B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7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B31E8-AEFE-44A4-AC04-49D6330E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000"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14831B-BBD4-4D51-A6FB-DE8A71FC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nion Pro" panose="020405030502010202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36147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B5CB2-1386-4006-812C-CCBACDE2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BEA69F-C26E-495A-910F-A903D2C66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F01B35-E529-4AA0-A293-15A4460C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1E626-4F7D-4F15-8D23-5A850C6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BD240-FC8C-4A25-8EB4-D52C110A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F5FAD0-5481-401C-B194-D27E89D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348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29701-55FB-42F3-85A5-9A146C8B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42984B-BB1B-49CB-9C04-B9951BC9F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A8622-F90A-41D9-9C40-004107F9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68658-84AC-42CA-BD34-2DD4125D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E1205-DCD9-4999-81A8-C995E915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481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BFCD97-5102-4B55-AA8E-C040A1BD3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3E76D2-59D3-4AC4-81FE-9664C382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12062-DC47-4211-B80C-9A4A7B7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DAEEB-7E19-4C4A-B673-B6013631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2B7A3-5E7C-4775-A86D-786287B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366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1671A-7258-4792-A7B9-05079DB6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CE70BE-CFC7-4645-88B2-5F35F7DD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C9DA0-89FB-4C5C-B42E-666396F2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08F5B-B6D4-423A-8311-76039813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C0643-0D80-4000-8BB4-092AF908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7084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D0477-8A4F-494E-A7A1-4424202B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778A0-B396-4AB1-BB5C-AB8EAF8E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455A7-99A8-4B42-9585-F672E6B5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48A9C-C759-4DCC-AC94-6379CBA6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86163-8FE0-452C-89D5-D15FF641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90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BC78-F1EA-4445-94F7-EABEC496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66464-A823-479E-AE72-69A321B1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B9C0B-FF46-4F8D-AF7E-FE495A51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A03C0-2B51-44C5-9454-391004D6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D8ADE-37F3-4855-9E39-AC1C3E45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25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E8382-D536-497C-913C-30DBE711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94C74-196C-4055-B391-492D2282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85A2F-7CB8-49ED-846B-3A087262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0370B-3DF5-4523-899A-BD86EBA6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8F623-CA15-4ECF-AB21-A8A5266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294172-9EB3-429C-B602-2372D84C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80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B4B2C-8FDC-4062-B092-BBE7B4B1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B75C79-FDDF-43A4-8349-5D92E79E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592DA8-6749-4190-88D3-B0830F26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2FA04C-E66F-4503-B308-7F46B4E4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12445E-BBB3-4AE9-A16F-C1719C85B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62D470-0EFC-4D38-824F-0730D2F7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7436F3-B78C-4A52-A7E0-F99F94F6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BC8CF7-9639-44E3-8CDE-30E33FCF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1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74BAE-E8AE-48B2-9D43-CD9927E6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FE611F-D7DE-413C-947E-E84BA6FB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74FED6-7B66-4C5C-92F4-C69DF95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BA47A4-F7F6-431A-953F-A0BE6563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03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77CB36-40FC-46CE-B984-FDC2C5C5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FAEBAC-3572-4470-86F8-4BDE378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F4F304-81AA-41D9-A4EB-9CBFD45B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7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153-D839-45C3-B2DC-F17FDCD7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7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E834A-F803-4EDD-A26E-A7B4D3D7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34639"/>
            <a:ext cx="5181600" cy="33423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2F004-C784-4CF5-9449-3FAB9F9A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4639"/>
            <a:ext cx="5181600" cy="3342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60179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063E3-5546-4C3F-A0A1-CC87595E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CE0C1-7D9A-4541-8852-24F07906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D79C5F-938F-4541-9BBC-17CC936A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F42378-E9EC-4946-829F-858EF074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88A94A-88A1-4763-AD9D-95B4731D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1A440F-4A76-423F-B12A-16C880ED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7013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2AA0F-6E98-4C13-9899-F8934F9B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A52471-3F2A-4A95-AF0D-233FCC177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DA7B66-F655-4ACC-9E65-7F3BD95AA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3F0138-F280-46C2-878E-1E23BB96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F0B8A-0542-4824-BEB2-6A93ACB5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902D6-FCF9-498D-A866-9ABF068C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9396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86DC5-C4A6-4CBC-9F42-835949F9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CC429-DD32-4FE2-8DD5-B411A77AB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0726C-9655-447A-B089-4655F96A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72B41-EE28-4AB3-9A89-DF1FA081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98CE1-1162-4E16-8D45-BF84E1F1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722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F26DC8-D440-45F6-ABA4-7AFE93CE7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9B982D-9638-4672-8932-6143D864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C86E4-F190-42FD-9B65-4FC312AE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BBC4C-9E56-42C8-97E4-9FF219E9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8B88B-6EB1-4FB9-9C7C-B8270E4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7694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FA8-90BC-4BF6-B320-BA3B1D79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97" y="1381347"/>
            <a:ext cx="10724606" cy="1022219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90CC-1F6D-4C97-A3FB-466CD5CCA2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46" y="2556314"/>
            <a:ext cx="7395908" cy="292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70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5F57-033C-4FC9-A99C-D961B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4154"/>
            <a:ext cx="10515600" cy="645659"/>
          </a:xfrm>
          <a:prstGeom prst="rect">
            <a:avLst/>
          </a:prstGeom>
        </p:spPr>
        <p:txBody>
          <a:bodyPr/>
          <a:lstStyle>
            <a:lvl1pPr algn="ctr">
              <a:defRPr sz="3000"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4A197-1DEB-4B84-B43D-0B5DD4D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59415"/>
            <a:ext cx="5157787" cy="6456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7FA80-79B2-4542-913A-54CF5616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648766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200412-E5E1-4EDD-ABCD-4EB121E8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59415"/>
            <a:ext cx="5183188" cy="6456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Minion Pro" panose="020405030502010202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93C04-0EEA-4520-8D64-E6138493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48766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Minion Pro" panose="02040503050201020203" pitchFamily="18" charset="0"/>
              </a:defRPr>
            </a:lvl1pPr>
            <a:lvl2pPr>
              <a:defRPr>
                <a:latin typeface="Minion Pro" panose="02040503050201020203" pitchFamily="18" charset="0"/>
              </a:defRPr>
            </a:lvl2pPr>
            <a:lvl3pPr>
              <a:defRPr>
                <a:latin typeface="Minion Pro" panose="02040503050201020203" pitchFamily="18" charset="0"/>
              </a:defRPr>
            </a:lvl3pPr>
            <a:lvl4pPr>
              <a:defRPr>
                <a:latin typeface="Minion Pro" panose="02040503050201020203" pitchFamily="18" charset="0"/>
              </a:defRPr>
            </a:lvl4pPr>
            <a:lvl5pPr>
              <a:defRPr>
                <a:latin typeface="Minion Pro" panose="02040503050201020203" pitchFamily="18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296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5E6A-07A0-4B5B-A9D0-0C40A41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97" y="139709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94ED"/>
                </a:solidFill>
                <a:latin typeface="Hypatia Sans Pro" panose="020B05020202040203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2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7CB-E55A-40CA-9EBE-67AAB0F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1732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C1FD7-7402-4C20-BF8B-4F946C7D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17320"/>
            <a:ext cx="6172200" cy="444373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nion Pro" panose="02040503050201020203" pitchFamily="18" charset="0"/>
              </a:defRPr>
            </a:lvl1pPr>
            <a:lvl2pPr>
              <a:defRPr sz="2800">
                <a:latin typeface="Minion Pro" panose="02040503050201020203" pitchFamily="18" charset="0"/>
              </a:defRPr>
            </a:lvl2pPr>
            <a:lvl3pPr>
              <a:defRPr sz="2400">
                <a:latin typeface="Minion Pro" panose="02040503050201020203" pitchFamily="18" charset="0"/>
              </a:defRPr>
            </a:lvl3pPr>
            <a:lvl4pPr>
              <a:defRPr sz="2000">
                <a:latin typeface="Minion Pro" panose="02040503050201020203" pitchFamily="18" charset="0"/>
              </a:defRPr>
            </a:lvl4pPr>
            <a:lvl5pPr>
              <a:defRPr sz="2000">
                <a:latin typeface="Minion Pro" panose="020405030502010202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600B1-26EE-4579-8A1D-FA5CA17AB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2851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086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9DA5C-F64C-4811-947D-92CA6F45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182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Minion Pro" panose="02040503050201020203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C9B5E-46E1-4902-9390-460DE8E86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21822"/>
            <a:ext cx="6172200" cy="433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nion Pro" panose="020405030502010202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1080A-E690-4FF5-8549-DC3F8D6A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22022"/>
            <a:ext cx="3932237" cy="274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Minion Pro" panose="020405030502010202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9620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88E8166-B020-47C1-AF76-2ED923695894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EB6925-3292-4E94-9288-5E06B0A6197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DD75B89C-B324-45D7-AF65-8A8EBA93A8E9}"/>
              </a:ext>
            </a:extLst>
          </p:cNvPr>
          <p:cNvGrpSpPr/>
          <p:nvPr userDrawn="1"/>
        </p:nvGrpSpPr>
        <p:grpSpPr>
          <a:xfrm>
            <a:off x="3595788" y="142280"/>
            <a:ext cx="8120354" cy="6597106"/>
            <a:chOff x="4082227" y="1056830"/>
            <a:chExt cx="10364961" cy="10097480"/>
          </a:xfrm>
        </p:grpSpPr>
        <p:pic>
          <p:nvPicPr>
            <p:cNvPr id="18" name="Imagen4">
              <a:extLst>
                <a:ext uri="{FF2B5EF4-FFF2-40B4-BE49-F238E27FC236}">
                  <a16:creationId xmlns:a16="http://schemas.microsoft.com/office/drawing/2014/main" id="{A644F525-1B6C-4F00-9F3E-8ACD3DECC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4082227" y="10436770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9" name="Imagen5">
              <a:extLst>
                <a:ext uri="{FF2B5EF4-FFF2-40B4-BE49-F238E27FC236}">
                  <a16:creationId xmlns:a16="http://schemas.microsoft.com/office/drawing/2014/main" id="{09FDE27E-B42E-49E7-835F-194A306B66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lum/>
              <a:alphaModFix/>
            </a:blip>
            <a:srcRect/>
            <a:stretch>
              <a:fillRect/>
            </a:stretch>
          </p:blipFill>
          <p:spPr>
            <a:xfrm>
              <a:off x="12793188" y="1056830"/>
              <a:ext cx="1654000" cy="140578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0" name="Rectángulo 7">
            <a:extLst>
              <a:ext uri="{FF2B5EF4-FFF2-40B4-BE49-F238E27FC236}">
                <a16:creationId xmlns:a16="http://schemas.microsoft.com/office/drawing/2014/main" id="{1D548DC5-C1C6-4438-8EC4-2BF8745C43B3}"/>
              </a:ext>
            </a:extLst>
          </p:cNvPr>
          <p:cNvSpPr/>
          <p:nvPr userDrawn="1"/>
        </p:nvSpPr>
        <p:spPr>
          <a:xfrm>
            <a:off x="4074301" y="235898"/>
            <a:ext cx="4044966" cy="8248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Imagen 2" descr="Imagen que contiene dibujo, alimentos, flor&#10;&#10;Descripción generada automáticamente">
            <a:extLst>
              <a:ext uri="{FF2B5EF4-FFF2-40B4-BE49-F238E27FC236}">
                <a16:creationId xmlns:a16="http://schemas.microsoft.com/office/drawing/2014/main" id="{7E9225AB-A5F8-4217-9C59-AA64EC3AE16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2" y="209690"/>
            <a:ext cx="1995620" cy="66954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9B9BF36-EB97-4733-A6C6-BD751CCAC5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468069" y="6253003"/>
            <a:ext cx="1831247" cy="4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CDD1C67-BD31-42CA-8C8D-4A9C4122DFCA}"/>
              </a:ext>
            </a:extLst>
          </p:cNvPr>
          <p:cNvSpPr/>
          <p:nvPr userDrawn="1"/>
        </p:nvSpPr>
        <p:spPr>
          <a:xfrm>
            <a:off x="0" y="2266951"/>
            <a:ext cx="12192000" cy="146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9D969FE-EAC5-4EAB-83CD-F2197B504465}"/>
              </a:ext>
            </a:extLst>
          </p:cNvPr>
          <p:cNvGrpSpPr/>
          <p:nvPr userDrawn="1"/>
        </p:nvGrpSpPr>
        <p:grpSpPr>
          <a:xfrm>
            <a:off x="3572235" y="2246568"/>
            <a:ext cx="8354379" cy="2533825"/>
            <a:chOff x="4231600" y="-48724"/>
            <a:chExt cx="10069832" cy="3054109"/>
          </a:xfrm>
        </p:grpSpPr>
        <p:pic>
          <p:nvPicPr>
            <p:cNvPr id="16" name="Imagen4">
              <a:extLst>
                <a:ext uri="{FF2B5EF4-FFF2-40B4-BE49-F238E27FC236}">
                  <a16:creationId xmlns:a16="http://schemas.microsoft.com/office/drawing/2014/main" id="{19BF0C0A-51CA-4C40-A271-AA6D5C8B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lum/>
              <a:alphaModFix/>
            </a:blip>
            <a:srcRect/>
            <a:stretch>
              <a:fillRect/>
            </a:stretch>
          </p:blipFill>
          <p:spPr>
            <a:xfrm>
              <a:off x="4231600" y="2287845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7" name="Imagen5">
              <a:extLst>
                <a:ext uri="{FF2B5EF4-FFF2-40B4-BE49-F238E27FC236}">
                  <a16:creationId xmlns:a16="http://schemas.microsoft.com/office/drawing/2014/main" id="{A4226F03-88EF-4DAA-9E41-D9E3E624ED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lum/>
              <a:alphaModFix/>
            </a:blip>
            <a:srcRect/>
            <a:stretch>
              <a:fillRect/>
            </a:stretch>
          </p:blipFill>
          <p:spPr>
            <a:xfrm>
              <a:off x="12726648" y="-48724"/>
              <a:ext cx="1574784" cy="133845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8" name="Rectángulo 7">
            <a:extLst>
              <a:ext uri="{FF2B5EF4-FFF2-40B4-BE49-F238E27FC236}">
                <a16:creationId xmlns:a16="http://schemas.microsoft.com/office/drawing/2014/main" id="{13B1B9A1-77D5-42CE-992C-1EB827161504}"/>
              </a:ext>
            </a:extLst>
          </p:cNvPr>
          <p:cNvSpPr/>
          <p:nvPr userDrawn="1"/>
        </p:nvSpPr>
        <p:spPr>
          <a:xfrm>
            <a:off x="4129141" y="2384597"/>
            <a:ext cx="4064244" cy="8248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Imagen 2" descr="Imagen que contiene dibujo, alimentos, flor&#10;&#10;Descripción generada automáticamente">
            <a:extLst>
              <a:ext uri="{FF2B5EF4-FFF2-40B4-BE49-F238E27FC236}">
                <a16:creationId xmlns:a16="http://schemas.microsoft.com/office/drawing/2014/main" id="{13D62EF3-5F92-47D8-8896-BFCAC133B62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8" y="2384597"/>
            <a:ext cx="2253647" cy="7561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6BE6B8-6347-4FAC-BE1C-838813A3592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786010" y="4167506"/>
            <a:ext cx="2325403" cy="5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3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FCFBFC-D07F-4A22-9862-C4112B22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422C3-A97F-4681-A1D1-4F28781F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3EA99-866D-47B9-9709-8D1FF2CF8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45B6-2818-4683-9C60-0C1210601B5B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E5F37-E9D4-4FF3-8281-9E2064D17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704B0-1F5A-4ACE-A3DD-3A71C096C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F0A8-F7B8-4208-ADAD-57B901281B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29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A97FBC-4C15-4BF4-B1E3-0EC0A304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EA1AD-50E9-45C1-8702-1B34CE27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2BBDC2-AABB-448D-B1DC-4E85B0CCF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96B1-3386-49B8-A8CB-026D317131EE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F89A6-5ED6-47DB-9363-6E7507332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8EAC77-61DE-4C2F-B03C-08A99FF2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9840-7ABA-4C85-A56B-98A287B8AAE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B59EDD-86B4-430B-B872-8F6D89555D48}"/>
              </a:ext>
            </a:extLst>
          </p:cNvPr>
          <p:cNvSpPr/>
          <p:nvPr userDrawn="1"/>
        </p:nvSpPr>
        <p:spPr>
          <a:xfrm>
            <a:off x="0" y="1"/>
            <a:ext cx="12192000" cy="1153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D1CC41F-028B-4723-AD5C-1030D402A46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65823" y="2266950"/>
            <a:ext cx="2514273" cy="459105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203F1CF-FA16-4EAD-9728-172F0FD3C6F4}"/>
              </a:ext>
            </a:extLst>
          </p:cNvPr>
          <p:cNvGrpSpPr/>
          <p:nvPr userDrawn="1"/>
        </p:nvGrpSpPr>
        <p:grpSpPr>
          <a:xfrm>
            <a:off x="3595788" y="142280"/>
            <a:ext cx="8120354" cy="6597106"/>
            <a:chOff x="4082227" y="1056830"/>
            <a:chExt cx="10364961" cy="10097480"/>
          </a:xfrm>
        </p:grpSpPr>
        <p:pic>
          <p:nvPicPr>
            <p:cNvPr id="10" name="Imagen4">
              <a:extLst>
                <a:ext uri="{FF2B5EF4-FFF2-40B4-BE49-F238E27FC236}">
                  <a16:creationId xmlns:a16="http://schemas.microsoft.com/office/drawing/2014/main" id="{921006ED-FB83-4886-9946-214788B20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lum/>
              <a:alphaModFix/>
            </a:blip>
            <a:srcRect/>
            <a:stretch>
              <a:fillRect/>
            </a:stretch>
          </p:blipFill>
          <p:spPr>
            <a:xfrm>
              <a:off x="4082227" y="10436770"/>
              <a:ext cx="2716401" cy="7175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Imagen5">
              <a:extLst>
                <a:ext uri="{FF2B5EF4-FFF2-40B4-BE49-F238E27FC236}">
                  <a16:creationId xmlns:a16="http://schemas.microsoft.com/office/drawing/2014/main" id="{631ABDB0-97FA-4C15-9FB8-9CA0CFFD47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lum/>
              <a:alphaModFix/>
            </a:blip>
            <a:srcRect/>
            <a:stretch>
              <a:fillRect/>
            </a:stretch>
          </p:blipFill>
          <p:spPr>
            <a:xfrm>
              <a:off x="12793188" y="1056830"/>
              <a:ext cx="1654000" cy="140578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2" name="Rectángulo 7">
            <a:extLst>
              <a:ext uri="{FF2B5EF4-FFF2-40B4-BE49-F238E27FC236}">
                <a16:creationId xmlns:a16="http://schemas.microsoft.com/office/drawing/2014/main" id="{9BFE7BF2-FFD4-4E9F-92C0-E34FDADB0833}"/>
              </a:ext>
            </a:extLst>
          </p:cNvPr>
          <p:cNvSpPr/>
          <p:nvPr userDrawn="1"/>
        </p:nvSpPr>
        <p:spPr>
          <a:xfrm>
            <a:off x="4074301" y="235898"/>
            <a:ext cx="4044966" cy="82484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000000"/>
                </a:solidFill>
                <a:uFillTx/>
                <a:latin typeface="Minion Pro"/>
                <a:ea typeface="Times New Roman" pitchFamily="18"/>
                <a:cs typeface="Times New Roman" pitchFamily="18"/>
              </a:rPr>
              <a:t>FONDO EUROPEO DE DESARROLLO REGIONAL (FEDER)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1" i="1" u="none" strike="noStrike" kern="1200" cap="none" spc="0" baseline="0">
                <a:solidFill>
                  <a:srgbClr val="000000"/>
                </a:solidFill>
                <a:uFillTx/>
                <a:latin typeface="Liberation Serif"/>
                <a:ea typeface="NSimSun" pitchFamily="49"/>
                <a:cs typeface="Lucida Sans" pitchFamily="34"/>
              </a:rPr>
              <a:t>Una manera de hacer Europa</a:t>
            </a:r>
            <a:endParaRPr lang="es-ES" sz="1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Imagen 12" descr="Imagen que contiene dibujo, alimentos, flor&#10;&#10;Descripción generada automáticamente">
            <a:extLst>
              <a:ext uri="{FF2B5EF4-FFF2-40B4-BE49-F238E27FC236}">
                <a16:creationId xmlns:a16="http://schemas.microsoft.com/office/drawing/2014/main" id="{F551CC62-AFC8-4758-88E1-632DCD4DA8D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2" y="209690"/>
            <a:ext cx="1995620" cy="6695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94212C6-88BA-4F80-B848-19402CFC155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468069" y="6253003"/>
            <a:ext cx="1831247" cy="4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9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328/swagger-ui.html#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327/swagger-ui.html#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culesCRUE/ib-discovery" TargetMode="External"/><Relationship Id="rId2" Type="http://schemas.openxmlformats.org/officeDocument/2006/relationships/hyperlink" Target="https://github.com/HerculesCRUE/ib-asio-docs-/blob/master/entregables_hito_2/libreria_descubrimiento/Librer%C3%ADa%20de%20descubrimiento.md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rculesCRUE/ib-asio-docs-/tree/master/00-Arquitectura/Federaci%C3%B3n" TargetMode="External"/><Relationship Id="rId3" Type="http://schemas.openxmlformats.org/officeDocument/2006/relationships/hyperlink" Target="https://git.izertis.com/universidaddemurcia/semantmurc/uris-generator" TargetMode="External"/><Relationship Id="rId7" Type="http://schemas.openxmlformats.org/officeDocument/2006/relationships/hyperlink" Target="https://github.com/HerculesCRUE/ib-feder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github.com/HerculesCRUE/ib-discovery/tree/master/docs" TargetMode="External"/><Relationship Id="rId5" Type="http://schemas.openxmlformats.org/officeDocument/2006/relationships/hyperlink" Target="https://github.com/HerculesCRUE/ib-discovery" TargetMode="External"/><Relationship Id="rId4" Type="http://schemas.openxmlformats.org/officeDocument/2006/relationships/hyperlink" Target="https://git.izertis.com/universidaddemurcia/semantmurc/uris-generator/-/tree/master/docs" TargetMode="External"/><Relationship Id="rId9" Type="http://schemas.openxmlformats.org/officeDocument/2006/relationships/hyperlink" Target="https://github.com/HerculesCRUE/ib-service-discove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zertis.com/universidaddemurcia/semantmurc/uris-generat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github.com/HerculesCRUE/ib-service-discovery" TargetMode="External"/><Relationship Id="rId5" Type="http://schemas.openxmlformats.org/officeDocument/2006/relationships/hyperlink" Target="https://github.com/HerculesCRUE/ib-federation" TargetMode="External"/><Relationship Id="rId4" Type="http://schemas.openxmlformats.org/officeDocument/2006/relationships/hyperlink" Target="https://github.com/HerculesCRUE/ib-discove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329/swagger-ui.html#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26BF1-4BC5-4D5F-A496-7427D6B1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Hypatia Sans Pro"/>
              </a:rPr>
              <a:t>Librería de descubrimiento</a:t>
            </a:r>
          </a:p>
        </p:txBody>
      </p:sp>
    </p:spTree>
    <p:extLst>
      <p:ext uri="{BB962C8B-B14F-4D97-AF65-F5344CB8AC3E}">
        <p14:creationId xmlns:p14="http://schemas.microsoft.com/office/powerpoint/2010/main" val="341566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Service Discovery : </a:t>
            </a:r>
            <a:r>
              <a:rPr lang="es-ES" sz="4000" dirty="0">
                <a:solidFill>
                  <a:schemeClr val="accent1"/>
                </a:solidFill>
              </a:rPr>
              <a:t>Registrar tipo de servicio (triple store)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216793" y="2751616"/>
            <a:ext cx="54351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/>
              <a:t>Hay que indicar al Service Discovery triple store al que se quiere acceder invocando a: POST a</a:t>
            </a:r>
            <a:r>
              <a:rPr lang="en-US" sz="1000" dirty="0"/>
              <a:t> </a:t>
            </a:r>
            <a:r>
              <a:rPr lang="en-US" sz="1000" b="1" dirty="0"/>
              <a:t>/service-discovery/type</a:t>
            </a:r>
            <a:endParaRPr lang="es-E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FCC259B-BF3A-4806-9008-6690C424DE91}"/>
              </a:ext>
            </a:extLst>
          </p:cNvPr>
          <p:cNvSpPr txBox="1"/>
          <p:nvPr/>
        </p:nvSpPr>
        <p:spPr>
          <a:xfrm>
            <a:off x="417482" y="3251189"/>
            <a:ext cx="5033729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800" dirty="0"/>
              <a:t>{</a:t>
            </a:r>
          </a:p>
          <a:p>
            <a:r>
              <a:rPr lang="es-ES" sz="800" dirty="0"/>
              <a:t>    "id": 4,</a:t>
            </a:r>
          </a:p>
          <a:p>
            <a:r>
              <a:rPr lang="es-ES" sz="800" dirty="0"/>
              <a:t>    "name": "um2",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services</a:t>
            </a:r>
            <a:r>
              <a:rPr lang="es-ES" sz="800" dirty="0"/>
              <a:t>": [</a:t>
            </a:r>
          </a:p>
          <a:p>
            <a:r>
              <a:rPr lang="es-ES" sz="800" dirty="0"/>
              <a:t>        {</a:t>
            </a:r>
          </a:p>
          <a:p>
            <a:r>
              <a:rPr lang="es-ES" sz="800" dirty="0"/>
              <a:t>            "id": 5,</a:t>
            </a:r>
          </a:p>
          <a:p>
            <a:r>
              <a:rPr lang="es-ES" sz="800" dirty="0"/>
              <a:t>            "name": "</a:t>
            </a:r>
            <a:r>
              <a:rPr lang="es-ES" sz="800" dirty="0" err="1"/>
              <a:t>sparql</a:t>
            </a:r>
            <a:r>
              <a:rPr lang="es-ES" sz="800" dirty="0"/>
              <a:t>-proxy",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baseURL</a:t>
            </a:r>
            <a:r>
              <a:rPr lang="es-ES" sz="800" dirty="0"/>
              <a:t>": "http://herc-iz-front-desa.atica.um.es",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port</a:t>
            </a:r>
            <a:r>
              <a:rPr lang="es-ES" sz="800" dirty="0"/>
              <a:t>": 8080,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healthEndpoint</a:t>
            </a:r>
            <a:r>
              <a:rPr lang="es-ES" sz="800" dirty="0"/>
              <a:t>": "/v2/api-</a:t>
            </a:r>
            <a:r>
              <a:rPr lang="es-ES" sz="800" dirty="0" err="1"/>
              <a:t>docs</a:t>
            </a:r>
            <a:r>
              <a:rPr lang="es-ES" sz="800" dirty="0"/>
              <a:t>",</a:t>
            </a:r>
          </a:p>
          <a:p>
            <a:r>
              <a:rPr lang="es-ES" sz="800" dirty="0"/>
              <a:t>            "status": "UP",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types</a:t>
            </a:r>
            <a:r>
              <a:rPr lang="es-ES" sz="800" dirty="0"/>
              <a:t>": [</a:t>
            </a:r>
          </a:p>
          <a:p>
            <a:r>
              <a:rPr lang="es-ES" sz="800" dirty="0"/>
              <a:t>                {</a:t>
            </a:r>
          </a:p>
          <a:p>
            <a:r>
              <a:rPr lang="es-ES" sz="800" dirty="0"/>
              <a:t>                    "id": 50,</a:t>
            </a:r>
          </a:p>
          <a:p>
            <a:r>
              <a:rPr lang="es-ES" sz="800" dirty="0"/>
              <a:t>                    "name": "</a:t>
            </a:r>
            <a:r>
              <a:rPr lang="es-ES" sz="800" dirty="0" err="1"/>
              <a:t>sparql</a:t>
            </a:r>
            <a:r>
              <a:rPr lang="es-ES" sz="800" dirty="0"/>
              <a:t>",</a:t>
            </a:r>
          </a:p>
          <a:p>
            <a:r>
              <a:rPr lang="es-ES" sz="800" dirty="0"/>
              <a:t>                    "</a:t>
            </a:r>
            <a:r>
              <a:rPr lang="es-ES" sz="800" dirty="0" err="1"/>
              <a:t>suffixURL</a:t>
            </a:r>
            <a:r>
              <a:rPr lang="es-ES" sz="800" dirty="0"/>
              <a:t>": "/</a:t>
            </a:r>
            <a:r>
              <a:rPr lang="es-ES" sz="800" dirty="0" err="1"/>
              <a:t>trellis</a:t>
            </a:r>
            <a:r>
              <a:rPr lang="es-ES" sz="800" dirty="0"/>
              <a:t>/</a:t>
            </a:r>
            <a:r>
              <a:rPr lang="es-ES" sz="800" dirty="0" err="1"/>
              <a:t>sparql</a:t>
            </a:r>
            <a:r>
              <a:rPr lang="es-ES" sz="800" dirty="0"/>
              <a:t>"</a:t>
            </a:r>
          </a:p>
          <a:p>
            <a:r>
              <a:rPr lang="es-ES" sz="800" dirty="0"/>
              <a:t>                }</a:t>
            </a:r>
          </a:p>
          <a:p>
            <a:r>
              <a:rPr lang="es-ES" sz="800" dirty="0"/>
              <a:t>            ]</a:t>
            </a:r>
          </a:p>
          <a:p>
            <a:r>
              <a:rPr lang="es-ES" sz="800" dirty="0"/>
              <a:t>        }</a:t>
            </a:r>
          </a:p>
          <a:p>
            <a:r>
              <a:rPr lang="es-ES" sz="800" dirty="0"/>
              <a:t>    ]</a:t>
            </a:r>
          </a:p>
          <a:p>
            <a:r>
              <a:rPr lang="es-ES" sz="800" dirty="0"/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557F99-6A9E-4650-9052-475DDA4DA133}"/>
              </a:ext>
            </a:extLst>
          </p:cNvPr>
          <p:cNvSpPr txBox="1"/>
          <p:nvPr/>
        </p:nvSpPr>
        <p:spPr>
          <a:xfrm>
            <a:off x="6252222" y="5063365"/>
            <a:ext cx="503372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curl -X POST "http://localhost:9329/service-discovery/</a:t>
            </a:r>
            <a:r>
              <a:rPr lang="en-US" sz="1200" dirty="0" err="1"/>
              <a:t>type?nodeName</a:t>
            </a:r>
            <a:r>
              <a:rPr lang="en-US" sz="1200" dirty="0"/>
              <a:t>=</a:t>
            </a:r>
            <a:r>
              <a:rPr lang="en-US" sz="1200" dirty="0" err="1"/>
              <a:t>um&amp;serviceName</a:t>
            </a:r>
            <a:r>
              <a:rPr lang="en-US" sz="1200" dirty="0"/>
              <a:t>=</a:t>
            </a:r>
            <a:r>
              <a:rPr lang="en-US" sz="1200" dirty="0" err="1"/>
              <a:t>sparql-proxy&amp;suffixURL</a:t>
            </a:r>
            <a:r>
              <a:rPr lang="en-US" sz="1200" dirty="0"/>
              <a:t>=%2Ftrellis%2Fsparql&amp;typeName=</a:t>
            </a:r>
            <a:r>
              <a:rPr lang="en-US" sz="1200" dirty="0" err="1"/>
              <a:t>sparql</a:t>
            </a:r>
            <a:r>
              <a:rPr lang="en-US" sz="1200" dirty="0"/>
              <a:t>" -H "accept: */*"</a:t>
            </a:r>
            <a:endParaRPr lang="es-ES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B1774A-F327-406A-8DC6-B4DF58DBF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22" y="2751616"/>
            <a:ext cx="5033729" cy="21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Federation: </a:t>
            </a:r>
            <a:r>
              <a:rPr lang="es-ES" sz="4000" dirty="0">
                <a:solidFill>
                  <a:schemeClr val="accent1"/>
                </a:solidFill>
              </a:rPr>
              <a:t>Ejecución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r>
              <a:rPr lang="es-ES" sz="1400" b="1" dirty="0"/>
              <a:t>En la maquina local:</a:t>
            </a:r>
          </a:p>
          <a:p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Descargar dependencias y construir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Ejecutar</a:t>
            </a:r>
          </a:p>
          <a:p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4FD9D1-2308-4C45-8FC9-D8230C19C43B}"/>
              </a:ext>
            </a:extLst>
          </p:cNvPr>
          <p:cNvSpPr txBox="1"/>
          <p:nvPr/>
        </p:nvSpPr>
        <p:spPr>
          <a:xfrm>
            <a:off x="1022396" y="3066209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mvn</a:t>
            </a:r>
            <a:r>
              <a:rPr lang="es-ES" sz="1400" dirty="0"/>
              <a:t> clean </a:t>
            </a:r>
            <a:r>
              <a:rPr lang="es-ES" sz="1400" dirty="0" err="1"/>
              <a:t>package</a:t>
            </a:r>
            <a:r>
              <a:rPr lang="es-ES" sz="1400" dirty="0"/>
              <a:t> -</a:t>
            </a:r>
            <a:r>
              <a:rPr lang="es-ES" sz="1400" dirty="0" err="1"/>
              <a:t>Dmaven.test.skip</a:t>
            </a:r>
            <a:r>
              <a:rPr lang="es-ES" sz="1400" dirty="0"/>
              <a:t>=true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85545F-7F15-4154-BCF8-C2EADCCAD5AF}"/>
              </a:ext>
            </a:extLst>
          </p:cNvPr>
          <p:cNvSpPr txBox="1"/>
          <p:nvPr/>
        </p:nvSpPr>
        <p:spPr>
          <a:xfrm>
            <a:off x="1022396" y="3653319"/>
            <a:ext cx="428864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java -jar .\federation-back\target\federation-back-1.0-SNAPSHOT.jar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7DE6C-6BCB-49E1-B9C7-6A26207323A5}"/>
              </a:ext>
            </a:extLst>
          </p:cNvPr>
          <p:cNvSpPr txBox="1"/>
          <p:nvPr/>
        </p:nvSpPr>
        <p:spPr>
          <a:xfrm>
            <a:off x="6096000" y="2133277"/>
            <a:ext cx="543510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r>
              <a:rPr lang="es-ES" sz="1400" b="1" dirty="0"/>
              <a:t>En un contenedor docker:</a:t>
            </a:r>
          </a:p>
          <a:p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Descargar dependencias y construir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Construir imagen</a:t>
            </a:r>
          </a:p>
          <a:p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Ejecutar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Comprobar ejecución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1666E5-C884-4050-9CE9-67C06F666970}"/>
              </a:ext>
            </a:extLst>
          </p:cNvPr>
          <p:cNvSpPr txBox="1"/>
          <p:nvPr/>
        </p:nvSpPr>
        <p:spPr>
          <a:xfrm>
            <a:off x="6457505" y="3051938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mvn</a:t>
            </a:r>
            <a:r>
              <a:rPr lang="es-ES" sz="1400" dirty="0"/>
              <a:t> clean </a:t>
            </a:r>
            <a:r>
              <a:rPr lang="es-ES" sz="1400" dirty="0" err="1"/>
              <a:t>package</a:t>
            </a:r>
            <a:r>
              <a:rPr lang="es-ES" sz="1400" dirty="0"/>
              <a:t> -</a:t>
            </a:r>
            <a:r>
              <a:rPr lang="es-ES" sz="1400" dirty="0" err="1"/>
              <a:t>Dmaven.test.skip</a:t>
            </a:r>
            <a:r>
              <a:rPr lang="es-ES" sz="1400" dirty="0"/>
              <a:t>=true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CDE8B5B-1C47-4A9F-A5E3-559FCF55DD54}"/>
              </a:ext>
            </a:extLst>
          </p:cNvPr>
          <p:cNvSpPr txBox="1"/>
          <p:nvPr/>
        </p:nvSpPr>
        <p:spPr>
          <a:xfrm>
            <a:off x="6457505" y="3653319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build –-tag="federation" .\docker-build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D370C4-9986-44EA-8C58-48D90C377E7A}"/>
              </a:ext>
            </a:extLst>
          </p:cNvPr>
          <p:cNvSpPr txBox="1"/>
          <p:nvPr/>
        </p:nvSpPr>
        <p:spPr>
          <a:xfrm>
            <a:off x="6457505" y="4309070"/>
            <a:ext cx="4288640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run -p 9328:9328 --env </a:t>
            </a:r>
            <a:r>
              <a:rPr lang="en-US" sz="1400" dirty="0" err="1"/>
              <a:t>app_persistence_datasource_url</a:t>
            </a:r>
            <a:r>
              <a:rPr lang="en-US" sz="1400" dirty="0"/>
              <a:t>="</a:t>
            </a:r>
            <a:r>
              <a:rPr lang="en-US" sz="1400" dirty="0" err="1"/>
              <a:t>jdbc:mariadb</a:t>
            </a:r>
            <a:r>
              <a:rPr lang="en-US" sz="1400" dirty="0"/>
              <a:t>://host.docker.internal:3307/</a:t>
            </a:r>
            <a:r>
              <a:rPr lang="en-US" sz="1400" dirty="0" err="1"/>
              <a:t>services?ssl</a:t>
            </a:r>
            <a:r>
              <a:rPr lang="en-US" sz="1400" dirty="0"/>
              <a:t>=</a:t>
            </a:r>
            <a:r>
              <a:rPr lang="en-US" sz="1400" dirty="0" err="1"/>
              <a:t>false&amp;createDatabaseIfNotExist</a:t>
            </a:r>
            <a:r>
              <a:rPr lang="en-US" sz="1400" dirty="0"/>
              <a:t>=true" -d --name  federation federation</a:t>
            </a:r>
            <a:endParaRPr lang="es-ES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7B3ADC-DAC6-4A4A-A0DF-5893B2B14DB1}"/>
              </a:ext>
            </a:extLst>
          </p:cNvPr>
          <p:cNvSpPr txBox="1"/>
          <p:nvPr/>
        </p:nvSpPr>
        <p:spPr>
          <a:xfrm>
            <a:off x="6457505" y="5821885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logs federation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4095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Federation: </a:t>
            </a:r>
            <a:r>
              <a:rPr lang="es-ES" sz="4000" dirty="0">
                <a:solidFill>
                  <a:schemeClr val="accent1"/>
                </a:solidFill>
              </a:rPr>
              <a:t>Ejecución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r>
              <a:rPr lang="es-ES" sz="1400" b="1" dirty="0"/>
              <a:t>En la maquina local:</a:t>
            </a:r>
          </a:p>
          <a:p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Descargar dependencias y construir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Ejecutar</a:t>
            </a:r>
          </a:p>
          <a:p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4FD9D1-2308-4C45-8FC9-D8230C19C43B}"/>
              </a:ext>
            </a:extLst>
          </p:cNvPr>
          <p:cNvSpPr txBox="1"/>
          <p:nvPr/>
        </p:nvSpPr>
        <p:spPr>
          <a:xfrm>
            <a:off x="1022396" y="3066209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mvn</a:t>
            </a:r>
            <a:r>
              <a:rPr lang="es-ES" sz="1400" dirty="0"/>
              <a:t> clean </a:t>
            </a:r>
            <a:r>
              <a:rPr lang="es-ES" sz="1400" dirty="0" err="1"/>
              <a:t>package</a:t>
            </a:r>
            <a:r>
              <a:rPr lang="es-ES" sz="1400" dirty="0"/>
              <a:t> -</a:t>
            </a:r>
            <a:r>
              <a:rPr lang="es-ES" sz="1400" dirty="0" err="1"/>
              <a:t>Dmaven.test.skip</a:t>
            </a:r>
            <a:r>
              <a:rPr lang="es-ES" sz="1400" dirty="0"/>
              <a:t>=true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85545F-7F15-4154-BCF8-C2EADCCAD5AF}"/>
              </a:ext>
            </a:extLst>
          </p:cNvPr>
          <p:cNvSpPr txBox="1"/>
          <p:nvPr/>
        </p:nvSpPr>
        <p:spPr>
          <a:xfrm>
            <a:off x="1022396" y="3653319"/>
            <a:ext cx="428864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java -jar .\federation-back\target\federation-back-1.0-SNAPSHOT.jar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7DE6C-6BCB-49E1-B9C7-6A26207323A5}"/>
              </a:ext>
            </a:extLst>
          </p:cNvPr>
          <p:cNvSpPr txBox="1"/>
          <p:nvPr/>
        </p:nvSpPr>
        <p:spPr>
          <a:xfrm>
            <a:off x="6096000" y="2133277"/>
            <a:ext cx="543510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r>
              <a:rPr lang="es-ES" sz="1400" b="1" dirty="0"/>
              <a:t>En un contenedor docker:</a:t>
            </a:r>
          </a:p>
          <a:p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Descargar dependencias y construir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Construir imagen</a:t>
            </a:r>
          </a:p>
          <a:p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Ejecutar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Comprobar ejecución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1666E5-C884-4050-9CE9-67C06F666970}"/>
              </a:ext>
            </a:extLst>
          </p:cNvPr>
          <p:cNvSpPr txBox="1"/>
          <p:nvPr/>
        </p:nvSpPr>
        <p:spPr>
          <a:xfrm>
            <a:off x="6457505" y="3051938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mvn</a:t>
            </a:r>
            <a:r>
              <a:rPr lang="es-ES" sz="1400" dirty="0"/>
              <a:t> clean </a:t>
            </a:r>
            <a:r>
              <a:rPr lang="es-ES" sz="1400" dirty="0" err="1"/>
              <a:t>package</a:t>
            </a:r>
            <a:r>
              <a:rPr lang="es-ES" sz="1400" dirty="0"/>
              <a:t> -</a:t>
            </a:r>
            <a:r>
              <a:rPr lang="es-ES" sz="1400" dirty="0" err="1"/>
              <a:t>Dmaven.test.skip</a:t>
            </a:r>
            <a:r>
              <a:rPr lang="es-ES" sz="1400" dirty="0"/>
              <a:t>=true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CDE8B5B-1C47-4A9F-A5E3-559FCF55DD54}"/>
              </a:ext>
            </a:extLst>
          </p:cNvPr>
          <p:cNvSpPr txBox="1"/>
          <p:nvPr/>
        </p:nvSpPr>
        <p:spPr>
          <a:xfrm>
            <a:off x="6457505" y="3653319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build –-tag="federation" .\docker-build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D370C4-9986-44EA-8C58-48D90C377E7A}"/>
              </a:ext>
            </a:extLst>
          </p:cNvPr>
          <p:cNvSpPr txBox="1"/>
          <p:nvPr/>
        </p:nvSpPr>
        <p:spPr>
          <a:xfrm>
            <a:off x="6457505" y="4309070"/>
            <a:ext cx="4288640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run -p 9328:9328 --env </a:t>
            </a:r>
            <a:r>
              <a:rPr lang="en-US" sz="1400" dirty="0" err="1"/>
              <a:t>app_persistence_datasource_url</a:t>
            </a:r>
            <a:r>
              <a:rPr lang="en-US" sz="1400" dirty="0"/>
              <a:t>="</a:t>
            </a:r>
            <a:r>
              <a:rPr lang="en-US" sz="1400" dirty="0" err="1"/>
              <a:t>jdbc:mariadb</a:t>
            </a:r>
            <a:r>
              <a:rPr lang="en-US" sz="1400" dirty="0"/>
              <a:t>://host.docker.internal:3307/</a:t>
            </a:r>
            <a:r>
              <a:rPr lang="en-US" sz="1400" dirty="0" err="1"/>
              <a:t>services?ssl</a:t>
            </a:r>
            <a:r>
              <a:rPr lang="en-US" sz="1400" dirty="0"/>
              <a:t>=</a:t>
            </a:r>
            <a:r>
              <a:rPr lang="en-US" sz="1400" dirty="0" err="1"/>
              <a:t>false&amp;createDatabaseIfNotExist</a:t>
            </a:r>
            <a:r>
              <a:rPr lang="en-US" sz="1400" dirty="0"/>
              <a:t>=true" -d --name  federation federation</a:t>
            </a:r>
            <a:endParaRPr lang="es-ES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7B3ADC-DAC6-4A4A-A0DF-5893B2B14DB1}"/>
              </a:ext>
            </a:extLst>
          </p:cNvPr>
          <p:cNvSpPr txBox="1"/>
          <p:nvPr/>
        </p:nvSpPr>
        <p:spPr>
          <a:xfrm>
            <a:off x="6457505" y="5821885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logs federation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7473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Federation: </a:t>
            </a:r>
            <a:r>
              <a:rPr lang="es-ES" sz="4000" dirty="0">
                <a:solidFill>
                  <a:schemeClr val="accent1"/>
                </a:solidFill>
              </a:rPr>
              <a:t>Endpoints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/>
              <a:t>Disponemos de un Swagger en la maquina donde hemos desplegado: </a:t>
            </a:r>
            <a:r>
              <a:rPr lang="es-ES" sz="1400" dirty="0">
                <a:hlinkClick r:id="rId3"/>
              </a:rPr>
              <a:t>http://localhost:9328/swagger-ui.html#/</a:t>
            </a:r>
            <a:endParaRPr lang="es-E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/>
              <a:t>Hay dos Controladores: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400" dirty="0"/>
              <a:t>Data-</a:t>
            </a:r>
            <a:r>
              <a:rPr lang="es-ES" sz="1400" dirty="0" err="1"/>
              <a:t>fecher</a:t>
            </a:r>
            <a:r>
              <a:rPr lang="es-ES" sz="1400" dirty="0"/>
              <a:t>-</a:t>
            </a:r>
            <a:r>
              <a:rPr lang="es-ES" sz="1400" dirty="0" err="1"/>
              <a:t>controller</a:t>
            </a:r>
            <a:r>
              <a:rPr lang="es-ES" sz="1400" dirty="0"/>
              <a:t>: Endpoints para obtención de clases e </a:t>
            </a:r>
            <a:r>
              <a:rPr lang="es-ES" sz="1400" dirty="0" err="1"/>
              <a:t>intancias</a:t>
            </a:r>
            <a:r>
              <a:rPr lang="es-ES" sz="1400" dirty="0"/>
              <a:t> retornado </a:t>
            </a:r>
            <a:r>
              <a:rPr lang="es-ES" sz="1400" dirty="0" err="1"/>
              <a:t>TripleObjects</a:t>
            </a:r>
            <a:r>
              <a:rPr lang="es-ES" sz="1400" dirty="0"/>
              <a:t>. Es usado por la librería de descubrimiento. Permite desacoplarla de los datos.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400" dirty="0" err="1"/>
              <a:t>federation-controller</a:t>
            </a:r>
            <a:r>
              <a:rPr lang="es-ES" sz="1400" dirty="0"/>
              <a:t>: Endpoints para ejecución de consultas SPARQL en múltiples nodos, con paginación, y ejecución paralela y asíncrona. </a:t>
            </a:r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2CF0E4-7D1B-42BE-99E0-78A571E9C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2147548"/>
            <a:ext cx="5662437" cy="45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Federation: </a:t>
            </a:r>
            <a:r>
              <a:rPr lang="es-ES" sz="4000" dirty="0">
                <a:solidFill>
                  <a:schemeClr val="accent1"/>
                </a:solidFill>
              </a:rPr>
              <a:t>Data-</a:t>
            </a:r>
            <a:r>
              <a:rPr lang="es-ES" sz="4000" dirty="0" err="1">
                <a:solidFill>
                  <a:schemeClr val="accent1"/>
                </a:solidFill>
              </a:rPr>
              <a:t>fetcher</a:t>
            </a:r>
            <a:r>
              <a:rPr lang="es-ES" sz="4000" dirty="0">
                <a:solidFill>
                  <a:schemeClr val="accent1"/>
                </a:solidFill>
              </a:rPr>
              <a:t> Controller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GET /data-</a:t>
            </a:r>
            <a:r>
              <a:rPr lang="es-ES" sz="1400" b="1" dirty="0" err="1"/>
              <a:t>fetcher</a:t>
            </a:r>
            <a:r>
              <a:rPr lang="es-ES" sz="1400" b="1" dirty="0"/>
              <a:t>/objects</a:t>
            </a:r>
            <a:r>
              <a:rPr lang="es-ES" sz="1400" dirty="0"/>
              <a:t>: Obtención lista de todas la URIs canónicas de  clases disponibles en un nodo y un triple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DD3D69-B993-482B-B394-DC88DDAB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147548"/>
            <a:ext cx="4851750" cy="17302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051ED7-E341-4645-96D3-717DD860BA14}"/>
              </a:ext>
            </a:extLst>
          </p:cNvPr>
          <p:cNvSpPr txBox="1"/>
          <p:nvPr/>
        </p:nvSpPr>
        <p:spPr>
          <a:xfrm>
            <a:off x="884610" y="2751038"/>
            <a:ext cx="428864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800" dirty="0"/>
              <a:t>[</a:t>
            </a:r>
          </a:p>
          <a:p>
            <a:r>
              <a:rPr lang="es-ES" sz="800" dirty="0"/>
              <a:t>    "http://hercules.org/</a:t>
            </a:r>
            <a:r>
              <a:rPr lang="es-ES" sz="800" dirty="0" err="1"/>
              <a:t>um</a:t>
            </a:r>
            <a:r>
              <a:rPr lang="es-ES" sz="800" dirty="0"/>
              <a:t>/es-ES/</a:t>
            </a:r>
            <a:r>
              <a:rPr lang="es-ES" sz="800" dirty="0" err="1"/>
              <a:t>rec</a:t>
            </a:r>
            <a:r>
              <a:rPr lang="es-ES" sz="800" dirty="0"/>
              <a:t>/Patente",</a:t>
            </a:r>
          </a:p>
          <a:p>
            <a:r>
              <a:rPr lang="es-ES" sz="800" dirty="0"/>
              <a:t>    "http://hercules.org/</a:t>
            </a:r>
            <a:r>
              <a:rPr lang="es-ES" sz="800" dirty="0" err="1"/>
              <a:t>um</a:t>
            </a:r>
            <a:r>
              <a:rPr lang="es-ES" sz="800" dirty="0"/>
              <a:t>/es-ES/</a:t>
            </a:r>
            <a:r>
              <a:rPr lang="es-ES" sz="800" dirty="0" err="1"/>
              <a:t>rec</a:t>
            </a:r>
            <a:r>
              <a:rPr lang="es-ES" sz="800" dirty="0"/>
              <a:t>/Universidad",</a:t>
            </a:r>
          </a:p>
          <a:p>
            <a:r>
              <a:rPr lang="es-ES" sz="800" dirty="0"/>
              <a:t>    "http://hercules.org/</a:t>
            </a:r>
            <a:r>
              <a:rPr lang="es-ES" sz="800" dirty="0" err="1"/>
              <a:t>um</a:t>
            </a:r>
            <a:r>
              <a:rPr lang="es-ES" sz="800" dirty="0"/>
              <a:t>/es-ES/</a:t>
            </a:r>
            <a:r>
              <a:rPr lang="es-ES" sz="800" dirty="0" err="1"/>
              <a:t>rec</a:t>
            </a:r>
            <a:r>
              <a:rPr lang="es-ES" sz="800" dirty="0"/>
              <a:t>/Grupo-</a:t>
            </a:r>
            <a:r>
              <a:rPr lang="es-ES" sz="800" dirty="0" err="1"/>
              <a:t>Investigacion</a:t>
            </a:r>
            <a:r>
              <a:rPr lang="es-ES" sz="800" dirty="0"/>
              <a:t>",</a:t>
            </a:r>
          </a:p>
          <a:p>
            <a:r>
              <a:rPr lang="es-ES" sz="800" dirty="0"/>
              <a:t>    "http://hercules.org/</a:t>
            </a:r>
            <a:r>
              <a:rPr lang="es-ES" sz="800" dirty="0" err="1"/>
              <a:t>um</a:t>
            </a:r>
            <a:r>
              <a:rPr lang="es-ES" sz="800" dirty="0"/>
              <a:t>/es-ES/</a:t>
            </a:r>
            <a:r>
              <a:rPr lang="es-ES" sz="800" dirty="0" err="1"/>
              <a:t>rec</a:t>
            </a:r>
            <a:r>
              <a:rPr lang="es-ES" sz="800" dirty="0"/>
              <a:t>/Articulo",</a:t>
            </a:r>
          </a:p>
          <a:p>
            <a:r>
              <a:rPr lang="es-ES" sz="800" dirty="0"/>
              <a:t>    "http://hercules.org/</a:t>
            </a:r>
            <a:r>
              <a:rPr lang="es-ES" sz="800" dirty="0" err="1"/>
              <a:t>um</a:t>
            </a:r>
            <a:r>
              <a:rPr lang="es-ES" sz="800" dirty="0"/>
              <a:t>/es-ES/</a:t>
            </a:r>
            <a:r>
              <a:rPr lang="es-ES" sz="800" dirty="0" err="1"/>
              <a:t>rec</a:t>
            </a:r>
            <a:r>
              <a:rPr lang="es-ES" sz="800" dirty="0"/>
              <a:t>/Factura",</a:t>
            </a:r>
          </a:p>
          <a:p>
            <a:r>
              <a:rPr lang="es-ES" sz="800" dirty="0"/>
              <a:t>    "http://hercules.org/</a:t>
            </a:r>
            <a:r>
              <a:rPr lang="es-ES" sz="800" dirty="0" err="1"/>
              <a:t>um</a:t>
            </a:r>
            <a:r>
              <a:rPr lang="es-ES" sz="800" dirty="0"/>
              <a:t>/es-ES/</a:t>
            </a:r>
            <a:r>
              <a:rPr lang="es-ES" sz="800" dirty="0" err="1"/>
              <a:t>rec</a:t>
            </a:r>
            <a:r>
              <a:rPr lang="es-ES" sz="800" dirty="0"/>
              <a:t>/Proyecto",</a:t>
            </a:r>
          </a:p>
          <a:p>
            <a:r>
              <a:rPr lang="es-ES" sz="800" dirty="0"/>
              <a:t>    "http://hercules.org/</a:t>
            </a:r>
            <a:r>
              <a:rPr lang="es-ES" sz="800" dirty="0" err="1"/>
              <a:t>um</a:t>
            </a:r>
            <a:r>
              <a:rPr lang="es-ES" sz="800" dirty="0"/>
              <a:t>/es-ES/</a:t>
            </a:r>
            <a:r>
              <a:rPr lang="es-ES" sz="800" dirty="0" err="1"/>
              <a:t>rec</a:t>
            </a:r>
            <a:r>
              <a:rPr lang="es-ES" sz="800" dirty="0"/>
              <a:t>/Libro",</a:t>
            </a:r>
          </a:p>
          <a:p>
            <a:r>
              <a:rPr lang="es-ES" sz="800" dirty="0"/>
              <a:t>    "http://hercules.org/</a:t>
            </a:r>
            <a:r>
              <a:rPr lang="es-ES" sz="800" dirty="0" err="1"/>
              <a:t>um</a:t>
            </a:r>
            <a:r>
              <a:rPr lang="es-ES" sz="800" dirty="0"/>
              <a:t>/es-ES/</a:t>
            </a:r>
            <a:r>
              <a:rPr lang="es-ES" sz="800" dirty="0" err="1"/>
              <a:t>rec</a:t>
            </a:r>
            <a:r>
              <a:rPr lang="es-ES" sz="800" dirty="0"/>
              <a:t>/Persona"</a:t>
            </a:r>
          </a:p>
          <a:p>
            <a:r>
              <a:rPr lang="es-ES" sz="800" dirty="0"/>
              <a:t>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ADE7C4-5A19-4AE6-9679-CD6D819C8084}"/>
              </a:ext>
            </a:extLst>
          </p:cNvPr>
          <p:cNvSpPr txBox="1"/>
          <p:nvPr/>
        </p:nvSpPr>
        <p:spPr>
          <a:xfrm>
            <a:off x="660889" y="4188029"/>
            <a:ext cx="5435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GET /data-</a:t>
            </a:r>
            <a:r>
              <a:rPr lang="es-ES" sz="1400" b="1" dirty="0" err="1"/>
              <a:t>fetcher</a:t>
            </a:r>
            <a:r>
              <a:rPr lang="es-ES" sz="1400" b="1" dirty="0"/>
              <a:t>/</a:t>
            </a:r>
            <a:r>
              <a:rPr lang="es-ES" sz="1400" b="1" dirty="0" err="1"/>
              <a:t>instances</a:t>
            </a:r>
            <a:r>
              <a:rPr lang="es-ES" sz="1400" dirty="0"/>
              <a:t>: Obtención lista de todas la URIs canónicas de  clases disponibles en un nodo y un triple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915F60-E41B-4990-A950-F753695B4C6C}"/>
              </a:ext>
            </a:extLst>
          </p:cNvPr>
          <p:cNvSpPr txBox="1"/>
          <p:nvPr/>
        </p:nvSpPr>
        <p:spPr>
          <a:xfrm>
            <a:off x="884610" y="4691760"/>
            <a:ext cx="4288640" cy="2062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800" dirty="0"/>
              <a:t>[</a:t>
            </a:r>
          </a:p>
          <a:p>
            <a:r>
              <a:rPr lang="es-ES" sz="800" dirty="0"/>
              <a:t>    {</a:t>
            </a:r>
          </a:p>
          <a:p>
            <a:r>
              <a:rPr lang="es-ES" sz="800" dirty="0"/>
              <a:t>        "id": "1bc0249a-6412-3f49-b07f-e6f62e6dc8de",</a:t>
            </a:r>
          </a:p>
          <a:p>
            <a:r>
              <a:rPr lang="es-ES" sz="800" dirty="0"/>
              <a:t>        "</a:t>
            </a:r>
            <a:r>
              <a:rPr lang="es-ES" sz="800" dirty="0" err="1"/>
              <a:t>localURI</a:t>
            </a:r>
            <a:r>
              <a:rPr lang="es-ES" sz="800" dirty="0"/>
              <a:t>": "http://herc-iz-front-desa.atica.um.es/Persona/1bc0249a-6412-3f49-b07f-e6f62e6dc8de",</a:t>
            </a:r>
          </a:p>
          <a:p>
            <a:r>
              <a:rPr lang="es-ES" sz="800" dirty="0"/>
              <a:t>        "</a:t>
            </a:r>
            <a:r>
              <a:rPr lang="es-ES" sz="800" dirty="0" err="1"/>
              <a:t>className</a:t>
            </a:r>
            <a:r>
              <a:rPr lang="es-ES" sz="800" dirty="0"/>
              <a:t>": "Persona",</a:t>
            </a:r>
          </a:p>
          <a:p>
            <a:r>
              <a:rPr lang="es-ES" sz="800" dirty="0"/>
              <a:t>        "</a:t>
            </a:r>
            <a:r>
              <a:rPr lang="es-ES" sz="800" dirty="0" err="1"/>
              <a:t>node</a:t>
            </a:r>
            <a:r>
              <a:rPr lang="es-ES" sz="800" dirty="0"/>
              <a:t>": "</a:t>
            </a:r>
            <a:r>
              <a:rPr lang="es-ES" sz="800" dirty="0" err="1"/>
              <a:t>um</a:t>
            </a:r>
            <a:r>
              <a:rPr lang="es-ES" sz="800" dirty="0"/>
              <a:t>",</a:t>
            </a:r>
          </a:p>
          <a:p>
            <a:r>
              <a:rPr lang="es-ES" sz="800" dirty="0"/>
              <a:t>        "</a:t>
            </a:r>
            <a:r>
              <a:rPr lang="es-ES" sz="800" dirty="0" err="1"/>
              <a:t>tripleStore</a:t>
            </a:r>
            <a:r>
              <a:rPr lang="es-ES" sz="800" dirty="0"/>
              <a:t>": "</a:t>
            </a:r>
            <a:r>
              <a:rPr lang="es-ES" sz="800" dirty="0" err="1"/>
              <a:t>sparql</a:t>
            </a:r>
            <a:r>
              <a:rPr lang="es-ES" sz="800" dirty="0"/>
              <a:t>",</a:t>
            </a:r>
          </a:p>
          <a:p>
            <a:r>
              <a:rPr lang="es-ES" sz="800" dirty="0"/>
              <a:t>        "</a:t>
            </a:r>
            <a:r>
              <a:rPr lang="es-ES" sz="800" dirty="0" err="1"/>
              <a:t>lastModification</a:t>
            </a:r>
            <a:r>
              <a:rPr lang="es-ES" sz="800" dirty="0"/>
              <a:t>": 1434067200000,</a:t>
            </a:r>
          </a:p>
          <a:p>
            <a:r>
              <a:rPr lang="es-ES" sz="800" dirty="0"/>
              <a:t>        "</a:t>
            </a:r>
            <a:r>
              <a:rPr lang="es-ES" sz="800" dirty="0" err="1"/>
              <a:t>attributes</a:t>
            </a:r>
            <a:r>
              <a:rPr lang="es-ES" sz="800" dirty="0"/>
              <a:t>": {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localId</a:t>
            </a:r>
            <a:r>
              <a:rPr lang="es-ES" sz="800" dirty="0"/>
              <a:t>": "1602",</a:t>
            </a:r>
          </a:p>
          <a:p>
            <a:r>
              <a:rPr lang="es-ES" sz="800" dirty="0"/>
              <a:t>            "Centro": "FACULTAD DE INFORMÁTICA",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Dpto</a:t>
            </a:r>
            <a:r>
              <a:rPr lang="es-ES" sz="800" dirty="0"/>
              <a:t>": "INGENIERÍA DE LA INFORMACIÓN Y LAS COMUNICACIONES"</a:t>
            </a:r>
          </a:p>
          <a:p>
            <a:r>
              <a:rPr lang="es-ES" sz="800" dirty="0"/>
              <a:t>        }</a:t>
            </a:r>
          </a:p>
          <a:p>
            <a:r>
              <a:rPr lang="es-ES" sz="800" dirty="0"/>
              <a:t>    } , …</a:t>
            </a:r>
          </a:p>
          <a:p>
            <a:r>
              <a:rPr lang="es-ES" sz="800" dirty="0"/>
              <a:t>]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1F51229-107C-43F4-BC0E-FD5D9ACC1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4225420"/>
            <a:ext cx="4851750" cy="20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7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Federation: </a:t>
            </a:r>
            <a:r>
              <a:rPr lang="es-ES" sz="4000" dirty="0">
                <a:solidFill>
                  <a:schemeClr val="accent1"/>
                </a:solidFill>
              </a:rPr>
              <a:t>Data-</a:t>
            </a:r>
            <a:r>
              <a:rPr lang="es-ES" sz="4000" dirty="0" err="1">
                <a:solidFill>
                  <a:schemeClr val="accent1"/>
                </a:solidFill>
              </a:rPr>
              <a:t>fetcher</a:t>
            </a:r>
            <a:r>
              <a:rPr lang="es-ES" sz="4000" dirty="0">
                <a:solidFill>
                  <a:schemeClr val="accent1"/>
                </a:solidFill>
              </a:rPr>
              <a:t> Controller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GET /data-</a:t>
            </a:r>
            <a:r>
              <a:rPr lang="es-ES" sz="1400" b="1" dirty="0" err="1"/>
              <a:t>fetcher</a:t>
            </a:r>
            <a:r>
              <a:rPr lang="es-ES" sz="1400" b="1" dirty="0"/>
              <a:t>/</a:t>
            </a:r>
            <a:r>
              <a:rPr lang="es-ES" sz="1400" b="1" dirty="0" err="1"/>
              <a:t>instances</a:t>
            </a:r>
            <a:r>
              <a:rPr lang="es-ES" sz="1400" b="1" dirty="0"/>
              <a:t>/</a:t>
            </a:r>
            <a:r>
              <a:rPr lang="es-ES" sz="1400" b="1" dirty="0" err="1"/>
              <a:t>find</a:t>
            </a:r>
            <a:r>
              <a:rPr lang="es-ES" sz="1400" dirty="0"/>
              <a:t>: </a:t>
            </a:r>
            <a:r>
              <a:rPr lang="es-ES" sz="1400" dirty="0" err="1"/>
              <a:t>Busqueda</a:t>
            </a:r>
            <a:r>
              <a:rPr lang="es-ES" sz="1400" dirty="0"/>
              <a:t> de una determinada instancia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051ED7-E341-4645-96D3-717DD860BA14}"/>
              </a:ext>
            </a:extLst>
          </p:cNvPr>
          <p:cNvSpPr txBox="1"/>
          <p:nvPr/>
        </p:nvSpPr>
        <p:spPr>
          <a:xfrm>
            <a:off x="884610" y="2751038"/>
            <a:ext cx="4288640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800" dirty="0"/>
              <a:t>{</a:t>
            </a:r>
          </a:p>
          <a:p>
            <a:r>
              <a:rPr lang="es-ES" sz="800" dirty="0"/>
              <a:t>    "id": "1bc0249a-6412-3f49-b07f-e6f62e6dc8de",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localURI</a:t>
            </a:r>
            <a:r>
              <a:rPr lang="es-ES" sz="800" dirty="0"/>
              <a:t>": "http://herc-iz-front-desa.atica.um.es/Persona/1bc0249a-6412-3f49-b07f-e6f62e6dc8de",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className</a:t>
            </a:r>
            <a:r>
              <a:rPr lang="es-ES" sz="800" dirty="0"/>
              <a:t>": "Persona",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node</a:t>
            </a:r>
            <a:r>
              <a:rPr lang="es-ES" sz="800" dirty="0"/>
              <a:t>": "</a:t>
            </a:r>
            <a:r>
              <a:rPr lang="es-ES" sz="800" dirty="0" err="1"/>
              <a:t>um</a:t>
            </a:r>
            <a:r>
              <a:rPr lang="es-ES" sz="800" dirty="0"/>
              <a:t>",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tripleStore</a:t>
            </a:r>
            <a:r>
              <a:rPr lang="es-ES" sz="800" dirty="0"/>
              <a:t>": "</a:t>
            </a:r>
            <a:r>
              <a:rPr lang="es-ES" sz="800" dirty="0" err="1"/>
              <a:t>sparql</a:t>
            </a:r>
            <a:r>
              <a:rPr lang="es-ES" sz="800" dirty="0"/>
              <a:t>",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lastModification</a:t>
            </a:r>
            <a:r>
              <a:rPr lang="es-ES" sz="800" dirty="0"/>
              <a:t>": 1434067200000,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attributes</a:t>
            </a:r>
            <a:r>
              <a:rPr lang="es-ES" sz="800" dirty="0"/>
              <a:t>": {</a:t>
            </a:r>
          </a:p>
          <a:p>
            <a:r>
              <a:rPr lang="es-ES" sz="800" dirty="0"/>
              <a:t>        "</a:t>
            </a:r>
            <a:r>
              <a:rPr lang="es-ES" sz="800" dirty="0" err="1"/>
              <a:t>localId</a:t>
            </a:r>
            <a:r>
              <a:rPr lang="es-ES" sz="800" dirty="0"/>
              <a:t>": "1602",</a:t>
            </a:r>
          </a:p>
          <a:p>
            <a:r>
              <a:rPr lang="es-ES" sz="800" dirty="0"/>
              <a:t>        "Centro": "FACULTAD DE INFORMÁTICA",</a:t>
            </a:r>
          </a:p>
          <a:p>
            <a:r>
              <a:rPr lang="es-ES" sz="800" dirty="0"/>
              <a:t>        "</a:t>
            </a:r>
            <a:r>
              <a:rPr lang="es-ES" sz="800" dirty="0" err="1"/>
              <a:t>Dpto</a:t>
            </a:r>
            <a:r>
              <a:rPr lang="es-ES" sz="800" dirty="0"/>
              <a:t>": "INGENIERÍA DE LA INFORMACIÓN Y LAS COMUNICACIONES"</a:t>
            </a:r>
          </a:p>
          <a:p>
            <a:r>
              <a:rPr lang="es-ES" sz="800" dirty="0"/>
              <a:t>    }</a:t>
            </a:r>
          </a:p>
          <a:p>
            <a:r>
              <a:rPr lang="es-ES" sz="800" dirty="0"/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ADE7C4-5A19-4AE6-9679-CD6D819C8084}"/>
              </a:ext>
            </a:extLst>
          </p:cNvPr>
          <p:cNvSpPr txBox="1"/>
          <p:nvPr/>
        </p:nvSpPr>
        <p:spPr>
          <a:xfrm>
            <a:off x="660889" y="4665083"/>
            <a:ext cx="5435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GET /data-</a:t>
            </a:r>
            <a:r>
              <a:rPr lang="es-ES" sz="1400" b="1" dirty="0" err="1"/>
              <a:t>fetcher</a:t>
            </a:r>
            <a:r>
              <a:rPr lang="es-ES" sz="1400" b="1" dirty="0"/>
              <a:t>/</a:t>
            </a:r>
            <a:r>
              <a:rPr lang="es-ES" sz="1400" b="1" dirty="0" err="1"/>
              <a:t>lod</a:t>
            </a:r>
            <a:r>
              <a:rPr lang="es-ES" sz="1400" dirty="0"/>
              <a:t>: Petición para realizar la búsqueda en la nube </a:t>
            </a:r>
            <a:r>
              <a:rPr lang="es-ES" sz="1400" dirty="0" err="1"/>
              <a:t>lod</a:t>
            </a:r>
            <a:r>
              <a:rPr lang="es-ES" sz="1400" dirty="0"/>
              <a:t> para un determinada entidad. Esta en implementación.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038E46-3BD9-421B-AD36-8E132330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147548"/>
            <a:ext cx="4851750" cy="23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Federation: </a:t>
            </a:r>
            <a:r>
              <a:rPr lang="es-ES" sz="4000" dirty="0">
                <a:solidFill>
                  <a:schemeClr val="accent1"/>
                </a:solidFill>
              </a:rPr>
              <a:t>Federation Controller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GET /</a:t>
            </a:r>
            <a:r>
              <a:rPr lang="es-ES" sz="1400" b="1" dirty="0" err="1"/>
              <a:t>federation</a:t>
            </a:r>
            <a:r>
              <a:rPr lang="es-ES" sz="1400" b="1" dirty="0"/>
              <a:t>/</a:t>
            </a:r>
            <a:r>
              <a:rPr lang="es-ES" sz="1400" b="1" dirty="0" err="1"/>
              <a:t>nodes</a:t>
            </a:r>
            <a:r>
              <a:rPr lang="es-ES" sz="1400" b="1" dirty="0"/>
              <a:t>/all</a:t>
            </a:r>
            <a:r>
              <a:rPr lang="es-ES" sz="1400" dirty="0"/>
              <a:t>: Ejecutar una query SPARQL en </a:t>
            </a:r>
            <a:r>
              <a:rPr lang="es-ES" sz="1400" b="1" dirty="0"/>
              <a:t>todos los nodos</a:t>
            </a:r>
            <a:r>
              <a:rPr lang="es-ES" sz="1400" dirty="0"/>
              <a:t>, para un determinado tipo de Triple 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051ED7-E341-4645-96D3-717DD860BA14}"/>
              </a:ext>
            </a:extLst>
          </p:cNvPr>
          <p:cNvSpPr txBox="1"/>
          <p:nvPr/>
        </p:nvSpPr>
        <p:spPr>
          <a:xfrm>
            <a:off x="6371010" y="2162937"/>
            <a:ext cx="2401515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600" dirty="0"/>
              <a:t>{</a:t>
            </a:r>
          </a:p>
          <a:p>
            <a:r>
              <a:rPr lang="es-ES" sz="600" dirty="0"/>
              <a:t>  "head": {</a:t>
            </a:r>
          </a:p>
          <a:p>
            <a:r>
              <a:rPr lang="es-ES" sz="600" dirty="0"/>
              <a:t>    "</a:t>
            </a:r>
            <a:r>
              <a:rPr lang="es-ES" sz="600" dirty="0" err="1"/>
              <a:t>vars</a:t>
            </a:r>
            <a:r>
              <a:rPr lang="es-ES" sz="600" dirty="0"/>
              <a:t>": [</a:t>
            </a:r>
          </a:p>
          <a:p>
            <a:r>
              <a:rPr lang="es-ES" sz="600" dirty="0"/>
              <a:t>      "a",</a:t>
            </a:r>
          </a:p>
          <a:p>
            <a:r>
              <a:rPr lang="es-ES" sz="600" dirty="0"/>
              <a:t>      "b",</a:t>
            </a:r>
          </a:p>
          <a:p>
            <a:r>
              <a:rPr lang="es-ES" sz="600" dirty="0"/>
              <a:t>      "c"</a:t>
            </a:r>
          </a:p>
          <a:p>
            <a:r>
              <a:rPr lang="es-ES" sz="600" dirty="0"/>
              <a:t>    ]</a:t>
            </a:r>
          </a:p>
          <a:p>
            <a:r>
              <a:rPr lang="es-ES" sz="600" dirty="0"/>
              <a:t>  },</a:t>
            </a:r>
          </a:p>
          <a:p>
            <a:r>
              <a:rPr lang="es-ES" sz="600" dirty="0"/>
              <a:t>  "</a:t>
            </a:r>
            <a:r>
              <a:rPr lang="es-ES" sz="600" dirty="0" err="1"/>
              <a:t>stats</a:t>
            </a:r>
            <a:r>
              <a:rPr lang="es-ES" sz="600" dirty="0"/>
              <a:t>": [</a:t>
            </a:r>
          </a:p>
          <a:p>
            <a:r>
              <a:rPr lang="es-ES" sz="600" dirty="0"/>
              <a:t>    {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node</a:t>
            </a:r>
            <a:r>
              <a:rPr lang="es-ES" sz="600" dirty="0"/>
              <a:t>": "</a:t>
            </a:r>
            <a:r>
              <a:rPr lang="es-ES" sz="600" dirty="0" err="1"/>
              <a:t>um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url</a:t>
            </a:r>
            <a:r>
              <a:rPr lang="es-ES" sz="600" dirty="0"/>
              <a:t>": "http://herc-iz-front-desa.atica.um.es:8080/</a:t>
            </a:r>
            <a:r>
              <a:rPr lang="es-ES" sz="600" dirty="0" err="1"/>
              <a:t>trellis</a:t>
            </a:r>
            <a:r>
              <a:rPr lang="es-ES" sz="600" dirty="0"/>
              <a:t>/</a:t>
            </a:r>
            <a:r>
              <a:rPr lang="es-ES" sz="600" dirty="0" err="1"/>
              <a:t>sparql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delay</a:t>
            </a:r>
            <a:r>
              <a:rPr lang="es-ES" sz="600" dirty="0"/>
              <a:t>": "1540",</a:t>
            </a:r>
          </a:p>
          <a:p>
            <a:r>
              <a:rPr lang="es-ES" sz="600" dirty="0"/>
              <a:t>      "status": "COMPLETED",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description</a:t>
            </a:r>
            <a:r>
              <a:rPr lang="es-ES" sz="600" dirty="0"/>
              <a:t>": "</a:t>
            </a:r>
            <a:r>
              <a:rPr lang="es-ES" sz="600" dirty="0" err="1"/>
              <a:t>Fully</a:t>
            </a:r>
            <a:r>
              <a:rPr lang="es-ES" sz="600" dirty="0"/>
              <a:t> </a:t>
            </a:r>
            <a:r>
              <a:rPr lang="es-ES" sz="600" dirty="0" err="1"/>
              <a:t>Completed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successPages</a:t>
            </a:r>
            <a:r>
              <a:rPr lang="es-ES" sz="600" dirty="0"/>
              <a:t>": 6,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failsPages</a:t>
            </a:r>
            <a:r>
              <a:rPr lang="es-ES" sz="600" dirty="0"/>
              <a:t>": 0,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nullsPages</a:t>
            </a:r>
            <a:r>
              <a:rPr lang="es-ES" sz="600" dirty="0"/>
              <a:t>": 0,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totalResults</a:t>
            </a:r>
            <a:r>
              <a:rPr lang="es-ES" sz="600" dirty="0"/>
              <a:t>": 5553</a:t>
            </a:r>
          </a:p>
          <a:p>
            <a:r>
              <a:rPr lang="es-ES" sz="600" dirty="0"/>
              <a:t>    },</a:t>
            </a:r>
          </a:p>
          <a:p>
            <a:r>
              <a:rPr lang="es-ES" sz="600" dirty="0"/>
              <a:t>    {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node</a:t>
            </a:r>
            <a:r>
              <a:rPr lang="es-ES" sz="600" dirty="0"/>
              <a:t>": "um2",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url</a:t>
            </a:r>
            <a:r>
              <a:rPr lang="es-ES" sz="600" dirty="0"/>
              <a:t>": "http://herc-iz-front-desa.atica.um.es:8080/</a:t>
            </a:r>
            <a:r>
              <a:rPr lang="es-ES" sz="600" dirty="0" err="1"/>
              <a:t>trellis</a:t>
            </a:r>
            <a:r>
              <a:rPr lang="es-ES" sz="600" dirty="0"/>
              <a:t>/</a:t>
            </a:r>
            <a:r>
              <a:rPr lang="es-ES" sz="600" dirty="0" err="1"/>
              <a:t>sparql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delay</a:t>
            </a:r>
            <a:r>
              <a:rPr lang="es-ES" sz="600" dirty="0"/>
              <a:t>": "1507",</a:t>
            </a:r>
          </a:p>
          <a:p>
            <a:r>
              <a:rPr lang="es-ES" sz="600" dirty="0"/>
              <a:t>      "status": "COMPLETED",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description</a:t>
            </a:r>
            <a:r>
              <a:rPr lang="es-ES" sz="600" dirty="0"/>
              <a:t>": "</a:t>
            </a:r>
            <a:r>
              <a:rPr lang="es-ES" sz="600" dirty="0" err="1"/>
              <a:t>Fully</a:t>
            </a:r>
            <a:r>
              <a:rPr lang="es-ES" sz="600" dirty="0"/>
              <a:t> </a:t>
            </a:r>
            <a:r>
              <a:rPr lang="es-ES" sz="600" dirty="0" err="1"/>
              <a:t>Completed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successPages</a:t>
            </a:r>
            <a:r>
              <a:rPr lang="es-ES" sz="600" dirty="0"/>
              <a:t>": 6,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failsPages</a:t>
            </a:r>
            <a:r>
              <a:rPr lang="es-ES" sz="600" dirty="0"/>
              <a:t>": 0,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nullsPages</a:t>
            </a:r>
            <a:r>
              <a:rPr lang="es-ES" sz="600" dirty="0"/>
              <a:t>": 0,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totalResults</a:t>
            </a:r>
            <a:r>
              <a:rPr lang="es-ES" sz="600" dirty="0"/>
              <a:t>": 5553</a:t>
            </a:r>
          </a:p>
          <a:p>
            <a:r>
              <a:rPr lang="es-ES" sz="600" dirty="0"/>
              <a:t>    }</a:t>
            </a:r>
          </a:p>
          <a:p>
            <a:r>
              <a:rPr lang="es-ES" sz="600" dirty="0"/>
              <a:t>  ],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E16541-16CE-4432-A2FA-5901AE4E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1" y="2748342"/>
            <a:ext cx="4851750" cy="195610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83A604B-C3E0-44F1-AD00-7E28BEBD43EB}"/>
              </a:ext>
            </a:extLst>
          </p:cNvPr>
          <p:cNvSpPr txBox="1"/>
          <p:nvPr/>
        </p:nvSpPr>
        <p:spPr>
          <a:xfrm>
            <a:off x="9047535" y="2162937"/>
            <a:ext cx="2401515" cy="27699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600" dirty="0"/>
              <a:t>"</a:t>
            </a:r>
            <a:r>
              <a:rPr lang="es-ES" sz="600" dirty="0" err="1"/>
              <a:t>results</a:t>
            </a:r>
            <a:r>
              <a:rPr lang="es-ES" sz="600" dirty="0"/>
              <a:t>": {</a:t>
            </a:r>
          </a:p>
          <a:p>
            <a:r>
              <a:rPr lang="es-ES" sz="600" dirty="0"/>
              <a:t>    "</a:t>
            </a:r>
            <a:r>
              <a:rPr lang="es-ES" sz="600" dirty="0" err="1"/>
              <a:t>bindings</a:t>
            </a:r>
            <a:r>
              <a:rPr lang="es-ES" sz="600" dirty="0"/>
              <a:t>": [</a:t>
            </a:r>
          </a:p>
          <a:p>
            <a:r>
              <a:rPr lang="es-ES" sz="600" dirty="0"/>
              <a:t>      {</a:t>
            </a:r>
          </a:p>
          <a:p>
            <a:r>
              <a:rPr lang="es-ES" sz="600" dirty="0"/>
              <a:t>        "a": {</a:t>
            </a:r>
          </a:p>
          <a:p>
            <a:r>
              <a:rPr lang="es-ES" sz="600" dirty="0"/>
              <a:t>          "</a:t>
            </a:r>
            <a:r>
              <a:rPr lang="es-ES" sz="600" dirty="0" err="1"/>
              <a:t>type</a:t>
            </a:r>
            <a:r>
              <a:rPr lang="es-ES" sz="600" dirty="0"/>
              <a:t>": "</a:t>
            </a:r>
            <a:r>
              <a:rPr lang="es-ES" sz="600" dirty="0" err="1"/>
              <a:t>uri</a:t>
            </a:r>
            <a:r>
              <a:rPr lang="es-ES" sz="600" dirty="0"/>
              <a:t>",</a:t>
            </a:r>
          </a:p>
          <a:p>
            <a:r>
              <a:rPr lang="es-ES" sz="600" dirty="0"/>
              <a:t>          "value": "http://hercules.org/</a:t>
            </a:r>
            <a:r>
              <a:rPr lang="es-ES" sz="600" dirty="0" err="1"/>
              <a:t>um</a:t>
            </a:r>
            <a:r>
              <a:rPr lang="es-ES" sz="600" dirty="0"/>
              <a:t>/es-ES/</a:t>
            </a:r>
            <a:r>
              <a:rPr lang="es-ES" sz="600" dirty="0" err="1"/>
              <a:t>rec</a:t>
            </a:r>
            <a:r>
              <a:rPr lang="es-ES" sz="600" dirty="0"/>
              <a:t>/Factura/56fcdb8e-b513-3afd-861e-903e76dc16f8"</a:t>
            </a:r>
          </a:p>
          <a:p>
            <a:r>
              <a:rPr lang="es-ES" sz="600" dirty="0"/>
              <a:t>        },</a:t>
            </a:r>
          </a:p>
          <a:p>
            <a:r>
              <a:rPr lang="es-ES" sz="600" dirty="0"/>
              <a:t>        "b": {</a:t>
            </a:r>
          </a:p>
          <a:p>
            <a:r>
              <a:rPr lang="es-ES" sz="600" dirty="0"/>
              <a:t>          "</a:t>
            </a:r>
            <a:r>
              <a:rPr lang="es-ES" sz="600" dirty="0" err="1"/>
              <a:t>type</a:t>
            </a:r>
            <a:r>
              <a:rPr lang="es-ES" sz="600" dirty="0"/>
              <a:t>": "</a:t>
            </a:r>
            <a:r>
              <a:rPr lang="es-ES" sz="600" dirty="0" err="1"/>
              <a:t>uri</a:t>
            </a:r>
            <a:r>
              <a:rPr lang="es-ES" sz="600" dirty="0"/>
              <a:t>",</a:t>
            </a:r>
          </a:p>
          <a:p>
            <a:r>
              <a:rPr lang="es-ES" sz="600" dirty="0"/>
              <a:t>          "value": "http://www.w3.org/1999/02/22-rdf-syntax-ns#type"</a:t>
            </a:r>
          </a:p>
          <a:p>
            <a:r>
              <a:rPr lang="es-ES" sz="600" dirty="0"/>
              <a:t>        },</a:t>
            </a:r>
          </a:p>
          <a:p>
            <a:r>
              <a:rPr lang="es-ES" sz="600" dirty="0"/>
              <a:t>        "c": {</a:t>
            </a:r>
          </a:p>
          <a:p>
            <a:r>
              <a:rPr lang="es-ES" sz="600" dirty="0"/>
              <a:t>          "</a:t>
            </a:r>
            <a:r>
              <a:rPr lang="es-ES" sz="600" dirty="0" err="1"/>
              <a:t>type</a:t>
            </a:r>
            <a:r>
              <a:rPr lang="es-ES" sz="600" dirty="0"/>
              <a:t>": "</a:t>
            </a:r>
            <a:r>
              <a:rPr lang="es-ES" sz="600" dirty="0" err="1"/>
              <a:t>uri</a:t>
            </a:r>
            <a:r>
              <a:rPr lang="es-ES" sz="600" dirty="0"/>
              <a:t>",</a:t>
            </a:r>
          </a:p>
          <a:p>
            <a:r>
              <a:rPr lang="es-ES" sz="600" dirty="0"/>
              <a:t>          "value": "http://hercules.org/</a:t>
            </a:r>
            <a:r>
              <a:rPr lang="es-ES" sz="600" dirty="0" err="1"/>
              <a:t>um</a:t>
            </a:r>
            <a:r>
              <a:rPr lang="es-ES" sz="600" dirty="0"/>
              <a:t>/es-ES/</a:t>
            </a:r>
            <a:r>
              <a:rPr lang="es-ES" sz="600" dirty="0" err="1"/>
              <a:t>rec</a:t>
            </a:r>
            <a:r>
              <a:rPr lang="es-ES" sz="600" dirty="0"/>
              <a:t>/Factura"</a:t>
            </a:r>
          </a:p>
          <a:p>
            <a:r>
              <a:rPr lang="es-ES" sz="600" dirty="0"/>
              <a:t>        },</a:t>
            </a:r>
          </a:p>
          <a:p>
            <a:r>
              <a:rPr lang="es-ES" sz="600" dirty="0"/>
              <a:t>        "</a:t>
            </a:r>
            <a:r>
              <a:rPr lang="es-ES" sz="600" dirty="0" err="1"/>
              <a:t>nodes</a:t>
            </a:r>
            <a:r>
              <a:rPr lang="es-ES" sz="600" dirty="0"/>
              <a:t>": [</a:t>
            </a:r>
          </a:p>
          <a:p>
            <a:r>
              <a:rPr lang="es-ES" sz="600" dirty="0"/>
              <a:t>          {</a:t>
            </a:r>
          </a:p>
          <a:p>
            <a:r>
              <a:rPr lang="es-ES" sz="600" dirty="0"/>
              <a:t>            "</a:t>
            </a:r>
            <a:r>
              <a:rPr lang="es-ES" sz="600" dirty="0" err="1"/>
              <a:t>node</a:t>
            </a:r>
            <a:r>
              <a:rPr lang="es-ES" sz="600" dirty="0"/>
              <a:t>": "um2",</a:t>
            </a:r>
          </a:p>
          <a:p>
            <a:r>
              <a:rPr lang="es-ES" sz="600" dirty="0"/>
              <a:t>            "</a:t>
            </a:r>
            <a:r>
              <a:rPr lang="es-ES" sz="600" dirty="0" err="1"/>
              <a:t>url</a:t>
            </a:r>
            <a:r>
              <a:rPr lang="es-ES" sz="600" dirty="0"/>
              <a:t>": "http://herc-iz-front-desa.atica.um.es:8080/</a:t>
            </a:r>
            <a:r>
              <a:rPr lang="es-ES" sz="600" dirty="0" err="1"/>
              <a:t>trellis</a:t>
            </a:r>
            <a:r>
              <a:rPr lang="es-ES" sz="600" dirty="0"/>
              <a:t>/</a:t>
            </a:r>
            <a:r>
              <a:rPr lang="es-ES" sz="600" dirty="0" err="1"/>
              <a:t>sparql</a:t>
            </a:r>
            <a:r>
              <a:rPr lang="es-ES" sz="600" dirty="0"/>
              <a:t>"</a:t>
            </a:r>
          </a:p>
          <a:p>
            <a:r>
              <a:rPr lang="es-ES" sz="600" dirty="0"/>
              <a:t>          },</a:t>
            </a:r>
          </a:p>
          <a:p>
            <a:r>
              <a:rPr lang="es-ES" sz="600" dirty="0"/>
              <a:t>          {</a:t>
            </a:r>
          </a:p>
          <a:p>
            <a:r>
              <a:rPr lang="es-ES" sz="600" dirty="0"/>
              <a:t>            "</a:t>
            </a:r>
            <a:r>
              <a:rPr lang="es-ES" sz="600" dirty="0" err="1"/>
              <a:t>node</a:t>
            </a:r>
            <a:r>
              <a:rPr lang="es-ES" sz="600" dirty="0"/>
              <a:t>": "</a:t>
            </a:r>
            <a:r>
              <a:rPr lang="es-ES" sz="600" dirty="0" err="1"/>
              <a:t>um</a:t>
            </a:r>
            <a:r>
              <a:rPr lang="es-ES" sz="600" dirty="0"/>
              <a:t>",</a:t>
            </a:r>
          </a:p>
          <a:p>
            <a:r>
              <a:rPr lang="es-ES" sz="600" dirty="0"/>
              <a:t>            "</a:t>
            </a:r>
            <a:r>
              <a:rPr lang="es-ES" sz="600" dirty="0" err="1"/>
              <a:t>url</a:t>
            </a:r>
            <a:r>
              <a:rPr lang="es-ES" sz="600" dirty="0"/>
              <a:t>": "http://herc-iz-front-desa.atica.um.es:8080/</a:t>
            </a:r>
            <a:r>
              <a:rPr lang="es-ES" sz="600" dirty="0" err="1"/>
              <a:t>trellis</a:t>
            </a:r>
            <a:r>
              <a:rPr lang="es-ES" sz="600" dirty="0"/>
              <a:t>/</a:t>
            </a:r>
            <a:r>
              <a:rPr lang="es-ES" sz="600" dirty="0" err="1"/>
              <a:t>sparql</a:t>
            </a:r>
            <a:r>
              <a:rPr lang="es-ES" sz="600" dirty="0"/>
              <a:t>"</a:t>
            </a:r>
          </a:p>
          <a:p>
            <a:r>
              <a:rPr lang="es-ES" sz="600" dirty="0"/>
              <a:t>          }</a:t>
            </a:r>
          </a:p>
          <a:p>
            <a:r>
              <a:rPr lang="es-ES" sz="600" dirty="0"/>
              <a:t>        ]</a:t>
            </a:r>
          </a:p>
          <a:p>
            <a:r>
              <a:rPr lang="es-ES" sz="600" dirty="0"/>
              <a:t>      }</a:t>
            </a:r>
          </a:p>
          <a:p>
            <a:r>
              <a:rPr lang="es-ES" sz="600" dirty="0"/>
              <a:t>]</a:t>
            </a:r>
          </a:p>
          <a:p>
            <a:r>
              <a:rPr lang="es-ES" sz="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68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Federation: </a:t>
            </a:r>
            <a:r>
              <a:rPr lang="es-ES" sz="4000" dirty="0">
                <a:solidFill>
                  <a:schemeClr val="accent1"/>
                </a:solidFill>
              </a:rPr>
              <a:t>Federation Controller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GET /</a:t>
            </a:r>
            <a:r>
              <a:rPr lang="es-ES" sz="1400" b="1" dirty="0" err="1"/>
              <a:t>federation</a:t>
            </a:r>
            <a:r>
              <a:rPr lang="es-ES" sz="1400" b="1" dirty="0"/>
              <a:t>/</a:t>
            </a:r>
            <a:r>
              <a:rPr lang="es-ES" sz="1400" b="1" dirty="0" err="1"/>
              <a:t>nodes</a:t>
            </a:r>
            <a:r>
              <a:rPr lang="es-ES" sz="1400" b="1" dirty="0"/>
              <a:t>/</a:t>
            </a:r>
            <a:r>
              <a:rPr lang="es-ES" sz="1400" b="1" dirty="0" err="1"/>
              <a:t>list</a:t>
            </a:r>
            <a:r>
              <a:rPr lang="es-ES" sz="1400" dirty="0"/>
              <a:t>: Ejecutar una query SPARQL en </a:t>
            </a:r>
            <a:r>
              <a:rPr lang="es-ES" sz="1400" b="1" dirty="0"/>
              <a:t>los nodos indicados por el parámetro </a:t>
            </a:r>
            <a:r>
              <a:rPr lang="es-ES" sz="1400" b="1" dirty="0" err="1"/>
              <a:t>nodeList</a:t>
            </a:r>
            <a:r>
              <a:rPr lang="es-ES" sz="1400" dirty="0"/>
              <a:t>, para un determinado tipo de Triple 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051ED7-E341-4645-96D3-717DD860BA14}"/>
              </a:ext>
            </a:extLst>
          </p:cNvPr>
          <p:cNvSpPr txBox="1"/>
          <p:nvPr/>
        </p:nvSpPr>
        <p:spPr>
          <a:xfrm>
            <a:off x="6371010" y="2162937"/>
            <a:ext cx="2401515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600" dirty="0"/>
              <a:t>{</a:t>
            </a:r>
          </a:p>
          <a:p>
            <a:r>
              <a:rPr lang="es-ES" sz="600" dirty="0"/>
              <a:t>  "head": {</a:t>
            </a:r>
          </a:p>
          <a:p>
            <a:r>
              <a:rPr lang="es-ES" sz="600" dirty="0"/>
              <a:t>    "</a:t>
            </a:r>
            <a:r>
              <a:rPr lang="es-ES" sz="600" dirty="0" err="1"/>
              <a:t>vars</a:t>
            </a:r>
            <a:r>
              <a:rPr lang="es-ES" sz="600" dirty="0"/>
              <a:t>": [</a:t>
            </a:r>
          </a:p>
          <a:p>
            <a:r>
              <a:rPr lang="es-ES" sz="600" dirty="0"/>
              <a:t>      "a",</a:t>
            </a:r>
          </a:p>
          <a:p>
            <a:r>
              <a:rPr lang="es-ES" sz="600" dirty="0"/>
              <a:t>      "b",</a:t>
            </a:r>
          </a:p>
          <a:p>
            <a:r>
              <a:rPr lang="es-ES" sz="600" dirty="0"/>
              <a:t>      "c"</a:t>
            </a:r>
          </a:p>
          <a:p>
            <a:r>
              <a:rPr lang="es-ES" sz="600" dirty="0"/>
              <a:t>    ]</a:t>
            </a:r>
          </a:p>
          <a:p>
            <a:r>
              <a:rPr lang="es-ES" sz="600" dirty="0"/>
              <a:t>  },</a:t>
            </a:r>
          </a:p>
          <a:p>
            <a:r>
              <a:rPr lang="es-ES" sz="600" dirty="0"/>
              <a:t>  "</a:t>
            </a:r>
            <a:r>
              <a:rPr lang="es-ES" sz="600" dirty="0" err="1"/>
              <a:t>stats</a:t>
            </a:r>
            <a:r>
              <a:rPr lang="es-ES" sz="600" dirty="0"/>
              <a:t>": [</a:t>
            </a:r>
          </a:p>
          <a:p>
            <a:r>
              <a:rPr lang="es-ES" sz="600" dirty="0"/>
              <a:t>    {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node</a:t>
            </a:r>
            <a:r>
              <a:rPr lang="es-ES" sz="600" dirty="0"/>
              <a:t>": "</a:t>
            </a:r>
            <a:r>
              <a:rPr lang="es-ES" sz="600" dirty="0" err="1"/>
              <a:t>um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url</a:t>
            </a:r>
            <a:r>
              <a:rPr lang="es-ES" sz="600" dirty="0"/>
              <a:t>": "http://herc-iz-front-desa.atica.um.es:8080/</a:t>
            </a:r>
            <a:r>
              <a:rPr lang="es-ES" sz="600" dirty="0" err="1"/>
              <a:t>trellis</a:t>
            </a:r>
            <a:r>
              <a:rPr lang="es-ES" sz="600" dirty="0"/>
              <a:t>/</a:t>
            </a:r>
            <a:r>
              <a:rPr lang="es-ES" sz="600" dirty="0" err="1"/>
              <a:t>sparql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delay</a:t>
            </a:r>
            <a:r>
              <a:rPr lang="es-ES" sz="600" dirty="0"/>
              <a:t>": "1540",</a:t>
            </a:r>
          </a:p>
          <a:p>
            <a:r>
              <a:rPr lang="es-ES" sz="600" dirty="0"/>
              <a:t>      "status": "COMPLETED",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description</a:t>
            </a:r>
            <a:r>
              <a:rPr lang="es-ES" sz="600" dirty="0"/>
              <a:t>": "</a:t>
            </a:r>
            <a:r>
              <a:rPr lang="es-ES" sz="600" dirty="0" err="1"/>
              <a:t>Fully</a:t>
            </a:r>
            <a:r>
              <a:rPr lang="es-ES" sz="600" dirty="0"/>
              <a:t> </a:t>
            </a:r>
            <a:r>
              <a:rPr lang="es-ES" sz="600" dirty="0" err="1"/>
              <a:t>Completed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successPages</a:t>
            </a:r>
            <a:r>
              <a:rPr lang="es-ES" sz="600" dirty="0"/>
              <a:t>": 6,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failsPages</a:t>
            </a:r>
            <a:r>
              <a:rPr lang="es-ES" sz="600" dirty="0"/>
              <a:t>": 0,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nullsPages</a:t>
            </a:r>
            <a:r>
              <a:rPr lang="es-ES" sz="600" dirty="0"/>
              <a:t>": 0,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totalResults</a:t>
            </a:r>
            <a:r>
              <a:rPr lang="es-ES" sz="600" dirty="0"/>
              <a:t>": 5553</a:t>
            </a:r>
          </a:p>
          <a:p>
            <a:r>
              <a:rPr lang="es-ES" sz="600" dirty="0"/>
              <a:t>    },</a:t>
            </a:r>
          </a:p>
          <a:p>
            <a:r>
              <a:rPr lang="es-ES" sz="600" dirty="0"/>
              <a:t>    {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node</a:t>
            </a:r>
            <a:r>
              <a:rPr lang="es-ES" sz="600" dirty="0"/>
              <a:t>": "um2",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url</a:t>
            </a:r>
            <a:r>
              <a:rPr lang="es-ES" sz="600" dirty="0"/>
              <a:t>": "http://herc-iz-front-desa.atica.um.es:8080/</a:t>
            </a:r>
            <a:r>
              <a:rPr lang="es-ES" sz="600" dirty="0" err="1"/>
              <a:t>trellis</a:t>
            </a:r>
            <a:r>
              <a:rPr lang="es-ES" sz="600" dirty="0"/>
              <a:t>/</a:t>
            </a:r>
            <a:r>
              <a:rPr lang="es-ES" sz="600" dirty="0" err="1"/>
              <a:t>sparql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delay</a:t>
            </a:r>
            <a:r>
              <a:rPr lang="es-ES" sz="600" dirty="0"/>
              <a:t>": "1507",</a:t>
            </a:r>
          </a:p>
          <a:p>
            <a:r>
              <a:rPr lang="es-ES" sz="600" dirty="0"/>
              <a:t>      "status": "COMPLETED",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description</a:t>
            </a:r>
            <a:r>
              <a:rPr lang="es-ES" sz="600" dirty="0"/>
              <a:t>": "</a:t>
            </a:r>
            <a:r>
              <a:rPr lang="es-ES" sz="600" dirty="0" err="1"/>
              <a:t>Fully</a:t>
            </a:r>
            <a:r>
              <a:rPr lang="es-ES" sz="600" dirty="0"/>
              <a:t> </a:t>
            </a:r>
            <a:r>
              <a:rPr lang="es-ES" sz="600" dirty="0" err="1"/>
              <a:t>Completed</a:t>
            </a:r>
            <a:r>
              <a:rPr lang="es-ES" sz="600" dirty="0"/>
              <a:t>",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successPages</a:t>
            </a:r>
            <a:r>
              <a:rPr lang="es-ES" sz="600" dirty="0"/>
              <a:t>": 6,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failsPages</a:t>
            </a:r>
            <a:r>
              <a:rPr lang="es-ES" sz="600" dirty="0"/>
              <a:t>": 0,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nullsPages</a:t>
            </a:r>
            <a:r>
              <a:rPr lang="es-ES" sz="600" dirty="0"/>
              <a:t>": 0,</a:t>
            </a:r>
          </a:p>
          <a:p>
            <a:r>
              <a:rPr lang="es-ES" sz="600" dirty="0"/>
              <a:t>      "</a:t>
            </a:r>
            <a:r>
              <a:rPr lang="es-ES" sz="600" dirty="0" err="1"/>
              <a:t>totalResults</a:t>
            </a:r>
            <a:r>
              <a:rPr lang="es-ES" sz="600" dirty="0"/>
              <a:t>": 5553</a:t>
            </a:r>
          </a:p>
          <a:p>
            <a:r>
              <a:rPr lang="es-ES" sz="600" dirty="0"/>
              <a:t>    }</a:t>
            </a:r>
          </a:p>
          <a:p>
            <a:r>
              <a:rPr lang="es-ES" sz="600" dirty="0"/>
              <a:t>  ],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3A604B-C3E0-44F1-AD00-7E28BEBD43EB}"/>
              </a:ext>
            </a:extLst>
          </p:cNvPr>
          <p:cNvSpPr txBox="1"/>
          <p:nvPr/>
        </p:nvSpPr>
        <p:spPr>
          <a:xfrm>
            <a:off x="9047535" y="2162937"/>
            <a:ext cx="2401515" cy="27699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600" dirty="0"/>
              <a:t>"</a:t>
            </a:r>
            <a:r>
              <a:rPr lang="es-ES" sz="600" dirty="0" err="1"/>
              <a:t>results</a:t>
            </a:r>
            <a:r>
              <a:rPr lang="es-ES" sz="600" dirty="0"/>
              <a:t>": {</a:t>
            </a:r>
          </a:p>
          <a:p>
            <a:r>
              <a:rPr lang="es-ES" sz="600" dirty="0"/>
              <a:t>    "</a:t>
            </a:r>
            <a:r>
              <a:rPr lang="es-ES" sz="600" dirty="0" err="1"/>
              <a:t>bindings</a:t>
            </a:r>
            <a:r>
              <a:rPr lang="es-ES" sz="600" dirty="0"/>
              <a:t>": [</a:t>
            </a:r>
          </a:p>
          <a:p>
            <a:r>
              <a:rPr lang="es-ES" sz="600" dirty="0"/>
              <a:t>      {</a:t>
            </a:r>
          </a:p>
          <a:p>
            <a:r>
              <a:rPr lang="es-ES" sz="600" dirty="0"/>
              <a:t>        "a": {</a:t>
            </a:r>
          </a:p>
          <a:p>
            <a:r>
              <a:rPr lang="es-ES" sz="600" dirty="0"/>
              <a:t>          "</a:t>
            </a:r>
            <a:r>
              <a:rPr lang="es-ES" sz="600" dirty="0" err="1"/>
              <a:t>type</a:t>
            </a:r>
            <a:r>
              <a:rPr lang="es-ES" sz="600" dirty="0"/>
              <a:t>": "</a:t>
            </a:r>
            <a:r>
              <a:rPr lang="es-ES" sz="600" dirty="0" err="1"/>
              <a:t>uri</a:t>
            </a:r>
            <a:r>
              <a:rPr lang="es-ES" sz="600" dirty="0"/>
              <a:t>",</a:t>
            </a:r>
          </a:p>
          <a:p>
            <a:r>
              <a:rPr lang="es-ES" sz="600" dirty="0"/>
              <a:t>          "value": "http://hercules.org/</a:t>
            </a:r>
            <a:r>
              <a:rPr lang="es-ES" sz="600" dirty="0" err="1"/>
              <a:t>um</a:t>
            </a:r>
            <a:r>
              <a:rPr lang="es-ES" sz="600" dirty="0"/>
              <a:t>/es-ES/</a:t>
            </a:r>
            <a:r>
              <a:rPr lang="es-ES" sz="600" dirty="0" err="1"/>
              <a:t>rec</a:t>
            </a:r>
            <a:r>
              <a:rPr lang="es-ES" sz="600" dirty="0"/>
              <a:t>/Factura/56fcdb8e-b513-3afd-861e-903e76dc16f8"</a:t>
            </a:r>
          </a:p>
          <a:p>
            <a:r>
              <a:rPr lang="es-ES" sz="600" dirty="0"/>
              <a:t>        },</a:t>
            </a:r>
          </a:p>
          <a:p>
            <a:r>
              <a:rPr lang="es-ES" sz="600" dirty="0"/>
              <a:t>        "b": {</a:t>
            </a:r>
          </a:p>
          <a:p>
            <a:r>
              <a:rPr lang="es-ES" sz="600" dirty="0"/>
              <a:t>          "</a:t>
            </a:r>
            <a:r>
              <a:rPr lang="es-ES" sz="600" dirty="0" err="1"/>
              <a:t>type</a:t>
            </a:r>
            <a:r>
              <a:rPr lang="es-ES" sz="600" dirty="0"/>
              <a:t>": "</a:t>
            </a:r>
            <a:r>
              <a:rPr lang="es-ES" sz="600" dirty="0" err="1"/>
              <a:t>uri</a:t>
            </a:r>
            <a:r>
              <a:rPr lang="es-ES" sz="600" dirty="0"/>
              <a:t>",</a:t>
            </a:r>
          </a:p>
          <a:p>
            <a:r>
              <a:rPr lang="es-ES" sz="600" dirty="0"/>
              <a:t>          "value": "http://www.w3.org/1999/02/22-rdf-syntax-ns#type"</a:t>
            </a:r>
          </a:p>
          <a:p>
            <a:r>
              <a:rPr lang="es-ES" sz="600" dirty="0"/>
              <a:t>        },</a:t>
            </a:r>
          </a:p>
          <a:p>
            <a:r>
              <a:rPr lang="es-ES" sz="600" dirty="0"/>
              <a:t>        "c": {</a:t>
            </a:r>
          </a:p>
          <a:p>
            <a:r>
              <a:rPr lang="es-ES" sz="600" dirty="0"/>
              <a:t>          "</a:t>
            </a:r>
            <a:r>
              <a:rPr lang="es-ES" sz="600" dirty="0" err="1"/>
              <a:t>type</a:t>
            </a:r>
            <a:r>
              <a:rPr lang="es-ES" sz="600" dirty="0"/>
              <a:t>": "</a:t>
            </a:r>
            <a:r>
              <a:rPr lang="es-ES" sz="600" dirty="0" err="1"/>
              <a:t>uri</a:t>
            </a:r>
            <a:r>
              <a:rPr lang="es-ES" sz="600" dirty="0"/>
              <a:t>",</a:t>
            </a:r>
          </a:p>
          <a:p>
            <a:r>
              <a:rPr lang="es-ES" sz="600" dirty="0"/>
              <a:t>          "value": "http://hercules.org/</a:t>
            </a:r>
            <a:r>
              <a:rPr lang="es-ES" sz="600" dirty="0" err="1"/>
              <a:t>um</a:t>
            </a:r>
            <a:r>
              <a:rPr lang="es-ES" sz="600" dirty="0"/>
              <a:t>/es-ES/</a:t>
            </a:r>
            <a:r>
              <a:rPr lang="es-ES" sz="600" dirty="0" err="1"/>
              <a:t>rec</a:t>
            </a:r>
            <a:r>
              <a:rPr lang="es-ES" sz="600" dirty="0"/>
              <a:t>/Factura"</a:t>
            </a:r>
          </a:p>
          <a:p>
            <a:r>
              <a:rPr lang="es-ES" sz="600" dirty="0"/>
              <a:t>        },</a:t>
            </a:r>
          </a:p>
          <a:p>
            <a:r>
              <a:rPr lang="es-ES" sz="600" dirty="0"/>
              <a:t>        "</a:t>
            </a:r>
            <a:r>
              <a:rPr lang="es-ES" sz="600" dirty="0" err="1"/>
              <a:t>nodes</a:t>
            </a:r>
            <a:r>
              <a:rPr lang="es-ES" sz="600" dirty="0"/>
              <a:t>": [</a:t>
            </a:r>
          </a:p>
          <a:p>
            <a:r>
              <a:rPr lang="es-ES" sz="600" dirty="0"/>
              <a:t>          {</a:t>
            </a:r>
          </a:p>
          <a:p>
            <a:r>
              <a:rPr lang="es-ES" sz="600" dirty="0"/>
              <a:t>            "</a:t>
            </a:r>
            <a:r>
              <a:rPr lang="es-ES" sz="600" dirty="0" err="1"/>
              <a:t>node</a:t>
            </a:r>
            <a:r>
              <a:rPr lang="es-ES" sz="600" dirty="0"/>
              <a:t>": "um2",</a:t>
            </a:r>
          </a:p>
          <a:p>
            <a:r>
              <a:rPr lang="es-ES" sz="600" dirty="0"/>
              <a:t>            "</a:t>
            </a:r>
            <a:r>
              <a:rPr lang="es-ES" sz="600" dirty="0" err="1"/>
              <a:t>url</a:t>
            </a:r>
            <a:r>
              <a:rPr lang="es-ES" sz="600" dirty="0"/>
              <a:t>": "http://herc-iz-front-desa.atica.um.es:8080/</a:t>
            </a:r>
            <a:r>
              <a:rPr lang="es-ES" sz="600" dirty="0" err="1"/>
              <a:t>trellis</a:t>
            </a:r>
            <a:r>
              <a:rPr lang="es-ES" sz="600" dirty="0"/>
              <a:t>/</a:t>
            </a:r>
            <a:r>
              <a:rPr lang="es-ES" sz="600" dirty="0" err="1"/>
              <a:t>sparql</a:t>
            </a:r>
            <a:r>
              <a:rPr lang="es-ES" sz="600" dirty="0"/>
              <a:t>"</a:t>
            </a:r>
          </a:p>
          <a:p>
            <a:r>
              <a:rPr lang="es-ES" sz="600" dirty="0"/>
              <a:t>          },</a:t>
            </a:r>
          </a:p>
          <a:p>
            <a:r>
              <a:rPr lang="es-ES" sz="600" dirty="0"/>
              <a:t>          {</a:t>
            </a:r>
          </a:p>
          <a:p>
            <a:r>
              <a:rPr lang="es-ES" sz="600" dirty="0"/>
              <a:t>            "</a:t>
            </a:r>
            <a:r>
              <a:rPr lang="es-ES" sz="600" dirty="0" err="1"/>
              <a:t>node</a:t>
            </a:r>
            <a:r>
              <a:rPr lang="es-ES" sz="600" dirty="0"/>
              <a:t>": "</a:t>
            </a:r>
            <a:r>
              <a:rPr lang="es-ES" sz="600" dirty="0" err="1"/>
              <a:t>um</a:t>
            </a:r>
            <a:r>
              <a:rPr lang="es-ES" sz="600" dirty="0"/>
              <a:t>",</a:t>
            </a:r>
          </a:p>
          <a:p>
            <a:r>
              <a:rPr lang="es-ES" sz="600" dirty="0"/>
              <a:t>            "</a:t>
            </a:r>
            <a:r>
              <a:rPr lang="es-ES" sz="600" dirty="0" err="1"/>
              <a:t>url</a:t>
            </a:r>
            <a:r>
              <a:rPr lang="es-ES" sz="600" dirty="0"/>
              <a:t>": "http://herc-iz-front-desa.atica.um.es:8080/</a:t>
            </a:r>
            <a:r>
              <a:rPr lang="es-ES" sz="600" dirty="0" err="1"/>
              <a:t>trellis</a:t>
            </a:r>
            <a:r>
              <a:rPr lang="es-ES" sz="600" dirty="0"/>
              <a:t>/</a:t>
            </a:r>
            <a:r>
              <a:rPr lang="es-ES" sz="600" dirty="0" err="1"/>
              <a:t>sparql</a:t>
            </a:r>
            <a:r>
              <a:rPr lang="es-ES" sz="600" dirty="0"/>
              <a:t>"</a:t>
            </a:r>
          </a:p>
          <a:p>
            <a:r>
              <a:rPr lang="es-ES" sz="600" dirty="0"/>
              <a:t>          }</a:t>
            </a:r>
          </a:p>
          <a:p>
            <a:r>
              <a:rPr lang="es-ES" sz="600" dirty="0"/>
              <a:t>        ]</a:t>
            </a:r>
          </a:p>
          <a:p>
            <a:r>
              <a:rPr lang="es-ES" sz="600" dirty="0"/>
              <a:t>      }</a:t>
            </a:r>
          </a:p>
          <a:p>
            <a:r>
              <a:rPr lang="es-ES" sz="600" dirty="0"/>
              <a:t>]</a:t>
            </a:r>
          </a:p>
          <a:p>
            <a:r>
              <a:rPr lang="es-ES" sz="600" dirty="0"/>
              <a:t>}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420436-3652-4A94-A4AB-775769D6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1" y="3051068"/>
            <a:ext cx="5191942" cy="2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7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Discovery: </a:t>
            </a:r>
            <a:r>
              <a:rPr lang="es-ES" sz="4000" dirty="0">
                <a:solidFill>
                  <a:schemeClr val="accent1"/>
                </a:solidFill>
              </a:rPr>
              <a:t>Ejecución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r>
              <a:rPr lang="es-ES" sz="1400" b="1" dirty="0"/>
              <a:t>En la maquina local:</a:t>
            </a:r>
          </a:p>
          <a:p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Descargar dependencias y construir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Ejecutar</a:t>
            </a:r>
          </a:p>
          <a:p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4FD9D1-2308-4C45-8FC9-D8230C19C43B}"/>
              </a:ext>
            </a:extLst>
          </p:cNvPr>
          <p:cNvSpPr txBox="1"/>
          <p:nvPr/>
        </p:nvSpPr>
        <p:spPr>
          <a:xfrm>
            <a:off x="1022396" y="3066209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mvn</a:t>
            </a:r>
            <a:r>
              <a:rPr lang="es-ES" sz="1400" dirty="0"/>
              <a:t> clean </a:t>
            </a:r>
            <a:r>
              <a:rPr lang="es-ES" sz="1400" dirty="0" err="1"/>
              <a:t>package</a:t>
            </a:r>
            <a:r>
              <a:rPr lang="es-ES" sz="1400" dirty="0"/>
              <a:t> -</a:t>
            </a:r>
            <a:r>
              <a:rPr lang="es-ES" sz="1400" dirty="0" err="1"/>
              <a:t>Dmaven.test.skip</a:t>
            </a:r>
            <a:r>
              <a:rPr lang="es-ES" sz="1400" dirty="0"/>
              <a:t>=true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85545F-7F15-4154-BCF8-C2EADCCAD5AF}"/>
              </a:ext>
            </a:extLst>
          </p:cNvPr>
          <p:cNvSpPr txBox="1"/>
          <p:nvPr/>
        </p:nvSpPr>
        <p:spPr>
          <a:xfrm>
            <a:off x="1022396" y="3653319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java -jar .\discovery-back\target\discovery-back-1.2.0.jar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7DE6C-6BCB-49E1-B9C7-6A26207323A5}"/>
              </a:ext>
            </a:extLst>
          </p:cNvPr>
          <p:cNvSpPr txBox="1"/>
          <p:nvPr/>
        </p:nvSpPr>
        <p:spPr>
          <a:xfrm>
            <a:off x="6096000" y="2133277"/>
            <a:ext cx="543510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r>
              <a:rPr lang="es-ES" sz="1400" b="1" dirty="0"/>
              <a:t>En un contenedor docker:</a:t>
            </a:r>
          </a:p>
          <a:p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Descargar dependencias y construir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Construir imagen</a:t>
            </a:r>
          </a:p>
          <a:p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Ejecutar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Comprobar ejecución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1666E5-C884-4050-9CE9-67C06F666970}"/>
              </a:ext>
            </a:extLst>
          </p:cNvPr>
          <p:cNvSpPr txBox="1"/>
          <p:nvPr/>
        </p:nvSpPr>
        <p:spPr>
          <a:xfrm>
            <a:off x="6457505" y="3051938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mvn</a:t>
            </a:r>
            <a:r>
              <a:rPr lang="es-ES" sz="1400" dirty="0"/>
              <a:t> clean </a:t>
            </a:r>
            <a:r>
              <a:rPr lang="es-ES" sz="1400" dirty="0" err="1"/>
              <a:t>package</a:t>
            </a:r>
            <a:r>
              <a:rPr lang="es-ES" sz="1400" dirty="0"/>
              <a:t> -</a:t>
            </a:r>
            <a:r>
              <a:rPr lang="es-ES" sz="1400" dirty="0" err="1"/>
              <a:t>Dmaven.test.skip</a:t>
            </a:r>
            <a:r>
              <a:rPr lang="es-ES" sz="1400" dirty="0"/>
              <a:t>=true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CDE8B5B-1C47-4A9F-A5E3-559FCF55DD54}"/>
              </a:ext>
            </a:extLst>
          </p:cNvPr>
          <p:cNvSpPr txBox="1"/>
          <p:nvPr/>
        </p:nvSpPr>
        <p:spPr>
          <a:xfrm>
            <a:off x="6457505" y="3653319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build –-tag=“discovery" .\docker-build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D370C4-9986-44EA-8C58-48D90C377E7A}"/>
              </a:ext>
            </a:extLst>
          </p:cNvPr>
          <p:cNvSpPr txBox="1"/>
          <p:nvPr/>
        </p:nvSpPr>
        <p:spPr>
          <a:xfrm>
            <a:off x="6457505" y="4309070"/>
            <a:ext cx="428864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run -p 9327:9327 -d --name  federation federation</a:t>
            </a:r>
            <a:endParaRPr lang="es-ES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7B3ADC-DAC6-4A4A-A0DF-5893B2B14DB1}"/>
              </a:ext>
            </a:extLst>
          </p:cNvPr>
          <p:cNvSpPr txBox="1"/>
          <p:nvPr/>
        </p:nvSpPr>
        <p:spPr>
          <a:xfrm>
            <a:off x="6457505" y="5821885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logs discovery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00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Discovery: </a:t>
            </a:r>
            <a:r>
              <a:rPr lang="es-ES" sz="4000" dirty="0">
                <a:solidFill>
                  <a:schemeClr val="accent1"/>
                </a:solidFill>
              </a:rPr>
              <a:t>Endpoints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Disponemos de un Swagger en la maquina donde hemos desplegado: </a:t>
            </a:r>
            <a:r>
              <a:rPr lang="es-ES" sz="1200" dirty="0">
                <a:hlinkClick r:id="rId3"/>
              </a:rPr>
              <a:t>http://localhost:9327/swagger-ui.html#/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Hay un Controlador: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discovery-controller</a:t>
            </a:r>
            <a:r>
              <a:rPr lang="es-ES" sz="1200" dirty="0"/>
              <a:t>: Endpoints para interactuar con la librería de descubrimiento. Existen dos tipos de endpoints: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/>
              <a:t>De control: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</a:rPr>
              <a:t>GET</a:t>
            </a:r>
            <a:r>
              <a:rPr lang="es-ES" sz="1200" dirty="0"/>
              <a:t> /Discovery/status </a:t>
            </a:r>
            <a:r>
              <a:rPr lang="es-ES" sz="1200" dirty="0">
                <a:sym typeface="Wingdings" panose="05000000000000000000" pitchFamily="2" charset="2"/>
              </a:rPr>
              <a:t> Obtener el estado de la aplicación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B050"/>
                </a:solidFill>
                <a:sym typeface="Wingdings" panose="05000000000000000000" pitchFamily="2" charset="2"/>
              </a:rPr>
              <a:t>POST</a:t>
            </a:r>
            <a:r>
              <a:rPr lang="es-ES" sz="1200" dirty="0">
                <a:sym typeface="Wingdings" panose="05000000000000000000" pitchFamily="2" charset="2"/>
              </a:rPr>
              <a:t> /Discovery/cache/</a:t>
            </a:r>
            <a:r>
              <a:rPr lang="es-ES" sz="1200" dirty="0" err="1">
                <a:sym typeface="Wingdings" panose="05000000000000000000" pitchFamily="2" charset="2"/>
              </a:rPr>
              <a:t>force-reload</a:t>
            </a:r>
            <a:r>
              <a:rPr lang="es-ES" sz="1200" dirty="0">
                <a:sym typeface="Wingdings" panose="05000000000000000000" pitchFamily="2" charset="2"/>
              </a:rPr>
              <a:t>  Forzar la recarga de la cache y de las estructuras de datos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B050"/>
                </a:solidFill>
                <a:sym typeface="Wingdings" panose="05000000000000000000" pitchFamily="2" charset="2"/>
              </a:rPr>
              <a:t>POST</a:t>
            </a:r>
            <a:r>
              <a:rPr lang="es-ES" sz="1200" dirty="0">
                <a:sym typeface="Wingdings" panose="05000000000000000000" pitchFamily="2" charset="2"/>
              </a:rPr>
              <a:t> /Discovery/entity/</a:t>
            </a:r>
            <a:r>
              <a:rPr lang="es-ES" sz="1200" dirty="0" err="1">
                <a:sym typeface="Wingdings" panose="05000000000000000000" pitchFamily="2" charset="2"/>
              </a:rPr>
              <a:t>change</a:t>
            </a:r>
            <a:r>
              <a:rPr lang="es-ES" sz="1200" dirty="0">
                <a:sym typeface="Wingdings" panose="05000000000000000000" pitchFamily="2" charset="2"/>
              </a:rPr>
              <a:t>  Es llamado por el servicio event processor cuando cambia una instancia (UPDATE, INSERT  o DELETE)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</a:rPr>
              <a:t>GET</a:t>
            </a:r>
            <a:r>
              <a:rPr lang="es-ES" sz="1200" dirty="0"/>
              <a:t> /Discovery/entity/</a:t>
            </a:r>
            <a:r>
              <a:rPr lang="es-ES" sz="1200" dirty="0" err="1"/>
              <a:t>stats</a:t>
            </a:r>
            <a:r>
              <a:rPr lang="es-ES" sz="1200" dirty="0"/>
              <a:t> </a:t>
            </a:r>
            <a:r>
              <a:rPr lang="es-ES" sz="1200" dirty="0">
                <a:sym typeface="Wingdings" panose="05000000000000000000" pitchFamily="2" charset="2"/>
              </a:rPr>
              <a:t> Obtener las </a:t>
            </a:r>
            <a:r>
              <a:rPr lang="es-ES" sz="1200" dirty="0" err="1">
                <a:sym typeface="Wingdings" panose="05000000000000000000" pitchFamily="2" charset="2"/>
              </a:rPr>
              <a:t>estadicticas</a:t>
            </a:r>
            <a:r>
              <a:rPr lang="es-ES" sz="1200" dirty="0">
                <a:sym typeface="Wingdings" panose="05000000000000000000" pitchFamily="2" charset="2"/>
              </a:rPr>
              <a:t> de una clase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ym typeface="Wingdings" panose="05000000000000000000" pitchFamily="2" charset="2"/>
              </a:rPr>
              <a:t>Búsqueda de similitudes: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B050"/>
                </a:solidFill>
                <a:sym typeface="Wingdings" panose="05000000000000000000" pitchFamily="2" charset="2"/>
              </a:rPr>
              <a:t>POST</a:t>
            </a:r>
            <a:r>
              <a:rPr lang="es-ES" sz="1200" dirty="0">
                <a:sym typeface="Wingdings" panose="05000000000000000000" pitchFamily="2" charset="2"/>
              </a:rPr>
              <a:t> /Discovery/entity-link  Búsqueda de </a:t>
            </a:r>
            <a:r>
              <a:rPr lang="es-ES" sz="1200" dirty="0" err="1">
                <a:sym typeface="Wingdings" panose="05000000000000000000" pitchFamily="2" charset="2"/>
              </a:rPr>
              <a:t>similutudes</a:t>
            </a:r>
            <a:r>
              <a:rPr lang="es-ES" sz="1200" dirty="0">
                <a:sym typeface="Wingdings" panose="05000000000000000000" pitchFamily="2" charset="2"/>
              </a:rPr>
              <a:t> para una clase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B050"/>
                </a:solidFill>
                <a:sym typeface="Wingdings" panose="05000000000000000000" pitchFamily="2" charset="2"/>
              </a:rPr>
              <a:t>POST</a:t>
            </a:r>
            <a:r>
              <a:rPr lang="es-ES" sz="1200" dirty="0">
                <a:sym typeface="Wingdings" panose="05000000000000000000" pitchFamily="2" charset="2"/>
              </a:rPr>
              <a:t> /Discovery/entity-link/</a:t>
            </a:r>
            <a:r>
              <a:rPr lang="es-ES" sz="1200" dirty="0" err="1">
                <a:sym typeface="Wingdings" panose="05000000000000000000" pitchFamily="2" charset="2"/>
              </a:rPr>
              <a:t>instance</a:t>
            </a:r>
            <a:r>
              <a:rPr lang="es-ES" sz="1200" dirty="0">
                <a:sym typeface="Wingdings" panose="05000000000000000000" pitchFamily="2" charset="2"/>
              </a:rPr>
              <a:t>  Búsqueda de similitudes para una instancia, pasada como parámetro.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400" dirty="0"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649C89-B180-4328-9C6B-8AFDB9DA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50" y="2147548"/>
            <a:ext cx="5602722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392654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Despliegues y ejecución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C02955-B68A-4468-B218-F80C970EBE53}"/>
              </a:ext>
            </a:extLst>
          </p:cNvPr>
          <p:cNvSpPr txBox="1"/>
          <p:nvPr/>
        </p:nvSpPr>
        <p:spPr>
          <a:xfrm>
            <a:off x="216794" y="2269000"/>
            <a:ext cx="5895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Repositorios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Dependencias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Pasos necesarios: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Descarga del proyecto (Github)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93C711-83F8-45F9-91C7-60B761642BD6}"/>
              </a:ext>
            </a:extLst>
          </p:cNvPr>
          <p:cNvSpPr txBox="1"/>
          <p:nvPr/>
        </p:nvSpPr>
        <p:spPr>
          <a:xfrm>
            <a:off x="6112719" y="2269000"/>
            <a:ext cx="5895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Federación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Módulo data-</a:t>
            </a:r>
            <a:r>
              <a:rPr lang="es-ES" sz="2400" dirty="0" err="1"/>
              <a:t>fetcher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Módulo federación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Integración en la arquitectura ASIO</a:t>
            </a:r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9424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Descubrimiento: </a:t>
            </a:r>
            <a:r>
              <a:rPr lang="es-ES" sz="4000" dirty="0">
                <a:solidFill>
                  <a:schemeClr val="accent1"/>
                </a:solidFill>
              </a:rPr>
              <a:t>E.P control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GET /</a:t>
            </a:r>
            <a:r>
              <a:rPr lang="es-ES" sz="1400" b="1" dirty="0" err="1"/>
              <a:t>discovery</a:t>
            </a:r>
            <a:r>
              <a:rPr lang="es-ES" sz="1400" b="1" dirty="0"/>
              <a:t>/</a:t>
            </a:r>
            <a:r>
              <a:rPr lang="es-ES" sz="1400" dirty="0"/>
              <a:t>: </a:t>
            </a:r>
            <a:r>
              <a:rPr lang="es-ES" sz="1400" dirty="0">
                <a:sym typeface="Wingdings" panose="05000000000000000000" pitchFamily="2" charset="2"/>
              </a:rPr>
              <a:t>Obtener el estado de la aplicación</a:t>
            </a:r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051ED7-E341-4645-96D3-717DD860BA14}"/>
              </a:ext>
            </a:extLst>
          </p:cNvPr>
          <p:cNvSpPr txBox="1"/>
          <p:nvPr/>
        </p:nvSpPr>
        <p:spPr>
          <a:xfrm>
            <a:off x="884610" y="2751038"/>
            <a:ext cx="4288640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800" dirty="0"/>
              <a:t>{</a:t>
            </a:r>
          </a:p>
          <a:p>
            <a:r>
              <a:rPr lang="es-ES" sz="800" dirty="0"/>
              <a:t>    "name": </a:t>
            </a:r>
            <a:r>
              <a:rPr lang="es-ES" sz="800" b="1" dirty="0" err="1"/>
              <a:t>null</a:t>
            </a:r>
            <a:r>
              <a:rPr lang="es-ES" sz="800" dirty="0"/>
              <a:t>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appState</a:t>
            </a:r>
            <a:r>
              <a:rPr lang="es-ES" sz="800" dirty="0"/>
              <a:t>": "INITIALIZED",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states</a:t>
            </a:r>
            <a:r>
              <a:rPr lang="es-ES" sz="800" dirty="0"/>
              <a:t>": {</a:t>
            </a:r>
          </a:p>
          <a:p>
            <a:r>
              <a:rPr lang="es-ES" sz="800" dirty="0"/>
              <a:t>        "REDIS": {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state</a:t>
            </a:r>
            <a:r>
              <a:rPr lang="es-ES" sz="800" dirty="0"/>
              <a:t>": "UPLOAD_DATA",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lastDate</a:t>
            </a:r>
            <a:r>
              <a:rPr lang="es-ES" sz="800" dirty="0"/>
              <a:t>": "2021-01-24T19:11:39.204+0000"</a:t>
            </a:r>
          </a:p>
          <a:p>
            <a:r>
              <a:rPr lang="es-ES" sz="800" dirty="0"/>
              <a:t>        },</a:t>
            </a:r>
          </a:p>
          <a:p>
            <a:r>
              <a:rPr lang="es-ES" sz="800" dirty="0"/>
              <a:t>        "ELASTICSEARCH": {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state</a:t>
            </a:r>
            <a:r>
              <a:rPr lang="es-ES" sz="800" dirty="0"/>
              <a:t>": "UPLOAD_DATA",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lastDate</a:t>
            </a:r>
            <a:r>
              <a:rPr lang="es-ES" sz="800" dirty="0"/>
              <a:t>": "2021-01-24T19:11:39.413+0000"</a:t>
            </a:r>
          </a:p>
          <a:p>
            <a:r>
              <a:rPr lang="es-ES" sz="800" dirty="0"/>
              <a:t>        },</a:t>
            </a:r>
          </a:p>
          <a:p>
            <a:r>
              <a:rPr lang="es-ES" sz="800" dirty="0"/>
              <a:t>        "CACHE": {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state</a:t>
            </a:r>
            <a:r>
              <a:rPr lang="es-ES" sz="800" dirty="0"/>
              <a:t>": "UPLOAD_DATA",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lastDate</a:t>
            </a:r>
            <a:r>
              <a:rPr lang="es-ES" sz="800" dirty="0"/>
              <a:t>": "2021-01-24T19:11:39.205+0000"</a:t>
            </a:r>
          </a:p>
          <a:p>
            <a:r>
              <a:rPr lang="es-ES" sz="800" dirty="0"/>
              <a:t>        }</a:t>
            </a:r>
          </a:p>
          <a:p>
            <a:r>
              <a:rPr lang="es-ES" sz="800" dirty="0"/>
              <a:t>    },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lastFilterDate</a:t>
            </a:r>
            <a:r>
              <a:rPr lang="es-ES" sz="800" dirty="0"/>
              <a:t>": {},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stateCode</a:t>
            </a:r>
            <a:r>
              <a:rPr lang="es-ES" sz="800" dirty="0"/>
              <a:t>": 200</a:t>
            </a:r>
          </a:p>
          <a:p>
            <a:r>
              <a:rPr lang="es-ES" sz="800" dirty="0"/>
              <a:t>}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97EABB-D385-4A01-AD26-A89181A05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751038"/>
            <a:ext cx="4847864" cy="8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Descubrimiento: </a:t>
            </a:r>
            <a:r>
              <a:rPr lang="es-ES" sz="4000" dirty="0">
                <a:solidFill>
                  <a:schemeClr val="accent1"/>
                </a:solidFill>
              </a:rPr>
              <a:t>E.P control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POST /</a:t>
            </a:r>
            <a:r>
              <a:rPr lang="es-ES" sz="1400" b="1" dirty="0" err="1"/>
              <a:t>discovery</a:t>
            </a:r>
            <a:r>
              <a:rPr lang="es-ES" sz="1400" b="1" dirty="0"/>
              <a:t>/entity/</a:t>
            </a:r>
            <a:r>
              <a:rPr lang="es-ES" sz="1400" b="1" dirty="0" err="1"/>
              <a:t>stats</a:t>
            </a:r>
            <a:r>
              <a:rPr lang="es-ES" sz="1400" dirty="0"/>
              <a:t>: </a:t>
            </a:r>
            <a:r>
              <a:rPr lang="es-ES" sz="1200" dirty="0">
                <a:sym typeface="Wingdings" panose="05000000000000000000" pitchFamily="2" charset="2"/>
              </a:rPr>
              <a:t>Visualizar las estadísticas para una determinada clase en un nodo y triple store</a:t>
            </a:r>
          </a:p>
          <a:p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051ED7-E341-4645-96D3-717DD860BA14}"/>
              </a:ext>
            </a:extLst>
          </p:cNvPr>
          <p:cNvSpPr txBox="1"/>
          <p:nvPr/>
        </p:nvSpPr>
        <p:spPr>
          <a:xfrm>
            <a:off x="884610" y="2751038"/>
            <a:ext cx="4288640" cy="3447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600" dirty="0"/>
              <a:t>{</a:t>
            </a:r>
          </a:p>
          <a:p>
            <a:r>
              <a:rPr lang="es-ES" sz="600" dirty="0"/>
              <a:t>    "</a:t>
            </a:r>
            <a:r>
              <a:rPr lang="es-ES" sz="600" dirty="0" err="1"/>
              <a:t>stats</a:t>
            </a:r>
            <a:r>
              <a:rPr lang="es-ES" sz="600" dirty="0"/>
              <a:t>": {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maxRelativeRatio</a:t>
            </a:r>
            <a:r>
              <a:rPr lang="es-ES" sz="600" dirty="0"/>
              <a:t>": 1.0,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isEmpty</a:t>
            </a:r>
            <a:r>
              <a:rPr lang="es-ES" sz="600" dirty="0"/>
              <a:t>": </a:t>
            </a:r>
            <a:r>
              <a:rPr lang="es-ES" sz="600" b="1" dirty="0"/>
              <a:t>false</a:t>
            </a:r>
            <a:r>
              <a:rPr lang="es-ES" sz="600" dirty="0"/>
              <a:t>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attributesSize</a:t>
            </a:r>
            <a:r>
              <a:rPr lang="es-ES" sz="600" dirty="0"/>
              <a:t>": 3,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attributes</a:t>
            </a:r>
            <a:r>
              <a:rPr lang="es-ES" sz="600" dirty="0"/>
              <a:t>": {</a:t>
            </a:r>
          </a:p>
          <a:p>
            <a:r>
              <a:rPr lang="es-ES" sz="600" dirty="0"/>
              <a:t>            "Centro": 0.20952381,</a:t>
            </a:r>
          </a:p>
          <a:p>
            <a:r>
              <a:rPr lang="es-ES" sz="600" dirty="0"/>
              <a:t>            "</a:t>
            </a:r>
            <a:r>
              <a:rPr lang="es-ES" sz="600" dirty="0" err="1"/>
              <a:t>Dpto</a:t>
            </a:r>
            <a:r>
              <a:rPr lang="es-ES" sz="600" dirty="0"/>
              <a:t>": 0.50476193,</a:t>
            </a:r>
          </a:p>
          <a:p>
            <a:r>
              <a:rPr lang="es-ES" sz="600" dirty="0"/>
              <a:t>            "</a:t>
            </a:r>
            <a:r>
              <a:rPr lang="es-ES" sz="600" dirty="0" err="1"/>
              <a:t>localId</a:t>
            </a:r>
            <a:r>
              <a:rPr lang="es-ES" sz="600" dirty="0"/>
              <a:t>": 1.0</a:t>
            </a:r>
          </a:p>
          <a:p>
            <a:r>
              <a:rPr lang="es-ES" sz="600" dirty="0"/>
              <a:t>        },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maxAttributesRelativeRatio</a:t>
            </a:r>
            <a:r>
              <a:rPr lang="es-ES" sz="600" dirty="0"/>
              <a:t>": 1.0,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maxEntitiesRelativeRatio</a:t>
            </a:r>
            <a:r>
              <a:rPr lang="es-ES" sz="600" dirty="0"/>
              <a:t>": 0.0,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entitiesSize</a:t>
            </a:r>
            <a:r>
              <a:rPr lang="es-ES" sz="600" dirty="0"/>
              <a:t>": 0</a:t>
            </a:r>
          </a:p>
          <a:p>
            <a:r>
              <a:rPr lang="es-ES" sz="600" dirty="0"/>
              <a:t>    },</a:t>
            </a:r>
          </a:p>
          <a:p>
            <a:r>
              <a:rPr lang="es-ES" sz="600" dirty="0"/>
              <a:t>    "status": {</a:t>
            </a:r>
          </a:p>
          <a:p>
            <a:r>
              <a:rPr lang="es-ES" sz="600" dirty="0"/>
              <a:t>        "name": </a:t>
            </a:r>
            <a:r>
              <a:rPr lang="es-ES" sz="600" b="1" dirty="0" err="1"/>
              <a:t>null</a:t>
            </a:r>
            <a:r>
              <a:rPr lang="es-ES" sz="600" dirty="0"/>
              <a:t>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appState</a:t>
            </a:r>
            <a:r>
              <a:rPr lang="es-ES" sz="600" dirty="0"/>
              <a:t>": "INITIALIZED",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states</a:t>
            </a:r>
            <a:r>
              <a:rPr lang="es-ES" sz="600" dirty="0"/>
              <a:t>": {</a:t>
            </a:r>
          </a:p>
          <a:p>
            <a:r>
              <a:rPr lang="es-ES" sz="600" dirty="0"/>
              <a:t>            "REDIS": {</a:t>
            </a:r>
          </a:p>
          <a:p>
            <a:r>
              <a:rPr lang="es-ES" sz="600" dirty="0"/>
              <a:t>                "</a:t>
            </a:r>
            <a:r>
              <a:rPr lang="es-ES" sz="600" dirty="0" err="1"/>
              <a:t>state</a:t>
            </a:r>
            <a:r>
              <a:rPr lang="es-ES" sz="600" dirty="0"/>
              <a:t>": "UPLOAD_DATA",</a:t>
            </a:r>
          </a:p>
          <a:p>
            <a:r>
              <a:rPr lang="es-ES" sz="600" dirty="0"/>
              <a:t>                "</a:t>
            </a:r>
            <a:r>
              <a:rPr lang="es-ES" sz="600" dirty="0" err="1"/>
              <a:t>lastDate</a:t>
            </a:r>
            <a:r>
              <a:rPr lang="es-ES" sz="600" dirty="0"/>
              <a:t>": "2021-01-24T19:11:39.204+0000"</a:t>
            </a:r>
          </a:p>
          <a:p>
            <a:r>
              <a:rPr lang="es-ES" sz="600" dirty="0"/>
              <a:t>            },</a:t>
            </a:r>
          </a:p>
          <a:p>
            <a:r>
              <a:rPr lang="es-ES" sz="600" dirty="0"/>
              <a:t>            "ELASTICSEARCH": {</a:t>
            </a:r>
          </a:p>
          <a:p>
            <a:r>
              <a:rPr lang="es-ES" sz="600" dirty="0"/>
              <a:t>                "</a:t>
            </a:r>
            <a:r>
              <a:rPr lang="es-ES" sz="600" dirty="0" err="1"/>
              <a:t>state</a:t>
            </a:r>
            <a:r>
              <a:rPr lang="es-ES" sz="600" dirty="0"/>
              <a:t>": "UPLOAD_DATA",</a:t>
            </a:r>
          </a:p>
          <a:p>
            <a:r>
              <a:rPr lang="es-ES" sz="600" dirty="0"/>
              <a:t>                "</a:t>
            </a:r>
            <a:r>
              <a:rPr lang="es-ES" sz="600" dirty="0" err="1"/>
              <a:t>lastDate</a:t>
            </a:r>
            <a:r>
              <a:rPr lang="es-ES" sz="600" dirty="0"/>
              <a:t>": "2021-01-24T19:31:46.390+0000"</a:t>
            </a:r>
          </a:p>
          <a:p>
            <a:r>
              <a:rPr lang="es-ES" sz="600" dirty="0"/>
              <a:t>            },</a:t>
            </a:r>
          </a:p>
          <a:p>
            <a:r>
              <a:rPr lang="es-ES" sz="600" dirty="0"/>
              <a:t>            "CACHE": {</a:t>
            </a:r>
          </a:p>
          <a:p>
            <a:r>
              <a:rPr lang="es-ES" sz="600" dirty="0"/>
              <a:t>                "</a:t>
            </a:r>
            <a:r>
              <a:rPr lang="es-ES" sz="600" dirty="0" err="1"/>
              <a:t>state</a:t>
            </a:r>
            <a:r>
              <a:rPr lang="es-ES" sz="600" dirty="0"/>
              <a:t>": "UPLOAD_DATA",</a:t>
            </a:r>
          </a:p>
          <a:p>
            <a:r>
              <a:rPr lang="es-ES" sz="600" dirty="0"/>
              <a:t>                "</a:t>
            </a:r>
            <a:r>
              <a:rPr lang="es-ES" sz="600" dirty="0" err="1"/>
              <a:t>lastDate</a:t>
            </a:r>
            <a:r>
              <a:rPr lang="es-ES" sz="600" dirty="0"/>
              <a:t>": "2021-01-24T19:11:39.205+0000"</a:t>
            </a:r>
          </a:p>
          <a:p>
            <a:r>
              <a:rPr lang="es-ES" sz="600" dirty="0"/>
              <a:t>            }</a:t>
            </a:r>
          </a:p>
          <a:p>
            <a:r>
              <a:rPr lang="es-ES" sz="600" dirty="0"/>
              <a:t>        },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lastFilterDate</a:t>
            </a:r>
            <a:r>
              <a:rPr lang="es-ES" sz="600" dirty="0"/>
              <a:t>": {},</a:t>
            </a:r>
          </a:p>
          <a:p>
            <a:r>
              <a:rPr lang="es-ES" sz="600" dirty="0"/>
              <a:t>        "</a:t>
            </a:r>
            <a:r>
              <a:rPr lang="es-ES" sz="600" dirty="0" err="1"/>
              <a:t>stateCode</a:t>
            </a:r>
            <a:r>
              <a:rPr lang="es-ES" sz="600" dirty="0"/>
              <a:t>": 200</a:t>
            </a:r>
          </a:p>
          <a:p>
            <a:r>
              <a:rPr lang="es-ES" sz="600" dirty="0"/>
              <a:t>    }</a:t>
            </a:r>
          </a:p>
          <a:p>
            <a:r>
              <a:rPr lang="es-ES" sz="600" dirty="0"/>
              <a:t>}</a:t>
            </a:r>
          </a:p>
          <a:p>
            <a:endParaRPr lang="es-ES" sz="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4EB84F-B5D4-4A5D-BF51-DDF6A7B4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19" y="2751038"/>
            <a:ext cx="5313561" cy="18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9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Descubrimiento: </a:t>
            </a:r>
            <a:r>
              <a:rPr lang="es-ES" sz="4000" dirty="0">
                <a:solidFill>
                  <a:schemeClr val="accent1"/>
                </a:solidFill>
              </a:rPr>
              <a:t>E.P control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GET /</a:t>
            </a:r>
            <a:r>
              <a:rPr lang="es-ES" sz="1400" b="1" dirty="0" err="1"/>
              <a:t>discovery</a:t>
            </a:r>
            <a:r>
              <a:rPr lang="es-ES" sz="1400" b="1" dirty="0"/>
              <a:t>/</a:t>
            </a:r>
            <a:r>
              <a:rPr lang="es-ES" sz="1400" dirty="0"/>
              <a:t>: </a:t>
            </a:r>
            <a:r>
              <a:rPr lang="es-ES" sz="1400" dirty="0">
                <a:sym typeface="Wingdings" panose="05000000000000000000" pitchFamily="2" charset="2"/>
              </a:rPr>
              <a:t>Obtener el estado de la aplicación</a:t>
            </a:r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051ED7-E341-4645-96D3-717DD860BA14}"/>
              </a:ext>
            </a:extLst>
          </p:cNvPr>
          <p:cNvSpPr txBox="1"/>
          <p:nvPr/>
        </p:nvSpPr>
        <p:spPr>
          <a:xfrm>
            <a:off x="884610" y="2751038"/>
            <a:ext cx="4288640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800" dirty="0"/>
              <a:t>{</a:t>
            </a:r>
          </a:p>
          <a:p>
            <a:r>
              <a:rPr lang="es-ES" sz="800" dirty="0"/>
              <a:t>    "name": </a:t>
            </a:r>
            <a:r>
              <a:rPr lang="es-ES" sz="800" b="1" dirty="0" err="1"/>
              <a:t>null</a:t>
            </a:r>
            <a:r>
              <a:rPr lang="es-ES" sz="800" dirty="0"/>
              <a:t>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appState</a:t>
            </a:r>
            <a:r>
              <a:rPr lang="es-ES" sz="800" dirty="0"/>
              <a:t>": "INITIALIZED",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states</a:t>
            </a:r>
            <a:r>
              <a:rPr lang="es-ES" sz="800" dirty="0"/>
              <a:t>": {</a:t>
            </a:r>
          </a:p>
          <a:p>
            <a:r>
              <a:rPr lang="es-ES" sz="800" dirty="0"/>
              <a:t>        "REDIS": {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state</a:t>
            </a:r>
            <a:r>
              <a:rPr lang="es-ES" sz="800" dirty="0"/>
              <a:t>": "UPLOAD_DATA",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lastDate</a:t>
            </a:r>
            <a:r>
              <a:rPr lang="es-ES" sz="800" dirty="0"/>
              <a:t>": "2021-01-24T19:11:39.204+0000"</a:t>
            </a:r>
          </a:p>
          <a:p>
            <a:r>
              <a:rPr lang="es-ES" sz="800" dirty="0"/>
              <a:t>        },</a:t>
            </a:r>
          </a:p>
          <a:p>
            <a:r>
              <a:rPr lang="es-ES" sz="800" dirty="0"/>
              <a:t>        "ELASTICSEARCH": {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state</a:t>
            </a:r>
            <a:r>
              <a:rPr lang="es-ES" sz="800" dirty="0"/>
              <a:t>": "UPLOAD_DATA",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lastDate</a:t>
            </a:r>
            <a:r>
              <a:rPr lang="es-ES" sz="800" dirty="0"/>
              <a:t>": "2021-01-24T19:11:39.413+0000"</a:t>
            </a:r>
          </a:p>
          <a:p>
            <a:r>
              <a:rPr lang="es-ES" sz="800" dirty="0"/>
              <a:t>        },</a:t>
            </a:r>
          </a:p>
          <a:p>
            <a:r>
              <a:rPr lang="es-ES" sz="800" dirty="0"/>
              <a:t>        "CACHE": {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state</a:t>
            </a:r>
            <a:r>
              <a:rPr lang="es-ES" sz="800" dirty="0"/>
              <a:t>": "UPLOAD_DATA",</a:t>
            </a:r>
          </a:p>
          <a:p>
            <a:r>
              <a:rPr lang="es-ES" sz="800" dirty="0"/>
              <a:t>            "</a:t>
            </a:r>
            <a:r>
              <a:rPr lang="es-ES" sz="800" dirty="0" err="1"/>
              <a:t>lastDate</a:t>
            </a:r>
            <a:r>
              <a:rPr lang="es-ES" sz="800" dirty="0"/>
              <a:t>": "2021-01-24T19:11:39.205+0000"</a:t>
            </a:r>
          </a:p>
          <a:p>
            <a:r>
              <a:rPr lang="es-ES" sz="800" dirty="0"/>
              <a:t>        }</a:t>
            </a:r>
          </a:p>
          <a:p>
            <a:r>
              <a:rPr lang="es-ES" sz="800" dirty="0"/>
              <a:t>    },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lastFilterDate</a:t>
            </a:r>
            <a:r>
              <a:rPr lang="es-ES" sz="800" dirty="0"/>
              <a:t>": {},</a:t>
            </a:r>
          </a:p>
          <a:p>
            <a:r>
              <a:rPr lang="es-ES" sz="800" dirty="0"/>
              <a:t>    "</a:t>
            </a:r>
            <a:r>
              <a:rPr lang="es-ES" sz="800" dirty="0" err="1"/>
              <a:t>stateCode</a:t>
            </a:r>
            <a:r>
              <a:rPr lang="es-ES" sz="800" dirty="0"/>
              <a:t>": 200</a:t>
            </a:r>
          </a:p>
          <a:p>
            <a:r>
              <a:rPr lang="es-ES" sz="800" dirty="0"/>
              <a:t>}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97EABB-D385-4A01-AD26-A89181A05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751038"/>
            <a:ext cx="4847864" cy="8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6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Descubrimiento: </a:t>
            </a:r>
            <a:r>
              <a:rPr lang="es-ES" sz="4000" dirty="0">
                <a:solidFill>
                  <a:schemeClr val="accent1"/>
                </a:solidFill>
              </a:rPr>
              <a:t>E.P control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POST /</a:t>
            </a:r>
            <a:r>
              <a:rPr lang="es-ES" sz="1400" b="1" dirty="0" err="1"/>
              <a:t>discovery</a:t>
            </a:r>
            <a:r>
              <a:rPr lang="es-ES" sz="1400" b="1" dirty="0"/>
              <a:t>/cache/</a:t>
            </a:r>
            <a:r>
              <a:rPr lang="es-ES" sz="1400" b="1" dirty="0" err="1"/>
              <a:t>force-reload</a:t>
            </a:r>
            <a:r>
              <a:rPr lang="es-ES" sz="1400" dirty="0"/>
              <a:t>: </a:t>
            </a:r>
            <a:r>
              <a:rPr lang="es-ES" sz="1200" dirty="0">
                <a:sym typeface="Wingdings" panose="05000000000000000000" pitchFamily="2" charset="2"/>
              </a:rPr>
              <a:t>Forzar la recarga de la cache y de las estructuras de datos</a:t>
            </a:r>
          </a:p>
          <a:p>
            <a:endParaRPr lang="es-ES" sz="1400" dirty="0"/>
          </a:p>
          <a:p>
            <a:pPr lvl="1"/>
            <a:endParaRPr lang="es-ES" sz="1400" dirty="0"/>
          </a:p>
          <a:p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051ED7-E341-4645-96D3-717DD860BA14}"/>
              </a:ext>
            </a:extLst>
          </p:cNvPr>
          <p:cNvSpPr txBox="1"/>
          <p:nvPr/>
        </p:nvSpPr>
        <p:spPr>
          <a:xfrm>
            <a:off x="884610" y="2751038"/>
            <a:ext cx="4288640" cy="184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600" dirty="0"/>
              <a:t>DONE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999AC9-749D-4DFC-B5C2-6B39FCF4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51038"/>
            <a:ext cx="5053752" cy="5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Descubrimiento: </a:t>
            </a:r>
            <a:r>
              <a:rPr lang="es-ES" sz="4000" dirty="0">
                <a:solidFill>
                  <a:schemeClr val="accent1"/>
                </a:solidFill>
              </a:rPr>
              <a:t>E.P control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GET /</a:t>
            </a:r>
            <a:r>
              <a:rPr lang="es-ES" sz="1400" b="1" dirty="0" err="1"/>
              <a:t>discovery</a:t>
            </a:r>
            <a:r>
              <a:rPr lang="es-ES" sz="1400" b="1" dirty="0"/>
              <a:t>/entity/</a:t>
            </a:r>
            <a:r>
              <a:rPr lang="es-ES" sz="1400" b="1" dirty="0" err="1"/>
              <a:t>stats</a:t>
            </a:r>
            <a:r>
              <a:rPr lang="es-ES" sz="1400" dirty="0"/>
              <a:t>: </a:t>
            </a:r>
            <a:r>
              <a:rPr lang="es-ES" sz="1200" dirty="0">
                <a:sym typeface="Wingdings" panose="05000000000000000000" pitchFamily="2" charset="2"/>
              </a:rPr>
              <a:t>Obtener estadísticas de relevancia de atributos para una determinada clase </a:t>
            </a:r>
          </a:p>
          <a:p>
            <a:endParaRPr lang="es-ES" sz="1400" dirty="0"/>
          </a:p>
          <a:p>
            <a:pPr lvl="1"/>
            <a:endParaRPr lang="es-E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051ED7-E341-4645-96D3-717DD860BA14}"/>
              </a:ext>
            </a:extLst>
          </p:cNvPr>
          <p:cNvSpPr txBox="1"/>
          <p:nvPr/>
        </p:nvSpPr>
        <p:spPr>
          <a:xfrm>
            <a:off x="884610" y="2751038"/>
            <a:ext cx="4288640" cy="215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800" dirty="0"/>
              <a:t>DONE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F6DC2A-3AAF-4BBB-9663-2E43C478B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751038"/>
            <a:ext cx="5523775" cy="88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0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4E7D7-4CBE-455B-9F66-8C17C74FD65E}"/>
              </a:ext>
            </a:extLst>
          </p:cNvPr>
          <p:cNvSpPr txBox="1">
            <a:spLocks/>
          </p:cNvSpPr>
          <p:nvPr/>
        </p:nvSpPr>
        <p:spPr>
          <a:xfrm>
            <a:off x="553433" y="5823751"/>
            <a:ext cx="11085133" cy="60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6494ED"/>
                </a:solidFill>
                <a:latin typeface="Hypatia Sans Pro" panose="020B0502020204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1200" dirty="0">
                <a:solidFill>
                  <a:schemeClr val="tx1"/>
                </a:solidFill>
                <a:latin typeface="+mn-lt"/>
              </a:rPr>
              <a:t>Documentación</a:t>
            </a:r>
            <a:r>
              <a:rPr lang="es-ES" sz="1200" dirty="0">
                <a:latin typeface="+mn-lt"/>
              </a:rPr>
              <a:t>: </a:t>
            </a:r>
            <a:r>
              <a:rPr lang="es-ES" sz="1200" dirty="0">
                <a:solidFill>
                  <a:srgbClr val="0070C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https://github.com/HerculesCRUE/ib-asio-docs-/blob/master/entregables_hito_2/libreria_descubrimiento/Librer%C3%ADa%20de%20descubrimiento.md</a:t>
            </a:r>
            <a:endParaRPr lang="es-ES" sz="1200" dirty="0">
              <a:solidFill>
                <a:srgbClr val="0070C0"/>
              </a:solidFill>
              <a:latin typeface="+mn-lt"/>
            </a:endParaRPr>
          </a:p>
          <a:p>
            <a:pPr algn="l"/>
            <a:r>
              <a:rPr lang="es-ES" sz="1200" dirty="0">
                <a:solidFill>
                  <a:schemeClr val="tx1"/>
                </a:solidFill>
                <a:latin typeface="+mn-lt"/>
              </a:rPr>
              <a:t>Repositorio</a:t>
            </a:r>
            <a:r>
              <a:rPr lang="es-ES" sz="1200" dirty="0">
                <a:latin typeface="+mn-lt"/>
              </a:rPr>
              <a:t>: </a:t>
            </a:r>
            <a:r>
              <a:rPr lang="es-ES" sz="1200" dirty="0">
                <a:latin typeface="+mn-lt"/>
                <a:hlinkClick r:id="rId3"/>
              </a:rPr>
              <a:t>https://github.com/HerculesCRUE/ib-discovery</a:t>
            </a:r>
            <a:r>
              <a:rPr lang="es-ES" sz="1200" dirty="0">
                <a:latin typeface="+mn-lt"/>
              </a:rPr>
              <a:t> , https://github.com/HerculesCRUE/ib-federation</a:t>
            </a:r>
          </a:p>
          <a:p>
            <a:pPr algn="l"/>
            <a:endParaRPr lang="es-ES" dirty="0">
              <a:latin typeface="Hypatia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74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Repositorios</a:t>
            </a:r>
            <a:endParaRPr lang="es-ES" sz="4000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873835" y="2421473"/>
            <a:ext cx="7561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Factoría de URIs: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Repositorio: </a:t>
            </a:r>
            <a:r>
              <a:rPr lang="es-ES" sz="1400" dirty="0">
                <a:hlinkClick r:id="rId3"/>
              </a:rPr>
              <a:t>https://git.izertis.com/universidaddemurcia/semantmurc/uris-generator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Documentación: </a:t>
            </a:r>
            <a:r>
              <a:rPr lang="es-ES" sz="1400" dirty="0">
                <a:hlinkClick r:id="rId4"/>
              </a:rPr>
              <a:t>https://git.izertis.com/universidaddemurcia/semantmurc/uris-generator/-/tree/master/docs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Librería de descubrimiento: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Repositorio: </a:t>
            </a:r>
            <a:r>
              <a:rPr lang="es-ES" sz="1400" dirty="0">
                <a:hlinkClick r:id="rId5"/>
              </a:rPr>
              <a:t>https://github.com/HerculesCRUE/ib-discovery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Documentación: </a:t>
            </a:r>
            <a:r>
              <a:rPr lang="es-ES" sz="1400" dirty="0">
                <a:hlinkClick r:id="rId6"/>
              </a:rPr>
              <a:t>https://github.com/HerculesCRUE/ib-discovery/tree/master/docs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Federación: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Repositorio: </a:t>
            </a:r>
            <a:r>
              <a:rPr lang="es-ES" sz="1400" dirty="0">
                <a:hlinkClick r:id="rId7"/>
              </a:rPr>
              <a:t>https://github.com/HerculesCRUE/ib-federation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Documentación: </a:t>
            </a:r>
            <a:r>
              <a:rPr lang="es-ES" sz="1400" dirty="0">
                <a:hlinkClick r:id="rId8"/>
              </a:rPr>
              <a:t>https://github.com/HerculesCRUE/ib-asio-docs-/tree/master/00-Arquitectura/Federaci%C3%B3n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ServiceDiscovery</a:t>
            </a:r>
            <a:r>
              <a:rPr lang="es-ES" sz="1400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Repositorio: </a:t>
            </a:r>
            <a:r>
              <a:rPr lang="es-ES" sz="1400" dirty="0">
                <a:hlinkClick r:id="rId9"/>
              </a:rPr>
              <a:t>https://github.com/HerculesCRUE/ib-service-discovery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8679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Dependencias</a:t>
            </a:r>
            <a:endParaRPr lang="es-ES" sz="4000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91533" y="2214358"/>
            <a:ext cx="756188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Service-Discovery: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Otros </a:t>
            </a:r>
            <a:r>
              <a:rPr lang="es-ES" sz="1400" b="1" dirty="0" err="1"/>
              <a:t>applicaciones</a:t>
            </a:r>
            <a:r>
              <a:rPr lang="es-ES" sz="1400" b="1" dirty="0"/>
              <a:t> ASIO: </a:t>
            </a:r>
            <a:r>
              <a:rPr lang="es-ES" sz="1400" dirty="0"/>
              <a:t>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TripleStore</a:t>
            </a:r>
            <a:r>
              <a:rPr lang="es-ES" sz="1400" b="1" dirty="0"/>
              <a:t>: </a:t>
            </a:r>
            <a:r>
              <a:rPr lang="es-ES" sz="1400" dirty="0"/>
              <a:t>Fuseki, Wikibase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Servicios: </a:t>
            </a:r>
            <a:r>
              <a:rPr lang="es-ES" sz="1400" dirty="0" err="1"/>
              <a:t>MariaDB</a:t>
            </a:r>
            <a:endParaRPr lang="es-ES" sz="1400" dirty="0"/>
          </a:p>
          <a:p>
            <a:endParaRPr lang="es-E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Federación: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Otros </a:t>
            </a:r>
            <a:r>
              <a:rPr lang="es-ES" sz="1400" b="1" dirty="0" err="1"/>
              <a:t>applicaciones</a:t>
            </a:r>
            <a:r>
              <a:rPr lang="es-ES" sz="1400" b="1" dirty="0"/>
              <a:t> ASIO: </a:t>
            </a:r>
            <a:r>
              <a:rPr lang="es-ES" sz="1400" dirty="0"/>
              <a:t>Service Discovery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Servicios: </a:t>
            </a:r>
            <a:r>
              <a:rPr lang="es-ES" sz="1400" dirty="0" err="1"/>
              <a:t>MariaDB</a:t>
            </a:r>
            <a:endParaRPr lang="es-ES" sz="1400" dirty="0"/>
          </a:p>
          <a:p>
            <a:pPr lvl="1"/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Discovery </a:t>
            </a:r>
            <a:r>
              <a:rPr lang="es-ES" sz="1400" b="1" dirty="0" err="1"/>
              <a:t>library</a:t>
            </a:r>
            <a:r>
              <a:rPr lang="es-ES" sz="1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Otros </a:t>
            </a:r>
            <a:r>
              <a:rPr lang="es-ES" sz="1400" b="1" dirty="0" err="1"/>
              <a:t>applicaciones</a:t>
            </a:r>
            <a:r>
              <a:rPr lang="es-ES" sz="1400" b="1" dirty="0"/>
              <a:t> ASIO: </a:t>
            </a:r>
            <a:r>
              <a:rPr lang="es-ES" sz="1400" dirty="0"/>
              <a:t>Federation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Servicios: </a:t>
            </a:r>
            <a:r>
              <a:rPr lang="es-ES" sz="1400" dirty="0" err="1"/>
              <a:t>MariaDB</a:t>
            </a:r>
            <a:r>
              <a:rPr lang="es-ES" sz="1400" dirty="0"/>
              <a:t>, REDIS, Elasticsearch, Kafka, Kibana</a:t>
            </a:r>
          </a:p>
          <a:p>
            <a:pPr lvl="1"/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URIs </a:t>
            </a:r>
            <a:r>
              <a:rPr lang="es-ES" sz="1400" b="1" dirty="0" err="1"/>
              <a:t>factory</a:t>
            </a:r>
            <a:r>
              <a:rPr lang="es-ES" sz="1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Otros </a:t>
            </a:r>
            <a:r>
              <a:rPr lang="es-ES" sz="1400" b="1" dirty="0" err="1"/>
              <a:t>applicaciones</a:t>
            </a:r>
            <a:r>
              <a:rPr lang="es-ES" sz="1400" b="1" dirty="0"/>
              <a:t> ASIO: </a:t>
            </a:r>
            <a:r>
              <a:rPr lang="es-ES" sz="1400" dirty="0"/>
              <a:t>Discovery </a:t>
            </a:r>
            <a:r>
              <a:rPr lang="es-ES" sz="1400" dirty="0" err="1"/>
              <a:t>Lib</a:t>
            </a: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b="1" dirty="0"/>
              <a:t>Servicios: </a:t>
            </a:r>
            <a:r>
              <a:rPr lang="es-ES" sz="1400" dirty="0" err="1"/>
              <a:t>MariaDB</a:t>
            </a:r>
            <a:endParaRPr lang="es-ES" sz="1400" dirty="0"/>
          </a:p>
          <a:p>
            <a:pPr lvl="1"/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2CA664-62A0-497C-ABEC-5B26DCFCA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12" y="2113066"/>
            <a:ext cx="6503818" cy="40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Descarga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1374875" y="1882854"/>
            <a:ext cx="756188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Factoría de URIs: </a:t>
            </a:r>
            <a:r>
              <a:rPr lang="es-ES" sz="1400" dirty="0">
                <a:hlinkClick r:id="rId3"/>
              </a:rPr>
              <a:t>https://git.izertis.com/universidaddemurcia/semantmurc/uris-generator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Librería de descubrimiento: </a:t>
            </a:r>
            <a:r>
              <a:rPr lang="es-ES" sz="1400" dirty="0">
                <a:hlinkClick r:id="rId4"/>
              </a:rPr>
              <a:t>https://github.com/HerculesCRUE/ib-discovery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Federación: </a:t>
            </a:r>
            <a:r>
              <a:rPr lang="es-ES" sz="1400" dirty="0">
                <a:hlinkClick r:id="rId5"/>
              </a:rPr>
              <a:t>https://github.com/HerculesCRUE/ib-federation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ServiceDiscovery</a:t>
            </a:r>
            <a:r>
              <a:rPr lang="es-ES" sz="1400" b="1" dirty="0"/>
              <a:t>: </a:t>
            </a:r>
            <a:r>
              <a:rPr lang="es-ES" sz="1400" dirty="0">
                <a:hlinkClick r:id="rId6"/>
              </a:rPr>
              <a:t>https://github.com/HerculesCRUE/ib-service-discovery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También es necesario cambiar a la rama master (al menos en </a:t>
            </a:r>
            <a:r>
              <a:rPr lang="es-ES" sz="1400" dirty="0" err="1"/>
              <a:t>ib-service-discovery</a:t>
            </a:r>
            <a:r>
              <a:rPr lang="es-E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4FD9D1-2308-4C45-8FC9-D8230C19C43B}"/>
              </a:ext>
            </a:extLst>
          </p:cNvPr>
          <p:cNvSpPr txBox="1"/>
          <p:nvPr/>
        </p:nvSpPr>
        <p:spPr>
          <a:xfrm>
            <a:off x="1818358" y="2439936"/>
            <a:ext cx="7237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git</a:t>
            </a:r>
            <a:r>
              <a:rPr lang="es-ES" dirty="0"/>
              <a:t> clone https://github.com/HerculesCRUE/ib-uris-generator.git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6CEB79-BE04-4091-A99E-7528A509F913}"/>
              </a:ext>
            </a:extLst>
          </p:cNvPr>
          <p:cNvSpPr txBox="1"/>
          <p:nvPr/>
        </p:nvSpPr>
        <p:spPr>
          <a:xfrm>
            <a:off x="1818358" y="3305425"/>
            <a:ext cx="7237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git</a:t>
            </a:r>
            <a:r>
              <a:rPr lang="es-ES" dirty="0"/>
              <a:t> clone https://github.com/HerculesCRUE/ib-discovery.git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20BBC9-5E61-4F3D-BC9F-B185E04A6280}"/>
              </a:ext>
            </a:extLst>
          </p:cNvPr>
          <p:cNvSpPr txBox="1"/>
          <p:nvPr/>
        </p:nvSpPr>
        <p:spPr>
          <a:xfrm>
            <a:off x="1818358" y="4117633"/>
            <a:ext cx="7237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git</a:t>
            </a:r>
            <a:r>
              <a:rPr lang="es-ES" dirty="0"/>
              <a:t> clone https://github.com/HerculesCRUE/ib-federation.git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78F6F2-F782-4458-B2E5-FEE0E8EE72E8}"/>
              </a:ext>
            </a:extLst>
          </p:cNvPr>
          <p:cNvSpPr txBox="1"/>
          <p:nvPr/>
        </p:nvSpPr>
        <p:spPr>
          <a:xfrm>
            <a:off x="1818358" y="5009257"/>
            <a:ext cx="7237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git</a:t>
            </a:r>
            <a:r>
              <a:rPr lang="es-ES" dirty="0"/>
              <a:t> clone https://github.com/HerculesCRUE/ib-service-discovery.git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C0D7CD-6ACD-4956-B7BD-26A1B3F957B9}"/>
              </a:ext>
            </a:extLst>
          </p:cNvPr>
          <p:cNvSpPr txBox="1"/>
          <p:nvPr/>
        </p:nvSpPr>
        <p:spPr>
          <a:xfrm>
            <a:off x="1818357" y="5822394"/>
            <a:ext cx="7237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15928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4" y="1405180"/>
            <a:ext cx="3190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Desplegar el entorno (Servicios docker)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3407080" y="1405180"/>
            <a:ext cx="75618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Abrir una consola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Navegar a la ruta /docker-</a:t>
            </a:r>
            <a:r>
              <a:rPr lang="es-ES" sz="1400" dirty="0" err="1"/>
              <a:t>devenv</a:t>
            </a:r>
            <a:r>
              <a:rPr lang="es-ES" sz="1400" dirty="0"/>
              <a:t> dentro del proyecto </a:t>
            </a:r>
            <a:r>
              <a:rPr lang="es-ES" sz="1400" dirty="0" err="1"/>
              <a:t>ib</a:t>
            </a:r>
            <a:r>
              <a:rPr lang="es-ES" sz="1400" dirty="0"/>
              <a:t>-Discovery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Ejecutar el siguiente comando para desplegar en docker todos los servicios necesarios para el funcionamiento de las aplicaciones</a:t>
            </a:r>
          </a:p>
          <a:p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Como resultado deberíamos de tener todas los servicios necesarios desplegados, podemos comprobarlo mediante el comando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Deberíamos ver todos los servicios desplegados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39E1755-4FCB-4C40-9E04-3B1000C45739}"/>
              </a:ext>
            </a:extLst>
          </p:cNvPr>
          <p:cNvSpPr txBox="1"/>
          <p:nvPr/>
        </p:nvSpPr>
        <p:spPr>
          <a:xfrm>
            <a:off x="3731007" y="2543953"/>
            <a:ext cx="7237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docker-compose up -d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592029E-F14C-4B28-9643-5057EF76A7B6}"/>
              </a:ext>
            </a:extLst>
          </p:cNvPr>
          <p:cNvSpPr txBox="1"/>
          <p:nvPr/>
        </p:nvSpPr>
        <p:spPr>
          <a:xfrm>
            <a:off x="3731007" y="3481866"/>
            <a:ext cx="7237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docker </a:t>
            </a:r>
            <a:r>
              <a:rPr lang="es-ES" dirty="0" err="1"/>
              <a:t>ps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E2F327-1BD1-4F79-B7DA-EC547A97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007" y="4310157"/>
            <a:ext cx="8274931" cy="16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8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Service Discovery : </a:t>
            </a:r>
            <a:r>
              <a:rPr lang="es-ES" sz="4000" dirty="0">
                <a:solidFill>
                  <a:schemeClr val="accent1"/>
                </a:solidFill>
              </a:rPr>
              <a:t>Ejecución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r>
              <a:rPr lang="es-ES" sz="1400" b="1" dirty="0"/>
              <a:t>En la maquina local:</a:t>
            </a:r>
          </a:p>
          <a:p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Descargar dependencias y construir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Ejecutar</a:t>
            </a:r>
          </a:p>
          <a:p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4FD9D1-2308-4C45-8FC9-D8230C19C43B}"/>
              </a:ext>
            </a:extLst>
          </p:cNvPr>
          <p:cNvSpPr txBox="1"/>
          <p:nvPr/>
        </p:nvSpPr>
        <p:spPr>
          <a:xfrm>
            <a:off x="1022396" y="3066209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mvn</a:t>
            </a:r>
            <a:r>
              <a:rPr lang="es-ES" sz="1400" dirty="0"/>
              <a:t> clean </a:t>
            </a:r>
            <a:r>
              <a:rPr lang="es-ES" sz="1400" dirty="0" err="1"/>
              <a:t>package</a:t>
            </a:r>
            <a:r>
              <a:rPr lang="es-ES" sz="1400" dirty="0"/>
              <a:t> -</a:t>
            </a:r>
            <a:r>
              <a:rPr lang="es-ES" sz="1400" dirty="0" err="1"/>
              <a:t>Dmaven.test.skip</a:t>
            </a:r>
            <a:r>
              <a:rPr lang="es-ES" sz="1400" dirty="0"/>
              <a:t>=true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85545F-7F15-4154-BCF8-C2EADCCAD5AF}"/>
              </a:ext>
            </a:extLst>
          </p:cNvPr>
          <p:cNvSpPr txBox="1"/>
          <p:nvPr/>
        </p:nvSpPr>
        <p:spPr>
          <a:xfrm>
            <a:off x="1022396" y="3653319"/>
            <a:ext cx="428864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java -jar .\service-discovery-back\target\service-discovery-back-1.0-SNAPSHOT.jar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7DE6C-6BCB-49E1-B9C7-6A26207323A5}"/>
              </a:ext>
            </a:extLst>
          </p:cNvPr>
          <p:cNvSpPr txBox="1"/>
          <p:nvPr/>
        </p:nvSpPr>
        <p:spPr>
          <a:xfrm>
            <a:off x="6096000" y="2133277"/>
            <a:ext cx="543510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 dirty="0"/>
          </a:p>
          <a:p>
            <a:r>
              <a:rPr lang="es-ES" sz="1400" b="1" dirty="0"/>
              <a:t>En un contenedor docker:</a:t>
            </a:r>
          </a:p>
          <a:p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Descargar dependencias y construir 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Construir imagen</a:t>
            </a:r>
          </a:p>
          <a:p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Ejecutar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Comprobar ejecución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1666E5-C884-4050-9CE9-67C06F666970}"/>
              </a:ext>
            </a:extLst>
          </p:cNvPr>
          <p:cNvSpPr txBox="1"/>
          <p:nvPr/>
        </p:nvSpPr>
        <p:spPr>
          <a:xfrm>
            <a:off x="6457505" y="3051938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mvn</a:t>
            </a:r>
            <a:r>
              <a:rPr lang="es-ES" sz="1400" dirty="0"/>
              <a:t> clean </a:t>
            </a:r>
            <a:r>
              <a:rPr lang="es-ES" sz="1400" dirty="0" err="1"/>
              <a:t>package</a:t>
            </a:r>
            <a:r>
              <a:rPr lang="es-ES" sz="1400" dirty="0"/>
              <a:t> -</a:t>
            </a:r>
            <a:r>
              <a:rPr lang="es-ES" sz="1400" dirty="0" err="1"/>
              <a:t>Dmaven.test.skip</a:t>
            </a:r>
            <a:r>
              <a:rPr lang="es-ES" sz="1400" dirty="0"/>
              <a:t>=true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CDE8B5B-1C47-4A9F-A5E3-559FCF55DD54}"/>
              </a:ext>
            </a:extLst>
          </p:cNvPr>
          <p:cNvSpPr txBox="1"/>
          <p:nvPr/>
        </p:nvSpPr>
        <p:spPr>
          <a:xfrm>
            <a:off x="6457505" y="3653319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build .\docker-build –t service-discovery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D370C4-9986-44EA-8C58-48D90C377E7A}"/>
              </a:ext>
            </a:extLst>
          </p:cNvPr>
          <p:cNvSpPr txBox="1"/>
          <p:nvPr/>
        </p:nvSpPr>
        <p:spPr>
          <a:xfrm>
            <a:off x="6457505" y="4309070"/>
            <a:ext cx="4288640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run -p 9329:9329 --env </a:t>
            </a:r>
            <a:r>
              <a:rPr lang="en-US" sz="1400" dirty="0" err="1"/>
              <a:t>app_persistence_datasource_url</a:t>
            </a:r>
            <a:r>
              <a:rPr lang="en-US" sz="1400" dirty="0"/>
              <a:t>="</a:t>
            </a:r>
            <a:r>
              <a:rPr lang="en-US" sz="1400" dirty="0" err="1"/>
              <a:t>jdbc:mariadb</a:t>
            </a:r>
            <a:r>
              <a:rPr lang="en-US" sz="1400" dirty="0"/>
              <a:t>://host.docker.internal:3307/</a:t>
            </a:r>
            <a:r>
              <a:rPr lang="en-US" sz="1400" dirty="0" err="1"/>
              <a:t>services?ssl</a:t>
            </a:r>
            <a:r>
              <a:rPr lang="en-US" sz="1400" dirty="0"/>
              <a:t>=</a:t>
            </a:r>
            <a:r>
              <a:rPr lang="en-US" sz="1400" dirty="0" err="1"/>
              <a:t>false&amp;createDatabaseIfNotExist</a:t>
            </a:r>
            <a:r>
              <a:rPr lang="en-US" sz="1400" dirty="0"/>
              <a:t>=true" -d --name  service-discovery </a:t>
            </a:r>
            <a:r>
              <a:rPr lang="en-US" sz="1400" dirty="0" err="1"/>
              <a:t>service-discovery</a:t>
            </a:r>
            <a:endParaRPr lang="es-ES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7B3ADC-DAC6-4A4A-A0DF-5893B2B14DB1}"/>
              </a:ext>
            </a:extLst>
          </p:cNvPr>
          <p:cNvSpPr txBox="1"/>
          <p:nvPr/>
        </p:nvSpPr>
        <p:spPr>
          <a:xfrm>
            <a:off x="6457505" y="5821885"/>
            <a:ext cx="428864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docker logs service-discovery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0933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Service Discovery : </a:t>
            </a:r>
            <a:r>
              <a:rPr lang="es-ES" sz="4000" dirty="0">
                <a:solidFill>
                  <a:schemeClr val="accent1"/>
                </a:solidFill>
              </a:rPr>
              <a:t>Endpoints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/>
              <a:t>Disponemos de un Swagger en la maquina donde hemos desplegado: </a:t>
            </a:r>
            <a:r>
              <a:rPr lang="es-ES" sz="1400" dirty="0">
                <a:hlinkClick r:id="rId3"/>
              </a:rPr>
              <a:t>http://localhost:9329/swagger-ui.html#/</a:t>
            </a:r>
            <a:endParaRPr lang="es-ES" sz="1400" dirty="0"/>
          </a:p>
          <a:p>
            <a:r>
              <a:rPr lang="es-ES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883E9F-0346-42ED-B2A1-BA2BFFC7B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637" y="2147548"/>
            <a:ext cx="5861567" cy="40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9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2817FE-30FA-4881-97F7-087E97EC70DF}"/>
              </a:ext>
            </a:extLst>
          </p:cNvPr>
          <p:cNvSpPr txBox="1"/>
          <p:nvPr/>
        </p:nvSpPr>
        <p:spPr>
          <a:xfrm>
            <a:off x="216793" y="1405180"/>
            <a:ext cx="1175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Pasos necesarios: </a:t>
            </a:r>
            <a:r>
              <a:rPr lang="es-ES" sz="4000" dirty="0">
                <a:solidFill>
                  <a:srgbClr val="FF0000"/>
                </a:solidFill>
              </a:rPr>
              <a:t>Service Discovery : </a:t>
            </a:r>
            <a:r>
              <a:rPr lang="es-ES" sz="4000" dirty="0">
                <a:solidFill>
                  <a:schemeClr val="accent1"/>
                </a:solidFill>
              </a:rPr>
              <a:t>Registrar servicio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D74530-6A14-4E0F-A787-26D4F646465C}"/>
              </a:ext>
            </a:extLst>
          </p:cNvPr>
          <p:cNvSpPr txBox="1"/>
          <p:nvPr/>
        </p:nvSpPr>
        <p:spPr>
          <a:xfrm>
            <a:off x="660891" y="2147548"/>
            <a:ext cx="54351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/>
              <a:t>Hay que indicar al Service Discovery el nodo y el servicio donde están disponibles los datos, para que el modulo de federación pueda acceder a ellos: POST a</a:t>
            </a:r>
            <a:r>
              <a:rPr lang="en-US" sz="1000" dirty="0"/>
              <a:t> </a:t>
            </a:r>
            <a:r>
              <a:rPr lang="en-US" sz="1000" b="1" dirty="0"/>
              <a:t>/service-discovery/service</a:t>
            </a:r>
            <a:endParaRPr lang="es-ES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AC35BD-99D3-4364-97E8-83866ADB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22" y="2252957"/>
            <a:ext cx="5049881" cy="213382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FCC259B-BF3A-4806-9008-6690C424DE91}"/>
              </a:ext>
            </a:extLst>
          </p:cNvPr>
          <p:cNvSpPr txBox="1"/>
          <p:nvPr/>
        </p:nvSpPr>
        <p:spPr>
          <a:xfrm>
            <a:off x="861580" y="2662740"/>
            <a:ext cx="5033729" cy="3231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[</a:t>
            </a:r>
          </a:p>
          <a:p>
            <a:r>
              <a:rPr lang="es-ES" sz="1200" dirty="0"/>
              <a:t>    {</a:t>
            </a:r>
          </a:p>
          <a:p>
            <a:r>
              <a:rPr lang="es-ES" sz="1200" dirty="0"/>
              <a:t>        "id": 1,</a:t>
            </a:r>
          </a:p>
          <a:p>
            <a:r>
              <a:rPr lang="es-ES" sz="1200" dirty="0"/>
              <a:t>        "name": "</a:t>
            </a:r>
            <a:r>
              <a:rPr lang="es-ES" sz="1200" dirty="0" err="1"/>
              <a:t>um</a:t>
            </a:r>
            <a:r>
              <a:rPr lang="es-ES" sz="1200" dirty="0"/>
              <a:t>",</a:t>
            </a:r>
          </a:p>
          <a:p>
            <a:r>
              <a:rPr lang="es-ES" sz="1200" dirty="0"/>
              <a:t>        "</a:t>
            </a:r>
            <a:r>
              <a:rPr lang="es-ES" sz="1200" dirty="0" err="1"/>
              <a:t>services</a:t>
            </a:r>
            <a:r>
              <a:rPr lang="es-ES" sz="1200" dirty="0"/>
              <a:t>": [</a:t>
            </a:r>
          </a:p>
          <a:p>
            <a:r>
              <a:rPr lang="es-ES" sz="1200" dirty="0"/>
              <a:t>            {</a:t>
            </a:r>
          </a:p>
          <a:p>
            <a:r>
              <a:rPr lang="es-ES" sz="1200" dirty="0"/>
              <a:t>                "id": 2,</a:t>
            </a:r>
          </a:p>
          <a:p>
            <a:r>
              <a:rPr lang="es-ES" sz="1200" dirty="0"/>
              <a:t>                "name": "</a:t>
            </a:r>
            <a:r>
              <a:rPr lang="es-ES" sz="1200" dirty="0" err="1"/>
              <a:t>sparql</a:t>
            </a:r>
            <a:r>
              <a:rPr lang="es-ES" sz="1200" dirty="0"/>
              <a:t>-proxy",</a:t>
            </a:r>
          </a:p>
          <a:p>
            <a:r>
              <a:rPr lang="es-ES" sz="1200" dirty="0"/>
              <a:t>                "</a:t>
            </a:r>
            <a:r>
              <a:rPr lang="es-ES" sz="1200" dirty="0" err="1"/>
              <a:t>baseURL</a:t>
            </a:r>
            <a:r>
              <a:rPr lang="es-ES" sz="1200" dirty="0"/>
              <a:t>": "http://herc-iz-front-desa.atica.um.es",</a:t>
            </a:r>
          </a:p>
          <a:p>
            <a:r>
              <a:rPr lang="es-ES" sz="1200" dirty="0"/>
              <a:t>                "</a:t>
            </a:r>
            <a:r>
              <a:rPr lang="es-ES" sz="1200" dirty="0" err="1"/>
              <a:t>port</a:t>
            </a:r>
            <a:r>
              <a:rPr lang="es-ES" sz="1200" dirty="0"/>
              <a:t>": 8080,</a:t>
            </a:r>
          </a:p>
          <a:p>
            <a:r>
              <a:rPr lang="es-ES" sz="1200" dirty="0"/>
              <a:t>                "</a:t>
            </a:r>
            <a:r>
              <a:rPr lang="es-ES" sz="1200" dirty="0" err="1"/>
              <a:t>healthEndpoint</a:t>
            </a:r>
            <a:r>
              <a:rPr lang="es-ES" sz="1200" dirty="0"/>
              <a:t>": "/v2/api-</a:t>
            </a:r>
            <a:r>
              <a:rPr lang="es-ES" sz="1200" dirty="0" err="1"/>
              <a:t>docs</a:t>
            </a:r>
            <a:r>
              <a:rPr lang="es-ES" sz="1200" dirty="0"/>
              <a:t>",</a:t>
            </a:r>
          </a:p>
          <a:p>
            <a:r>
              <a:rPr lang="es-ES" sz="1200" dirty="0"/>
              <a:t>                "status": "UP",</a:t>
            </a:r>
          </a:p>
          <a:p>
            <a:r>
              <a:rPr lang="es-ES" sz="1200" dirty="0"/>
              <a:t>                "</a:t>
            </a:r>
            <a:r>
              <a:rPr lang="es-ES" sz="1200" dirty="0" err="1"/>
              <a:t>types</a:t>
            </a:r>
            <a:r>
              <a:rPr lang="es-ES" sz="1200" dirty="0"/>
              <a:t>": []</a:t>
            </a:r>
          </a:p>
          <a:p>
            <a:r>
              <a:rPr lang="es-ES" sz="1200" dirty="0"/>
              <a:t>            }</a:t>
            </a:r>
          </a:p>
          <a:p>
            <a:r>
              <a:rPr lang="es-ES" sz="1200" dirty="0"/>
              <a:t>        ]</a:t>
            </a:r>
          </a:p>
          <a:p>
            <a:r>
              <a:rPr lang="es-ES" sz="1200" dirty="0"/>
              <a:t>    }</a:t>
            </a:r>
          </a:p>
          <a:p>
            <a:r>
              <a:rPr lang="es-ES" sz="1200" dirty="0"/>
              <a:t>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557F99-6A9E-4650-9052-475DDA4DA133}"/>
              </a:ext>
            </a:extLst>
          </p:cNvPr>
          <p:cNvSpPr txBox="1"/>
          <p:nvPr/>
        </p:nvSpPr>
        <p:spPr>
          <a:xfrm>
            <a:off x="6252222" y="4789721"/>
            <a:ext cx="5033729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curl -X POST "http://localhost:9329/service-discovery/</a:t>
            </a:r>
            <a:r>
              <a:rPr lang="en-US" sz="1200" dirty="0" err="1"/>
              <a:t>service?healthEndpoint</a:t>
            </a:r>
            <a:r>
              <a:rPr lang="en-US" sz="1200" dirty="0"/>
              <a:t>=%2Fv2%2Fapi-docs&amp;host=http%3A%2F%2Fherc-iz-front-desa.atica.um.es&amp;nodeName=</a:t>
            </a:r>
            <a:r>
              <a:rPr lang="en-US" sz="1200" dirty="0" err="1"/>
              <a:t>um&amp;port</a:t>
            </a:r>
            <a:r>
              <a:rPr lang="en-US" sz="1200" dirty="0"/>
              <a:t>=8080&amp;serviceName=</a:t>
            </a:r>
            <a:r>
              <a:rPr lang="en-US" sz="1200" dirty="0" err="1"/>
              <a:t>sparql</a:t>
            </a:r>
            <a:r>
              <a:rPr lang="en-US" sz="1200" dirty="0"/>
              <a:t>-proxy" -H "accept: */*"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923336847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A83BC710E73B4EAC2B8AFF8EC01DA8" ma:contentTypeVersion="2" ma:contentTypeDescription="Crear nuevo documento." ma:contentTypeScope="" ma:versionID="d947bd648ad5c44f6fd641dfc1748c72">
  <xsd:schema xmlns:xsd="http://www.w3.org/2001/XMLSchema" xmlns:xs="http://www.w3.org/2001/XMLSchema" xmlns:p="http://schemas.microsoft.com/office/2006/metadata/properties" xmlns:ns2="e175f0af-9b45-48b7-8f66-de0a21637dd8" targetNamespace="http://schemas.microsoft.com/office/2006/metadata/properties" ma:root="true" ma:fieldsID="c31ce7a597295899024a237e47cb5913" ns2:_="">
    <xsd:import namespace="e175f0af-9b45-48b7-8f66-de0a21637d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5f0af-9b45-48b7-8f66-de0a21637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AC0CA-67DA-4FBD-9D44-863D62B23E74}">
  <ds:schemaRefs>
    <ds:schemaRef ds:uri="http://schemas.openxmlformats.org/package/2006/metadata/core-properties"/>
    <ds:schemaRef ds:uri="http://purl.org/dc/dcmitype/"/>
    <ds:schemaRef ds:uri="e175f0af-9b45-48b7-8f66-de0a21637dd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E379EE-DAF1-4067-AB56-09AF5D776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75f0af-9b45-48b7-8f66-de0a21637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899DAF-C2D9-483D-B87F-F3B3862886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10142</TotalTime>
  <Words>6548</Words>
  <Application>Microsoft Office PowerPoint</Application>
  <PresentationFormat>Panorámica</PresentationFormat>
  <Paragraphs>1017</Paragraphs>
  <Slides>25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9" baseType="lpstr">
      <vt:lpstr>NSimSun</vt:lpstr>
      <vt:lpstr>Arial</vt:lpstr>
      <vt:lpstr>Calibri</vt:lpstr>
      <vt:lpstr>Calibri Light</vt:lpstr>
      <vt:lpstr>Hypatia Sans Pro</vt:lpstr>
      <vt:lpstr>Liberation Serif</vt:lpstr>
      <vt:lpstr>Lucida Sans</vt:lpstr>
      <vt:lpstr>Minion Pro</vt:lpstr>
      <vt:lpstr>Times New Roman</vt:lpstr>
      <vt:lpstr>Wingdings</vt:lpstr>
      <vt:lpstr>1_Diseño personalizado</vt:lpstr>
      <vt:lpstr>2_Diseño personalizado</vt:lpstr>
      <vt:lpstr>Diseño personalizado</vt:lpstr>
      <vt:lpstr>Tema de Office</vt:lpstr>
      <vt:lpstr>Librería de descubrimiento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Serna</dc:creator>
  <cp:lastModifiedBy>Daniel Ruiz Santamaria</cp:lastModifiedBy>
  <cp:revision>100</cp:revision>
  <dcterms:created xsi:type="dcterms:W3CDTF">2019-09-19T09:59:35Z</dcterms:created>
  <dcterms:modified xsi:type="dcterms:W3CDTF">2021-01-27T09:59:59Z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0x010100BFA83BC710E73B4EAC2B8AFF8EC01DA8</vt:lpwstr>
  </property>
</Properties>
</file>