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49" r:id="rId2"/>
  </p:sldMasterIdLst>
  <p:notesMasterIdLst>
    <p:notesMasterId r:id="rId62"/>
  </p:notesMasterIdLst>
  <p:handoutMasterIdLst>
    <p:handoutMasterId r:id="rId63"/>
  </p:handoutMasterIdLst>
  <p:sldIdLst>
    <p:sldId id="256" r:id="rId3"/>
    <p:sldId id="475" r:id="rId4"/>
    <p:sldId id="557" r:id="rId5"/>
    <p:sldId id="461" r:id="rId6"/>
    <p:sldId id="558" r:id="rId7"/>
    <p:sldId id="559" r:id="rId8"/>
    <p:sldId id="560" r:id="rId9"/>
    <p:sldId id="561" r:id="rId10"/>
    <p:sldId id="552" r:id="rId11"/>
    <p:sldId id="553" r:id="rId12"/>
    <p:sldId id="463" r:id="rId13"/>
    <p:sldId id="544" r:id="rId14"/>
    <p:sldId id="591" r:id="rId15"/>
    <p:sldId id="605" r:id="rId16"/>
    <p:sldId id="592" r:id="rId17"/>
    <p:sldId id="585" r:id="rId18"/>
    <p:sldId id="586" r:id="rId19"/>
    <p:sldId id="545" r:id="rId20"/>
    <p:sldId id="546" r:id="rId21"/>
    <p:sldId id="575" r:id="rId22"/>
    <p:sldId id="587" r:id="rId23"/>
    <p:sldId id="464" r:id="rId24"/>
    <p:sldId id="543" r:id="rId25"/>
    <p:sldId id="465" r:id="rId26"/>
    <p:sldId id="551" r:id="rId27"/>
    <p:sldId id="548" r:id="rId28"/>
    <p:sldId id="542" r:id="rId29"/>
    <p:sldId id="590" r:id="rId30"/>
    <p:sldId id="466" r:id="rId31"/>
    <p:sldId id="576" r:id="rId32"/>
    <p:sldId id="577" r:id="rId33"/>
    <p:sldId id="563" r:id="rId34"/>
    <p:sldId id="568" r:id="rId35"/>
    <p:sldId id="578" r:id="rId36"/>
    <p:sldId id="584" r:id="rId37"/>
    <p:sldId id="579" r:id="rId38"/>
    <p:sldId id="580" r:id="rId39"/>
    <p:sldId id="573" r:id="rId40"/>
    <p:sldId id="574" r:id="rId41"/>
    <p:sldId id="569" r:id="rId42"/>
    <p:sldId id="570" r:id="rId43"/>
    <p:sldId id="571" r:id="rId44"/>
    <p:sldId id="572" r:id="rId45"/>
    <p:sldId id="602" r:id="rId46"/>
    <p:sldId id="603" r:id="rId47"/>
    <p:sldId id="595" r:id="rId48"/>
    <p:sldId id="607" r:id="rId49"/>
    <p:sldId id="596" r:id="rId50"/>
    <p:sldId id="597" r:id="rId51"/>
    <p:sldId id="598" r:id="rId52"/>
    <p:sldId id="599" r:id="rId53"/>
    <p:sldId id="600" r:id="rId54"/>
    <p:sldId id="601" r:id="rId55"/>
    <p:sldId id="606" r:id="rId56"/>
    <p:sldId id="564" r:id="rId57"/>
    <p:sldId id="582" r:id="rId58"/>
    <p:sldId id="609" r:id="rId59"/>
    <p:sldId id="611" r:id="rId60"/>
    <p:sldId id="612" r:id="rId61"/>
  </p:sldIdLst>
  <p:sldSz cx="9144000" cy="6858000" type="screen4x3"/>
  <p:notesSz cx="10234613" cy="70993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CC"/>
    <a:srgbClr val="FF0066"/>
    <a:srgbClr val="FFFF99"/>
    <a:srgbClr val="FF0000"/>
    <a:srgbClr val="FFCC66"/>
    <a:srgbClr val="CCFFCC"/>
    <a:srgbClr val="FF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D53FD-BB4E-59B9-8C0D-530145369F3D}" v="1" dt="2021-02-08T14:10:55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494" autoAdjust="0"/>
  </p:normalViewPr>
  <p:slideViewPr>
    <p:cSldViewPr>
      <p:cViewPr varScale="1">
        <p:scale>
          <a:sx n="114" d="100"/>
          <a:sy n="114" d="100"/>
        </p:scale>
        <p:origin x="15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21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69" Type="http://schemas.openxmlformats.org/officeDocument/2006/relationships/customXml" Target="../customXml/item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4721"/>
            <a:ext cx="4433016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328" tIns="50164" rIns="100328" bIns="50164" numCol="1" anchor="b" anchorCtr="0" compatLnSpc="1">
            <a:prstTxWarp prst="textNoShape">
              <a:avLst/>
            </a:prstTxWarp>
          </a:bodyPr>
          <a:lstStyle>
            <a:lvl1pPr algn="l" defTabSz="10033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s-ES" dirty="0"/>
              <a:t>Pablo Menéndez Suárez</a:t>
            </a:r>
          </a:p>
        </p:txBody>
      </p:sp>
    </p:spTree>
    <p:extLst>
      <p:ext uri="{BB962C8B-B14F-4D97-AF65-F5344CB8AC3E}">
        <p14:creationId xmlns:p14="http://schemas.microsoft.com/office/powerpoint/2010/main" val="3253469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016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328" tIns="50164" rIns="100328" bIns="50164" numCol="1" anchor="t" anchorCtr="0" compatLnSpc="1">
            <a:prstTxWarp prst="textNoShape">
              <a:avLst/>
            </a:prstTxWarp>
          </a:bodyPr>
          <a:lstStyle>
            <a:lvl1pPr algn="l" defTabSz="10033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1599" y="0"/>
            <a:ext cx="4433015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328" tIns="50164" rIns="100328" bIns="50164" numCol="1" anchor="t" anchorCtr="0" compatLnSpc="1">
            <a:prstTxWarp prst="textNoShape">
              <a:avLst/>
            </a:prstTxWarp>
          </a:bodyPr>
          <a:lstStyle>
            <a:lvl1pPr algn="r" defTabSz="10033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4005" y="3371810"/>
            <a:ext cx="7506603" cy="319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328" tIns="50164" rIns="100328" bIns="501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4721"/>
            <a:ext cx="4433016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328" tIns="50164" rIns="100328" bIns="50164" numCol="1" anchor="b" anchorCtr="0" compatLnSpc="1">
            <a:prstTxWarp prst="textNoShape">
              <a:avLst/>
            </a:prstTxWarp>
          </a:bodyPr>
          <a:lstStyle>
            <a:lvl1pPr algn="l" defTabSz="10033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1599" y="6744721"/>
            <a:ext cx="4433015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328" tIns="50164" rIns="100328" bIns="50164" numCol="1" anchor="b" anchorCtr="0" compatLnSpc="1">
            <a:prstTxWarp prst="textNoShape">
              <a:avLst/>
            </a:prstTxWarp>
          </a:bodyPr>
          <a:lstStyle>
            <a:lvl1pPr algn="r" defTabSz="10033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88D6E9A-9B07-4220-8DF1-CAB4622889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799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30741-A43F-4146-B13E-0D0213A88AF3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30741-A43F-4146-B13E-0D0213A88AF3}" type="slidenum">
              <a:rPr lang="es-ES" smtClean="0"/>
              <a:pPr/>
              <a:t>59</a:t>
            </a:fld>
            <a:endParaRPr lang="es-E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3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0" y="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Jose Labra</a:t>
            </a:r>
          </a:p>
          <a:p>
            <a:r>
              <a:rPr lang="es-ES" sz="1000"/>
              <a:t>Universidad</a:t>
            </a:r>
            <a:r>
              <a:rPr lang="es-ES" sz="1000" baseline="0"/>
              <a:t> de Oviedo</a:t>
            </a:r>
            <a:endParaRPr lang="es-ES" sz="10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28273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28273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0" y="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Jose Labra</a:t>
            </a:r>
          </a:p>
          <a:p>
            <a:r>
              <a:rPr lang="es-ES" sz="1000"/>
              <a:t>Universidad</a:t>
            </a:r>
            <a:r>
              <a:rPr lang="es-ES" sz="1000" baseline="0"/>
              <a:t> de Oviedo</a:t>
            </a:r>
            <a:endParaRPr lang="es-ES" sz="10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2390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15319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15319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CuadroTexto"/>
          <p:cNvSpPr txBox="1"/>
          <p:nvPr userDrawn="1"/>
        </p:nvSpPr>
        <p:spPr>
          <a:xfrm>
            <a:off x="0" y="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Jose Labra</a:t>
            </a:r>
          </a:p>
          <a:p>
            <a:r>
              <a:rPr lang="es-ES" sz="1000"/>
              <a:t>Universidad</a:t>
            </a:r>
            <a:r>
              <a:rPr lang="es-ES" sz="1000" baseline="0"/>
              <a:t> de Oviedo</a:t>
            </a:r>
            <a:endParaRPr lang="es-ES"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35FB2-8B80-4EBE-8019-5716021F4FB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0" y="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Jose Labra</a:t>
            </a:r>
          </a:p>
          <a:p>
            <a:r>
              <a:rPr lang="es-ES" sz="1000"/>
              <a:t>Universidad</a:t>
            </a:r>
            <a:r>
              <a:rPr lang="es-ES" sz="1000" baseline="0"/>
              <a:t> de Oviedo</a:t>
            </a:r>
            <a:endParaRPr lang="es-ES" sz="10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7F301-E950-4EF6-821C-CCCEE41B19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0" y="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Jose Labra</a:t>
            </a:r>
          </a:p>
          <a:p>
            <a:r>
              <a:rPr lang="es-ES" sz="1000"/>
              <a:t>Universidad</a:t>
            </a:r>
            <a:r>
              <a:rPr lang="es-ES" sz="1000" baseline="0"/>
              <a:t> de Oviedo</a:t>
            </a:r>
            <a:endParaRPr lang="es-ES"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AFEFC-4CD2-46A6-9ED8-70134968439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0" y="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Jose Labra</a:t>
            </a:r>
          </a:p>
          <a:p>
            <a:r>
              <a:rPr lang="es-ES" sz="1000"/>
              <a:t>Universidad</a:t>
            </a:r>
            <a:r>
              <a:rPr lang="es-ES" sz="1000" baseline="0"/>
              <a:t> de Oviedo</a:t>
            </a:r>
            <a:endParaRPr lang="es-ES"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03BBF-47CC-425A-B2FC-24173FDB71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CuadroTexto"/>
          <p:cNvSpPr txBox="1"/>
          <p:nvPr userDrawn="1"/>
        </p:nvSpPr>
        <p:spPr>
          <a:xfrm>
            <a:off x="0" y="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Jose Labra</a:t>
            </a:r>
          </a:p>
          <a:p>
            <a:r>
              <a:rPr lang="es-ES" sz="1000"/>
              <a:t>Universidad</a:t>
            </a:r>
            <a:r>
              <a:rPr lang="es-ES" sz="1000" baseline="0"/>
              <a:t> de Oviedo</a:t>
            </a:r>
            <a:endParaRPr lang="es-ES" sz="1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2F09B-CA8B-41D3-9CF0-264667CEFD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AD99F-33BD-438F-9EE2-68EEBD7D5B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7CAF4-F4EA-4A82-B64C-390F3DE6A96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64352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80443-B253-49D4-9D4C-BEAE87F56C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3617D-8A35-4B5F-BDC3-F98BAF75B5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A1E85-DC02-48AD-9AB4-E1283AE7D39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091FF-90D0-4CEF-B17B-C68D981999F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0" y="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Jose Labra</a:t>
            </a:r>
          </a:p>
          <a:p>
            <a:r>
              <a:rPr lang="es-ES" sz="1000"/>
              <a:t>Universidad</a:t>
            </a:r>
            <a:r>
              <a:rPr lang="es-ES" sz="1000" baseline="0"/>
              <a:t> de Oviedo</a:t>
            </a:r>
            <a:endParaRPr lang="es-ES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153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153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CuadroTexto"/>
          <p:cNvSpPr txBox="1"/>
          <p:nvPr userDrawn="1"/>
        </p:nvSpPr>
        <p:spPr>
          <a:xfrm>
            <a:off x="0" y="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Jose Labra</a:t>
            </a:r>
          </a:p>
          <a:p>
            <a:r>
              <a:rPr lang="es-ES" sz="1000"/>
              <a:t>Universidad</a:t>
            </a:r>
            <a:r>
              <a:rPr lang="es-ES" sz="1000" baseline="0"/>
              <a:t> de Oviedo</a:t>
            </a:r>
            <a:endParaRPr lang="es-ES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CuadroTexto"/>
          <p:cNvSpPr txBox="1"/>
          <p:nvPr userDrawn="1"/>
        </p:nvSpPr>
        <p:spPr>
          <a:xfrm>
            <a:off x="0" y="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Jose Labra</a:t>
            </a:r>
          </a:p>
          <a:p>
            <a:r>
              <a:rPr lang="es-ES" sz="1000"/>
              <a:t>Universidad</a:t>
            </a:r>
            <a:r>
              <a:rPr lang="es-ES" sz="1000" baseline="0"/>
              <a:t> de Oviedo</a:t>
            </a:r>
            <a:endParaRPr lang="es-ES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CuadroTexto"/>
          <p:cNvSpPr txBox="1"/>
          <p:nvPr userDrawn="1"/>
        </p:nvSpPr>
        <p:spPr>
          <a:xfrm>
            <a:off x="0" y="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Jose Labra</a:t>
            </a:r>
          </a:p>
          <a:p>
            <a:r>
              <a:rPr lang="es-ES" sz="1000"/>
              <a:t>Universidad</a:t>
            </a:r>
            <a:r>
              <a:rPr lang="es-ES" sz="1000" baseline="0"/>
              <a:t> de Oviedo</a:t>
            </a:r>
            <a:endParaRPr lang="es-ES"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0" y="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Jose Labra</a:t>
            </a:r>
          </a:p>
          <a:p>
            <a:r>
              <a:rPr lang="es-ES" sz="1000"/>
              <a:t>Universidad</a:t>
            </a:r>
            <a:r>
              <a:rPr lang="es-ES" sz="1000" baseline="0"/>
              <a:t> de Oviedo</a:t>
            </a:r>
            <a:endParaRPr lang="es-ES" sz="10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CuadroTexto"/>
          <p:cNvSpPr txBox="1"/>
          <p:nvPr userDrawn="1"/>
        </p:nvSpPr>
        <p:spPr>
          <a:xfrm>
            <a:off x="0" y="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Jose Labra</a:t>
            </a:r>
          </a:p>
          <a:p>
            <a:r>
              <a:rPr lang="es-ES" sz="1000"/>
              <a:t>Universidad</a:t>
            </a:r>
            <a:r>
              <a:rPr lang="es-ES" sz="1000" baseline="0"/>
              <a:t> de Oviedo</a:t>
            </a:r>
            <a:endParaRPr lang="es-ES" sz="10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CuadroTexto"/>
          <p:cNvSpPr txBox="1"/>
          <p:nvPr userDrawn="1"/>
        </p:nvSpPr>
        <p:spPr>
          <a:xfrm>
            <a:off x="0" y="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Jose Labra</a:t>
            </a:r>
          </a:p>
          <a:p>
            <a:r>
              <a:rPr lang="es-ES" sz="1000"/>
              <a:t>Universidad</a:t>
            </a:r>
            <a:r>
              <a:rPr lang="es-ES" sz="1000" baseline="0"/>
              <a:t> de Oviedo</a:t>
            </a:r>
            <a:endParaRPr lang="es-E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0" y="6611779"/>
            <a:ext cx="2970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Jose</a:t>
            </a:r>
            <a:r>
              <a:rPr lang="es-ES" sz="1000" dirty="0"/>
              <a:t> Emilio Labra Gayo – Universidad de Oviedo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Monotype Corsiva" pitchFamily="66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Monotype Corsiva" pitchFamily="66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Monotype Corsiva" pitchFamily="66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Monotype Corsiva" pitchFamily="66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Monotype Corsiva" pitchFamily="66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Monotype Corsiva" pitchFamily="66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Monotype Corsiva" pitchFamily="66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Monotype Corsiva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Palatino Linotype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Palatino Linotype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Palatino Linotype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Palatino Linotype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Palatino Linotype" pitchFamily="18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06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06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06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E667571D-2D26-4026-A56D-B9538C7A55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0" y="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Jose Labra</a:t>
            </a:r>
          </a:p>
          <a:p>
            <a:r>
              <a:rPr lang="es-ES" sz="1000"/>
              <a:t>Universidad</a:t>
            </a:r>
            <a:r>
              <a:rPr lang="es-ES" sz="1000" baseline="0"/>
              <a:t> de Oviedo</a:t>
            </a:r>
            <a:endParaRPr lang="es-E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057400"/>
            <a:ext cx="7772400" cy="1143000"/>
          </a:xfrm>
        </p:spPr>
        <p:txBody>
          <a:bodyPr/>
          <a:lstStyle/>
          <a:p>
            <a:pPr algn="ctr" eaLnBrk="1" hangingPunct="1"/>
            <a:r>
              <a:rPr lang="es-ES" sz="4000" dirty="0"/>
              <a:t>SPARQL</a:t>
            </a: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868863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s-ES_tradnl" dirty="0" err="1">
                <a:latin typeface="Helvetica" pitchFamily="34" charset="0"/>
              </a:rPr>
              <a:t>Weso</a:t>
            </a:r>
            <a:endParaRPr lang="es-ES_tradnl" dirty="0">
              <a:latin typeface="Helvetica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s-ES_tradnl" dirty="0">
                <a:latin typeface="Helvetica" pitchFamily="34" charset="0"/>
              </a:rPr>
              <a:t>Universidad de Oviedo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4221163"/>
            <a:ext cx="91440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s-ES_tradnl" dirty="0">
                <a:latin typeface="Helvetica" pitchFamily="34" charset="0"/>
              </a:rPr>
              <a:t>Pablo Menéndez Suárez</a:t>
            </a:r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88913"/>
            <a:ext cx="6889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Ejercicio Test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9332"/>
          </a:xfrm>
        </p:spPr>
        <p:txBody>
          <a:bodyPr/>
          <a:lstStyle/>
          <a:p>
            <a:pPr>
              <a:buNone/>
            </a:pPr>
            <a:r>
              <a:rPr lang="es-ES" sz="1800"/>
              <a:t>¿Cuál sería la respuesta de la consulta SPARQL ante el fichero N3 siguiente?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500562" y="2571744"/>
            <a:ext cx="3643322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 sz="1600"/>
              <a:t>PREFIX e: &lt;http://www.pp.org#&gt;</a:t>
            </a:r>
          </a:p>
          <a:p>
            <a:pPr algn="l"/>
            <a:r>
              <a:rPr lang="es-ES" sz="1600"/>
              <a:t> </a:t>
            </a:r>
          </a:p>
          <a:p>
            <a:pPr algn="l"/>
            <a:r>
              <a:rPr lang="es-ES" sz="1600"/>
              <a:t>SELECT ?x WHERE {</a:t>
            </a:r>
          </a:p>
          <a:p>
            <a:pPr algn="l"/>
            <a:r>
              <a:rPr lang="es-ES" sz="1600"/>
              <a:t> e:a ?x e:c.</a:t>
            </a:r>
          </a:p>
          <a:p>
            <a:pPr algn="l"/>
            <a:r>
              <a:rPr lang="es-ES" sz="1600"/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00034" y="2571744"/>
            <a:ext cx="35719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 sz="1600"/>
              <a:t>@prefix : &lt;http://www.pp.org#&gt;.</a:t>
            </a:r>
          </a:p>
          <a:p>
            <a:pPr algn="l"/>
            <a:endParaRPr lang="pt-BR" sz="1600"/>
          </a:p>
          <a:p>
            <a:pPr algn="l"/>
            <a:r>
              <a:rPr lang="pt-BR" sz="1600"/>
              <a:t>:a :p :b.</a:t>
            </a:r>
          </a:p>
          <a:p>
            <a:pPr algn="l"/>
            <a:r>
              <a:rPr lang="pt-BR" sz="1600"/>
              <a:t>:a :p :c.</a:t>
            </a:r>
          </a:p>
          <a:p>
            <a:pPr algn="l"/>
            <a:r>
              <a:rPr lang="pt-BR" sz="1600"/>
              <a:t>:b :q "M".</a:t>
            </a:r>
          </a:p>
          <a:p>
            <a:pPr algn="l"/>
            <a:r>
              <a:rPr lang="pt-BR" sz="1600"/>
              <a:t>:b :q "N".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214414" y="50006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?x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928926" y="50006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e:p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572000" y="50006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e:q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000760" y="50006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e:b</a:t>
            </a:r>
          </a:p>
        </p:txBody>
      </p:sp>
      <p:pic>
        <p:nvPicPr>
          <p:cNvPr id="12" name="5 Imagen" descr="Bina_pencil_bl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5888"/>
            <a:ext cx="132873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3CF380B-703C-411D-9775-B53D1863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Filtros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772400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/>
              <a:t>FILTER añade restricciones a los valores encajados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4714876" y="2071678"/>
            <a:ext cx="3500462" cy="17859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600" b="1" dirty="0"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SELECT ?n ?e WHERE { 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?x e:nombre ?n .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?x e:edad ?e 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FILTER (?e &gt; 18)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}</a:t>
            </a:r>
            <a:endParaRPr lang="es-ES" sz="1600" b="1" dirty="0">
              <a:sym typeface="Symbol" pitchFamily="18" charset="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00100" y="2071678"/>
            <a:ext cx="3500462" cy="25717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600" b="1" dirty="0">
                <a:sym typeface="Symbol" pitchFamily="18" charset="2"/>
              </a:rPr>
              <a:t>@</a:t>
            </a:r>
            <a:r>
              <a:rPr lang="pt-BR" sz="1600" b="1" dirty="0" err="1">
                <a:sym typeface="Symbol" pitchFamily="18" charset="2"/>
              </a:rPr>
              <a:t>prefix</a:t>
            </a:r>
            <a:r>
              <a:rPr lang="pt-BR" sz="1600" b="1" dirty="0">
                <a:sym typeface="Symbol" pitchFamily="18" charset="2"/>
              </a:rPr>
              <a:t> e: &lt;http://ejemplo.org#&gt;.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e:Pepe e:nombre "Jose" .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e:Pepe e:edad 31 .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e:Juan e:nombre "Juan" .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e:Juan e:edad 12 .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e:Ana e:nombre "Ana" .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e:Ana e:edad 25.</a:t>
            </a:r>
            <a:endParaRPr lang="es-ES" sz="1600" b="1" dirty="0">
              <a:sym typeface="Symbol" pitchFamily="18" charset="2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214942" y="4572008"/>
            <a:ext cx="2786082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>
                <a:latin typeface="Courier New" pitchFamily="49" charset="0"/>
                <a:cs typeface="Courier New" pitchFamily="49" charset="0"/>
              </a:rPr>
              <a:t>| n      | e  |</a:t>
            </a:r>
          </a:p>
          <a:p>
            <a:r>
              <a:rPr lang="pt-BR">
                <a:latin typeface="Courier New" pitchFamily="49" charset="0"/>
                <a:cs typeface="Courier New" pitchFamily="49" charset="0"/>
              </a:rPr>
              <a:t>===============</a:t>
            </a:r>
          </a:p>
          <a:p>
            <a:r>
              <a:rPr lang="pt-BR">
                <a:latin typeface="Courier New" pitchFamily="49" charset="0"/>
                <a:cs typeface="Courier New" pitchFamily="49" charset="0"/>
              </a:rPr>
              <a:t>| "Ana"  | 25 |</a:t>
            </a:r>
          </a:p>
          <a:p>
            <a:r>
              <a:rPr lang="pt-BR">
                <a:latin typeface="Courier New" pitchFamily="49" charset="0"/>
                <a:cs typeface="Courier New" pitchFamily="49" charset="0"/>
              </a:rPr>
              <a:t>| "Jose" | 31 |</a:t>
            </a:r>
          </a:p>
          <a:p>
            <a:endParaRPr lang="es-E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7C981B1-6113-4129-BD25-F7E54C5C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Operadores en los Filtros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348061"/>
          </a:xfrm>
        </p:spPr>
        <p:txBody>
          <a:bodyPr/>
          <a:lstStyle/>
          <a:p>
            <a:pPr>
              <a:buNone/>
            </a:pPr>
            <a:r>
              <a:rPr lang="es-ES"/>
              <a:t>FILTER utiliza funciones y operadores de XPath 2.0</a:t>
            </a:r>
          </a:p>
          <a:p>
            <a:pPr>
              <a:buNone/>
            </a:pPr>
            <a:r>
              <a:rPr lang="es-ES"/>
              <a:t>Tipos de datos: Boolean, Integer, Float, dataTime, etc.</a:t>
            </a:r>
          </a:p>
          <a:p>
            <a:pPr>
              <a:buNone/>
            </a:pPr>
            <a:r>
              <a:rPr lang="es-ES"/>
              <a:t>Operadores habituales: &gt;, &lt;, &gt;=, &lt;=, =, !=, ||, &amp;&amp;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643042" y="3643314"/>
            <a:ext cx="4572000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pt-BR" dirty="0"/>
              <a:t>PREFIX e: &lt;http://ejemplo.org#&gt;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SELECT ?n ?e WHERE { </a:t>
            </a:r>
          </a:p>
          <a:p>
            <a:pPr algn="l"/>
            <a:r>
              <a:rPr lang="pt-BR" dirty="0"/>
              <a:t>  ?x e:nombre ?n .</a:t>
            </a:r>
          </a:p>
          <a:p>
            <a:pPr algn="l"/>
            <a:r>
              <a:rPr lang="pt-BR" dirty="0"/>
              <a:t>  ?x e:edad ?e </a:t>
            </a:r>
          </a:p>
          <a:p>
            <a:pPr algn="l"/>
            <a:r>
              <a:rPr lang="pt-BR" dirty="0"/>
              <a:t>  FILTER (?e &gt; 30 || ?e &lt; 18) </a:t>
            </a:r>
          </a:p>
          <a:p>
            <a:pPr algn="l"/>
            <a:r>
              <a:rPr lang="pt-BR" dirty="0"/>
              <a:t>}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EAF250-5054-4981-B8F3-A8C9026A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Funciones de comprobación de tipos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791260"/>
          </a:xfrm>
        </p:spPr>
        <p:txBody>
          <a:bodyPr/>
          <a:lstStyle/>
          <a:p>
            <a:r>
              <a:rPr lang="es-ES" dirty="0" err="1">
                <a:solidFill>
                  <a:srgbClr val="0066CC"/>
                </a:solidFill>
              </a:rPr>
              <a:t>isNumeric</a:t>
            </a:r>
            <a:r>
              <a:rPr lang="es-ES" dirty="0"/>
              <a:t>(</a:t>
            </a:r>
            <a:r>
              <a:rPr lang="es-ES" dirty="0" err="1"/>
              <a:t>arg</a:t>
            </a:r>
            <a:r>
              <a:rPr lang="es-ES" dirty="0"/>
              <a:t>) = true si el argumento es un número</a:t>
            </a:r>
          </a:p>
          <a:p>
            <a:r>
              <a:rPr lang="es-ES" dirty="0" err="1">
                <a:solidFill>
                  <a:srgbClr val="0066CC"/>
                </a:solidFill>
              </a:rPr>
              <a:t>isBlank</a:t>
            </a:r>
            <a:r>
              <a:rPr lang="es-ES" dirty="0"/>
              <a:t>(</a:t>
            </a:r>
            <a:r>
              <a:rPr lang="es-ES" dirty="0" err="1"/>
              <a:t>arg</a:t>
            </a:r>
            <a:r>
              <a:rPr lang="es-ES" dirty="0"/>
              <a:t>) = true si el argumento es un nodo anónimo</a:t>
            </a:r>
          </a:p>
          <a:p>
            <a:r>
              <a:rPr lang="es-ES" dirty="0" err="1">
                <a:solidFill>
                  <a:srgbClr val="0066CC"/>
                </a:solidFill>
              </a:rPr>
              <a:t>isLiteral</a:t>
            </a:r>
            <a:r>
              <a:rPr lang="es-ES" dirty="0"/>
              <a:t>(</a:t>
            </a:r>
            <a:r>
              <a:rPr lang="es-ES" dirty="0" err="1"/>
              <a:t>arg</a:t>
            </a:r>
            <a:r>
              <a:rPr lang="es-ES" dirty="0"/>
              <a:t>) = true si el argumento es un literal</a:t>
            </a:r>
          </a:p>
          <a:p>
            <a:r>
              <a:rPr lang="es-ES" dirty="0" err="1">
                <a:solidFill>
                  <a:srgbClr val="0066CC"/>
                </a:solidFill>
              </a:rPr>
              <a:t>isIRI</a:t>
            </a:r>
            <a:r>
              <a:rPr lang="es-ES" dirty="0"/>
              <a:t>(</a:t>
            </a:r>
            <a:r>
              <a:rPr lang="es-ES" dirty="0" err="1"/>
              <a:t>arg</a:t>
            </a:r>
            <a:r>
              <a:rPr lang="es-ES" dirty="0"/>
              <a:t>) = true si el argumento es una IRI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A4D899-2D73-4B55-8AB2-E374DDE7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condicionales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416320"/>
          </a:xfrm>
        </p:spPr>
        <p:txBody>
          <a:bodyPr/>
          <a:lstStyle/>
          <a:p>
            <a:r>
              <a:rPr lang="es-ES" dirty="0" err="1">
                <a:solidFill>
                  <a:srgbClr val="0066CC"/>
                </a:solidFill>
              </a:rPr>
              <a:t>bound</a:t>
            </a:r>
            <a:r>
              <a:rPr lang="es-ES" dirty="0"/>
              <a:t>(</a:t>
            </a:r>
            <a:r>
              <a:rPr lang="es-ES" dirty="0" err="1"/>
              <a:t>arg</a:t>
            </a:r>
            <a:r>
              <a:rPr lang="es-ES" dirty="0"/>
              <a:t>) = true si el argumento tiene un valor</a:t>
            </a:r>
          </a:p>
          <a:p>
            <a:r>
              <a:rPr lang="es-ES" dirty="0" err="1">
                <a:solidFill>
                  <a:srgbClr val="0066CC"/>
                </a:solidFill>
              </a:rPr>
              <a:t>exists</a:t>
            </a:r>
            <a:r>
              <a:rPr lang="es-ES" dirty="0"/>
              <a:t>(patrón) = true si se cumple el patrón</a:t>
            </a:r>
          </a:p>
          <a:p>
            <a:r>
              <a:rPr lang="es-ES" dirty="0" err="1">
                <a:solidFill>
                  <a:srgbClr val="0066CC"/>
                </a:solidFill>
              </a:rPr>
              <a:t>not</a:t>
            </a:r>
            <a:r>
              <a:rPr lang="es-ES" dirty="0">
                <a:solidFill>
                  <a:srgbClr val="0066CC"/>
                </a:solidFill>
              </a:rPr>
              <a:t> </a:t>
            </a:r>
            <a:r>
              <a:rPr lang="es-ES" dirty="0" err="1">
                <a:solidFill>
                  <a:srgbClr val="0066CC"/>
                </a:solidFill>
              </a:rPr>
              <a:t>exists</a:t>
            </a:r>
            <a:r>
              <a:rPr lang="es-ES" dirty="0"/>
              <a:t>(patrón) = true si no se cumple el patrón</a:t>
            </a:r>
          </a:p>
          <a:p>
            <a:r>
              <a:rPr lang="es-ES" dirty="0" err="1">
                <a:solidFill>
                  <a:srgbClr val="0066CC"/>
                </a:solidFill>
              </a:rPr>
              <a:t>if</a:t>
            </a:r>
            <a:r>
              <a:rPr lang="es-ES" dirty="0"/>
              <a:t>(cond,expr1,expr2) = si se cumple </a:t>
            </a:r>
            <a:r>
              <a:rPr lang="es-ES" dirty="0" err="1"/>
              <a:t>cond</a:t>
            </a:r>
            <a:r>
              <a:rPr lang="es-ES" dirty="0"/>
              <a:t>, devuelve expr1, si no, devuelve expr2</a:t>
            </a:r>
          </a:p>
          <a:p>
            <a:r>
              <a:rPr lang="es-ES" dirty="0" err="1">
                <a:solidFill>
                  <a:srgbClr val="0066CC"/>
                </a:solidFill>
              </a:rPr>
              <a:t>coalesce</a:t>
            </a:r>
            <a:r>
              <a:rPr lang="es-ES" dirty="0"/>
              <a:t>(e1,e2,...)= devuelve la primer expresión que se evalúa sin error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5C3066-DB04-4808-861D-A7F1FC90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8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1665"/>
          </a:xfrm>
        </p:spPr>
        <p:txBody>
          <a:bodyPr/>
          <a:lstStyle/>
          <a:p>
            <a:r>
              <a:rPr lang="es-ES"/>
              <a:t>Filtrar las notas numéricas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11960" y="2071678"/>
            <a:ext cx="4752528" cy="17893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600" b="1" dirty="0">
                <a:sym typeface="Symbol" pitchFamily="18" charset="2"/>
              </a:rPr>
              <a:t>PREFIX : &lt;http://ejemplo.org#&gt;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SELECT ?n WHERE {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?x :nota ?n .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FILTER (</a:t>
            </a:r>
            <a:r>
              <a:rPr lang="pt-BR" sz="1600" b="1" dirty="0" err="1">
                <a:solidFill>
                  <a:srgbClr val="FF0000"/>
                </a:solidFill>
                <a:sym typeface="Symbol" pitchFamily="18" charset="2"/>
              </a:rPr>
              <a:t>isNumeric</a:t>
            </a:r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(?n)</a:t>
            </a:r>
            <a:r>
              <a:rPr lang="pt-BR" sz="1600" b="1" dirty="0">
                <a:sym typeface="Symbol" pitchFamily="18" charset="2"/>
              </a:rPr>
              <a:t>)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}</a:t>
            </a:r>
            <a:endParaRPr lang="es-ES" sz="1600" b="1" dirty="0">
              <a:sym typeface="Symbol" pitchFamily="18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536" y="2060848"/>
            <a:ext cx="3500462" cy="25717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s-ES" sz="1600" b="1" dirty="0">
                <a:sym typeface="Symbol" pitchFamily="18" charset="2"/>
              </a:rPr>
              <a:t>@</a:t>
            </a:r>
            <a:r>
              <a:rPr lang="es-ES" sz="1600" b="1" dirty="0" err="1">
                <a:sym typeface="Symbol" pitchFamily="18" charset="2"/>
              </a:rPr>
              <a:t>prefix</a:t>
            </a:r>
            <a:r>
              <a:rPr lang="es-ES" sz="1600" b="1" dirty="0">
                <a:sym typeface="Symbol" pitchFamily="18" charset="2"/>
              </a:rPr>
              <a:t> : &lt;http://ejemplo.org#&gt; .</a:t>
            </a:r>
          </a:p>
          <a:p>
            <a:pPr marL="342900" indent="-342900" algn="l"/>
            <a:endParaRPr lang="es-ES" sz="1600" b="1" dirty="0">
              <a:sym typeface="Symbol" pitchFamily="18" charset="2"/>
            </a:endParaRP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_:1  :nombre "Juan" .</a:t>
            </a: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_:1  :nota 8.5 .</a:t>
            </a:r>
          </a:p>
          <a:p>
            <a:pPr marL="342900" indent="-342900" algn="l"/>
            <a:endParaRPr lang="es-ES" sz="1600" b="1" dirty="0">
              <a:sym typeface="Symbol" pitchFamily="18" charset="2"/>
            </a:endParaRP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_:2  :nombre "Luis" .</a:t>
            </a: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_:2  :nota "No presentado" .</a:t>
            </a:r>
          </a:p>
          <a:p>
            <a:pPr marL="342900" indent="-342900" algn="l"/>
            <a:endParaRPr lang="es-ES" sz="1600" b="1" dirty="0">
              <a:sym typeface="Symbol" pitchFamily="18" charset="2"/>
            </a:endParaRP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_:3  :nombre "Ana" .</a:t>
            </a: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_:3  :nota 6.0 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707904" y="4725144"/>
            <a:ext cx="1296144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>
                <a:latin typeface="Courier New" pitchFamily="49" charset="0"/>
                <a:cs typeface="Courier New" pitchFamily="49" charset="0"/>
              </a:rPr>
              <a:t>-------</a:t>
            </a:r>
          </a:p>
          <a:p>
            <a:pPr algn="l"/>
            <a:r>
              <a:rPr lang="pt-BR">
                <a:latin typeface="Courier New" pitchFamily="49" charset="0"/>
                <a:cs typeface="Courier New" pitchFamily="49" charset="0"/>
              </a:rPr>
              <a:t>| n   |</a:t>
            </a:r>
          </a:p>
          <a:p>
            <a:pPr algn="l"/>
            <a:r>
              <a:rPr lang="pt-BR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pPr algn="l"/>
            <a:r>
              <a:rPr lang="pt-BR">
                <a:latin typeface="Courier New" pitchFamily="49" charset="0"/>
                <a:cs typeface="Courier New" pitchFamily="49" charset="0"/>
              </a:rPr>
              <a:t>| 6.0 |</a:t>
            </a:r>
          </a:p>
          <a:p>
            <a:pPr algn="l"/>
            <a:r>
              <a:rPr lang="pt-BR">
                <a:latin typeface="Courier New" pitchFamily="49" charset="0"/>
                <a:cs typeface="Courier New" pitchFamily="49" charset="0"/>
              </a:rPr>
              <a:t>| 8.5 |</a:t>
            </a:r>
          </a:p>
          <a:p>
            <a:pPr algn="l"/>
            <a:r>
              <a:rPr lang="pt-BR">
                <a:latin typeface="Courier New" pitchFamily="49" charset="0"/>
                <a:cs typeface="Courier New" pitchFamily="49" charset="0"/>
              </a:rPr>
              <a:t>-------</a:t>
            </a:r>
            <a:endParaRPr lang="es-E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45BE29-0A16-4FED-8EDE-762BBAE0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384376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Funciones con cadenas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025717"/>
          </a:xfrm>
        </p:spPr>
        <p:txBody>
          <a:bodyPr/>
          <a:lstStyle/>
          <a:p>
            <a:r>
              <a:rPr lang="es-ES" sz="1800" dirty="0" err="1">
                <a:solidFill>
                  <a:srgbClr val="0070C0"/>
                </a:solidFill>
              </a:rPr>
              <a:t>strlen</a:t>
            </a:r>
            <a:r>
              <a:rPr lang="es-ES" sz="1800" dirty="0"/>
              <a:t>(</a:t>
            </a:r>
            <a:r>
              <a:rPr lang="es-ES" sz="1800" dirty="0" err="1"/>
              <a:t>str</a:t>
            </a:r>
            <a:r>
              <a:rPr lang="es-ES" sz="1800" dirty="0"/>
              <a:t>) = longitud de </a:t>
            </a:r>
            <a:r>
              <a:rPr lang="es-ES" sz="1800" dirty="0" err="1"/>
              <a:t>str</a:t>
            </a:r>
            <a:endParaRPr lang="es-ES" sz="1800" dirty="0"/>
          </a:p>
          <a:p>
            <a:r>
              <a:rPr lang="es-ES" sz="1800" dirty="0">
                <a:solidFill>
                  <a:srgbClr val="0070C0"/>
                </a:solidFill>
              </a:rPr>
              <a:t>ucase</a:t>
            </a:r>
            <a:r>
              <a:rPr lang="es-ES" sz="1800" dirty="0"/>
              <a:t>(</a:t>
            </a:r>
            <a:r>
              <a:rPr lang="es-ES" sz="1800" dirty="0" err="1"/>
              <a:t>str</a:t>
            </a:r>
            <a:r>
              <a:rPr lang="es-ES" sz="1800" dirty="0"/>
              <a:t>) convierte a mayúsculas</a:t>
            </a:r>
          </a:p>
          <a:p>
            <a:r>
              <a:rPr lang="es-ES" sz="1800" dirty="0" err="1">
                <a:solidFill>
                  <a:srgbClr val="0070C0"/>
                </a:solidFill>
              </a:rPr>
              <a:t>lcase</a:t>
            </a:r>
            <a:r>
              <a:rPr lang="es-ES" sz="1800" dirty="0"/>
              <a:t>(</a:t>
            </a:r>
            <a:r>
              <a:rPr lang="es-ES" sz="1800" dirty="0" err="1"/>
              <a:t>str</a:t>
            </a:r>
            <a:r>
              <a:rPr lang="es-ES" sz="1800" dirty="0"/>
              <a:t>) convierte a minúsculas</a:t>
            </a:r>
          </a:p>
          <a:p>
            <a:r>
              <a:rPr lang="es-ES" sz="1800" dirty="0" err="1">
                <a:solidFill>
                  <a:srgbClr val="0070C0"/>
                </a:solidFill>
              </a:rPr>
              <a:t>substr</a:t>
            </a:r>
            <a:r>
              <a:rPr lang="es-ES" sz="1800" dirty="0"/>
              <a:t>(</a:t>
            </a:r>
            <a:r>
              <a:rPr lang="es-ES" sz="1800" dirty="0" err="1"/>
              <a:t>str,inicio,tam</a:t>
            </a:r>
            <a:r>
              <a:rPr lang="es-ES" sz="1800" dirty="0"/>
              <a:t>?)= </a:t>
            </a:r>
            <a:r>
              <a:rPr lang="es-ES" sz="1800" dirty="0" err="1"/>
              <a:t>subcadena</a:t>
            </a:r>
            <a:r>
              <a:rPr lang="es-ES" sz="1800" dirty="0"/>
              <a:t> a partir de inicio de tamaño </a:t>
            </a:r>
            <a:r>
              <a:rPr lang="es-ES" sz="1800" dirty="0" err="1"/>
              <a:t>tam</a:t>
            </a:r>
            <a:endParaRPr lang="es-ES" sz="1800" dirty="0"/>
          </a:p>
          <a:p>
            <a:pPr lvl="1"/>
            <a:r>
              <a:rPr lang="es-ES" sz="1800" dirty="0" err="1"/>
              <a:t>substr</a:t>
            </a:r>
            <a:r>
              <a:rPr lang="es-ES" sz="1800" dirty="0"/>
              <a:t>('camino',3,2)='mi'</a:t>
            </a:r>
          </a:p>
          <a:p>
            <a:r>
              <a:rPr lang="es-ES" sz="1800" dirty="0" err="1">
                <a:solidFill>
                  <a:srgbClr val="0070C0"/>
                </a:solidFill>
              </a:rPr>
              <a:t>strstarts</a:t>
            </a:r>
            <a:r>
              <a:rPr lang="es-ES" sz="1800" dirty="0"/>
              <a:t>(str1,str2) = true si str1 comienza con str2</a:t>
            </a:r>
          </a:p>
          <a:p>
            <a:r>
              <a:rPr lang="es-ES" sz="1800" dirty="0" err="1">
                <a:solidFill>
                  <a:srgbClr val="0070C0"/>
                </a:solidFill>
              </a:rPr>
              <a:t>strends</a:t>
            </a:r>
            <a:r>
              <a:rPr lang="es-ES" sz="1800" dirty="0"/>
              <a:t>(str1,str2) = true si str1 finaliza con str2</a:t>
            </a:r>
          </a:p>
          <a:p>
            <a:r>
              <a:rPr lang="es-ES" sz="1800" dirty="0" err="1">
                <a:solidFill>
                  <a:srgbClr val="0070C0"/>
                </a:solidFill>
              </a:rPr>
              <a:t>contains</a:t>
            </a:r>
            <a:r>
              <a:rPr lang="es-ES" sz="1800" dirty="0"/>
              <a:t>(str1,str2) = true si str1 contiene str2</a:t>
            </a:r>
          </a:p>
          <a:p>
            <a:r>
              <a:rPr lang="es-ES" sz="1800" dirty="0" err="1">
                <a:solidFill>
                  <a:srgbClr val="0070C0"/>
                </a:solidFill>
              </a:rPr>
              <a:t>encode_for_uri</a:t>
            </a:r>
            <a:r>
              <a:rPr lang="es-ES" sz="1800" dirty="0"/>
              <a:t> (</a:t>
            </a:r>
            <a:r>
              <a:rPr lang="es-ES" sz="1800" dirty="0" err="1"/>
              <a:t>str</a:t>
            </a:r>
            <a:r>
              <a:rPr lang="es-ES" sz="1800" dirty="0"/>
              <a:t>) = resultado de codificar </a:t>
            </a:r>
            <a:r>
              <a:rPr lang="es-ES" sz="1800" dirty="0" err="1"/>
              <a:t>str</a:t>
            </a:r>
            <a:endParaRPr lang="es-ES" sz="1800" dirty="0"/>
          </a:p>
          <a:p>
            <a:r>
              <a:rPr lang="es-ES" sz="1800" dirty="0" err="1">
                <a:solidFill>
                  <a:srgbClr val="0070C0"/>
                </a:solidFill>
              </a:rPr>
              <a:t>concat</a:t>
            </a:r>
            <a:r>
              <a:rPr lang="es-ES" sz="1800" dirty="0"/>
              <a:t> (str1,...</a:t>
            </a:r>
            <a:r>
              <a:rPr lang="es-ES" sz="1800" dirty="0" err="1"/>
              <a:t>strN</a:t>
            </a:r>
            <a:r>
              <a:rPr lang="es-ES" sz="1800" dirty="0"/>
              <a:t>) = concatenación de cadenas</a:t>
            </a:r>
          </a:p>
          <a:p>
            <a:r>
              <a:rPr lang="es-ES" sz="1800" dirty="0" err="1">
                <a:solidFill>
                  <a:srgbClr val="0070C0"/>
                </a:solidFill>
              </a:rPr>
              <a:t>langMatches</a:t>
            </a:r>
            <a:r>
              <a:rPr lang="es-ES" sz="1800" dirty="0"/>
              <a:t>(</a:t>
            </a:r>
            <a:r>
              <a:rPr lang="es-ES" sz="1800" dirty="0" err="1"/>
              <a:t>str,lang</a:t>
            </a:r>
            <a:r>
              <a:rPr lang="es-ES" sz="1800" dirty="0"/>
              <a:t>) = true si encaja el idioma</a:t>
            </a:r>
          </a:p>
          <a:p>
            <a:r>
              <a:rPr lang="es-ES" sz="1800" dirty="0" err="1">
                <a:solidFill>
                  <a:srgbClr val="0070C0"/>
                </a:solidFill>
              </a:rPr>
              <a:t>regex</a:t>
            </a:r>
            <a:r>
              <a:rPr lang="es-ES" sz="1800" dirty="0"/>
              <a:t>(</a:t>
            </a:r>
            <a:r>
              <a:rPr lang="es-ES" sz="1800" dirty="0" err="1"/>
              <a:t>str,patrón,flags</a:t>
            </a:r>
            <a:r>
              <a:rPr lang="es-ES" sz="1800" dirty="0"/>
              <a:t>) = true si encaja la expresión regular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66C6C6-8F79-40F4-BE56-EAADDC67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11960" y="2071678"/>
            <a:ext cx="4752528" cy="25094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s-ES" sz="1600" b="1" dirty="0">
                <a:sym typeface="Symbol" pitchFamily="18" charset="2"/>
              </a:rPr>
              <a:t>PREFIX : &lt;http://ejemplo.org#&gt;</a:t>
            </a:r>
          </a:p>
          <a:p>
            <a:pPr marL="342900" indent="-342900" algn="l"/>
            <a:endParaRPr lang="es-ES" sz="1600" b="1" dirty="0">
              <a:sym typeface="Symbol" pitchFamily="18" charset="2"/>
            </a:endParaRP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SELECT </a:t>
            </a: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   </a:t>
            </a:r>
            <a:r>
              <a:rPr lang="es-ES" sz="1600" b="1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s-ES" sz="1600" b="1" dirty="0" err="1">
                <a:solidFill>
                  <a:srgbClr val="FF0000"/>
                </a:solidFill>
                <a:sym typeface="Symbol" pitchFamily="18" charset="2"/>
              </a:rPr>
              <a:t>concat</a:t>
            </a:r>
            <a:r>
              <a:rPr lang="es-ES" sz="1600" b="1" dirty="0">
                <a:solidFill>
                  <a:srgbClr val="FF0000"/>
                </a:solidFill>
                <a:sym typeface="Symbol" pitchFamily="18" charset="2"/>
              </a:rPr>
              <a:t>(?nombre,'  ',?</a:t>
            </a:r>
            <a:r>
              <a:rPr lang="es-ES" sz="1600" b="1" dirty="0" err="1">
                <a:solidFill>
                  <a:srgbClr val="FF0000"/>
                </a:solidFill>
                <a:sym typeface="Symbol" pitchFamily="18" charset="2"/>
              </a:rPr>
              <a:t>apells</a:t>
            </a:r>
            <a:r>
              <a:rPr lang="es-ES" sz="1600" b="1" dirty="0">
                <a:solidFill>
                  <a:srgbClr val="FF0000"/>
                </a:solidFill>
                <a:sym typeface="Symbol" pitchFamily="18" charset="2"/>
              </a:rPr>
              <a:t>) AS ?persona)</a:t>
            </a: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WHERE </a:t>
            </a: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{</a:t>
            </a: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  ?x :nombre ?nombre .</a:t>
            </a: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  ?x :apellidos ?</a:t>
            </a:r>
            <a:r>
              <a:rPr lang="es-ES" sz="1600" b="1" dirty="0" err="1">
                <a:sym typeface="Symbol" pitchFamily="18" charset="2"/>
              </a:rPr>
              <a:t>apells</a:t>
            </a:r>
            <a:r>
              <a:rPr lang="es-ES" sz="1600" b="1" dirty="0">
                <a:sym typeface="Symbol" pitchFamily="18" charset="2"/>
              </a:rPr>
              <a:t> .</a:t>
            </a: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  FILTER  </a:t>
            </a:r>
            <a:r>
              <a:rPr lang="es-ES" sz="1600" b="1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s-ES" sz="1600" b="1" dirty="0" err="1">
                <a:solidFill>
                  <a:srgbClr val="FF0000"/>
                </a:solidFill>
                <a:sym typeface="Symbol" pitchFamily="18" charset="2"/>
              </a:rPr>
              <a:t>contains</a:t>
            </a:r>
            <a:r>
              <a:rPr lang="es-ES" sz="1600" b="1" dirty="0">
                <a:solidFill>
                  <a:srgbClr val="FF0000"/>
                </a:solidFill>
                <a:sym typeface="Symbol" pitchFamily="18" charset="2"/>
              </a:rPr>
              <a:t>(ucase(?nombre),'L'))</a:t>
            </a: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536" y="2060848"/>
            <a:ext cx="3500462" cy="25717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s-ES" sz="1600" b="1">
                <a:sym typeface="Symbol" pitchFamily="18" charset="2"/>
              </a:rPr>
              <a:t>@prefix : &lt;http://ejemplo.org#&gt;.</a:t>
            </a:r>
          </a:p>
          <a:p>
            <a:pPr marL="342900" indent="-342900" algn="l"/>
            <a:endParaRPr lang="es-ES" sz="1600" b="1">
              <a:sym typeface="Symbol" pitchFamily="18" charset="2"/>
            </a:endParaRPr>
          </a:p>
          <a:p>
            <a:pPr marL="342900" indent="-342900" algn="l"/>
            <a:r>
              <a:rPr lang="es-ES" sz="1600" b="1">
                <a:sym typeface="Symbol" pitchFamily="18" charset="2"/>
              </a:rPr>
              <a:t>_:1 :nombre "Juan" .</a:t>
            </a:r>
          </a:p>
          <a:p>
            <a:pPr marL="342900" indent="-342900" algn="l"/>
            <a:r>
              <a:rPr lang="es-ES" sz="1600" b="1">
                <a:sym typeface="Symbol" pitchFamily="18" charset="2"/>
              </a:rPr>
              <a:t>_:1 :apellidos "Gallardo" .</a:t>
            </a:r>
          </a:p>
          <a:p>
            <a:pPr marL="342900" indent="-342900" algn="l"/>
            <a:endParaRPr lang="es-ES" sz="1600" b="1">
              <a:sym typeface="Symbol" pitchFamily="18" charset="2"/>
            </a:endParaRPr>
          </a:p>
          <a:p>
            <a:pPr marL="342900" indent="-342900" algn="l"/>
            <a:r>
              <a:rPr lang="es-ES" sz="1600" b="1">
                <a:sym typeface="Symbol" pitchFamily="18" charset="2"/>
              </a:rPr>
              <a:t>_:2 :nombre "Julio" .</a:t>
            </a:r>
          </a:p>
          <a:p>
            <a:pPr marL="342900" indent="-342900" algn="l"/>
            <a:r>
              <a:rPr lang="es-ES" sz="1600" b="1">
                <a:sym typeface="Symbol" pitchFamily="18" charset="2"/>
              </a:rPr>
              <a:t>_:2 :apellidos "Zamora" .</a:t>
            </a:r>
          </a:p>
          <a:p>
            <a:pPr marL="342900" indent="-342900" algn="l"/>
            <a:endParaRPr lang="es-ES" sz="1600" b="1">
              <a:sym typeface="Symbol" pitchFamily="18" charset="2"/>
            </a:endParaRPr>
          </a:p>
          <a:p>
            <a:pPr marL="342900" indent="-342900" algn="l"/>
            <a:r>
              <a:rPr lang="es-ES" sz="1600" b="1">
                <a:sym typeface="Symbol" pitchFamily="18" charset="2"/>
              </a:rPr>
              <a:t>_:3 :nombre "Luis" .</a:t>
            </a:r>
          </a:p>
          <a:p>
            <a:pPr marL="342900" indent="-342900" algn="l"/>
            <a:r>
              <a:rPr lang="es-ES" sz="1600" b="1">
                <a:sym typeface="Symbol" pitchFamily="18" charset="2"/>
              </a:rPr>
              <a:t>_:3 :apellidos "Castro" 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707904" y="4725144"/>
            <a:ext cx="3096344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>
                <a:latin typeface="Courier New" pitchFamily="49" charset="0"/>
                <a:cs typeface="Courier New" pitchFamily="49" charset="0"/>
              </a:rPr>
              <a:t>------------------</a:t>
            </a:r>
          </a:p>
          <a:p>
            <a:pPr algn="l"/>
            <a:r>
              <a:rPr lang="pt-BR">
                <a:latin typeface="Courier New" pitchFamily="49" charset="0"/>
                <a:cs typeface="Courier New" pitchFamily="49" charset="0"/>
              </a:rPr>
              <a:t>| persona        |</a:t>
            </a:r>
          </a:p>
          <a:p>
            <a:pPr algn="l"/>
            <a:r>
              <a:rPr lang="pt-BR">
                <a:latin typeface="Courier New" pitchFamily="49" charset="0"/>
                <a:cs typeface="Courier New" pitchFamily="49" charset="0"/>
              </a:rPr>
              <a:t>==================</a:t>
            </a:r>
          </a:p>
          <a:p>
            <a:pPr algn="l"/>
            <a:r>
              <a:rPr lang="pt-BR">
                <a:latin typeface="Courier New" pitchFamily="49" charset="0"/>
                <a:cs typeface="Courier New" pitchFamily="49" charset="0"/>
              </a:rPr>
              <a:t>| "Luis Castro"  |</a:t>
            </a:r>
          </a:p>
          <a:p>
            <a:pPr algn="l"/>
            <a:r>
              <a:rPr lang="pt-BR">
                <a:latin typeface="Courier New" pitchFamily="49" charset="0"/>
                <a:cs typeface="Courier New" pitchFamily="49" charset="0"/>
              </a:rPr>
              <a:t>| "Julio Zamora" |</a:t>
            </a:r>
          </a:p>
          <a:p>
            <a:pPr algn="l"/>
            <a:r>
              <a:rPr lang="pt-BR">
                <a:latin typeface="Courier New" pitchFamily="49" charset="0"/>
                <a:cs typeface="Courier New" pitchFamily="49" charset="0"/>
              </a:rPr>
              <a:t>------------------</a:t>
            </a:r>
            <a:endParaRPr lang="es-E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8B6721-1F90-4BBB-BCA3-F3AA462A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3500463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Regex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086725"/>
          </a:xfrm>
        </p:spPr>
        <p:txBody>
          <a:bodyPr/>
          <a:lstStyle/>
          <a:p>
            <a:pPr>
              <a:buNone/>
            </a:pPr>
            <a:r>
              <a:rPr lang="es-ES" dirty="0"/>
              <a:t>REGEX invoca el encaje de expresiones regulares</a:t>
            </a:r>
          </a:p>
          <a:p>
            <a:pPr lvl="1">
              <a:buNone/>
            </a:pPr>
            <a:r>
              <a:rPr lang="es-ES" dirty="0"/>
              <a:t>Utiliza la función de </a:t>
            </a:r>
            <a:r>
              <a:rPr lang="es-ES" dirty="0" err="1"/>
              <a:t>XPath</a:t>
            </a:r>
            <a:r>
              <a:rPr lang="es-ES" dirty="0"/>
              <a:t> 2.0</a:t>
            </a:r>
          </a:p>
          <a:p>
            <a:pPr lvl="1">
              <a:buNone/>
            </a:pPr>
            <a:r>
              <a:rPr lang="es-ES" dirty="0" err="1"/>
              <a:t>regex</a:t>
            </a:r>
            <a:r>
              <a:rPr lang="es-ES" dirty="0"/>
              <a:t>(?Expresión, ?Patrón [, ?</a:t>
            </a:r>
            <a:r>
              <a:rPr lang="es-ES" dirty="0" err="1"/>
              <a:t>Flags</a:t>
            </a:r>
            <a:r>
              <a:rPr lang="es-ES" dirty="0"/>
              <a:t>])</a:t>
            </a:r>
          </a:p>
          <a:p>
            <a:pPr lvl="2">
              <a:buNone/>
            </a:pPr>
            <a:r>
              <a:rPr lang="es-ES" dirty="0"/>
              <a:t>?Expresión = expresión a encajar</a:t>
            </a:r>
          </a:p>
          <a:p>
            <a:pPr lvl="2">
              <a:buNone/>
            </a:pPr>
            <a:r>
              <a:rPr lang="es-ES" dirty="0"/>
              <a:t>?Patrón = expresión regular con la que se encaja</a:t>
            </a:r>
          </a:p>
          <a:p>
            <a:pPr lvl="2">
              <a:buNone/>
            </a:pPr>
            <a:r>
              <a:rPr lang="es-ES" dirty="0"/>
              <a:t>?</a:t>
            </a:r>
            <a:r>
              <a:rPr lang="es-ES" dirty="0" err="1"/>
              <a:t>Flags</a:t>
            </a:r>
            <a:r>
              <a:rPr lang="es-ES" dirty="0"/>
              <a:t> = opciones para el encaje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928794" y="3786190"/>
            <a:ext cx="4214842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 dirty="0"/>
              <a:t>PREFIX e: &lt;http://ejemplo.org#&gt;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SELECT ?n ?e WHERE { </a:t>
            </a:r>
          </a:p>
          <a:p>
            <a:pPr algn="l"/>
            <a:r>
              <a:rPr lang="pt-BR" dirty="0"/>
              <a:t>  ?x e:nombre ?n .</a:t>
            </a:r>
          </a:p>
          <a:p>
            <a:pPr algn="l"/>
            <a:r>
              <a:rPr lang="pt-BR" dirty="0"/>
              <a:t>  ?x e:edad ?e </a:t>
            </a:r>
          </a:p>
          <a:p>
            <a:pPr algn="l"/>
            <a:r>
              <a:rPr lang="pt-BR" dirty="0"/>
              <a:t>  FILTER </a:t>
            </a:r>
            <a:r>
              <a:rPr lang="pt-BR" dirty="0" err="1"/>
              <a:t>regex</a:t>
            </a:r>
            <a:r>
              <a:rPr lang="pt-BR" dirty="0"/>
              <a:t>(?</a:t>
            </a:r>
            <a:r>
              <a:rPr lang="pt-BR" dirty="0" err="1"/>
              <a:t>n,"A","i</a:t>
            </a:r>
            <a:r>
              <a:rPr lang="pt-BR" dirty="0"/>
              <a:t>") </a:t>
            </a:r>
          </a:p>
          <a:p>
            <a:pPr algn="l"/>
            <a:r>
              <a:rPr lang="pt-BR" dirty="0"/>
              <a:t>}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285852" y="6215082"/>
            <a:ext cx="70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Selecciona los nombres que contengan la "A" ó la "a"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E521E3-E651-4815-8728-DA146ED9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Regex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1665"/>
          </a:xfrm>
        </p:spPr>
        <p:txBody>
          <a:bodyPr/>
          <a:lstStyle/>
          <a:p>
            <a:pPr>
              <a:buNone/>
            </a:pPr>
            <a:r>
              <a:rPr lang="es-ES"/>
              <a:t>Expresiones regulares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87624" y="2132856"/>
            <a:ext cx="5472608" cy="22467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>
              <a:buNone/>
            </a:pPr>
            <a:r>
              <a:rPr lang="es-ES" dirty="0"/>
              <a:t>^ = Inicio de cadena</a:t>
            </a:r>
          </a:p>
          <a:p>
            <a:pPr lvl="1" algn="l">
              <a:buNone/>
            </a:pPr>
            <a:r>
              <a:rPr lang="es-ES" dirty="0"/>
              <a:t>$ = Fin de la cadena</a:t>
            </a:r>
          </a:p>
          <a:p>
            <a:pPr lvl="1" algn="l">
              <a:buNone/>
            </a:pPr>
            <a:r>
              <a:rPr lang="es-ES" dirty="0"/>
              <a:t>.  = Cualquier carácter</a:t>
            </a:r>
          </a:p>
          <a:p>
            <a:pPr lvl="1" algn="l">
              <a:buNone/>
            </a:pPr>
            <a:r>
              <a:rPr lang="es-ES" dirty="0"/>
              <a:t>\d = dígito</a:t>
            </a:r>
          </a:p>
          <a:p>
            <a:pPr lvl="1" algn="l">
              <a:buNone/>
            </a:pPr>
            <a:r>
              <a:rPr lang="es-ES" dirty="0"/>
              <a:t>? = opcional, * = 0 ó más, + = 1 ó más</a:t>
            </a:r>
          </a:p>
          <a:p>
            <a:pPr lvl="1" algn="l">
              <a:buNone/>
            </a:pPr>
            <a:r>
              <a:rPr lang="es-ES" dirty="0"/>
              <a:t>X{n} = encaja X n veces</a:t>
            </a:r>
          </a:p>
          <a:p>
            <a:pPr lvl="1" algn="l">
              <a:buNone/>
            </a:pPr>
            <a:r>
              <a:rPr lang="es-ES" dirty="0"/>
              <a:t>X{</a:t>
            </a:r>
            <a:r>
              <a:rPr lang="es-ES" dirty="0" err="1"/>
              <a:t>m,n</a:t>
            </a:r>
            <a:r>
              <a:rPr lang="es-ES" dirty="0"/>
              <a:t>} = encaja X de m a n veces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87624" y="4725144"/>
            <a:ext cx="5472608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 b="1" dirty="0" err="1"/>
              <a:t>Flags</a:t>
            </a:r>
            <a:r>
              <a:rPr lang="es-ES" dirty="0"/>
              <a:t>:</a:t>
            </a:r>
          </a:p>
          <a:p>
            <a:pPr lvl="1" algn="l">
              <a:buNone/>
            </a:pPr>
            <a:r>
              <a:rPr lang="es-ES" dirty="0"/>
              <a:t>i = insensible mayúsculas/minúsculas</a:t>
            </a:r>
          </a:p>
          <a:p>
            <a:pPr lvl="1" algn="l">
              <a:buNone/>
            </a:pPr>
            <a:r>
              <a:rPr lang="es-ES" dirty="0"/>
              <a:t>m = múltiples líneas</a:t>
            </a:r>
          </a:p>
          <a:p>
            <a:pPr lvl="1" algn="l">
              <a:buNone/>
            </a:pPr>
            <a:r>
              <a:rPr lang="es-ES" dirty="0"/>
              <a:t>s = línea simple</a:t>
            </a:r>
          </a:p>
          <a:p>
            <a:pPr lvl="1" algn="l">
              <a:buNone/>
            </a:pPr>
            <a:r>
              <a:rPr lang="es-ES" dirty="0"/>
              <a:t>x = elimina espacios en blanco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0F2D14-37F0-4B90-AAA8-DEB49492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SPARQL</a:t>
            </a: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4343400" y="5486400"/>
            <a:ext cx="3733800" cy="6858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eaLnBrk="0" hangingPunct="0"/>
            <a:r>
              <a:rPr lang="es-ES_tradnl" sz="1800" b="1">
                <a:solidFill>
                  <a:schemeClr val="bg1"/>
                </a:solidFill>
              </a:rPr>
              <a:t>URI</a:t>
            </a:r>
            <a:endParaRPr lang="es-ES" sz="1800" b="1">
              <a:solidFill>
                <a:schemeClr val="bg1"/>
              </a:solidFill>
            </a:endParaRP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971550" y="5486400"/>
            <a:ext cx="3371850" cy="6858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eaLnBrk="0" hangingPunct="0"/>
            <a:r>
              <a:rPr lang="es-ES_tradnl" sz="1800" b="1">
                <a:solidFill>
                  <a:schemeClr val="bg1"/>
                </a:solidFill>
              </a:rPr>
              <a:t>Unicode</a:t>
            </a:r>
            <a:endParaRPr lang="es-ES" sz="1800" b="1">
              <a:solidFill>
                <a:schemeClr val="bg1"/>
              </a:solidFill>
            </a:endParaRP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971550" y="4800600"/>
            <a:ext cx="7105650" cy="6858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eaLnBrk="0" hangingPunct="0"/>
            <a:r>
              <a:rPr lang="es-ES_tradnl" sz="1800" b="1"/>
              <a:t>XML</a:t>
            </a:r>
            <a:endParaRPr lang="es-ES" sz="1800" b="1"/>
          </a:p>
        </p:txBody>
      </p:sp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971550" y="4114800"/>
            <a:ext cx="6115050" cy="685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eaLnBrk="0" hangingPunct="0"/>
            <a:r>
              <a:rPr lang="es-ES_tradnl" sz="1800" b="1"/>
              <a:t>Intercambio de datos: RDF</a:t>
            </a:r>
            <a:endParaRPr lang="es-ES" sz="1800" b="1"/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1619250" y="2997200"/>
            <a:ext cx="1584325" cy="1079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eaLnBrk="0" hangingPunct="0"/>
            <a:r>
              <a:rPr lang="es-ES" sz="1800" b="1"/>
              <a:t>Consultas:</a:t>
            </a:r>
          </a:p>
          <a:p>
            <a:pPr eaLnBrk="0" hangingPunct="0"/>
            <a:r>
              <a:rPr lang="es-ES" sz="1800" b="1"/>
              <a:t>SPARQL</a:t>
            </a:r>
          </a:p>
        </p:txBody>
      </p:sp>
      <p:sp>
        <p:nvSpPr>
          <p:cNvPr id="69640" name="Rectangle 9"/>
          <p:cNvSpPr>
            <a:spLocks noChangeArrowheads="1"/>
          </p:cNvSpPr>
          <p:nvPr/>
        </p:nvSpPr>
        <p:spPr bwMode="auto">
          <a:xfrm>
            <a:off x="2484438" y="2492375"/>
            <a:ext cx="2819400" cy="403225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eaLnBrk="0" hangingPunct="0"/>
            <a:r>
              <a:rPr lang="es-ES_tradnl" sz="1800" b="1"/>
              <a:t>Lógica unificadora</a:t>
            </a:r>
            <a:endParaRPr lang="es-ES" sz="1800" b="1"/>
          </a:p>
        </p:txBody>
      </p:sp>
      <p:sp>
        <p:nvSpPr>
          <p:cNvPr id="69641" name="Rectangle 10"/>
          <p:cNvSpPr>
            <a:spLocks noChangeArrowheads="1"/>
          </p:cNvSpPr>
          <p:nvPr/>
        </p:nvSpPr>
        <p:spPr bwMode="auto">
          <a:xfrm>
            <a:off x="6156325" y="1268413"/>
            <a:ext cx="1905000" cy="685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eaLnBrk="0" hangingPunct="0"/>
            <a:r>
              <a:rPr lang="es-ES_tradnl" sz="1800" b="1"/>
              <a:t>Confianza</a:t>
            </a:r>
            <a:endParaRPr lang="es-ES" sz="1800" b="1"/>
          </a:p>
        </p:txBody>
      </p:sp>
      <p:sp>
        <p:nvSpPr>
          <p:cNvPr id="69642" name="Rectangle 11"/>
          <p:cNvSpPr>
            <a:spLocks noChangeArrowheads="1"/>
          </p:cNvSpPr>
          <p:nvPr/>
        </p:nvSpPr>
        <p:spPr bwMode="auto">
          <a:xfrm rot="-5398320">
            <a:off x="5484813" y="3579813"/>
            <a:ext cx="4184650" cy="984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eaLnBrk="0" hangingPunct="0"/>
            <a:r>
              <a:rPr lang="es-ES_tradnl" sz="1800" b="1"/>
              <a:t>Firmas digitales</a:t>
            </a:r>
            <a:endParaRPr lang="es-ES" sz="1800" b="1"/>
          </a:p>
        </p:txBody>
      </p:sp>
      <p:sp>
        <p:nvSpPr>
          <p:cNvPr id="69643" name="Rectangle 12"/>
          <p:cNvSpPr>
            <a:spLocks noChangeArrowheads="1"/>
          </p:cNvSpPr>
          <p:nvPr/>
        </p:nvSpPr>
        <p:spPr bwMode="auto">
          <a:xfrm>
            <a:off x="3276600" y="3716338"/>
            <a:ext cx="3743325" cy="360362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eaLnBrk="0" hangingPunct="0"/>
            <a:r>
              <a:rPr lang="es-ES" sz="1800" b="1"/>
              <a:t>RDF Schema</a:t>
            </a:r>
          </a:p>
        </p:txBody>
      </p:sp>
      <p:sp>
        <p:nvSpPr>
          <p:cNvPr id="69644" name="Rectangle 13"/>
          <p:cNvSpPr>
            <a:spLocks noChangeArrowheads="1"/>
          </p:cNvSpPr>
          <p:nvPr/>
        </p:nvSpPr>
        <p:spPr bwMode="auto">
          <a:xfrm>
            <a:off x="3276600" y="2997200"/>
            <a:ext cx="1943100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eaLnBrk="0" hangingPunct="0"/>
            <a:r>
              <a:rPr lang="es-ES" sz="1800" b="1"/>
              <a:t>Ontologías</a:t>
            </a:r>
          </a:p>
          <a:p>
            <a:pPr eaLnBrk="0" hangingPunct="0"/>
            <a:r>
              <a:rPr lang="es-ES" sz="1800" b="1"/>
              <a:t>OWL</a:t>
            </a:r>
          </a:p>
        </p:txBody>
      </p:sp>
      <p:sp>
        <p:nvSpPr>
          <p:cNvPr id="69645" name="Rectangle 14"/>
          <p:cNvSpPr>
            <a:spLocks noChangeArrowheads="1"/>
          </p:cNvSpPr>
          <p:nvPr/>
        </p:nvSpPr>
        <p:spPr bwMode="auto">
          <a:xfrm>
            <a:off x="5292725" y="2997200"/>
            <a:ext cx="1727200" cy="614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eaLnBrk="0" hangingPunct="0"/>
            <a:r>
              <a:rPr lang="es-ES" sz="1800" b="1"/>
              <a:t>Reglas</a:t>
            </a:r>
          </a:p>
          <a:p>
            <a:pPr eaLnBrk="0" hangingPunct="0"/>
            <a:r>
              <a:rPr lang="es-ES" sz="1800" b="1"/>
              <a:t>RIF</a:t>
            </a:r>
          </a:p>
        </p:txBody>
      </p:sp>
      <p:sp>
        <p:nvSpPr>
          <p:cNvPr id="69646" name="Freeform 15"/>
          <p:cNvSpPr>
            <a:spLocks/>
          </p:cNvSpPr>
          <p:nvPr/>
        </p:nvSpPr>
        <p:spPr bwMode="auto">
          <a:xfrm>
            <a:off x="4211638" y="1989138"/>
            <a:ext cx="2808287" cy="936625"/>
          </a:xfrm>
          <a:custGeom>
            <a:avLst/>
            <a:gdLst>
              <a:gd name="T0" fmla="*/ 0 w 1678"/>
              <a:gd name="T1" fmla="*/ 0 h 726"/>
              <a:gd name="T2" fmla="*/ 2808287 w 1678"/>
              <a:gd name="T3" fmla="*/ 0 h 726"/>
              <a:gd name="T4" fmla="*/ 2808287 w 1678"/>
              <a:gd name="T5" fmla="*/ 936625 h 726"/>
              <a:gd name="T6" fmla="*/ 1290339 w 1678"/>
              <a:gd name="T7" fmla="*/ 936625 h 726"/>
              <a:gd name="T8" fmla="*/ 1290339 w 1678"/>
              <a:gd name="T9" fmla="*/ 410257 h 726"/>
              <a:gd name="T10" fmla="*/ 0 w 1678"/>
              <a:gd name="T11" fmla="*/ 410257 h 726"/>
              <a:gd name="T12" fmla="*/ 0 w 1678"/>
              <a:gd name="T13" fmla="*/ 0 h 7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78"/>
              <a:gd name="T22" fmla="*/ 0 h 726"/>
              <a:gd name="T23" fmla="*/ 1678 w 1678"/>
              <a:gd name="T24" fmla="*/ 726 h 72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78" h="726">
                <a:moveTo>
                  <a:pt x="0" y="0"/>
                </a:moveTo>
                <a:lnTo>
                  <a:pt x="1678" y="0"/>
                </a:lnTo>
                <a:lnTo>
                  <a:pt x="1678" y="726"/>
                </a:lnTo>
                <a:lnTo>
                  <a:pt x="771" y="726"/>
                </a:lnTo>
                <a:lnTo>
                  <a:pt x="771" y="318"/>
                </a:lnTo>
                <a:lnTo>
                  <a:pt x="0" y="318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Rectangle 16"/>
          <p:cNvSpPr>
            <a:spLocks noChangeArrowheads="1"/>
          </p:cNvSpPr>
          <p:nvPr/>
        </p:nvSpPr>
        <p:spPr bwMode="auto">
          <a:xfrm>
            <a:off x="4716463" y="1989138"/>
            <a:ext cx="170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 b="1"/>
              <a:t>Demostración</a:t>
            </a:r>
            <a:endParaRPr lang="es-ES" sz="1800" b="1"/>
          </a:p>
        </p:txBody>
      </p:sp>
      <p:sp>
        <p:nvSpPr>
          <p:cNvPr id="69648" name="Oval 17" descr="10%"/>
          <p:cNvSpPr>
            <a:spLocks noChangeArrowheads="1"/>
          </p:cNvSpPr>
          <p:nvPr/>
        </p:nvSpPr>
        <p:spPr bwMode="auto">
          <a:xfrm>
            <a:off x="1331913" y="2708275"/>
            <a:ext cx="2159000" cy="1511300"/>
          </a:xfrm>
          <a:prstGeom prst="ellipse">
            <a:avLst/>
          </a:prstGeom>
          <a:pattFill prst="pct10">
            <a:fgClr>
              <a:schemeClr val="accent1">
                <a:alpha val="14902"/>
              </a:schemeClr>
            </a:fgClr>
            <a:bgClr>
              <a:schemeClr val="bg1">
                <a:alpha val="14902"/>
              </a:schemeClr>
            </a:bgClr>
          </a:patt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A6EE12-04E8-4D4F-84F8-42E5CC24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904863"/>
          </a:xfrm>
        </p:spPr>
        <p:txBody>
          <a:bodyPr/>
          <a:lstStyle/>
          <a:p>
            <a:r>
              <a:rPr lang="es-ES" dirty="0"/>
              <a:t>El siguiente documento contiene una lista de países</a:t>
            </a:r>
          </a:p>
          <a:p>
            <a:r>
              <a:rPr lang="es-ES" dirty="0"/>
              <a:t>    </a:t>
            </a:r>
            <a:r>
              <a:rPr lang="es-ES" dirty="0">
                <a:solidFill>
                  <a:srgbClr val="0070C0"/>
                </a:solidFill>
              </a:rPr>
              <a:t>http://www.di.uniovi.es/~labra/cursos/XML/europa.ttl</a:t>
            </a:r>
          </a:p>
        </p:txBody>
      </p:sp>
      <p:pic>
        <p:nvPicPr>
          <p:cNvPr id="4" name="5 Imagen" descr="Bina_pencil_bl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5888"/>
            <a:ext cx="132873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69067" y="2780928"/>
            <a:ext cx="7975341" cy="3168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ES"/>
              <a:t>Mostrar países cuyo nombre empieza por 'A'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/>
              <a:t>Mostrar países cuyo nombre termina por 'a'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/>
              <a:t>Mostrar países cuyo nombre empieza por 'A' y termina por 'a'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/>
              <a:t>Mostrar países cuyo pib es mayor que 20000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/>
              <a:t>Mostrar países cuyo pib es mayor que 20000 y su población menor de 40 millones</a:t>
            </a:r>
          </a:p>
          <a:p>
            <a:pPr marL="457200" indent="-457200" algn="l">
              <a:buFont typeface="+mj-lt"/>
              <a:buAutoNum type="arabicPeriod"/>
            </a:pPr>
            <a:endParaRPr lang="es-ES"/>
          </a:p>
          <a:p>
            <a:pPr marL="457200" indent="-457200" algn="l">
              <a:buFont typeface="+mj-lt"/>
              <a:buAutoNum type="arabicPeriod"/>
            </a:pPr>
            <a:endParaRPr lang="es-ES"/>
          </a:p>
          <a:p>
            <a:pPr algn="l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12470A-01DB-48AC-921D-FEEF4CD36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Funciones numéricas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677656"/>
          </a:xfrm>
        </p:spPr>
        <p:txBody>
          <a:bodyPr/>
          <a:lstStyle/>
          <a:p>
            <a:r>
              <a:rPr lang="es-ES">
                <a:solidFill>
                  <a:srgbClr val="0066CC"/>
                </a:solidFill>
              </a:rPr>
              <a:t>abs</a:t>
            </a:r>
            <a:r>
              <a:rPr lang="es-ES"/>
              <a:t>(n) = valor absoluto</a:t>
            </a:r>
          </a:p>
          <a:p>
            <a:r>
              <a:rPr lang="es-ES">
                <a:solidFill>
                  <a:srgbClr val="0066CC"/>
                </a:solidFill>
              </a:rPr>
              <a:t>floor</a:t>
            </a:r>
            <a:r>
              <a:rPr lang="es-ES"/>
              <a:t>(n) = redondear nº hacia bajo</a:t>
            </a:r>
          </a:p>
          <a:p>
            <a:r>
              <a:rPr lang="es-ES">
                <a:solidFill>
                  <a:srgbClr val="0066CC"/>
                </a:solidFill>
              </a:rPr>
              <a:t>round</a:t>
            </a:r>
            <a:r>
              <a:rPr lang="es-ES"/>
              <a:t>(n) = redondear nº</a:t>
            </a:r>
          </a:p>
          <a:p>
            <a:r>
              <a:rPr lang="es-ES">
                <a:solidFill>
                  <a:srgbClr val="0066CC"/>
                </a:solidFill>
              </a:rPr>
              <a:t>ceil</a:t>
            </a:r>
            <a:r>
              <a:rPr lang="es-ES"/>
              <a:t>(n) = redondear nº hacia arriba</a:t>
            </a:r>
          </a:p>
          <a:p>
            <a:r>
              <a:rPr lang="es-ES">
                <a:solidFill>
                  <a:srgbClr val="0066CC"/>
                </a:solidFill>
              </a:rPr>
              <a:t>rand</a:t>
            </a:r>
            <a:r>
              <a:rPr lang="es-ES"/>
              <a:t>() = nº aleatorio entre 0 y 1</a:t>
            </a:r>
          </a:p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12ED23-F358-4285-A2E1-3B6CE5BD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7504" y="1908544"/>
            <a:ext cx="5892116" cy="36933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 sz="1800" dirty="0">
                <a:latin typeface="Consolas" pitchFamily="49" charset="0"/>
                <a:cs typeface="Consolas" pitchFamily="49" charset="0"/>
              </a:rPr>
              <a:t>@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prefix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 e: &lt;http://ejemplo.org#&gt;.</a:t>
            </a:r>
          </a:p>
          <a:p>
            <a:pPr algn="l"/>
            <a:r>
              <a:rPr lang="pt-BR" sz="1800" dirty="0">
                <a:latin typeface="Consolas" pitchFamily="49" charset="0"/>
                <a:cs typeface="Consolas" pitchFamily="49" charset="0"/>
              </a:rPr>
              <a:t>@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prefix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foaf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: &lt;http://xmlns.com/foaf/0.1/&gt;.</a:t>
            </a:r>
          </a:p>
          <a:p>
            <a:pPr algn="l"/>
            <a:endParaRPr lang="pt-BR" sz="18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pt-BR" sz="1800" dirty="0">
                <a:latin typeface="Consolas" pitchFamily="49" charset="0"/>
                <a:cs typeface="Consolas" pitchFamily="49" charset="0"/>
              </a:rPr>
              <a:t>e:Pepe e:nombre "Jose" .</a:t>
            </a:r>
          </a:p>
          <a:p>
            <a:pPr algn="l"/>
            <a:r>
              <a:rPr lang="pt-BR" sz="1800" dirty="0">
                <a:latin typeface="Consolas" pitchFamily="49" charset="0"/>
                <a:cs typeface="Consolas" pitchFamily="49" charset="0"/>
              </a:rPr>
              <a:t>e:Pepe e:edad 31 .</a:t>
            </a:r>
          </a:p>
          <a:p>
            <a:pPr algn="l"/>
            <a:r>
              <a:rPr lang="pt-BR" sz="1800" dirty="0">
                <a:latin typeface="Consolas" pitchFamily="49" charset="0"/>
                <a:cs typeface="Consolas" pitchFamily="49" charset="0"/>
              </a:rPr>
              <a:t>e:Pepe e:conoceA e:Juan .</a:t>
            </a:r>
          </a:p>
          <a:p>
            <a:pPr algn="l"/>
            <a:endParaRPr lang="pt-BR" sz="18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pt-BR" sz="1800" dirty="0">
                <a:latin typeface="Consolas" pitchFamily="49" charset="0"/>
                <a:cs typeface="Consolas" pitchFamily="49" charset="0"/>
              </a:rPr>
              <a:t>e:Juan 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foaf:name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 "Juan" .</a:t>
            </a:r>
          </a:p>
          <a:p>
            <a:pPr algn="l"/>
            <a:r>
              <a:rPr lang="pt-BR" sz="1800" dirty="0">
                <a:latin typeface="Consolas" pitchFamily="49" charset="0"/>
                <a:cs typeface="Consolas" pitchFamily="49" charset="0"/>
              </a:rPr>
              <a:t>e:Juan e:edad 25 .</a:t>
            </a:r>
          </a:p>
          <a:p>
            <a:pPr algn="l"/>
            <a:r>
              <a:rPr lang="pt-BR" sz="1800" dirty="0">
                <a:latin typeface="Consolas" pitchFamily="49" charset="0"/>
                <a:cs typeface="Consolas" pitchFamily="49" charset="0"/>
              </a:rPr>
              <a:t>e:Juan e:conoceA e:Ana .</a:t>
            </a:r>
          </a:p>
          <a:p>
            <a:pPr algn="l"/>
            <a:endParaRPr lang="pt-BR" sz="18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pt-BR" sz="1800" dirty="0">
                <a:latin typeface="Consolas" pitchFamily="49" charset="0"/>
                <a:cs typeface="Consolas" pitchFamily="49" charset="0"/>
              </a:rPr>
              <a:t>e:Ana 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foaf:name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 "Ana" .</a:t>
            </a:r>
          </a:p>
          <a:p>
            <a:pPr algn="l"/>
            <a:r>
              <a:rPr lang="pt-BR" sz="1800" dirty="0">
                <a:latin typeface="Consolas" pitchFamily="49" charset="0"/>
                <a:cs typeface="Consolas" pitchFamily="49" charset="0"/>
              </a:rPr>
              <a:t>e:Ana e:nombre "Ana Mary".</a:t>
            </a:r>
            <a:endParaRPr lang="es-E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Unión de grafos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/>
              <a:t>UNION combina resultados de varios grafos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640212" y="3140968"/>
            <a:ext cx="5508104" cy="30186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pt-BR" sz="1800" dirty="0">
                <a:latin typeface="Consolas" pitchFamily="49" charset="0"/>
                <a:cs typeface="Consolas" pitchFamily="49" charset="0"/>
              </a:rPr>
              <a:t>PREFIX e: &lt;http://ejemplo.org#&gt;</a:t>
            </a:r>
          </a:p>
          <a:p>
            <a:pPr algn="l"/>
            <a:r>
              <a:rPr lang="pt-BR" sz="1800" dirty="0">
                <a:latin typeface="Consolas" pitchFamily="49" charset="0"/>
                <a:cs typeface="Consolas" pitchFamily="49" charset="0"/>
              </a:rPr>
              <a:t>PREFIX 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foaf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: &lt;http://xmlns.com/foaf/0.1/&gt;</a:t>
            </a:r>
          </a:p>
          <a:p>
            <a:pPr marL="342900" indent="-342900" algn="l"/>
            <a:endParaRPr lang="es-ES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SELECT ?n 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WHERE { 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 { ?x </a:t>
            </a:r>
            <a:r>
              <a:rPr lang="es-E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foaf:name</a:t>
            </a:r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?n }  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es-E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UNION</a:t>
            </a:r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 { ?y e:nombre  ?n } 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} 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954085" y="4509120"/>
            <a:ext cx="1643074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/>
              <a:t>   n</a:t>
            </a:r>
            <a:r>
              <a:rPr lang="es-ES" u="sng"/>
              <a:t> </a:t>
            </a:r>
          </a:p>
          <a:p>
            <a:pPr algn="l"/>
            <a:r>
              <a:rPr lang="es-ES"/>
              <a:t>---------------</a:t>
            </a:r>
          </a:p>
          <a:p>
            <a:pPr algn="l"/>
            <a:r>
              <a:rPr lang="es-ES"/>
              <a:t> "Ana"</a:t>
            </a:r>
          </a:p>
          <a:p>
            <a:pPr algn="l"/>
            <a:r>
              <a:rPr lang="es-ES"/>
              <a:t> "Juan"</a:t>
            </a:r>
          </a:p>
          <a:p>
            <a:pPr algn="l"/>
            <a:r>
              <a:rPr lang="es-ES"/>
              <a:t> "Ana Mary"</a:t>
            </a:r>
          </a:p>
          <a:p>
            <a:pPr algn="l"/>
            <a:r>
              <a:rPr lang="es-ES"/>
              <a:t> "Jose"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6B684DF-9B97-4FF4-BB73-CC08325A8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Encajes opcionales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30997"/>
          </a:xfrm>
        </p:spPr>
        <p:txBody>
          <a:bodyPr/>
          <a:lstStyle/>
          <a:p>
            <a:pPr>
              <a:buNone/>
            </a:pPr>
            <a:r>
              <a:rPr lang="es-ES"/>
              <a:t>OPTIONAL permite obtener valores en tripletas sin fallar cuando éstas no existan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51520" y="2500306"/>
            <a:ext cx="6336704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 sz="1800">
                <a:latin typeface="Consolas" pitchFamily="49" charset="0"/>
                <a:cs typeface="Consolas" pitchFamily="49" charset="0"/>
              </a:rPr>
              <a:t>@prefix e: &lt;http://ejemplo.org#&gt;.</a:t>
            </a:r>
          </a:p>
          <a:p>
            <a:pPr algn="l"/>
            <a:r>
              <a:rPr lang="pt-BR" sz="1800">
                <a:latin typeface="Consolas" pitchFamily="49" charset="0"/>
                <a:cs typeface="Consolas" pitchFamily="49" charset="0"/>
              </a:rPr>
              <a:t>@prefix foaf: &lt;http://xmlns.com/foaf/01./&gt;.</a:t>
            </a:r>
          </a:p>
          <a:p>
            <a:pPr algn="l"/>
            <a:endParaRPr lang="pt-BR" sz="180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pt-BR" sz="1800">
                <a:latin typeface="Consolas" pitchFamily="49" charset="0"/>
                <a:cs typeface="Consolas" pitchFamily="49" charset="0"/>
              </a:rPr>
              <a:t>e:Pepe e:nombre "Jose" .</a:t>
            </a:r>
          </a:p>
          <a:p>
            <a:pPr algn="l"/>
            <a:r>
              <a:rPr lang="pt-BR" sz="1800">
                <a:latin typeface="Consolas" pitchFamily="49" charset="0"/>
                <a:cs typeface="Consolas" pitchFamily="49" charset="0"/>
              </a:rPr>
              <a:t>e:Pepe e:edad 31 .</a:t>
            </a:r>
          </a:p>
          <a:p>
            <a:pPr algn="l"/>
            <a:endParaRPr lang="pt-BR" sz="180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pt-BR" sz="1800">
                <a:latin typeface="Consolas" pitchFamily="49" charset="0"/>
                <a:cs typeface="Consolas" pitchFamily="49" charset="0"/>
              </a:rPr>
              <a:t>e:Juan e:nombre "Juan" .</a:t>
            </a:r>
          </a:p>
          <a:p>
            <a:pPr algn="l"/>
            <a:endParaRPr lang="pt-BR" sz="180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pt-BR" sz="1800">
                <a:latin typeface="Consolas" pitchFamily="49" charset="0"/>
                <a:cs typeface="Consolas" pitchFamily="49" charset="0"/>
              </a:rPr>
              <a:t>e:Ana e:nombre "Ana" .</a:t>
            </a:r>
          </a:p>
          <a:p>
            <a:pPr algn="l"/>
            <a:r>
              <a:rPr lang="pt-BR" sz="1800">
                <a:latin typeface="Consolas" pitchFamily="49" charset="0"/>
                <a:cs typeface="Consolas" pitchFamily="49" charset="0"/>
              </a:rPr>
              <a:t>e:Ana e:edad 13.</a:t>
            </a:r>
            <a:endParaRPr lang="es-E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79912" y="3145648"/>
            <a:ext cx="4824536" cy="17955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pt-BR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SELECT ?n ?e WHERE { </a:t>
            </a:r>
          </a:p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?x e:nombre ?n .</a:t>
            </a:r>
          </a:p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OPTIONAL { ?x e:edad ?e } </a:t>
            </a:r>
          </a:p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  <a:endParaRPr lang="es-ES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04118" y="4604459"/>
            <a:ext cx="2500330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>
                <a:latin typeface="Courier New" pitchFamily="49" charset="0"/>
                <a:cs typeface="Courier New" pitchFamily="49" charset="0"/>
              </a:rPr>
              <a:t>---------------</a:t>
            </a:r>
          </a:p>
          <a:p>
            <a:r>
              <a:rPr lang="es-ES">
                <a:latin typeface="Courier New" pitchFamily="49" charset="0"/>
                <a:cs typeface="Courier New" pitchFamily="49" charset="0"/>
              </a:rPr>
              <a:t>| n      | e  |</a:t>
            </a:r>
          </a:p>
          <a:p>
            <a:r>
              <a:rPr lang="es-ES">
                <a:latin typeface="Courier New" pitchFamily="49" charset="0"/>
                <a:cs typeface="Courier New" pitchFamily="49" charset="0"/>
              </a:rPr>
              <a:t>===============</a:t>
            </a:r>
          </a:p>
          <a:p>
            <a:r>
              <a:rPr lang="es-ES">
                <a:latin typeface="Courier New" pitchFamily="49" charset="0"/>
                <a:cs typeface="Courier New" pitchFamily="49" charset="0"/>
              </a:rPr>
              <a:t>| "Ana"  | 13 |</a:t>
            </a:r>
          </a:p>
          <a:p>
            <a:r>
              <a:rPr lang="es-ES">
                <a:latin typeface="Courier New" pitchFamily="49" charset="0"/>
                <a:cs typeface="Courier New" pitchFamily="49" charset="0"/>
              </a:rPr>
              <a:t>| "Juan" |    |</a:t>
            </a:r>
          </a:p>
          <a:p>
            <a:r>
              <a:rPr lang="es-ES">
                <a:latin typeface="Courier New" pitchFamily="49" charset="0"/>
                <a:cs typeface="Courier New" pitchFamily="49" charset="0"/>
              </a:rPr>
              <a:t>| "Jose" | 31 |</a:t>
            </a:r>
          </a:p>
          <a:p>
            <a:r>
              <a:rPr lang="es-ES">
                <a:latin typeface="Courier New" pitchFamily="49" charset="0"/>
                <a:cs typeface="Courier New" pitchFamily="49" charset="0"/>
              </a:rPr>
              <a:t>---------------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7208AB-F3BD-41BF-BDD9-D4E0D6A4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Especificar grafos de entrada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7772400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dirty="0"/>
              <a:t>FROM indica la URL de la que proceden los datos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611560" y="2060848"/>
            <a:ext cx="7200627" cy="13681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s-ES" sz="1800">
                <a:latin typeface="Consolas" pitchFamily="49" charset="0"/>
                <a:cs typeface="Consolas" pitchFamily="49" charset="0"/>
                <a:sym typeface="Symbol" pitchFamily="18" charset="2"/>
              </a:rPr>
              <a:t>PREFIX foaf: &lt;http://xmlns.com/foaf/0.1/&gt;</a:t>
            </a:r>
          </a:p>
          <a:p>
            <a:pPr marL="342900" indent="-342900" algn="l"/>
            <a:r>
              <a:rPr lang="es-ES" sz="1800">
                <a:latin typeface="Consolas" pitchFamily="49" charset="0"/>
                <a:cs typeface="Consolas" pitchFamily="49" charset="0"/>
                <a:sym typeface="Symbol" pitchFamily="18" charset="2"/>
              </a:rPr>
              <a:t>SELECT ?n </a:t>
            </a:r>
          </a:p>
          <a:p>
            <a:pPr marL="342900" indent="-342900" algn="l"/>
            <a:r>
              <a:rPr lang="es-ES" sz="1800">
                <a:solidFill>
                  <a:srgbClr val="0033CC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FROM</a:t>
            </a:r>
            <a:r>
              <a:rPr lang="es-ES" sz="1800">
                <a:latin typeface="Consolas" pitchFamily="49" charset="0"/>
                <a:cs typeface="Consolas" pitchFamily="49" charset="0"/>
                <a:sym typeface="Symbol" pitchFamily="18" charset="2"/>
              </a:rPr>
              <a:t> &lt;http://www.di.uniovi.es/~labra/labraFoaf.rdf&gt;</a:t>
            </a:r>
          </a:p>
          <a:p>
            <a:pPr marL="342900" indent="-342900" algn="l"/>
            <a:r>
              <a:rPr lang="es-ES" sz="1800">
                <a:latin typeface="Consolas" pitchFamily="49" charset="0"/>
                <a:cs typeface="Consolas" pitchFamily="49" charset="0"/>
                <a:sym typeface="Symbol" pitchFamily="18" charset="2"/>
              </a:rPr>
              <a:t>WHERE { ?x foaf:name ?n }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467544" y="3643314"/>
            <a:ext cx="83049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s-ES" dirty="0"/>
              <a:t>Si se incluyen varios conjuntos de entrada se realiza la mezcla de los grafos resultantes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1560" y="4429132"/>
            <a:ext cx="6960836" cy="20717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foaf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: &lt;http://xmlns.com/foaf/0.1/&gt;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SELECT ?n 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FROM &lt;http://www.di.uniovi.es/~labra/labraFoaf.rdf&gt;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FROM &lt;http://www.w3.org/People/Berners-Lee/card&gt;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WHERE { 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 ?x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foaf:name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?n 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39C7DB0-3F02-4EF1-909B-D07A790B3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30997"/>
          </a:xfrm>
        </p:spPr>
        <p:txBody>
          <a:bodyPr/>
          <a:lstStyle/>
          <a:p>
            <a:pPr>
              <a:buNone/>
            </a:pPr>
            <a:r>
              <a:rPr lang="es-ES"/>
              <a:t>Modelizar las siguientes tablas en 2 ficheros Turtle diferentes</a:t>
            </a:r>
          </a:p>
        </p:txBody>
      </p:sp>
      <p:graphicFrame>
        <p:nvGraphicFramePr>
          <p:cNvPr id="4" name="Group 23"/>
          <p:cNvGraphicFramePr>
            <a:graphicFrameLocks/>
          </p:cNvGraphicFramePr>
          <p:nvPr/>
        </p:nvGraphicFramePr>
        <p:xfrm>
          <a:off x="1043608" y="2780928"/>
          <a:ext cx="3306712" cy="177436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6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DNI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Nombre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Apellidos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9999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Juan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Gallardo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9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8888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Jose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Torre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7777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Cascos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23"/>
          <p:cNvGraphicFramePr>
            <a:graphicFrameLocks/>
          </p:cNvGraphicFramePr>
          <p:nvPr/>
        </p:nvGraphicFramePr>
        <p:xfrm>
          <a:off x="5436096" y="2780928"/>
          <a:ext cx="2139318" cy="135732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6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DNI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9999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7777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683568" y="5013176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Construir una consulta que permita visualizar</a:t>
            </a:r>
            <a:r>
              <a:rPr kumimoji="0" lang="es-ES" sz="24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nota de cada alumno junto con su nombre y apellidos</a:t>
            </a:r>
            <a:endParaRPr kumimoji="0" lang="es-E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5 Imagen" descr="Bina_pencil_bl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5888"/>
            <a:ext cx="132873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BF915F3-3452-4E52-9EF7-C316E415A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Grafos con nombre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8029604" cy="904863"/>
          </a:xfrm>
        </p:spPr>
        <p:txBody>
          <a:bodyPr/>
          <a:lstStyle/>
          <a:p>
            <a:pPr>
              <a:buNone/>
            </a:pPr>
            <a:r>
              <a:rPr lang="es-ES"/>
              <a:t>FROM NAMED asigna un nombre al grafo de entrada </a:t>
            </a:r>
          </a:p>
          <a:p>
            <a:pPr>
              <a:buNone/>
            </a:pPr>
            <a:r>
              <a:rPr lang="es-ES"/>
              <a:t>GRAPH encaja con el nombre del grafo que corresponda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67544" y="2968352"/>
            <a:ext cx="8568952" cy="23762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s-ES">
                <a:latin typeface="Consolas" pitchFamily="49" charset="0"/>
                <a:cs typeface="Consolas" pitchFamily="49" charset="0"/>
                <a:sym typeface="Symbol" pitchFamily="18" charset="2"/>
              </a:rPr>
              <a:t>PREFIX foaf: &lt;http://xmlns.com/foaf/0.1/&gt;</a:t>
            </a:r>
          </a:p>
          <a:p>
            <a:pPr marL="342900" indent="-342900" algn="l"/>
            <a:r>
              <a:rPr lang="es-ES">
                <a:latin typeface="Consolas" pitchFamily="49" charset="0"/>
                <a:cs typeface="Consolas" pitchFamily="49" charset="0"/>
                <a:sym typeface="Symbol" pitchFamily="18" charset="2"/>
              </a:rPr>
              <a:t>SELECT ?n ?g</a:t>
            </a:r>
          </a:p>
          <a:p>
            <a:pPr marL="342900" indent="-342900" algn="l"/>
            <a:r>
              <a:rPr lang="es-ES">
                <a:latin typeface="Consolas" pitchFamily="49" charset="0"/>
                <a:cs typeface="Consolas" pitchFamily="49" charset="0"/>
                <a:sym typeface="Symbol" pitchFamily="18" charset="2"/>
              </a:rPr>
              <a:t>FROM NAMED &lt;http://www.w3.org/People/Berners-Lee/card&gt;</a:t>
            </a:r>
          </a:p>
          <a:p>
            <a:pPr marL="342900" indent="-342900" algn="l"/>
            <a:r>
              <a:rPr lang="es-ES">
                <a:latin typeface="Consolas" pitchFamily="49" charset="0"/>
                <a:cs typeface="Consolas" pitchFamily="49" charset="0"/>
                <a:sym typeface="Symbol" pitchFamily="18" charset="2"/>
              </a:rPr>
              <a:t>FROM NAMED &lt;http://www.di.uniovi.es/~labra/labraFoaf.rdf&gt;</a:t>
            </a:r>
          </a:p>
          <a:p>
            <a:pPr marL="342900" indent="-342900" algn="l"/>
            <a:r>
              <a:rPr lang="es-ES">
                <a:latin typeface="Consolas" pitchFamily="49" charset="0"/>
                <a:cs typeface="Consolas" pitchFamily="49" charset="0"/>
                <a:sym typeface="Symbol" pitchFamily="18" charset="2"/>
              </a:rPr>
              <a:t>WHERE   { </a:t>
            </a:r>
          </a:p>
          <a:p>
            <a:pPr marL="342900" indent="-342900" algn="l"/>
            <a:r>
              <a:rPr lang="es-ES">
                <a:latin typeface="Consolas" pitchFamily="49" charset="0"/>
                <a:cs typeface="Consolas" pitchFamily="49" charset="0"/>
                <a:sym typeface="Symbol" pitchFamily="18" charset="2"/>
              </a:rPr>
              <a:t>   GRAPH ?g { ?x foaf:name ?n } </a:t>
            </a:r>
          </a:p>
          <a:p>
            <a:pPr marL="342900" indent="-342900" algn="l"/>
            <a:r>
              <a:rPr lang="es-ES"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256568-EA74-46F4-ADF5-77BAE5F4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 de los resultados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973122"/>
          </a:xfrm>
        </p:spPr>
        <p:txBody>
          <a:bodyPr/>
          <a:lstStyle/>
          <a:p>
            <a:pPr>
              <a:buNone/>
            </a:pPr>
            <a:r>
              <a:rPr lang="es-ES"/>
              <a:t>DISTINCT elimina valores duplicados</a:t>
            </a:r>
          </a:p>
          <a:p>
            <a:pPr>
              <a:buNone/>
            </a:pPr>
            <a:r>
              <a:rPr lang="es-ES"/>
              <a:t>ORDER BY permite especificar el orden de los resultados (puede especificarse ASC, DESC…)</a:t>
            </a:r>
          </a:p>
          <a:p>
            <a:pPr>
              <a:buNone/>
            </a:pPr>
            <a:r>
              <a:rPr lang="es-ES"/>
              <a:t>LIMIT n indica el número de resultados</a:t>
            </a:r>
          </a:p>
          <a:p>
            <a:pPr>
              <a:buNone/>
            </a:pPr>
            <a:r>
              <a:rPr lang="es-ES"/>
              <a:t>OFFSET m indica a partir de qué resultado empezar a contar</a:t>
            </a:r>
          </a:p>
          <a:p>
            <a:pPr>
              <a:buNone/>
            </a:pPr>
            <a:endParaRPr lang="es-E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331640" y="4293096"/>
            <a:ext cx="6697663" cy="20882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</a:t>
            </a:r>
            <a:r>
              <a:rPr lang="es-E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foaf</a:t>
            </a:r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: &lt;http://xmlns.com/foaf/0.1/&gt;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SELECT DISTINCT ?n 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WHERE { ?x </a:t>
            </a:r>
            <a:r>
              <a:rPr lang="es-E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foaf:knows</a:t>
            </a:r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?y .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      ?y </a:t>
            </a:r>
            <a:r>
              <a:rPr lang="es-E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foaf:name</a:t>
            </a:r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?n . }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ORDER BY  ASC(?n)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LIMIT 5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OFFSET 10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47703C-F401-4D0D-9CD6-B4337DEE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CONSTRUCT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1665"/>
          </a:xfrm>
        </p:spPr>
        <p:txBody>
          <a:bodyPr/>
          <a:lstStyle/>
          <a:p>
            <a:r>
              <a:rPr lang="es-ES"/>
              <a:t>Permite crear un grafo de salida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528" y="1905124"/>
            <a:ext cx="4464496" cy="32403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@</a:t>
            </a:r>
            <a:r>
              <a:rPr lang="es-E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prefix</a:t>
            </a:r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: &lt;http://ejemplo.org#&gt; .</a:t>
            </a:r>
          </a:p>
          <a:p>
            <a:pPr marL="342900" indent="-342900" algn="l"/>
            <a:endParaRPr lang="es-ES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_:1 :nombre "Juan" .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_:1 :</a:t>
            </a:r>
            <a:r>
              <a:rPr lang="es-E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amigoDe</a:t>
            </a:r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_:2, _:3 .</a:t>
            </a:r>
          </a:p>
          <a:p>
            <a:pPr marL="342900" indent="-342900" algn="l"/>
            <a:endParaRPr lang="es-ES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_:2 :nombre "Luis" .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_:2 :</a:t>
            </a:r>
            <a:r>
              <a:rPr lang="es-E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amigoDe</a:t>
            </a:r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_:1 .</a:t>
            </a:r>
          </a:p>
          <a:p>
            <a:pPr marL="342900" indent="-342900" algn="l"/>
            <a:endParaRPr lang="es-ES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_:3 :nombre "Ana" .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_:3 :</a:t>
            </a:r>
            <a:r>
              <a:rPr lang="es-E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amigoDe</a:t>
            </a:r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_:1 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5856" y="2356272"/>
            <a:ext cx="5441664" cy="2636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:   &lt;http://ejemplo.org#&gt;</a:t>
            </a:r>
          </a:p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</a:t>
            </a:r>
            <a:r>
              <a:rPr lang="pt-BR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foaf</a:t>
            </a:r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: &lt;http://xmlns.com/foaf/0.1/&gt;</a:t>
            </a:r>
          </a:p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CONSTRUCT { </a:t>
            </a:r>
          </a:p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?x </a:t>
            </a:r>
            <a:r>
              <a:rPr lang="pt-BR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foaf:name</a:t>
            </a:r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?n .</a:t>
            </a:r>
          </a:p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?x </a:t>
            </a:r>
            <a:r>
              <a:rPr lang="pt-BR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foaf:knows</a:t>
            </a:r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?y .</a:t>
            </a:r>
          </a:p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} WHERE { </a:t>
            </a:r>
          </a:p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?x :</a:t>
            </a:r>
            <a:r>
              <a:rPr lang="pt-BR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nombre</a:t>
            </a:r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?n .</a:t>
            </a:r>
          </a:p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?x :</a:t>
            </a:r>
            <a:r>
              <a:rPr lang="pt-BR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amigoDe</a:t>
            </a:r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?y . </a:t>
            </a:r>
          </a:p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  <a:endParaRPr lang="es-ES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486820" y="4653136"/>
            <a:ext cx="54006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prefix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foaf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:    &lt;http://xmlns.com/foaf/0.1/&gt; .</a:t>
            </a:r>
          </a:p>
          <a:p>
            <a:pPr algn="l"/>
            <a:endParaRPr lang="es-E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s-ES" sz="1400" dirty="0">
                <a:latin typeface="Courier New" pitchFamily="49" charset="0"/>
                <a:cs typeface="Courier New" pitchFamily="49" charset="0"/>
              </a:rPr>
              <a:t>_:b1  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foaf:knows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    [ 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foaf:knows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    _:b1 ;</a:t>
            </a:r>
          </a:p>
          <a:p>
            <a:pPr algn="l"/>
            <a:r>
              <a:rPr lang="es-ES" sz="1400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     "Luis"</a:t>
            </a:r>
          </a:p>
          <a:p>
            <a:pPr algn="l"/>
            <a:r>
              <a:rPr lang="es-ES" sz="1400" dirty="0">
                <a:latin typeface="Courier New" pitchFamily="49" charset="0"/>
                <a:cs typeface="Courier New" pitchFamily="49" charset="0"/>
              </a:rPr>
              <a:t>                    ] ;</a:t>
            </a:r>
          </a:p>
          <a:p>
            <a:pPr algn="l"/>
            <a:r>
              <a:rPr lang="es-E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foaf:knows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    [ 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foaf:knows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    _:b1 ;</a:t>
            </a:r>
          </a:p>
          <a:p>
            <a:pPr algn="l"/>
            <a:r>
              <a:rPr lang="es-ES" sz="1400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     "Ana"</a:t>
            </a:r>
          </a:p>
          <a:p>
            <a:pPr algn="l"/>
            <a:r>
              <a:rPr lang="es-ES" sz="1400" dirty="0">
                <a:latin typeface="Courier New" pitchFamily="49" charset="0"/>
                <a:cs typeface="Courier New" pitchFamily="49" charset="0"/>
              </a:rPr>
              <a:t>                    ] ;</a:t>
            </a:r>
          </a:p>
          <a:p>
            <a:pPr algn="l"/>
            <a:r>
              <a:rPr lang="es-E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     "Juan" 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5538A5-3DD9-49F0-8FF2-B0048087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31236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ASK</a:t>
            </a:r>
            <a:endParaRPr lang="es-E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9048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/>
              <a:t>ASK </a:t>
            </a:r>
            <a:r>
              <a:rPr lang="es-ES" dirty="0"/>
              <a:t>devuelve sí </a:t>
            </a:r>
            <a:r>
              <a:rPr lang="es-ES"/>
              <a:t>o no</a:t>
            </a:r>
          </a:p>
          <a:p>
            <a:pPr eaLnBrk="1" hangingPunct="1">
              <a:buFontTx/>
              <a:buNone/>
            </a:pPr>
            <a:r>
              <a:rPr lang="es-ES"/>
              <a:t>Puede ser útil para chequeo de errores</a:t>
            </a:r>
            <a:endParaRPr lang="es-E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95536" y="2708920"/>
            <a:ext cx="4320480" cy="3224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s-ES" sz="1800">
                <a:latin typeface="Consolas" pitchFamily="49" charset="0"/>
                <a:cs typeface="Consolas" pitchFamily="49" charset="0"/>
                <a:sym typeface="Symbol" pitchFamily="18" charset="2"/>
              </a:rPr>
              <a:t>@prefix : &lt;http://ejemplo.org#&gt; .</a:t>
            </a:r>
          </a:p>
          <a:p>
            <a:pPr marL="342900" indent="-342900" algn="l"/>
            <a:endParaRPr lang="es-ES" sz="180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s-ES" sz="1800">
                <a:latin typeface="Consolas" pitchFamily="49" charset="0"/>
                <a:cs typeface="Consolas" pitchFamily="49" charset="0"/>
                <a:sym typeface="Symbol" pitchFamily="18" charset="2"/>
              </a:rPr>
              <a:t>_:1   :nombre "Juan" .</a:t>
            </a:r>
          </a:p>
          <a:p>
            <a:pPr marL="342900" indent="-342900" algn="l"/>
            <a:r>
              <a:rPr lang="es-ES" sz="1800">
                <a:latin typeface="Consolas" pitchFamily="49" charset="0"/>
                <a:cs typeface="Consolas" pitchFamily="49" charset="0"/>
                <a:sym typeface="Symbol" pitchFamily="18" charset="2"/>
              </a:rPr>
              <a:t>_:1   :nota 8.5 .</a:t>
            </a:r>
          </a:p>
          <a:p>
            <a:pPr marL="342900" indent="-342900" algn="l"/>
            <a:endParaRPr lang="es-ES" sz="180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s-ES" sz="1800">
                <a:latin typeface="Consolas" pitchFamily="49" charset="0"/>
                <a:cs typeface="Consolas" pitchFamily="49" charset="0"/>
                <a:sym typeface="Symbol" pitchFamily="18" charset="2"/>
              </a:rPr>
              <a:t>_:2   :nombre "Luis" .</a:t>
            </a:r>
          </a:p>
          <a:p>
            <a:pPr marL="342900" indent="-342900" algn="l"/>
            <a:r>
              <a:rPr lang="es-ES" sz="1800">
                <a:latin typeface="Consolas" pitchFamily="49" charset="0"/>
                <a:cs typeface="Consolas" pitchFamily="49" charset="0"/>
                <a:sym typeface="Symbol" pitchFamily="18" charset="2"/>
              </a:rPr>
              <a:t>_:2   :nota "No presentado" .</a:t>
            </a:r>
          </a:p>
          <a:p>
            <a:pPr marL="342900" indent="-342900" algn="l"/>
            <a:endParaRPr lang="es-ES" sz="180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s-ES" sz="1800">
                <a:latin typeface="Consolas" pitchFamily="49" charset="0"/>
                <a:cs typeface="Consolas" pitchFamily="49" charset="0"/>
                <a:sym typeface="Symbol" pitchFamily="18" charset="2"/>
              </a:rPr>
              <a:t>_:3   :nombre "Ana" .</a:t>
            </a:r>
          </a:p>
          <a:p>
            <a:pPr marL="342900" indent="-342900" algn="l"/>
            <a:r>
              <a:rPr lang="es-ES" sz="1800">
                <a:latin typeface="Consolas" pitchFamily="49" charset="0"/>
                <a:cs typeface="Consolas" pitchFamily="49" charset="0"/>
                <a:sym typeface="Symbol" pitchFamily="18" charset="2"/>
              </a:rPr>
              <a:t>_:3   :nota 6.0 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012160" y="5333146"/>
            <a:ext cx="79208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>
                <a:latin typeface="Courier New" pitchFamily="49" charset="0"/>
                <a:cs typeface="Courier New" pitchFamily="49" charset="0"/>
              </a:rPr>
              <a:t>Yes</a:t>
            </a:r>
            <a:endParaRPr lang="es-E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211960" y="2852936"/>
            <a:ext cx="3960440" cy="17893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: &lt;http://ejemplo.org#&gt;</a:t>
            </a:r>
          </a:p>
          <a:p>
            <a:pPr marL="342900" indent="-342900" algn="l"/>
            <a:endParaRPr lang="pt-BR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ASK WHERE {</a:t>
            </a:r>
          </a:p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?x :nota ?n .</a:t>
            </a:r>
          </a:p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FILTER ( </a:t>
            </a:r>
            <a:r>
              <a:rPr lang="pt-BR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! </a:t>
            </a:r>
            <a:r>
              <a:rPr lang="pt-BR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isNumeric</a:t>
            </a:r>
            <a:r>
              <a:rPr lang="pt-BR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(?n)</a:t>
            </a:r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</a:p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  <a:endParaRPr lang="es-ES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293B23-42AE-4B3A-843F-3D221958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913"/>
            <a:ext cx="8796213" cy="792162"/>
          </a:xfrm>
        </p:spPr>
        <p:txBody>
          <a:bodyPr/>
          <a:lstStyle/>
          <a:p>
            <a:pPr eaLnBrk="1" hangingPunct="1"/>
            <a:r>
              <a:rPr lang="es-ES_tradnl" sz="4000"/>
              <a:t>SPARQL</a:t>
            </a:r>
            <a:endParaRPr lang="es-ES" sz="40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19781"/>
          </a:xfrm>
        </p:spPr>
        <p:txBody>
          <a:bodyPr/>
          <a:lstStyle/>
          <a:p>
            <a:pPr eaLnBrk="1" hangingPunct="1">
              <a:buNone/>
            </a:pPr>
            <a:r>
              <a:rPr lang="es-ES_tradnl" dirty="0"/>
              <a:t>Los ficheros RDF pueden considerarse bases de datos de tripletas</a:t>
            </a:r>
          </a:p>
          <a:p>
            <a:pPr eaLnBrk="1" hangingPunct="1">
              <a:buNone/>
            </a:pPr>
            <a:r>
              <a:rPr lang="es-ES_tradnl" dirty="0"/>
              <a:t>SPARQL (Abril 2006) es un lenguaje de consulta para datos RDF</a:t>
            </a:r>
          </a:p>
          <a:p>
            <a:pPr lvl="1" eaLnBrk="1" hangingPunct="1">
              <a:buNone/>
            </a:pPr>
            <a:r>
              <a:rPr lang="es-ES_tradnl" dirty="0"/>
              <a:t>Similar a SQL para RDF</a:t>
            </a:r>
          </a:p>
          <a:p>
            <a:pPr lvl="1" eaLnBrk="1" hangingPunct="1">
              <a:buNone/>
            </a:pPr>
            <a:r>
              <a:rPr lang="es-ES" dirty="0"/>
              <a:t>Lenguaje de consultas</a:t>
            </a:r>
          </a:p>
          <a:p>
            <a:pPr eaLnBrk="1" hangingPunct="1">
              <a:buNone/>
            </a:pPr>
            <a:r>
              <a:rPr lang="es-ES" dirty="0"/>
              <a:t>SPARQL 1.1 (2013, recomendación)</a:t>
            </a:r>
          </a:p>
          <a:p>
            <a:pPr lvl="1" eaLnBrk="1" hangingPunct="1">
              <a:buNone/>
            </a:pPr>
            <a:r>
              <a:rPr lang="es-ES" dirty="0"/>
              <a:t>Actualizaciones, consultas federadas, etc.</a:t>
            </a:r>
          </a:p>
          <a:p>
            <a:pPr lvl="1" eaLnBrk="1" hangingPunct="1">
              <a:buNone/>
            </a:pPr>
            <a:endParaRPr lang="es-ES_tradnl" dirty="0"/>
          </a:p>
          <a:p>
            <a:pPr lvl="1" eaLnBrk="1" hangingPunct="1">
              <a:buNone/>
            </a:pPr>
            <a:endParaRPr lang="es-ES_tradnl" dirty="0"/>
          </a:p>
          <a:p>
            <a:pPr eaLnBrk="1" hangingPunct="1">
              <a:buNone/>
            </a:pPr>
            <a:endParaRPr lang="es-ES_tradnl" dirty="0"/>
          </a:p>
          <a:p>
            <a:pPr eaLnBrk="1" hangingPunct="1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2CCDD3-116B-455A-8929-B0AB0356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Asignaciones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47800"/>
            <a:ext cx="8062664" cy="461665"/>
          </a:xfrm>
        </p:spPr>
        <p:txBody>
          <a:bodyPr/>
          <a:lstStyle/>
          <a:p>
            <a:r>
              <a:rPr lang="es-ES" dirty="0"/>
              <a:t>BIND </a:t>
            </a:r>
            <a:r>
              <a:rPr lang="es-ES" dirty="0" err="1">
                <a:solidFill>
                  <a:srgbClr val="0070C0"/>
                </a:solidFill>
              </a:rPr>
              <a:t>expr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/>
              <a:t>AS </a:t>
            </a:r>
            <a:r>
              <a:rPr lang="es-ES" dirty="0">
                <a:solidFill>
                  <a:srgbClr val="0070C0"/>
                </a:solidFill>
              </a:rPr>
              <a:t>v</a:t>
            </a:r>
            <a:r>
              <a:rPr lang="es-ES" dirty="0"/>
              <a:t> = Asigna el valor de </a:t>
            </a:r>
            <a:r>
              <a:rPr lang="es-ES" dirty="0" err="1">
                <a:solidFill>
                  <a:srgbClr val="0070C0"/>
                </a:solidFill>
              </a:rPr>
              <a:t>expr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/>
              <a:t>a la variable </a:t>
            </a:r>
            <a:r>
              <a:rPr lang="es-ES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9512" y="2000240"/>
            <a:ext cx="4680520" cy="39703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@</a:t>
            </a:r>
            <a:r>
              <a:rPr lang="es-ES" sz="1800" dirty="0" err="1">
                <a:latin typeface="Consolas" pitchFamily="49" charset="0"/>
                <a:cs typeface="Consolas" pitchFamily="49" charset="0"/>
              </a:rPr>
              <a:t>prefix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 e: &lt;http://ejemplo.org#&gt;.</a:t>
            </a:r>
          </a:p>
          <a:p>
            <a:pPr algn="l"/>
            <a:endParaRPr lang="es-ES" sz="18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_:1 e:nombre "Manzanas" .</a:t>
            </a: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_:1 e:cantidad 3 .</a:t>
            </a: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_:1 e:precio  3 .</a:t>
            </a:r>
          </a:p>
          <a:p>
            <a:pPr algn="l"/>
            <a:endParaRPr lang="es-ES" sz="18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_:2 e:nombre "Peras" .</a:t>
            </a: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_:2 e:cantidad 2 .</a:t>
            </a: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_:2 e:precio  2 .</a:t>
            </a:r>
          </a:p>
          <a:p>
            <a:pPr algn="l"/>
            <a:endParaRPr lang="es-ES" sz="18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_:3 e:nombre "Naranjas" .</a:t>
            </a: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_:3 e:cantidad 4 .</a:t>
            </a: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_:3 e:precio  1 .</a:t>
            </a:r>
          </a:p>
          <a:p>
            <a:pPr algn="l"/>
            <a:endParaRPr lang="es-E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47864" y="2420888"/>
            <a:ext cx="5544616" cy="25202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s-ES" sz="1600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es-ES" sz="16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s-ES" sz="1600" dirty="0">
                <a:latin typeface="Consolas" pitchFamily="49" charset="0"/>
                <a:cs typeface="Consolas" pitchFamily="49" charset="0"/>
                <a:sym typeface="Symbol" pitchFamily="18" charset="2"/>
              </a:rPr>
              <a:t>SELECT ?n   ?</a:t>
            </a:r>
            <a:r>
              <a:rPr lang="es-ES" sz="16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precioTotal</a:t>
            </a:r>
            <a:r>
              <a:rPr lang="es-ES" sz="1600" dirty="0"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</a:p>
          <a:p>
            <a:pPr marL="342900" indent="-342900" algn="l"/>
            <a:r>
              <a:rPr lang="es-ES" sz="1600" dirty="0">
                <a:latin typeface="Consolas" pitchFamily="49" charset="0"/>
                <a:cs typeface="Consolas" pitchFamily="49" charset="0"/>
                <a:sym typeface="Symbol" pitchFamily="18" charset="2"/>
              </a:rPr>
              <a:t>WHERE { </a:t>
            </a:r>
          </a:p>
          <a:p>
            <a:pPr marL="342900" indent="-342900" algn="l"/>
            <a:r>
              <a:rPr lang="es-ES" sz="16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?x e:nombre ?n .</a:t>
            </a:r>
          </a:p>
          <a:p>
            <a:pPr marL="342900" indent="-342900" algn="l"/>
            <a:r>
              <a:rPr lang="es-ES" sz="16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?x e:cantidad ?cantidad .</a:t>
            </a:r>
          </a:p>
          <a:p>
            <a:pPr marL="342900" indent="-342900" algn="l"/>
            <a:r>
              <a:rPr lang="es-ES" sz="16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?x e:precio ?precio .</a:t>
            </a:r>
          </a:p>
          <a:p>
            <a:pPr marL="342900" indent="-342900" algn="l"/>
            <a:r>
              <a:rPr lang="es-ES" sz="16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</a:t>
            </a:r>
            <a:r>
              <a:rPr lang="es-E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BIND ((?cantidad * ?precio) AS ?</a:t>
            </a:r>
            <a:r>
              <a:rPr lang="es-E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precioTotal</a:t>
            </a:r>
            <a:r>
              <a:rPr lang="es-E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</a:p>
          <a:p>
            <a:pPr marL="342900" indent="-342900" algn="l"/>
            <a:r>
              <a:rPr lang="es-ES" sz="1600" dirty="0"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</a:p>
          <a:p>
            <a:pPr marL="342900" indent="-342900" algn="l"/>
            <a:endParaRPr lang="es-ES" sz="16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103948" y="4941168"/>
            <a:ext cx="4248472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 sz="1600">
                <a:latin typeface="Courier New" pitchFamily="49" charset="0"/>
                <a:cs typeface="Courier New" pitchFamily="49" charset="0"/>
              </a:rPr>
              <a:t>----------------------------</a:t>
            </a:r>
          </a:p>
          <a:p>
            <a:pPr algn="l"/>
            <a:r>
              <a:rPr lang="es-ES" sz="1600">
                <a:latin typeface="Courier New" pitchFamily="49" charset="0"/>
                <a:cs typeface="Courier New" pitchFamily="49" charset="0"/>
              </a:rPr>
              <a:t>| n          | precioTotal |</a:t>
            </a:r>
          </a:p>
          <a:p>
            <a:pPr algn="l"/>
            <a:r>
              <a:rPr lang="es-ES" sz="1600">
                <a:latin typeface="Courier New" pitchFamily="49" charset="0"/>
                <a:cs typeface="Courier New" pitchFamily="49" charset="0"/>
              </a:rPr>
              <a:t>============================</a:t>
            </a:r>
          </a:p>
          <a:p>
            <a:pPr algn="l"/>
            <a:r>
              <a:rPr lang="es-ES" sz="1600">
                <a:latin typeface="Courier New" pitchFamily="49" charset="0"/>
                <a:cs typeface="Courier New" pitchFamily="49" charset="0"/>
              </a:rPr>
              <a:t>| "Naranjas" | 4           |</a:t>
            </a:r>
          </a:p>
          <a:p>
            <a:pPr algn="l"/>
            <a:r>
              <a:rPr lang="es-ES" sz="1600">
                <a:latin typeface="Courier New" pitchFamily="49" charset="0"/>
                <a:cs typeface="Courier New" pitchFamily="49" charset="0"/>
              </a:rPr>
              <a:t>| "Peras"    | 4           |</a:t>
            </a:r>
          </a:p>
          <a:p>
            <a:pPr algn="l"/>
            <a:r>
              <a:rPr lang="es-ES" sz="1600">
                <a:latin typeface="Courier New" pitchFamily="49" charset="0"/>
                <a:cs typeface="Courier New" pitchFamily="49" charset="0"/>
              </a:rPr>
              <a:t>| "Manzanas" | 9           |</a:t>
            </a:r>
          </a:p>
          <a:p>
            <a:pPr algn="l"/>
            <a:r>
              <a:rPr lang="es-ES" sz="1600">
                <a:latin typeface="Courier New" pitchFamily="49" charset="0"/>
                <a:cs typeface="Courier New" pitchFamily="49" charset="0"/>
              </a:rPr>
              <a:t>----------------------------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6FC81F-D3CC-4F72-8811-014DED10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Asignaciones en SELECT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1665"/>
          </a:xfrm>
        </p:spPr>
        <p:txBody>
          <a:bodyPr/>
          <a:lstStyle/>
          <a:p>
            <a:r>
              <a:rPr lang="es-ES"/>
              <a:t>Es posible realizar la asignación directamente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2000240"/>
            <a:ext cx="4392488" cy="39703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@</a:t>
            </a:r>
            <a:r>
              <a:rPr lang="es-ES" sz="1800" dirty="0" err="1">
                <a:latin typeface="Consolas" pitchFamily="49" charset="0"/>
                <a:cs typeface="Consolas" pitchFamily="49" charset="0"/>
              </a:rPr>
              <a:t>prefix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 e: &lt;http://ejemplo.org#&gt;.</a:t>
            </a:r>
          </a:p>
          <a:p>
            <a:pPr algn="l"/>
            <a:endParaRPr lang="es-ES" sz="18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_:1 e:nombre "Manzanas" .</a:t>
            </a: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_:1 e:cantidad 3 .</a:t>
            </a: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_:1 e:precio  3 .</a:t>
            </a:r>
          </a:p>
          <a:p>
            <a:pPr algn="l"/>
            <a:endParaRPr lang="es-ES" sz="18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_:2 e:nombre "Peras" .</a:t>
            </a: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_:2 e:cantidad 2 .</a:t>
            </a: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_:2 e:precio  2 .</a:t>
            </a:r>
          </a:p>
          <a:p>
            <a:pPr algn="l"/>
            <a:endParaRPr lang="es-ES" sz="18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_:3 e:nombre "Naranjas" .</a:t>
            </a: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_:3 e:cantidad 4 .</a:t>
            </a:r>
          </a:p>
          <a:p>
            <a:pPr algn="l"/>
            <a:r>
              <a:rPr lang="es-ES" sz="1800" dirty="0">
                <a:latin typeface="Consolas" pitchFamily="49" charset="0"/>
                <a:cs typeface="Consolas" pitchFamily="49" charset="0"/>
              </a:rPr>
              <a:t>_:3 e:precio  1 .</a:t>
            </a:r>
          </a:p>
          <a:p>
            <a:pPr algn="l"/>
            <a:endParaRPr lang="es-E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63888" y="2420888"/>
            <a:ext cx="5472608" cy="26642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es-ES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SELECT ?n </a:t>
            </a:r>
          </a:p>
          <a:p>
            <a:pPr marL="342900" indent="-342900" algn="l"/>
            <a:r>
              <a:rPr lang="es-E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((?cantidad * ?precio) AS ?</a:t>
            </a:r>
            <a:r>
              <a:rPr lang="es-ES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precioTotal</a:t>
            </a:r>
            <a:r>
              <a:rPr lang="es-E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  </a:t>
            </a:r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WHERE { 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?x e:nombre ?n .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?x e:cantidad ?cantidad .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?x e:precio ?precio .</a:t>
            </a:r>
          </a:p>
          <a:p>
            <a:pPr marL="342900" indent="-342900" algn="l"/>
            <a:r>
              <a:rPr lang="es-E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</a:p>
          <a:p>
            <a:pPr marL="342900" indent="-342900" algn="l"/>
            <a:endParaRPr lang="es-ES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283968" y="4869160"/>
            <a:ext cx="4248472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 sz="1600" dirty="0">
                <a:latin typeface="Courier New" pitchFamily="49" charset="0"/>
                <a:cs typeface="Courier New" pitchFamily="49" charset="0"/>
              </a:rPr>
              <a:t>----------------------------</a:t>
            </a:r>
          </a:p>
          <a:p>
            <a:pPr algn="l"/>
            <a:r>
              <a:rPr lang="es-ES" sz="1600" dirty="0">
                <a:latin typeface="Courier New" pitchFamily="49" charset="0"/>
                <a:cs typeface="Courier New" pitchFamily="49" charset="0"/>
              </a:rPr>
              <a:t>| n          | 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precioTotal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 |</a:t>
            </a:r>
          </a:p>
          <a:p>
            <a:pPr algn="l"/>
            <a:r>
              <a:rPr lang="es-ES" sz="1600" dirty="0">
                <a:latin typeface="Courier New" pitchFamily="49" charset="0"/>
                <a:cs typeface="Courier New" pitchFamily="49" charset="0"/>
              </a:rPr>
              <a:t>============================</a:t>
            </a:r>
          </a:p>
          <a:p>
            <a:pPr algn="l"/>
            <a:r>
              <a:rPr lang="es-ES" sz="1600" dirty="0">
                <a:latin typeface="Courier New" pitchFamily="49" charset="0"/>
                <a:cs typeface="Courier New" pitchFamily="49" charset="0"/>
              </a:rPr>
              <a:t>| "Naranjas" | 4           |</a:t>
            </a:r>
          </a:p>
          <a:p>
            <a:pPr algn="l"/>
            <a:r>
              <a:rPr lang="es-ES" sz="1600" dirty="0">
                <a:latin typeface="Courier New" pitchFamily="49" charset="0"/>
                <a:cs typeface="Courier New" pitchFamily="49" charset="0"/>
              </a:rPr>
              <a:t>| "Peras"    | 4           |</a:t>
            </a:r>
          </a:p>
          <a:p>
            <a:pPr algn="l"/>
            <a:r>
              <a:rPr lang="es-ES" sz="1600" dirty="0">
                <a:latin typeface="Courier New" pitchFamily="49" charset="0"/>
                <a:cs typeface="Courier New" pitchFamily="49" charset="0"/>
              </a:rPr>
              <a:t>| "Manzanas" | 9           |</a:t>
            </a:r>
          </a:p>
          <a:p>
            <a:pPr algn="l"/>
            <a:r>
              <a:rPr lang="es-ES" sz="1600" dirty="0">
                <a:latin typeface="Courier New" pitchFamily="49" charset="0"/>
                <a:cs typeface="Courier New" pitchFamily="49" charset="0"/>
              </a:rPr>
              <a:t>----------------------------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D74A3E-99DA-4016-B33C-72E2975B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Funciones de agregación: </a:t>
            </a:r>
            <a:br>
              <a:rPr lang="es-ES" dirty="0"/>
            </a:br>
            <a:r>
              <a:rPr lang="es-ES" dirty="0"/>
              <a:t>AVG, SUM, COUNT, SAMPLE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1916832"/>
            <a:ext cx="3500462" cy="25717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600" b="1" dirty="0">
                <a:sym typeface="Symbol" pitchFamily="18" charset="2"/>
              </a:rPr>
              <a:t>@</a:t>
            </a:r>
            <a:r>
              <a:rPr lang="pt-BR" sz="1600" b="1" dirty="0" err="1">
                <a:sym typeface="Symbol" pitchFamily="18" charset="2"/>
              </a:rPr>
              <a:t>prefix</a:t>
            </a:r>
            <a:r>
              <a:rPr lang="pt-BR" sz="1600" b="1" dirty="0">
                <a:sym typeface="Symbol" pitchFamily="18" charset="2"/>
              </a:rPr>
              <a:t> e: &lt;http://ejemplo.org#&gt;.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e:Pepe e:nombre "Jose" .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e:Pepe e:edad 31 .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e:Juan e:nombre "Juan" .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e:Juan e:edad 12 .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e:Ana e:nombre "Ana" .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e:Ana e:edad 25.</a:t>
            </a:r>
            <a:endParaRPr lang="es-ES" sz="1600" b="1" dirty="0">
              <a:sym typeface="Symbol" pitchFamily="18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0" y="1916832"/>
            <a:ext cx="4248472" cy="26534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600" b="1" dirty="0"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SELECT (</a:t>
            </a:r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AVG</a:t>
            </a:r>
            <a:r>
              <a:rPr lang="pt-BR" sz="1600" b="1" dirty="0">
                <a:sym typeface="Symbol" pitchFamily="18" charset="2"/>
              </a:rPr>
              <a:t>(?</a:t>
            </a:r>
            <a:r>
              <a:rPr lang="pt-BR" sz="1600" b="1" dirty="0" err="1">
                <a:sym typeface="Symbol" pitchFamily="18" charset="2"/>
              </a:rPr>
              <a:t>edad</a:t>
            </a:r>
            <a:r>
              <a:rPr lang="pt-BR" sz="1600" b="1" dirty="0">
                <a:sym typeface="Symbol" pitchFamily="18" charset="2"/>
              </a:rPr>
              <a:t>)        </a:t>
            </a:r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AS</a:t>
            </a:r>
            <a:r>
              <a:rPr lang="pt-BR" sz="1600" b="1" dirty="0">
                <a:sym typeface="Symbol" pitchFamily="18" charset="2"/>
              </a:rPr>
              <a:t> ?media) 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             (</a:t>
            </a:r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SUM</a:t>
            </a:r>
            <a:r>
              <a:rPr lang="pt-BR" sz="1600" b="1" dirty="0">
                <a:sym typeface="Symbol" pitchFamily="18" charset="2"/>
              </a:rPr>
              <a:t>(?</a:t>
            </a:r>
            <a:r>
              <a:rPr lang="pt-BR" sz="1600" b="1" dirty="0" err="1">
                <a:sym typeface="Symbol" pitchFamily="18" charset="2"/>
              </a:rPr>
              <a:t>edad</a:t>
            </a:r>
            <a:r>
              <a:rPr lang="pt-BR" sz="1600" b="1" dirty="0">
                <a:sym typeface="Symbol" pitchFamily="18" charset="2"/>
              </a:rPr>
              <a:t>)        </a:t>
            </a:r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AS</a:t>
            </a:r>
            <a:r>
              <a:rPr lang="pt-BR" sz="1600" b="1" dirty="0">
                <a:sym typeface="Symbol" pitchFamily="18" charset="2"/>
              </a:rPr>
              <a:t> ?suma)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             (</a:t>
            </a:r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COUNT</a:t>
            </a:r>
            <a:r>
              <a:rPr lang="pt-BR" sz="1600" b="1" dirty="0">
                <a:sym typeface="Symbol" pitchFamily="18" charset="2"/>
              </a:rPr>
              <a:t>(?</a:t>
            </a:r>
            <a:r>
              <a:rPr lang="pt-BR" sz="1600" b="1" dirty="0" err="1">
                <a:sym typeface="Symbol" pitchFamily="18" charset="2"/>
              </a:rPr>
              <a:t>edad</a:t>
            </a:r>
            <a:r>
              <a:rPr lang="pt-BR" sz="1600" b="1" dirty="0">
                <a:sym typeface="Symbol" pitchFamily="18" charset="2"/>
              </a:rPr>
              <a:t>)   </a:t>
            </a:r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AS</a:t>
            </a:r>
            <a:r>
              <a:rPr lang="pt-BR" sz="1600" b="1" dirty="0">
                <a:sym typeface="Symbol" pitchFamily="18" charset="2"/>
              </a:rPr>
              <a:t> ?</a:t>
            </a:r>
            <a:r>
              <a:rPr lang="pt-BR" sz="1600" b="1" dirty="0" err="1">
                <a:sym typeface="Symbol" pitchFamily="18" charset="2"/>
              </a:rPr>
              <a:t>cuenta</a:t>
            </a:r>
            <a:r>
              <a:rPr lang="pt-BR" sz="1600" b="1" dirty="0">
                <a:sym typeface="Symbol" pitchFamily="18" charset="2"/>
              </a:rPr>
              <a:t>)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             (</a:t>
            </a:r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SAMPLE</a:t>
            </a:r>
            <a:r>
              <a:rPr lang="pt-BR" sz="1600" b="1" dirty="0">
                <a:sym typeface="Symbol" pitchFamily="18" charset="2"/>
              </a:rPr>
              <a:t>(?</a:t>
            </a:r>
            <a:r>
              <a:rPr lang="pt-BR" sz="1600" b="1" dirty="0" err="1">
                <a:sym typeface="Symbol" pitchFamily="18" charset="2"/>
              </a:rPr>
              <a:t>edad</a:t>
            </a:r>
            <a:r>
              <a:rPr lang="pt-BR" sz="1600" b="1" dirty="0">
                <a:sym typeface="Symbol" pitchFamily="18" charset="2"/>
              </a:rPr>
              <a:t>) </a:t>
            </a:r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AS </a:t>
            </a:r>
            <a:r>
              <a:rPr lang="pt-BR" sz="1600" b="1" dirty="0">
                <a:sym typeface="Symbol" pitchFamily="18" charset="2"/>
              </a:rPr>
              <a:t>?</a:t>
            </a:r>
            <a:r>
              <a:rPr lang="pt-BR" sz="1600" b="1" dirty="0" err="1">
                <a:sym typeface="Symbol" pitchFamily="18" charset="2"/>
              </a:rPr>
              <a:t>muestra</a:t>
            </a:r>
            <a:r>
              <a:rPr lang="pt-BR" sz="1600" b="1" dirty="0">
                <a:sym typeface="Symbol" pitchFamily="18" charset="2"/>
              </a:rPr>
              <a:t>)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WHERE 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{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 ?n e:edad ?</a:t>
            </a:r>
            <a:r>
              <a:rPr lang="pt-BR" sz="1600" b="1" dirty="0" err="1">
                <a:sym typeface="Symbol" pitchFamily="18" charset="2"/>
              </a:rPr>
              <a:t>edad</a:t>
            </a:r>
            <a:r>
              <a:rPr lang="pt-BR" sz="1600" b="1" dirty="0">
                <a:sym typeface="Symbol" pitchFamily="18" charset="2"/>
              </a:rPr>
              <a:t> .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}</a:t>
            </a:r>
          </a:p>
          <a:p>
            <a:pPr marL="342900" indent="-342900" algn="l"/>
            <a:endParaRPr lang="es-ES" sz="1600" b="1" dirty="0">
              <a:sym typeface="Symbol" pitchFamily="18" charset="2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547664" y="4941168"/>
            <a:ext cx="576064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 dirty="0">
                <a:latin typeface="Courier New" pitchFamily="49" charset="0"/>
                <a:cs typeface="Courier New" pitchFamily="49" charset="0"/>
              </a:rPr>
              <a:t>| media  | suma |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cuenta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muestra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|</a:t>
            </a:r>
          </a:p>
          <a:p>
            <a:pPr algn="l"/>
            <a:r>
              <a:rPr lang="pt-BR" dirty="0">
                <a:latin typeface="Courier New" pitchFamily="49" charset="0"/>
                <a:cs typeface="Courier New" pitchFamily="49" charset="0"/>
              </a:rPr>
              <a:t>====================================</a:t>
            </a:r>
          </a:p>
          <a:p>
            <a:pPr algn="l"/>
            <a:r>
              <a:rPr lang="pt-BR" dirty="0">
                <a:latin typeface="Courier New" pitchFamily="49" charset="0"/>
                <a:cs typeface="Courier New" pitchFamily="49" charset="0"/>
              </a:rPr>
              <a:t>| 22.66  | 68   | 3      | 25      |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A9F821-6626-4A82-82DD-84A9E6AC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Funciones de agregación: </a:t>
            </a:r>
            <a:br>
              <a:rPr lang="es-ES" dirty="0"/>
            </a:br>
            <a:r>
              <a:rPr lang="es-ES" dirty="0"/>
              <a:t>MAX, MIN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1916832"/>
            <a:ext cx="3500462" cy="25717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600" b="1">
                <a:sym typeface="Symbol" pitchFamily="18" charset="2"/>
              </a:rPr>
              <a:t>@prefix e: &lt;http://ejemplo.org#&gt;.</a:t>
            </a:r>
          </a:p>
          <a:p>
            <a:pPr marL="342900" indent="-342900" algn="l"/>
            <a:endParaRPr lang="pt-BR" sz="1600" b="1">
              <a:sym typeface="Symbol" pitchFamily="18" charset="2"/>
            </a:endParaRPr>
          </a:p>
          <a:p>
            <a:pPr marL="342900" indent="-342900" algn="l"/>
            <a:r>
              <a:rPr lang="pt-BR" sz="1600" b="1">
                <a:sym typeface="Symbol" pitchFamily="18" charset="2"/>
              </a:rPr>
              <a:t>e:Pepe e:nombre "Jose" .</a:t>
            </a:r>
          </a:p>
          <a:p>
            <a:pPr marL="342900" indent="-342900" algn="l"/>
            <a:r>
              <a:rPr lang="pt-BR" sz="1600" b="1">
                <a:sym typeface="Symbol" pitchFamily="18" charset="2"/>
              </a:rPr>
              <a:t>e:Pepe e:edad 31 .</a:t>
            </a:r>
          </a:p>
          <a:p>
            <a:pPr marL="342900" indent="-342900" algn="l"/>
            <a:endParaRPr lang="pt-BR" sz="1600" b="1">
              <a:sym typeface="Symbol" pitchFamily="18" charset="2"/>
            </a:endParaRPr>
          </a:p>
          <a:p>
            <a:pPr marL="342900" indent="-342900" algn="l"/>
            <a:r>
              <a:rPr lang="pt-BR" sz="1600" b="1">
                <a:sym typeface="Symbol" pitchFamily="18" charset="2"/>
              </a:rPr>
              <a:t>e:Juan e:nombre "Juan" .</a:t>
            </a:r>
          </a:p>
          <a:p>
            <a:pPr marL="342900" indent="-342900" algn="l"/>
            <a:r>
              <a:rPr lang="pt-BR" sz="1600" b="1">
                <a:sym typeface="Symbol" pitchFamily="18" charset="2"/>
              </a:rPr>
              <a:t>e:Juan e:edad 12 .</a:t>
            </a:r>
          </a:p>
          <a:p>
            <a:pPr marL="342900" indent="-342900" algn="l"/>
            <a:endParaRPr lang="pt-BR" sz="1600" b="1">
              <a:sym typeface="Symbol" pitchFamily="18" charset="2"/>
            </a:endParaRPr>
          </a:p>
          <a:p>
            <a:pPr marL="342900" indent="-342900" algn="l"/>
            <a:r>
              <a:rPr lang="pt-BR" sz="1600" b="1">
                <a:sym typeface="Symbol" pitchFamily="18" charset="2"/>
              </a:rPr>
              <a:t>e:Ana e:nombre "Ana" .</a:t>
            </a:r>
          </a:p>
          <a:p>
            <a:pPr marL="342900" indent="-342900" algn="l"/>
            <a:r>
              <a:rPr lang="pt-BR" sz="1600" b="1">
                <a:sym typeface="Symbol" pitchFamily="18" charset="2"/>
              </a:rPr>
              <a:t>e:Ana e:edad 25.</a:t>
            </a:r>
            <a:endParaRPr lang="es-ES" sz="1600" b="1">
              <a:sym typeface="Symbol" pitchFamily="18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14876" y="2071678"/>
            <a:ext cx="3500462" cy="21494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600" b="1" dirty="0"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SELECT (</a:t>
            </a:r>
            <a:r>
              <a:rPr lang="es-ES" sz="1600" b="1" dirty="0">
                <a:solidFill>
                  <a:srgbClr val="FF0000"/>
                </a:solidFill>
                <a:sym typeface="Symbol" pitchFamily="18" charset="2"/>
              </a:rPr>
              <a:t>MAX</a:t>
            </a:r>
            <a:r>
              <a:rPr lang="es-ES" sz="1600" b="1" dirty="0">
                <a:sym typeface="Symbol" pitchFamily="18" charset="2"/>
              </a:rPr>
              <a:t>(?edad) as ?mayor)</a:t>
            </a: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               (</a:t>
            </a:r>
            <a:r>
              <a:rPr lang="es-ES" sz="1600" b="1" dirty="0">
                <a:solidFill>
                  <a:srgbClr val="FF0000"/>
                </a:solidFill>
                <a:sym typeface="Symbol" pitchFamily="18" charset="2"/>
              </a:rPr>
              <a:t>MIN</a:t>
            </a:r>
            <a:r>
              <a:rPr lang="es-ES" sz="1600" b="1" dirty="0">
                <a:sym typeface="Symbol" pitchFamily="18" charset="2"/>
              </a:rPr>
              <a:t>(?edad) as ?menor)</a:t>
            </a: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	WHERE </a:t>
            </a: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{</a:t>
            </a: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   ?n e:edad ?edad .</a:t>
            </a:r>
          </a:p>
          <a:p>
            <a:pPr marL="342900" indent="-342900" algn="l"/>
            <a:r>
              <a:rPr lang="es-ES" sz="1600" b="1" dirty="0">
                <a:sym typeface="Symbol" pitchFamily="18" charset="2"/>
              </a:rPr>
              <a:t>}</a:t>
            </a:r>
          </a:p>
          <a:p>
            <a:pPr marL="342900" indent="-342900" algn="l"/>
            <a:endParaRPr lang="es-ES" sz="1600" b="1" dirty="0">
              <a:sym typeface="Symbol" pitchFamily="18" charset="2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214942" y="4572008"/>
            <a:ext cx="302946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mayor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 | menor |</a:t>
            </a:r>
          </a:p>
          <a:p>
            <a:pPr algn="l"/>
            <a:r>
              <a:rPr lang="pt-BR" dirty="0">
                <a:latin typeface="Courier New" pitchFamily="49" charset="0"/>
                <a:cs typeface="Courier New" pitchFamily="49" charset="0"/>
              </a:rPr>
              <a:t>==================</a:t>
            </a:r>
          </a:p>
          <a:p>
            <a:pPr algn="l"/>
            <a:r>
              <a:rPr lang="pt-BR" dirty="0">
                <a:latin typeface="Courier New" pitchFamily="49" charset="0"/>
                <a:cs typeface="Courier New" pitchFamily="49" charset="0"/>
              </a:rPr>
              <a:t>| 31     | 12    |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FAEE8AA-3A7E-4F57-9867-5D8FC0E8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Agrupaciones: GROUP_BY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196752"/>
            <a:ext cx="7772400" cy="461665"/>
          </a:xfrm>
        </p:spPr>
        <p:txBody>
          <a:bodyPr/>
          <a:lstStyle/>
          <a:p>
            <a:r>
              <a:rPr lang="es-ES"/>
              <a:t>GROUP BY permite agrupar conjuntos de resultados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552" y="1844824"/>
            <a:ext cx="3168352" cy="46805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400" b="1" dirty="0">
                <a:sym typeface="Symbol" pitchFamily="18" charset="2"/>
              </a:rPr>
              <a:t>@</a:t>
            </a:r>
            <a:r>
              <a:rPr lang="pt-BR" sz="1400" b="1" dirty="0" err="1">
                <a:sym typeface="Symbol" pitchFamily="18" charset="2"/>
              </a:rPr>
              <a:t>prefix</a:t>
            </a:r>
            <a:r>
              <a:rPr lang="pt-BR" sz="1400" b="1" dirty="0">
                <a:sym typeface="Symbol" pitchFamily="18" charset="2"/>
              </a:rPr>
              <a:t> e: &lt;http://ejemplo.org#&gt;.</a:t>
            </a:r>
          </a:p>
          <a:p>
            <a:pPr marL="342900" indent="-342900" algn="l"/>
            <a:endParaRPr lang="pt-BR" sz="1400" b="1" dirty="0">
              <a:sym typeface="Symbol" pitchFamily="18" charset="2"/>
            </a:endParaRPr>
          </a:p>
          <a:p>
            <a:pPr marL="342900" indent="-342900" algn="l"/>
            <a:r>
              <a:rPr lang="pt-BR" sz="1400" b="1" dirty="0">
                <a:sym typeface="Symbol" pitchFamily="18" charset="2"/>
              </a:rPr>
              <a:t>_:1 e:nombre "Ana".</a:t>
            </a:r>
          </a:p>
          <a:p>
            <a:pPr marL="342900" indent="-342900" algn="l"/>
            <a:r>
              <a:rPr lang="pt-BR" sz="1400" b="1" dirty="0">
                <a:sym typeface="Symbol" pitchFamily="18" charset="2"/>
              </a:rPr>
              <a:t>_:1 e:edad   18 .</a:t>
            </a:r>
          </a:p>
          <a:p>
            <a:pPr marL="342900" indent="-342900" algn="l"/>
            <a:r>
              <a:rPr lang="pt-BR" sz="1400" b="1" dirty="0">
                <a:sym typeface="Symbol" pitchFamily="18" charset="2"/>
              </a:rPr>
              <a:t>_:1 e:nota   8 .</a:t>
            </a:r>
          </a:p>
          <a:p>
            <a:pPr marL="342900" indent="-342900" algn="l"/>
            <a:endParaRPr lang="pt-BR" sz="1400" b="1" dirty="0">
              <a:sym typeface="Symbol" pitchFamily="18" charset="2"/>
            </a:endParaRPr>
          </a:p>
          <a:p>
            <a:pPr marL="342900" indent="-342900" algn="l"/>
            <a:r>
              <a:rPr lang="pt-BR" sz="1400" b="1" dirty="0">
                <a:sym typeface="Symbol" pitchFamily="18" charset="2"/>
              </a:rPr>
              <a:t>_:2 e:nombre "Juan".</a:t>
            </a:r>
          </a:p>
          <a:p>
            <a:pPr marL="342900" indent="-342900" algn="l"/>
            <a:r>
              <a:rPr lang="pt-BR" sz="1400" b="1" dirty="0">
                <a:sym typeface="Symbol" pitchFamily="18" charset="2"/>
              </a:rPr>
              <a:t>_:2 e:edad   20 .</a:t>
            </a:r>
          </a:p>
          <a:p>
            <a:pPr marL="342900" indent="-342900" algn="l"/>
            <a:r>
              <a:rPr lang="pt-BR" sz="1400" b="1" dirty="0">
                <a:sym typeface="Symbol" pitchFamily="18" charset="2"/>
              </a:rPr>
              <a:t>_:2 e:nota   7 .</a:t>
            </a:r>
          </a:p>
          <a:p>
            <a:pPr marL="342900" indent="-342900" algn="l"/>
            <a:endParaRPr lang="pt-BR" sz="1400" b="1" dirty="0">
              <a:sym typeface="Symbol" pitchFamily="18" charset="2"/>
            </a:endParaRPr>
          </a:p>
          <a:p>
            <a:pPr marL="342900" indent="-342900" algn="l"/>
            <a:r>
              <a:rPr lang="pt-BR" sz="1400" b="1" dirty="0">
                <a:sym typeface="Symbol" pitchFamily="18" charset="2"/>
              </a:rPr>
              <a:t>_:3 e:nombre "</a:t>
            </a:r>
            <a:r>
              <a:rPr lang="pt-BR" sz="1400" b="1" dirty="0" err="1">
                <a:sym typeface="Symbol" pitchFamily="18" charset="2"/>
              </a:rPr>
              <a:t>Luis</a:t>
            </a:r>
            <a:r>
              <a:rPr lang="pt-BR" sz="1400" b="1" dirty="0">
                <a:sym typeface="Symbol" pitchFamily="18" charset="2"/>
              </a:rPr>
              <a:t>".</a:t>
            </a:r>
          </a:p>
          <a:p>
            <a:pPr marL="342900" indent="-342900" algn="l"/>
            <a:r>
              <a:rPr lang="pt-BR" sz="1400" b="1" dirty="0">
                <a:sym typeface="Symbol" pitchFamily="18" charset="2"/>
              </a:rPr>
              <a:t>_:3 e:edad   18 .</a:t>
            </a:r>
          </a:p>
          <a:p>
            <a:pPr marL="342900" indent="-342900" algn="l"/>
            <a:r>
              <a:rPr lang="pt-BR" sz="1400" b="1" dirty="0">
                <a:sym typeface="Symbol" pitchFamily="18" charset="2"/>
              </a:rPr>
              <a:t>_:3 e:nota   5 .</a:t>
            </a:r>
          </a:p>
          <a:p>
            <a:pPr marL="342900" indent="-342900" algn="l"/>
            <a:endParaRPr lang="pt-BR" sz="1400" b="1" dirty="0">
              <a:sym typeface="Symbol" pitchFamily="18" charset="2"/>
            </a:endParaRPr>
          </a:p>
          <a:p>
            <a:pPr marL="342900" indent="-342900" algn="l"/>
            <a:r>
              <a:rPr lang="pt-BR" sz="1400" b="1" dirty="0">
                <a:sym typeface="Symbol" pitchFamily="18" charset="2"/>
              </a:rPr>
              <a:t>_:4 e:nombre "Mario".</a:t>
            </a:r>
          </a:p>
          <a:p>
            <a:pPr marL="342900" indent="-342900" algn="l"/>
            <a:r>
              <a:rPr lang="pt-BR" sz="1400" b="1" dirty="0">
                <a:sym typeface="Symbol" pitchFamily="18" charset="2"/>
              </a:rPr>
              <a:t>_:4 e:edad   19 .</a:t>
            </a:r>
          </a:p>
          <a:p>
            <a:pPr marL="342900" indent="-342900" algn="l"/>
            <a:r>
              <a:rPr lang="pt-BR" sz="1400" b="1" dirty="0">
                <a:sym typeface="Symbol" pitchFamily="18" charset="2"/>
              </a:rPr>
              <a:t>_:4 e:nota   6 .</a:t>
            </a:r>
          </a:p>
          <a:p>
            <a:pPr marL="342900" indent="-342900" algn="l"/>
            <a:endParaRPr lang="pt-BR" sz="1400" b="1" dirty="0">
              <a:sym typeface="Symbol" pitchFamily="18" charset="2"/>
            </a:endParaRPr>
          </a:p>
          <a:p>
            <a:pPr marL="342900" indent="-342900" algn="l"/>
            <a:r>
              <a:rPr lang="pt-BR" sz="1400" b="1" dirty="0">
                <a:sym typeface="Symbol" pitchFamily="18" charset="2"/>
              </a:rPr>
              <a:t>_:5 e:nombre "Carlos".</a:t>
            </a:r>
          </a:p>
          <a:p>
            <a:pPr marL="342900" indent="-342900" algn="l"/>
            <a:r>
              <a:rPr lang="pt-BR" sz="1400" b="1" dirty="0">
                <a:sym typeface="Symbol" pitchFamily="18" charset="2"/>
              </a:rPr>
              <a:t>_:5 e:edad   20 .</a:t>
            </a:r>
          </a:p>
          <a:p>
            <a:pPr marL="342900" indent="-342900" algn="l"/>
            <a:r>
              <a:rPr lang="pt-BR" sz="1400" b="1" dirty="0">
                <a:sym typeface="Symbol" pitchFamily="18" charset="2"/>
              </a:rPr>
              <a:t>_:5 e:nota   9 .</a:t>
            </a:r>
            <a:endParaRPr lang="es-ES" sz="1400" b="1" dirty="0">
              <a:sym typeface="Symbol" pitchFamily="18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23928" y="2071678"/>
            <a:ext cx="4968552" cy="236543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600" b="1" dirty="0"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SELECT (AVG(?nota) AS ?</a:t>
            </a:r>
            <a:r>
              <a:rPr lang="pt-BR" sz="1600" b="1" dirty="0" err="1">
                <a:sym typeface="Symbol" pitchFamily="18" charset="2"/>
              </a:rPr>
              <a:t>mediaNota</a:t>
            </a:r>
            <a:r>
              <a:rPr lang="pt-BR" sz="1600" b="1" dirty="0">
                <a:sym typeface="Symbol" pitchFamily="18" charset="2"/>
              </a:rPr>
              <a:t>) ?</a:t>
            </a:r>
            <a:r>
              <a:rPr lang="pt-BR" sz="1600" b="1" dirty="0" err="1">
                <a:sym typeface="Symbol" pitchFamily="18" charset="2"/>
              </a:rPr>
              <a:t>edad</a:t>
            </a:r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WHERE { 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?x e:nombre ?n .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?x e:edad ?</a:t>
            </a:r>
            <a:r>
              <a:rPr lang="pt-BR" sz="1600" b="1" dirty="0" err="1">
                <a:sym typeface="Symbol" pitchFamily="18" charset="2"/>
              </a:rPr>
              <a:t>edad</a:t>
            </a:r>
            <a:r>
              <a:rPr lang="pt-BR" sz="1600" b="1" dirty="0">
                <a:sym typeface="Symbol" pitchFamily="18" charset="2"/>
              </a:rPr>
              <a:t> .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?x e:nota ?nota .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}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GROUP BY ?</a:t>
            </a:r>
            <a:r>
              <a:rPr lang="pt-BR" sz="1600" b="1" dirty="0" err="1">
                <a:sym typeface="Symbol" pitchFamily="18" charset="2"/>
              </a:rPr>
              <a:t>edad</a:t>
            </a:r>
            <a:endParaRPr lang="es-ES" sz="1600" b="1" dirty="0">
              <a:sym typeface="Symbol" pitchFamily="18" charset="2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427984" y="4509120"/>
            <a:ext cx="3816424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>
                <a:latin typeface="Courier New" pitchFamily="49" charset="0"/>
                <a:cs typeface="Courier New" pitchFamily="49" charset="0"/>
              </a:rPr>
              <a:t>---------------------</a:t>
            </a:r>
          </a:p>
          <a:p>
            <a:pPr algn="l"/>
            <a:r>
              <a:rPr lang="es-ES">
                <a:latin typeface="Courier New" pitchFamily="49" charset="0"/>
                <a:cs typeface="Courier New" pitchFamily="49" charset="0"/>
              </a:rPr>
              <a:t>| mediaNota  | edad |</a:t>
            </a:r>
          </a:p>
          <a:p>
            <a:pPr algn="l"/>
            <a:r>
              <a:rPr lang="es-ES">
                <a:latin typeface="Courier New" pitchFamily="49" charset="0"/>
                <a:cs typeface="Courier New" pitchFamily="49" charset="0"/>
              </a:rPr>
              <a:t>=====================</a:t>
            </a:r>
          </a:p>
          <a:p>
            <a:pPr algn="l"/>
            <a:r>
              <a:rPr lang="es-ES">
                <a:latin typeface="Courier New" pitchFamily="49" charset="0"/>
                <a:cs typeface="Courier New" pitchFamily="49" charset="0"/>
              </a:rPr>
              <a:t>| 6.5        | 18   |</a:t>
            </a:r>
          </a:p>
          <a:p>
            <a:pPr algn="l"/>
            <a:r>
              <a:rPr lang="es-ES">
                <a:latin typeface="Courier New" pitchFamily="49" charset="0"/>
                <a:cs typeface="Courier New" pitchFamily="49" charset="0"/>
              </a:rPr>
              <a:t>| 8.0        | 20   |</a:t>
            </a:r>
          </a:p>
          <a:p>
            <a:pPr algn="l"/>
            <a:r>
              <a:rPr lang="es-ES">
                <a:latin typeface="Courier New" pitchFamily="49" charset="0"/>
                <a:cs typeface="Courier New" pitchFamily="49" charset="0"/>
              </a:rPr>
              <a:t>| 6.0        | 19   |</a:t>
            </a:r>
          </a:p>
          <a:p>
            <a:pPr algn="l"/>
            <a:r>
              <a:rPr lang="es-ES">
                <a:latin typeface="Courier New" pitchFamily="49" charset="0"/>
                <a:cs typeface="Courier New" pitchFamily="49" charset="0"/>
              </a:rPr>
              <a:t>---------------------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1C01A9B-7542-4D4F-8774-09189CE1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Agrupaciones: HAVING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830997"/>
          </a:xfrm>
        </p:spPr>
        <p:txBody>
          <a:bodyPr/>
          <a:lstStyle/>
          <a:p>
            <a:r>
              <a:rPr lang="es-ES"/>
              <a:t>HAVING permite filtrar los grupos que cumplan una condición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552" y="1844824"/>
            <a:ext cx="3168352" cy="46805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400" b="1">
                <a:sym typeface="Symbol" pitchFamily="18" charset="2"/>
              </a:rPr>
              <a:t>@prefix e: &lt;http://ejemplo.org#&gt;.</a:t>
            </a:r>
          </a:p>
          <a:p>
            <a:pPr marL="342900" indent="-342900" algn="l"/>
            <a:endParaRPr lang="pt-BR" sz="1400" b="1">
              <a:sym typeface="Symbol" pitchFamily="18" charset="2"/>
            </a:endParaRP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_:1 e:nombre "Ana".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_:1 e:edad   18 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_:1 e:nota   8 .</a:t>
            </a:r>
          </a:p>
          <a:p>
            <a:pPr marL="342900" indent="-342900" algn="l"/>
            <a:endParaRPr lang="pt-BR" sz="1400" b="1">
              <a:sym typeface="Symbol" pitchFamily="18" charset="2"/>
            </a:endParaRP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_:2 e:nombre "Juan".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_:2 e:edad   20 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_:2 e:nota   7 .</a:t>
            </a:r>
          </a:p>
          <a:p>
            <a:pPr marL="342900" indent="-342900" algn="l"/>
            <a:endParaRPr lang="pt-BR" sz="1400" b="1">
              <a:sym typeface="Symbol" pitchFamily="18" charset="2"/>
            </a:endParaRP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_:3 e:nombre "Luis".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_:3 e:edad   18 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_:3 e:nota   5 .</a:t>
            </a:r>
          </a:p>
          <a:p>
            <a:pPr marL="342900" indent="-342900" algn="l"/>
            <a:endParaRPr lang="pt-BR" sz="1400" b="1">
              <a:sym typeface="Symbol" pitchFamily="18" charset="2"/>
            </a:endParaRP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_:4 e:nombre "Mario".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_:4 e:edad   19 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_:4 e:nota   6 .</a:t>
            </a:r>
          </a:p>
          <a:p>
            <a:pPr marL="342900" indent="-342900" algn="l"/>
            <a:endParaRPr lang="pt-BR" sz="1400" b="1">
              <a:sym typeface="Symbol" pitchFamily="18" charset="2"/>
            </a:endParaRP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_:5 e:nombre "Carlos".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_:5 e:edad   20 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_:5 e:nota   9 .</a:t>
            </a:r>
            <a:endParaRPr lang="es-ES" sz="1400" b="1">
              <a:sym typeface="Symbol" pitchFamily="18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23928" y="1916832"/>
            <a:ext cx="4968552" cy="25814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600" b="1" dirty="0"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SELECT (AVG(?nota) AS ?</a:t>
            </a:r>
            <a:r>
              <a:rPr lang="pt-BR" sz="1600" b="1" dirty="0" err="1">
                <a:sym typeface="Symbol" pitchFamily="18" charset="2"/>
              </a:rPr>
              <a:t>mediaNota</a:t>
            </a:r>
            <a:r>
              <a:rPr lang="pt-BR" sz="1600" b="1" dirty="0">
                <a:sym typeface="Symbol" pitchFamily="18" charset="2"/>
              </a:rPr>
              <a:t>) ?</a:t>
            </a:r>
            <a:r>
              <a:rPr lang="pt-BR" sz="1600" b="1" dirty="0" err="1">
                <a:sym typeface="Symbol" pitchFamily="18" charset="2"/>
              </a:rPr>
              <a:t>edad</a:t>
            </a:r>
            <a:r>
              <a:rPr lang="pt-BR" sz="1600" b="1" dirty="0">
                <a:sym typeface="Symbol" pitchFamily="18" charset="2"/>
              </a:rPr>
              <a:t> WHERE { 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?x e:nombre ?n .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?x e:edad ?</a:t>
            </a:r>
            <a:r>
              <a:rPr lang="pt-BR" sz="1600" b="1" dirty="0" err="1">
                <a:sym typeface="Symbol" pitchFamily="18" charset="2"/>
              </a:rPr>
              <a:t>edad</a:t>
            </a:r>
            <a:r>
              <a:rPr lang="pt-BR" sz="1600" b="1" dirty="0">
                <a:sym typeface="Symbol" pitchFamily="18" charset="2"/>
              </a:rPr>
              <a:t> .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?x e:nota ?nota .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}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GROUP BY ?</a:t>
            </a:r>
            <a:r>
              <a:rPr lang="pt-BR" sz="1600" b="1" dirty="0" err="1">
                <a:sym typeface="Symbol" pitchFamily="18" charset="2"/>
              </a:rPr>
              <a:t>edad</a:t>
            </a:r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HAVING (?</a:t>
            </a:r>
            <a:r>
              <a:rPr lang="pt-BR" sz="1600" b="1" dirty="0" err="1">
                <a:sym typeface="Symbol" pitchFamily="18" charset="2"/>
              </a:rPr>
              <a:t>mediaNota</a:t>
            </a:r>
            <a:r>
              <a:rPr lang="pt-BR" sz="1600" b="1" dirty="0">
                <a:sym typeface="Symbol" pitchFamily="18" charset="2"/>
              </a:rPr>
              <a:t> &lt;  8)</a:t>
            </a:r>
            <a:endParaRPr lang="es-ES" sz="1600" b="1" dirty="0">
              <a:sym typeface="Symbol" pitchFamily="18" charset="2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355976" y="4653136"/>
            <a:ext cx="3816424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>
                <a:latin typeface="Courier New" pitchFamily="49" charset="0"/>
                <a:cs typeface="Courier New" pitchFamily="49" charset="0"/>
              </a:rPr>
              <a:t>---------------------</a:t>
            </a:r>
          </a:p>
          <a:p>
            <a:pPr algn="l"/>
            <a:r>
              <a:rPr lang="es-ES">
                <a:latin typeface="Courier New" pitchFamily="49" charset="0"/>
                <a:cs typeface="Courier New" pitchFamily="49" charset="0"/>
              </a:rPr>
              <a:t>| mediaNota  | edad |</a:t>
            </a:r>
          </a:p>
          <a:p>
            <a:pPr algn="l"/>
            <a:r>
              <a:rPr lang="es-ES">
                <a:latin typeface="Courier New" pitchFamily="49" charset="0"/>
                <a:cs typeface="Courier New" pitchFamily="49" charset="0"/>
              </a:rPr>
              <a:t>=====================</a:t>
            </a:r>
          </a:p>
          <a:p>
            <a:pPr algn="l"/>
            <a:r>
              <a:rPr lang="es-ES">
                <a:latin typeface="Courier New" pitchFamily="49" charset="0"/>
                <a:cs typeface="Courier New" pitchFamily="49" charset="0"/>
              </a:rPr>
              <a:t>| 6.5        | 18   |</a:t>
            </a:r>
          </a:p>
          <a:p>
            <a:pPr algn="l"/>
            <a:r>
              <a:rPr lang="es-ES">
                <a:latin typeface="Courier New" pitchFamily="49" charset="0"/>
                <a:cs typeface="Courier New" pitchFamily="49" charset="0"/>
              </a:rPr>
              <a:t>| 6.0        | 19   |</a:t>
            </a:r>
          </a:p>
          <a:p>
            <a:pPr algn="l"/>
            <a:r>
              <a:rPr lang="es-ES">
                <a:latin typeface="Courier New" pitchFamily="49" charset="0"/>
                <a:cs typeface="Courier New" pitchFamily="49" charset="0"/>
              </a:rPr>
              <a:t>---------------------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FDF953-3AAD-4076-9B17-14CF36593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Subconsultas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7772400" cy="461665"/>
          </a:xfrm>
        </p:spPr>
        <p:txBody>
          <a:bodyPr/>
          <a:lstStyle/>
          <a:p>
            <a:r>
              <a:rPr lang="es-ES"/>
              <a:t>Es posible realizar consultas dentro de consultas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552" y="1844824"/>
            <a:ext cx="3168352" cy="46805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400" b="1">
                <a:sym typeface="Symbol" pitchFamily="18" charset="2"/>
              </a:rPr>
              <a:t>@prefix e: &lt;http://ejemplo.org#&gt;.</a:t>
            </a:r>
          </a:p>
          <a:p>
            <a:pPr marL="342900" indent="-342900" algn="l"/>
            <a:endParaRPr lang="pt-BR" sz="1400" b="1">
              <a:sym typeface="Symbol" pitchFamily="18" charset="2"/>
            </a:endParaRP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_:1 e:nombre "Ana".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_:1 e:edad   18 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_:1 e:nota   8 .</a:t>
            </a:r>
          </a:p>
          <a:p>
            <a:pPr marL="342900" indent="-342900" algn="l"/>
            <a:endParaRPr lang="pt-BR" sz="1400" b="1">
              <a:sym typeface="Symbol" pitchFamily="18" charset="2"/>
            </a:endParaRP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_:2 e:nombre "Juan".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_:2 e:edad   20 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_:2 e:nota   7 .</a:t>
            </a:r>
          </a:p>
          <a:p>
            <a:pPr marL="342900" indent="-342900" algn="l"/>
            <a:endParaRPr lang="pt-BR" sz="1400" b="1">
              <a:sym typeface="Symbol" pitchFamily="18" charset="2"/>
            </a:endParaRP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_:3 e:nombre "Luis".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_:3 e:edad   18 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_:3 e:nota   5 .</a:t>
            </a:r>
          </a:p>
          <a:p>
            <a:pPr marL="342900" indent="-342900" algn="l"/>
            <a:endParaRPr lang="pt-BR" sz="1400" b="1">
              <a:sym typeface="Symbol" pitchFamily="18" charset="2"/>
            </a:endParaRP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_:4 e:nombre "Mario".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_:4 e:edad   19 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_:4 e:nota   6 .</a:t>
            </a:r>
          </a:p>
          <a:p>
            <a:pPr marL="342900" indent="-342900" algn="l"/>
            <a:endParaRPr lang="pt-BR" sz="1400" b="1">
              <a:sym typeface="Symbol" pitchFamily="18" charset="2"/>
            </a:endParaRP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_:5 e:nombre "Carlos".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_:5 e:edad   20 .</a:t>
            </a:r>
          </a:p>
          <a:p>
            <a:pPr marL="342900" indent="-342900" algn="l"/>
            <a:r>
              <a:rPr lang="pt-BR" sz="1400" b="1">
                <a:sym typeface="Symbol" pitchFamily="18" charset="2"/>
              </a:rPr>
              <a:t>_:5 e:nota   9 .</a:t>
            </a:r>
            <a:endParaRPr lang="es-ES" sz="1400" b="1">
              <a:sym typeface="Symbol" pitchFamily="18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87416" y="1844824"/>
            <a:ext cx="5256584" cy="33123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600" b="1" dirty="0"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SELECT ?</a:t>
            </a:r>
            <a:r>
              <a:rPr lang="pt-BR" sz="1600" b="1" dirty="0" err="1">
                <a:sym typeface="Symbol" pitchFamily="18" charset="2"/>
              </a:rPr>
              <a:t>nombre</a:t>
            </a:r>
            <a:r>
              <a:rPr lang="pt-BR" sz="1600" b="1" dirty="0">
                <a:sym typeface="Symbol" pitchFamily="18" charset="2"/>
              </a:rPr>
              <a:t> ?nota 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             </a:t>
            </a:r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(?nota - ?</a:t>
            </a:r>
            <a:r>
              <a:rPr lang="pt-BR" sz="1600" b="1" dirty="0" err="1">
                <a:solidFill>
                  <a:srgbClr val="FF0000"/>
                </a:solidFill>
                <a:sym typeface="Symbol" pitchFamily="18" charset="2"/>
              </a:rPr>
              <a:t>notaMedia</a:t>
            </a:r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 AS ?</a:t>
            </a:r>
            <a:r>
              <a:rPr lang="pt-BR" sz="1600" b="1" dirty="0" err="1">
                <a:solidFill>
                  <a:srgbClr val="FF0000"/>
                </a:solidFill>
                <a:sym typeface="Symbol" pitchFamily="18" charset="2"/>
              </a:rPr>
              <a:t>desv</a:t>
            </a:r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) 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WHERE { 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?x e:nombre ?</a:t>
            </a:r>
            <a:r>
              <a:rPr lang="pt-BR" sz="1600" b="1" dirty="0" err="1">
                <a:sym typeface="Symbol" pitchFamily="18" charset="2"/>
              </a:rPr>
              <a:t>nombre</a:t>
            </a:r>
            <a:r>
              <a:rPr lang="pt-BR" sz="1600" b="1" dirty="0">
                <a:sym typeface="Symbol" pitchFamily="18" charset="2"/>
              </a:rPr>
              <a:t> .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?x e:nota ?nota . </a:t>
            </a:r>
          </a:p>
          <a:p>
            <a:pPr marL="342900" indent="-342900" algn="l"/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  {</a:t>
            </a:r>
          </a:p>
          <a:p>
            <a:pPr marL="342900" indent="-342900" algn="l"/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   SELECT (AVG(?nota) AS ?</a:t>
            </a:r>
            <a:r>
              <a:rPr lang="pt-BR" sz="1600" b="1" dirty="0" err="1">
                <a:solidFill>
                  <a:srgbClr val="FF0000"/>
                </a:solidFill>
                <a:sym typeface="Symbol" pitchFamily="18" charset="2"/>
              </a:rPr>
              <a:t>notaMedia</a:t>
            </a:r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) WHERE {</a:t>
            </a:r>
          </a:p>
          <a:p>
            <a:pPr marL="342900" indent="-342900" algn="l"/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    ?x e:nota ?nota .</a:t>
            </a:r>
          </a:p>
          <a:p>
            <a:pPr marL="342900" indent="-342900" algn="l"/>
            <a:r>
              <a:rPr lang="pt-BR" sz="1600" b="1" dirty="0">
                <a:solidFill>
                  <a:srgbClr val="FF0000"/>
                </a:solidFill>
                <a:sym typeface="Symbol" pitchFamily="18" charset="2"/>
              </a:rPr>
              <a:t>   }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  }</a:t>
            </a:r>
          </a:p>
          <a:p>
            <a:pPr marL="342900" indent="-342900" algn="l"/>
            <a:r>
              <a:rPr lang="pt-BR" sz="1600" b="1" dirty="0">
                <a:sym typeface="Symbol" pitchFamily="18" charset="2"/>
              </a:rPr>
              <a:t>}</a:t>
            </a:r>
            <a:endParaRPr lang="es-ES" sz="1600" b="1" dirty="0">
              <a:sym typeface="Symbol" pitchFamily="18" charset="2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644008" y="4437112"/>
            <a:ext cx="3564904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 sz="1600">
                <a:latin typeface="Courier New" pitchFamily="49" charset="0"/>
                <a:cs typeface="Courier New" pitchFamily="49" charset="0"/>
              </a:rPr>
              <a:t>--------------------------</a:t>
            </a:r>
          </a:p>
          <a:p>
            <a:pPr algn="l"/>
            <a:r>
              <a:rPr lang="es-ES" sz="1600">
                <a:latin typeface="Courier New" pitchFamily="49" charset="0"/>
                <a:cs typeface="Courier New" pitchFamily="49" charset="0"/>
              </a:rPr>
              <a:t>| nombre   | nota | desv |</a:t>
            </a:r>
          </a:p>
          <a:p>
            <a:pPr algn="l"/>
            <a:r>
              <a:rPr lang="es-ES" sz="1600">
                <a:latin typeface="Courier New" pitchFamily="49" charset="0"/>
                <a:cs typeface="Courier New" pitchFamily="49" charset="0"/>
              </a:rPr>
              <a:t>==========================</a:t>
            </a:r>
          </a:p>
          <a:p>
            <a:pPr algn="l"/>
            <a:r>
              <a:rPr lang="es-ES" sz="1600">
                <a:latin typeface="Courier New" pitchFamily="49" charset="0"/>
                <a:cs typeface="Courier New" pitchFamily="49" charset="0"/>
              </a:rPr>
              <a:t>| "Carlos" | 9    | 2    |</a:t>
            </a:r>
          </a:p>
          <a:p>
            <a:pPr algn="l"/>
            <a:r>
              <a:rPr lang="es-ES" sz="1600">
                <a:latin typeface="Courier New" pitchFamily="49" charset="0"/>
                <a:cs typeface="Courier New" pitchFamily="49" charset="0"/>
              </a:rPr>
              <a:t>| "Mario"  | 6    | -1   |</a:t>
            </a:r>
          </a:p>
          <a:p>
            <a:pPr algn="l"/>
            <a:r>
              <a:rPr lang="es-ES" sz="1600">
                <a:latin typeface="Courier New" pitchFamily="49" charset="0"/>
                <a:cs typeface="Courier New" pitchFamily="49" charset="0"/>
              </a:rPr>
              <a:t>| "Luis"   | 5    | -2   |</a:t>
            </a:r>
          </a:p>
          <a:p>
            <a:pPr algn="l"/>
            <a:r>
              <a:rPr lang="es-ES" sz="1600">
                <a:latin typeface="Courier New" pitchFamily="49" charset="0"/>
                <a:cs typeface="Courier New" pitchFamily="49" charset="0"/>
              </a:rPr>
              <a:t>| "Juan"   | 7    | 0    | </a:t>
            </a:r>
          </a:p>
          <a:p>
            <a:pPr algn="l"/>
            <a:r>
              <a:rPr lang="es-ES" sz="1600">
                <a:latin typeface="Courier New" pitchFamily="49" charset="0"/>
                <a:cs typeface="Courier New" pitchFamily="49" charset="0"/>
              </a:rPr>
              <a:t>| "Ana"    | 8    | 1    |</a:t>
            </a:r>
          </a:p>
          <a:p>
            <a:pPr algn="l"/>
            <a:r>
              <a:rPr lang="es-ES" sz="1600">
                <a:latin typeface="Courier New" pitchFamily="49" charset="0"/>
                <a:cs typeface="Courier New" pitchFamily="49" charset="0"/>
              </a:rPr>
              <a:t>--------------------------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C198ACF-E17E-4D72-AC45-2988A90A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904863"/>
          </a:xfrm>
        </p:spPr>
        <p:txBody>
          <a:bodyPr/>
          <a:lstStyle/>
          <a:p>
            <a:r>
              <a:rPr lang="es-ES"/>
              <a:t>El siguiente documento contiene una lista de países</a:t>
            </a:r>
          </a:p>
          <a:p>
            <a:r>
              <a:rPr lang="es-ES"/>
              <a:t>    </a:t>
            </a:r>
            <a:r>
              <a:rPr lang="es-ES">
                <a:solidFill>
                  <a:srgbClr val="0070C0"/>
                </a:solidFill>
              </a:rPr>
              <a:t>http://www.di.uniovi.es/~labra/cursos/XML/europa.ttl</a:t>
            </a:r>
          </a:p>
        </p:txBody>
      </p:sp>
      <p:pic>
        <p:nvPicPr>
          <p:cNvPr id="4" name="5 Imagen" descr="Bina_pencil_bl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5888"/>
            <a:ext cx="132873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69067" y="2780928"/>
            <a:ext cx="7975341" cy="3168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ES"/>
              <a:t>Mostrar el país con mayor PIB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/>
              <a:t>Mostrar el PIB medio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/>
              <a:t>Mostrar países cuyo PIB es mayor que el PIB medio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/>
              <a:t>Mostrar países de una población similar a la de España cuyo PIB esté por encima</a:t>
            </a:r>
          </a:p>
          <a:p>
            <a:pPr marL="457200" indent="-457200" algn="l">
              <a:buFont typeface="+mj-lt"/>
              <a:buAutoNum type="arabicPeriod"/>
            </a:pPr>
            <a:endParaRPr lang="es-ES"/>
          </a:p>
          <a:p>
            <a:pPr marL="457200" indent="-457200" algn="l">
              <a:buFont typeface="+mj-lt"/>
              <a:buAutoNum type="arabicPeriod"/>
            </a:pPr>
            <a:endParaRPr lang="es-ES"/>
          </a:p>
          <a:p>
            <a:pPr algn="l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5CF605-B22A-4238-A282-B9A9AD15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s-ES"/>
              <a:t>Caminos de propiedades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643527"/>
          </a:xfrm>
        </p:spPr>
        <p:txBody>
          <a:bodyPr/>
          <a:lstStyle/>
          <a:p>
            <a:r>
              <a:rPr lang="es-ES"/>
              <a:t>La URI que identifica la propiedad puede contener una expresión regular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995936" y="1988840"/>
          <a:ext cx="4536504" cy="4392492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28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884">
                <a:tc>
                  <a:txBody>
                    <a:bodyPr/>
                    <a:lstStyle/>
                    <a:p>
                      <a:r>
                        <a:rPr lang="es-ES" sz="16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Encaja con la propiedad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r>
                        <a:rPr lang="es-ES" sz="1600"/>
                        <a:t>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Camino agrupado entre parántesis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r>
                        <a:rPr lang="es-ES" sz="1600"/>
                        <a:t>^e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Camino</a:t>
                      </a:r>
                      <a:r>
                        <a:rPr lang="es-ES" sz="1600" baseline="0"/>
                        <a:t> inverso de e</a:t>
                      </a:r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r>
                        <a:rPr lang="es-ES" sz="1600"/>
                        <a:t>!p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/>
                        <a:t>No encaja con </a:t>
                      </a:r>
                      <a:r>
                        <a:rPr lang="es-ES" sz="1600"/>
                        <a:t>la propiedad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r>
                        <a:rPr lang="es-ES" sz="1600"/>
                        <a:t>e1 /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Camino e1 seguido de 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r>
                        <a:rPr lang="es-ES" sz="1600"/>
                        <a:t>e1 |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Camino e1 ó 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r>
                        <a:rPr lang="es-ES" sz="1600"/>
                        <a:t>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0 ó</a:t>
                      </a:r>
                      <a:r>
                        <a:rPr lang="es-ES" sz="1600" baseline="0"/>
                        <a:t> más apariciones de e</a:t>
                      </a:r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r>
                        <a:rPr lang="es-ES" sz="1600"/>
                        <a:t>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1 ó más apariciones</a:t>
                      </a:r>
                      <a:r>
                        <a:rPr lang="es-ES" sz="1600" baseline="0"/>
                        <a:t> de e</a:t>
                      </a:r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r>
                        <a:rPr lang="es-ES" sz="1600"/>
                        <a:t>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0 ó 1 aparición de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r>
                        <a:rPr lang="es-ES" sz="1600"/>
                        <a:t>e{n}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n apariciones de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r>
                        <a:rPr lang="es-ES" sz="1600"/>
                        <a:t>e{m,n}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Entre m y n apariciones de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r>
                        <a:rPr lang="es-ES" sz="1600"/>
                        <a:t>e{n,}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n ó más apariciones de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r>
                        <a:rPr lang="es-ES" sz="1600"/>
                        <a:t>e{,n}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Entre 0 y n apariciones de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F67A4F5F-C24C-405A-81AC-E3107290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395536" y="1484784"/>
            <a:ext cx="428628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 sz="1600"/>
              <a:t>@prefix e: &lt;http://ejemplo.org#&gt;.</a:t>
            </a:r>
          </a:p>
          <a:p>
            <a:pPr algn="l"/>
            <a:r>
              <a:rPr lang="pt-BR" sz="1600"/>
              <a:t>@prefix foaf: &lt;http://xmlns.com/foaf/0.1/&gt;.</a:t>
            </a:r>
          </a:p>
          <a:p>
            <a:pPr algn="l"/>
            <a:endParaRPr lang="pt-BR" sz="1600"/>
          </a:p>
          <a:p>
            <a:pPr algn="l"/>
            <a:r>
              <a:rPr lang="pt-BR" sz="1600"/>
              <a:t>e:Pepe e:nombre "Jose" .</a:t>
            </a:r>
          </a:p>
          <a:p>
            <a:pPr algn="l"/>
            <a:endParaRPr lang="pt-BR" sz="1600"/>
          </a:p>
          <a:p>
            <a:pPr algn="l"/>
            <a:r>
              <a:rPr lang="pt-BR" sz="1600"/>
              <a:t>e:Juan foaf:name "Juan" .</a:t>
            </a:r>
          </a:p>
          <a:p>
            <a:pPr algn="l"/>
            <a:endParaRPr lang="pt-BR" sz="1600"/>
          </a:p>
          <a:p>
            <a:pPr algn="l"/>
            <a:r>
              <a:rPr lang="pt-BR" sz="1600"/>
              <a:t>e:Ana foaf:name "Ana" .</a:t>
            </a:r>
          </a:p>
          <a:p>
            <a:pPr algn="l"/>
            <a:r>
              <a:rPr lang="pt-BR" sz="1600"/>
              <a:t>e:Ana e:nombre "Ana Mary".</a:t>
            </a:r>
            <a:endParaRPr lang="es-ES" sz="160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Caminos de propiedades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012160" y="4221088"/>
            <a:ext cx="1643074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/>
              <a:t>   n</a:t>
            </a:r>
            <a:r>
              <a:rPr lang="es-ES" u="sng"/>
              <a:t> </a:t>
            </a:r>
          </a:p>
          <a:p>
            <a:pPr algn="l"/>
            <a:r>
              <a:rPr lang="es-ES"/>
              <a:t>---------------</a:t>
            </a:r>
          </a:p>
          <a:p>
            <a:pPr algn="l"/>
            <a:r>
              <a:rPr lang="es-ES"/>
              <a:t> "Ana"</a:t>
            </a:r>
          </a:p>
          <a:p>
            <a:pPr algn="l"/>
            <a:r>
              <a:rPr lang="es-ES"/>
              <a:t>"Ana Mary"</a:t>
            </a:r>
          </a:p>
          <a:p>
            <a:pPr algn="l"/>
            <a:r>
              <a:rPr lang="es-ES"/>
              <a:t>"Jose"</a:t>
            </a:r>
          </a:p>
          <a:p>
            <a:pPr algn="l"/>
            <a:r>
              <a:rPr lang="es-ES"/>
              <a:t>"Juan"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860032" y="1484784"/>
            <a:ext cx="4176464" cy="1800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pt-BR" sz="1600" dirty="0"/>
              <a:t>PREFIX e: &lt;http://ejemplo.org#&gt;</a:t>
            </a:r>
          </a:p>
          <a:p>
            <a:pPr algn="l"/>
            <a:r>
              <a:rPr lang="pt-BR" sz="1600" dirty="0"/>
              <a:t>PREFIX </a:t>
            </a:r>
            <a:r>
              <a:rPr lang="pt-BR" sz="1600" dirty="0" err="1"/>
              <a:t>foaf</a:t>
            </a:r>
            <a:r>
              <a:rPr lang="pt-BR" sz="1600" dirty="0"/>
              <a:t>: &lt;http://xmlns.com/foaf/0.1/&gt;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SELECT ?n </a:t>
            </a:r>
          </a:p>
          <a:p>
            <a:pPr algn="l"/>
            <a:r>
              <a:rPr lang="pt-BR" sz="1600" dirty="0"/>
              <a:t>WHERE { </a:t>
            </a:r>
          </a:p>
          <a:p>
            <a:pPr algn="l"/>
            <a:r>
              <a:rPr lang="pt-BR" sz="1600" dirty="0"/>
              <a:t>   ?x  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foaf:name</a:t>
            </a:r>
            <a:r>
              <a:rPr lang="pt-BR" sz="1600" dirty="0">
                <a:solidFill>
                  <a:srgbClr val="FF0000"/>
                </a:solidFill>
              </a:rPr>
              <a:t>  | e:nombre)</a:t>
            </a:r>
            <a:r>
              <a:rPr lang="pt-BR" sz="1600" dirty="0"/>
              <a:t> ?n  </a:t>
            </a:r>
          </a:p>
          <a:p>
            <a:pPr algn="l"/>
            <a:r>
              <a:rPr lang="pt-BR" sz="1600" dirty="0"/>
              <a:t>}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651F73-1E6F-40DB-B890-6C1D0555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SPARQL</a:t>
            </a:r>
            <a:br>
              <a:rPr lang="es-ES"/>
            </a:br>
            <a:r>
              <a:rPr lang="es-ES"/>
              <a:t>Sintaxis Turtle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204228"/>
          </a:xfrm>
        </p:spPr>
        <p:txBody>
          <a:bodyPr/>
          <a:lstStyle/>
          <a:p>
            <a:pPr lvl="1" eaLnBrk="1" hangingPunct="1"/>
            <a:r>
              <a:rPr lang="es-ES" dirty="0" err="1"/>
              <a:t>URIs</a:t>
            </a:r>
            <a:r>
              <a:rPr lang="es-ES" dirty="0"/>
              <a:t> entre &lt; &gt;</a:t>
            </a:r>
          </a:p>
          <a:p>
            <a:pPr lvl="2" eaLnBrk="1" hangingPunct="1"/>
            <a:r>
              <a:rPr lang="es-E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&lt;http://www.uniovi.es&gt;</a:t>
            </a:r>
            <a:endParaRPr lang="es-ES" sz="1000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lvl="1" eaLnBrk="1" hangingPunct="1"/>
            <a:r>
              <a:rPr lang="es-ES" dirty="0"/>
              <a:t>Prefijos para espacios de nombres</a:t>
            </a:r>
          </a:p>
          <a:p>
            <a:pPr lvl="2" eaLnBrk="1" hangingPunct="1"/>
            <a:r>
              <a:rPr lang="es-ES" sz="14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PREFIX x: &lt;http://www.alumnos.org/&gt; </a:t>
            </a:r>
          </a:p>
          <a:p>
            <a:pPr lvl="2" eaLnBrk="1" hangingPunct="1"/>
            <a:r>
              <a:rPr lang="es-ES" sz="14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x:profesor</a:t>
            </a:r>
          </a:p>
          <a:p>
            <a:pPr lvl="1" eaLnBrk="1" hangingPunct="1"/>
            <a:r>
              <a:rPr lang="es-ES" dirty="0"/>
              <a:t>Nodos anónimos</a:t>
            </a:r>
          </a:p>
          <a:p>
            <a:pPr lvl="2" eaLnBrk="1" hangingPunct="1"/>
            <a:r>
              <a:rPr lang="es-ES" b="1" dirty="0">
                <a:solidFill>
                  <a:srgbClr val="0066CC"/>
                </a:solidFill>
              </a:rPr>
              <a:t>_:nombre</a:t>
            </a:r>
            <a:r>
              <a:rPr lang="es-ES" dirty="0"/>
              <a:t> </a:t>
            </a:r>
            <a:r>
              <a:rPr lang="es-ES" sz="1100" dirty="0"/>
              <a:t>ó </a:t>
            </a:r>
            <a:r>
              <a:rPr lang="es-ES" b="1" dirty="0">
                <a:solidFill>
                  <a:srgbClr val="0066CC"/>
                </a:solidFill>
              </a:rPr>
              <a:t>[ ]</a:t>
            </a:r>
            <a:endParaRPr lang="es-ES" sz="1100" b="1" dirty="0">
              <a:solidFill>
                <a:srgbClr val="0066CC"/>
              </a:solidFill>
            </a:endParaRPr>
          </a:p>
          <a:p>
            <a:pPr lvl="1" eaLnBrk="1" hangingPunct="1"/>
            <a:r>
              <a:rPr lang="es-ES" dirty="0"/>
              <a:t>Literales entre " "</a:t>
            </a:r>
          </a:p>
          <a:p>
            <a:pPr lvl="2" eaLnBrk="1" hangingPunct="1"/>
            <a:r>
              <a:rPr lang="es-ES" sz="14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400" b="1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Jose</a:t>
            </a:r>
            <a:r>
              <a:rPr lang="es-ES" sz="14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", "234"^^</a:t>
            </a:r>
            <a:r>
              <a:rPr lang="es-ES" sz="1400" b="1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xsd:integer</a:t>
            </a:r>
            <a:endParaRPr lang="es-ES" sz="1400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lvl="1" eaLnBrk="1" hangingPunct="1"/>
            <a:r>
              <a:rPr lang="es-ES" dirty="0"/>
              <a:t>Variables empiezan por ?</a:t>
            </a:r>
          </a:p>
          <a:p>
            <a:pPr lvl="2" eaLnBrk="1" hangingPunct="1"/>
            <a:r>
              <a:rPr lang="es-E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?nombre</a:t>
            </a:r>
          </a:p>
          <a:p>
            <a:pPr lvl="1" eaLnBrk="1" hangingPunct="1"/>
            <a:r>
              <a:rPr lang="es-ES" dirty="0"/>
              <a:t>Comentarios empiezan por #</a:t>
            </a:r>
          </a:p>
          <a:p>
            <a:pPr lvl="2" eaLnBrk="1" hangingPunct="1"/>
            <a:r>
              <a:rPr lang="es-E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# esto es un comentario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FBC854-88E4-403D-B7D9-3618054C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Caminos de propiedades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512" y="1268760"/>
            <a:ext cx="4392488" cy="1944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s-ES" sz="1400" b="1" dirty="0">
                <a:sym typeface="Symbol" pitchFamily="18" charset="2"/>
              </a:rPr>
              <a:t>e:Ignacio      e:conoceA e:Francisco, e:Genaro.</a:t>
            </a:r>
          </a:p>
          <a:p>
            <a:pPr marL="342900" indent="-342900" algn="l"/>
            <a:r>
              <a:rPr lang="es-ES" sz="1400" b="1" dirty="0">
                <a:sym typeface="Symbol" pitchFamily="18" charset="2"/>
              </a:rPr>
              <a:t>e:Francisco e:conoceA e:Carlos, e:Emilio .</a:t>
            </a:r>
          </a:p>
          <a:p>
            <a:pPr marL="342900" indent="-342900" algn="l"/>
            <a:r>
              <a:rPr lang="es-ES" sz="1400" b="1" dirty="0">
                <a:sym typeface="Symbol" pitchFamily="18" charset="2"/>
              </a:rPr>
              <a:t>e:Genaro      e:conoceA e:Carlos, e:Emilio .</a:t>
            </a:r>
          </a:p>
          <a:p>
            <a:pPr marL="342900" indent="-342900" algn="l"/>
            <a:r>
              <a:rPr lang="es-ES" sz="1400" b="1" dirty="0">
                <a:sym typeface="Symbol" pitchFamily="18" charset="2"/>
              </a:rPr>
              <a:t>e:Carlos       e:conoceA e:Antonio .</a:t>
            </a:r>
          </a:p>
          <a:p>
            <a:pPr marL="342900" indent="-342900" algn="l"/>
            <a:r>
              <a:rPr lang="es-ES" sz="1400" b="1" dirty="0">
                <a:sym typeface="Symbol" pitchFamily="18" charset="2"/>
              </a:rPr>
              <a:t>e:Emilio       e:conoceA e:Antonio .</a:t>
            </a:r>
          </a:p>
          <a:p>
            <a:pPr marL="342900" indent="-342900" algn="l"/>
            <a:r>
              <a:rPr lang="es-ES" sz="1400" b="1" dirty="0">
                <a:sym typeface="Symbol" pitchFamily="18" charset="2"/>
              </a:rPr>
              <a:t>e:Hilario       e:conoceA e:Dionisio .</a:t>
            </a:r>
          </a:p>
          <a:p>
            <a:pPr marL="342900" indent="-342900" algn="l"/>
            <a:r>
              <a:rPr lang="es-ES" sz="1400" b="1" dirty="0">
                <a:sym typeface="Symbol" pitchFamily="18" charset="2"/>
              </a:rPr>
              <a:t>e:Dionisio    e:conoceA e:Bernardo .</a:t>
            </a:r>
          </a:p>
          <a:p>
            <a:pPr marL="342900" indent="-342900" algn="l"/>
            <a:r>
              <a:rPr lang="es-ES" sz="1400" b="1" dirty="0">
                <a:sym typeface="Symbol" pitchFamily="18" charset="2"/>
              </a:rPr>
              <a:t>e:Bernardo  e:conoceA e:Antonio .</a:t>
            </a:r>
          </a:p>
          <a:p>
            <a:pPr marL="342900" indent="-342900" algn="l"/>
            <a:endParaRPr lang="es-ES" sz="1400" b="1" dirty="0">
              <a:sym typeface="Symbol" pitchFamily="18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16016" y="1268760"/>
            <a:ext cx="3456384" cy="16561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600" b="1" dirty="0"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en-US" sz="1600" b="1" dirty="0">
                <a:sym typeface="Symbol" pitchFamily="18" charset="2"/>
              </a:rPr>
              <a:t>SELECT  ?p </a:t>
            </a:r>
          </a:p>
          <a:p>
            <a:pPr marL="342900" indent="-342900" algn="l"/>
            <a:r>
              <a:rPr lang="en-US" sz="1600" b="1" dirty="0">
                <a:sym typeface="Symbol" pitchFamily="18" charset="2"/>
              </a:rPr>
              <a:t>{</a:t>
            </a:r>
          </a:p>
          <a:p>
            <a:pPr marL="342900" indent="-342900" algn="l"/>
            <a:r>
              <a:rPr lang="en-US" sz="1600" b="1" dirty="0">
                <a:sym typeface="Symbol" pitchFamily="18" charset="2"/>
              </a:rPr>
              <a:t>   ?p </a:t>
            </a:r>
            <a:r>
              <a:rPr lang="en-US" sz="1600" b="1" dirty="0">
                <a:solidFill>
                  <a:srgbClr val="FF0000"/>
                </a:solidFill>
                <a:sym typeface="Symbol" pitchFamily="18" charset="2"/>
              </a:rPr>
              <a:t>e:conoceA+ </a:t>
            </a:r>
            <a:r>
              <a:rPr lang="en-US" sz="1600" b="1" dirty="0">
                <a:sym typeface="Symbol" pitchFamily="18" charset="2"/>
              </a:rPr>
              <a:t> e:Antonio.</a:t>
            </a:r>
          </a:p>
          <a:p>
            <a:pPr marL="342900" indent="-342900" algn="l"/>
            <a:r>
              <a:rPr lang="en-US" sz="1600" b="1" dirty="0">
                <a:sym typeface="Symbol" pitchFamily="18" charset="2"/>
              </a:rPr>
              <a:t>}</a:t>
            </a:r>
            <a:endParaRPr lang="es-ES" sz="1600" b="1" dirty="0">
              <a:sym typeface="Symbol" pitchFamily="18" charset="2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012160" y="2579906"/>
            <a:ext cx="2786082" cy="42780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---------------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p        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===============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e:Bernardo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e:Dionisio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e:Hilario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e:Emilio 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e:Genaro 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e:Ignacio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e:Francisco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e:Ignacio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e:Carlos 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e:Genaro 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e:Ignacio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e:Francisco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e:Ignacio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---------------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270147" y="3861048"/>
            <a:ext cx="990014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Antonio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51520" y="4581128"/>
            <a:ext cx="1145548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Bernardo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661373" y="4509120"/>
            <a:ext cx="881814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Carlos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903542" y="4509120"/>
            <a:ext cx="845749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Emilio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23528" y="5301208"/>
            <a:ext cx="1023825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Dionisio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504711" y="5301208"/>
            <a:ext cx="1195138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Francisco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915816" y="5301208"/>
            <a:ext cx="978742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Genaro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95536" y="6093296"/>
            <a:ext cx="868289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Hilario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345387" y="6093296"/>
            <a:ext cx="953946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Ignacio</a:t>
            </a:r>
          </a:p>
        </p:txBody>
      </p:sp>
      <p:cxnSp>
        <p:nvCxnSpPr>
          <p:cNvPr id="49" name="48 Conector recto de flecha"/>
          <p:cNvCxnSpPr>
            <a:stCxn id="8" idx="0"/>
            <a:endCxn id="7" idx="3"/>
          </p:cNvCxnSpPr>
          <p:nvPr/>
        </p:nvCxnSpPr>
        <p:spPr bwMode="auto">
          <a:xfrm flipV="1">
            <a:off x="824294" y="4193518"/>
            <a:ext cx="590837" cy="387610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0" name="49 Conector recto de flecha"/>
          <p:cNvCxnSpPr>
            <a:stCxn id="9" idx="0"/>
            <a:endCxn id="7" idx="4"/>
          </p:cNvCxnSpPr>
          <p:nvPr/>
        </p:nvCxnSpPr>
        <p:spPr bwMode="auto">
          <a:xfrm flipH="1" flipV="1">
            <a:off x="1765154" y="4250561"/>
            <a:ext cx="337126" cy="258559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3" name="52 Conector recto de flecha"/>
          <p:cNvCxnSpPr>
            <a:stCxn id="10" idx="0"/>
            <a:endCxn id="7" idx="5"/>
          </p:cNvCxnSpPr>
          <p:nvPr/>
        </p:nvCxnSpPr>
        <p:spPr bwMode="auto">
          <a:xfrm flipH="1" flipV="1">
            <a:off x="2115177" y="4193518"/>
            <a:ext cx="1211240" cy="315602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6" name="55 Conector recto de flecha"/>
          <p:cNvCxnSpPr>
            <a:stCxn id="11" idx="0"/>
            <a:endCxn id="8" idx="4"/>
          </p:cNvCxnSpPr>
          <p:nvPr/>
        </p:nvCxnSpPr>
        <p:spPr bwMode="auto">
          <a:xfrm flipH="1" flipV="1">
            <a:off x="824294" y="4970641"/>
            <a:ext cx="11147" cy="330567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9" name="58 Conector recto de flecha"/>
          <p:cNvCxnSpPr>
            <a:stCxn id="12" idx="0"/>
            <a:endCxn id="9" idx="4"/>
          </p:cNvCxnSpPr>
          <p:nvPr/>
        </p:nvCxnSpPr>
        <p:spPr bwMode="auto">
          <a:xfrm flipV="1">
            <a:off x="2102280" y="4898633"/>
            <a:ext cx="0" cy="402575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2" name="61 Conector recto de flecha"/>
          <p:cNvCxnSpPr>
            <a:stCxn id="12" idx="7"/>
            <a:endCxn id="10" idx="3"/>
          </p:cNvCxnSpPr>
          <p:nvPr/>
        </p:nvCxnSpPr>
        <p:spPr bwMode="auto">
          <a:xfrm flipV="1">
            <a:off x="2524825" y="4841590"/>
            <a:ext cx="502574" cy="516661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5" name="64 Conector recto de flecha"/>
          <p:cNvCxnSpPr>
            <a:stCxn id="13" idx="1"/>
            <a:endCxn id="9" idx="5"/>
          </p:cNvCxnSpPr>
          <p:nvPr/>
        </p:nvCxnSpPr>
        <p:spPr bwMode="auto">
          <a:xfrm flipH="1" flipV="1">
            <a:off x="2414048" y="4841590"/>
            <a:ext cx="645102" cy="516661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8" name="67 Conector recto de flecha"/>
          <p:cNvCxnSpPr>
            <a:stCxn id="13" idx="0"/>
            <a:endCxn id="10" idx="4"/>
          </p:cNvCxnSpPr>
          <p:nvPr/>
        </p:nvCxnSpPr>
        <p:spPr bwMode="auto">
          <a:xfrm flipH="1" flipV="1">
            <a:off x="3326417" y="4898633"/>
            <a:ext cx="78770" cy="402575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1" name="70 Conector recto de flecha"/>
          <p:cNvCxnSpPr>
            <a:stCxn id="14" idx="0"/>
            <a:endCxn id="11" idx="4"/>
          </p:cNvCxnSpPr>
          <p:nvPr/>
        </p:nvCxnSpPr>
        <p:spPr bwMode="auto">
          <a:xfrm flipV="1">
            <a:off x="829681" y="5690721"/>
            <a:ext cx="5760" cy="402575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4" name="73 Conector recto de flecha"/>
          <p:cNvCxnSpPr>
            <a:stCxn id="15" idx="1"/>
            <a:endCxn id="12" idx="4"/>
          </p:cNvCxnSpPr>
          <p:nvPr/>
        </p:nvCxnSpPr>
        <p:spPr bwMode="auto">
          <a:xfrm flipH="1" flipV="1">
            <a:off x="2102280" y="5690721"/>
            <a:ext cx="382809" cy="459618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7" name="76 Conector recto de flecha"/>
          <p:cNvCxnSpPr>
            <a:stCxn id="15" idx="7"/>
            <a:endCxn id="13" idx="4"/>
          </p:cNvCxnSpPr>
          <p:nvPr/>
        </p:nvCxnSpPr>
        <p:spPr bwMode="auto">
          <a:xfrm flipV="1">
            <a:off x="3159631" y="5690721"/>
            <a:ext cx="245556" cy="459618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4658CF40-11B2-4FEC-9843-0AE3C4EB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Caminos de propiedades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512" y="1268760"/>
            <a:ext cx="4392488" cy="1944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s-ES" sz="1400" b="1">
                <a:sym typeface="Symbol" pitchFamily="18" charset="2"/>
              </a:rPr>
              <a:t>e:Ignacio      e:conoceA e:Francisco, e:Genaro.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e:Francisco e:conoceA e:Carlos, e:Emilio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e:Genaro      e:conoceA e:Carlos, e:Emilio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e:Carlos       e:conoceA e:Antonio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e:Emilio       e:conoceA e:Antonio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e:Hilario       e:conoceA e:Dionisio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e:Dionisio    e:conoceA e:Bernardo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e:Bernardo  e:conoceA e:Antonio .</a:t>
            </a:r>
          </a:p>
          <a:p>
            <a:pPr marL="342900" indent="-342900" algn="l"/>
            <a:endParaRPr lang="es-ES" sz="1400" b="1">
              <a:sym typeface="Symbol" pitchFamily="18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16016" y="1268760"/>
            <a:ext cx="3456384" cy="16561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600" b="1" dirty="0"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en-US" sz="1600" b="1" dirty="0">
                <a:sym typeface="Symbol" pitchFamily="18" charset="2"/>
              </a:rPr>
              <a:t>SELECT  ?p </a:t>
            </a:r>
          </a:p>
          <a:p>
            <a:pPr marL="342900" indent="-342900" algn="l"/>
            <a:r>
              <a:rPr lang="en-US" sz="1600" b="1" dirty="0">
                <a:sym typeface="Symbol" pitchFamily="18" charset="2"/>
              </a:rPr>
              <a:t>{</a:t>
            </a:r>
          </a:p>
          <a:p>
            <a:pPr marL="342900" indent="-342900" algn="l"/>
            <a:r>
              <a:rPr lang="en-US" sz="1600" b="1" dirty="0">
                <a:sym typeface="Symbol" pitchFamily="18" charset="2"/>
              </a:rPr>
              <a:t>   ?p </a:t>
            </a:r>
            <a:r>
              <a:rPr lang="en-US" sz="1600" b="1" dirty="0">
                <a:solidFill>
                  <a:srgbClr val="FF0000"/>
                </a:solidFill>
                <a:sym typeface="Symbol" pitchFamily="18" charset="2"/>
              </a:rPr>
              <a:t>e:conoceA{2} </a:t>
            </a:r>
            <a:r>
              <a:rPr lang="en-US" sz="1600" b="1" dirty="0">
                <a:sym typeface="Symbol" pitchFamily="18" charset="2"/>
              </a:rPr>
              <a:t> e:Antonio.</a:t>
            </a:r>
          </a:p>
          <a:p>
            <a:pPr marL="342900" indent="-342900" algn="l"/>
            <a:r>
              <a:rPr lang="en-US" sz="1600" b="1" dirty="0">
                <a:sym typeface="Symbol" pitchFamily="18" charset="2"/>
              </a:rPr>
              <a:t>}</a:t>
            </a:r>
            <a:endParaRPr lang="es-ES" sz="1600" b="1" dirty="0">
              <a:sym typeface="Symbol" pitchFamily="18" charset="2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436096" y="3212976"/>
            <a:ext cx="2786082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---------------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p        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===============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e:Dionisio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e:Genaro 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e:Francisco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e:Genaro 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e:Francisco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---------------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270147" y="3861048"/>
            <a:ext cx="990014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Antonio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51520" y="4581128"/>
            <a:ext cx="1145548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Bernardo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661373" y="4509120"/>
            <a:ext cx="881814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Carlos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903542" y="4509120"/>
            <a:ext cx="845749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Emilio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23528" y="5301208"/>
            <a:ext cx="1023825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Dionisio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504711" y="5301208"/>
            <a:ext cx="1195138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Francisco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915816" y="5301208"/>
            <a:ext cx="978742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Genaro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95536" y="6093296"/>
            <a:ext cx="868289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Hilario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345387" y="6093296"/>
            <a:ext cx="953946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Ignacio</a:t>
            </a:r>
          </a:p>
        </p:txBody>
      </p:sp>
      <p:cxnSp>
        <p:nvCxnSpPr>
          <p:cNvPr id="49" name="48 Conector recto de flecha"/>
          <p:cNvCxnSpPr>
            <a:stCxn id="8" idx="0"/>
            <a:endCxn id="7" idx="3"/>
          </p:cNvCxnSpPr>
          <p:nvPr/>
        </p:nvCxnSpPr>
        <p:spPr bwMode="auto">
          <a:xfrm flipV="1">
            <a:off x="824294" y="4193518"/>
            <a:ext cx="590837" cy="387610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0" name="49 Conector recto de flecha"/>
          <p:cNvCxnSpPr>
            <a:stCxn id="9" idx="0"/>
            <a:endCxn id="7" idx="4"/>
          </p:cNvCxnSpPr>
          <p:nvPr/>
        </p:nvCxnSpPr>
        <p:spPr bwMode="auto">
          <a:xfrm flipH="1" flipV="1">
            <a:off x="1765154" y="4250561"/>
            <a:ext cx="337126" cy="258559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3" name="52 Conector recto de flecha"/>
          <p:cNvCxnSpPr>
            <a:stCxn id="10" idx="0"/>
            <a:endCxn id="7" idx="5"/>
          </p:cNvCxnSpPr>
          <p:nvPr/>
        </p:nvCxnSpPr>
        <p:spPr bwMode="auto">
          <a:xfrm flipH="1" flipV="1">
            <a:off x="2115177" y="4193518"/>
            <a:ext cx="1211240" cy="315602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6" name="55 Conector recto de flecha"/>
          <p:cNvCxnSpPr>
            <a:stCxn id="11" idx="0"/>
            <a:endCxn id="8" idx="4"/>
          </p:cNvCxnSpPr>
          <p:nvPr/>
        </p:nvCxnSpPr>
        <p:spPr bwMode="auto">
          <a:xfrm flipH="1" flipV="1">
            <a:off x="824294" y="4970641"/>
            <a:ext cx="11147" cy="330567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9" name="58 Conector recto de flecha"/>
          <p:cNvCxnSpPr>
            <a:stCxn id="12" idx="0"/>
            <a:endCxn id="9" idx="4"/>
          </p:cNvCxnSpPr>
          <p:nvPr/>
        </p:nvCxnSpPr>
        <p:spPr bwMode="auto">
          <a:xfrm flipV="1">
            <a:off x="2102280" y="4898633"/>
            <a:ext cx="0" cy="402575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2" name="61 Conector recto de flecha"/>
          <p:cNvCxnSpPr>
            <a:stCxn id="12" idx="7"/>
            <a:endCxn id="10" idx="3"/>
          </p:cNvCxnSpPr>
          <p:nvPr/>
        </p:nvCxnSpPr>
        <p:spPr bwMode="auto">
          <a:xfrm flipV="1">
            <a:off x="2524825" y="4841590"/>
            <a:ext cx="502574" cy="516661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5" name="64 Conector recto de flecha"/>
          <p:cNvCxnSpPr>
            <a:stCxn id="13" idx="1"/>
            <a:endCxn id="9" idx="5"/>
          </p:cNvCxnSpPr>
          <p:nvPr/>
        </p:nvCxnSpPr>
        <p:spPr bwMode="auto">
          <a:xfrm flipH="1" flipV="1">
            <a:off x="2414048" y="4841590"/>
            <a:ext cx="645102" cy="516661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8" name="67 Conector recto de flecha"/>
          <p:cNvCxnSpPr>
            <a:stCxn id="13" idx="0"/>
            <a:endCxn id="10" idx="4"/>
          </p:cNvCxnSpPr>
          <p:nvPr/>
        </p:nvCxnSpPr>
        <p:spPr bwMode="auto">
          <a:xfrm flipH="1" flipV="1">
            <a:off x="3326417" y="4898633"/>
            <a:ext cx="78770" cy="402575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1" name="70 Conector recto de flecha"/>
          <p:cNvCxnSpPr>
            <a:stCxn id="14" idx="0"/>
            <a:endCxn id="11" idx="4"/>
          </p:cNvCxnSpPr>
          <p:nvPr/>
        </p:nvCxnSpPr>
        <p:spPr bwMode="auto">
          <a:xfrm flipV="1">
            <a:off x="829681" y="5690721"/>
            <a:ext cx="5760" cy="402575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4" name="73 Conector recto de flecha"/>
          <p:cNvCxnSpPr>
            <a:stCxn id="15" idx="1"/>
            <a:endCxn id="12" idx="4"/>
          </p:cNvCxnSpPr>
          <p:nvPr/>
        </p:nvCxnSpPr>
        <p:spPr bwMode="auto">
          <a:xfrm flipH="1" flipV="1">
            <a:off x="2102280" y="5690721"/>
            <a:ext cx="382809" cy="459618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7" name="76 Conector recto de flecha"/>
          <p:cNvCxnSpPr>
            <a:stCxn id="15" idx="7"/>
            <a:endCxn id="13" idx="4"/>
          </p:cNvCxnSpPr>
          <p:nvPr/>
        </p:nvCxnSpPr>
        <p:spPr bwMode="auto">
          <a:xfrm flipV="1">
            <a:off x="3159631" y="5690721"/>
            <a:ext cx="245556" cy="459618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15555135-D361-48DF-942B-1CB4ACFC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Caminos de propiedades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512" y="1268760"/>
            <a:ext cx="4392488" cy="1944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s-ES" sz="1400" b="1">
                <a:sym typeface="Symbol" pitchFamily="18" charset="2"/>
              </a:rPr>
              <a:t>e:Ignacio      e:conoceA e:Francisco, e:Genaro.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e:Francisco e:conoceA e:Carlos, e:Emilio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e:Genaro      e:conoceA e:Carlos, e:Emilio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e:Carlos       e:conoceA e:Antonio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e:Emilio       e:conoceA e:Antonio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e:Hilario       e:conoceA e:Dionisio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e:Dionisio    e:conoceA e:Bernardo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e:Bernardo  e:conoceA e:Antonio .</a:t>
            </a:r>
          </a:p>
          <a:p>
            <a:pPr marL="342900" indent="-342900" algn="l"/>
            <a:endParaRPr lang="es-ES" sz="1400" b="1">
              <a:sym typeface="Symbol" pitchFamily="18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16016" y="1268760"/>
            <a:ext cx="4032448" cy="16561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600" b="1" dirty="0"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en-US" sz="1600" b="1">
                <a:sym typeface="Symbol" pitchFamily="18" charset="2"/>
              </a:rPr>
              <a:t>SELECT  DISTINCT ?p </a:t>
            </a:r>
            <a:endParaRPr lang="en-US" sz="1600" b="1" dirty="0">
              <a:sym typeface="Symbol" pitchFamily="18" charset="2"/>
            </a:endParaRPr>
          </a:p>
          <a:p>
            <a:pPr marL="342900" indent="-342900" algn="l"/>
            <a:r>
              <a:rPr lang="en-US" sz="1600" b="1" dirty="0">
                <a:sym typeface="Symbol" pitchFamily="18" charset="2"/>
              </a:rPr>
              <a:t>{</a:t>
            </a:r>
          </a:p>
          <a:p>
            <a:pPr marL="342900" indent="-342900" algn="l"/>
            <a:r>
              <a:rPr lang="en-US" sz="1600" b="1">
                <a:sym typeface="Symbol" pitchFamily="18" charset="2"/>
              </a:rPr>
              <a:t>   ?p </a:t>
            </a:r>
            <a:r>
              <a:rPr lang="en-US" sz="1600" b="1">
                <a:solidFill>
                  <a:srgbClr val="FF0000"/>
                </a:solidFill>
                <a:sym typeface="Symbol" pitchFamily="18" charset="2"/>
              </a:rPr>
              <a:t>e:conoceA/e:conoceA </a:t>
            </a:r>
            <a:r>
              <a:rPr lang="en-US" sz="1600" b="1">
                <a:sym typeface="Symbol" pitchFamily="18" charset="2"/>
              </a:rPr>
              <a:t> e:Antonio.</a:t>
            </a:r>
            <a:endParaRPr lang="en-US" sz="1600" b="1" dirty="0">
              <a:sym typeface="Symbol" pitchFamily="18" charset="2"/>
            </a:endParaRPr>
          </a:p>
          <a:p>
            <a:pPr marL="342900" indent="-342900" algn="l"/>
            <a:r>
              <a:rPr lang="en-US" sz="1600" b="1" dirty="0">
                <a:sym typeface="Symbol" pitchFamily="18" charset="2"/>
              </a:rPr>
              <a:t>}</a:t>
            </a:r>
            <a:endParaRPr lang="es-ES" sz="1600" b="1" dirty="0">
              <a:sym typeface="Symbol" pitchFamily="18" charset="2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436096" y="3212976"/>
            <a:ext cx="2786082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---------------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p        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===============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e:Dionisio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e:Genaro 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e:Francisco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e:Genaro 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e:Francisco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---------------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270147" y="3861048"/>
            <a:ext cx="990014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Antonio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51520" y="4581128"/>
            <a:ext cx="1145548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Bernardo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661373" y="4509120"/>
            <a:ext cx="881814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Carlos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903542" y="4509120"/>
            <a:ext cx="845749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Emilio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23528" y="5301208"/>
            <a:ext cx="1023825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Dionisio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504711" y="5301208"/>
            <a:ext cx="1195138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Francisco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915816" y="5301208"/>
            <a:ext cx="978742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Genaro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95536" y="6093296"/>
            <a:ext cx="868289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Hilario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345387" y="6093296"/>
            <a:ext cx="953946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Ignacio</a:t>
            </a:r>
          </a:p>
        </p:txBody>
      </p:sp>
      <p:cxnSp>
        <p:nvCxnSpPr>
          <p:cNvPr id="49" name="48 Conector recto de flecha"/>
          <p:cNvCxnSpPr>
            <a:stCxn id="8" idx="0"/>
            <a:endCxn id="7" idx="3"/>
          </p:cNvCxnSpPr>
          <p:nvPr/>
        </p:nvCxnSpPr>
        <p:spPr bwMode="auto">
          <a:xfrm flipV="1">
            <a:off x="824294" y="4193518"/>
            <a:ext cx="590837" cy="387610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0" name="49 Conector recto de flecha"/>
          <p:cNvCxnSpPr>
            <a:stCxn id="9" idx="0"/>
            <a:endCxn id="7" idx="4"/>
          </p:cNvCxnSpPr>
          <p:nvPr/>
        </p:nvCxnSpPr>
        <p:spPr bwMode="auto">
          <a:xfrm flipH="1" flipV="1">
            <a:off x="1765154" y="4250561"/>
            <a:ext cx="337126" cy="258559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3" name="52 Conector recto de flecha"/>
          <p:cNvCxnSpPr>
            <a:stCxn id="10" idx="0"/>
            <a:endCxn id="7" idx="5"/>
          </p:cNvCxnSpPr>
          <p:nvPr/>
        </p:nvCxnSpPr>
        <p:spPr bwMode="auto">
          <a:xfrm flipH="1" flipV="1">
            <a:off x="2115177" y="4193518"/>
            <a:ext cx="1211240" cy="315602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6" name="55 Conector recto de flecha"/>
          <p:cNvCxnSpPr>
            <a:stCxn id="11" idx="0"/>
            <a:endCxn id="8" idx="4"/>
          </p:cNvCxnSpPr>
          <p:nvPr/>
        </p:nvCxnSpPr>
        <p:spPr bwMode="auto">
          <a:xfrm flipH="1" flipV="1">
            <a:off x="824294" y="4970641"/>
            <a:ext cx="11147" cy="330567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9" name="58 Conector recto de flecha"/>
          <p:cNvCxnSpPr>
            <a:stCxn id="12" idx="0"/>
            <a:endCxn id="9" idx="4"/>
          </p:cNvCxnSpPr>
          <p:nvPr/>
        </p:nvCxnSpPr>
        <p:spPr bwMode="auto">
          <a:xfrm flipV="1">
            <a:off x="2102280" y="4898633"/>
            <a:ext cx="0" cy="402575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2" name="61 Conector recto de flecha"/>
          <p:cNvCxnSpPr>
            <a:stCxn id="12" idx="7"/>
            <a:endCxn id="10" idx="3"/>
          </p:cNvCxnSpPr>
          <p:nvPr/>
        </p:nvCxnSpPr>
        <p:spPr bwMode="auto">
          <a:xfrm flipV="1">
            <a:off x="2524825" y="4841590"/>
            <a:ext cx="502574" cy="516661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5" name="64 Conector recto de flecha"/>
          <p:cNvCxnSpPr>
            <a:stCxn id="13" idx="1"/>
            <a:endCxn id="9" idx="5"/>
          </p:cNvCxnSpPr>
          <p:nvPr/>
        </p:nvCxnSpPr>
        <p:spPr bwMode="auto">
          <a:xfrm flipH="1" flipV="1">
            <a:off x="2414048" y="4841590"/>
            <a:ext cx="645102" cy="516661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8" name="67 Conector recto de flecha"/>
          <p:cNvCxnSpPr>
            <a:stCxn id="13" idx="0"/>
            <a:endCxn id="10" idx="4"/>
          </p:cNvCxnSpPr>
          <p:nvPr/>
        </p:nvCxnSpPr>
        <p:spPr bwMode="auto">
          <a:xfrm flipH="1" flipV="1">
            <a:off x="3326417" y="4898633"/>
            <a:ext cx="78770" cy="402575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1" name="70 Conector recto de flecha"/>
          <p:cNvCxnSpPr>
            <a:stCxn id="14" idx="0"/>
            <a:endCxn id="11" idx="4"/>
          </p:cNvCxnSpPr>
          <p:nvPr/>
        </p:nvCxnSpPr>
        <p:spPr bwMode="auto">
          <a:xfrm flipV="1">
            <a:off x="829681" y="5690721"/>
            <a:ext cx="5760" cy="402575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4" name="73 Conector recto de flecha"/>
          <p:cNvCxnSpPr>
            <a:stCxn id="15" idx="1"/>
            <a:endCxn id="12" idx="4"/>
          </p:cNvCxnSpPr>
          <p:nvPr/>
        </p:nvCxnSpPr>
        <p:spPr bwMode="auto">
          <a:xfrm flipH="1" flipV="1">
            <a:off x="2102280" y="5690721"/>
            <a:ext cx="382809" cy="459618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7" name="76 Conector recto de flecha"/>
          <p:cNvCxnSpPr>
            <a:stCxn id="15" idx="7"/>
            <a:endCxn id="13" idx="4"/>
          </p:cNvCxnSpPr>
          <p:nvPr/>
        </p:nvCxnSpPr>
        <p:spPr bwMode="auto">
          <a:xfrm flipV="1">
            <a:off x="3159631" y="5690721"/>
            <a:ext cx="245556" cy="459618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281D96A4-B1AB-4FCD-85B6-46393FDC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Caminos de propiedades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512" y="1268760"/>
            <a:ext cx="4392488" cy="1944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s-ES" sz="1400" b="1">
                <a:sym typeface="Symbol" pitchFamily="18" charset="2"/>
              </a:rPr>
              <a:t>e:Ignacio      e:conoceA e:Francisco, e:Genaro.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e:Francisco e:conoceA e:Carlos, e:Emilio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e:Genaro      e:conoceA e:Carlos, e:Emilio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e:Carlos       e:conoceA e:Antonio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e:Emilio       e:conoceA e:Antonio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e:Hilario       e:conoceA e:Dionisio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e:Dionisio    e:conoceA e:Bernardo .</a:t>
            </a:r>
          </a:p>
          <a:p>
            <a:pPr marL="342900" indent="-342900" algn="l"/>
            <a:r>
              <a:rPr lang="es-ES" sz="1400" b="1">
                <a:sym typeface="Symbol" pitchFamily="18" charset="2"/>
              </a:rPr>
              <a:t>e:Bernardo  e:conoceA e:Antonio .</a:t>
            </a:r>
          </a:p>
          <a:p>
            <a:pPr marL="342900" indent="-342900" algn="l"/>
            <a:endParaRPr lang="es-ES" sz="1400" b="1">
              <a:sym typeface="Symbol" pitchFamily="18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16016" y="1268760"/>
            <a:ext cx="4248472" cy="1872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600" b="1" dirty="0"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pt-BR" sz="1600" b="1" dirty="0">
              <a:sym typeface="Symbol" pitchFamily="18" charset="2"/>
            </a:endParaRPr>
          </a:p>
          <a:p>
            <a:pPr marL="342900" indent="-342900" algn="l"/>
            <a:r>
              <a:rPr lang="en-US" sz="1600" b="1" dirty="0">
                <a:sym typeface="Symbol" pitchFamily="18" charset="2"/>
              </a:rPr>
              <a:t>SELECT  ?p </a:t>
            </a:r>
          </a:p>
          <a:p>
            <a:pPr marL="342900" indent="-342900" algn="l"/>
            <a:r>
              <a:rPr lang="en-US" sz="1600" b="1" dirty="0">
                <a:sym typeface="Symbol" pitchFamily="18" charset="2"/>
              </a:rPr>
              <a:t>{</a:t>
            </a:r>
          </a:p>
          <a:p>
            <a:pPr marL="342900" indent="-342900" algn="l"/>
            <a:r>
              <a:rPr lang="en-US" sz="1600" b="1" dirty="0">
                <a:sym typeface="Symbol" pitchFamily="18" charset="2"/>
              </a:rPr>
              <a:t>   ?p </a:t>
            </a:r>
            <a:r>
              <a:rPr lang="en-US" sz="1600" b="1" dirty="0">
                <a:solidFill>
                  <a:srgbClr val="FF0000"/>
                </a:solidFill>
                <a:sym typeface="Symbol" pitchFamily="18" charset="2"/>
              </a:rPr>
              <a:t>e:conoceA/^e:conoceA </a:t>
            </a:r>
            <a:r>
              <a:rPr lang="en-US" sz="1600" b="1" dirty="0">
                <a:sym typeface="Symbol" pitchFamily="18" charset="2"/>
              </a:rPr>
              <a:t> e:Francisco.</a:t>
            </a:r>
          </a:p>
          <a:p>
            <a:pPr marL="342900" indent="-342900" algn="l"/>
            <a:r>
              <a:rPr lang="en-US" sz="1600" b="1" dirty="0">
                <a:sym typeface="Symbol" pitchFamily="18" charset="2"/>
              </a:rPr>
              <a:t>  FILTER  (?p != e:Francisco)</a:t>
            </a:r>
            <a:endParaRPr lang="es-ES" sz="1600" b="1" dirty="0">
              <a:sym typeface="Symbol" pitchFamily="18" charset="2"/>
            </a:endParaRPr>
          </a:p>
          <a:p>
            <a:pPr marL="342900" indent="-342900" algn="l"/>
            <a:r>
              <a:rPr lang="en-US" sz="1600" b="1" dirty="0">
                <a:sym typeface="Symbol" pitchFamily="18" charset="2"/>
              </a:rPr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436096" y="3212976"/>
            <a:ext cx="2786082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---------------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p        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===============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e:Genaro 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| e:Genaro    |</a:t>
            </a:r>
          </a:p>
          <a:p>
            <a:pPr algn="l"/>
            <a:r>
              <a:rPr lang="pt-BR" sz="1600">
                <a:latin typeface="Courier New" pitchFamily="49" charset="0"/>
                <a:cs typeface="Courier New" pitchFamily="49" charset="0"/>
              </a:rPr>
              <a:t>---------------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270147" y="3861048"/>
            <a:ext cx="990014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Antonio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51520" y="4581128"/>
            <a:ext cx="1145548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Bernardo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661373" y="4509120"/>
            <a:ext cx="881814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Carlos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903542" y="4509120"/>
            <a:ext cx="845749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Emilio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23528" y="5301208"/>
            <a:ext cx="1023825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Dionisio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504711" y="5301208"/>
            <a:ext cx="1195138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Francisco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915816" y="5301208"/>
            <a:ext cx="978742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Genaro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95536" y="6093296"/>
            <a:ext cx="868289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Hilario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345387" y="6093296"/>
            <a:ext cx="953946" cy="38951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/>
              <a:t>Ignacio</a:t>
            </a:r>
          </a:p>
        </p:txBody>
      </p:sp>
      <p:cxnSp>
        <p:nvCxnSpPr>
          <p:cNvPr id="49" name="48 Conector recto de flecha"/>
          <p:cNvCxnSpPr>
            <a:stCxn id="8" idx="0"/>
            <a:endCxn id="7" idx="3"/>
          </p:cNvCxnSpPr>
          <p:nvPr/>
        </p:nvCxnSpPr>
        <p:spPr bwMode="auto">
          <a:xfrm flipV="1">
            <a:off x="824294" y="4193518"/>
            <a:ext cx="590837" cy="387610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0" name="49 Conector recto de flecha"/>
          <p:cNvCxnSpPr>
            <a:stCxn id="9" idx="0"/>
            <a:endCxn id="7" idx="4"/>
          </p:cNvCxnSpPr>
          <p:nvPr/>
        </p:nvCxnSpPr>
        <p:spPr bwMode="auto">
          <a:xfrm flipH="1" flipV="1">
            <a:off x="1765154" y="4250561"/>
            <a:ext cx="337126" cy="258559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3" name="52 Conector recto de flecha"/>
          <p:cNvCxnSpPr>
            <a:stCxn id="10" idx="0"/>
            <a:endCxn id="7" idx="5"/>
          </p:cNvCxnSpPr>
          <p:nvPr/>
        </p:nvCxnSpPr>
        <p:spPr bwMode="auto">
          <a:xfrm flipH="1" flipV="1">
            <a:off x="2115177" y="4193518"/>
            <a:ext cx="1211240" cy="315602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6" name="55 Conector recto de flecha"/>
          <p:cNvCxnSpPr>
            <a:stCxn id="11" idx="0"/>
            <a:endCxn id="8" idx="4"/>
          </p:cNvCxnSpPr>
          <p:nvPr/>
        </p:nvCxnSpPr>
        <p:spPr bwMode="auto">
          <a:xfrm flipH="1" flipV="1">
            <a:off x="824294" y="4970641"/>
            <a:ext cx="11147" cy="330567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9" name="58 Conector recto de flecha"/>
          <p:cNvCxnSpPr>
            <a:stCxn id="12" idx="0"/>
            <a:endCxn id="9" idx="4"/>
          </p:cNvCxnSpPr>
          <p:nvPr/>
        </p:nvCxnSpPr>
        <p:spPr bwMode="auto">
          <a:xfrm flipV="1">
            <a:off x="2102280" y="4898633"/>
            <a:ext cx="0" cy="402575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2" name="61 Conector recto de flecha"/>
          <p:cNvCxnSpPr>
            <a:stCxn id="12" idx="7"/>
            <a:endCxn id="10" idx="3"/>
          </p:cNvCxnSpPr>
          <p:nvPr/>
        </p:nvCxnSpPr>
        <p:spPr bwMode="auto">
          <a:xfrm flipV="1">
            <a:off x="2524825" y="4841590"/>
            <a:ext cx="502574" cy="516661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5" name="64 Conector recto de flecha"/>
          <p:cNvCxnSpPr>
            <a:stCxn id="13" idx="1"/>
            <a:endCxn id="9" idx="5"/>
          </p:cNvCxnSpPr>
          <p:nvPr/>
        </p:nvCxnSpPr>
        <p:spPr bwMode="auto">
          <a:xfrm flipH="1" flipV="1">
            <a:off x="2414048" y="4841590"/>
            <a:ext cx="645102" cy="516661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8" name="67 Conector recto de flecha"/>
          <p:cNvCxnSpPr>
            <a:stCxn id="13" idx="0"/>
            <a:endCxn id="10" idx="4"/>
          </p:cNvCxnSpPr>
          <p:nvPr/>
        </p:nvCxnSpPr>
        <p:spPr bwMode="auto">
          <a:xfrm flipH="1" flipV="1">
            <a:off x="3326417" y="4898633"/>
            <a:ext cx="78770" cy="402575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1" name="70 Conector recto de flecha"/>
          <p:cNvCxnSpPr>
            <a:stCxn id="14" idx="0"/>
            <a:endCxn id="11" idx="4"/>
          </p:cNvCxnSpPr>
          <p:nvPr/>
        </p:nvCxnSpPr>
        <p:spPr bwMode="auto">
          <a:xfrm flipV="1">
            <a:off x="829681" y="5690721"/>
            <a:ext cx="5760" cy="402575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4" name="73 Conector recto de flecha"/>
          <p:cNvCxnSpPr>
            <a:stCxn id="15" idx="1"/>
            <a:endCxn id="12" idx="4"/>
          </p:cNvCxnSpPr>
          <p:nvPr/>
        </p:nvCxnSpPr>
        <p:spPr bwMode="auto">
          <a:xfrm flipH="1" flipV="1">
            <a:off x="2102280" y="5690721"/>
            <a:ext cx="382809" cy="459618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7" name="76 Conector recto de flecha"/>
          <p:cNvCxnSpPr>
            <a:stCxn id="15" idx="7"/>
            <a:endCxn id="13" idx="4"/>
          </p:cNvCxnSpPr>
          <p:nvPr/>
        </p:nvCxnSpPr>
        <p:spPr bwMode="auto">
          <a:xfrm flipV="1">
            <a:off x="3159631" y="5690721"/>
            <a:ext cx="245556" cy="459618"/>
          </a:xfrm>
          <a:prstGeom prst="straightConnector1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669FB698-F80F-40AC-A7B0-5D6BE619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Actualizaciones</a:t>
            </a:r>
            <a:br>
              <a:rPr lang="es-ES" dirty="0"/>
            </a:br>
            <a:r>
              <a:rPr lang="es-ES" dirty="0"/>
              <a:t>SPARQL </a:t>
            </a:r>
            <a:r>
              <a:rPr lang="es-ES" dirty="0" err="1"/>
              <a:t>Update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654794-4266-403B-971D-67A95833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Tratamiento de grafos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447800"/>
            <a:ext cx="8206680" cy="5041380"/>
          </a:xfrm>
        </p:spPr>
        <p:txBody>
          <a:bodyPr/>
          <a:lstStyle/>
          <a:p>
            <a:r>
              <a:rPr lang="es-ES" dirty="0"/>
              <a:t>Actualización</a:t>
            </a:r>
          </a:p>
          <a:p>
            <a:pPr lvl="1"/>
            <a:r>
              <a:rPr lang="es-ES" dirty="0"/>
              <a:t>INSERT DATA   	 = insertar tripletas</a:t>
            </a:r>
          </a:p>
          <a:p>
            <a:pPr lvl="1"/>
            <a:r>
              <a:rPr lang="es-ES" dirty="0"/>
              <a:t>DELETE/INSERT… = borrar/insertar tripletas condicionalmente</a:t>
            </a:r>
          </a:p>
          <a:p>
            <a:pPr lvl="1"/>
            <a:r>
              <a:rPr lang="es-ES" dirty="0"/>
              <a:t>DELETE DATA 	 = borrar tripletas</a:t>
            </a:r>
          </a:p>
          <a:p>
            <a:pPr lvl="1"/>
            <a:r>
              <a:rPr lang="es-ES" dirty="0"/>
              <a:t>LOAD		  = cargar tripletas de un documento</a:t>
            </a:r>
          </a:p>
          <a:p>
            <a:pPr lvl="1"/>
            <a:r>
              <a:rPr lang="es-ES" dirty="0"/>
              <a:t>CLEAR		  = borrar todas las tripletas de un grafo</a:t>
            </a:r>
          </a:p>
          <a:p>
            <a:r>
              <a:rPr lang="es-ES" dirty="0"/>
              <a:t>Gestión de grafos</a:t>
            </a:r>
          </a:p>
          <a:p>
            <a:pPr lvl="1"/>
            <a:r>
              <a:rPr lang="es-ES" dirty="0"/>
              <a:t>CREATE		= crear grafo</a:t>
            </a:r>
          </a:p>
          <a:p>
            <a:pPr lvl="1"/>
            <a:r>
              <a:rPr lang="es-ES" dirty="0"/>
              <a:t>DROP		= eliminar grafo</a:t>
            </a:r>
          </a:p>
          <a:p>
            <a:pPr lvl="1"/>
            <a:r>
              <a:rPr lang="es-ES" dirty="0"/>
              <a:t>COPY…TO…	= copiar grafo</a:t>
            </a:r>
          </a:p>
          <a:p>
            <a:pPr lvl="1"/>
            <a:r>
              <a:rPr lang="es-ES" dirty="0"/>
              <a:t>MOVE…TO…	= mover grafo</a:t>
            </a:r>
          </a:p>
          <a:p>
            <a:pPr lvl="1"/>
            <a:r>
              <a:rPr lang="es-ES" dirty="0"/>
              <a:t>ADD		= insertar todos los datos de un grafo en otro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7E0B67-1118-49CA-BAC8-3C3E5A558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1665"/>
          </a:xfrm>
        </p:spPr>
        <p:txBody>
          <a:bodyPr/>
          <a:lstStyle/>
          <a:p>
            <a:r>
              <a:rPr lang="es-ES" dirty="0"/>
              <a:t>INSERT DATA permite insertar tripletas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47664" y="2348880"/>
            <a:ext cx="4824536" cy="38884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en-US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INSERT DATA 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{</a:t>
            </a:r>
          </a:p>
          <a:p>
            <a:pPr marL="342900" indent="-342900" algn="l"/>
            <a:endParaRPr lang="en-US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e:ana e:nombre "Ana".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e:ana e:edad   18 .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e:ana e:nota   8 .</a:t>
            </a:r>
          </a:p>
          <a:p>
            <a:pPr marL="342900" indent="-342900" algn="l"/>
            <a:endParaRPr lang="en-US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e:juan e:nombre "Juan Manuel".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e:juan e:edad   20 .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e:juan e:nota   7 .</a:t>
            </a:r>
          </a:p>
          <a:p>
            <a:pPr marL="342900" indent="-342900" algn="l"/>
            <a:endParaRPr lang="en-US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32782F-5A72-4A26-9541-DC8DAF24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Inserción en un grafo concreto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1963"/>
          </a:xfrm>
        </p:spPr>
        <p:txBody>
          <a:bodyPr/>
          <a:lstStyle/>
          <a:p>
            <a:r>
              <a:rPr lang="es-ES" dirty="0"/>
              <a:t>INSERT DATA puede especificar el grafo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23728" y="2492896"/>
            <a:ext cx="5112568" cy="35283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g: &lt;http://grafos.org#&gt;</a:t>
            </a:r>
          </a:p>
          <a:p>
            <a:pPr marL="342900" indent="-342900" algn="l"/>
            <a:endParaRPr lang="en-US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INSERT DATA 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{</a:t>
            </a:r>
          </a:p>
          <a:p>
            <a:pPr marL="342900" indent="-342900" algn="l"/>
            <a:endParaRPr lang="en-US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GRAPH g:g1 {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   e:ana e:nombre "Ana".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   e:ana e:edad   18 .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   e:ana e:nota   8 .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}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61263B-34B5-42F7-8DB7-F433057B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63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30997"/>
          </a:xfrm>
        </p:spPr>
        <p:txBody>
          <a:bodyPr/>
          <a:lstStyle/>
          <a:p>
            <a:r>
              <a:rPr lang="es-ES" dirty="0"/>
              <a:t>INSERT permite insertar tripletas en un grafo.</a:t>
            </a:r>
          </a:p>
          <a:p>
            <a:pPr lvl="1"/>
            <a:r>
              <a:rPr lang="es-ES" dirty="0"/>
              <a:t>Requiere una cláusula WHERE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7704" y="2708920"/>
            <a:ext cx="5544616" cy="30963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pt-BR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pt-B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INSERT</a:t>
            </a:r>
            <a:r>
              <a:rPr lang="pt-BR" dirty="0">
                <a:latin typeface="Consolas" pitchFamily="49" charset="0"/>
                <a:cs typeface="Consolas" pitchFamily="49" charset="0"/>
                <a:sym typeface="Symbol" pitchFamily="18" charset="2"/>
              </a:rPr>
              <a:t> {</a:t>
            </a:r>
          </a:p>
          <a:p>
            <a:pPr marL="342900" indent="-342900" algn="l"/>
            <a:r>
              <a:rPr lang="pt-BR" dirty="0">
                <a:latin typeface="Consolas" pitchFamily="49" charset="0"/>
                <a:cs typeface="Consolas" pitchFamily="49" charset="0"/>
                <a:sym typeface="Symbol" pitchFamily="18" charset="2"/>
              </a:rPr>
              <a:t>   ?p e:nombreNota "</a:t>
            </a:r>
            <a:r>
              <a:rPr lang="pt-BR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Notable</a:t>
            </a:r>
            <a:r>
              <a:rPr lang="pt-BR" dirty="0">
                <a:latin typeface="Consolas" pitchFamily="49" charset="0"/>
                <a:cs typeface="Consolas" pitchFamily="49" charset="0"/>
                <a:sym typeface="Symbol" pitchFamily="18" charset="2"/>
              </a:rPr>
              <a:t>".</a:t>
            </a:r>
          </a:p>
          <a:p>
            <a:pPr marL="342900" indent="-342900" algn="l"/>
            <a:r>
              <a:rPr lang="pt-BR" dirty="0"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</a:p>
          <a:p>
            <a:pPr marL="342900" indent="-342900" algn="l"/>
            <a:r>
              <a:rPr lang="pt-B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WHERE</a:t>
            </a:r>
            <a:r>
              <a:rPr lang="pt-BR" dirty="0">
                <a:latin typeface="Consolas" pitchFamily="49" charset="0"/>
                <a:cs typeface="Consolas" pitchFamily="49" charset="0"/>
                <a:sym typeface="Symbol" pitchFamily="18" charset="2"/>
              </a:rPr>
              <a:t> {</a:t>
            </a:r>
          </a:p>
          <a:p>
            <a:pPr marL="342900" indent="-342900" algn="l"/>
            <a:r>
              <a:rPr lang="pt-BR" dirty="0">
                <a:latin typeface="Consolas" pitchFamily="49" charset="0"/>
                <a:cs typeface="Consolas" pitchFamily="49" charset="0"/>
                <a:sym typeface="Symbol" pitchFamily="18" charset="2"/>
              </a:rPr>
              <a:t>   ?p e:nota ?nota .</a:t>
            </a:r>
          </a:p>
          <a:p>
            <a:pPr marL="342900" indent="-342900" algn="l"/>
            <a:r>
              <a:rPr lang="pt-BR" dirty="0">
                <a:latin typeface="Consolas" pitchFamily="49" charset="0"/>
                <a:cs typeface="Consolas" pitchFamily="49" charset="0"/>
                <a:sym typeface="Symbol" pitchFamily="18" charset="2"/>
              </a:rPr>
              <a:t>   FILTER (?nota &gt;= 7 &amp;&amp; ?nota &lt; 9)</a:t>
            </a:r>
          </a:p>
          <a:p>
            <a:pPr marL="342900" indent="-342900" algn="l"/>
            <a:r>
              <a:rPr lang="pt-BR" dirty="0"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25BBA3-ADB8-44D9-A03D-1B626222B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 de grafo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30997"/>
          </a:xfrm>
        </p:spPr>
        <p:txBody>
          <a:bodyPr/>
          <a:lstStyle/>
          <a:p>
            <a:r>
              <a:rPr lang="es-ES" dirty="0">
                <a:solidFill>
                  <a:srgbClr val="0066CC"/>
                </a:solidFill>
              </a:rPr>
              <a:t>LOAD</a:t>
            </a:r>
            <a:r>
              <a:rPr lang="es-ES" dirty="0"/>
              <a:t> permite cargar todas las tripletas existentes en una URI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47664" y="3284984"/>
            <a:ext cx="6768752" cy="5760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LOAD &lt;http://www.di.uniovi.es/~labra/labraFoaf.</a:t>
            </a:r>
            <a:r>
              <a:rPr lang="pt-BR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rdf</a:t>
            </a:r>
            <a:r>
              <a:rPr lang="pt-BR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&gt;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6A79C3-D439-4427-820A-32F138A88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RDF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904863"/>
          </a:xfrm>
        </p:spPr>
        <p:txBody>
          <a:bodyPr/>
          <a:lstStyle/>
          <a:p>
            <a:pPr>
              <a:buNone/>
            </a:pPr>
            <a:r>
              <a:rPr lang="es-ES" dirty="0"/>
              <a:t>RDF = Modelo de grafo</a:t>
            </a:r>
          </a:p>
          <a:p>
            <a:pPr>
              <a:buNone/>
            </a:pPr>
            <a:r>
              <a:rPr lang="es-ES" dirty="0"/>
              <a:t>Diferentes sintaxis: </a:t>
            </a:r>
            <a:r>
              <a:rPr lang="es-ES" dirty="0" err="1"/>
              <a:t>Turtle</a:t>
            </a:r>
            <a:r>
              <a:rPr lang="es-ES" dirty="0"/>
              <a:t>, RDF/XML</a:t>
            </a: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323454" y="2492896"/>
            <a:ext cx="7848599" cy="3993683"/>
            <a:chOff x="24" y="1867"/>
            <a:chExt cx="4944" cy="1366"/>
          </a:xfrm>
        </p:grpSpPr>
        <p:sp>
          <p:nvSpPr>
            <p:cNvPr id="5" name="Rectangle 54"/>
            <p:cNvSpPr>
              <a:spLocks noChangeArrowheads="1"/>
            </p:cNvSpPr>
            <p:nvPr/>
          </p:nvSpPr>
          <p:spPr bwMode="auto">
            <a:xfrm>
              <a:off x="24" y="2060"/>
              <a:ext cx="4944" cy="117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l"/>
              <a:r>
                <a:rPr lang="en-GB" sz="1800" dirty="0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@prefix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dc</a:t>
              </a:r>
              <a:r>
                <a:rPr lang="en-GB" sz="1800" dirty="0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GB" sz="1800" dirty="0">
                  <a:solidFill>
                    <a:srgbClr val="8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GB" sz="1800" u="sng" dirty="0">
                  <a:solidFill>
                    <a:srgbClr val="8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http://purl.org/dc/terms/</a:t>
              </a:r>
              <a:r>
                <a:rPr lang="en-GB" sz="1800" dirty="0">
                  <a:solidFill>
                    <a:srgbClr val="8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</a:t>
              </a:r>
              <a:endPara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 algn="l"/>
              <a:r>
                <a:rPr lang="en-GB" sz="1800" dirty="0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@prefix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8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GB" sz="1800" u="sng" dirty="0">
                  <a:solidFill>
                    <a:srgbClr val="8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http://uniovi.es/</a:t>
              </a:r>
              <a:r>
                <a:rPr lang="en-GB" sz="1800" dirty="0">
                  <a:solidFill>
                    <a:srgbClr val="8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</a:t>
              </a:r>
              <a:endPara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 algn="l"/>
              <a:r>
                <a:rPr lang="en-GB" sz="1800" dirty="0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@prefix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rdf</a:t>
              </a:r>
              <a:r>
                <a:rPr lang="en-GB" sz="1800" dirty="0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8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GB" sz="1800" u="sng" dirty="0">
                  <a:solidFill>
                    <a:srgbClr val="8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http://www.w3.org/1999/02/22-rdf-syntax-ns#</a:t>
              </a:r>
              <a:r>
                <a:rPr lang="en-GB" sz="1800" dirty="0">
                  <a:solidFill>
                    <a:srgbClr val="8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</a:t>
              </a:r>
              <a:endPara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 algn="l"/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 </a:t>
              </a:r>
            </a:p>
            <a:p>
              <a:pPr algn="l"/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biologia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dc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creator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juan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</a:t>
              </a:r>
              <a:endPara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 algn="l"/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biologia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dc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creator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ana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</a:t>
              </a:r>
              <a:endPara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 algn="l"/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quimica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dc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creator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ana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</a:t>
              </a:r>
              <a:endPara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 algn="l"/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quimica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dc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creator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luis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</a:t>
              </a:r>
              <a:endPara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 algn="l"/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derecho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dc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creator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luis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</a:t>
              </a:r>
              <a:endPara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 algn="l"/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ana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rdf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type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Profesor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</a:t>
              </a:r>
              <a:endPara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 algn="l"/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juan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</a:t>
              </a:r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rdf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type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Profesor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</a:t>
              </a:r>
              <a:endPara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 algn="l"/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luis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</a:t>
              </a:r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rdf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type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GB" sz="1800" dirty="0" err="1">
                  <a:solidFill>
                    <a:srgbClr val="00404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uni</a:t>
              </a:r>
              <a:r>
                <a:rPr lang="en-GB" sz="1800" dirty="0" err="1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</a:t>
              </a:r>
              <a:r>
                <a:rPr lang="en-GB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Becario</a:t>
              </a:r>
              <a:r>
                <a:rPr lang="en-GB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0080C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</a:t>
              </a:r>
              <a:endPara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 algn="l"/>
              <a:endParaRPr lang="es-E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 Box 55"/>
            <p:cNvSpPr txBox="1">
              <a:spLocks noChangeArrowheads="1"/>
            </p:cNvSpPr>
            <p:nvPr/>
          </p:nvSpPr>
          <p:spPr bwMode="auto">
            <a:xfrm>
              <a:off x="568" y="1867"/>
              <a:ext cx="137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s-ES" sz="2000" dirty="0">
                  <a:solidFill>
                    <a:schemeClr val="accent2">
                      <a:lumMod val="50000"/>
                    </a:schemeClr>
                  </a:solidFill>
                </a:rPr>
                <a:t>Ejemplo en </a:t>
              </a:r>
              <a:r>
                <a:rPr lang="es-ES" sz="2000" dirty="0" err="1">
                  <a:solidFill>
                    <a:schemeClr val="accent2">
                      <a:lumMod val="50000"/>
                    </a:schemeClr>
                  </a:solidFill>
                </a:rPr>
                <a:t>Turtle</a:t>
              </a:r>
              <a:endParaRPr lang="es-E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0EA11C8B-C796-41CC-82FA-76FB8932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Borrado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1665"/>
          </a:xfrm>
        </p:spPr>
        <p:txBody>
          <a:bodyPr/>
          <a:lstStyle/>
          <a:p>
            <a:r>
              <a:rPr lang="es-ES" dirty="0"/>
              <a:t>DELETE DATA permite eliminar tripletas de un grafo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07704" y="2420888"/>
            <a:ext cx="5472608" cy="21602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pt-BR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pt-BR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DELETE DATA</a:t>
            </a:r>
          </a:p>
          <a:p>
            <a:pPr marL="342900" indent="-342900" algn="l"/>
            <a:r>
              <a:rPr lang="en-US" dirty="0">
                <a:latin typeface="Consolas" pitchFamily="49" charset="0"/>
                <a:cs typeface="Consolas" pitchFamily="49" charset="0"/>
                <a:sym typeface="Symbol" pitchFamily="18" charset="2"/>
              </a:rPr>
              <a:t>{ </a:t>
            </a:r>
          </a:p>
          <a:p>
            <a:pPr marL="342900" indent="-342900" algn="l"/>
            <a:r>
              <a:rPr lang="en-US" dirty="0">
                <a:latin typeface="Consolas" pitchFamily="49" charset="0"/>
                <a:cs typeface="Consolas" pitchFamily="49" charset="0"/>
                <a:sym typeface="Symbol" pitchFamily="18" charset="2"/>
              </a:rPr>
              <a:t>   e:luis e:nota 5 . </a:t>
            </a:r>
          </a:p>
          <a:p>
            <a:pPr marL="342900" indent="-342900" algn="l"/>
            <a:r>
              <a:rPr lang="en-US" dirty="0"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483768" y="5013176"/>
            <a:ext cx="5061835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dirty="0"/>
              <a:t>NOTA</a:t>
            </a:r>
            <a:r>
              <a:rPr lang="es-ES" dirty="0"/>
              <a:t>: DELETE DATA No admite variables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BBF433-E9A7-4E45-AE22-59FE25D1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Borrado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30997"/>
          </a:xfrm>
        </p:spPr>
        <p:txBody>
          <a:bodyPr/>
          <a:lstStyle/>
          <a:p>
            <a:r>
              <a:rPr lang="es-ES" dirty="0"/>
              <a:t>DELETE WHERE permite eliminar tripletas de un grafo especificando una condición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07704" y="2420888"/>
            <a:ext cx="6264696" cy="30963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it-IT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e: &lt;http://ejemplo.org#&gt;</a:t>
            </a:r>
          </a:p>
          <a:p>
            <a:pPr marL="342900" indent="-342900" algn="l"/>
            <a:endParaRPr lang="it-IT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it-IT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DELETE </a:t>
            </a:r>
          </a:p>
          <a:p>
            <a:pPr marL="342900" indent="-342900" algn="l"/>
            <a:r>
              <a:rPr lang="it-IT" dirty="0">
                <a:latin typeface="Consolas" pitchFamily="49" charset="0"/>
                <a:cs typeface="Consolas" pitchFamily="49" charset="0"/>
                <a:sym typeface="Symbol" pitchFamily="18" charset="2"/>
              </a:rPr>
              <a:t>    { ?x e:nota ?nota . }</a:t>
            </a:r>
          </a:p>
          <a:p>
            <a:pPr marL="342900" indent="-342900" algn="l"/>
            <a:r>
              <a:rPr lang="it-IT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WHERE </a:t>
            </a:r>
          </a:p>
          <a:p>
            <a:pPr marL="342900" indent="-342900" algn="l"/>
            <a:r>
              <a:rPr lang="it-IT" dirty="0">
                <a:latin typeface="Consolas" pitchFamily="49" charset="0"/>
                <a:cs typeface="Consolas" pitchFamily="49" charset="0"/>
                <a:sym typeface="Symbol" pitchFamily="18" charset="2"/>
              </a:rPr>
              <a:t> {</a:t>
            </a:r>
          </a:p>
          <a:p>
            <a:pPr marL="342900" indent="-342900" algn="l"/>
            <a:r>
              <a:rPr lang="it-IT" dirty="0">
                <a:latin typeface="Consolas" pitchFamily="49" charset="0"/>
                <a:cs typeface="Consolas" pitchFamily="49" charset="0"/>
                <a:sym typeface="Symbol" pitchFamily="18" charset="2"/>
              </a:rPr>
              <a:t>  ?x e:nota ?nota .</a:t>
            </a:r>
          </a:p>
          <a:p>
            <a:pPr marL="342900" indent="-342900" algn="l"/>
            <a:r>
              <a:rPr lang="it-IT" dirty="0">
                <a:latin typeface="Consolas" pitchFamily="49" charset="0"/>
                <a:cs typeface="Consolas" pitchFamily="49" charset="0"/>
                <a:sym typeface="Symbol" pitchFamily="18" charset="2"/>
              </a:rPr>
              <a:t>  FILTER (?nota &gt;= 8)</a:t>
            </a:r>
          </a:p>
          <a:p>
            <a:pPr marL="342900" indent="-342900" algn="l"/>
            <a:r>
              <a:rPr lang="it-IT" dirty="0"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AB6A2A-4C65-4CB9-97E6-8F52E8D3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Actualización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30997"/>
          </a:xfrm>
        </p:spPr>
        <p:txBody>
          <a:bodyPr/>
          <a:lstStyle/>
          <a:p>
            <a:r>
              <a:rPr lang="es-ES" dirty="0"/>
              <a:t>DELETE/INSERT permite actualizar tripletas de un grafo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763688" y="3284984"/>
            <a:ext cx="5328592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 dirty="0">
                <a:latin typeface="Consolas" pitchFamily="49" charset="0"/>
                <a:cs typeface="Consolas" pitchFamily="49" charset="0"/>
              </a:rPr>
              <a:t>PREFIX e: &lt;http://ejemplo.org#&gt;</a:t>
            </a:r>
          </a:p>
          <a:p>
            <a:pPr algn="l"/>
            <a:endParaRPr lang="es-ES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s-E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  { ?x e:edad ?edad    } </a:t>
            </a:r>
          </a:p>
          <a:p>
            <a:pPr algn="l"/>
            <a:r>
              <a:rPr lang="es-E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  { ?x e:edad ?edad1  }</a:t>
            </a:r>
          </a:p>
          <a:p>
            <a:pPr algn="l"/>
            <a:r>
              <a:rPr lang="es-E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algn="l"/>
            <a:r>
              <a:rPr lang="es-ES" dirty="0">
                <a:latin typeface="Consolas" pitchFamily="49" charset="0"/>
                <a:cs typeface="Consolas" pitchFamily="49" charset="0"/>
              </a:rPr>
              <a:t>  ?x e:edad ?edad .</a:t>
            </a:r>
          </a:p>
          <a:p>
            <a:pPr algn="l"/>
            <a:r>
              <a:rPr lang="es-ES" dirty="0">
                <a:latin typeface="Consolas" pitchFamily="49" charset="0"/>
                <a:cs typeface="Consolas" pitchFamily="49" charset="0"/>
              </a:rPr>
              <a:t>  BIND((?edad + 1) AS ?edad1)</a:t>
            </a:r>
          </a:p>
          <a:p>
            <a:pPr algn="l"/>
            <a:r>
              <a:rPr lang="es-E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331640" y="2564904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Ejemplo: incrementar la edad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79EB38-10E4-4DC0-865C-26E06106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Borrado total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677656"/>
          </a:xfrm>
        </p:spPr>
        <p:txBody>
          <a:bodyPr/>
          <a:lstStyle/>
          <a:p>
            <a:r>
              <a:rPr lang="es-ES" dirty="0"/>
              <a:t>CLEAR borra todas las tripletas</a:t>
            </a:r>
          </a:p>
          <a:p>
            <a:endParaRPr lang="es-ES" dirty="0"/>
          </a:p>
          <a:p>
            <a:r>
              <a:rPr lang="es-ES" dirty="0"/>
              <a:t>Puede indicarse el conjunto de datos</a:t>
            </a:r>
          </a:p>
          <a:p>
            <a:r>
              <a:rPr lang="es-ES" dirty="0"/>
              <a:t>CLEAR g                 = Borra grafo g</a:t>
            </a:r>
          </a:p>
          <a:p>
            <a:r>
              <a:rPr lang="es-ES" dirty="0"/>
              <a:t>CLEAR DEFAULT   = Borra grafo actual</a:t>
            </a:r>
          </a:p>
          <a:p>
            <a:r>
              <a:rPr lang="es-ES" dirty="0"/>
              <a:t>CLEAR ALL             = Borra todos los grafos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24332A-28D9-4556-99F6-3733A3BF8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 universal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1665"/>
          </a:xfrm>
        </p:spPr>
        <p:txBody>
          <a:bodyPr/>
          <a:lstStyle/>
          <a:p>
            <a:r>
              <a:rPr lang="es-ES" dirty="0"/>
              <a:t>Para ver todas las tripletas de la base de datos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691680" y="2836063"/>
            <a:ext cx="5400600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ES" dirty="0">
                <a:latin typeface="Consolas" pitchFamily="49" charset="0"/>
                <a:cs typeface="Consolas" pitchFamily="49" charset="0"/>
              </a:rPr>
              <a:t>PREFIX e: &lt;http://ejemplo.org#&gt;</a:t>
            </a:r>
          </a:p>
          <a:p>
            <a:pPr algn="l"/>
            <a:endParaRPr lang="es-ES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s-ES" dirty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 algn="l"/>
            <a:r>
              <a:rPr lang="es-ES" dirty="0">
                <a:latin typeface="Consolas" pitchFamily="49" charset="0"/>
                <a:cs typeface="Consolas" pitchFamily="49" charset="0"/>
              </a:rPr>
              <a:t>WHERE { </a:t>
            </a:r>
          </a:p>
          <a:p>
            <a:pPr algn="l"/>
            <a:r>
              <a:rPr lang="es-ES" dirty="0">
                <a:latin typeface="Consolas" pitchFamily="49" charset="0"/>
                <a:cs typeface="Consolas" pitchFamily="49" charset="0"/>
              </a:rPr>
              <a:t>  ?x ?p ?y </a:t>
            </a:r>
          </a:p>
          <a:p>
            <a:pPr algn="l"/>
            <a:r>
              <a:rPr lang="es-E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381BCB-1CDC-4A0D-8DBC-804DB6F3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67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Acceso a servicios remotos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1665"/>
          </a:xfrm>
        </p:spPr>
        <p:txBody>
          <a:bodyPr/>
          <a:lstStyle/>
          <a:p>
            <a:r>
              <a:rPr lang="es-ES"/>
              <a:t>SERVICE uri = indica un endpoint SPARQL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63588" y="2083869"/>
            <a:ext cx="7416824" cy="38884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dbo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: &lt;http://dbpedia.org/ontology/&gt;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rdf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: &lt;http://www.w3.org/1999/02/22-rdf-syntax-ns#&gt;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PREFIX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rdfs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: &lt;http://www.w3.org/2000/01/rdf-schema#&gt;</a:t>
            </a:r>
          </a:p>
          <a:p>
            <a:pPr marL="342900" indent="-342900" algn="l"/>
            <a:endParaRPr lang="en-US" sz="1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SELECT ?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nombre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WHERE {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SERVICE &lt;http://dbpedia.org/sparql&gt;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{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SELECT ?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nombre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WHERE {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  ?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pais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rdf:type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dbo:Country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.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  ?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pais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rdfs:label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?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nombre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.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  FILTER (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lang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(?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nombre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)='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es'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 }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 }</a:t>
            </a:r>
          </a:p>
          <a:p>
            <a:pPr marL="342900" indent="-342900" algn="l"/>
            <a:r>
              <a:rPr lang="en-US" sz="1800" dirty="0"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203848" y="5951522"/>
            <a:ext cx="54726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Lista de terminales SPARQL</a:t>
            </a:r>
          </a:p>
          <a:p>
            <a:r>
              <a:rPr lang="es-ES" dirty="0"/>
              <a:t>http://esw.w3.org/topic/SparqlEndpoints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A01BFE-3BE0-4AF5-8146-25F90664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Consultas federadas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84784"/>
            <a:ext cx="6657032" cy="904863"/>
          </a:xfrm>
        </p:spPr>
        <p:txBody>
          <a:bodyPr/>
          <a:lstStyle/>
          <a:p>
            <a:r>
              <a:rPr lang="es-ES" dirty="0"/>
              <a:t>Combinando </a:t>
            </a:r>
          </a:p>
          <a:p>
            <a:r>
              <a:rPr lang="es-ES" dirty="0"/>
              <a:t>   resultados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71800" y="1052736"/>
            <a:ext cx="6085184" cy="56938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PREFIX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imdb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: &lt;http://data.linkedmdb.org/resource/movie/&gt;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PREFIX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dcterms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: &lt;http://purl.org/dc/terms/&gt;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PREFIX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dbpo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: &lt;http://dbpedia.org/ontology/&gt;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PREFIX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rdfs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: &lt;http://www.w3.org/2000/01/rdf-schema#&gt;</a:t>
            </a:r>
          </a:p>
          <a:p>
            <a:pPr algn="l"/>
            <a:endParaRPr lang="es-ES" sz="14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SELECT * { 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{ </a:t>
            </a:r>
            <a:r>
              <a:rPr lang="es-E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SERVICE &lt;http://dbpedia.org/sparql&gt;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  { SELECT ?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fechaNacim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?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nombreMujer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WHERE {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      ?actor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rdfs:label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"Javier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Bardem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"@en ;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dbpo:birthDate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?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fechaNacim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;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dbpo:spouse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   ?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mujerURI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      ?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mujerURI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rdfs:label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?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nombreMujer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      FILTER (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(?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nombreMujer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) = "en" )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{ </a:t>
            </a:r>
            <a:r>
              <a:rPr lang="es-E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SERVICE &lt;http://data.linkedmdb.org/sparql&gt;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  { SELECT ?peli ?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fechaPeli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WHERE {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    ?actor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imdb:actor_name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"Javier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Bardem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".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    ?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movie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imdb:actor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?actor ;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	      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dcterms:title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?peli ;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dcterms:date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?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fechaPeli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algn="l"/>
            <a:r>
              <a:rPr lang="es-E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-36512" y="3284984"/>
            <a:ext cx="3096344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ES" sz="1600"/>
              <a:t>DBPedia: </a:t>
            </a:r>
            <a:r>
              <a:rPr lang="es-ES" sz="1600">
                <a:solidFill>
                  <a:srgbClr val="0066CC"/>
                </a:solidFill>
              </a:rPr>
              <a:t>http://dbpedia.org</a:t>
            </a:r>
          </a:p>
          <a:p>
            <a:pPr algn="l"/>
            <a:r>
              <a:rPr lang="es-ES" sz="1600"/>
              <a:t>IMDB: </a:t>
            </a:r>
            <a:r>
              <a:rPr lang="es-ES" sz="1600">
                <a:solidFill>
                  <a:srgbClr val="0066CC"/>
                </a:solidFill>
              </a:rPr>
              <a:t>http://data.linkedmdb.org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C630AD-E8B2-4BA5-A1E8-91558920E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2592287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Validación de RDF mediante SPARQL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447800"/>
            <a:ext cx="8206680" cy="1274195"/>
          </a:xfrm>
        </p:spPr>
        <p:txBody>
          <a:bodyPr/>
          <a:lstStyle/>
          <a:p>
            <a:r>
              <a:rPr lang="es-ES" dirty="0"/>
              <a:t>Ejemplo: </a:t>
            </a:r>
          </a:p>
          <a:p>
            <a:r>
              <a:rPr lang="es-ES" sz="2000" i="1" dirty="0"/>
              <a:t>Una persona tiene una edad (entero) y uno </a:t>
            </a:r>
            <a:r>
              <a:rPr lang="es-ES" sz="2000" i="1" dirty="0" err="1"/>
              <a:t>ó</a:t>
            </a:r>
            <a:r>
              <a:rPr lang="es-ES" sz="2000" i="1" dirty="0"/>
              <a:t> más nombres (</a:t>
            </a:r>
            <a:r>
              <a:rPr lang="es-ES" sz="2000" i="1" dirty="0" err="1"/>
              <a:t>string</a:t>
            </a:r>
            <a:r>
              <a:rPr lang="es-ES" sz="2000" i="1" dirty="0"/>
              <a:t>)</a:t>
            </a:r>
          </a:p>
          <a:p>
            <a:endParaRPr lang="en-GB" dirty="0"/>
          </a:p>
        </p:txBody>
      </p:sp>
      <p:sp>
        <p:nvSpPr>
          <p:cNvPr id="4" name="CuadroTexto 3"/>
          <p:cNvSpPr txBox="1"/>
          <p:nvPr/>
        </p:nvSpPr>
        <p:spPr>
          <a:xfrm>
            <a:off x="2483768" y="2409137"/>
            <a:ext cx="2709396" cy="98488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     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Persona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__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</a:p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foaf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xsd</a:t>
            </a:r>
            <a:r>
              <a:rPr lang="en-US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:integer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foaf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kern="0" noProof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xsd</a:t>
            </a:r>
            <a:r>
              <a:rPr lang="en-US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:string+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608355" y="3994042"/>
            <a:ext cx="5199676" cy="1631216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en-GB" sz="2000" kern="0" dirty="0">
                <a:latin typeface="Consolas" panose="020B0609020204030204" pitchFamily="49" charset="0"/>
                <a:cs typeface="Consolas" panose="020B0609020204030204" pitchFamily="49" charset="0"/>
              </a:rPr>
              <a:t>:john</a:t>
            </a:r>
            <a:r>
              <a:rPr lang="en-GB" sz="2000" kern="0" dirty="0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kern="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GB" sz="2000" kern="0" dirty="0" err="1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sz="20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GB" sz="2000" kern="0" dirty="0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kern="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GB" sz="2000" kern="0" dirty="0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algn="l">
              <a:defRPr/>
            </a:pPr>
            <a:r>
              <a:rPr lang="en-GB" sz="2000" kern="0" dirty="0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2000" kern="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GB" sz="2000" kern="0" dirty="0" err="1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sz="20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kern="0" dirty="0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kern="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 .</a:t>
            </a:r>
          </a:p>
          <a:p>
            <a:pPr lvl="0" algn="l">
              <a:defRPr/>
            </a:pPr>
            <a:r>
              <a:rPr lang="en-GB" sz="2000" kern="0" dirty="0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algn="l">
              <a:defRPr/>
            </a:pPr>
            <a:r>
              <a:rPr lang="en-GB" sz="2000" kern="0" dirty="0">
                <a:latin typeface="Consolas" panose="020B0609020204030204" pitchFamily="49" charset="0"/>
                <a:cs typeface="Consolas" panose="020B0609020204030204" pitchFamily="49" charset="0"/>
              </a:rPr>
              <a:t>:bob</a:t>
            </a:r>
            <a:r>
              <a:rPr lang="en-GB" sz="2000" kern="0" dirty="0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 kern="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GB" sz="2000" kern="0" dirty="0" err="1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sz="20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GB" sz="2000" kern="0" dirty="0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kern="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GB" sz="2000" kern="0" dirty="0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algn="l">
              <a:defRPr/>
            </a:pPr>
            <a:r>
              <a:rPr lang="en-GB" sz="2000" kern="0" dirty="0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2000" kern="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GB" sz="2000" kern="0" dirty="0" err="1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sz="20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kern="0" dirty="0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kern="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GB" sz="2000" kern="0" dirty="0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kern="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"Robert"</a:t>
            </a:r>
            <a:r>
              <a:rPr lang="en-GB" sz="2000" kern="0" dirty="0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838613" y="5865718"/>
            <a:ext cx="630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sym typeface="Wingdings" panose="05000000000000000000" pitchFamily="2" charset="2"/>
              </a:rPr>
              <a:t></a:t>
            </a:r>
            <a:endParaRPr lang="en-US" sz="4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808031" y="4016887"/>
            <a:ext cx="660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11493" y="4116155"/>
            <a:ext cx="2196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Ejemplos de RDF</a:t>
            </a:r>
            <a:endParaRPr lang="en-GB" sz="2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578297" y="6093296"/>
            <a:ext cx="5229734" cy="40011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l">
              <a:defRPr/>
            </a:pPr>
            <a:r>
              <a:rPr lang="en-GB" sz="20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sz="20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mary</a:t>
            </a:r>
            <a:r>
              <a:rPr lang="en-GB" sz="2000" kern="0" dirty="0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kern="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GB" sz="2000" kern="0" dirty="0" err="1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sz="20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GB" sz="2000" kern="0" dirty="0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kern="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50, 65</a:t>
            </a:r>
            <a:r>
              <a:rPr lang="en-GB" sz="2000" kern="0" dirty="0">
                <a:solidFill>
                  <a:srgbClr val="4F81BD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s-ES" sz="2000" kern="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en-GB" sz="2000" kern="0" dirty="0">
              <a:solidFill>
                <a:srgbClr val="4F81BD">
                  <a:lumMod val="5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8FFCE16-403C-4876-985B-049C66FE9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816424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5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consulta SPARQL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upo 3"/>
          <p:cNvGrpSpPr/>
          <p:nvPr/>
        </p:nvGrpSpPr>
        <p:grpSpPr>
          <a:xfrm>
            <a:off x="2699792" y="1124744"/>
            <a:ext cx="6287953" cy="5509200"/>
            <a:chOff x="4760038" y="149225"/>
            <a:chExt cx="8437802" cy="5509200"/>
          </a:xfrm>
        </p:grpSpPr>
        <p:sp>
          <p:nvSpPr>
            <p:cNvPr id="5" name="Rectángulo 4"/>
            <p:cNvSpPr/>
            <p:nvPr/>
          </p:nvSpPr>
          <p:spPr>
            <a:xfrm>
              <a:off x="5431672" y="149225"/>
              <a:ext cx="7766168" cy="550920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en-GB" sz="16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ASK 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?Person {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?Person </a:t>
              </a:r>
              <a:r>
                <a:rPr lang="en-GB" sz="16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foaf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:age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?o .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 </a:t>
              </a:r>
              <a:r>
                <a:rPr lang="en-GB" sz="16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GROUP BY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?Person </a:t>
              </a:r>
              <a:r>
                <a:rPr lang="en-GB" sz="16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HAVING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GB" sz="16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COUNT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(*)=1)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}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?Person {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?Person 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foaf:age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?o .</a:t>
              </a:r>
            </a:p>
            <a:p>
              <a:pPr algn="l"/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FILTER 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</a:t>
              </a:r>
              <a:r>
                <a:rPr lang="en-GB" sz="16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isLiteral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(?o) &amp;&amp; 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16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datatype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(?o) = </a:t>
              </a:r>
              <a:r>
                <a:rPr lang="en-GB" sz="16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xsd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:integer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 </a:t>
              </a:r>
              <a:r>
                <a:rPr lang="en-GB" sz="16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GROUP BY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?Person </a:t>
              </a:r>
              <a:r>
                <a:rPr lang="en-GB" sz="16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HAVING 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6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COUNT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(*)=1)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}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?Person (COUNT(*)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AS 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?Person_c0) {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?Person 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foaf:name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?o .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 </a:t>
              </a:r>
              <a:r>
                <a:rPr lang="en-GB" sz="16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GROUP BY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?Person </a:t>
              </a:r>
              <a:r>
                <a:rPr lang="en-GB" sz="16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HAVING</a:t>
              </a:r>
              <a:r>
                <a:rPr lang="en-GB" sz="16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6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COUNT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(*)&gt;=1)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}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?Person (</a:t>
              </a:r>
              <a:r>
                <a:rPr lang="en-GB" sz="16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COUNT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(*)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AS 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?Person_c1) {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?Person 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foaf:name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?o .</a:t>
              </a:r>
            </a:p>
            <a:p>
              <a:pPr algn="l"/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FILTER 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isLiteral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(?o) &amp;&amp; 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16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datatype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(?o) = </a:t>
              </a:r>
              <a:r>
                <a:rPr lang="en-GB" sz="16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xsd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:string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} </a:t>
              </a:r>
              <a:r>
                <a:rPr lang="en-GB" sz="16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GROUP BY 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?Person </a:t>
              </a:r>
              <a:r>
                <a:rPr lang="en-GB" sz="16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HAVING</a:t>
              </a:r>
              <a:r>
                <a:rPr lang="en-GB" sz="16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6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COUNT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(*)&gt;=1) </a:t>
              </a:r>
            </a:p>
            <a:p>
              <a:pPr algn="l"/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}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FILTER 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(?Person_c0 = ?Person_c1)</a:t>
              </a:r>
            </a:p>
            <a:p>
              <a:pPr algn="l"/>
              <a:r>
                <a:rPr lang="es-E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4760038" y="149225"/>
              <a:ext cx="548952" cy="5509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</a:p>
            <a:p>
              <a:pPr algn="l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22</a:t>
              </a:r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8276" y="1143087"/>
            <a:ext cx="2709396" cy="98488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     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Persona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__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</a:p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foaf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xsd</a:t>
            </a:r>
            <a:r>
              <a:rPr lang="en-US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:integer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foaf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kern="0" noProof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xsd</a:t>
            </a:r>
            <a:r>
              <a:rPr lang="en-US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:string+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4E385F8-127A-40B1-8827-F31C5D79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2936542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057400"/>
            <a:ext cx="7772400" cy="1143000"/>
          </a:xfrm>
        </p:spPr>
        <p:txBody>
          <a:bodyPr/>
          <a:lstStyle/>
          <a:p>
            <a:pPr algn="ctr" eaLnBrk="1" hangingPunct="1"/>
            <a:r>
              <a:rPr lang="es-ES" sz="4000" dirty="0"/>
              <a:t>SPARQL</a:t>
            </a: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868863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s-ES_tradnl" dirty="0" err="1">
                <a:latin typeface="Helvetica" pitchFamily="34" charset="0"/>
              </a:rPr>
              <a:t>Weso</a:t>
            </a:r>
            <a:endParaRPr lang="es-ES_tradnl" dirty="0">
              <a:latin typeface="Helvetica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s-ES_tradnl" dirty="0">
                <a:latin typeface="Helvetica" pitchFamily="34" charset="0"/>
              </a:rPr>
              <a:t>Universidad de Oviedo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4221163"/>
            <a:ext cx="91440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s-ES_tradnl" dirty="0">
                <a:latin typeface="Helvetica" pitchFamily="34" charset="0"/>
              </a:rPr>
              <a:t>Pablo Menéndez Suárez</a:t>
            </a:r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88913"/>
            <a:ext cx="6889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610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54"/>
          <p:cNvSpPr>
            <a:spLocks noChangeArrowheads="1"/>
          </p:cNvSpPr>
          <p:nvPr/>
        </p:nvSpPr>
        <p:spPr bwMode="auto">
          <a:xfrm>
            <a:off x="179785" y="1666889"/>
            <a:ext cx="7848599" cy="34294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l"/>
            <a:r>
              <a:rPr lang="en-GB" sz="1800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@prefix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dc</a:t>
            </a:r>
            <a:r>
              <a:rPr lang="en-GB" sz="18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800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http://purl.org/dc/terms/</a:t>
            </a:r>
            <a:r>
              <a:rPr lang="en-GB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1800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@prefix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800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http://uniovi.es/</a:t>
            </a:r>
            <a:r>
              <a:rPr lang="en-GB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1800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@prefix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</a:t>
            </a:r>
            <a:r>
              <a:rPr lang="en-GB" sz="18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800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http://www.w3.org/1999/02/22-rdf-syntax-ns#</a:t>
            </a:r>
            <a:r>
              <a:rPr lang="en-GB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biologia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dc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juan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biologia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dc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quimica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dc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quimica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dc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luis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derecho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dc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luis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juan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luis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</a:t>
            </a:r>
            <a:r>
              <a:rPr lang="en-GB" sz="18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Becario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endParaRPr lang="es-ES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 Box 55"/>
          <p:cNvSpPr txBox="1">
            <a:spLocks noChangeArrowheads="1"/>
          </p:cNvSpPr>
          <p:nvPr/>
        </p:nvSpPr>
        <p:spPr bwMode="auto">
          <a:xfrm>
            <a:off x="178941" y="1124744"/>
            <a:ext cx="2181225" cy="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" sz="2000" dirty="0">
                <a:solidFill>
                  <a:schemeClr val="accent2">
                    <a:lumMod val="50000"/>
                  </a:schemeClr>
                </a:solidFill>
              </a:rPr>
              <a:t>Ejemplo en </a:t>
            </a:r>
            <a:r>
              <a:rPr lang="es-ES" sz="2000" dirty="0" err="1">
                <a:solidFill>
                  <a:schemeClr val="accent2">
                    <a:lumMod val="50000"/>
                  </a:schemeClr>
                </a:solidFill>
              </a:rPr>
              <a:t>Turtle</a:t>
            </a:r>
            <a:endParaRPr lang="es-E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Grafo RDF</a:t>
            </a:r>
          </a:p>
        </p:txBody>
      </p:sp>
      <p:grpSp>
        <p:nvGrpSpPr>
          <p:cNvPr id="131" name="130 Grupo"/>
          <p:cNvGrpSpPr/>
          <p:nvPr/>
        </p:nvGrpSpPr>
        <p:grpSpPr>
          <a:xfrm>
            <a:off x="4067944" y="2492896"/>
            <a:ext cx="4932040" cy="4248472"/>
            <a:chOff x="4067944" y="2492896"/>
            <a:chExt cx="4932040" cy="4248472"/>
          </a:xfrm>
        </p:grpSpPr>
        <p:grpSp>
          <p:nvGrpSpPr>
            <p:cNvPr id="82" name="81 Grupo"/>
            <p:cNvGrpSpPr/>
            <p:nvPr/>
          </p:nvGrpSpPr>
          <p:grpSpPr>
            <a:xfrm>
              <a:off x="4067944" y="2492896"/>
              <a:ext cx="4932040" cy="4248472"/>
              <a:chOff x="4067944" y="2492896"/>
              <a:chExt cx="4932040" cy="4248472"/>
            </a:xfrm>
          </p:grpSpPr>
          <p:sp>
            <p:nvSpPr>
              <p:cNvPr id="72" name="71 Rectángulo redondeado"/>
              <p:cNvSpPr/>
              <p:nvPr/>
            </p:nvSpPr>
            <p:spPr bwMode="auto">
              <a:xfrm>
                <a:off x="4067944" y="2492896"/>
                <a:ext cx="4932040" cy="4248472"/>
              </a:xfrm>
              <a:prstGeom prst="roundRect">
                <a:avLst/>
              </a:prstGeom>
              <a:solidFill>
                <a:srgbClr val="FFFF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26" name="AutoShape 2"/>
              <p:cNvSpPr>
                <a:spLocks noChangeArrowheads="1"/>
              </p:cNvSpPr>
              <p:nvPr/>
            </p:nvSpPr>
            <p:spPr bwMode="auto">
              <a:xfrm>
                <a:off x="4427984" y="5085184"/>
                <a:ext cx="1670546" cy="296590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uni:quimica</a:t>
                </a:r>
                <a:endParaRPr kumimoji="0" lang="es-E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7" name="AutoShape 3"/>
              <p:cNvSpPr>
                <a:spLocks noChangeArrowheads="1"/>
              </p:cNvSpPr>
              <p:nvPr/>
            </p:nvSpPr>
            <p:spPr bwMode="auto">
              <a:xfrm>
                <a:off x="6372200" y="4509120"/>
                <a:ext cx="1008112" cy="307727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uni:ana</a:t>
                </a:r>
                <a:endParaRPr kumimoji="0" lang="es-E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28" name="AutoShape 4"/>
              <p:cNvCxnSpPr>
                <a:cxnSpLocks noChangeShapeType="1"/>
                <a:stCxn id="1026" idx="0"/>
                <a:endCxn id="1027" idx="1"/>
              </p:cNvCxnSpPr>
              <p:nvPr/>
            </p:nvCxnSpPr>
            <p:spPr bwMode="auto">
              <a:xfrm rot="5400000" flipH="1" flipV="1">
                <a:off x="5606628" y="4319613"/>
                <a:ext cx="422200" cy="1108943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29" name="Text Box 5"/>
              <p:cNvSpPr txBox="1">
                <a:spLocks noChangeArrowheads="1"/>
              </p:cNvSpPr>
              <p:nvPr/>
            </p:nvSpPr>
            <p:spPr bwMode="auto">
              <a:xfrm>
                <a:off x="4283968" y="4653136"/>
                <a:ext cx="1262757" cy="276275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dc:creator</a:t>
                </a:r>
                <a:endParaRPr kumimoji="0" 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0" name="AutoShape 6"/>
              <p:cNvSpPr>
                <a:spLocks noChangeArrowheads="1"/>
              </p:cNvSpPr>
              <p:nvPr/>
            </p:nvSpPr>
            <p:spPr bwMode="auto">
              <a:xfrm>
                <a:off x="6372200" y="5733256"/>
                <a:ext cx="1119460" cy="331316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uni:luis</a:t>
                </a:r>
                <a:endParaRPr kumimoji="0" lang="es-E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31" name="AutoShape 7"/>
              <p:cNvCxnSpPr>
                <a:cxnSpLocks noChangeShapeType="1"/>
                <a:stCxn id="1026" idx="2"/>
                <a:endCxn id="1030" idx="1"/>
              </p:cNvCxnSpPr>
              <p:nvPr/>
            </p:nvCxnSpPr>
            <p:spPr bwMode="auto">
              <a:xfrm rot="16200000" flipH="1">
                <a:off x="5559158" y="5085872"/>
                <a:ext cx="517140" cy="1108943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32" name="Text Box 8"/>
              <p:cNvSpPr txBox="1">
                <a:spLocks noChangeArrowheads="1"/>
              </p:cNvSpPr>
              <p:nvPr/>
            </p:nvSpPr>
            <p:spPr bwMode="auto">
              <a:xfrm>
                <a:off x="5436096" y="5445224"/>
                <a:ext cx="1338362" cy="28803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dc:creator</a:t>
                </a:r>
                <a:endParaRPr kumimoji="0" 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3" name="AutoShape 9"/>
              <p:cNvSpPr>
                <a:spLocks noChangeArrowheads="1"/>
              </p:cNvSpPr>
              <p:nvPr/>
            </p:nvSpPr>
            <p:spPr bwMode="auto">
              <a:xfrm>
                <a:off x="7380312" y="5157192"/>
                <a:ext cx="1512168" cy="288032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uni:Becario</a:t>
                </a:r>
                <a:endParaRPr kumimoji="0" lang="es-E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34" name="AutoShape 10"/>
              <p:cNvCxnSpPr>
                <a:cxnSpLocks noChangeShapeType="1"/>
                <a:stCxn id="1030" idx="3"/>
                <a:endCxn id="1033" idx="2"/>
              </p:cNvCxnSpPr>
              <p:nvPr/>
            </p:nvCxnSpPr>
            <p:spPr bwMode="auto">
              <a:xfrm flipV="1">
                <a:off x="7491660" y="5445224"/>
                <a:ext cx="644736" cy="453690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35" name="Text Box 11"/>
              <p:cNvSpPr txBox="1">
                <a:spLocks noChangeArrowheads="1"/>
              </p:cNvSpPr>
              <p:nvPr/>
            </p:nvSpPr>
            <p:spPr bwMode="auto">
              <a:xfrm>
                <a:off x="7668344" y="5805264"/>
                <a:ext cx="1080120" cy="30160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rdf:type</a:t>
                </a:r>
                <a:endParaRPr kumimoji="0" 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6" name="AutoShape 12"/>
              <p:cNvSpPr>
                <a:spLocks noChangeArrowheads="1"/>
              </p:cNvSpPr>
              <p:nvPr/>
            </p:nvSpPr>
            <p:spPr bwMode="auto">
              <a:xfrm>
                <a:off x="4427984" y="3645024"/>
                <a:ext cx="1584176" cy="288032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uni:biologia</a:t>
                </a:r>
                <a:endParaRPr kumimoji="0" lang="es-E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7" name="AutoShape 13"/>
              <p:cNvSpPr>
                <a:spLocks noChangeArrowheads="1"/>
              </p:cNvSpPr>
              <p:nvPr/>
            </p:nvSpPr>
            <p:spPr bwMode="auto">
              <a:xfrm>
                <a:off x="6372200" y="2636912"/>
                <a:ext cx="1080120" cy="288032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uni:juan</a:t>
                </a:r>
                <a:endParaRPr kumimoji="0" lang="es-E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38" name="AutoShape 14"/>
              <p:cNvCxnSpPr>
                <a:cxnSpLocks noChangeShapeType="1"/>
                <a:stCxn id="1036" idx="0"/>
                <a:endCxn id="1037" idx="1"/>
              </p:cNvCxnSpPr>
              <p:nvPr/>
            </p:nvCxnSpPr>
            <p:spPr bwMode="auto">
              <a:xfrm rot="5400000" flipH="1" flipV="1">
                <a:off x="5364088" y="2636912"/>
                <a:ext cx="864096" cy="1152128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39" name="Text Box 15"/>
              <p:cNvSpPr txBox="1">
                <a:spLocks noChangeArrowheads="1"/>
              </p:cNvSpPr>
              <p:nvPr/>
            </p:nvSpPr>
            <p:spPr bwMode="auto">
              <a:xfrm>
                <a:off x="4211960" y="3068960"/>
                <a:ext cx="1338634" cy="28929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dc:creator</a:t>
                </a:r>
                <a:endParaRPr kumimoji="0" 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40" name="AutoShape 16"/>
              <p:cNvCxnSpPr>
                <a:cxnSpLocks noChangeShapeType="1"/>
                <a:stCxn id="1036" idx="2"/>
                <a:endCxn id="1027" idx="1"/>
              </p:cNvCxnSpPr>
              <p:nvPr/>
            </p:nvCxnSpPr>
            <p:spPr bwMode="auto">
              <a:xfrm rot="16200000" flipH="1">
                <a:off x="5431172" y="3721956"/>
                <a:ext cx="729928" cy="1152128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41" name="Text Box 17"/>
              <p:cNvSpPr txBox="1">
                <a:spLocks noChangeArrowheads="1"/>
              </p:cNvSpPr>
              <p:nvPr/>
            </p:nvSpPr>
            <p:spPr bwMode="auto">
              <a:xfrm>
                <a:off x="4211960" y="4221088"/>
                <a:ext cx="1308348" cy="347464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dc:creator</a:t>
                </a:r>
                <a:endParaRPr kumimoji="0" 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2" name="AutoShape 18"/>
              <p:cNvSpPr>
                <a:spLocks noChangeArrowheads="1"/>
              </p:cNvSpPr>
              <p:nvPr/>
            </p:nvSpPr>
            <p:spPr bwMode="auto">
              <a:xfrm>
                <a:off x="7380312" y="3573016"/>
                <a:ext cx="1542678" cy="266824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uni:Profesor</a:t>
                </a:r>
                <a:endParaRPr kumimoji="0" lang="es-E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43" name="AutoShape 19"/>
              <p:cNvCxnSpPr>
                <a:cxnSpLocks noChangeShapeType="1"/>
                <a:stCxn id="1037" idx="3"/>
                <a:endCxn id="1042" idx="0"/>
              </p:cNvCxnSpPr>
              <p:nvPr/>
            </p:nvCxnSpPr>
            <p:spPr bwMode="auto">
              <a:xfrm>
                <a:off x="7452320" y="2780928"/>
                <a:ext cx="699331" cy="792088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44" name="Text Box 20"/>
              <p:cNvSpPr txBox="1">
                <a:spLocks noChangeArrowheads="1"/>
              </p:cNvSpPr>
              <p:nvPr/>
            </p:nvSpPr>
            <p:spPr bwMode="auto">
              <a:xfrm>
                <a:off x="6948264" y="3140968"/>
                <a:ext cx="1080120" cy="304676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rdf:type</a:t>
                </a:r>
                <a:endParaRPr kumimoji="0" 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45" name="AutoShape 21"/>
              <p:cNvCxnSpPr>
                <a:cxnSpLocks noChangeShapeType="1"/>
                <a:stCxn id="1027" idx="3"/>
                <a:endCxn id="1042" idx="2"/>
              </p:cNvCxnSpPr>
              <p:nvPr/>
            </p:nvCxnSpPr>
            <p:spPr bwMode="auto">
              <a:xfrm flipV="1">
                <a:off x="7380312" y="3839840"/>
                <a:ext cx="771339" cy="82314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46" name="Text Box 22"/>
              <p:cNvSpPr txBox="1">
                <a:spLocks noChangeArrowheads="1"/>
              </p:cNvSpPr>
              <p:nvPr/>
            </p:nvSpPr>
            <p:spPr bwMode="auto">
              <a:xfrm>
                <a:off x="6948264" y="4077072"/>
                <a:ext cx="1080120" cy="26650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rdf:type</a:t>
                </a:r>
                <a:endParaRPr kumimoji="0" 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3" name="AutoShape 2"/>
            <p:cNvSpPr>
              <a:spLocks noChangeArrowheads="1"/>
            </p:cNvSpPr>
            <p:nvPr/>
          </p:nvSpPr>
          <p:spPr bwMode="auto">
            <a:xfrm>
              <a:off x="4427984" y="6309320"/>
              <a:ext cx="1670546" cy="296590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uni:derecho</a:t>
              </a:r>
              <a:endPara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4" name="AutoShape 7"/>
            <p:cNvCxnSpPr>
              <a:cxnSpLocks noChangeShapeType="1"/>
              <a:stCxn id="83" idx="0"/>
              <a:endCxn id="1030" idx="1"/>
            </p:cNvCxnSpPr>
            <p:nvPr/>
          </p:nvCxnSpPr>
          <p:spPr bwMode="auto">
            <a:xfrm rot="5400000" flipH="1" flipV="1">
              <a:off x="5612525" y="5549646"/>
              <a:ext cx="410406" cy="1108943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97" name="Text Box 8"/>
            <p:cNvSpPr txBox="1">
              <a:spLocks noChangeArrowheads="1"/>
            </p:cNvSpPr>
            <p:nvPr/>
          </p:nvSpPr>
          <p:spPr bwMode="auto">
            <a:xfrm>
              <a:off x="5436096" y="6021288"/>
              <a:ext cx="1338362" cy="28803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dc:creator</a:t>
              </a:r>
              <a:endParaRPr kumimoji="0" 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3" name="Imagen 32">
            <a:extLst>
              <a:ext uri="{FF2B5EF4-FFF2-40B4-BE49-F238E27FC236}">
                <a16:creationId xmlns:a16="http://schemas.microsoft.com/office/drawing/2014/main" id="{CE9C8EB7-3A8D-4035-A2B5-4A030C29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567468"/>
            <a:ext cx="3744416" cy="2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 RDF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1665"/>
          </a:xfrm>
        </p:spPr>
        <p:txBody>
          <a:bodyPr/>
          <a:lstStyle/>
          <a:p>
            <a:pPr>
              <a:buNone/>
            </a:pPr>
            <a:r>
              <a:rPr lang="es-ES" dirty="0"/>
              <a:t>Buscar páginas creadas por un profesor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403648" y="2636912"/>
            <a:ext cx="6336704" cy="25853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PREFIX </a:t>
            </a: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dc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:  &lt;http://purl.org/dc/terms/&gt;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PREFIX </a:t>
            </a: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uni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: &lt;http://uniovi.es/&gt;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PREFIX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rdf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: &lt;http://www.w3.org/1999/02/22-rdf-syntax-ns#&gt; 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800" dirty="0">
              <a:solidFill>
                <a:schemeClr val="tx1"/>
              </a:solidFill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SELECT ?p ?c WHERE {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 ?p  </a:t>
            </a: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dc:creator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  ?c .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 ?c  </a:t>
            </a: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rdf:type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       </a:t>
            </a: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uni:Profesor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 .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}  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ourier New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6A17FB-9427-4DD5-A3B6-9110EB7C2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Encaje de grafos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179512" y="1268760"/>
            <a:ext cx="36724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/>
            <a:r>
              <a:rPr lang="es-ES" dirty="0">
                <a:latin typeface="+mn-lt"/>
                <a:ea typeface="Times New Roman" pitchFamily="18" charset="0"/>
                <a:cs typeface="Courier New" pitchFamily="49" charset="0"/>
              </a:rPr>
              <a:t>SELECT ?p ?c WHERE {</a:t>
            </a:r>
            <a:endParaRPr lang="es-ES" dirty="0">
              <a:latin typeface="+mn-lt"/>
              <a:cs typeface="Courier New" pitchFamily="49" charset="0"/>
            </a:endParaRPr>
          </a:p>
          <a:p>
            <a:pPr lvl="0" algn="l" eaLnBrk="0" hangingPunct="0"/>
            <a:r>
              <a:rPr lang="es-ES" dirty="0">
                <a:latin typeface="+mn-lt"/>
                <a:ea typeface="Times New Roman" pitchFamily="18" charset="0"/>
                <a:cs typeface="Courier New" pitchFamily="49" charset="0"/>
              </a:rPr>
              <a:t> ?p  </a:t>
            </a:r>
            <a:r>
              <a:rPr lang="es-ES" dirty="0" err="1">
                <a:latin typeface="+mn-lt"/>
                <a:ea typeface="Times New Roman" pitchFamily="18" charset="0"/>
                <a:cs typeface="Courier New" pitchFamily="49" charset="0"/>
              </a:rPr>
              <a:t>dc:creator</a:t>
            </a:r>
            <a:r>
              <a:rPr lang="es-ES" dirty="0">
                <a:latin typeface="+mn-lt"/>
                <a:ea typeface="Times New Roman" pitchFamily="18" charset="0"/>
                <a:cs typeface="Courier New" pitchFamily="49" charset="0"/>
              </a:rPr>
              <a:t> ?c .</a:t>
            </a:r>
            <a:endParaRPr lang="es-ES" dirty="0">
              <a:latin typeface="+mn-lt"/>
              <a:cs typeface="Courier New" pitchFamily="49" charset="0"/>
            </a:endParaRPr>
          </a:p>
          <a:p>
            <a:pPr lvl="0" algn="l" eaLnBrk="0" hangingPunct="0"/>
            <a:r>
              <a:rPr lang="es-ES" dirty="0">
                <a:latin typeface="+mn-lt"/>
                <a:ea typeface="Times New Roman" pitchFamily="18" charset="0"/>
                <a:cs typeface="Courier New" pitchFamily="49" charset="0"/>
              </a:rPr>
              <a:t> ?c  </a:t>
            </a:r>
            <a:r>
              <a:rPr lang="es-ES" dirty="0" err="1">
                <a:latin typeface="+mn-lt"/>
                <a:ea typeface="Times New Roman" pitchFamily="18" charset="0"/>
                <a:cs typeface="Courier New" pitchFamily="49" charset="0"/>
              </a:rPr>
              <a:t>rdf:type</a:t>
            </a:r>
            <a:r>
              <a:rPr lang="es-ES" dirty="0"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s-ES" dirty="0" err="1">
                <a:latin typeface="+mn-lt"/>
                <a:ea typeface="Times New Roman" pitchFamily="18" charset="0"/>
                <a:cs typeface="Courier New" pitchFamily="49" charset="0"/>
              </a:rPr>
              <a:t>uni:Profesor</a:t>
            </a:r>
            <a:r>
              <a:rPr lang="es-ES" dirty="0">
                <a:latin typeface="+mn-lt"/>
                <a:ea typeface="Times New Roman" pitchFamily="18" charset="0"/>
                <a:cs typeface="Courier New" pitchFamily="49" charset="0"/>
              </a:rPr>
              <a:t> .</a:t>
            </a:r>
            <a:endParaRPr lang="es-ES" dirty="0">
              <a:latin typeface="+mn-lt"/>
              <a:cs typeface="Courier New" pitchFamily="49" charset="0"/>
            </a:endParaRPr>
          </a:p>
          <a:p>
            <a:pPr lvl="0" algn="l" eaLnBrk="0" hangingPunct="0"/>
            <a:r>
              <a:rPr lang="es-ES" dirty="0">
                <a:latin typeface="+mn-lt"/>
                <a:ea typeface="Times New Roman" pitchFamily="18" charset="0"/>
                <a:cs typeface="Courier New" pitchFamily="49" charset="0"/>
              </a:rPr>
              <a:t>}  </a:t>
            </a:r>
            <a:endParaRPr lang="es-ES" dirty="0">
              <a:latin typeface="+mn-lt"/>
              <a:cs typeface="Courier New" pitchFamily="49" charset="0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3995936" y="1268760"/>
            <a:ext cx="4932040" cy="4248472"/>
            <a:chOff x="4067944" y="2492896"/>
            <a:chExt cx="4932040" cy="4248472"/>
          </a:xfrm>
        </p:grpSpPr>
        <p:grpSp>
          <p:nvGrpSpPr>
            <p:cNvPr id="29" name="81 Grupo"/>
            <p:cNvGrpSpPr/>
            <p:nvPr/>
          </p:nvGrpSpPr>
          <p:grpSpPr>
            <a:xfrm>
              <a:off x="4067944" y="2492896"/>
              <a:ext cx="4932040" cy="4248472"/>
              <a:chOff x="4067944" y="2492896"/>
              <a:chExt cx="4932040" cy="4248472"/>
            </a:xfrm>
          </p:grpSpPr>
          <p:sp>
            <p:nvSpPr>
              <p:cNvPr id="33" name="32 Rectángulo redondeado"/>
              <p:cNvSpPr/>
              <p:nvPr/>
            </p:nvSpPr>
            <p:spPr bwMode="auto">
              <a:xfrm>
                <a:off x="4067944" y="2492896"/>
                <a:ext cx="4932040" cy="4248472"/>
              </a:xfrm>
              <a:prstGeom prst="roundRect">
                <a:avLst/>
              </a:prstGeom>
              <a:solidFill>
                <a:srgbClr val="FFFF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AutoShape 2"/>
              <p:cNvSpPr>
                <a:spLocks noChangeArrowheads="1"/>
              </p:cNvSpPr>
              <p:nvPr/>
            </p:nvSpPr>
            <p:spPr bwMode="auto">
              <a:xfrm>
                <a:off x="4427984" y="5085184"/>
                <a:ext cx="1670546" cy="296590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uni:quimica</a:t>
                </a:r>
                <a:endParaRPr kumimoji="0" lang="es-E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AutoShape 3"/>
              <p:cNvSpPr>
                <a:spLocks noChangeArrowheads="1"/>
              </p:cNvSpPr>
              <p:nvPr/>
            </p:nvSpPr>
            <p:spPr bwMode="auto">
              <a:xfrm>
                <a:off x="6372200" y="4509120"/>
                <a:ext cx="1008112" cy="307727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uni:ana</a:t>
                </a:r>
                <a:endParaRPr kumimoji="0" lang="es-E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6" name="AutoShape 4"/>
              <p:cNvCxnSpPr>
                <a:cxnSpLocks noChangeShapeType="1"/>
                <a:stCxn id="34" idx="0"/>
                <a:endCxn id="35" idx="1"/>
              </p:cNvCxnSpPr>
              <p:nvPr/>
            </p:nvCxnSpPr>
            <p:spPr bwMode="auto">
              <a:xfrm rot="5400000" flipH="1" flipV="1">
                <a:off x="5606628" y="4319613"/>
                <a:ext cx="422200" cy="1108943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4283968" y="4653136"/>
                <a:ext cx="1262757" cy="276275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dc:creator</a:t>
                </a:r>
                <a:endParaRPr kumimoji="0" 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AutoShape 6"/>
              <p:cNvSpPr>
                <a:spLocks noChangeArrowheads="1"/>
              </p:cNvSpPr>
              <p:nvPr/>
            </p:nvSpPr>
            <p:spPr bwMode="auto">
              <a:xfrm>
                <a:off x="6372200" y="5733256"/>
                <a:ext cx="1119460" cy="331316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uni:luis</a:t>
                </a:r>
                <a:endParaRPr kumimoji="0" lang="es-E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9" name="AutoShape 7"/>
              <p:cNvCxnSpPr>
                <a:cxnSpLocks noChangeShapeType="1"/>
                <a:stCxn id="34" idx="2"/>
                <a:endCxn id="38" idx="1"/>
              </p:cNvCxnSpPr>
              <p:nvPr/>
            </p:nvCxnSpPr>
            <p:spPr bwMode="auto">
              <a:xfrm rot="16200000" flipH="1">
                <a:off x="5559158" y="5085872"/>
                <a:ext cx="517140" cy="1108943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0" name="Text Box 8"/>
              <p:cNvSpPr txBox="1">
                <a:spLocks noChangeArrowheads="1"/>
              </p:cNvSpPr>
              <p:nvPr/>
            </p:nvSpPr>
            <p:spPr bwMode="auto">
              <a:xfrm>
                <a:off x="5436096" y="5445224"/>
                <a:ext cx="1338362" cy="28803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dc:creator</a:t>
                </a:r>
                <a:endParaRPr kumimoji="0" 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AutoShape 9"/>
              <p:cNvSpPr>
                <a:spLocks noChangeArrowheads="1"/>
              </p:cNvSpPr>
              <p:nvPr/>
            </p:nvSpPr>
            <p:spPr bwMode="auto">
              <a:xfrm>
                <a:off x="7380312" y="5157192"/>
                <a:ext cx="1512168" cy="288032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uni:Becario</a:t>
                </a:r>
                <a:endParaRPr kumimoji="0" lang="es-E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2" name="AutoShape 10"/>
              <p:cNvCxnSpPr>
                <a:cxnSpLocks noChangeShapeType="1"/>
                <a:stCxn id="38" idx="3"/>
                <a:endCxn id="41" idx="2"/>
              </p:cNvCxnSpPr>
              <p:nvPr/>
            </p:nvCxnSpPr>
            <p:spPr bwMode="auto">
              <a:xfrm flipV="1">
                <a:off x="7491660" y="5445224"/>
                <a:ext cx="644736" cy="453690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" name="Text Box 11"/>
              <p:cNvSpPr txBox="1">
                <a:spLocks noChangeArrowheads="1"/>
              </p:cNvSpPr>
              <p:nvPr/>
            </p:nvSpPr>
            <p:spPr bwMode="auto">
              <a:xfrm>
                <a:off x="7668344" y="5805264"/>
                <a:ext cx="1080120" cy="30160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rdf:type</a:t>
                </a:r>
                <a:endParaRPr kumimoji="0" 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AutoShape 12"/>
              <p:cNvSpPr>
                <a:spLocks noChangeArrowheads="1"/>
              </p:cNvSpPr>
              <p:nvPr/>
            </p:nvSpPr>
            <p:spPr bwMode="auto">
              <a:xfrm>
                <a:off x="4427984" y="3645024"/>
                <a:ext cx="1584176" cy="288032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uni:biologia</a:t>
                </a:r>
                <a:endParaRPr kumimoji="0" lang="es-E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AutoShape 13"/>
              <p:cNvSpPr>
                <a:spLocks noChangeArrowheads="1"/>
              </p:cNvSpPr>
              <p:nvPr/>
            </p:nvSpPr>
            <p:spPr bwMode="auto">
              <a:xfrm>
                <a:off x="6372200" y="2636912"/>
                <a:ext cx="1080120" cy="288032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uni:juan</a:t>
                </a:r>
                <a:endParaRPr kumimoji="0" lang="es-E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6" name="AutoShape 14"/>
              <p:cNvCxnSpPr>
                <a:cxnSpLocks noChangeShapeType="1"/>
                <a:stCxn id="44" idx="0"/>
                <a:endCxn id="45" idx="1"/>
              </p:cNvCxnSpPr>
              <p:nvPr/>
            </p:nvCxnSpPr>
            <p:spPr bwMode="auto">
              <a:xfrm rot="5400000" flipH="1" flipV="1">
                <a:off x="5364088" y="2636912"/>
                <a:ext cx="864096" cy="1152128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7" name="Text Box 15"/>
              <p:cNvSpPr txBox="1">
                <a:spLocks noChangeArrowheads="1"/>
              </p:cNvSpPr>
              <p:nvPr/>
            </p:nvSpPr>
            <p:spPr bwMode="auto">
              <a:xfrm>
                <a:off x="4211960" y="3068960"/>
                <a:ext cx="1338634" cy="28929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dc:creator</a:t>
                </a:r>
                <a:endParaRPr kumimoji="0" 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8" name="AutoShape 16"/>
              <p:cNvCxnSpPr>
                <a:cxnSpLocks noChangeShapeType="1"/>
                <a:stCxn id="44" idx="2"/>
                <a:endCxn id="35" idx="1"/>
              </p:cNvCxnSpPr>
              <p:nvPr/>
            </p:nvCxnSpPr>
            <p:spPr bwMode="auto">
              <a:xfrm rot="16200000" flipH="1">
                <a:off x="5431172" y="3721956"/>
                <a:ext cx="729928" cy="1152128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" name="Text Box 17"/>
              <p:cNvSpPr txBox="1">
                <a:spLocks noChangeArrowheads="1"/>
              </p:cNvSpPr>
              <p:nvPr/>
            </p:nvSpPr>
            <p:spPr bwMode="auto">
              <a:xfrm>
                <a:off x="4211960" y="4221088"/>
                <a:ext cx="1308348" cy="347464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dc:creator</a:t>
                </a:r>
                <a:endParaRPr kumimoji="0" 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AutoShape 18"/>
              <p:cNvSpPr>
                <a:spLocks noChangeArrowheads="1"/>
              </p:cNvSpPr>
              <p:nvPr/>
            </p:nvSpPr>
            <p:spPr bwMode="auto">
              <a:xfrm>
                <a:off x="7380312" y="3573016"/>
                <a:ext cx="1542678" cy="266824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uni:Profesor</a:t>
                </a:r>
                <a:endParaRPr kumimoji="0" lang="es-E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1" name="AutoShape 19"/>
              <p:cNvCxnSpPr>
                <a:cxnSpLocks noChangeShapeType="1"/>
                <a:stCxn id="45" idx="3"/>
                <a:endCxn id="50" idx="0"/>
              </p:cNvCxnSpPr>
              <p:nvPr/>
            </p:nvCxnSpPr>
            <p:spPr bwMode="auto">
              <a:xfrm>
                <a:off x="7452320" y="2780928"/>
                <a:ext cx="699331" cy="792088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2" name="Text Box 20"/>
              <p:cNvSpPr txBox="1">
                <a:spLocks noChangeArrowheads="1"/>
              </p:cNvSpPr>
              <p:nvPr/>
            </p:nvSpPr>
            <p:spPr bwMode="auto">
              <a:xfrm>
                <a:off x="6948264" y="3140968"/>
                <a:ext cx="1080120" cy="304676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rdf:type</a:t>
                </a:r>
                <a:endParaRPr kumimoji="0" 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3" name="AutoShape 21"/>
              <p:cNvCxnSpPr>
                <a:cxnSpLocks noChangeShapeType="1"/>
                <a:stCxn id="35" idx="3"/>
                <a:endCxn id="50" idx="2"/>
              </p:cNvCxnSpPr>
              <p:nvPr/>
            </p:nvCxnSpPr>
            <p:spPr bwMode="auto">
              <a:xfrm flipV="1">
                <a:off x="7380312" y="3839840"/>
                <a:ext cx="771339" cy="82314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4" name="Text Box 22"/>
              <p:cNvSpPr txBox="1">
                <a:spLocks noChangeArrowheads="1"/>
              </p:cNvSpPr>
              <p:nvPr/>
            </p:nvSpPr>
            <p:spPr bwMode="auto">
              <a:xfrm>
                <a:off x="6948264" y="4077072"/>
                <a:ext cx="1080120" cy="26650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rdf:type</a:t>
                </a:r>
                <a:endParaRPr kumimoji="0" 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" name="AutoShape 2"/>
            <p:cNvSpPr>
              <a:spLocks noChangeArrowheads="1"/>
            </p:cNvSpPr>
            <p:nvPr/>
          </p:nvSpPr>
          <p:spPr bwMode="auto">
            <a:xfrm>
              <a:off x="4427984" y="6309320"/>
              <a:ext cx="1670546" cy="296590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uni:derecho</a:t>
              </a:r>
              <a:endPara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AutoShape 7"/>
            <p:cNvCxnSpPr>
              <a:cxnSpLocks noChangeShapeType="1"/>
              <a:stCxn id="30" idx="0"/>
              <a:endCxn id="38" idx="1"/>
            </p:cNvCxnSpPr>
            <p:nvPr/>
          </p:nvCxnSpPr>
          <p:spPr bwMode="auto">
            <a:xfrm rot="5400000" flipH="1" flipV="1">
              <a:off x="5612525" y="5549646"/>
              <a:ext cx="410406" cy="1108943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5436096" y="6021288"/>
              <a:ext cx="1338362" cy="28803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dc:creator</a:t>
              </a:r>
              <a:endParaRPr kumimoji="0" 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79 Grupo"/>
          <p:cNvGrpSpPr/>
          <p:nvPr/>
        </p:nvGrpSpPr>
        <p:grpSpPr>
          <a:xfrm>
            <a:off x="0" y="3204418"/>
            <a:ext cx="3923928" cy="944662"/>
            <a:chOff x="0" y="3204418"/>
            <a:chExt cx="3923928" cy="944662"/>
          </a:xfrm>
        </p:grpSpPr>
        <p:sp>
          <p:nvSpPr>
            <p:cNvPr id="55" name="AutoShape 2"/>
            <p:cNvSpPr>
              <a:spLocks noChangeArrowheads="1"/>
            </p:cNvSpPr>
            <p:nvPr/>
          </p:nvSpPr>
          <p:spPr bwMode="auto">
            <a:xfrm>
              <a:off x="323528" y="3204418"/>
              <a:ext cx="576064" cy="296590"/>
            </a:xfrm>
            <a:prstGeom prst="flowChartAlternateProcess">
              <a:avLst/>
            </a:prstGeom>
            <a:solidFill>
              <a:srgbClr val="FF0000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?p</a:t>
              </a:r>
            </a:p>
          </p:txBody>
        </p: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0" y="3852490"/>
              <a:ext cx="1338362" cy="28803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dc:creator</a:t>
              </a:r>
              <a:endParaRPr kumimoji="0" 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AutoShape 2"/>
            <p:cNvSpPr>
              <a:spLocks noChangeArrowheads="1"/>
            </p:cNvSpPr>
            <p:nvPr/>
          </p:nvSpPr>
          <p:spPr bwMode="auto">
            <a:xfrm>
              <a:off x="1763688" y="3852490"/>
              <a:ext cx="576064" cy="296590"/>
            </a:xfrm>
            <a:prstGeom prst="flowChartAlternateProcess">
              <a:avLst/>
            </a:prstGeom>
            <a:solidFill>
              <a:srgbClr val="FF0000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?c</a:t>
              </a:r>
            </a:p>
          </p:txBody>
        </p:sp>
        <p:sp>
          <p:nvSpPr>
            <p:cNvPr id="58" name="AutoShape 2"/>
            <p:cNvSpPr>
              <a:spLocks noChangeArrowheads="1"/>
            </p:cNvSpPr>
            <p:nvPr/>
          </p:nvSpPr>
          <p:spPr bwMode="auto">
            <a:xfrm>
              <a:off x="2483768" y="3204418"/>
              <a:ext cx="1368152" cy="296590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s-ES" sz="1400" b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uni:Profesor</a:t>
              </a:r>
              <a:endPara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9" name="AutoShape 16"/>
            <p:cNvCxnSpPr>
              <a:cxnSpLocks noChangeShapeType="1"/>
              <a:stCxn id="55" idx="2"/>
              <a:endCxn id="57" idx="1"/>
            </p:cNvCxnSpPr>
            <p:nvPr/>
          </p:nvCxnSpPr>
          <p:spPr bwMode="auto">
            <a:xfrm rot="16200000" flipH="1">
              <a:off x="937736" y="3174832"/>
              <a:ext cx="499777" cy="1152128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2843808" y="3780482"/>
              <a:ext cx="1080120" cy="28803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rdf:type</a:t>
              </a:r>
              <a:endParaRPr kumimoji="0" 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4" name="AutoShape 16"/>
            <p:cNvCxnSpPr>
              <a:cxnSpLocks noChangeShapeType="1"/>
              <a:stCxn id="57" idx="3"/>
              <a:endCxn id="58" idx="2"/>
            </p:cNvCxnSpPr>
            <p:nvPr/>
          </p:nvCxnSpPr>
          <p:spPr bwMode="auto">
            <a:xfrm flipV="1">
              <a:off x="2339752" y="3501008"/>
              <a:ext cx="828092" cy="499777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2" name="AutoShape 2"/>
          <p:cNvSpPr>
            <a:spLocks noChangeArrowheads="1"/>
          </p:cNvSpPr>
          <p:nvPr/>
        </p:nvSpPr>
        <p:spPr bwMode="auto">
          <a:xfrm>
            <a:off x="4211960" y="2204864"/>
            <a:ext cx="432048" cy="29659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?p</a:t>
            </a:r>
          </a:p>
        </p:txBody>
      </p:sp>
      <p:sp>
        <p:nvSpPr>
          <p:cNvPr id="73" name="AutoShape 2"/>
          <p:cNvSpPr>
            <a:spLocks noChangeArrowheads="1"/>
          </p:cNvSpPr>
          <p:nvPr/>
        </p:nvSpPr>
        <p:spPr bwMode="auto">
          <a:xfrm>
            <a:off x="6156176" y="1124744"/>
            <a:ext cx="432048" cy="29659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?c</a:t>
            </a:r>
          </a:p>
        </p:txBody>
      </p:sp>
      <p:grpSp>
        <p:nvGrpSpPr>
          <p:cNvPr id="81" name="80 Grupo"/>
          <p:cNvGrpSpPr/>
          <p:nvPr/>
        </p:nvGrpSpPr>
        <p:grpSpPr>
          <a:xfrm>
            <a:off x="395536" y="4869160"/>
            <a:ext cx="2597059" cy="1048182"/>
            <a:chOff x="395536" y="4869160"/>
            <a:chExt cx="2597059" cy="1048182"/>
          </a:xfrm>
        </p:grpSpPr>
        <p:sp>
          <p:nvSpPr>
            <p:cNvPr id="77" name="76 CuadroTexto"/>
            <p:cNvSpPr txBox="1"/>
            <p:nvPr/>
          </p:nvSpPr>
          <p:spPr>
            <a:xfrm>
              <a:off x="395536" y="4869160"/>
              <a:ext cx="22092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ES" b="1" dirty="0"/>
                <a:t>Resultados</a:t>
              </a:r>
            </a:p>
            <a:p>
              <a:pPr algn="l"/>
              <a:r>
                <a:rPr lang="es-ES" b="1" dirty="0"/>
                <a:t>       ?p             ?c</a:t>
              </a: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467544" y="5517232"/>
              <a:ext cx="2525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ES" dirty="0" err="1"/>
                <a:t>uni:biologia</a:t>
              </a:r>
              <a:r>
                <a:rPr lang="es-ES" dirty="0"/>
                <a:t>  </a:t>
              </a:r>
              <a:r>
                <a:rPr lang="es-ES" dirty="0" err="1"/>
                <a:t>uni:juan</a:t>
              </a:r>
              <a:endParaRPr lang="es-ES" dirty="0"/>
            </a:p>
          </p:txBody>
        </p:sp>
      </p:grpSp>
      <p:sp>
        <p:nvSpPr>
          <p:cNvPr id="79" name="78 CuadroTexto"/>
          <p:cNvSpPr txBox="1"/>
          <p:nvPr/>
        </p:nvSpPr>
        <p:spPr>
          <a:xfrm>
            <a:off x="467544" y="6093296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dirty="0" err="1"/>
              <a:t>uni:quimica</a:t>
            </a:r>
            <a:r>
              <a:rPr lang="es-ES" dirty="0"/>
              <a:t>  </a:t>
            </a:r>
            <a:r>
              <a:rPr lang="es-ES" dirty="0" err="1"/>
              <a:t>uni:ana</a:t>
            </a:r>
            <a:endParaRPr lang="es-ES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67544" y="5805264"/>
            <a:ext cx="2467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dirty="0" err="1"/>
              <a:t>uni:biologia</a:t>
            </a:r>
            <a:r>
              <a:rPr lang="es-ES" dirty="0"/>
              <a:t>  </a:t>
            </a:r>
            <a:r>
              <a:rPr lang="es-ES" dirty="0" err="1"/>
              <a:t>uni:ana</a:t>
            </a:r>
            <a:endParaRPr lang="es-ES" dirty="0"/>
          </a:p>
        </p:txBody>
      </p:sp>
      <p:grpSp>
        <p:nvGrpSpPr>
          <p:cNvPr id="83" name="82 Grupo"/>
          <p:cNvGrpSpPr/>
          <p:nvPr/>
        </p:nvGrpSpPr>
        <p:grpSpPr>
          <a:xfrm>
            <a:off x="4211960" y="2204864"/>
            <a:ext cx="2304256" cy="1088678"/>
            <a:chOff x="4067944" y="4077072"/>
            <a:chExt cx="2304256" cy="1088678"/>
          </a:xfrm>
        </p:grpSpPr>
        <p:sp>
          <p:nvSpPr>
            <p:cNvPr id="84" name="AutoShape 2"/>
            <p:cNvSpPr>
              <a:spLocks noChangeArrowheads="1"/>
            </p:cNvSpPr>
            <p:nvPr/>
          </p:nvSpPr>
          <p:spPr bwMode="auto">
            <a:xfrm>
              <a:off x="4067944" y="4077072"/>
              <a:ext cx="432048" cy="296590"/>
            </a:xfrm>
            <a:prstGeom prst="flowChartAlternateProcess">
              <a:avLst/>
            </a:prstGeom>
            <a:solidFill>
              <a:srgbClr val="C00000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?p</a:t>
              </a:r>
            </a:p>
          </p:txBody>
        </p:sp>
        <p:sp>
          <p:nvSpPr>
            <p:cNvPr id="85" name="AutoShape 2"/>
            <p:cNvSpPr>
              <a:spLocks noChangeArrowheads="1"/>
            </p:cNvSpPr>
            <p:nvPr/>
          </p:nvSpPr>
          <p:spPr bwMode="auto">
            <a:xfrm>
              <a:off x="5940152" y="4869160"/>
              <a:ext cx="432048" cy="296590"/>
            </a:xfrm>
            <a:prstGeom prst="flowChartAlternateProcess">
              <a:avLst/>
            </a:prstGeom>
            <a:solidFill>
              <a:srgbClr val="C00000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?c</a:t>
              </a:r>
            </a:p>
          </p:txBody>
        </p:sp>
      </p:grpSp>
      <p:grpSp>
        <p:nvGrpSpPr>
          <p:cNvPr id="76" name="75 Grupo"/>
          <p:cNvGrpSpPr/>
          <p:nvPr/>
        </p:nvGrpSpPr>
        <p:grpSpPr>
          <a:xfrm>
            <a:off x="4067944" y="2996952"/>
            <a:ext cx="2448272" cy="1376710"/>
            <a:chOff x="4067944" y="2996952"/>
            <a:chExt cx="2448272" cy="1376710"/>
          </a:xfrm>
        </p:grpSpPr>
        <p:sp>
          <p:nvSpPr>
            <p:cNvPr id="74" name="AutoShape 2"/>
            <p:cNvSpPr>
              <a:spLocks noChangeArrowheads="1"/>
            </p:cNvSpPr>
            <p:nvPr/>
          </p:nvSpPr>
          <p:spPr bwMode="auto">
            <a:xfrm>
              <a:off x="4067944" y="4077072"/>
              <a:ext cx="432048" cy="296590"/>
            </a:xfrm>
            <a:prstGeom prst="flowChartAlternateProcess">
              <a:avLst/>
            </a:prstGeom>
            <a:solidFill>
              <a:srgbClr val="FF0066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?p</a:t>
              </a:r>
            </a:p>
          </p:txBody>
        </p:sp>
        <p:sp>
          <p:nvSpPr>
            <p:cNvPr id="75" name="AutoShape 2"/>
            <p:cNvSpPr>
              <a:spLocks noChangeArrowheads="1"/>
            </p:cNvSpPr>
            <p:nvPr/>
          </p:nvSpPr>
          <p:spPr bwMode="auto">
            <a:xfrm>
              <a:off x="6084168" y="2996952"/>
              <a:ext cx="432048" cy="296590"/>
            </a:xfrm>
            <a:prstGeom prst="flowChartAlternateProcess">
              <a:avLst/>
            </a:prstGeom>
            <a:solidFill>
              <a:srgbClr val="FF0066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E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?c</a:t>
              </a:r>
            </a:p>
          </p:txBody>
        </p:sp>
      </p:grpSp>
      <p:pic>
        <p:nvPicPr>
          <p:cNvPr id="60" name="Imagen 59">
            <a:extLst>
              <a:ext uri="{FF2B5EF4-FFF2-40B4-BE49-F238E27FC236}">
                <a16:creationId xmlns:a16="http://schemas.microsoft.com/office/drawing/2014/main" id="{DF85FBF8-ED22-489B-B7F7-ECC8CF9D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97352"/>
            <a:ext cx="5306165" cy="2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9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Ejercicio Test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9332"/>
          </a:xfrm>
        </p:spPr>
        <p:txBody>
          <a:bodyPr/>
          <a:lstStyle/>
          <a:p>
            <a:pPr>
              <a:buNone/>
            </a:pPr>
            <a:r>
              <a:rPr lang="es-ES" sz="1800"/>
              <a:t>¿Cuál sería la respuesta de la consulta SPARQL ante el fichero N3 siguiente?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500562" y="2571744"/>
            <a:ext cx="3643322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 sz="1600"/>
              <a:t>PREFIX e: &lt;http://www.pp.org#&gt;</a:t>
            </a:r>
          </a:p>
          <a:p>
            <a:pPr algn="l"/>
            <a:endParaRPr lang="es-ES" sz="1600"/>
          </a:p>
          <a:p>
            <a:pPr algn="l"/>
            <a:r>
              <a:rPr lang="es-ES" sz="1600"/>
              <a:t>SELECT ?z WHERE {</a:t>
            </a:r>
          </a:p>
          <a:p>
            <a:pPr algn="l"/>
            <a:r>
              <a:rPr lang="es-ES" sz="1600"/>
              <a:t> ?x e:p ?y.</a:t>
            </a:r>
          </a:p>
          <a:p>
            <a:pPr algn="l"/>
            <a:r>
              <a:rPr lang="es-ES" sz="1600"/>
              <a:t> ?y e:q ?z.</a:t>
            </a:r>
          </a:p>
          <a:p>
            <a:pPr algn="l"/>
            <a:r>
              <a:rPr lang="es-ES" sz="1600"/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00034" y="2571744"/>
            <a:ext cx="35719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 sz="1600"/>
              <a:t>@prefix : &lt;http://www.pp.org#&gt;.</a:t>
            </a:r>
          </a:p>
          <a:p>
            <a:pPr algn="l"/>
            <a:endParaRPr lang="pt-BR" sz="1600"/>
          </a:p>
          <a:p>
            <a:pPr algn="l"/>
            <a:r>
              <a:rPr lang="pt-BR" sz="1600"/>
              <a:t>:a :p :b.</a:t>
            </a:r>
          </a:p>
          <a:p>
            <a:pPr algn="l"/>
            <a:r>
              <a:rPr lang="pt-BR" sz="1600"/>
              <a:t>:a :p :c.</a:t>
            </a:r>
          </a:p>
          <a:p>
            <a:pPr algn="l"/>
            <a:r>
              <a:rPr lang="pt-BR" sz="1600"/>
              <a:t>:b :q "M".</a:t>
            </a:r>
          </a:p>
          <a:p>
            <a:pPr algn="l"/>
            <a:r>
              <a:rPr lang="pt-BR" sz="1600"/>
              <a:t>:b :q "N".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214414" y="5000636"/>
            <a:ext cx="37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M</a:t>
            </a:r>
          </a:p>
          <a:p>
            <a:r>
              <a:rPr lang="es-ES"/>
              <a:t>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928926" y="5000636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b</a:t>
            </a:r>
          </a:p>
          <a:p>
            <a:r>
              <a:rPr lang="es-ES"/>
              <a:t>c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572000" y="50006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M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000760" y="5000636"/>
            <a:ext cx="377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:a</a:t>
            </a:r>
          </a:p>
          <a:p>
            <a:r>
              <a:rPr lang="es-ES"/>
              <a:t>:b</a:t>
            </a:r>
          </a:p>
          <a:p>
            <a:r>
              <a:rPr lang="es-ES"/>
              <a:t>:c</a:t>
            </a:r>
          </a:p>
        </p:txBody>
      </p:sp>
      <p:pic>
        <p:nvPicPr>
          <p:cNvPr id="12" name="5 Imagen" descr="Bina_pencil_bl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5888"/>
            <a:ext cx="132873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C2E8398-916D-4AC2-9FBE-2BB5A9E65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567468"/>
            <a:ext cx="5306165" cy="2762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Monotype Corsiv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A83BC710E73B4EAC2B8AFF8EC01DA8" ma:contentTypeVersion="9" ma:contentTypeDescription="Crear nuevo documento." ma:contentTypeScope="" ma:versionID="773c7d3573b8c332d14eab6ab70c172a">
  <xsd:schema xmlns:xsd="http://www.w3.org/2001/XMLSchema" xmlns:xs="http://www.w3.org/2001/XMLSchema" xmlns:p="http://schemas.microsoft.com/office/2006/metadata/properties" xmlns:ns2="e175f0af-9b45-48b7-8f66-de0a21637dd8" xmlns:ns3="bdc783c9-c3e0-4479-8d3e-3c9c61a0cf24" targetNamespace="http://schemas.microsoft.com/office/2006/metadata/properties" ma:root="true" ma:fieldsID="b757611d0eb8f13a267724a05cc75662" ns2:_="" ns3:_="">
    <xsd:import namespace="e175f0af-9b45-48b7-8f66-de0a21637dd8"/>
    <xsd:import namespace="bdc783c9-c3e0-4479-8d3e-3c9c61a0cf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5f0af-9b45-48b7-8f66-de0a21637d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783c9-c3e0-4479-8d3e-3c9c61a0cf2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D44414-7946-41F3-BCD0-65DF19744434}"/>
</file>

<file path=customXml/itemProps2.xml><?xml version="1.0" encoding="utf-8"?>
<ds:datastoreItem xmlns:ds="http://schemas.openxmlformats.org/officeDocument/2006/customXml" ds:itemID="{66141B5C-23A4-4CA8-85E6-914392DE56AB}"/>
</file>

<file path=customXml/itemProps3.xml><?xml version="1.0" encoding="utf-8"?>
<ds:datastoreItem xmlns:ds="http://schemas.openxmlformats.org/officeDocument/2006/customXml" ds:itemID="{2470F01C-6D64-4EC3-939A-E540B83C2FA3}"/>
</file>

<file path=docProps/app.xml><?xml version="1.0" encoding="utf-8"?>
<Properties xmlns="http://schemas.openxmlformats.org/officeDocument/2006/extended-properties" xmlns:vt="http://schemas.openxmlformats.org/officeDocument/2006/docPropsVTypes">
  <TotalTime>68216</TotalTime>
  <Words>6450</Words>
  <Application>Microsoft Office PowerPoint</Application>
  <PresentationFormat>Presentación en pantalla (4:3)</PresentationFormat>
  <Paragraphs>1137</Paragraphs>
  <Slides>59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59</vt:i4>
      </vt:variant>
    </vt:vector>
  </HeadingPairs>
  <TitlesOfParts>
    <vt:vector size="69" baseType="lpstr">
      <vt:lpstr>Arial</vt:lpstr>
      <vt:lpstr>Arial Narrow</vt:lpstr>
      <vt:lpstr>Consolas</vt:lpstr>
      <vt:lpstr>Courier New</vt:lpstr>
      <vt:lpstr>Helvetica</vt:lpstr>
      <vt:lpstr>Monotype Corsiva</vt:lpstr>
      <vt:lpstr>Palatino Linotype</vt:lpstr>
      <vt:lpstr>Times New Roman</vt:lpstr>
      <vt:lpstr>Diseño predeterminado</vt:lpstr>
      <vt:lpstr>Diseño personalizado</vt:lpstr>
      <vt:lpstr>SPARQL</vt:lpstr>
      <vt:lpstr>SPARQL</vt:lpstr>
      <vt:lpstr>SPARQL</vt:lpstr>
      <vt:lpstr>SPARQL Sintaxis Turtle</vt:lpstr>
      <vt:lpstr>RDF</vt:lpstr>
      <vt:lpstr>Grafo RDF</vt:lpstr>
      <vt:lpstr>Consulta RDF</vt:lpstr>
      <vt:lpstr>Encaje de grafos</vt:lpstr>
      <vt:lpstr>Ejercicio Test</vt:lpstr>
      <vt:lpstr>Ejercicio Test</vt:lpstr>
      <vt:lpstr>Filtros</vt:lpstr>
      <vt:lpstr>Operadores en los Filtros</vt:lpstr>
      <vt:lpstr>Funciones de comprobación de tipos</vt:lpstr>
      <vt:lpstr>Funciones condicionales</vt:lpstr>
      <vt:lpstr>Ejemplo</vt:lpstr>
      <vt:lpstr>Funciones con cadenas</vt:lpstr>
      <vt:lpstr>Ejemplo</vt:lpstr>
      <vt:lpstr>Regex</vt:lpstr>
      <vt:lpstr>Regex</vt:lpstr>
      <vt:lpstr>Ejercicio</vt:lpstr>
      <vt:lpstr>Funciones numéricas</vt:lpstr>
      <vt:lpstr>Unión de grafos</vt:lpstr>
      <vt:lpstr>Encajes opcionales</vt:lpstr>
      <vt:lpstr>Especificar grafos de entrada</vt:lpstr>
      <vt:lpstr>Ejercicio</vt:lpstr>
      <vt:lpstr>Grafos con nombre</vt:lpstr>
      <vt:lpstr>Control de los resultados</vt:lpstr>
      <vt:lpstr>CONSTRUCT</vt:lpstr>
      <vt:lpstr>ASK</vt:lpstr>
      <vt:lpstr>Asignaciones</vt:lpstr>
      <vt:lpstr>Asignaciones en SELECT</vt:lpstr>
      <vt:lpstr>Funciones de agregación:  AVG, SUM, COUNT, SAMPLE</vt:lpstr>
      <vt:lpstr>Funciones de agregación:  MAX, MIN</vt:lpstr>
      <vt:lpstr>Agrupaciones: GROUP_BY</vt:lpstr>
      <vt:lpstr>Agrupaciones: HAVING</vt:lpstr>
      <vt:lpstr>Subconsultas</vt:lpstr>
      <vt:lpstr>Ejercicio</vt:lpstr>
      <vt:lpstr>Caminos de propiedades</vt:lpstr>
      <vt:lpstr>Caminos de propiedades</vt:lpstr>
      <vt:lpstr>Caminos de propiedades</vt:lpstr>
      <vt:lpstr>Caminos de propiedades</vt:lpstr>
      <vt:lpstr>Caminos de propiedades</vt:lpstr>
      <vt:lpstr>Caminos de propiedades</vt:lpstr>
      <vt:lpstr>Actualizaciones SPARQL Update</vt:lpstr>
      <vt:lpstr>Tratamiento de grafos</vt:lpstr>
      <vt:lpstr>Inserción</vt:lpstr>
      <vt:lpstr>Inserción en un grafo concreto</vt:lpstr>
      <vt:lpstr>Inserción</vt:lpstr>
      <vt:lpstr>Carga de grafo</vt:lpstr>
      <vt:lpstr>Borrado</vt:lpstr>
      <vt:lpstr>Borrado</vt:lpstr>
      <vt:lpstr>Actualización</vt:lpstr>
      <vt:lpstr>Borrado total</vt:lpstr>
      <vt:lpstr>Consulta universal</vt:lpstr>
      <vt:lpstr>Acceso a servicios remotos</vt:lpstr>
      <vt:lpstr>Consultas federadas</vt:lpstr>
      <vt:lpstr>Validación de RDF mediante SPARQL</vt:lpstr>
      <vt:lpstr>Ejemplo de consulta SPARQL</vt:lpstr>
      <vt:lpstr>SPARQL</vt:lpstr>
    </vt:vector>
  </TitlesOfParts>
  <Company>idefix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Tecnologías Web y XML</dc:title>
  <dc:creator>labra</dc:creator>
  <cp:lastModifiedBy>Pablo Menéndez Suárez</cp:lastModifiedBy>
  <cp:revision>448</cp:revision>
  <dcterms:created xsi:type="dcterms:W3CDTF">2003-12-22T23:38:15Z</dcterms:created>
  <dcterms:modified xsi:type="dcterms:W3CDTF">2021-02-09T20:30:57Z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0x010100BFA83BC710E73B4EAC2B8AFF8EC01DA8</vt:lpwstr>
  </property>
</Properties>
</file>