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40"/>
  </p:notesMasterIdLst>
  <p:sldIdLst>
    <p:sldId id="256" r:id="rId8"/>
    <p:sldId id="257" r:id="rId9"/>
    <p:sldId id="268" r:id="rId10"/>
    <p:sldId id="291" r:id="rId11"/>
    <p:sldId id="292" r:id="rId12"/>
    <p:sldId id="293" r:id="rId13"/>
    <p:sldId id="294" r:id="rId14"/>
    <p:sldId id="295" r:id="rId15"/>
    <p:sldId id="296" r:id="rId16"/>
    <p:sldId id="297" r:id="rId17"/>
    <p:sldId id="298" r:id="rId18"/>
    <p:sldId id="300" r:id="rId19"/>
    <p:sldId id="302" r:id="rId20"/>
    <p:sldId id="303" r:id="rId21"/>
    <p:sldId id="304" r:id="rId22"/>
    <p:sldId id="305" r:id="rId23"/>
    <p:sldId id="313" r:id="rId24"/>
    <p:sldId id="314" r:id="rId25"/>
    <p:sldId id="315" r:id="rId26"/>
    <p:sldId id="306" r:id="rId27"/>
    <p:sldId id="307" r:id="rId28"/>
    <p:sldId id="308" r:id="rId29"/>
    <p:sldId id="309" r:id="rId30"/>
    <p:sldId id="311" r:id="rId31"/>
    <p:sldId id="318" r:id="rId32"/>
    <p:sldId id="316" r:id="rId33"/>
    <p:sldId id="317" r:id="rId34"/>
    <p:sldId id="319" r:id="rId35"/>
    <p:sldId id="320" r:id="rId36"/>
    <p:sldId id="321" r:id="rId37"/>
    <p:sldId id="322" r:id="rId38"/>
    <p:sldId id="258" r:id="rId3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57"/>
            <p14:sldId id="268"/>
            <p14:sldId id="291"/>
            <p14:sldId id="292"/>
            <p14:sldId id="293"/>
            <p14:sldId id="294"/>
            <p14:sldId id="295"/>
            <p14:sldId id="296"/>
            <p14:sldId id="297"/>
            <p14:sldId id="298"/>
            <p14:sldId id="300"/>
            <p14:sldId id="302"/>
            <p14:sldId id="303"/>
            <p14:sldId id="304"/>
            <p14:sldId id="305"/>
            <p14:sldId id="313"/>
            <p14:sldId id="314"/>
            <p14:sldId id="315"/>
            <p14:sldId id="306"/>
            <p14:sldId id="307"/>
            <p14:sldId id="308"/>
            <p14:sldId id="309"/>
            <p14:sldId id="311"/>
            <p14:sldId id="318"/>
            <p14:sldId id="316"/>
            <p14:sldId id="317"/>
            <p14:sldId id="319"/>
            <p14:sldId id="320"/>
            <p14:sldId id="321"/>
            <p14:sldId id="322"/>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0685" autoAdjust="0"/>
  </p:normalViewPr>
  <p:slideViewPr>
    <p:cSldViewPr snapToGrid="0">
      <p:cViewPr varScale="1">
        <p:scale>
          <a:sx n="44" d="100"/>
          <a:sy n="44" d="100"/>
        </p:scale>
        <p:origin x="2146" y="2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12/02/2021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librería de descubrimiento esta compuesta por distintos módulos con finalidades muy distintas:</a:t>
            </a:r>
          </a:p>
          <a:p>
            <a:pPr marL="171450" indent="-171450">
              <a:buFontTx/>
              <a:buChar char="-"/>
            </a:pPr>
            <a:r>
              <a:rPr lang="es-ES" dirty="0"/>
              <a:t>Reconciliación de entidades </a:t>
            </a:r>
            <a:r>
              <a:rPr lang="es-ES" dirty="0">
                <a:sym typeface="Wingdings" panose="05000000000000000000" pitchFamily="2" charset="2"/>
              </a:rPr>
              <a:t></a:t>
            </a:r>
            <a:r>
              <a:rPr lang="es-ES" dirty="0"/>
              <a:t> (dentro de un mismo Backend). Realiza la detección de duplicados o instancias que referencian el mismo concepto y coordina el proceso de merge o </a:t>
            </a:r>
            <a:r>
              <a:rPr lang="es-ES" dirty="0" err="1"/>
              <a:t>linkado</a:t>
            </a:r>
            <a:endParaRPr lang="es-ES" dirty="0"/>
          </a:p>
          <a:p>
            <a:pPr marL="171450" indent="-171450">
              <a:buFontTx/>
              <a:buChar char="-"/>
            </a:pPr>
            <a:r>
              <a:rPr lang="es-ES" dirty="0"/>
              <a:t>Descubrimiento de enlaces </a:t>
            </a:r>
            <a:r>
              <a:rPr lang="es-ES" dirty="0">
                <a:sym typeface="Wingdings" panose="05000000000000000000" pitchFamily="2" charset="2"/>
              </a:rPr>
              <a:t></a:t>
            </a:r>
            <a:r>
              <a:rPr lang="es-ES" dirty="0"/>
              <a:t> Instancias externas al </a:t>
            </a:r>
            <a:r>
              <a:rPr lang="es-ES" dirty="0" err="1"/>
              <a:t>Bacend</a:t>
            </a:r>
            <a:r>
              <a:rPr lang="es-ES" dirty="0"/>
              <a:t> SGI. Tiene como finalidad añadir enlaces entre instancias</a:t>
            </a:r>
          </a:p>
          <a:p>
            <a:pPr marL="628650" lvl="1" indent="-171450">
              <a:buFontTx/>
              <a:buChar char="-"/>
            </a:pPr>
            <a:r>
              <a:rPr lang="es-ES" dirty="0"/>
              <a:t>Otros Backend SGI.</a:t>
            </a:r>
          </a:p>
          <a:p>
            <a:pPr marL="628650" lvl="1" indent="-171450">
              <a:buFontTx/>
              <a:buChar char="-"/>
            </a:pPr>
            <a:r>
              <a:rPr lang="es-ES" dirty="0"/>
              <a:t>La Nube LOD</a:t>
            </a:r>
          </a:p>
          <a:p>
            <a:pPr marL="171450" lvl="0" indent="-171450">
              <a:buFontTx/>
              <a:buChar char="-"/>
            </a:pPr>
            <a:r>
              <a:rPr lang="es-ES" dirty="0"/>
              <a:t>Detección de equivalencias </a:t>
            </a:r>
            <a:r>
              <a:rPr lang="es-ES" dirty="0">
                <a:sym typeface="Wingdings" panose="05000000000000000000" pitchFamily="2" charset="2"/>
              </a:rPr>
              <a:t> Usando razonamiento automático</a:t>
            </a:r>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a:p>
        </p:txBody>
      </p:sp>
    </p:spTree>
    <p:extLst>
      <p:ext uri="{BB962C8B-B14F-4D97-AF65-F5344CB8AC3E}">
        <p14:creationId xmlns:p14="http://schemas.microsoft.com/office/powerpoint/2010/main" val="349768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a:p>
        </p:txBody>
      </p:sp>
    </p:spTree>
    <p:extLst>
      <p:ext uri="{BB962C8B-B14F-4D97-AF65-F5344CB8AC3E}">
        <p14:creationId xmlns:p14="http://schemas.microsoft.com/office/powerpoint/2010/main" val="3968145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12</a:t>
            </a:fld>
            <a:endParaRPr lang="es-ES"/>
          </a:p>
        </p:txBody>
      </p:sp>
    </p:spTree>
    <p:extLst>
      <p:ext uri="{BB962C8B-B14F-4D97-AF65-F5344CB8AC3E}">
        <p14:creationId xmlns:p14="http://schemas.microsoft.com/office/powerpoint/2010/main" val="101731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13</a:t>
            </a:fld>
            <a:endParaRPr lang="es-ES"/>
          </a:p>
        </p:txBody>
      </p:sp>
    </p:spTree>
    <p:extLst>
      <p:ext uri="{BB962C8B-B14F-4D97-AF65-F5344CB8AC3E}">
        <p14:creationId xmlns:p14="http://schemas.microsoft.com/office/powerpoint/2010/main" val="4271732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14</a:t>
            </a:fld>
            <a:endParaRPr lang="es-ES"/>
          </a:p>
        </p:txBody>
      </p:sp>
    </p:spTree>
    <p:extLst>
      <p:ext uri="{BB962C8B-B14F-4D97-AF65-F5344CB8AC3E}">
        <p14:creationId xmlns:p14="http://schemas.microsoft.com/office/powerpoint/2010/main" val="3505294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15</a:t>
            </a:fld>
            <a:endParaRPr lang="es-ES"/>
          </a:p>
        </p:txBody>
      </p:sp>
    </p:spTree>
    <p:extLst>
      <p:ext uri="{BB962C8B-B14F-4D97-AF65-F5344CB8AC3E}">
        <p14:creationId xmlns:p14="http://schemas.microsoft.com/office/powerpoint/2010/main" val="1105279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16</a:t>
            </a:fld>
            <a:endParaRPr lang="es-ES"/>
          </a:p>
        </p:txBody>
      </p:sp>
    </p:spTree>
    <p:extLst>
      <p:ext uri="{BB962C8B-B14F-4D97-AF65-F5344CB8AC3E}">
        <p14:creationId xmlns:p14="http://schemas.microsoft.com/office/powerpoint/2010/main" val="638879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17</a:t>
            </a:fld>
            <a:endParaRPr lang="es-ES"/>
          </a:p>
        </p:txBody>
      </p:sp>
    </p:spTree>
    <p:extLst>
      <p:ext uri="{BB962C8B-B14F-4D97-AF65-F5344CB8AC3E}">
        <p14:creationId xmlns:p14="http://schemas.microsoft.com/office/powerpoint/2010/main" val="1359949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18</a:t>
            </a:fld>
            <a:endParaRPr lang="es-ES"/>
          </a:p>
        </p:txBody>
      </p:sp>
    </p:spTree>
    <p:extLst>
      <p:ext uri="{BB962C8B-B14F-4D97-AF65-F5344CB8AC3E}">
        <p14:creationId xmlns:p14="http://schemas.microsoft.com/office/powerpoint/2010/main" val="1493383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19</a:t>
            </a:fld>
            <a:endParaRPr lang="es-ES"/>
          </a:p>
        </p:txBody>
      </p:sp>
    </p:spTree>
    <p:extLst>
      <p:ext uri="{BB962C8B-B14F-4D97-AF65-F5344CB8AC3E}">
        <p14:creationId xmlns:p14="http://schemas.microsoft.com/office/powerpoint/2010/main" val="2945800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20</a:t>
            </a:fld>
            <a:endParaRPr lang="es-ES"/>
          </a:p>
        </p:txBody>
      </p:sp>
    </p:spTree>
    <p:extLst>
      <p:ext uri="{BB962C8B-B14F-4D97-AF65-F5344CB8AC3E}">
        <p14:creationId xmlns:p14="http://schemas.microsoft.com/office/powerpoint/2010/main" val="1462856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a:p>
        </p:txBody>
      </p:sp>
    </p:spTree>
    <p:extLst>
      <p:ext uri="{BB962C8B-B14F-4D97-AF65-F5344CB8AC3E}">
        <p14:creationId xmlns:p14="http://schemas.microsoft.com/office/powerpoint/2010/main" val="3782539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21</a:t>
            </a:fld>
            <a:endParaRPr lang="es-ES"/>
          </a:p>
        </p:txBody>
      </p:sp>
    </p:spTree>
    <p:extLst>
      <p:ext uri="{BB962C8B-B14F-4D97-AF65-F5344CB8AC3E}">
        <p14:creationId xmlns:p14="http://schemas.microsoft.com/office/powerpoint/2010/main" val="673883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22</a:t>
            </a:fld>
            <a:endParaRPr lang="es-ES"/>
          </a:p>
        </p:txBody>
      </p:sp>
    </p:spTree>
    <p:extLst>
      <p:ext uri="{BB962C8B-B14F-4D97-AF65-F5344CB8AC3E}">
        <p14:creationId xmlns:p14="http://schemas.microsoft.com/office/powerpoint/2010/main" val="4080800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23</a:t>
            </a:fld>
            <a:endParaRPr lang="es-ES"/>
          </a:p>
        </p:txBody>
      </p:sp>
    </p:spTree>
    <p:extLst>
      <p:ext uri="{BB962C8B-B14F-4D97-AF65-F5344CB8AC3E}">
        <p14:creationId xmlns:p14="http://schemas.microsoft.com/office/powerpoint/2010/main" val="3823861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24</a:t>
            </a:fld>
            <a:endParaRPr lang="es-ES"/>
          </a:p>
        </p:txBody>
      </p:sp>
    </p:spTree>
    <p:extLst>
      <p:ext uri="{BB962C8B-B14F-4D97-AF65-F5344CB8AC3E}">
        <p14:creationId xmlns:p14="http://schemas.microsoft.com/office/powerpoint/2010/main" val="4185522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25</a:t>
            </a:fld>
            <a:endParaRPr lang="es-ES"/>
          </a:p>
        </p:txBody>
      </p:sp>
    </p:spTree>
    <p:extLst>
      <p:ext uri="{BB962C8B-B14F-4D97-AF65-F5344CB8AC3E}">
        <p14:creationId xmlns:p14="http://schemas.microsoft.com/office/powerpoint/2010/main" val="3408240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26</a:t>
            </a:fld>
            <a:endParaRPr lang="es-ES"/>
          </a:p>
        </p:txBody>
      </p:sp>
    </p:spTree>
    <p:extLst>
      <p:ext uri="{BB962C8B-B14F-4D97-AF65-F5344CB8AC3E}">
        <p14:creationId xmlns:p14="http://schemas.microsoft.com/office/powerpoint/2010/main" val="2718931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27</a:t>
            </a:fld>
            <a:endParaRPr lang="es-ES"/>
          </a:p>
        </p:txBody>
      </p:sp>
    </p:spTree>
    <p:extLst>
      <p:ext uri="{BB962C8B-B14F-4D97-AF65-F5344CB8AC3E}">
        <p14:creationId xmlns:p14="http://schemas.microsoft.com/office/powerpoint/2010/main" val="2956391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28</a:t>
            </a:fld>
            <a:endParaRPr lang="es-ES"/>
          </a:p>
        </p:txBody>
      </p:sp>
    </p:spTree>
    <p:extLst>
      <p:ext uri="{BB962C8B-B14F-4D97-AF65-F5344CB8AC3E}">
        <p14:creationId xmlns:p14="http://schemas.microsoft.com/office/powerpoint/2010/main" val="2276774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29</a:t>
            </a:fld>
            <a:endParaRPr lang="es-ES"/>
          </a:p>
        </p:txBody>
      </p:sp>
    </p:spTree>
    <p:extLst>
      <p:ext uri="{BB962C8B-B14F-4D97-AF65-F5344CB8AC3E}">
        <p14:creationId xmlns:p14="http://schemas.microsoft.com/office/powerpoint/2010/main" val="3316903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se puede ver en el esquema existen ciertas dependencias entre los servicios</a:t>
            </a:r>
          </a:p>
          <a:p>
            <a:endParaRPr lang="es-ES" dirty="0"/>
          </a:p>
          <a:p>
            <a:pPr marL="228600" indent="-228600">
              <a:buAutoNum type="arabicPeriod"/>
            </a:pPr>
            <a:r>
              <a:rPr lang="es-ES" dirty="0"/>
              <a:t>Los servicios tales como Maria DB son usados por todos los micro servicios, por lo que se recomienda desplegarlos en 1º lugar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 dirty="0"/>
              <a:t>El Service Discovery es usado por la federación para obtener la dirección de los nodos desplegados, por lo que es necesario su despliegue en 1º lugar.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 dirty="0"/>
              <a:t>La Federación es usada por la librería de descubrimiento, para obtener los datos de los triple stores, por lo que es necesario desplegarla en 2º lugar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 dirty="0"/>
              <a:t>La librería de descubrimiento, es usada por la Factoría de URIS para determinar si un cierto elemento nuevo que se quiere insertar, existe ya en el Triple Store por lo que es necesario insertarla en 3º lugar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 dirty="0"/>
              <a:t>La Factoría de URIS no tiene dependencias con otros </a:t>
            </a:r>
            <a:r>
              <a:rPr lang="es-ES" dirty="0" err="1"/>
              <a:t>micro-servcios</a:t>
            </a:r>
            <a:r>
              <a:rPr lang="es-ES" dirty="0"/>
              <a:t>, por lo que la desplegaremos en ultimo lugar.</a:t>
            </a:r>
          </a:p>
          <a:p>
            <a:pPr marL="228600" indent="-228600">
              <a:buAutoNum type="arabicPeriod"/>
            </a:pPr>
            <a:endParaRPr lang="es-ES" dirty="0"/>
          </a:p>
          <a:p>
            <a:pPr marL="228600" indent="-228600">
              <a:buAutoNum type="arabicPeriod"/>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a:p>
        </p:txBody>
      </p:sp>
    </p:spTree>
    <p:extLst>
      <p:ext uri="{BB962C8B-B14F-4D97-AF65-F5344CB8AC3E}">
        <p14:creationId xmlns:p14="http://schemas.microsoft.com/office/powerpoint/2010/main" val="3179572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a:p>
        </p:txBody>
      </p:sp>
    </p:spTree>
    <p:extLst>
      <p:ext uri="{BB962C8B-B14F-4D97-AF65-F5344CB8AC3E}">
        <p14:creationId xmlns:p14="http://schemas.microsoft.com/office/powerpoint/2010/main" val="652292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6</a:t>
            </a:fld>
            <a:endParaRPr lang="es-ES"/>
          </a:p>
        </p:txBody>
      </p:sp>
    </p:spTree>
    <p:extLst>
      <p:ext uri="{BB962C8B-B14F-4D97-AF65-F5344CB8AC3E}">
        <p14:creationId xmlns:p14="http://schemas.microsoft.com/office/powerpoint/2010/main" val="1523705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7</a:t>
            </a:fld>
            <a:endParaRPr lang="es-ES"/>
          </a:p>
        </p:txBody>
      </p:sp>
    </p:spTree>
    <p:extLst>
      <p:ext uri="{BB962C8B-B14F-4D97-AF65-F5344CB8AC3E}">
        <p14:creationId xmlns:p14="http://schemas.microsoft.com/office/powerpoint/2010/main" val="3693585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a:p>
        </p:txBody>
      </p:sp>
    </p:spTree>
    <p:extLst>
      <p:ext uri="{BB962C8B-B14F-4D97-AF65-F5344CB8AC3E}">
        <p14:creationId xmlns:p14="http://schemas.microsoft.com/office/powerpoint/2010/main" val="123907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Necesitamos para acceder a los datos, registrar el servicio donde se encuentran.</a:t>
            </a:r>
          </a:p>
          <a:p>
            <a:endParaRPr lang="es-ES" dirty="0"/>
          </a:p>
          <a:p>
            <a:r>
              <a:rPr lang="es-ES" dirty="0"/>
              <a:t>Para ello, hay que realizar una POST al endpoint </a:t>
            </a:r>
            <a:r>
              <a:rPr lang="en-US" sz="1200" b="1" dirty="0"/>
              <a:t>/service-discovery/service </a:t>
            </a:r>
            <a:r>
              <a:rPr lang="en-US" sz="1200" b="0" dirty="0"/>
              <a:t>con los </a:t>
            </a:r>
            <a:r>
              <a:rPr lang="en-US" sz="1200" b="0" dirty="0" err="1"/>
              <a:t>siguientes</a:t>
            </a:r>
            <a:r>
              <a:rPr lang="en-US" sz="1200" b="0" dirty="0"/>
              <a:t> </a:t>
            </a:r>
            <a:r>
              <a:rPr lang="en-US" sz="1200" b="0" dirty="0" err="1"/>
              <a:t>parámetros</a:t>
            </a:r>
            <a:r>
              <a:rPr lang="en-US" sz="1200" b="0" dirty="0"/>
              <a:t>:</a:t>
            </a:r>
          </a:p>
          <a:p>
            <a:endParaRPr lang="es-ES" b="1" dirty="0"/>
          </a:p>
          <a:p>
            <a:pPr marL="628650" lvl="1" indent="-171450">
              <a:buFontTx/>
              <a:buChar char="-"/>
            </a:pPr>
            <a:r>
              <a:rPr lang="es-ES" b="1" dirty="0" err="1"/>
              <a:t>healthEndpoint</a:t>
            </a:r>
            <a:r>
              <a:rPr lang="es-ES" dirty="0"/>
              <a:t>: End point del servicio que queremos registrar donde el </a:t>
            </a:r>
            <a:r>
              <a:rPr lang="es-ES" dirty="0" err="1"/>
              <a:t>service</a:t>
            </a:r>
            <a:r>
              <a:rPr lang="es-ES" dirty="0"/>
              <a:t> Discovery </a:t>
            </a:r>
            <a:r>
              <a:rPr lang="es-ES" dirty="0" err="1"/>
              <a:t>checkeara</a:t>
            </a:r>
            <a:r>
              <a:rPr lang="es-ES" dirty="0"/>
              <a:t> su estado: </a:t>
            </a:r>
            <a:r>
              <a:rPr lang="es-ES" b="1" dirty="0"/>
              <a:t>/v2/api-</a:t>
            </a:r>
            <a:r>
              <a:rPr lang="es-ES" b="1" dirty="0" err="1"/>
              <a:t>docs</a:t>
            </a:r>
            <a:endParaRPr lang="es-ES" b="1" dirty="0"/>
          </a:p>
          <a:p>
            <a:pPr marL="628650" lvl="1" indent="-171450">
              <a:buFontTx/>
              <a:buChar char="-"/>
            </a:pPr>
            <a:r>
              <a:rPr lang="es-ES" b="1" dirty="0"/>
              <a:t>Host: </a:t>
            </a:r>
            <a:r>
              <a:rPr lang="es-ES" dirty="0"/>
              <a:t>dirección IP o dirección del HOST donde se encuentra el servicio donde obtendremos los datos, en este caso lo apuntaremos a el entorno de desarrollo de la Universidad de Murcia: </a:t>
            </a:r>
            <a:r>
              <a:rPr lang="es-ES" b="1" dirty="0"/>
              <a:t>http://herc-iz-front-desa.atica.um.es</a:t>
            </a:r>
          </a:p>
          <a:p>
            <a:pPr marL="628650" lvl="1" indent="-171450">
              <a:buFontTx/>
              <a:buChar char="-"/>
            </a:pPr>
            <a:r>
              <a:rPr lang="es-ES" b="1" dirty="0"/>
              <a:t>Nombre del nodo: </a:t>
            </a:r>
            <a:r>
              <a:rPr lang="es-ES" b="0" dirty="0"/>
              <a:t>Nombre del nodo que contiene los datos, en este caso </a:t>
            </a:r>
            <a:r>
              <a:rPr lang="es-ES" b="1" dirty="0" err="1"/>
              <a:t>um</a:t>
            </a:r>
            <a:r>
              <a:rPr lang="es-ES" b="0" dirty="0"/>
              <a:t> (Universidad de </a:t>
            </a:r>
            <a:r>
              <a:rPr lang="es-ES" b="0" dirty="0" err="1"/>
              <a:t>murcia</a:t>
            </a:r>
            <a:r>
              <a:rPr lang="es-ES" b="0" dirty="0"/>
              <a:t>)</a:t>
            </a:r>
          </a:p>
          <a:p>
            <a:pPr marL="628650" lvl="1" indent="-171450">
              <a:buFontTx/>
              <a:buChar char="-"/>
            </a:pPr>
            <a:r>
              <a:rPr lang="es-ES" b="1" dirty="0"/>
              <a:t>Port: </a:t>
            </a:r>
            <a:r>
              <a:rPr lang="es-ES" b="0" dirty="0"/>
              <a:t>Puerto donde esta escuchando el servicio que estamos definiendo, en este caso </a:t>
            </a:r>
            <a:r>
              <a:rPr lang="es-ES" b="1" dirty="0"/>
              <a:t>8080</a:t>
            </a:r>
          </a:p>
          <a:p>
            <a:pPr marL="628650" lvl="1" indent="-171450">
              <a:buFontTx/>
              <a:buChar char="-"/>
            </a:pPr>
            <a:r>
              <a:rPr lang="es-ES" b="1" dirty="0" err="1"/>
              <a:t>ServiceName</a:t>
            </a:r>
            <a:r>
              <a:rPr lang="es-ES" b="1" dirty="0"/>
              <a:t>: </a:t>
            </a:r>
            <a:r>
              <a:rPr lang="es-ES" b="0" dirty="0"/>
              <a:t>Nombre que se le asigna al servicio que estamos creando, en este caso </a:t>
            </a:r>
            <a:r>
              <a:rPr lang="es-ES" b="1" dirty="0" err="1"/>
              <a:t>sparql</a:t>
            </a:r>
            <a:r>
              <a:rPr lang="es-ES" b="1" dirty="0"/>
              <a:t>-proxy</a:t>
            </a:r>
          </a:p>
          <a:p>
            <a:pPr marL="457200" lvl="1" indent="0">
              <a:buFontTx/>
              <a:buNone/>
            </a:pPr>
            <a:endParaRPr lang="es-ES" b="1" dirty="0"/>
          </a:p>
          <a:p>
            <a:pPr marL="0" lvl="0" indent="0">
              <a:buFontTx/>
              <a:buNone/>
            </a:pPr>
            <a:r>
              <a:rPr lang="es-ES" b="0" dirty="0"/>
              <a:t>En este caso vamos a crear dos servicios </a:t>
            </a:r>
            <a:r>
              <a:rPr lang="es-ES" b="0" dirty="0" err="1"/>
              <a:t>um</a:t>
            </a:r>
            <a:r>
              <a:rPr lang="es-ES" b="0" dirty="0"/>
              <a:t> y um2, apuntando al mismo repositorio de datos (entorno de desarrollo de la UM), para simular que existen varios nodos. Esto nos será de utilidad para testear la búsqueda de enlaces en la librería de descubrimiento</a:t>
            </a:r>
          </a:p>
          <a:p>
            <a:pPr marL="0" lvl="0" indent="0">
              <a:buFontTx/>
              <a:buNone/>
            </a:pPr>
            <a:endParaRPr lang="es-ES" b="0"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a:p>
        </p:txBody>
      </p:sp>
    </p:spTree>
    <p:extLst>
      <p:ext uri="{BB962C8B-B14F-4D97-AF65-F5344CB8AC3E}">
        <p14:creationId xmlns:p14="http://schemas.microsoft.com/office/powerpoint/2010/main" val="1558152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registrar el tipo de servicio. Esto es perfecto para por ejemplo apuntar a distintos Triple Stores que pudiesen estar desplegados en cada nodo</a:t>
            </a:r>
          </a:p>
          <a:p>
            <a:r>
              <a:rPr lang="es-ES" dirty="0"/>
              <a:t>En este caso vamos a apuntar a Trellis desplegado en el entorno de desarrollo.</a:t>
            </a:r>
          </a:p>
          <a:p>
            <a:endParaRPr lang="es-ES" dirty="0"/>
          </a:p>
          <a:p>
            <a:r>
              <a:rPr lang="es-ES" dirty="0"/>
              <a:t>Para ello, hay que realizar una POST al endpoint </a:t>
            </a:r>
            <a:r>
              <a:rPr lang="es-ES" sz="1200" b="1" i="0" kern="1200" dirty="0">
                <a:solidFill>
                  <a:schemeClr val="tx1"/>
                </a:solidFill>
                <a:effectLst/>
                <a:latin typeface="+mn-lt"/>
                <a:ea typeface="+mn-ea"/>
                <a:cs typeface="+mn-cs"/>
              </a:rPr>
              <a:t>/</a:t>
            </a:r>
            <a:r>
              <a:rPr lang="es-ES" sz="1200" b="1" i="0" kern="1200" dirty="0" err="1">
                <a:solidFill>
                  <a:schemeClr val="tx1"/>
                </a:solidFill>
                <a:effectLst/>
                <a:latin typeface="+mn-lt"/>
                <a:ea typeface="+mn-ea"/>
                <a:cs typeface="+mn-cs"/>
              </a:rPr>
              <a:t>service-discovery</a:t>
            </a:r>
            <a:r>
              <a:rPr lang="es-ES" sz="1200" b="1" i="0" kern="1200" dirty="0">
                <a:solidFill>
                  <a:schemeClr val="tx1"/>
                </a:solidFill>
                <a:effectLst/>
                <a:latin typeface="+mn-lt"/>
                <a:ea typeface="+mn-ea"/>
                <a:cs typeface="+mn-cs"/>
              </a:rPr>
              <a:t>/</a:t>
            </a:r>
            <a:r>
              <a:rPr lang="es-ES" sz="1200" b="1" i="0" kern="1200" dirty="0" err="1">
                <a:solidFill>
                  <a:schemeClr val="tx1"/>
                </a:solidFill>
                <a:effectLst/>
                <a:latin typeface="+mn-lt"/>
                <a:ea typeface="+mn-ea"/>
                <a:cs typeface="+mn-cs"/>
              </a:rPr>
              <a:t>type</a:t>
            </a:r>
            <a:r>
              <a:rPr lang="en-US" sz="1200" b="1" dirty="0"/>
              <a:t> </a:t>
            </a:r>
            <a:r>
              <a:rPr lang="en-US" sz="1200" b="0" dirty="0"/>
              <a:t>con los </a:t>
            </a:r>
            <a:r>
              <a:rPr lang="en-US" sz="1200" b="0" dirty="0" err="1"/>
              <a:t>siguientes</a:t>
            </a:r>
            <a:r>
              <a:rPr lang="en-US" sz="1200" b="0" dirty="0"/>
              <a:t> </a:t>
            </a:r>
            <a:r>
              <a:rPr lang="en-US" sz="1200" b="0" dirty="0" err="1"/>
              <a:t>parámetros</a:t>
            </a:r>
            <a:r>
              <a:rPr lang="en-US" sz="1200" b="0" dirty="0"/>
              <a:t>:</a:t>
            </a:r>
          </a:p>
          <a:p>
            <a:endParaRPr lang="es-ES" b="1" dirty="0"/>
          </a:p>
          <a:p>
            <a:pPr marL="628650" lvl="1" indent="-171450">
              <a:buFontTx/>
              <a:buChar char="-"/>
            </a:pPr>
            <a:r>
              <a:rPr lang="es-ES" b="1" dirty="0" err="1"/>
              <a:t>typeNode</a:t>
            </a:r>
            <a:r>
              <a:rPr lang="es-ES" dirty="0"/>
              <a:t>: Nombre del tipo que vamos a </a:t>
            </a:r>
            <a:r>
              <a:rPr lang="es-ES" dirty="0" err="1"/>
              <a:t>denifinir</a:t>
            </a:r>
            <a:r>
              <a:rPr lang="es-ES" dirty="0"/>
              <a:t>, en este caso </a:t>
            </a:r>
            <a:r>
              <a:rPr lang="es-ES" b="1" dirty="0" err="1"/>
              <a:t>sparql</a:t>
            </a:r>
            <a:endParaRPr lang="es-ES" b="1" dirty="0"/>
          </a:p>
          <a:p>
            <a:pPr marL="628650" lvl="1" indent="-171450">
              <a:buFontTx/>
              <a:buChar char="-"/>
            </a:pPr>
            <a:r>
              <a:rPr lang="es-ES" b="1" dirty="0" err="1"/>
              <a:t>nodeNode</a:t>
            </a:r>
            <a:r>
              <a:rPr lang="es-ES" dirty="0"/>
              <a:t>: Nombre nodo al que le vamos a añadir este tipo. En este caso </a:t>
            </a:r>
            <a:r>
              <a:rPr lang="es-ES" b="1" dirty="0" err="1"/>
              <a:t>um</a:t>
            </a:r>
            <a:r>
              <a:rPr lang="es-ES" dirty="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s-ES" sz="1200" b="1" i="0" kern="1200" dirty="0" err="1">
                <a:solidFill>
                  <a:schemeClr val="tx1"/>
                </a:solidFill>
                <a:effectLst/>
                <a:latin typeface="+mn-lt"/>
                <a:ea typeface="+mn-ea"/>
                <a:cs typeface="+mn-cs"/>
              </a:rPr>
              <a:t>serviceName</a:t>
            </a:r>
            <a:r>
              <a:rPr lang="es-ES" dirty="0"/>
              <a:t>: Nombre nodo del servicio al que queremos añadir el tipo. En este caso </a:t>
            </a:r>
            <a:r>
              <a:rPr lang="es-ES" sz="1200" b="1" i="0" kern="1200" dirty="0" err="1">
                <a:solidFill>
                  <a:schemeClr val="tx1"/>
                </a:solidFill>
                <a:effectLst/>
                <a:latin typeface="+mn-lt"/>
                <a:ea typeface="+mn-ea"/>
                <a:cs typeface="+mn-cs"/>
              </a:rPr>
              <a:t>sparql</a:t>
            </a:r>
            <a:r>
              <a:rPr lang="es-ES" sz="1200" b="1" i="0" kern="1200" dirty="0">
                <a:solidFill>
                  <a:schemeClr val="tx1"/>
                </a:solidFill>
                <a:effectLst/>
                <a:latin typeface="+mn-lt"/>
                <a:ea typeface="+mn-ea"/>
                <a:cs typeface="+mn-cs"/>
              </a:rPr>
              <a:t>-proxy</a:t>
            </a:r>
            <a:r>
              <a:rPr lang="es-ES" b="1" dirty="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s-ES" sz="1200" b="1" i="0" kern="1200" dirty="0" err="1">
                <a:solidFill>
                  <a:schemeClr val="tx1"/>
                </a:solidFill>
                <a:effectLst/>
                <a:latin typeface="+mn-lt"/>
                <a:ea typeface="+mn-ea"/>
                <a:cs typeface="+mn-cs"/>
              </a:rPr>
              <a:t>suffixURL</a:t>
            </a:r>
            <a:r>
              <a:rPr lang="es-ES" b="1" dirty="0"/>
              <a:t>: </a:t>
            </a:r>
            <a:r>
              <a:rPr lang="es-ES" dirty="0"/>
              <a:t>Sufijo de la URL, para obtener los datos de el Triple Store</a:t>
            </a:r>
            <a:r>
              <a:rPr lang="es-ES" b="1" dirty="0"/>
              <a:t>. </a:t>
            </a:r>
            <a:r>
              <a:rPr lang="es-ES" b="0" dirty="0"/>
              <a:t>En este caso </a:t>
            </a:r>
            <a:r>
              <a:rPr lang="es-ES" b="1" dirty="0"/>
              <a:t>/</a:t>
            </a:r>
            <a:r>
              <a:rPr lang="es-ES" b="1" dirty="0" err="1"/>
              <a:t>trellis</a:t>
            </a:r>
            <a:r>
              <a:rPr lang="es-ES" b="1" dirty="0"/>
              <a:t>/</a:t>
            </a:r>
            <a:r>
              <a:rPr lang="es-ES" b="1" dirty="0" err="1"/>
              <a:t>sparql</a:t>
            </a:r>
            <a:endParaRPr lang="es-ES" b="1"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s-ES" b="1" dirty="0"/>
          </a:p>
          <a:p>
            <a:pPr marL="628650" lvl="1" indent="-171450">
              <a:buFontTx/>
              <a:buChar char="-"/>
            </a:pPr>
            <a:endParaRPr lang="es-ES" b="1" dirty="0"/>
          </a:p>
          <a:p>
            <a:pPr marL="457200" lvl="1" indent="0">
              <a:buFontTx/>
              <a:buNone/>
            </a:pPr>
            <a:endParaRPr lang="es-ES" b="1" dirty="0"/>
          </a:p>
          <a:p>
            <a:pPr marL="0" lvl="0" indent="0">
              <a:buFontTx/>
              <a:buNone/>
            </a:pPr>
            <a:r>
              <a:rPr lang="es-ES" b="0" dirty="0"/>
              <a:t>Seguramente podremos ver el status UP, esto significa que el </a:t>
            </a:r>
            <a:r>
              <a:rPr lang="es-ES" b="0" dirty="0" err="1"/>
              <a:t>service</a:t>
            </a:r>
            <a:r>
              <a:rPr lang="es-ES" b="0" dirty="0"/>
              <a:t> </a:t>
            </a:r>
            <a:r>
              <a:rPr lang="es-ES" b="0" dirty="0" err="1"/>
              <a:t>disovery</a:t>
            </a:r>
            <a:r>
              <a:rPr lang="es-ES" b="0" dirty="0"/>
              <a:t> ha podido </a:t>
            </a:r>
            <a:r>
              <a:rPr lang="es-ES" b="0" dirty="0" err="1"/>
              <a:t>checkear</a:t>
            </a:r>
            <a:r>
              <a:rPr lang="es-ES" b="0" dirty="0"/>
              <a:t> que el servicio esta desplegado y activo.</a:t>
            </a:r>
          </a:p>
          <a:p>
            <a:pPr marL="0" lvl="0" indent="0">
              <a:buFontTx/>
              <a:buNone/>
            </a:pPr>
            <a:endParaRPr lang="es-ES" b="0"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a:p>
        </p:txBody>
      </p:sp>
    </p:spTree>
    <p:extLst>
      <p:ext uri="{BB962C8B-B14F-4D97-AF65-F5344CB8AC3E}">
        <p14:creationId xmlns:p14="http://schemas.microsoft.com/office/powerpoint/2010/main" val="4135180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70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12/02/2021</a:t>
            </a:fld>
            <a:endParaRPr lang="es-ES"/>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12/02/2021</a:t>
            </a:fld>
            <a:endParaRPr lang="es-ES"/>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9328/swagger-ui.html#/" TargetMode="External"/><Relationship Id="rId2" Type="http://schemas.openxmlformats.org/officeDocument/2006/relationships/notesSlide" Target="../notesSlides/notesSlide11.xml"/><Relationship Id="rId1" Type="http://schemas.openxmlformats.org/officeDocument/2006/relationships/slideLayout" Target="../slideLayouts/slideLayout3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9.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9327/swagger-ui.html#/" TargetMode="External"/><Relationship Id="rId2" Type="http://schemas.openxmlformats.org/officeDocument/2006/relationships/notesSlide" Target="../notesSlides/notesSlide20.xml"/><Relationship Id="rId1" Type="http://schemas.openxmlformats.org/officeDocument/2006/relationships/slideLayout" Target="../slideLayouts/slideLayout39.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HerculesCRUE/ib-asio-docs-/tree/master/00-Arquitectura/Federaci%C3%B3n" TargetMode="External"/><Relationship Id="rId3" Type="http://schemas.openxmlformats.org/officeDocument/2006/relationships/hyperlink" Target="https://git.izertis.com/universidaddemurcia/semantmurc/uris-generator" TargetMode="External"/><Relationship Id="rId7" Type="http://schemas.openxmlformats.org/officeDocument/2006/relationships/hyperlink" Target="https://github.com/HerculesCRUE/ib-federation" TargetMode="External"/><Relationship Id="rId2" Type="http://schemas.openxmlformats.org/officeDocument/2006/relationships/notesSlide" Target="../notesSlides/notesSlide2.xml"/><Relationship Id="rId1" Type="http://schemas.openxmlformats.org/officeDocument/2006/relationships/slideLayout" Target="../slideLayouts/slideLayout39.xml"/><Relationship Id="rId6" Type="http://schemas.openxmlformats.org/officeDocument/2006/relationships/hyperlink" Target="https://github.com/HerculesCRUE/ib-discovery/tree/master/docs" TargetMode="External"/><Relationship Id="rId5" Type="http://schemas.openxmlformats.org/officeDocument/2006/relationships/hyperlink" Target="https://github.com/HerculesCRUE/ib-discovery" TargetMode="External"/><Relationship Id="rId4" Type="http://schemas.openxmlformats.org/officeDocument/2006/relationships/hyperlink" Target="https://git.izertis.com/universidaddemurcia/semantmurc/uris-generator/-/tree/master/docs" TargetMode="External"/><Relationship Id="rId9" Type="http://schemas.openxmlformats.org/officeDocument/2006/relationships/hyperlink" Target="https://github.com/HerculesCRUE/ib-service-discovery"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asio-docs-/blob/master/entregables_hito_2/libreria_descubrimiento/Librer%C3%ADa%20de%20descubrimiento.md"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hyperlink" Target="https://git.izertis.com/universidaddemurcia/semantmurc/uris-generator" TargetMode="External"/><Relationship Id="rId2" Type="http://schemas.openxmlformats.org/officeDocument/2006/relationships/notesSlide" Target="../notesSlides/notesSlide4.xml"/><Relationship Id="rId1" Type="http://schemas.openxmlformats.org/officeDocument/2006/relationships/slideLayout" Target="../slideLayouts/slideLayout39.xml"/><Relationship Id="rId6" Type="http://schemas.openxmlformats.org/officeDocument/2006/relationships/hyperlink" Target="https://github.com/HerculesCRUE/ib-service-discovery" TargetMode="External"/><Relationship Id="rId5" Type="http://schemas.openxmlformats.org/officeDocument/2006/relationships/hyperlink" Target="https://github.com/HerculesCRUE/ib-federation" TargetMode="External"/><Relationship Id="rId4" Type="http://schemas.openxmlformats.org/officeDocument/2006/relationships/hyperlink" Target="https://github.com/HerculesCRUE/ib-discover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9329/swagger-ui.html" TargetMode="External"/><Relationship Id="rId2" Type="http://schemas.openxmlformats.org/officeDocument/2006/relationships/notesSlide" Target="../notesSlides/notesSlide7.xml"/><Relationship Id="rId1" Type="http://schemas.openxmlformats.org/officeDocument/2006/relationships/slideLayout" Target="../slideLayouts/slideLayout3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1323439"/>
          </a:xfrm>
          <a:prstGeom prst="rect">
            <a:avLst/>
          </a:prstGeom>
          <a:noFill/>
        </p:spPr>
        <p:txBody>
          <a:bodyPr wrap="square" rtlCol="0">
            <a:spAutoFit/>
          </a:bodyPr>
          <a:lstStyle/>
          <a:p>
            <a:r>
              <a:rPr lang="es-ES" sz="4000" dirty="0"/>
              <a:t>Pasos necesarios: </a:t>
            </a:r>
            <a:r>
              <a:rPr lang="es-ES" sz="4000" dirty="0">
                <a:solidFill>
                  <a:srgbClr val="FF0000"/>
                </a:solidFill>
              </a:rPr>
              <a:t>Service Discovery : </a:t>
            </a:r>
            <a:r>
              <a:rPr lang="es-ES" sz="4000" dirty="0">
                <a:solidFill>
                  <a:schemeClr val="accent1"/>
                </a:solidFill>
              </a:rPr>
              <a:t>Registrar tipo de servicio (triple store)</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216793" y="2751616"/>
            <a:ext cx="5435109" cy="1692771"/>
          </a:xfrm>
          <a:prstGeom prst="rect">
            <a:avLst/>
          </a:prstGeom>
          <a:noFill/>
        </p:spPr>
        <p:txBody>
          <a:bodyPr wrap="square" rtlCol="0">
            <a:spAutoFit/>
          </a:bodyPr>
          <a:lstStyle/>
          <a:p>
            <a:pPr marL="171450" indent="-171450">
              <a:buFont typeface="Arial" panose="020B0604020202020204" pitchFamily="34" charset="0"/>
              <a:buChar char="•"/>
            </a:pPr>
            <a:r>
              <a:rPr lang="es-ES" sz="1000" dirty="0"/>
              <a:t>Hay que indicar al Service Discovery </a:t>
            </a:r>
            <a:r>
              <a:rPr lang="es-ES" sz="1000" b="1" dirty="0"/>
              <a:t>triple store</a:t>
            </a:r>
            <a:r>
              <a:rPr lang="es-ES" sz="1000" dirty="0"/>
              <a:t> al que se quiere acceder. Para hacerlos creamos un </a:t>
            </a:r>
            <a:r>
              <a:rPr lang="es-ES" sz="1000" b="1" dirty="0"/>
              <a:t>tipo</a:t>
            </a:r>
            <a:r>
              <a:rPr lang="es-ES" sz="1000" dirty="0"/>
              <a:t>, invocando a: POST a</a:t>
            </a:r>
            <a:r>
              <a:rPr lang="en-US" sz="1000" dirty="0"/>
              <a:t> </a:t>
            </a:r>
            <a:r>
              <a:rPr lang="en-US" sz="1000" b="1" dirty="0"/>
              <a:t>/service-discovery/type</a:t>
            </a:r>
            <a:endParaRPr lang="es-ES" sz="1000" b="1" dirty="0"/>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15" name="CuadroTexto 14">
            <a:extLst>
              <a:ext uri="{FF2B5EF4-FFF2-40B4-BE49-F238E27FC236}">
                <a16:creationId xmlns:a16="http://schemas.microsoft.com/office/drawing/2014/main" id="{1FCC259B-BF3A-4806-9008-6690C424DE91}"/>
              </a:ext>
            </a:extLst>
          </p:cNvPr>
          <p:cNvSpPr txBox="1"/>
          <p:nvPr/>
        </p:nvSpPr>
        <p:spPr>
          <a:xfrm>
            <a:off x="417482" y="3251189"/>
            <a:ext cx="5033729" cy="26776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"id": 4,</a:t>
            </a:r>
          </a:p>
          <a:p>
            <a:r>
              <a:rPr lang="es-ES" sz="800" dirty="0"/>
              <a:t>    "name": "um2",</a:t>
            </a:r>
          </a:p>
          <a:p>
            <a:r>
              <a:rPr lang="es-ES" sz="800" dirty="0"/>
              <a:t>    "</a:t>
            </a:r>
            <a:r>
              <a:rPr lang="es-ES" sz="800" dirty="0" err="1"/>
              <a:t>services</a:t>
            </a:r>
            <a:r>
              <a:rPr lang="es-ES" sz="800" dirty="0"/>
              <a:t>": [</a:t>
            </a:r>
          </a:p>
          <a:p>
            <a:r>
              <a:rPr lang="es-ES" sz="800" dirty="0"/>
              <a:t>        {</a:t>
            </a:r>
          </a:p>
          <a:p>
            <a:r>
              <a:rPr lang="es-ES" sz="800" dirty="0"/>
              <a:t>            "id": 5,</a:t>
            </a:r>
          </a:p>
          <a:p>
            <a:r>
              <a:rPr lang="es-ES" sz="800" dirty="0"/>
              <a:t>            "name": "</a:t>
            </a:r>
            <a:r>
              <a:rPr lang="es-ES" sz="800" dirty="0" err="1"/>
              <a:t>sparql</a:t>
            </a:r>
            <a:r>
              <a:rPr lang="es-ES" sz="800" dirty="0"/>
              <a:t>-proxy",</a:t>
            </a:r>
          </a:p>
          <a:p>
            <a:r>
              <a:rPr lang="es-ES" sz="800" dirty="0"/>
              <a:t>            "</a:t>
            </a:r>
            <a:r>
              <a:rPr lang="es-ES" sz="800" dirty="0" err="1"/>
              <a:t>baseURL</a:t>
            </a:r>
            <a:r>
              <a:rPr lang="es-ES" sz="800" dirty="0"/>
              <a:t>": "http://herc-iz-front-desa.atica.um.es",</a:t>
            </a:r>
          </a:p>
          <a:p>
            <a:r>
              <a:rPr lang="es-ES" sz="800" dirty="0"/>
              <a:t>            "</a:t>
            </a:r>
            <a:r>
              <a:rPr lang="es-ES" sz="800" dirty="0" err="1"/>
              <a:t>port</a:t>
            </a:r>
            <a:r>
              <a:rPr lang="es-ES" sz="800" dirty="0"/>
              <a:t>": 8080,</a:t>
            </a:r>
          </a:p>
          <a:p>
            <a:r>
              <a:rPr lang="es-ES" sz="800" dirty="0"/>
              <a:t>            "</a:t>
            </a:r>
            <a:r>
              <a:rPr lang="es-ES" sz="800" dirty="0" err="1"/>
              <a:t>healthEndpoint</a:t>
            </a:r>
            <a:r>
              <a:rPr lang="es-ES" sz="800" dirty="0"/>
              <a:t>": "/v2/api-</a:t>
            </a:r>
            <a:r>
              <a:rPr lang="es-ES" sz="800" dirty="0" err="1"/>
              <a:t>docs</a:t>
            </a:r>
            <a:r>
              <a:rPr lang="es-ES" sz="800" dirty="0"/>
              <a:t>",</a:t>
            </a:r>
          </a:p>
          <a:p>
            <a:r>
              <a:rPr lang="es-ES" sz="800" dirty="0"/>
              <a:t>            "status": "UP",</a:t>
            </a:r>
          </a:p>
          <a:p>
            <a:r>
              <a:rPr lang="es-ES" sz="800" dirty="0"/>
              <a:t>            "</a:t>
            </a:r>
            <a:r>
              <a:rPr lang="es-ES" sz="800" dirty="0" err="1"/>
              <a:t>types</a:t>
            </a:r>
            <a:r>
              <a:rPr lang="es-ES" sz="800" dirty="0"/>
              <a:t>": [</a:t>
            </a:r>
          </a:p>
          <a:p>
            <a:r>
              <a:rPr lang="es-ES" sz="800" dirty="0"/>
              <a:t>                {</a:t>
            </a:r>
          </a:p>
          <a:p>
            <a:r>
              <a:rPr lang="es-ES" sz="800" dirty="0"/>
              <a:t>                    "id": 50,</a:t>
            </a:r>
          </a:p>
          <a:p>
            <a:r>
              <a:rPr lang="es-ES" sz="800" dirty="0"/>
              <a:t>                    "name": "</a:t>
            </a:r>
            <a:r>
              <a:rPr lang="es-ES" sz="800" dirty="0" err="1"/>
              <a:t>sparql</a:t>
            </a:r>
            <a:r>
              <a:rPr lang="es-ES" sz="800" dirty="0"/>
              <a:t>",</a:t>
            </a:r>
          </a:p>
          <a:p>
            <a:r>
              <a:rPr lang="es-ES" sz="800" dirty="0"/>
              <a:t>                    "</a:t>
            </a:r>
            <a:r>
              <a:rPr lang="es-ES" sz="800" dirty="0" err="1"/>
              <a:t>suffixURL</a:t>
            </a:r>
            <a:r>
              <a:rPr lang="es-ES" sz="800" dirty="0"/>
              <a:t>": "/</a:t>
            </a:r>
            <a:r>
              <a:rPr lang="es-ES" sz="800" dirty="0" err="1"/>
              <a:t>trellis</a:t>
            </a:r>
            <a:r>
              <a:rPr lang="es-ES" sz="800" dirty="0"/>
              <a:t>/</a:t>
            </a:r>
            <a:r>
              <a:rPr lang="es-ES" sz="800" dirty="0" err="1"/>
              <a:t>sparql</a:t>
            </a:r>
            <a:r>
              <a:rPr lang="es-ES" sz="800" dirty="0"/>
              <a:t>"</a:t>
            </a:r>
          </a:p>
          <a:p>
            <a:r>
              <a:rPr lang="es-ES" sz="800" dirty="0"/>
              <a:t>                }</a:t>
            </a:r>
          </a:p>
          <a:p>
            <a:r>
              <a:rPr lang="es-ES" sz="800" dirty="0"/>
              <a:t>            ]</a:t>
            </a:r>
          </a:p>
          <a:p>
            <a:r>
              <a:rPr lang="es-ES" sz="800" dirty="0"/>
              <a:t>        }</a:t>
            </a:r>
          </a:p>
          <a:p>
            <a:r>
              <a:rPr lang="es-ES" sz="800" dirty="0"/>
              <a:t>    ]</a:t>
            </a:r>
          </a:p>
          <a:p>
            <a:r>
              <a:rPr lang="es-ES" sz="800" dirty="0"/>
              <a:t>}</a:t>
            </a:r>
          </a:p>
        </p:txBody>
      </p:sp>
      <p:sp>
        <p:nvSpPr>
          <p:cNvPr id="7" name="CuadroTexto 6">
            <a:extLst>
              <a:ext uri="{FF2B5EF4-FFF2-40B4-BE49-F238E27FC236}">
                <a16:creationId xmlns:a16="http://schemas.microsoft.com/office/drawing/2014/main" id="{A9557F99-6A9E-4650-9052-475DDA4DA133}"/>
              </a:ext>
            </a:extLst>
          </p:cNvPr>
          <p:cNvSpPr txBox="1"/>
          <p:nvPr/>
        </p:nvSpPr>
        <p:spPr>
          <a:xfrm>
            <a:off x="6252222" y="5063365"/>
            <a:ext cx="5033729"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200" dirty="0"/>
              <a:t>curl -X POST "http://localhost:9329/service-discovery/</a:t>
            </a:r>
            <a:r>
              <a:rPr lang="en-US" sz="1200" dirty="0" err="1"/>
              <a:t>type?nodeName</a:t>
            </a:r>
            <a:r>
              <a:rPr lang="en-US" sz="1200" dirty="0"/>
              <a:t>=</a:t>
            </a:r>
            <a:r>
              <a:rPr lang="en-US" sz="1200" dirty="0" err="1"/>
              <a:t>um&amp;serviceName</a:t>
            </a:r>
            <a:r>
              <a:rPr lang="en-US" sz="1200" dirty="0"/>
              <a:t>=</a:t>
            </a:r>
            <a:r>
              <a:rPr lang="en-US" sz="1200" dirty="0" err="1"/>
              <a:t>sparql-proxy&amp;suffixURL</a:t>
            </a:r>
            <a:r>
              <a:rPr lang="en-US" sz="1200" dirty="0"/>
              <a:t>=%2Ftrellis%2Fsparql&amp;typeName=</a:t>
            </a:r>
            <a:r>
              <a:rPr lang="en-US" sz="1200" dirty="0" err="1"/>
              <a:t>sparql</a:t>
            </a:r>
            <a:r>
              <a:rPr lang="en-US" sz="1200" dirty="0"/>
              <a:t>" -H "accept: */*"</a:t>
            </a:r>
            <a:endParaRPr lang="es-ES" sz="1200" dirty="0"/>
          </a:p>
        </p:txBody>
      </p:sp>
      <p:pic>
        <p:nvPicPr>
          <p:cNvPr id="3" name="Imagen 2">
            <a:extLst>
              <a:ext uri="{FF2B5EF4-FFF2-40B4-BE49-F238E27FC236}">
                <a16:creationId xmlns:a16="http://schemas.microsoft.com/office/drawing/2014/main" id="{6EB1774A-F327-406A-8DC6-B4DF58DBF7D1}"/>
              </a:ext>
            </a:extLst>
          </p:cNvPr>
          <p:cNvPicPr>
            <a:picLocks noChangeAspect="1"/>
          </p:cNvPicPr>
          <p:nvPr/>
        </p:nvPicPr>
        <p:blipFill>
          <a:blip r:embed="rId3"/>
          <a:stretch>
            <a:fillRect/>
          </a:stretch>
        </p:blipFill>
        <p:spPr>
          <a:xfrm>
            <a:off x="6252222" y="2751616"/>
            <a:ext cx="5033729" cy="2102291"/>
          </a:xfrm>
          <a:prstGeom prst="rect">
            <a:avLst/>
          </a:prstGeom>
        </p:spPr>
      </p:pic>
    </p:spTree>
    <p:extLst>
      <p:ext uri="{BB962C8B-B14F-4D97-AF65-F5344CB8AC3E}">
        <p14:creationId xmlns:p14="http://schemas.microsoft.com/office/powerpoint/2010/main" val="234772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Ejecución</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831544"/>
          </a:xfrm>
          <a:prstGeom prst="rect">
            <a:avLst/>
          </a:prstGeom>
          <a:noFill/>
        </p:spPr>
        <p:txBody>
          <a:bodyPr wrap="square" rtlCol="0">
            <a:spAutoFit/>
          </a:bodyPr>
          <a:lstStyle/>
          <a:p>
            <a:endParaRPr lang="es-ES" sz="1000" dirty="0"/>
          </a:p>
          <a:p>
            <a:r>
              <a:rPr lang="es-ES" sz="1400" b="1" dirty="0"/>
              <a:t>En la maquina local:</a:t>
            </a:r>
          </a:p>
          <a:p>
            <a:endParaRPr lang="es-ES" sz="1400" b="1" dirty="0"/>
          </a:p>
          <a:p>
            <a:pPr marL="285750" indent="-285750">
              <a:buFont typeface="Arial" panose="020B0604020202020204" pitchFamily="34" charset="0"/>
              <a:buChar char="•"/>
            </a:pPr>
            <a:r>
              <a:rPr lang="es-ES" sz="1400" b="1" dirty="0"/>
              <a:t>Descargar dependencias y construir el proyecto</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Ejecutar</a:t>
            </a:r>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3" name="CuadroTexto 2">
            <a:extLst>
              <a:ext uri="{FF2B5EF4-FFF2-40B4-BE49-F238E27FC236}">
                <a16:creationId xmlns:a16="http://schemas.microsoft.com/office/drawing/2014/main" id="{AF4FD9D1-2308-4C45-8FC9-D8230C19C43B}"/>
              </a:ext>
            </a:extLst>
          </p:cNvPr>
          <p:cNvSpPr txBox="1"/>
          <p:nvPr/>
        </p:nvSpPr>
        <p:spPr>
          <a:xfrm>
            <a:off x="1022396" y="306620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1400" dirty="0" err="1"/>
              <a:t>mvn</a:t>
            </a:r>
            <a:r>
              <a:rPr lang="es-ES" sz="1400" dirty="0"/>
              <a:t> clean </a:t>
            </a:r>
            <a:r>
              <a:rPr lang="es-ES" sz="1400" dirty="0" err="1"/>
              <a:t>package</a:t>
            </a:r>
            <a:r>
              <a:rPr lang="es-ES" sz="1400" dirty="0"/>
              <a:t> -</a:t>
            </a:r>
            <a:r>
              <a:rPr lang="es-ES" sz="1400" dirty="0" err="1"/>
              <a:t>Dmaven.test.skip</a:t>
            </a:r>
            <a:r>
              <a:rPr lang="es-ES" sz="1400" dirty="0"/>
              <a:t>=true</a:t>
            </a:r>
          </a:p>
        </p:txBody>
      </p:sp>
      <p:sp>
        <p:nvSpPr>
          <p:cNvPr id="10" name="CuadroTexto 9">
            <a:extLst>
              <a:ext uri="{FF2B5EF4-FFF2-40B4-BE49-F238E27FC236}">
                <a16:creationId xmlns:a16="http://schemas.microsoft.com/office/drawing/2014/main" id="{1985545F-7F15-4154-BCF8-C2EADCCAD5AF}"/>
              </a:ext>
            </a:extLst>
          </p:cNvPr>
          <p:cNvSpPr txBox="1"/>
          <p:nvPr/>
        </p:nvSpPr>
        <p:spPr>
          <a:xfrm>
            <a:off x="1022396" y="3653319"/>
            <a:ext cx="4288640"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java -jar .\federation-back\target\federation-back-1.0-SNAPSHOT.jar</a:t>
            </a:r>
            <a:endParaRPr lang="es-ES" sz="1400" dirty="0"/>
          </a:p>
        </p:txBody>
      </p:sp>
      <p:sp>
        <p:nvSpPr>
          <p:cNvPr id="11" name="CuadroTexto 10">
            <a:extLst>
              <a:ext uri="{FF2B5EF4-FFF2-40B4-BE49-F238E27FC236}">
                <a16:creationId xmlns:a16="http://schemas.microsoft.com/office/drawing/2014/main" id="{2EE7DE6C-6BCB-49E1-B9C7-6A26207323A5}"/>
              </a:ext>
            </a:extLst>
          </p:cNvPr>
          <p:cNvSpPr txBox="1"/>
          <p:nvPr/>
        </p:nvSpPr>
        <p:spPr>
          <a:xfrm>
            <a:off x="6096000" y="2133277"/>
            <a:ext cx="5435109" cy="4339650"/>
          </a:xfrm>
          <a:prstGeom prst="rect">
            <a:avLst/>
          </a:prstGeom>
          <a:noFill/>
        </p:spPr>
        <p:txBody>
          <a:bodyPr wrap="square" rtlCol="0">
            <a:spAutoFit/>
          </a:bodyPr>
          <a:lstStyle/>
          <a:p>
            <a:endParaRPr lang="es-ES" sz="1000" dirty="0"/>
          </a:p>
          <a:p>
            <a:r>
              <a:rPr lang="es-ES" sz="1400" b="1" dirty="0"/>
              <a:t>En un contenedor docker:</a:t>
            </a:r>
          </a:p>
          <a:p>
            <a:endParaRPr lang="es-ES" sz="1400" b="1" dirty="0"/>
          </a:p>
          <a:p>
            <a:pPr marL="285750" indent="-285750">
              <a:buFont typeface="Arial" panose="020B0604020202020204" pitchFamily="34" charset="0"/>
              <a:buChar char="•"/>
            </a:pPr>
            <a:r>
              <a:rPr lang="es-ES" sz="1400" b="1" dirty="0"/>
              <a:t>Descargar dependencias y construir el proyecto</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Construir imagen</a:t>
            </a:r>
          </a:p>
          <a:p>
            <a:endParaRPr lang="es-ES" sz="1400" b="1" dirty="0"/>
          </a:p>
          <a:p>
            <a:endParaRPr lang="es-ES" sz="1400" dirty="0"/>
          </a:p>
          <a:p>
            <a:pPr marL="285750" indent="-285750">
              <a:buFont typeface="Arial" panose="020B0604020202020204" pitchFamily="34" charset="0"/>
              <a:buChar char="•"/>
            </a:pPr>
            <a:r>
              <a:rPr lang="es-ES" sz="1400" dirty="0"/>
              <a:t>Ejecutar imagen</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r>
              <a:rPr lang="es-ES" sz="1400" dirty="0"/>
              <a:t>Comprobar ejecución</a:t>
            </a:r>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12" name="CuadroTexto 11">
            <a:extLst>
              <a:ext uri="{FF2B5EF4-FFF2-40B4-BE49-F238E27FC236}">
                <a16:creationId xmlns:a16="http://schemas.microsoft.com/office/drawing/2014/main" id="{5C1666E5-C884-4050-9CE9-67C06F666970}"/>
              </a:ext>
            </a:extLst>
          </p:cNvPr>
          <p:cNvSpPr txBox="1"/>
          <p:nvPr/>
        </p:nvSpPr>
        <p:spPr>
          <a:xfrm>
            <a:off x="6457505" y="3051938"/>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1400" dirty="0" err="1"/>
              <a:t>mvn</a:t>
            </a:r>
            <a:r>
              <a:rPr lang="es-ES" sz="1400" dirty="0"/>
              <a:t> clean </a:t>
            </a:r>
            <a:r>
              <a:rPr lang="es-ES" sz="1400" dirty="0" err="1"/>
              <a:t>package</a:t>
            </a:r>
            <a:r>
              <a:rPr lang="es-ES" sz="1400" dirty="0"/>
              <a:t> -</a:t>
            </a:r>
            <a:r>
              <a:rPr lang="es-ES" sz="1400" dirty="0" err="1"/>
              <a:t>Dmaven.test.skip</a:t>
            </a:r>
            <a:r>
              <a:rPr lang="es-ES" sz="1400" dirty="0"/>
              <a:t>=true</a:t>
            </a:r>
          </a:p>
        </p:txBody>
      </p:sp>
      <p:sp>
        <p:nvSpPr>
          <p:cNvPr id="13" name="CuadroTexto 12">
            <a:extLst>
              <a:ext uri="{FF2B5EF4-FFF2-40B4-BE49-F238E27FC236}">
                <a16:creationId xmlns:a16="http://schemas.microsoft.com/office/drawing/2014/main" id="{5CDE8B5B-1C47-4A9F-A5E3-559FCF55DD54}"/>
              </a:ext>
            </a:extLst>
          </p:cNvPr>
          <p:cNvSpPr txBox="1"/>
          <p:nvPr/>
        </p:nvSpPr>
        <p:spPr>
          <a:xfrm>
            <a:off x="6457505" y="365331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build –-tag="federation" .\docker-build</a:t>
            </a:r>
            <a:endParaRPr lang="es-ES" sz="1400" dirty="0"/>
          </a:p>
        </p:txBody>
      </p:sp>
      <p:sp>
        <p:nvSpPr>
          <p:cNvPr id="14" name="CuadroTexto 13">
            <a:extLst>
              <a:ext uri="{FF2B5EF4-FFF2-40B4-BE49-F238E27FC236}">
                <a16:creationId xmlns:a16="http://schemas.microsoft.com/office/drawing/2014/main" id="{45D370C4-9986-44EA-8C58-48D90C377E7A}"/>
              </a:ext>
            </a:extLst>
          </p:cNvPr>
          <p:cNvSpPr txBox="1"/>
          <p:nvPr/>
        </p:nvSpPr>
        <p:spPr>
          <a:xfrm>
            <a:off x="6457505" y="4309070"/>
            <a:ext cx="4288640"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run -p 9328:9328 --env </a:t>
            </a:r>
            <a:r>
              <a:rPr lang="en-US" sz="1400" dirty="0" err="1"/>
              <a:t>app_persistence_datasource_url</a:t>
            </a:r>
            <a:r>
              <a:rPr lang="en-US" sz="1400" dirty="0"/>
              <a:t>="</a:t>
            </a:r>
            <a:r>
              <a:rPr lang="en-US" sz="1400" dirty="0" err="1"/>
              <a:t>jdbc:mariadb</a:t>
            </a:r>
            <a:r>
              <a:rPr lang="en-US" sz="1400" dirty="0"/>
              <a:t>://host.docker.internal:3307/</a:t>
            </a:r>
            <a:r>
              <a:rPr lang="en-US" sz="1400" dirty="0" err="1"/>
              <a:t>services?ssl</a:t>
            </a:r>
            <a:r>
              <a:rPr lang="en-US" sz="1400" dirty="0"/>
              <a:t>=</a:t>
            </a:r>
            <a:r>
              <a:rPr lang="en-US" sz="1400" dirty="0" err="1"/>
              <a:t>false&amp;createDatabaseIfNotExist</a:t>
            </a:r>
            <a:r>
              <a:rPr lang="en-US" sz="1400" dirty="0"/>
              <a:t>=true" -d --name  federation federation</a:t>
            </a:r>
            <a:endParaRPr lang="es-ES" sz="1400" dirty="0"/>
          </a:p>
        </p:txBody>
      </p:sp>
      <p:sp>
        <p:nvSpPr>
          <p:cNvPr id="16" name="CuadroTexto 15">
            <a:extLst>
              <a:ext uri="{FF2B5EF4-FFF2-40B4-BE49-F238E27FC236}">
                <a16:creationId xmlns:a16="http://schemas.microsoft.com/office/drawing/2014/main" id="{007B3ADC-DAC6-4A4A-A0DF-5893B2B14DB1}"/>
              </a:ext>
            </a:extLst>
          </p:cNvPr>
          <p:cNvSpPr txBox="1"/>
          <p:nvPr/>
        </p:nvSpPr>
        <p:spPr>
          <a:xfrm>
            <a:off x="6457505" y="5821885"/>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logs federation</a:t>
            </a:r>
            <a:endParaRPr lang="es-ES" sz="1400" dirty="0"/>
          </a:p>
        </p:txBody>
      </p:sp>
    </p:spTree>
    <p:extLst>
      <p:ext uri="{BB962C8B-B14F-4D97-AF65-F5344CB8AC3E}">
        <p14:creationId xmlns:p14="http://schemas.microsoft.com/office/powerpoint/2010/main" val="104095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Endpoints</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2" y="2147548"/>
            <a:ext cx="5200384" cy="4832092"/>
          </a:xfrm>
          <a:prstGeom prst="rect">
            <a:avLst/>
          </a:prstGeom>
          <a:noFill/>
        </p:spPr>
        <p:txBody>
          <a:bodyPr wrap="square" rtlCol="0">
            <a:spAutoFit/>
          </a:bodyPr>
          <a:lstStyle/>
          <a:p>
            <a:pPr marL="171450" indent="-171450">
              <a:buFont typeface="Arial" panose="020B0604020202020204" pitchFamily="34" charset="0"/>
              <a:buChar char="•"/>
            </a:pPr>
            <a:r>
              <a:rPr lang="es-ES" sz="1400" dirty="0"/>
              <a:t>Disponemos de un Swagger en la maquina donde hemos desplegado: </a:t>
            </a:r>
            <a:r>
              <a:rPr lang="es-ES" sz="1400" dirty="0">
                <a:hlinkClick r:id="rId3"/>
              </a:rPr>
              <a:t>http://localhost:9328/swagger-ui.html#/</a:t>
            </a:r>
            <a:endParaRPr lang="es-ES" sz="1400" dirty="0"/>
          </a:p>
          <a:p>
            <a:pPr marL="171450" indent="-171450">
              <a:buFont typeface="Arial" panose="020B0604020202020204" pitchFamily="34" charset="0"/>
              <a:buChar char="•"/>
            </a:pPr>
            <a:r>
              <a:rPr lang="es-ES" sz="1400" dirty="0"/>
              <a:t>Hay tres Controladores:</a:t>
            </a:r>
          </a:p>
          <a:p>
            <a:pPr marL="628650" lvl="1" indent="-171450">
              <a:buFont typeface="Arial" panose="020B0604020202020204" pitchFamily="34" charset="0"/>
              <a:buChar char="•"/>
            </a:pPr>
            <a:r>
              <a:rPr lang="es-ES" sz="1400" b="1" dirty="0"/>
              <a:t>Data-</a:t>
            </a:r>
            <a:r>
              <a:rPr lang="es-ES" sz="1400" b="1" dirty="0" err="1"/>
              <a:t>fecher</a:t>
            </a:r>
            <a:r>
              <a:rPr lang="es-ES" sz="1400" b="1" dirty="0"/>
              <a:t>-</a:t>
            </a:r>
            <a:r>
              <a:rPr lang="es-ES" sz="1400" b="1" dirty="0" err="1"/>
              <a:t>controller</a:t>
            </a:r>
            <a:r>
              <a:rPr lang="es-ES" sz="1400" dirty="0"/>
              <a:t>: Endpoints para obtención de clases e instancias retornado </a:t>
            </a:r>
            <a:r>
              <a:rPr lang="es-ES" sz="1400" dirty="0" err="1"/>
              <a:t>TripleObjects</a:t>
            </a:r>
            <a:r>
              <a:rPr lang="es-ES" sz="1400" dirty="0"/>
              <a:t>. Es usado por la librería de descubrimiento. Permite desacoplarla de los datos.</a:t>
            </a:r>
          </a:p>
          <a:p>
            <a:pPr marL="628650" lvl="1" indent="-171450">
              <a:buFont typeface="Arial" panose="020B0604020202020204" pitchFamily="34" charset="0"/>
              <a:buChar char="•"/>
            </a:pPr>
            <a:r>
              <a:rPr lang="es-ES" sz="1400" b="1" dirty="0" err="1"/>
              <a:t>federation-controller</a:t>
            </a:r>
            <a:r>
              <a:rPr lang="es-ES" sz="1400" b="1" dirty="0"/>
              <a:t>: </a:t>
            </a:r>
            <a:r>
              <a:rPr lang="es-ES" sz="1400" dirty="0"/>
              <a:t>Endpoints para ejecución de consultas SPARQL federadas en múltiples nodos, con paginación, y ejecución paralela y asíncrona. </a:t>
            </a:r>
          </a:p>
          <a:p>
            <a:pPr marL="628650" lvl="1" indent="-171450">
              <a:buFont typeface="Arial" panose="020B0604020202020204" pitchFamily="34" charset="0"/>
              <a:buChar char="•"/>
            </a:pPr>
            <a:r>
              <a:rPr lang="es-ES" sz="1400" b="1" dirty="0" err="1"/>
              <a:t>Lod-search-controller</a:t>
            </a:r>
            <a:r>
              <a:rPr lang="es-ES" sz="1400" b="1" dirty="0"/>
              <a:t>: </a:t>
            </a:r>
            <a:r>
              <a:rPr lang="es-ES" sz="1400" dirty="0"/>
              <a:t>Endpoints para la búsqueda de enlaces en la nube LOD, según lo definido en el fichero de configuración. </a:t>
            </a:r>
          </a:p>
          <a:p>
            <a:pPr lvl="1"/>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3" name="Imagen 2">
            <a:extLst>
              <a:ext uri="{FF2B5EF4-FFF2-40B4-BE49-F238E27FC236}">
                <a16:creationId xmlns:a16="http://schemas.microsoft.com/office/drawing/2014/main" id="{FDA537E3-1C58-4690-916A-52BF89AD15FC}"/>
              </a:ext>
            </a:extLst>
          </p:cNvPr>
          <p:cNvPicPr>
            <a:picLocks noChangeAspect="1"/>
          </p:cNvPicPr>
          <p:nvPr/>
        </p:nvPicPr>
        <p:blipFill>
          <a:blip r:embed="rId4"/>
          <a:stretch>
            <a:fillRect/>
          </a:stretch>
        </p:blipFill>
        <p:spPr>
          <a:xfrm>
            <a:off x="5861275" y="2147548"/>
            <a:ext cx="6113929" cy="4661114"/>
          </a:xfrm>
          <a:prstGeom prst="rect">
            <a:avLst/>
          </a:prstGeom>
        </p:spPr>
      </p:pic>
    </p:spTree>
    <p:extLst>
      <p:ext uri="{BB962C8B-B14F-4D97-AF65-F5344CB8AC3E}">
        <p14:creationId xmlns:p14="http://schemas.microsoft.com/office/powerpoint/2010/main" val="392019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Data-</a:t>
            </a:r>
            <a:r>
              <a:rPr lang="es-ES" sz="4000" dirty="0" err="1">
                <a:solidFill>
                  <a:schemeClr val="accent1"/>
                </a:solidFill>
              </a:rPr>
              <a:t>fetcher</a:t>
            </a:r>
            <a:r>
              <a:rPr lang="es-ES" sz="4000" dirty="0">
                <a:solidFill>
                  <a:schemeClr val="accent1"/>
                </a:solidFill>
              </a:rPr>
              <a:t> Controller 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677656"/>
          </a:xfrm>
          <a:prstGeom prst="rect">
            <a:avLst/>
          </a:prstGeom>
          <a:noFill/>
        </p:spPr>
        <p:txBody>
          <a:bodyPr wrap="square" rtlCol="0">
            <a:spAutoFit/>
          </a:bodyPr>
          <a:lstStyle/>
          <a:p>
            <a:pPr marL="171450" indent="-171450">
              <a:buFont typeface="Arial" panose="020B0604020202020204" pitchFamily="34" charset="0"/>
              <a:buChar char="•"/>
            </a:pPr>
            <a:r>
              <a:rPr lang="es-ES" sz="1400" b="1" dirty="0"/>
              <a:t>GET /data-</a:t>
            </a:r>
            <a:r>
              <a:rPr lang="es-ES" sz="1400" b="1" dirty="0" err="1"/>
              <a:t>fetcher</a:t>
            </a:r>
            <a:r>
              <a:rPr lang="es-ES" sz="1400" b="1" dirty="0"/>
              <a:t>/objects</a:t>
            </a:r>
            <a:r>
              <a:rPr lang="es-ES" sz="1400" dirty="0"/>
              <a:t>: Obtención lista de todas la URIs canónicas de  clases disponibles en un nodo y un triple store</a:t>
            </a:r>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3" name="Imagen 2">
            <a:extLst>
              <a:ext uri="{FF2B5EF4-FFF2-40B4-BE49-F238E27FC236}">
                <a16:creationId xmlns:a16="http://schemas.microsoft.com/office/drawing/2014/main" id="{47DD3D69-B993-482B-B394-DC88DDABC4D7}"/>
              </a:ext>
            </a:extLst>
          </p:cNvPr>
          <p:cNvPicPr>
            <a:picLocks noChangeAspect="1"/>
          </p:cNvPicPr>
          <p:nvPr/>
        </p:nvPicPr>
        <p:blipFill>
          <a:blip r:embed="rId3"/>
          <a:stretch>
            <a:fillRect/>
          </a:stretch>
        </p:blipFill>
        <p:spPr>
          <a:xfrm>
            <a:off x="6095998" y="2147548"/>
            <a:ext cx="4851750" cy="1730201"/>
          </a:xfrm>
          <a:prstGeom prst="rect">
            <a:avLst/>
          </a:prstGeom>
        </p:spPr>
      </p:pic>
      <p:sp>
        <p:nvSpPr>
          <p:cNvPr id="8" name="CuadroTexto 7">
            <a:extLst>
              <a:ext uri="{FF2B5EF4-FFF2-40B4-BE49-F238E27FC236}">
                <a16:creationId xmlns:a16="http://schemas.microsoft.com/office/drawing/2014/main" id="{F1051ED7-E341-4645-96D3-717DD860BA14}"/>
              </a:ext>
            </a:extLst>
          </p:cNvPr>
          <p:cNvSpPr txBox="1"/>
          <p:nvPr/>
        </p:nvSpPr>
        <p:spPr>
          <a:xfrm>
            <a:off x="884610" y="2751038"/>
            <a:ext cx="4288640" cy="132343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"http://hercules.org/</a:t>
            </a:r>
            <a:r>
              <a:rPr lang="es-ES" sz="800" dirty="0" err="1"/>
              <a:t>um</a:t>
            </a:r>
            <a:r>
              <a:rPr lang="es-ES" sz="800" dirty="0"/>
              <a:t>/es-ES/</a:t>
            </a:r>
            <a:r>
              <a:rPr lang="es-ES" sz="800" dirty="0" err="1"/>
              <a:t>rec</a:t>
            </a:r>
            <a:r>
              <a:rPr lang="es-ES" sz="800" dirty="0"/>
              <a:t>/Patente",</a:t>
            </a:r>
          </a:p>
          <a:p>
            <a:r>
              <a:rPr lang="es-ES" sz="800" dirty="0"/>
              <a:t>    "http://hercules.org/</a:t>
            </a:r>
            <a:r>
              <a:rPr lang="es-ES" sz="800" dirty="0" err="1"/>
              <a:t>um</a:t>
            </a:r>
            <a:r>
              <a:rPr lang="es-ES" sz="800" dirty="0"/>
              <a:t>/es-ES/</a:t>
            </a:r>
            <a:r>
              <a:rPr lang="es-ES" sz="800" dirty="0" err="1"/>
              <a:t>rec</a:t>
            </a:r>
            <a:r>
              <a:rPr lang="es-ES" sz="800" dirty="0"/>
              <a:t>/Universidad",</a:t>
            </a:r>
          </a:p>
          <a:p>
            <a:r>
              <a:rPr lang="es-ES" sz="800" dirty="0"/>
              <a:t>    "http://hercules.org/</a:t>
            </a:r>
            <a:r>
              <a:rPr lang="es-ES" sz="800" dirty="0" err="1"/>
              <a:t>um</a:t>
            </a:r>
            <a:r>
              <a:rPr lang="es-ES" sz="800" dirty="0"/>
              <a:t>/es-ES/</a:t>
            </a:r>
            <a:r>
              <a:rPr lang="es-ES" sz="800" dirty="0" err="1"/>
              <a:t>rec</a:t>
            </a:r>
            <a:r>
              <a:rPr lang="es-ES" sz="800" dirty="0"/>
              <a:t>/Grupo-</a:t>
            </a:r>
            <a:r>
              <a:rPr lang="es-ES" sz="800" dirty="0" err="1"/>
              <a:t>Investigacion</a:t>
            </a:r>
            <a:r>
              <a:rPr lang="es-ES" sz="800" dirty="0"/>
              <a:t>",</a:t>
            </a:r>
          </a:p>
          <a:p>
            <a:r>
              <a:rPr lang="es-ES" sz="800" dirty="0"/>
              <a:t>    "http://hercules.org/</a:t>
            </a:r>
            <a:r>
              <a:rPr lang="es-ES" sz="800" dirty="0" err="1"/>
              <a:t>um</a:t>
            </a:r>
            <a:r>
              <a:rPr lang="es-ES" sz="800" dirty="0"/>
              <a:t>/es-ES/</a:t>
            </a:r>
            <a:r>
              <a:rPr lang="es-ES" sz="800" dirty="0" err="1"/>
              <a:t>rec</a:t>
            </a:r>
            <a:r>
              <a:rPr lang="es-ES" sz="800" dirty="0"/>
              <a:t>/Articulo",</a:t>
            </a:r>
          </a:p>
          <a:p>
            <a:r>
              <a:rPr lang="es-ES" sz="800" dirty="0"/>
              <a:t>    "http://hercules.org/</a:t>
            </a:r>
            <a:r>
              <a:rPr lang="es-ES" sz="800" dirty="0" err="1"/>
              <a:t>um</a:t>
            </a:r>
            <a:r>
              <a:rPr lang="es-ES" sz="800" dirty="0"/>
              <a:t>/es-ES/</a:t>
            </a:r>
            <a:r>
              <a:rPr lang="es-ES" sz="800" dirty="0" err="1"/>
              <a:t>rec</a:t>
            </a:r>
            <a:r>
              <a:rPr lang="es-ES" sz="800" dirty="0"/>
              <a:t>/Factura",</a:t>
            </a:r>
          </a:p>
          <a:p>
            <a:r>
              <a:rPr lang="es-ES" sz="800" dirty="0"/>
              <a:t>    "http://hercules.org/</a:t>
            </a:r>
            <a:r>
              <a:rPr lang="es-ES" sz="800" dirty="0" err="1"/>
              <a:t>um</a:t>
            </a:r>
            <a:r>
              <a:rPr lang="es-ES" sz="800" dirty="0"/>
              <a:t>/es-ES/</a:t>
            </a:r>
            <a:r>
              <a:rPr lang="es-ES" sz="800" dirty="0" err="1"/>
              <a:t>rec</a:t>
            </a:r>
            <a:r>
              <a:rPr lang="es-ES" sz="800" dirty="0"/>
              <a:t>/Proyecto",</a:t>
            </a:r>
          </a:p>
          <a:p>
            <a:r>
              <a:rPr lang="es-ES" sz="800" dirty="0"/>
              <a:t>    "http://hercules.org/</a:t>
            </a:r>
            <a:r>
              <a:rPr lang="es-ES" sz="800" dirty="0" err="1"/>
              <a:t>um</a:t>
            </a:r>
            <a:r>
              <a:rPr lang="es-ES" sz="800" dirty="0"/>
              <a:t>/es-ES/</a:t>
            </a:r>
            <a:r>
              <a:rPr lang="es-ES" sz="800" dirty="0" err="1"/>
              <a:t>rec</a:t>
            </a:r>
            <a:r>
              <a:rPr lang="es-ES" sz="800" dirty="0"/>
              <a:t>/Libro",</a:t>
            </a:r>
          </a:p>
          <a:p>
            <a:r>
              <a:rPr lang="es-ES" sz="800" dirty="0"/>
              <a:t>    "http://hercules.org/</a:t>
            </a:r>
            <a:r>
              <a:rPr lang="es-ES" sz="800" dirty="0" err="1"/>
              <a:t>um</a:t>
            </a:r>
            <a:r>
              <a:rPr lang="es-ES" sz="800" dirty="0"/>
              <a:t>/es-ES/</a:t>
            </a:r>
            <a:r>
              <a:rPr lang="es-ES" sz="800" dirty="0" err="1"/>
              <a:t>rec</a:t>
            </a:r>
            <a:r>
              <a:rPr lang="es-ES" sz="800" dirty="0"/>
              <a:t>/Persona"</a:t>
            </a:r>
          </a:p>
          <a:p>
            <a:r>
              <a:rPr lang="es-ES" sz="800" dirty="0"/>
              <a:t>]</a:t>
            </a:r>
          </a:p>
        </p:txBody>
      </p:sp>
      <p:sp>
        <p:nvSpPr>
          <p:cNvPr id="10" name="CuadroTexto 9">
            <a:extLst>
              <a:ext uri="{FF2B5EF4-FFF2-40B4-BE49-F238E27FC236}">
                <a16:creationId xmlns:a16="http://schemas.microsoft.com/office/drawing/2014/main" id="{D5ADE7C4-5A19-4AE6-9679-CD6D819C8084}"/>
              </a:ext>
            </a:extLst>
          </p:cNvPr>
          <p:cNvSpPr txBox="1"/>
          <p:nvPr/>
        </p:nvSpPr>
        <p:spPr>
          <a:xfrm>
            <a:off x="660889" y="4188029"/>
            <a:ext cx="5435109" cy="2677656"/>
          </a:xfrm>
          <a:prstGeom prst="rect">
            <a:avLst/>
          </a:prstGeom>
          <a:noFill/>
        </p:spPr>
        <p:txBody>
          <a:bodyPr wrap="square" rtlCol="0">
            <a:spAutoFit/>
          </a:bodyPr>
          <a:lstStyle/>
          <a:p>
            <a:pPr marL="171450" indent="-171450">
              <a:buFont typeface="Arial" panose="020B0604020202020204" pitchFamily="34" charset="0"/>
              <a:buChar char="•"/>
            </a:pPr>
            <a:r>
              <a:rPr lang="es-ES" sz="1400" b="1" dirty="0"/>
              <a:t>GET /data-</a:t>
            </a:r>
            <a:r>
              <a:rPr lang="es-ES" sz="1400" b="1" dirty="0" err="1"/>
              <a:t>fetcher</a:t>
            </a:r>
            <a:r>
              <a:rPr lang="es-ES" sz="1400" b="1" dirty="0"/>
              <a:t>/</a:t>
            </a:r>
            <a:r>
              <a:rPr lang="es-ES" sz="1400" b="1" dirty="0" err="1"/>
              <a:t>instances</a:t>
            </a:r>
            <a:r>
              <a:rPr lang="es-ES" sz="1400" dirty="0"/>
              <a:t>: Obtención lista de todas la instancias  disponibles en un nodo y un triple store y clase</a:t>
            </a:r>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12" name="CuadroTexto 11">
            <a:extLst>
              <a:ext uri="{FF2B5EF4-FFF2-40B4-BE49-F238E27FC236}">
                <a16:creationId xmlns:a16="http://schemas.microsoft.com/office/drawing/2014/main" id="{9D915F60-E41B-4990-A950-F753695B4C6C}"/>
              </a:ext>
            </a:extLst>
          </p:cNvPr>
          <p:cNvSpPr txBox="1"/>
          <p:nvPr/>
        </p:nvSpPr>
        <p:spPr>
          <a:xfrm>
            <a:off x="884610" y="4691760"/>
            <a:ext cx="4288640" cy="206210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a:t>
            </a:r>
          </a:p>
          <a:p>
            <a:r>
              <a:rPr lang="es-ES" sz="800" dirty="0"/>
              <a:t>        "id": "1bc0249a-6412-3f49-b07f-e6f62e6dc8de",</a:t>
            </a:r>
          </a:p>
          <a:p>
            <a:r>
              <a:rPr lang="es-ES" sz="800" dirty="0"/>
              <a:t>        "</a:t>
            </a:r>
            <a:r>
              <a:rPr lang="es-ES" sz="800" dirty="0" err="1"/>
              <a:t>localURI</a:t>
            </a:r>
            <a:r>
              <a:rPr lang="es-ES" sz="800" dirty="0"/>
              <a:t>": "http://herc-iz-front-desa.atica.um.es/Persona/1bc0249a-6412-3f49-b07f-e6f62e6dc8de",</a:t>
            </a:r>
          </a:p>
          <a:p>
            <a:r>
              <a:rPr lang="es-ES" sz="800" dirty="0"/>
              <a:t>        "</a:t>
            </a:r>
            <a:r>
              <a:rPr lang="es-ES" sz="800" dirty="0" err="1"/>
              <a:t>className</a:t>
            </a:r>
            <a:r>
              <a:rPr lang="es-ES" sz="800" dirty="0"/>
              <a:t>": "Persona",</a:t>
            </a:r>
          </a:p>
          <a:p>
            <a:r>
              <a:rPr lang="es-ES" sz="800" dirty="0"/>
              <a:t>        "</a:t>
            </a:r>
            <a:r>
              <a:rPr lang="es-ES" sz="800" dirty="0" err="1"/>
              <a:t>node</a:t>
            </a:r>
            <a:r>
              <a:rPr lang="es-ES" sz="800" dirty="0"/>
              <a:t>": "</a:t>
            </a:r>
            <a:r>
              <a:rPr lang="es-ES" sz="800" dirty="0" err="1"/>
              <a:t>um</a:t>
            </a:r>
            <a:r>
              <a:rPr lang="es-ES" sz="800" dirty="0"/>
              <a:t>",</a:t>
            </a:r>
          </a:p>
          <a:p>
            <a:r>
              <a:rPr lang="es-ES" sz="800" dirty="0"/>
              <a:t>        "</a:t>
            </a:r>
            <a:r>
              <a:rPr lang="es-ES" sz="800" dirty="0" err="1"/>
              <a:t>tripleStore</a:t>
            </a:r>
            <a:r>
              <a:rPr lang="es-ES" sz="800" dirty="0"/>
              <a:t>": "</a:t>
            </a:r>
            <a:r>
              <a:rPr lang="es-ES" sz="800" dirty="0" err="1"/>
              <a:t>sparql</a:t>
            </a:r>
            <a:r>
              <a:rPr lang="es-ES" sz="800" dirty="0"/>
              <a:t>",</a:t>
            </a:r>
          </a:p>
          <a:p>
            <a:r>
              <a:rPr lang="es-ES" sz="800" dirty="0"/>
              <a:t>        "</a:t>
            </a:r>
            <a:r>
              <a:rPr lang="es-ES" sz="800" dirty="0" err="1"/>
              <a:t>lastModification</a:t>
            </a:r>
            <a:r>
              <a:rPr lang="es-ES" sz="800" dirty="0"/>
              <a:t>": 1434067200000,</a:t>
            </a:r>
          </a:p>
          <a:p>
            <a:r>
              <a:rPr lang="es-ES" sz="800" dirty="0"/>
              <a:t>        "</a:t>
            </a:r>
            <a:r>
              <a:rPr lang="es-ES" sz="800" dirty="0" err="1"/>
              <a:t>attributes</a:t>
            </a:r>
            <a:r>
              <a:rPr lang="es-ES" sz="800" dirty="0"/>
              <a:t>": {</a:t>
            </a:r>
          </a:p>
          <a:p>
            <a:r>
              <a:rPr lang="es-ES" sz="800" dirty="0"/>
              <a:t>            "</a:t>
            </a:r>
            <a:r>
              <a:rPr lang="es-ES" sz="800" dirty="0" err="1"/>
              <a:t>localId</a:t>
            </a:r>
            <a:r>
              <a:rPr lang="es-ES" sz="800" dirty="0"/>
              <a:t>": "1602",</a:t>
            </a:r>
          </a:p>
          <a:p>
            <a:r>
              <a:rPr lang="es-ES" sz="800" dirty="0"/>
              <a:t>            "Centro": "FACULTAD DE INFORMÁTICA",</a:t>
            </a:r>
          </a:p>
          <a:p>
            <a:r>
              <a:rPr lang="es-ES" sz="800" dirty="0"/>
              <a:t>            "</a:t>
            </a:r>
            <a:r>
              <a:rPr lang="es-ES" sz="800" dirty="0" err="1"/>
              <a:t>Dpto</a:t>
            </a:r>
            <a:r>
              <a:rPr lang="es-ES" sz="800" dirty="0"/>
              <a:t>": "INGENIERÍA DE LA INFORMACIÓN Y LAS COMUNICACIONES"</a:t>
            </a:r>
          </a:p>
          <a:p>
            <a:r>
              <a:rPr lang="es-ES" sz="800" dirty="0"/>
              <a:t>        }</a:t>
            </a:r>
          </a:p>
          <a:p>
            <a:r>
              <a:rPr lang="es-ES" sz="800" dirty="0"/>
              <a:t>    } , …</a:t>
            </a:r>
          </a:p>
          <a:p>
            <a:r>
              <a:rPr lang="es-ES" sz="800" dirty="0"/>
              <a:t>]</a:t>
            </a:r>
          </a:p>
        </p:txBody>
      </p:sp>
      <p:pic>
        <p:nvPicPr>
          <p:cNvPr id="13" name="Imagen 12">
            <a:extLst>
              <a:ext uri="{FF2B5EF4-FFF2-40B4-BE49-F238E27FC236}">
                <a16:creationId xmlns:a16="http://schemas.microsoft.com/office/drawing/2014/main" id="{B1F51229-107C-43F4-BC0E-FD5D9ACC1350}"/>
              </a:ext>
            </a:extLst>
          </p:cNvPr>
          <p:cNvPicPr>
            <a:picLocks noChangeAspect="1"/>
          </p:cNvPicPr>
          <p:nvPr/>
        </p:nvPicPr>
        <p:blipFill>
          <a:blip r:embed="rId4"/>
          <a:stretch>
            <a:fillRect/>
          </a:stretch>
        </p:blipFill>
        <p:spPr>
          <a:xfrm>
            <a:off x="6095998" y="4225420"/>
            <a:ext cx="4851750" cy="2009208"/>
          </a:xfrm>
          <a:prstGeom prst="rect">
            <a:avLst/>
          </a:prstGeom>
        </p:spPr>
      </p:pic>
    </p:spTree>
    <p:extLst>
      <p:ext uri="{BB962C8B-B14F-4D97-AF65-F5344CB8AC3E}">
        <p14:creationId xmlns:p14="http://schemas.microsoft.com/office/powerpoint/2010/main" val="1090977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Data-</a:t>
            </a:r>
            <a:r>
              <a:rPr lang="es-ES" sz="4000" dirty="0" err="1">
                <a:solidFill>
                  <a:schemeClr val="accent1"/>
                </a:solidFill>
              </a:rPr>
              <a:t>fetcher</a:t>
            </a:r>
            <a:r>
              <a:rPr lang="es-ES" sz="4000" dirty="0">
                <a:solidFill>
                  <a:schemeClr val="accent1"/>
                </a:solidFill>
              </a:rPr>
              <a:t> Controller II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677656"/>
          </a:xfrm>
          <a:prstGeom prst="rect">
            <a:avLst/>
          </a:prstGeom>
          <a:noFill/>
        </p:spPr>
        <p:txBody>
          <a:bodyPr wrap="square" rtlCol="0">
            <a:spAutoFit/>
          </a:bodyPr>
          <a:lstStyle/>
          <a:p>
            <a:pPr marL="171450" indent="-171450">
              <a:buFont typeface="Arial" panose="020B0604020202020204" pitchFamily="34" charset="0"/>
              <a:buChar char="•"/>
            </a:pPr>
            <a:r>
              <a:rPr lang="es-ES" sz="1400" b="1" dirty="0"/>
              <a:t>GET /data-</a:t>
            </a:r>
            <a:r>
              <a:rPr lang="es-ES" sz="1400" b="1" dirty="0" err="1"/>
              <a:t>fetcher</a:t>
            </a:r>
            <a:r>
              <a:rPr lang="es-ES" sz="1400" b="1" dirty="0"/>
              <a:t>/</a:t>
            </a:r>
            <a:r>
              <a:rPr lang="es-ES" sz="1400" b="1" dirty="0" err="1"/>
              <a:t>instances</a:t>
            </a:r>
            <a:r>
              <a:rPr lang="es-ES" sz="1400" b="1" dirty="0"/>
              <a:t>/</a:t>
            </a:r>
            <a:r>
              <a:rPr lang="es-ES" sz="1400" b="1" dirty="0" err="1"/>
              <a:t>find</a:t>
            </a:r>
            <a:r>
              <a:rPr lang="es-ES" sz="1400" dirty="0"/>
              <a:t>: </a:t>
            </a:r>
            <a:r>
              <a:rPr lang="es-ES" sz="1400" dirty="0" err="1"/>
              <a:t>Busqueda</a:t>
            </a:r>
            <a:r>
              <a:rPr lang="es-ES" sz="1400" dirty="0"/>
              <a:t> de una determinada instancia</a:t>
            </a:r>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884610" y="2751038"/>
            <a:ext cx="428864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"id": "1bc0249a-6412-3f49-b07f-e6f62e6dc8de",</a:t>
            </a:r>
          </a:p>
          <a:p>
            <a:r>
              <a:rPr lang="es-ES" sz="800" dirty="0"/>
              <a:t>    "</a:t>
            </a:r>
            <a:r>
              <a:rPr lang="es-ES" sz="800" dirty="0" err="1"/>
              <a:t>localURI</a:t>
            </a:r>
            <a:r>
              <a:rPr lang="es-ES" sz="800" dirty="0"/>
              <a:t>": "http://herc-iz-front-desa.atica.um.es/Persona/1bc0249a-6412-3f49-b07f-e6f62e6dc8de",</a:t>
            </a:r>
          </a:p>
          <a:p>
            <a:r>
              <a:rPr lang="es-ES" sz="800" dirty="0"/>
              <a:t>    "</a:t>
            </a:r>
            <a:r>
              <a:rPr lang="es-ES" sz="800" dirty="0" err="1"/>
              <a:t>className</a:t>
            </a:r>
            <a:r>
              <a:rPr lang="es-ES" sz="800" dirty="0"/>
              <a:t>": "Persona",</a:t>
            </a:r>
          </a:p>
          <a:p>
            <a:r>
              <a:rPr lang="es-ES" sz="800" dirty="0"/>
              <a:t>    "</a:t>
            </a:r>
            <a:r>
              <a:rPr lang="es-ES" sz="800" dirty="0" err="1"/>
              <a:t>node</a:t>
            </a:r>
            <a:r>
              <a:rPr lang="es-ES" sz="800" dirty="0"/>
              <a:t>": "</a:t>
            </a:r>
            <a:r>
              <a:rPr lang="es-ES" sz="800" dirty="0" err="1"/>
              <a:t>um</a:t>
            </a:r>
            <a:r>
              <a:rPr lang="es-ES" sz="800" dirty="0"/>
              <a:t>",</a:t>
            </a:r>
          </a:p>
          <a:p>
            <a:r>
              <a:rPr lang="es-ES" sz="800" dirty="0"/>
              <a:t>    "</a:t>
            </a:r>
            <a:r>
              <a:rPr lang="es-ES" sz="800" dirty="0" err="1"/>
              <a:t>tripleStore</a:t>
            </a:r>
            <a:r>
              <a:rPr lang="es-ES" sz="800" dirty="0"/>
              <a:t>": "</a:t>
            </a:r>
            <a:r>
              <a:rPr lang="es-ES" sz="800" dirty="0" err="1"/>
              <a:t>sparql</a:t>
            </a:r>
            <a:r>
              <a:rPr lang="es-ES" sz="800" dirty="0"/>
              <a:t>",</a:t>
            </a:r>
          </a:p>
          <a:p>
            <a:r>
              <a:rPr lang="es-ES" sz="800" dirty="0"/>
              <a:t>    "</a:t>
            </a:r>
            <a:r>
              <a:rPr lang="es-ES" sz="800" dirty="0" err="1"/>
              <a:t>lastModification</a:t>
            </a:r>
            <a:r>
              <a:rPr lang="es-ES" sz="800" dirty="0"/>
              <a:t>": 1434067200000,</a:t>
            </a:r>
          </a:p>
          <a:p>
            <a:r>
              <a:rPr lang="es-ES" sz="800" dirty="0"/>
              <a:t>    "</a:t>
            </a:r>
            <a:r>
              <a:rPr lang="es-ES" sz="800" dirty="0" err="1"/>
              <a:t>attributes</a:t>
            </a:r>
            <a:r>
              <a:rPr lang="es-ES" sz="800" dirty="0"/>
              <a:t>": {</a:t>
            </a:r>
          </a:p>
          <a:p>
            <a:r>
              <a:rPr lang="es-ES" sz="800" dirty="0"/>
              <a:t>        "</a:t>
            </a:r>
            <a:r>
              <a:rPr lang="es-ES" sz="800" dirty="0" err="1"/>
              <a:t>localId</a:t>
            </a:r>
            <a:r>
              <a:rPr lang="es-ES" sz="800" dirty="0"/>
              <a:t>": "1602",</a:t>
            </a:r>
          </a:p>
          <a:p>
            <a:r>
              <a:rPr lang="es-ES" sz="800" dirty="0"/>
              <a:t>        "Centro": "FACULTAD DE INFORMÁTICA",</a:t>
            </a:r>
          </a:p>
          <a:p>
            <a:r>
              <a:rPr lang="es-ES" sz="800" dirty="0"/>
              <a:t>        "</a:t>
            </a:r>
            <a:r>
              <a:rPr lang="es-ES" sz="800" dirty="0" err="1"/>
              <a:t>Dpto</a:t>
            </a:r>
            <a:r>
              <a:rPr lang="es-ES" sz="800" dirty="0"/>
              <a:t>": "INGENIERÍA DE LA INFORMACIÓN Y LAS COMUNICACIONES"</a:t>
            </a:r>
          </a:p>
          <a:p>
            <a:r>
              <a:rPr lang="es-ES" sz="800" dirty="0"/>
              <a:t>    }</a:t>
            </a:r>
          </a:p>
          <a:p>
            <a:r>
              <a:rPr lang="es-ES" sz="800" dirty="0"/>
              <a:t>}</a:t>
            </a:r>
          </a:p>
        </p:txBody>
      </p:sp>
      <p:sp>
        <p:nvSpPr>
          <p:cNvPr id="10" name="CuadroTexto 9">
            <a:extLst>
              <a:ext uri="{FF2B5EF4-FFF2-40B4-BE49-F238E27FC236}">
                <a16:creationId xmlns:a16="http://schemas.microsoft.com/office/drawing/2014/main" id="{D5ADE7C4-5A19-4AE6-9679-CD6D819C8084}"/>
              </a:ext>
            </a:extLst>
          </p:cNvPr>
          <p:cNvSpPr txBox="1"/>
          <p:nvPr/>
        </p:nvSpPr>
        <p:spPr>
          <a:xfrm>
            <a:off x="660889" y="4665083"/>
            <a:ext cx="5435109" cy="2246769"/>
          </a:xfrm>
          <a:prstGeom prst="rect">
            <a:avLst/>
          </a:prstGeom>
          <a:noFill/>
        </p:spPr>
        <p:txBody>
          <a:bodyPr wrap="square" rtlCol="0">
            <a:spAutoFit/>
          </a:bodyPr>
          <a:lstStyle/>
          <a:p>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4" name="Imagen 3">
            <a:extLst>
              <a:ext uri="{FF2B5EF4-FFF2-40B4-BE49-F238E27FC236}">
                <a16:creationId xmlns:a16="http://schemas.microsoft.com/office/drawing/2014/main" id="{0A038E46-3BD9-421B-AD36-8E1323304889}"/>
              </a:ext>
            </a:extLst>
          </p:cNvPr>
          <p:cNvPicPr>
            <a:picLocks noChangeAspect="1"/>
          </p:cNvPicPr>
          <p:nvPr/>
        </p:nvPicPr>
        <p:blipFill>
          <a:blip r:embed="rId3"/>
          <a:stretch>
            <a:fillRect/>
          </a:stretch>
        </p:blipFill>
        <p:spPr>
          <a:xfrm>
            <a:off x="6095998" y="2147548"/>
            <a:ext cx="4851750" cy="2300882"/>
          </a:xfrm>
          <a:prstGeom prst="rect">
            <a:avLst/>
          </a:prstGeom>
        </p:spPr>
      </p:pic>
    </p:spTree>
    <p:extLst>
      <p:ext uri="{BB962C8B-B14F-4D97-AF65-F5344CB8AC3E}">
        <p14:creationId xmlns:p14="http://schemas.microsoft.com/office/powerpoint/2010/main" val="3138142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Federation Controller 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677656"/>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federation</a:t>
            </a:r>
            <a:r>
              <a:rPr lang="es-ES" sz="1400" b="1" dirty="0"/>
              <a:t>/</a:t>
            </a:r>
            <a:r>
              <a:rPr lang="es-ES" sz="1400" b="1" dirty="0" err="1"/>
              <a:t>nodes</a:t>
            </a:r>
            <a:r>
              <a:rPr lang="es-ES" sz="1400" b="1" dirty="0"/>
              <a:t>/all</a:t>
            </a:r>
            <a:r>
              <a:rPr lang="es-ES" sz="1400" dirty="0"/>
              <a:t>: Ejecutar una query SPARQL en </a:t>
            </a:r>
            <a:r>
              <a:rPr lang="es-ES" sz="1400" b="1" dirty="0"/>
              <a:t>todos los nodos</a:t>
            </a:r>
            <a:r>
              <a:rPr lang="es-ES" sz="1400" dirty="0"/>
              <a:t>, para un determinado tipo de Triple  Store.</a:t>
            </a:r>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6371010" y="2162937"/>
            <a:ext cx="2401515" cy="31393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a:t>
            </a:r>
          </a:p>
          <a:p>
            <a:r>
              <a:rPr lang="es-ES" sz="600" dirty="0"/>
              <a:t>  "head": {</a:t>
            </a:r>
          </a:p>
          <a:p>
            <a:r>
              <a:rPr lang="es-ES" sz="600" dirty="0"/>
              <a:t>    "</a:t>
            </a:r>
            <a:r>
              <a:rPr lang="es-ES" sz="600" dirty="0" err="1"/>
              <a:t>vars</a:t>
            </a:r>
            <a:r>
              <a:rPr lang="es-ES" sz="600" dirty="0"/>
              <a:t>": [</a:t>
            </a:r>
          </a:p>
          <a:p>
            <a:r>
              <a:rPr lang="es-ES" sz="600" dirty="0"/>
              <a:t>      "a",</a:t>
            </a:r>
          </a:p>
          <a:p>
            <a:r>
              <a:rPr lang="es-ES" sz="600" dirty="0"/>
              <a:t>      "b",</a:t>
            </a:r>
          </a:p>
          <a:p>
            <a:r>
              <a:rPr lang="es-ES" sz="600" dirty="0"/>
              <a:t>      "c"</a:t>
            </a:r>
          </a:p>
          <a:p>
            <a:r>
              <a:rPr lang="es-ES" sz="600" dirty="0"/>
              <a:t>    ]</a:t>
            </a:r>
          </a:p>
          <a:p>
            <a:r>
              <a:rPr lang="es-ES" sz="600" dirty="0"/>
              <a:t>  },</a:t>
            </a:r>
          </a:p>
          <a:p>
            <a:r>
              <a:rPr lang="es-ES" sz="600" dirty="0"/>
              <a:t>  "</a:t>
            </a:r>
            <a:r>
              <a:rPr lang="es-ES" sz="600" dirty="0" err="1"/>
              <a:t>stats</a:t>
            </a:r>
            <a:r>
              <a:rPr lang="es-ES" sz="600" dirty="0"/>
              <a:t>": [</a:t>
            </a:r>
          </a:p>
          <a:p>
            <a:r>
              <a:rPr lang="es-ES" sz="600" dirty="0"/>
              <a:t>    {</a:t>
            </a:r>
          </a:p>
          <a:p>
            <a:r>
              <a:rPr lang="es-ES" sz="600" dirty="0"/>
              <a:t>      "</a:t>
            </a:r>
            <a:r>
              <a:rPr lang="es-ES" sz="600" dirty="0" err="1"/>
              <a:t>node</a:t>
            </a:r>
            <a:r>
              <a:rPr lang="es-ES" sz="600" dirty="0"/>
              <a:t>": "</a:t>
            </a:r>
            <a:r>
              <a:rPr lang="es-ES" sz="600" dirty="0" err="1"/>
              <a:t>um</a:t>
            </a:r>
            <a:r>
              <a:rPr lang="es-ES" sz="600" dirty="0"/>
              <a:t>",</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r>
              <a:rPr lang="es-ES" sz="600" dirty="0" err="1"/>
              <a:t>delay</a:t>
            </a:r>
            <a:r>
              <a:rPr lang="es-ES" sz="600" dirty="0"/>
              <a:t>": "1540",</a:t>
            </a:r>
          </a:p>
          <a:p>
            <a:r>
              <a:rPr lang="es-ES" sz="600" dirty="0"/>
              <a:t>      "status": "COMPLETED",</a:t>
            </a:r>
          </a:p>
          <a:p>
            <a:r>
              <a:rPr lang="es-ES" sz="600" dirty="0"/>
              <a:t>      "</a:t>
            </a:r>
            <a:r>
              <a:rPr lang="es-ES" sz="600" dirty="0" err="1"/>
              <a:t>description</a:t>
            </a:r>
            <a:r>
              <a:rPr lang="es-ES" sz="600" dirty="0"/>
              <a:t>": "</a:t>
            </a:r>
            <a:r>
              <a:rPr lang="es-ES" sz="600" dirty="0" err="1"/>
              <a:t>Fully</a:t>
            </a:r>
            <a:r>
              <a:rPr lang="es-ES" sz="600" dirty="0"/>
              <a:t> </a:t>
            </a:r>
            <a:r>
              <a:rPr lang="es-ES" sz="600" dirty="0" err="1"/>
              <a:t>Completed</a:t>
            </a:r>
            <a:r>
              <a:rPr lang="es-ES" sz="600" dirty="0"/>
              <a:t>",</a:t>
            </a:r>
          </a:p>
          <a:p>
            <a:r>
              <a:rPr lang="es-ES" sz="600" dirty="0"/>
              <a:t>      "</a:t>
            </a:r>
            <a:r>
              <a:rPr lang="es-ES" sz="600" dirty="0" err="1"/>
              <a:t>successPages</a:t>
            </a:r>
            <a:r>
              <a:rPr lang="es-ES" sz="600" dirty="0"/>
              <a:t>": 6,</a:t>
            </a:r>
          </a:p>
          <a:p>
            <a:r>
              <a:rPr lang="es-ES" sz="600" dirty="0"/>
              <a:t>      "</a:t>
            </a:r>
            <a:r>
              <a:rPr lang="es-ES" sz="600" dirty="0" err="1"/>
              <a:t>failsPages</a:t>
            </a:r>
            <a:r>
              <a:rPr lang="es-ES" sz="600" dirty="0"/>
              <a:t>": 0,</a:t>
            </a:r>
          </a:p>
          <a:p>
            <a:r>
              <a:rPr lang="es-ES" sz="600" dirty="0"/>
              <a:t>      "</a:t>
            </a:r>
            <a:r>
              <a:rPr lang="es-ES" sz="600" dirty="0" err="1"/>
              <a:t>nullsPages</a:t>
            </a:r>
            <a:r>
              <a:rPr lang="es-ES" sz="600" dirty="0"/>
              <a:t>": 0,</a:t>
            </a:r>
          </a:p>
          <a:p>
            <a:r>
              <a:rPr lang="es-ES" sz="600" dirty="0"/>
              <a:t>      "</a:t>
            </a:r>
            <a:r>
              <a:rPr lang="es-ES" sz="600" dirty="0" err="1"/>
              <a:t>totalResults</a:t>
            </a:r>
            <a:r>
              <a:rPr lang="es-ES" sz="600" dirty="0"/>
              <a:t>": 5553</a:t>
            </a:r>
          </a:p>
          <a:p>
            <a:r>
              <a:rPr lang="es-ES" sz="600" dirty="0"/>
              <a:t>    },</a:t>
            </a:r>
          </a:p>
          <a:p>
            <a:r>
              <a:rPr lang="es-ES" sz="600" dirty="0"/>
              <a:t>    {</a:t>
            </a:r>
          </a:p>
          <a:p>
            <a:r>
              <a:rPr lang="es-ES" sz="600" dirty="0"/>
              <a:t>      "</a:t>
            </a:r>
            <a:r>
              <a:rPr lang="es-ES" sz="600" dirty="0" err="1"/>
              <a:t>node</a:t>
            </a:r>
            <a:r>
              <a:rPr lang="es-ES" sz="600" dirty="0"/>
              <a:t>": "um2",</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r>
              <a:rPr lang="es-ES" sz="600" dirty="0" err="1"/>
              <a:t>delay</a:t>
            </a:r>
            <a:r>
              <a:rPr lang="es-ES" sz="600" dirty="0"/>
              <a:t>": "1507",</a:t>
            </a:r>
          </a:p>
          <a:p>
            <a:r>
              <a:rPr lang="es-ES" sz="600" dirty="0"/>
              <a:t>      "status": "COMPLETED",</a:t>
            </a:r>
          </a:p>
          <a:p>
            <a:r>
              <a:rPr lang="es-ES" sz="600" dirty="0"/>
              <a:t>      "</a:t>
            </a:r>
            <a:r>
              <a:rPr lang="es-ES" sz="600" dirty="0" err="1"/>
              <a:t>description</a:t>
            </a:r>
            <a:r>
              <a:rPr lang="es-ES" sz="600" dirty="0"/>
              <a:t>": "</a:t>
            </a:r>
            <a:r>
              <a:rPr lang="es-ES" sz="600" dirty="0" err="1"/>
              <a:t>Fully</a:t>
            </a:r>
            <a:r>
              <a:rPr lang="es-ES" sz="600" dirty="0"/>
              <a:t> </a:t>
            </a:r>
            <a:r>
              <a:rPr lang="es-ES" sz="600" dirty="0" err="1"/>
              <a:t>Completed</a:t>
            </a:r>
            <a:r>
              <a:rPr lang="es-ES" sz="600" dirty="0"/>
              <a:t>",</a:t>
            </a:r>
          </a:p>
          <a:p>
            <a:r>
              <a:rPr lang="es-ES" sz="600" dirty="0"/>
              <a:t>      "</a:t>
            </a:r>
            <a:r>
              <a:rPr lang="es-ES" sz="600" dirty="0" err="1"/>
              <a:t>successPages</a:t>
            </a:r>
            <a:r>
              <a:rPr lang="es-ES" sz="600" dirty="0"/>
              <a:t>": 6,</a:t>
            </a:r>
          </a:p>
          <a:p>
            <a:r>
              <a:rPr lang="es-ES" sz="600" dirty="0"/>
              <a:t>      "</a:t>
            </a:r>
            <a:r>
              <a:rPr lang="es-ES" sz="600" dirty="0" err="1"/>
              <a:t>failsPages</a:t>
            </a:r>
            <a:r>
              <a:rPr lang="es-ES" sz="600" dirty="0"/>
              <a:t>": 0,</a:t>
            </a:r>
          </a:p>
          <a:p>
            <a:r>
              <a:rPr lang="es-ES" sz="600" dirty="0"/>
              <a:t>      "</a:t>
            </a:r>
            <a:r>
              <a:rPr lang="es-ES" sz="600" dirty="0" err="1"/>
              <a:t>nullsPages</a:t>
            </a:r>
            <a:r>
              <a:rPr lang="es-ES" sz="600" dirty="0"/>
              <a:t>": 0,</a:t>
            </a:r>
          </a:p>
          <a:p>
            <a:r>
              <a:rPr lang="es-ES" sz="600" dirty="0"/>
              <a:t>      "</a:t>
            </a:r>
            <a:r>
              <a:rPr lang="es-ES" sz="600" dirty="0" err="1"/>
              <a:t>totalResults</a:t>
            </a:r>
            <a:r>
              <a:rPr lang="es-ES" sz="600" dirty="0"/>
              <a:t>": 5553</a:t>
            </a:r>
          </a:p>
          <a:p>
            <a:r>
              <a:rPr lang="es-ES" sz="600" dirty="0"/>
              <a:t>    }</a:t>
            </a:r>
          </a:p>
          <a:p>
            <a:r>
              <a:rPr lang="es-ES" sz="600" dirty="0"/>
              <a:t>  ],</a:t>
            </a:r>
          </a:p>
        </p:txBody>
      </p:sp>
      <p:pic>
        <p:nvPicPr>
          <p:cNvPr id="7" name="Imagen 6">
            <a:extLst>
              <a:ext uri="{FF2B5EF4-FFF2-40B4-BE49-F238E27FC236}">
                <a16:creationId xmlns:a16="http://schemas.microsoft.com/office/drawing/2014/main" id="{32E16541-16CE-4432-A2FA-5901AE4E4FF3}"/>
              </a:ext>
            </a:extLst>
          </p:cNvPr>
          <p:cNvPicPr>
            <a:picLocks noChangeAspect="1"/>
          </p:cNvPicPr>
          <p:nvPr/>
        </p:nvPicPr>
        <p:blipFill>
          <a:blip r:embed="rId3"/>
          <a:stretch>
            <a:fillRect/>
          </a:stretch>
        </p:blipFill>
        <p:spPr>
          <a:xfrm>
            <a:off x="660891" y="2748342"/>
            <a:ext cx="4851750" cy="1956102"/>
          </a:xfrm>
          <a:prstGeom prst="rect">
            <a:avLst/>
          </a:prstGeom>
        </p:spPr>
      </p:pic>
      <p:sp>
        <p:nvSpPr>
          <p:cNvPr id="14" name="CuadroTexto 13">
            <a:extLst>
              <a:ext uri="{FF2B5EF4-FFF2-40B4-BE49-F238E27FC236}">
                <a16:creationId xmlns:a16="http://schemas.microsoft.com/office/drawing/2014/main" id="{483A604B-C3E0-44F1-AD00-7E28BEBD43EB}"/>
              </a:ext>
            </a:extLst>
          </p:cNvPr>
          <p:cNvSpPr txBox="1"/>
          <p:nvPr/>
        </p:nvSpPr>
        <p:spPr>
          <a:xfrm>
            <a:off x="9047535" y="2162937"/>
            <a:ext cx="2401515" cy="276998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a:t>
            </a:r>
            <a:r>
              <a:rPr lang="es-ES" sz="600" dirty="0" err="1"/>
              <a:t>results</a:t>
            </a:r>
            <a:r>
              <a:rPr lang="es-ES" sz="600" dirty="0"/>
              <a:t>": {</a:t>
            </a:r>
          </a:p>
          <a:p>
            <a:r>
              <a:rPr lang="es-ES" sz="600" dirty="0"/>
              <a:t>    "</a:t>
            </a:r>
            <a:r>
              <a:rPr lang="es-ES" sz="600" dirty="0" err="1"/>
              <a:t>bindings</a:t>
            </a:r>
            <a:r>
              <a:rPr lang="es-ES" sz="600" dirty="0"/>
              <a:t>": [</a:t>
            </a:r>
          </a:p>
          <a:p>
            <a:r>
              <a:rPr lang="es-ES" sz="600" dirty="0"/>
              <a:t>      {</a:t>
            </a:r>
          </a:p>
          <a:p>
            <a:r>
              <a:rPr lang="es-ES" sz="600" dirty="0"/>
              <a:t>        "a": {</a:t>
            </a:r>
          </a:p>
          <a:p>
            <a:r>
              <a:rPr lang="es-ES" sz="600" dirty="0"/>
              <a:t>          "</a:t>
            </a:r>
            <a:r>
              <a:rPr lang="es-ES" sz="600" dirty="0" err="1"/>
              <a:t>type</a:t>
            </a:r>
            <a:r>
              <a:rPr lang="es-ES" sz="600" dirty="0"/>
              <a:t>": "</a:t>
            </a:r>
            <a:r>
              <a:rPr lang="es-ES" sz="600" dirty="0" err="1"/>
              <a:t>uri</a:t>
            </a:r>
            <a:r>
              <a:rPr lang="es-ES" sz="600" dirty="0"/>
              <a:t>",</a:t>
            </a:r>
          </a:p>
          <a:p>
            <a:r>
              <a:rPr lang="es-ES" sz="600" dirty="0"/>
              <a:t>          "value": "http://hercules.org/</a:t>
            </a:r>
            <a:r>
              <a:rPr lang="es-ES" sz="600" dirty="0" err="1"/>
              <a:t>um</a:t>
            </a:r>
            <a:r>
              <a:rPr lang="es-ES" sz="600" dirty="0"/>
              <a:t>/es-ES/</a:t>
            </a:r>
            <a:r>
              <a:rPr lang="es-ES" sz="600" dirty="0" err="1"/>
              <a:t>rec</a:t>
            </a:r>
            <a:r>
              <a:rPr lang="es-ES" sz="600" dirty="0"/>
              <a:t>/Factura/56fcdb8e-b513-3afd-861e-903e76dc16f8"</a:t>
            </a:r>
          </a:p>
          <a:p>
            <a:r>
              <a:rPr lang="es-ES" sz="600" dirty="0"/>
              <a:t>        },</a:t>
            </a:r>
          </a:p>
          <a:p>
            <a:r>
              <a:rPr lang="es-ES" sz="600" dirty="0"/>
              <a:t>        "b": {</a:t>
            </a:r>
          </a:p>
          <a:p>
            <a:r>
              <a:rPr lang="es-ES" sz="600" dirty="0"/>
              <a:t>          "</a:t>
            </a:r>
            <a:r>
              <a:rPr lang="es-ES" sz="600" dirty="0" err="1"/>
              <a:t>type</a:t>
            </a:r>
            <a:r>
              <a:rPr lang="es-ES" sz="600" dirty="0"/>
              <a:t>": "</a:t>
            </a:r>
            <a:r>
              <a:rPr lang="es-ES" sz="600" dirty="0" err="1"/>
              <a:t>uri</a:t>
            </a:r>
            <a:r>
              <a:rPr lang="es-ES" sz="600" dirty="0"/>
              <a:t>",</a:t>
            </a:r>
          </a:p>
          <a:p>
            <a:r>
              <a:rPr lang="es-ES" sz="600" dirty="0"/>
              <a:t>          "value": "http://www.w3.org/1999/02/22-rdf-syntax-ns#type"</a:t>
            </a:r>
          </a:p>
          <a:p>
            <a:r>
              <a:rPr lang="es-ES" sz="600" dirty="0"/>
              <a:t>        },</a:t>
            </a:r>
          </a:p>
          <a:p>
            <a:r>
              <a:rPr lang="es-ES" sz="600" dirty="0"/>
              <a:t>        "c": {</a:t>
            </a:r>
          </a:p>
          <a:p>
            <a:r>
              <a:rPr lang="es-ES" sz="600" dirty="0"/>
              <a:t>          "</a:t>
            </a:r>
            <a:r>
              <a:rPr lang="es-ES" sz="600" dirty="0" err="1"/>
              <a:t>type</a:t>
            </a:r>
            <a:r>
              <a:rPr lang="es-ES" sz="600" dirty="0"/>
              <a:t>": "</a:t>
            </a:r>
            <a:r>
              <a:rPr lang="es-ES" sz="600" dirty="0" err="1"/>
              <a:t>uri</a:t>
            </a:r>
            <a:r>
              <a:rPr lang="es-ES" sz="600" dirty="0"/>
              <a:t>",</a:t>
            </a:r>
          </a:p>
          <a:p>
            <a:r>
              <a:rPr lang="es-ES" sz="600" dirty="0"/>
              <a:t>          "value": "http://hercules.org/</a:t>
            </a:r>
            <a:r>
              <a:rPr lang="es-ES" sz="600" dirty="0" err="1"/>
              <a:t>um</a:t>
            </a:r>
            <a:r>
              <a:rPr lang="es-ES" sz="600" dirty="0"/>
              <a:t>/es-ES/</a:t>
            </a:r>
            <a:r>
              <a:rPr lang="es-ES" sz="600" dirty="0" err="1"/>
              <a:t>rec</a:t>
            </a:r>
            <a:r>
              <a:rPr lang="es-ES" sz="600" dirty="0"/>
              <a:t>/Factura"</a:t>
            </a:r>
          </a:p>
          <a:p>
            <a:r>
              <a:rPr lang="es-ES" sz="600" dirty="0"/>
              <a:t>        },</a:t>
            </a:r>
          </a:p>
          <a:p>
            <a:r>
              <a:rPr lang="es-ES" sz="600" dirty="0"/>
              <a:t>        "</a:t>
            </a:r>
            <a:r>
              <a:rPr lang="es-ES" sz="600" dirty="0" err="1"/>
              <a:t>nodes</a:t>
            </a:r>
            <a:r>
              <a:rPr lang="es-ES" sz="600" dirty="0"/>
              <a:t>": [</a:t>
            </a:r>
          </a:p>
          <a:p>
            <a:r>
              <a:rPr lang="es-ES" sz="600" dirty="0"/>
              <a:t>          {</a:t>
            </a:r>
          </a:p>
          <a:p>
            <a:r>
              <a:rPr lang="es-ES" sz="600" dirty="0"/>
              <a:t>            "</a:t>
            </a:r>
            <a:r>
              <a:rPr lang="es-ES" sz="600" dirty="0" err="1"/>
              <a:t>node</a:t>
            </a:r>
            <a:r>
              <a:rPr lang="es-ES" sz="600" dirty="0"/>
              <a:t>": "um2",</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p>
          <a:p>
            <a:r>
              <a:rPr lang="es-ES" sz="600" dirty="0"/>
              <a:t>          {</a:t>
            </a:r>
          </a:p>
          <a:p>
            <a:r>
              <a:rPr lang="es-ES" sz="600" dirty="0"/>
              <a:t>            "</a:t>
            </a:r>
            <a:r>
              <a:rPr lang="es-ES" sz="600" dirty="0" err="1"/>
              <a:t>node</a:t>
            </a:r>
            <a:r>
              <a:rPr lang="es-ES" sz="600" dirty="0"/>
              <a:t>": "</a:t>
            </a:r>
            <a:r>
              <a:rPr lang="es-ES" sz="600" dirty="0" err="1"/>
              <a:t>um</a:t>
            </a:r>
            <a:r>
              <a:rPr lang="es-ES" sz="600" dirty="0"/>
              <a:t>",</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p>
          <a:p>
            <a:r>
              <a:rPr lang="es-ES" sz="600" dirty="0"/>
              <a:t>        ]</a:t>
            </a:r>
          </a:p>
          <a:p>
            <a:r>
              <a:rPr lang="es-ES" sz="600" dirty="0"/>
              <a:t>      }</a:t>
            </a:r>
          </a:p>
          <a:p>
            <a:r>
              <a:rPr lang="es-ES" sz="600" dirty="0"/>
              <a:t>]</a:t>
            </a:r>
          </a:p>
          <a:p>
            <a:r>
              <a:rPr lang="es-ES" sz="600" dirty="0"/>
              <a:t>}</a:t>
            </a:r>
          </a:p>
        </p:txBody>
      </p:sp>
    </p:spTree>
    <p:extLst>
      <p:ext uri="{BB962C8B-B14F-4D97-AF65-F5344CB8AC3E}">
        <p14:creationId xmlns:p14="http://schemas.microsoft.com/office/powerpoint/2010/main" val="1740681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Federation Controller II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893100"/>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federation</a:t>
            </a:r>
            <a:r>
              <a:rPr lang="es-ES" sz="1400" b="1" dirty="0"/>
              <a:t>/</a:t>
            </a:r>
            <a:r>
              <a:rPr lang="es-ES" sz="1400" b="1" dirty="0" err="1"/>
              <a:t>nodes</a:t>
            </a:r>
            <a:r>
              <a:rPr lang="es-ES" sz="1400" b="1" dirty="0"/>
              <a:t>/</a:t>
            </a:r>
            <a:r>
              <a:rPr lang="es-ES" sz="1400" b="1" dirty="0" err="1"/>
              <a:t>list</a:t>
            </a:r>
            <a:r>
              <a:rPr lang="es-ES" sz="1400" dirty="0"/>
              <a:t>: Ejecutar una query SPARQL en </a:t>
            </a:r>
            <a:r>
              <a:rPr lang="es-ES" sz="1400" b="1" dirty="0"/>
              <a:t>los nodos indicados por el parámetro </a:t>
            </a:r>
            <a:r>
              <a:rPr lang="es-ES" sz="1400" b="1" dirty="0" err="1"/>
              <a:t>nodeList</a:t>
            </a:r>
            <a:r>
              <a:rPr lang="es-ES" sz="1400" dirty="0"/>
              <a:t>, para un determinado tipo de Triple  Store.</a:t>
            </a:r>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6371010" y="2162937"/>
            <a:ext cx="2401515" cy="31393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a:t>
            </a:r>
          </a:p>
          <a:p>
            <a:r>
              <a:rPr lang="es-ES" sz="600" dirty="0"/>
              <a:t>  "head": {</a:t>
            </a:r>
          </a:p>
          <a:p>
            <a:r>
              <a:rPr lang="es-ES" sz="600" dirty="0"/>
              <a:t>    "</a:t>
            </a:r>
            <a:r>
              <a:rPr lang="es-ES" sz="600" dirty="0" err="1"/>
              <a:t>vars</a:t>
            </a:r>
            <a:r>
              <a:rPr lang="es-ES" sz="600" dirty="0"/>
              <a:t>": [</a:t>
            </a:r>
          </a:p>
          <a:p>
            <a:r>
              <a:rPr lang="es-ES" sz="600" dirty="0"/>
              <a:t>      "a",</a:t>
            </a:r>
          </a:p>
          <a:p>
            <a:r>
              <a:rPr lang="es-ES" sz="600" dirty="0"/>
              <a:t>      "b",</a:t>
            </a:r>
          </a:p>
          <a:p>
            <a:r>
              <a:rPr lang="es-ES" sz="600" dirty="0"/>
              <a:t>      "c"</a:t>
            </a:r>
          </a:p>
          <a:p>
            <a:r>
              <a:rPr lang="es-ES" sz="600" dirty="0"/>
              <a:t>    ]</a:t>
            </a:r>
          </a:p>
          <a:p>
            <a:r>
              <a:rPr lang="es-ES" sz="600" dirty="0"/>
              <a:t>  },</a:t>
            </a:r>
          </a:p>
          <a:p>
            <a:r>
              <a:rPr lang="es-ES" sz="600" dirty="0"/>
              <a:t>  "</a:t>
            </a:r>
            <a:r>
              <a:rPr lang="es-ES" sz="600" dirty="0" err="1"/>
              <a:t>stats</a:t>
            </a:r>
            <a:r>
              <a:rPr lang="es-ES" sz="600" dirty="0"/>
              <a:t>": [</a:t>
            </a:r>
          </a:p>
          <a:p>
            <a:r>
              <a:rPr lang="es-ES" sz="600" dirty="0"/>
              <a:t>    {</a:t>
            </a:r>
          </a:p>
          <a:p>
            <a:r>
              <a:rPr lang="es-ES" sz="600" dirty="0"/>
              <a:t>      "</a:t>
            </a:r>
            <a:r>
              <a:rPr lang="es-ES" sz="600" dirty="0" err="1"/>
              <a:t>node</a:t>
            </a:r>
            <a:r>
              <a:rPr lang="es-ES" sz="600" dirty="0"/>
              <a:t>": "</a:t>
            </a:r>
            <a:r>
              <a:rPr lang="es-ES" sz="600" dirty="0" err="1"/>
              <a:t>um</a:t>
            </a:r>
            <a:r>
              <a:rPr lang="es-ES" sz="600" dirty="0"/>
              <a:t>",</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r>
              <a:rPr lang="es-ES" sz="600" dirty="0" err="1"/>
              <a:t>delay</a:t>
            </a:r>
            <a:r>
              <a:rPr lang="es-ES" sz="600" dirty="0"/>
              <a:t>": "1540",</a:t>
            </a:r>
          </a:p>
          <a:p>
            <a:r>
              <a:rPr lang="es-ES" sz="600" dirty="0"/>
              <a:t>      "status": "COMPLETED",</a:t>
            </a:r>
          </a:p>
          <a:p>
            <a:r>
              <a:rPr lang="es-ES" sz="600" dirty="0"/>
              <a:t>      "</a:t>
            </a:r>
            <a:r>
              <a:rPr lang="es-ES" sz="600" dirty="0" err="1"/>
              <a:t>description</a:t>
            </a:r>
            <a:r>
              <a:rPr lang="es-ES" sz="600" dirty="0"/>
              <a:t>": "</a:t>
            </a:r>
            <a:r>
              <a:rPr lang="es-ES" sz="600" dirty="0" err="1"/>
              <a:t>Fully</a:t>
            </a:r>
            <a:r>
              <a:rPr lang="es-ES" sz="600" dirty="0"/>
              <a:t> </a:t>
            </a:r>
            <a:r>
              <a:rPr lang="es-ES" sz="600" dirty="0" err="1"/>
              <a:t>Completed</a:t>
            </a:r>
            <a:r>
              <a:rPr lang="es-ES" sz="600" dirty="0"/>
              <a:t>",</a:t>
            </a:r>
          </a:p>
          <a:p>
            <a:r>
              <a:rPr lang="es-ES" sz="600" dirty="0"/>
              <a:t>      "</a:t>
            </a:r>
            <a:r>
              <a:rPr lang="es-ES" sz="600" dirty="0" err="1"/>
              <a:t>successPages</a:t>
            </a:r>
            <a:r>
              <a:rPr lang="es-ES" sz="600" dirty="0"/>
              <a:t>": 6,</a:t>
            </a:r>
          </a:p>
          <a:p>
            <a:r>
              <a:rPr lang="es-ES" sz="600" dirty="0"/>
              <a:t>      "</a:t>
            </a:r>
            <a:r>
              <a:rPr lang="es-ES" sz="600" dirty="0" err="1"/>
              <a:t>failsPages</a:t>
            </a:r>
            <a:r>
              <a:rPr lang="es-ES" sz="600" dirty="0"/>
              <a:t>": 0,</a:t>
            </a:r>
          </a:p>
          <a:p>
            <a:r>
              <a:rPr lang="es-ES" sz="600" dirty="0"/>
              <a:t>      "</a:t>
            </a:r>
            <a:r>
              <a:rPr lang="es-ES" sz="600" dirty="0" err="1"/>
              <a:t>nullsPages</a:t>
            </a:r>
            <a:r>
              <a:rPr lang="es-ES" sz="600" dirty="0"/>
              <a:t>": 0,</a:t>
            </a:r>
          </a:p>
          <a:p>
            <a:r>
              <a:rPr lang="es-ES" sz="600" dirty="0"/>
              <a:t>      "</a:t>
            </a:r>
            <a:r>
              <a:rPr lang="es-ES" sz="600" dirty="0" err="1"/>
              <a:t>totalResults</a:t>
            </a:r>
            <a:r>
              <a:rPr lang="es-ES" sz="600" dirty="0"/>
              <a:t>": 5553</a:t>
            </a:r>
          </a:p>
          <a:p>
            <a:r>
              <a:rPr lang="es-ES" sz="600" dirty="0"/>
              <a:t>    },</a:t>
            </a:r>
          </a:p>
          <a:p>
            <a:r>
              <a:rPr lang="es-ES" sz="600" dirty="0"/>
              <a:t>    {</a:t>
            </a:r>
          </a:p>
          <a:p>
            <a:r>
              <a:rPr lang="es-ES" sz="600" dirty="0"/>
              <a:t>      "</a:t>
            </a:r>
            <a:r>
              <a:rPr lang="es-ES" sz="600" dirty="0" err="1"/>
              <a:t>node</a:t>
            </a:r>
            <a:r>
              <a:rPr lang="es-ES" sz="600" dirty="0"/>
              <a:t>": "um2",</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r>
              <a:rPr lang="es-ES" sz="600" dirty="0" err="1"/>
              <a:t>delay</a:t>
            </a:r>
            <a:r>
              <a:rPr lang="es-ES" sz="600" dirty="0"/>
              <a:t>": "1507",</a:t>
            </a:r>
          </a:p>
          <a:p>
            <a:r>
              <a:rPr lang="es-ES" sz="600" dirty="0"/>
              <a:t>      "status": "COMPLETED",</a:t>
            </a:r>
          </a:p>
          <a:p>
            <a:r>
              <a:rPr lang="es-ES" sz="600" dirty="0"/>
              <a:t>      "</a:t>
            </a:r>
            <a:r>
              <a:rPr lang="es-ES" sz="600" dirty="0" err="1"/>
              <a:t>description</a:t>
            </a:r>
            <a:r>
              <a:rPr lang="es-ES" sz="600" dirty="0"/>
              <a:t>": "</a:t>
            </a:r>
            <a:r>
              <a:rPr lang="es-ES" sz="600" dirty="0" err="1"/>
              <a:t>Fully</a:t>
            </a:r>
            <a:r>
              <a:rPr lang="es-ES" sz="600" dirty="0"/>
              <a:t> </a:t>
            </a:r>
            <a:r>
              <a:rPr lang="es-ES" sz="600" dirty="0" err="1"/>
              <a:t>Completed</a:t>
            </a:r>
            <a:r>
              <a:rPr lang="es-ES" sz="600" dirty="0"/>
              <a:t>",</a:t>
            </a:r>
          </a:p>
          <a:p>
            <a:r>
              <a:rPr lang="es-ES" sz="600" dirty="0"/>
              <a:t>      "</a:t>
            </a:r>
            <a:r>
              <a:rPr lang="es-ES" sz="600" dirty="0" err="1"/>
              <a:t>successPages</a:t>
            </a:r>
            <a:r>
              <a:rPr lang="es-ES" sz="600" dirty="0"/>
              <a:t>": 6,</a:t>
            </a:r>
          </a:p>
          <a:p>
            <a:r>
              <a:rPr lang="es-ES" sz="600" dirty="0"/>
              <a:t>      "</a:t>
            </a:r>
            <a:r>
              <a:rPr lang="es-ES" sz="600" dirty="0" err="1"/>
              <a:t>failsPages</a:t>
            </a:r>
            <a:r>
              <a:rPr lang="es-ES" sz="600" dirty="0"/>
              <a:t>": 0,</a:t>
            </a:r>
          </a:p>
          <a:p>
            <a:r>
              <a:rPr lang="es-ES" sz="600" dirty="0"/>
              <a:t>      "</a:t>
            </a:r>
            <a:r>
              <a:rPr lang="es-ES" sz="600" dirty="0" err="1"/>
              <a:t>nullsPages</a:t>
            </a:r>
            <a:r>
              <a:rPr lang="es-ES" sz="600" dirty="0"/>
              <a:t>": 0,</a:t>
            </a:r>
          </a:p>
          <a:p>
            <a:r>
              <a:rPr lang="es-ES" sz="600" dirty="0"/>
              <a:t>      "</a:t>
            </a:r>
            <a:r>
              <a:rPr lang="es-ES" sz="600" dirty="0" err="1"/>
              <a:t>totalResults</a:t>
            </a:r>
            <a:r>
              <a:rPr lang="es-ES" sz="600" dirty="0"/>
              <a:t>": 5553</a:t>
            </a:r>
          </a:p>
          <a:p>
            <a:r>
              <a:rPr lang="es-ES" sz="600" dirty="0"/>
              <a:t>    }</a:t>
            </a:r>
          </a:p>
          <a:p>
            <a:r>
              <a:rPr lang="es-ES" sz="600" dirty="0"/>
              <a:t>  ],</a:t>
            </a:r>
          </a:p>
        </p:txBody>
      </p:sp>
      <p:sp>
        <p:nvSpPr>
          <p:cNvPr id="14" name="CuadroTexto 13">
            <a:extLst>
              <a:ext uri="{FF2B5EF4-FFF2-40B4-BE49-F238E27FC236}">
                <a16:creationId xmlns:a16="http://schemas.microsoft.com/office/drawing/2014/main" id="{483A604B-C3E0-44F1-AD00-7E28BEBD43EB}"/>
              </a:ext>
            </a:extLst>
          </p:cNvPr>
          <p:cNvSpPr txBox="1"/>
          <p:nvPr/>
        </p:nvSpPr>
        <p:spPr>
          <a:xfrm>
            <a:off x="9047535" y="2162937"/>
            <a:ext cx="2401515" cy="276998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a:t>
            </a:r>
            <a:r>
              <a:rPr lang="es-ES" sz="600" dirty="0" err="1"/>
              <a:t>results</a:t>
            </a:r>
            <a:r>
              <a:rPr lang="es-ES" sz="600" dirty="0"/>
              <a:t>": {</a:t>
            </a:r>
          </a:p>
          <a:p>
            <a:r>
              <a:rPr lang="es-ES" sz="600" dirty="0"/>
              <a:t>    "</a:t>
            </a:r>
            <a:r>
              <a:rPr lang="es-ES" sz="600" dirty="0" err="1"/>
              <a:t>bindings</a:t>
            </a:r>
            <a:r>
              <a:rPr lang="es-ES" sz="600" dirty="0"/>
              <a:t>": [</a:t>
            </a:r>
          </a:p>
          <a:p>
            <a:r>
              <a:rPr lang="es-ES" sz="600" dirty="0"/>
              <a:t>      {</a:t>
            </a:r>
          </a:p>
          <a:p>
            <a:r>
              <a:rPr lang="es-ES" sz="600" dirty="0"/>
              <a:t>        "a": {</a:t>
            </a:r>
          </a:p>
          <a:p>
            <a:r>
              <a:rPr lang="es-ES" sz="600" dirty="0"/>
              <a:t>          "</a:t>
            </a:r>
            <a:r>
              <a:rPr lang="es-ES" sz="600" dirty="0" err="1"/>
              <a:t>type</a:t>
            </a:r>
            <a:r>
              <a:rPr lang="es-ES" sz="600" dirty="0"/>
              <a:t>": "</a:t>
            </a:r>
            <a:r>
              <a:rPr lang="es-ES" sz="600" dirty="0" err="1"/>
              <a:t>uri</a:t>
            </a:r>
            <a:r>
              <a:rPr lang="es-ES" sz="600" dirty="0"/>
              <a:t>",</a:t>
            </a:r>
          </a:p>
          <a:p>
            <a:r>
              <a:rPr lang="es-ES" sz="600" dirty="0"/>
              <a:t>          "value": "http://hercules.org/</a:t>
            </a:r>
            <a:r>
              <a:rPr lang="es-ES" sz="600" dirty="0" err="1"/>
              <a:t>um</a:t>
            </a:r>
            <a:r>
              <a:rPr lang="es-ES" sz="600" dirty="0"/>
              <a:t>/es-ES/</a:t>
            </a:r>
            <a:r>
              <a:rPr lang="es-ES" sz="600" dirty="0" err="1"/>
              <a:t>rec</a:t>
            </a:r>
            <a:r>
              <a:rPr lang="es-ES" sz="600" dirty="0"/>
              <a:t>/Factura/56fcdb8e-b513-3afd-861e-903e76dc16f8"</a:t>
            </a:r>
          </a:p>
          <a:p>
            <a:r>
              <a:rPr lang="es-ES" sz="600" dirty="0"/>
              <a:t>        },</a:t>
            </a:r>
          </a:p>
          <a:p>
            <a:r>
              <a:rPr lang="es-ES" sz="600" dirty="0"/>
              <a:t>        "b": {</a:t>
            </a:r>
          </a:p>
          <a:p>
            <a:r>
              <a:rPr lang="es-ES" sz="600" dirty="0"/>
              <a:t>          "</a:t>
            </a:r>
            <a:r>
              <a:rPr lang="es-ES" sz="600" dirty="0" err="1"/>
              <a:t>type</a:t>
            </a:r>
            <a:r>
              <a:rPr lang="es-ES" sz="600" dirty="0"/>
              <a:t>": "</a:t>
            </a:r>
            <a:r>
              <a:rPr lang="es-ES" sz="600" dirty="0" err="1"/>
              <a:t>uri</a:t>
            </a:r>
            <a:r>
              <a:rPr lang="es-ES" sz="600" dirty="0"/>
              <a:t>",</a:t>
            </a:r>
          </a:p>
          <a:p>
            <a:r>
              <a:rPr lang="es-ES" sz="600" dirty="0"/>
              <a:t>          "value": "http://www.w3.org/1999/02/22-rdf-syntax-ns#type"</a:t>
            </a:r>
          </a:p>
          <a:p>
            <a:r>
              <a:rPr lang="es-ES" sz="600" dirty="0"/>
              <a:t>        },</a:t>
            </a:r>
          </a:p>
          <a:p>
            <a:r>
              <a:rPr lang="es-ES" sz="600" dirty="0"/>
              <a:t>        "c": {</a:t>
            </a:r>
          </a:p>
          <a:p>
            <a:r>
              <a:rPr lang="es-ES" sz="600" dirty="0"/>
              <a:t>          "</a:t>
            </a:r>
            <a:r>
              <a:rPr lang="es-ES" sz="600" dirty="0" err="1"/>
              <a:t>type</a:t>
            </a:r>
            <a:r>
              <a:rPr lang="es-ES" sz="600" dirty="0"/>
              <a:t>": "</a:t>
            </a:r>
            <a:r>
              <a:rPr lang="es-ES" sz="600" dirty="0" err="1"/>
              <a:t>uri</a:t>
            </a:r>
            <a:r>
              <a:rPr lang="es-ES" sz="600" dirty="0"/>
              <a:t>",</a:t>
            </a:r>
          </a:p>
          <a:p>
            <a:r>
              <a:rPr lang="es-ES" sz="600" dirty="0"/>
              <a:t>          "value": "http://hercules.org/</a:t>
            </a:r>
            <a:r>
              <a:rPr lang="es-ES" sz="600" dirty="0" err="1"/>
              <a:t>um</a:t>
            </a:r>
            <a:r>
              <a:rPr lang="es-ES" sz="600" dirty="0"/>
              <a:t>/es-ES/</a:t>
            </a:r>
            <a:r>
              <a:rPr lang="es-ES" sz="600" dirty="0" err="1"/>
              <a:t>rec</a:t>
            </a:r>
            <a:r>
              <a:rPr lang="es-ES" sz="600" dirty="0"/>
              <a:t>/Factura"</a:t>
            </a:r>
          </a:p>
          <a:p>
            <a:r>
              <a:rPr lang="es-ES" sz="600" dirty="0"/>
              <a:t>        },</a:t>
            </a:r>
          </a:p>
          <a:p>
            <a:r>
              <a:rPr lang="es-ES" sz="600" dirty="0"/>
              <a:t>        "</a:t>
            </a:r>
            <a:r>
              <a:rPr lang="es-ES" sz="600" dirty="0" err="1"/>
              <a:t>nodes</a:t>
            </a:r>
            <a:r>
              <a:rPr lang="es-ES" sz="600" dirty="0"/>
              <a:t>": [</a:t>
            </a:r>
          </a:p>
          <a:p>
            <a:r>
              <a:rPr lang="es-ES" sz="600" dirty="0"/>
              <a:t>          {</a:t>
            </a:r>
          </a:p>
          <a:p>
            <a:r>
              <a:rPr lang="es-ES" sz="600" dirty="0"/>
              <a:t>            "</a:t>
            </a:r>
            <a:r>
              <a:rPr lang="es-ES" sz="600" dirty="0" err="1"/>
              <a:t>node</a:t>
            </a:r>
            <a:r>
              <a:rPr lang="es-ES" sz="600" dirty="0"/>
              <a:t>": "um2",</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p>
          <a:p>
            <a:r>
              <a:rPr lang="es-ES" sz="600" dirty="0"/>
              <a:t>          {</a:t>
            </a:r>
          </a:p>
          <a:p>
            <a:r>
              <a:rPr lang="es-ES" sz="600" dirty="0"/>
              <a:t>            "</a:t>
            </a:r>
            <a:r>
              <a:rPr lang="es-ES" sz="600" dirty="0" err="1"/>
              <a:t>node</a:t>
            </a:r>
            <a:r>
              <a:rPr lang="es-ES" sz="600" dirty="0"/>
              <a:t>": "</a:t>
            </a:r>
            <a:r>
              <a:rPr lang="es-ES" sz="600" dirty="0" err="1"/>
              <a:t>um</a:t>
            </a:r>
            <a:r>
              <a:rPr lang="es-ES" sz="600" dirty="0"/>
              <a:t>",</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p>
          <a:p>
            <a:r>
              <a:rPr lang="es-ES" sz="600" dirty="0"/>
              <a:t>        ]</a:t>
            </a:r>
          </a:p>
          <a:p>
            <a:r>
              <a:rPr lang="es-ES" sz="600" dirty="0"/>
              <a:t>      }</a:t>
            </a:r>
          </a:p>
          <a:p>
            <a:r>
              <a:rPr lang="es-ES" sz="600" dirty="0"/>
              <a:t>]</a:t>
            </a:r>
          </a:p>
          <a:p>
            <a:r>
              <a:rPr lang="es-ES" sz="600" dirty="0"/>
              <a:t>}</a:t>
            </a:r>
          </a:p>
        </p:txBody>
      </p:sp>
      <p:pic>
        <p:nvPicPr>
          <p:cNvPr id="3" name="Imagen 2">
            <a:extLst>
              <a:ext uri="{FF2B5EF4-FFF2-40B4-BE49-F238E27FC236}">
                <a16:creationId xmlns:a16="http://schemas.microsoft.com/office/drawing/2014/main" id="{85420436-3652-4A94-A4AB-775769D6B966}"/>
              </a:ext>
            </a:extLst>
          </p:cNvPr>
          <p:cNvPicPr>
            <a:picLocks noChangeAspect="1"/>
          </p:cNvPicPr>
          <p:nvPr/>
        </p:nvPicPr>
        <p:blipFill>
          <a:blip r:embed="rId3"/>
          <a:stretch>
            <a:fillRect/>
          </a:stretch>
        </p:blipFill>
        <p:spPr>
          <a:xfrm>
            <a:off x="660891" y="3051068"/>
            <a:ext cx="5191942" cy="2401752"/>
          </a:xfrm>
          <a:prstGeom prst="rect">
            <a:avLst/>
          </a:prstGeom>
        </p:spPr>
      </p:pic>
    </p:spTree>
    <p:extLst>
      <p:ext uri="{BB962C8B-B14F-4D97-AF65-F5344CB8AC3E}">
        <p14:creationId xmlns:p14="http://schemas.microsoft.com/office/powerpoint/2010/main" val="166507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LOD </a:t>
            </a:r>
            <a:r>
              <a:rPr lang="es-ES" sz="4000" dirty="0" err="1">
                <a:solidFill>
                  <a:schemeClr val="accent1"/>
                </a:solidFill>
              </a:rPr>
              <a:t>Search</a:t>
            </a:r>
            <a:r>
              <a:rPr lang="es-ES" sz="4000" dirty="0">
                <a:solidFill>
                  <a:schemeClr val="accent1"/>
                </a:solidFill>
              </a:rPr>
              <a:t> Controller 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893100"/>
          </a:xfrm>
          <a:prstGeom prst="rect">
            <a:avLst/>
          </a:prstGeom>
          <a:noFill/>
        </p:spPr>
        <p:txBody>
          <a:bodyPr wrap="square" rtlCol="0">
            <a:spAutoFit/>
          </a:bodyPr>
          <a:lstStyle/>
          <a:p>
            <a:pPr marL="171450" indent="-171450">
              <a:buFont typeface="Arial" panose="020B0604020202020204" pitchFamily="34" charset="0"/>
              <a:buChar char="•"/>
            </a:pPr>
            <a:r>
              <a:rPr lang="es-ES" sz="1400" b="1" dirty="0"/>
              <a:t>Fichero de configuración : </a:t>
            </a:r>
            <a:r>
              <a:rPr lang="es-ES" sz="1400" b="1" dirty="0" err="1"/>
              <a:t>lod</a:t>
            </a:r>
            <a:r>
              <a:rPr lang="es-ES" sz="1400" b="1" dirty="0"/>
              <a:t>-data-</a:t>
            </a:r>
            <a:r>
              <a:rPr lang="es-ES" sz="1400" b="1" dirty="0" err="1"/>
              <a:t>sources</a:t>
            </a:r>
            <a:r>
              <a:rPr lang="es-ES" sz="1400" b="1" dirty="0"/>
              <a:t>: </a:t>
            </a:r>
            <a:r>
              <a:rPr lang="es-ES" sz="1400" dirty="0"/>
              <a:t>Define contra que end point se realizara la petición, como se realizara, y como se mapean las respuestas. Se puede localizar en el fichero </a:t>
            </a:r>
            <a:r>
              <a:rPr lang="es-ES" sz="1400" b="1" dirty="0" err="1"/>
              <a:t>application.yaml</a:t>
            </a:r>
            <a:endParaRPr lang="es-ES" sz="1400" b="1" dirty="0"/>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11" name="Rectangle 5">
            <a:extLst>
              <a:ext uri="{FF2B5EF4-FFF2-40B4-BE49-F238E27FC236}">
                <a16:creationId xmlns:a16="http://schemas.microsoft.com/office/drawing/2014/main" id="{9E0BB233-6672-47C7-AF10-C9F82188C65D}"/>
              </a:ext>
            </a:extLst>
          </p:cNvPr>
          <p:cNvSpPr>
            <a:spLocks noChangeArrowheads="1"/>
          </p:cNvSpPr>
          <p:nvPr/>
        </p:nvSpPr>
        <p:spPr bwMode="auto">
          <a:xfrm>
            <a:off x="6362700" y="2073674"/>
            <a:ext cx="2331087" cy="430887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s-ES" altLang="es-ES" sz="800" dirty="0" err="1">
                <a:solidFill>
                  <a:srgbClr val="CC7832"/>
                </a:solidFill>
                <a:latin typeface="JetBrains Mono"/>
              </a:rPr>
              <a:t>lod</a:t>
            </a:r>
            <a:r>
              <a:rPr lang="es-ES" altLang="es-ES" sz="800" dirty="0">
                <a:solidFill>
                  <a:srgbClr val="CC7832"/>
                </a:solidFill>
                <a:latin typeface="JetBrains Mono"/>
              </a:rPr>
              <a:t>-data-</a:t>
            </a:r>
            <a:r>
              <a:rPr lang="es-ES" altLang="es-ES" sz="800" dirty="0" err="1">
                <a:solidFill>
                  <a:srgbClr val="CC7832"/>
                </a:solidFill>
                <a:latin typeface="JetBrains Mono"/>
              </a:rPr>
              <a:t>sources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a:solidFill>
                  <a:srgbClr val="CC7832"/>
                </a:solidFill>
                <a:latin typeface="JetBrains Mono"/>
              </a:rPr>
              <a:t>datasets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a:solidFill>
                  <a:srgbClr val="CC7832"/>
                </a:solidFill>
                <a:latin typeface="JetBrains Mono"/>
              </a:rPr>
              <a:t>name</a:t>
            </a:r>
            <a:r>
              <a:rPr lang="es-ES" altLang="es-ES" sz="800" dirty="0">
                <a:solidFill>
                  <a:srgbClr val="A9B7C6"/>
                </a:solidFill>
                <a:latin typeface="JetBrains Mono"/>
              </a:rPr>
              <a:t>: SCOPUS</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connections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err="1">
                <a:solidFill>
                  <a:srgbClr val="CC7832"/>
                </a:solidFill>
                <a:latin typeface="JetBrains Mono"/>
              </a:rPr>
              <a:t>connectionType</a:t>
            </a:r>
            <a:r>
              <a:rPr lang="es-ES" altLang="es-ES" sz="800" dirty="0">
                <a:solidFill>
                  <a:srgbClr val="A9B7C6"/>
                </a:solidFill>
                <a:latin typeface="JetBrains Mono"/>
              </a:rPr>
              <a:t>: API</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def</a:t>
            </a:r>
            <a:r>
              <a:rPr lang="es-ES" altLang="es-ES" sz="800" dirty="0">
                <a:solidFill>
                  <a:srgbClr val="A9B7C6"/>
                </a:solidFill>
                <a:latin typeface="JetBrains Mono"/>
              </a:rPr>
              <a:t>: true</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baseURL</a:t>
            </a:r>
            <a:r>
              <a:rPr lang="es-ES" altLang="es-ES" sz="800" dirty="0">
                <a:solidFill>
                  <a:srgbClr val="A9B7C6"/>
                </a:solidFill>
                <a:latin typeface="JetBrains Mono"/>
              </a:rPr>
              <a:t>: https://api.elsevier.com/content/</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apiKey</a:t>
            </a:r>
            <a:r>
              <a:rPr lang="es-ES" altLang="es-ES" sz="800" dirty="0">
                <a:solidFill>
                  <a:srgbClr val="A9B7C6"/>
                </a:solidFill>
                <a:latin typeface="JetBrains Mono"/>
              </a:rPr>
              <a:t>: 9c16500dca380fb18aa8014ecc812ad9</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mappings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err="1">
                <a:solidFill>
                  <a:srgbClr val="CC7832"/>
                </a:solidFill>
                <a:latin typeface="JetBrains Mono"/>
              </a:rPr>
              <a:t>remoteName</a:t>
            </a:r>
            <a:r>
              <a:rPr lang="es-ES" altLang="es-ES" sz="800" dirty="0">
                <a:solidFill>
                  <a:srgbClr val="A9B7C6"/>
                </a:solidFill>
                <a:latin typeface="JetBrains Mono"/>
              </a:rPr>
              <a:t>: SCOPUS</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remoteAttribute</a:t>
            </a:r>
            <a:r>
              <a:rPr lang="es-ES" altLang="es-ES" sz="800" dirty="0">
                <a:solidFill>
                  <a:srgbClr val="A9B7C6"/>
                </a:solidFill>
                <a:latin typeface="JetBrains Mono"/>
              </a:rPr>
              <a:t>: DOI</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suffixURL</a:t>
            </a:r>
            <a:r>
              <a:rPr lang="es-ES" altLang="es-ES" sz="800" dirty="0">
                <a:solidFill>
                  <a:srgbClr val="A9B7C6"/>
                </a:solidFill>
                <a:latin typeface="JetBrains Mono"/>
              </a:rPr>
              <a:t>: </a:t>
            </a:r>
            <a:r>
              <a:rPr lang="es-ES" altLang="es-ES" sz="800" dirty="0" err="1">
                <a:solidFill>
                  <a:srgbClr val="A9B7C6"/>
                </a:solidFill>
                <a:latin typeface="JetBrains Mono"/>
              </a:rPr>
              <a:t>search</a:t>
            </a:r>
            <a:r>
              <a:rPr lang="es-ES" altLang="es-ES" sz="800" dirty="0">
                <a:solidFill>
                  <a:srgbClr val="A9B7C6"/>
                </a:solidFill>
                <a:latin typeface="JetBrains Mono"/>
              </a:rPr>
              <a:t>/</a:t>
            </a:r>
            <a:r>
              <a:rPr lang="es-ES" altLang="es-ES" sz="800" dirty="0" err="1">
                <a:solidFill>
                  <a:srgbClr val="A9B7C6"/>
                </a:solidFill>
                <a:latin typeface="JetBrains Mono"/>
              </a:rPr>
              <a:t>scopus</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identifier</a:t>
            </a:r>
            <a:r>
              <a:rPr lang="es-ES" altLang="es-ES" sz="800" dirty="0">
                <a:solidFill>
                  <a:srgbClr val="A9B7C6"/>
                </a:solidFill>
                <a:latin typeface="JetBrains Mono"/>
              </a:rPr>
              <a:t>: true</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a:solidFill>
                  <a:srgbClr val="CC7832"/>
                </a:solidFill>
                <a:latin typeface="JetBrains Mono"/>
              </a:rPr>
              <a:t>order</a:t>
            </a:r>
            <a:r>
              <a:rPr lang="es-ES" altLang="es-ES" sz="800" dirty="0">
                <a:solidFill>
                  <a:srgbClr val="A9B7C6"/>
                </a:solidFill>
                <a:latin typeface="JetBrains Mono"/>
              </a:rPr>
              <a:t>: 1</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localClasses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a:solidFill>
                  <a:srgbClr val="CC7832"/>
                </a:solidFill>
                <a:latin typeface="JetBrains Mono"/>
              </a:rPr>
              <a:t>name</a:t>
            </a:r>
            <a:r>
              <a:rPr lang="es-ES" altLang="es-ES" sz="800" dirty="0">
                <a:solidFill>
                  <a:srgbClr val="A9B7C6"/>
                </a:solidFill>
                <a:latin typeface="JetBrains Mono"/>
              </a:rPr>
              <a:t>: Articulo</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attributes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err="1">
                <a:solidFill>
                  <a:srgbClr val="A9B7C6"/>
                </a:solidFill>
                <a:latin typeface="JetBrains Mono"/>
              </a:rPr>
              <a:t>doi</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mappers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err="1">
                <a:solidFill>
                  <a:srgbClr val="CC7832"/>
                </a:solidFill>
                <a:latin typeface="JetBrains Mono"/>
              </a:rPr>
              <a:t>remoteAttribute</a:t>
            </a:r>
            <a:r>
              <a:rPr lang="es-ES" altLang="es-ES" sz="800" dirty="0">
                <a:solidFill>
                  <a:srgbClr val="A9B7C6"/>
                </a:solidFill>
                <a:latin typeface="JetBrains Mono"/>
              </a:rPr>
              <a:t>: </a:t>
            </a:r>
            <a:r>
              <a:rPr lang="es-ES" altLang="es-ES" sz="800" dirty="0">
                <a:solidFill>
                  <a:srgbClr val="6A8759"/>
                </a:solidFill>
                <a:latin typeface="JetBrains Mono"/>
              </a:rPr>
              <a:t>"</a:t>
            </a:r>
            <a:r>
              <a:rPr lang="es-ES" altLang="es-ES" sz="800" dirty="0" err="1">
                <a:solidFill>
                  <a:srgbClr val="6A8759"/>
                </a:solidFill>
                <a:latin typeface="JetBrains Mono"/>
              </a:rPr>
              <a:t>prism:doi</a:t>
            </a:r>
            <a:r>
              <a:rPr lang="es-ES" altLang="es-ES" sz="800" dirty="0">
                <a:solidFill>
                  <a:srgbClr val="6A8759"/>
                </a:solidFill>
                <a:latin typeface="JetBrains Mono"/>
              </a:rPr>
              <a:t>"</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err="1">
                <a:solidFill>
                  <a:srgbClr val="CC7832"/>
                </a:solidFill>
                <a:latin typeface="JetBrains Mono"/>
              </a:rPr>
              <a:t>localAttribute</a:t>
            </a:r>
            <a:r>
              <a:rPr lang="es-ES" altLang="es-ES" sz="800" dirty="0">
                <a:solidFill>
                  <a:srgbClr val="A9B7C6"/>
                </a:solidFill>
                <a:latin typeface="JetBrains Mono"/>
              </a:rPr>
              <a:t>: </a:t>
            </a:r>
            <a:r>
              <a:rPr lang="es-ES" altLang="es-ES" sz="800" dirty="0">
                <a:solidFill>
                  <a:srgbClr val="6A8759"/>
                </a:solidFill>
                <a:latin typeface="JetBrains Mono"/>
              </a:rPr>
              <a:t>"</a:t>
            </a:r>
            <a:r>
              <a:rPr lang="es-ES" altLang="es-ES" sz="800" dirty="0" err="1">
                <a:solidFill>
                  <a:srgbClr val="6A8759"/>
                </a:solidFill>
                <a:latin typeface="JetBrains Mono"/>
              </a:rPr>
              <a:t>doi</a:t>
            </a:r>
            <a:r>
              <a:rPr lang="es-ES" altLang="es-ES" sz="800" dirty="0">
                <a:solidFill>
                  <a:srgbClr val="6A8759"/>
                </a:solidFill>
                <a:latin typeface="JetBrains Mono"/>
              </a:rPr>
              <a:t>"</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a:solidFill>
                  <a:srgbClr val="A9B7C6"/>
                </a:solidFill>
                <a:latin typeface="JetBrains Mono"/>
              </a:rPr>
              <a:t>- </a:t>
            </a:r>
            <a:r>
              <a:rPr lang="es-ES" altLang="es-ES" sz="800" dirty="0" err="1">
                <a:solidFill>
                  <a:srgbClr val="CC7832"/>
                </a:solidFill>
                <a:latin typeface="JetBrains Mono"/>
              </a:rPr>
              <a:t>remoteAttribute</a:t>
            </a:r>
            <a:r>
              <a:rPr lang="es-ES" altLang="es-ES" sz="800" dirty="0">
                <a:solidFill>
                  <a:srgbClr val="A9B7C6"/>
                </a:solidFill>
                <a:latin typeface="JetBrains Mono"/>
              </a:rPr>
              <a:t>: </a:t>
            </a:r>
            <a:r>
              <a:rPr lang="es-ES" altLang="es-ES" sz="800" dirty="0">
                <a:solidFill>
                  <a:srgbClr val="6A8759"/>
                </a:solidFill>
                <a:latin typeface="JetBrains Mono"/>
              </a:rPr>
              <a:t>"</a:t>
            </a:r>
            <a:r>
              <a:rPr lang="es-ES" altLang="es-ES" sz="800" dirty="0" err="1">
                <a:solidFill>
                  <a:srgbClr val="6A8759"/>
                </a:solidFill>
                <a:latin typeface="JetBrains Mono"/>
              </a:rPr>
              <a:t>dc:title</a:t>
            </a:r>
            <a:r>
              <a:rPr lang="es-ES" altLang="es-ES" sz="800" dirty="0">
                <a:solidFill>
                  <a:srgbClr val="6A8759"/>
                </a:solidFill>
                <a:latin typeface="JetBrains Mono"/>
              </a:rPr>
              <a:t>"</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err="1">
                <a:solidFill>
                  <a:srgbClr val="CC7832"/>
                </a:solidFill>
                <a:latin typeface="JetBrains Mono"/>
              </a:rPr>
              <a:t>localAttribute</a:t>
            </a:r>
            <a:r>
              <a:rPr lang="es-ES" altLang="es-ES" sz="800" dirty="0">
                <a:solidFill>
                  <a:srgbClr val="A9B7C6"/>
                </a:solidFill>
                <a:latin typeface="JetBrains Mono"/>
              </a:rPr>
              <a:t>: </a:t>
            </a:r>
            <a:r>
              <a:rPr lang="es-ES" altLang="es-ES" sz="800" dirty="0">
                <a:solidFill>
                  <a:srgbClr val="6A8759"/>
                </a:solidFill>
                <a:latin typeface="JetBrains Mono"/>
              </a:rPr>
              <a:t>"name"</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a:solidFill>
                  <a:srgbClr val="A9B7C6"/>
                </a:solidFill>
                <a:latin typeface="JetBrains Mono"/>
              </a:rPr>
              <a:t>- </a:t>
            </a:r>
            <a:r>
              <a:rPr lang="es-ES" altLang="es-ES" sz="800" dirty="0">
                <a:solidFill>
                  <a:srgbClr val="CC7832"/>
                </a:solidFill>
                <a:latin typeface="JetBrains Mono"/>
              </a:rPr>
              <a:t>name</a:t>
            </a:r>
            <a:r>
              <a:rPr lang="es-ES" altLang="es-ES" sz="800" dirty="0">
                <a:solidFill>
                  <a:srgbClr val="A9B7C6"/>
                </a:solidFill>
                <a:latin typeface="JetBrains Mono"/>
              </a:rPr>
              <a:t>: Documento</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attributes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err="1">
                <a:solidFill>
                  <a:srgbClr val="A9B7C6"/>
                </a:solidFill>
                <a:latin typeface="JetBrains Mono"/>
              </a:rPr>
              <a:t>doi</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mappers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err="1">
                <a:solidFill>
                  <a:srgbClr val="CC7832"/>
                </a:solidFill>
                <a:latin typeface="JetBrains Mono"/>
              </a:rPr>
              <a:t>remoteAttribute</a:t>
            </a:r>
            <a:r>
              <a:rPr lang="es-ES" altLang="es-ES" sz="800" dirty="0">
                <a:solidFill>
                  <a:srgbClr val="A9B7C6"/>
                </a:solidFill>
                <a:latin typeface="JetBrains Mono"/>
              </a:rPr>
              <a:t>: </a:t>
            </a:r>
            <a:r>
              <a:rPr lang="es-ES" altLang="es-ES" sz="800" dirty="0">
                <a:solidFill>
                  <a:srgbClr val="6A8759"/>
                </a:solidFill>
                <a:latin typeface="JetBrains Mono"/>
              </a:rPr>
              <a:t>"</a:t>
            </a:r>
            <a:r>
              <a:rPr lang="es-ES" altLang="es-ES" sz="800" dirty="0" err="1">
                <a:solidFill>
                  <a:srgbClr val="6A8759"/>
                </a:solidFill>
                <a:latin typeface="JetBrains Mono"/>
              </a:rPr>
              <a:t>prism:doi</a:t>
            </a:r>
            <a:r>
              <a:rPr lang="es-ES" altLang="es-ES" sz="800" dirty="0">
                <a:solidFill>
                  <a:srgbClr val="6A8759"/>
                </a:solidFill>
                <a:latin typeface="JetBrains Mono"/>
              </a:rPr>
              <a:t>"</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err="1">
                <a:solidFill>
                  <a:srgbClr val="CC7832"/>
                </a:solidFill>
                <a:latin typeface="JetBrains Mono"/>
              </a:rPr>
              <a:t>localAttribute</a:t>
            </a:r>
            <a:r>
              <a:rPr lang="es-ES" altLang="es-ES" sz="800" dirty="0">
                <a:solidFill>
                  <a:srgbClr val="A9B7C6"/>
                </a:solidFill>
                <a:latin typeface="JetBrains Mono"/>
              </a:rPr>
              <a:t>: </a:t>
            </a:r>
            <a:r>
              <a:rPr lang="es-ES" altLang="es-ES" sz="800" dirty="0">
                <a:solidFill>
                  <a:srgbClr val="6A8759"/>
                </a:solidFill>
                <a:latin typeface="JetBrains Mono"/>
              </a:rPr>
              <a:t>"</a:t>
            </a:r>
            <a:r>
              <a:rPr lang="es-ES" altLang="es-ES" sz="800" dirty="0" err="1">
                <a:solidFill>
                  <a:srgbClr val="6A8759"/>
                </a:solidFill>
                <a:latin typeface="JetBrains Mono"/>
              </a:rPr>
              <a:t>doi</a:t>
            </a:r>
            <a:r>
              <a:rPr lang="es-ES" altLang="es-ES" sz="800" dirty="0">
                <a:solidFill>
                  <a:srgbClr val="6A8759"/>
                </a:solidFill>
                <a:latin typeface="JetBrains Mono"/>
              </a:rPr>
              <a:t>"</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a:solidFill>
                  <a:srgbClr val="A9B7C6"/>
                </a:solidFill>
                <a:latin typeface="JetBrains Mono"/>
              </a:rPr>
              <a:t>- </a:t>
            </a:r>
            <a:r>
              <a:rPr lang="es-ES" altLang="es-ES" sz="800" dirty="0" err="1">
                <a:solidFill>
                  <a:srgbClr val="CC7832"/>
                </a:solidFill>
                <a:latin typeface="JetBrains Mono"/>
              </a:rPr>
              <a:t>remoteAttribute</a:t>
            </a:r>
            <a:r>
              <a:rPr lang="es-ES" altLang="es-ES" sz="800" dirty="0">
                <a:solidFill>
                  <a:srgbClr val="A9B7C6"/>
                </a:solidFill>
                <a:latin typeface="JetBrains Mono"/>
              </a:rPr>
              <a:t>: </a:t>
            </a:r>
            <a:r>
              <a:rPr lang="es-ES" altLang="es-ES" sz="800" dirty="0">
                <a:solidFill>
                  <a:srgbClr val="6A8759"/>
                </a:solidFill>
                <a:latin typeface="JetBrains Mono"/>
              </a:rPr>
              <a:t>"</a:t>
            </a:r>
            <a:r>
              <a:rPr lang="es-ES" altLang="es-ES" sz="800" dirty="0" err="1">
                <a:solidFill>
                  <a:srgbClr val="6A8759"/>
                </a:solidFill>
                <a:latin typeface="JetBrains Mono"/>
              </a:rPr>
              <a:t>dc:title</a:t>
            </a:r>
            <a:r>
              <a:rPr lang="es-ES" altLang="es-ES" sz="800" dirty="0">
                <a:solidFill>
                  <a:srgbClr val="6A8759"/>
                </a:solidFill>
                <a:latin typeface="JetBrains Mono"/>
              </a:rPr>
              <a:t>"</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err="1">
                <a:solidFill>
                  <a:srgbClr val="CC7832"/>
                </a:solidFill>
                <a:latin typeface="JetBrains Mono"/>
              </a:rPr>
              <a:t>localAttribute</a:t>
            </a:r>
            <a:r>
              <a:rPr lang="es-ES" altLang="es-ES" sz="800" dirty="0">
                <a:solidFill>
                  <a:srgbClr val="A9B7C6"/>
                </a:solidFill>
                <a:latin typeface="JetBrains Mono"/>
              </a:rPr>
              <a:t>: </a:t>
            </a:r>
            <a:r>
              <a:rPr lang="es-ES" altLang="es-ES" sz="800" dirty="0">
                <a:solidFill>
                  <a:srgbClr val="6A8759"/>
                </a:solidFill>
                <a:latin typeface="JetBrains Mono"/>
              </a:rPr>
              <a:t>"name“</a:t>
            </a:r>
          </a:p>
          <a:p>
            <a:pPr eaLnBrk="0" fontAlgn="base" hangingPunct="0">
              <a:spcBef>
                <a:spcPct val="0"/>
              </a:spcBef>
              <a:spcAft>
                <a:spcPct val="0"/>
              </a:spcAft>
            </a:pPr>
            <a:endParaRPr lang="es-ES" altLang="es-E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2EF45065-EB47-4D42-BF54-DD16B12BE3C6}"/>
              </a:ext>
            </a:extLst>
          </p:cNvPr>
          <p:cNvSpPr>
            <a:spLocks noChangeArrowheads="1"/>
          </p:cNvSpPr>
          <p:nvPr/>
        </p:nvSpPr>
        <p:spPr bwMode="auto">
          <a:xfrm>
            <a:off x="18035907" y="8175313"/>
            <a:ext cx="45719" cy="4924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s-ES" altLang="es-E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D2CE68AB-55E7-412C-8BA6-28492ACE3E7D}"/>
              </a:ext>
            </a:extLst>
          </p:cNvPr>
          <p:cNvSpPr>
            <a:spLocks noChangeArrowheads="1"/>
          </p:cNvSpPr>
          <p:nvPr/>
        </p:nvSpPr>
        <p:spPr bwMode="auto">
          <a:xfrm>
            <a:off x="8869047" y="2073674"/>
            <a:ext cx="1699260"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remoteName</a:t>
            </a:r>
            <a:r>
              <a:rPr kumimoji="0" lang="es-ES" altLang="es-ES" sz="800" b="0" i="0" u="none" strike="noStrike" cap="none" normalizeH="0" baseline="0" dirty="0">
                <a:ln>
                  <a:noFill/>
                </a:ln>
                <a:solidFill>
                  <a:srgbClr val="A9B7C6"/>
                </a:solidFill>
                <a:effectLst/>
                <a:latin typeface="JetBrains Mono"/>
              </a:rPr>
              <a:t>: SCOPUS</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remoteAttribute</a:t>
            </a:r>
            <a:r>
              <a:rPr kumimoji="0" lang="es-ES" altLang="es-ES" sz="800" b="0" i="0" u="none" strike="noStrike" cap="none" normalizeH="0" baseline="0" dirty="0">
                <a:ln>
                  <a:noFill/>
                </a:ln>
                <a:solidFill>
                  <a:srgbClr val="A9B7C6"/>
                </a:solidFill>
                <a:effectLst/>
                <a:latin typeface="JetBrains Mono"/>
              </a:rPr>
              <a:t>: TITLE-ABS-KEY</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suffixURL</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A9B7C6"/>
                </a:solidFill>
                <a:effectLst/>
                <a:latin typeface="JetBrains Mono"/>
              </a:rPr>
              <a:t>search</a:t>
            </a: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err="1">
                <a:ln>
                  <a:noFill/>
                </a:ln>
                <a:solidFill>
                  <a:srgbClr val="A9B7C6"/>
                </a:solidFill>
                <a:effectLst/>
                <a:latin typeface="JetBrains Mono"/>
              </a:rPr>
              <a:t>scopus</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identifier</a:t>
            </a:r>
            <a:r>
              <a:rPr kumimoji="0" lang="es-ES" altLang="es-ES" sz="800" b="0" i="0" u="none" strike="noStrike" cap="none" normalizeH="0" baseline="0" dirty="0">
                <a:ln>
                  <a:noFill/>
                </a:ln>
                <a:solidFill>
                  <a:srgbClr val="A9B7C6"/>
                </a:solidFill>
                <a:effectLst/>
                <a:latin typeface="JetBrains Mono"/>
              </a:rPr>
              <a:t>: false</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removeStopWords</a:t>
            </a:r>
            <a:r>
              <a:rPr kumimoji="0" lang="es-ES" altLang="es-ES" sz="800" b="0" i="0" u="none" strike="noStrike" cap="none" normalizeH="0" baseline="0" dirty="0">
                <a:ln>
                  <a:noFill/>
                </a:ln>
                <a:solidFill>
                  <a:srgbClr val="A9B7C6"/>
                </a:solidFill>
                <a:effectLst/>
                <a:latin typeface="JetBrains Mono"/>
              </a:rPr>
              <a:t>: true</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CC7832"/>
                </a:solidFill>
                <a:effectLst/>
                <a:latin typeface="JetBrains Mono"/>
              </a:rPr>
              <a:t>order</a:t>
            </a:r>
            <a:r>
              <a:rPr kumimoji="0" lang="es-ES" altLang="es-ES" sz="800" b="0" i="0" u="none" strike="noStrike" cap="none" normalizeH="0" baseline="0" dirty="0">
                <a:ln>
                  <a:noFill/>
                </a:ln>
                <a:solidFill>
                  <a:srgbClr val="A9B7C6"/>
                </a:solidFill>
                <a:effectLst/>
                <a:latin typeface="JetBrains Mono"/>
              </a:rPr>
              <a:t>: 2</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localClasses</a:t>
            </a: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a:t>
            </a:r>
            <a:r>
              <a:rPr kumimoji="0" lang="es-ES" altLang="es-ES" sz="800" b="0" i="0" u="none" strike="noStrike" cap="none" normalizeH="0" baseline="0" dirty="0">
                <a:ln>
                  <a:noFill/>
                </a:ln>
                <a:solidFill>
                  <a:srgbClr val="CC7832"/>
                </a:solidFill>
                <a:effectLst/>
                <a:latin typeface="JetBrains Mono"/>
              </a:rPr>
              <a:t>name</a:t>
            </a:r>
            <a:r>
              <a:rPr kumimoji="0" lang="es-ES" altLang="es-ES" sz="800" b="0" i="0" u="none" strike="noStrike" cap="none" normalizeH="0" baseline="0" dirty="0">
                <a:ln>
                  <a:noFill/>
                </a:ln>
                <a:solidFill>
                  <a:srgbClr val="A9B7C6"/>
                </a:solidFill>
                <a:effectLst/>
                <a:latin typeface="JetBrains Mono"/>
              </a:rPr>
              <a:t>: Articulo</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attributes</a:t>
            </a: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titulo</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a:t>
            </a:r>
            <a:r>
              <a:rPr kumimoji="0" lang="es-ES" altLang="es-ES" sz="800" b="0" i="0" u="none" strike="noStrike" cap="none" normalizeH="0" baseline="0" dirty="0" err="1">
                <a:ln>
                  <a:noFill/>
                </a:ln>
                <a:solidFill>
                  <a:srgbClr val="A9B7C6"/>
                </a:solidFill>
                <a:effectLst/>
                <a:latin typeface="JetBrains Mono"/>
              </a:rPr>
              <a:t>title</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mappers</a:t>
            </a: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a:t>
            </a:r>
            <a:r>
              <a:rPr kumimoji="0" lang="es-ES" altLang="es-ES" sz="800" b="0" i="0" u="none" strike="noStrike" cap="none" normalizeH="0" baseline="0" dirty="0" err="1">
                <a:ln>
                  <a:noFill/>
                </a:ln>
                <a:solidFill>
                  <a:srgbClr val="CC7832"/>
                </a:solidFill>
                <a:effectLst/>
                <a:latin typeface="JetBrains Mono"/>
              </a:rPr>
              <a:t>remoteAttribute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a:t>
            </a:r>
            <a:r>
              <a:rPr kumimoji="0" lang="es-ES" altLang="es-ES" sz="800" b="0" i="0" u="none" strike="noStrike" cap="none" normalizeH="0" baseline="0" dirty="0" err="1">
                <a:ln>
                  <a:noFill/>
                </a:ln>
                <a:solidFill>
                  <a:srgbClr val="6A8759"/>
                </a:solidFill>
                <a:effectLst/>
                <a:latin typeface="JetBrains Mono"/>
              </a:rPr>
              <a:t>doi</a:t>
            </a:r>
            <a:r>
              <a:rPr kumimoji="0" lang="es-ES" altLang="es-ES" sz="800" b="0" i="0" u="none" strike="noStrike" cap="none" normalizeH="0" baseline="0" dirty="0">
                <a:ln>
                  <a:noFill/>
                </a:ln>
                <a:solidFill>
                  <a:srgbClr val="6A8759"/>
                </a:solidFill>
                <a:effectLst/>
                <a:latin typeface="JetBrains Mono"/>
              </a:rPr>
              <a:t>"</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localAttribute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a:t>
            </a:r>
            <a:r>
              <a:rPr kumimoji="0" lang="es-ES" altLang="es-ES" sz="800" b="0" i="0" u="none" strike="noStrike" cap="none" normalizeH="0" baseline="0" dirty="0" err="1">
                <a:ln>
                  <a:noFill/>
                </a:ln>
                <a:solidFill>
                  <a:srgbClr val="6A8759"/>
                </a:solidFill>
                <a:effectLst/>
                <a:latin typeface="JetBrains Mono"/>
              </a:rPr>
              <a:t>doi</a:t>
            </a:r>
            <a:r>
              <a:rPr kumimoji="0" lang="es-ES" altLang="es-ES" sz="800" b="0" i="0" u="none" strike="noStrike" cap="none" normalizeH="0" baseline="0" dirty="0">
                <a:ln>
                  <a:noFill/>
                </a:ln>
                <a:solidFill>
                  <a:srgbClr val="6A8759"/>
                </a:solidFill>
                <a:effectLst/>
                <a:latin typeface="JetBrains Mono"/>
              </a:rPr>
              <a:t>"</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remoteAttribute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a:t>
            </a:r>
            <a:r>
              <a:rPr kumimoji="0" lang="es-ES" altLang="es-ES" sz="800" b="0" i="0" u="none" strike="noStrike" cap="none" normalizeH="0" baseline="0" dirty="0" err="1">
                <a:ln>
                  <a:noFill/>
                </a:ln>
                <a:solidFill>
                  <a:srgbClr val="6A8759"/>
                </a:solidFill>
                <a:effectLst/>
                <a:latin typeface="JetBrains Mono"/>
              </a:rPr>
              <a:t>dc:title</a:t>
            </a:r>
            <a:r>
              <a:rPr kumimoji="0" lang="es-ES" altLang="es-ES" sz="800" b="0" i="0" u="none" strike="noStrike" cap="none" normalizeH="0" baseline="0" dirty="0">
                <a:ln>
                  <a:noFill/>
                </a:ln>
                <a:solidFill>
                  <a:srgbClr val="6A8759"/>
                </a:solidFill>
                <a:effectLst/>
                <a:latin typeface="JetBrains Mono"/>
              </a:rPr>
              <a:t>"</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localAttribute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"name"</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CC7832"/>
                </a:solidFill>
                <a:effectLst/>
                <a:latin typeface="JetBrains Mono"/>
              </a:rPr>
              <a:t>name</a:t>
            </a:r>
            <a:r>
              <a:rPr kumimoji="0" lang="es-ES" altLang="es-ES" sz="800" b="0" i="0" u="none" strike="noStrike" cap="none" normalizeH="0" baseline="0" dirty="0">
                <a:ln>
                  <a:noFill/>
                </a:ln>
                <a:solidFill>
                  <a:srgbClr val="A9B7C6"/>
                </a:solidFill>
                <a:effectLst/>
                <a:latin typeface="JetBrains Mono"/>
              </a:rPr>
              <a:t>: Documento</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attributes</a:t>
            </a: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titulo</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a:t>
            </a:r>
            <a:r>
              <a:rPr kumimoji="0" lang="es-ES" altLang="es-ES" sz="800" b="0" i="0" u="none" strike="noStrike" cap="none" normalizeH="0" baseline="0" dirty="0" err="1">
                <a:ln>
                  <a:noFill/>
                </a:ln>
                <a:solidFill>
                  <a:srgbClr val="A9B7C6"/>
                </a:solidFill>
                <a:effectLst/>
                <a:latin typeface="JetBrains Mono"/>
              </a:rPr>
              <a:t>title</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mapperAttribute</a:t>
            </a: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a:t>
            </a:r>
            <a:r>
              <a:rPr kumimoji="0" lang="es-ES" altLang="es-ES" sz="800" b="0" i="0" u="none" strike="noStrike" cap="none" normalizeH="0" baseline="0" dirty="0" err="1">
                <a:ln>
                  <a:noFill/>
                </a:ln>
                <a:solidFill>
                  <a:srgbClr val="CC7832"/>
                </a:solidFill>
                <a:effectLst/>
                <a:latin typeface="JetBrains Mono"/>
              </a:rPr>
              <a:t>remoteAttribute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a:t>
            </a:r>
            <a:r>
              <a:rPr kumimoji="0" lang="es-ES" altLang="es-ES" sz="800" b="0" i="0" u="none" strike="noStrike" cap="none" normalizeH="0" baseline="0" dirty="0" err="1">
                <a:ln>
                  <a:noFill/>
                </a:ln>
                <a:solidFill>
                  <a:srgbClr val="6A8759"/>
                </a:solidFill>
                <a:effectLst/>
                <a:latin typeface="JetBrains Mono"/>
              </a:rPr>
              <a:t>doi</a:t>
            </a:r>
            <a:r>
              <a:rPr kumimoji="0" lang="es-ES" altLang="es-ES" sz="800" b="0" i="0" u="none" strike="noStrike" cap="none" normalizeH="0" baseline="0" dirty="0">
                <a:ln>
                  <a:noFill/>
                </a:ln>
                <a:solidFill>
                  <a:srgbClr val="6A8759"/>
                </a:solidFill>
                <a:effectLst/>
                <a:latin typeface="JetBrains Mono"/>
              </a:rPr>
              <a:t>"</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localAttribute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a:t>
            </a:r>
            <a:r>
              <a:rPr kumimoji="0" lang="es-ES" altLang="es-ES" sz="800" b="0" i="0" u="none" strike="noStrike" cap="none" normalizeH="0" baseline="0" dirty="0" err="1">
                <a:ln>
                  <a:noFill/>
                </a:ln>
                <a:solidFill>
                  <a:srgbClr val="6A8759"/>
                </a:solidFill>
                <a:effectLst/>
                <a:latin typeface="JetBrains Mono"/>
              </a:rPr>
              <a:t>doi</a:t>
            </a:r>
            <a:r>
              <a:rPr kumimoji="0" lang="es-ES" altLang="es-ES" sz="800" b="0" i="0" u="none" strike="noStrike" cap="none" normalizeH="0" baseline="0" dirty="0">
                <a:ln>
                  <a:noFill/>
                </a:ln>
                <a:solidFill>
                  <a:srgbClr val="6A8759"/>
                </a:solidFill>
                <a:effectLst/>
                <a:latin typeface="JetBrains Mono"/>
              </a:rPr>
              <a:t>"</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remoteAttribute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a:t>
            </a:r>
            <a:r>
              <a:rPr kumimoji="0" lang="es-ES" altLang="es-ES" sz="800" b="0" i="0" u="none" strike="noStrike" cap="none" normalizeH="0" baseline="0" dirty="0" err="1">
                <a:ln>
                  <a:noFill/>
                </a:ln>
                <a:solidFill>
                  <a:srgbClr val="6A8759"/>
                </a:solidFill>
                <a:effectLst/>
                <a:latin typeface="JetBrains Mono"/>
              </a:rPr>
              <a:t>dc:title</a:t>
            </a:r>
            <a:r>
              <a:rPr kumimoji="0" lang="es-ES" altLang="es-ES" sz="800" b="0" i="0" u="none" strike="noStrike" cap="none" normalizeH="0" baseline="0" dirty="0">
                <a:ln>
                  <a:noFill/>
                </a:ln>
                <a:solidFill>
                  <a:srgbClr val="6A8759"/>
                </a:solidFill>
                <a:effectLst/>
                <a:latin typeface="JetBrains Mono"/>
              </a:rPr>
              <a:t>"</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localAttribute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"name"</a:t>
            </a:r>
            <a:endParaRPr kumimoji="0" lang="es-ES" altLang="es-ES" sz="800" b="0" i="0" u="none" strike="noStrike" cap="none" normalizeH="0" baseline="0" dirty="0">
              <a:ln>
                <a:noFill/>
              </a:ln>
              <a:solidFill>
                <a:schemeClr val="tx1"/>
              </a:solidFill>
              <a:effectLst/>
              <a:latin typeface="Arial" panose="020B0604020202020204" pitchFamily="34" charset="0"/>
            </a:endParaRPr>
          </a:p>
        </p:txBody>
      </p:sp>
      <p:sp>
        <p:nvSpPr>
          <p:cNvPr id="3" name="Rectángulo 2">
            <a:extLst>
              <a:ext uri="{FF2B5EF4-FFF2-40B4-BE49-F238E27FC236}">
                <a16:creationId xmlns:a16="http://schemas.microsoft.com/office/drawing/2014/main" id="{9F6A05C9-6952-4FC0-B6DD-C2B41BD75232}"/>
              </a:ext>
            </a:extLst>
          </p:cNvPr>
          <p:cNvSpPr/>
          <p:nvPr/>
        </p:nvSpPr>
        <p:spPr>
          <a:xfrm>
            <a:off x="8018410" y="2341666"/>
            <a:ext cx="235962" cy="215444"/>
          </a:xfrm>
          <a:prstGeom prst="rect">
            <a:avLst/>
          </a:prstGeom>
        </p:spPr>
        <p:txBody>
          <a:bodyPr wrap="none">
            <a:spAutoFit/>
          </a:bodyPr>
          <a:lstStyle/>
          <a:p>
            <a:r>
              <a:rPr lang="es-ES" sz="800" b="1" dirty="0">
                <a:solidFill>
                  <a:srgbClr val="FFFF00"/>
                </a:solidFill>
              </a:rPr>
              <a:t>1</a:t>
            </a:r>
          </a:p>
        </p:txBody>
      </p:sp>
      <p:sp>
        <p:nvSpPr>
          <p:cNvPr id="8" name="Rectángulo 7">
            <a:extLst>
              <a:ext uri="{FF2B5EF4-FFF2-40B4-BE49-F238E27FC236}">
                <a16:creationId xmlns:a16="http://schemas.microsoft.com/office/drawing/2014/main" id="{3F3D0459-DDDF-4ABD-884E-70C1C5C9038D}"/>
              </a:ext>
            </a:extLst>
          </p:cNvPr>
          <p:cNvSpPr/>
          <p:nvPr/>
        </p:nvSpPr>
        <p:spPr>
          <a:xfrm>
            <a:off x="8136391" y="2566116"/>
            <a:ext cx="235962" cy="215444"/>
          </a:xfrm>
          <a:prstGeom prst="rect">
            <a:avLst/>
          </a:prstGeom>
        </p:spPr>
        <p:txBody>
          <a:bodyPr wrap="none">
            <a:spAutoFit/>
          </a:bodyPr>
          <a:lstStyle/>
          <a:p>
            <a:r>
              <a:rPr lang="es-ES" sz="800" b="1" dirty="0">
                <a:solidFill>
                  <a:srgbClr val="FFFF00"/>
                </a:solidFill>
              </a:rPr>
              <a:t>2</a:t>
            </a:r>
          </a:p>
        </p:txBody>
      </p:sp>
      <p:sp>
        <p:nvSpPr>
          <p:cNvPr id="9" name="Rectángulo 8">
            <a:extLst>
              <a:ext uri="{FF2B5EF4-FFF2-40B4-BE49-F238E27FC236}">
                <a16:creationId xmlns:a16="http://schemas.microsoft.com/office/drawing/2014/main" id="{600C66D9-F1D7-4B54-9666-EBE92D8BFD1C}"/>
              </a:ext>
            </a:extLst>
          </p:cNvPr>
          <p:cNvSpPr/>
          <p:nvPr/>
        </p:nvSpPr>
        <p:spPr>
          <a:xfrm>
            <a:off x="8142939" y="3095022"/>
            <a:ext cx="184731" cy="215444"/>
          </a:xfrm>
          <a:prstGeom prst="rect">
            <a:avLst/>
          </a:prstGeom>
        </p:spPr>
        <p:txBody>
          <a:bodyPr wrap="none">
            <a:spAutoFit/>
          </a:bodyPr>
          <a:lstStyle/>
          <a:p>
            <a:endParaRPr lang="es-ES" sz="800" b="1" dirty="0">
              <a:solidFill>
                <a:srgbClr val="FFFF00"/>
              </a:solidFill>
            </a:endParaRPr>
          </a:p>
        </p:txBody>
      </p:sp>
      <p:sp>
        <p:nvSpPr>
          <p:cNvPr id="10" name="Rectángulo 9">
            <a:extLst>
              <a:ext uri="{FF2B5EF4-FFF2-40B4-BE49-F238E27FC236}">
                <a16:creationId xmlns:a16="http://schemas.microsoft.com/office/drawing/2014/main" id="{15FFFE99-5265-4377-99F1-CF1122CA111F}"/>
              </a:ext>
            </a:extLst>
          </p:cNvPr>
          <p:cNvSpPr/>
          <p:nvPr/>
        </p:nvSpPr>
        <p:spPr>
          <a:xfrm>
            <a:off x="8254372" y="3117882"/>
            <a:ext cx="235962" cy="215444"/>
          </a:xfrm>
          <a:prstGeom prst="rect">
            <a:avLst/>
          </a:prstGeom>
        </p:spPr>
        <p:txBody>
          <a:bodyPr wrap="none">
            <a:spAutoFit/>
          </a:bodyPr>
          <a:lstStyle/>
          <a:p>
            <a:r>
              <a:rPr lang="es-ES" sz="800" b="1" dirty="0">
                <a:solidFill>
                  <a:srgbClr val="FFFF00"/>
                </a:solidFill>
              </a:rPr>
              <a:t>3</a:t>
            </a:r>
          </a:p>
        </p:txBody>
      </p:sp>
      <p:sp>
        <p:nvSpPr>
          <p:cNvPr id="12" name="Rectángulo 11">
            <a:extLst>
              <a:ext uri="{FF2B5EF4-FFF2-40B4-BE49-F238E27FC236}">
                <a16:creationId xmlns:a16="http://schemas.microsoft.com/office/drawing/2014/main" id="{765EBB44-AF86-4301-938E-BC4E91F7B5D2}"/>
              </a:ext>
            </a:extLst>
          </p:cNvPr>
          <p:cNvSpPr/>
          <p:nvPr/>
        </p:nvSpPr>
        <p:spPr>
          <a:xfrm>
            <a:off x="8254372" y="3805837"/>
            <a:ext cx="235962" cy="215444"/>
          </a:xfrm>
          <a:prstGeom prst="rect">
            <a:avLst/>
          </a:prstGeom>
        </p:spPr>
        <p:txBody>
          <a:bodyPr wrap="none">
            <a:spAutoFit/>
          </a:bodyPr>
          <a:lstStyle/>
          <a:p>
            <a:r>
              <a:rPr lang="es-ES" sz="800" b="1" dirty="0">
                <a:solidFill>
                  <a:srgbClr val="FFFF00"/>
                </a:solidFill>
              </a:rPr>
              <a:t>4</a:t>
            </a:r>
          </a:p>
        </p:txBody>
      </p:sp>
      <p:sp>
        <p:nvSpPr>
          <p:cNvPr id="14" name="Rectángulo 13">
            <a:extLst>
              <a:ext uri="{FF2B5EF4-FFF2-40B4-BE49-F238E27FC236}">
                <a16:creationId xmlns:a16="http://schemas.microsoft.com/office/drawing/2014/main" id="{DB8095E4-A8C0-406E-85C1-C349C6841858}"/>
              </a:ext>
            </a:extLst>
          </p:cNvPr>
          <p:cNvSpPr/>
          <p:nvPr/>
        </p:nvSpPr>
        <p:spPr>
          <a:xfrm>
            <a:off x="7599052" y="4120388"/>
            <a:ext cx="235962" cy="215444"/>
          </a:xfrm>
          <a:prstGeom prst="rect">
            <a:avLst/>
          </a:prstGeom>
        </p:spPr>
        <p:txBody>
          <a:bodyPr wrap="none">
            <a:spAutoFit/>
          </a:bodyPr>
          <a:lstStyle/>
          <a:p>
            <a:r>
              <a:rPr lang="es-ES" sz="800" b="1" dirty="0">
                <a:solidFill>
                  <a:srgbClr val="FFFF00"/>
                </a:solidFill>
              </a:rPr>
              <a:t>5</a:t>
            </a:r>
          </a:p>
        </p:txBody>
      </p:sp>
    </p:spTree>
    <p:extLst>
      <p:ext uri="{BB962C8B-B14F-4D97-AF65-F5344CB8AC3E}">
        <p14:creationId xmlns:p14="http://schemas.microsoft.com/office/powerpoint/2010/main" val="2265331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LOD </a:t>
            </a:r>
            <a:r>
              <a:rPr lang="es-ES" sz="4000" dirty="0" err="1">
                <a:solidFill>
                  <a:schemeClr val="accent1"/>
                </a:solidFill>
              </a:rPr>
              <a:t>Search</a:t>
            </a:r>
            <a:r>
              <a:rPr lang="es-ES" sz="4000" dirty="0">
                <a:solidFill>
                  <a:schemeClr val="accent1"/>
                </a:solidFill>
              </a:rPr>
              <a:t> Controller II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3108543"/>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lod</a:t>
            </a:r>
            <a:r>
              <a:rPr lang="es-ES" sz="1400" b="1" dirty="0"/>
              <a:t>/</a:t>
            </a:r>
            <a:r>
              <a:rPr lang="es-ES" sz="1400" b="1" dirty="0" err="1"/>
              <a:t>search</a:t>
            </a:r>
            <a:r>
              <a:rPr lang="es-ES" sz="1400" dirty="0"/>
              <a:t>: Permite buscar en el Dataset indicado por parámetro, instancias similares a el objeto pasado también como parámetro, para realizar el enlace, usando la configuración descrita en el fichero </a:t>
            </a:r>
            <a:r>
              <a:rPr lang="es-ES" sz="1400" dirty="0" err="1"/>
              <a:t>application.yaml</a:t>
            </a:r>
            <a:r>
              <a:rPr lang="es-ES" sz="1400" dirty="0"/>
              <a:t>.</a:t>
            </a:r>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6731987" y="2147548"/>
            <a:ext cx="2401515" cy="329320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a:t>
            </a:r>
            <a:r>
              <a:rPr lang="es-ES" sz="800" dirty="0" err="1"/>
              <a:t>localURI</a:t>
            </a:r>
            <a:r>
              <a:rPr lang="es-ES" sz="800" dirty="0"/>
              <a:t>": "http://herc-iz-front-desa.atica.um.es/Articulo/94eb3174-c69b-3a2a-a3e3-ebf3d6605d8b",</a:t>
            </a:r>
          </a:p>
          <a:p>
            <a:r>
              <a:rPr lang="es-ES" sz="800" dirty="0"/>
              <a:t>  "</a:t>
            </a:r>
            <a:r>
              <a:rPr lang="es-ES" sz="800" dirty="0" err="1"/>
              <a:t>className</a:t>
            </a:r>
            <a:r>
              <a:rPr lang="es-ES" sz="800" dirty="0"/>
              <a:t>": "Articulo",</a:t>
            </a:r>
          </a:p>
          <a:p>
            <a:r>
              <a:rPr lang="es-ES" sz="800" dirty="0"/>
              <a:t>  "</a:t>
            </a:r>
            <a:r>
              <a:rPr lang="es-ES" sz="800" dirty="0" err="1"/>
              <a:t>lastModification</a:t>
            </a:r>
            <a:r>
              <a:rPr lang="es-ES" sz="800" dirty="0"/>
              <a:t>": 1434060000000,</a:t>
            </a:r>
          </a:p>
          <a:p>
            <a:r>
              <a:rPr lang="es-ES" sz="800" dirty="0"/>
              <a:t>  "</a:t>
            </a:r>
            <a:r>
              <a:rPr lang="es-ES" sz="800" dirty="0" err="1"/>
              <a:t>tripleStore</a:t>
            </a:r>
            <a:r>
              <a:rPr lang="es-ES" sz="800" dirty="0"/>
              <a:t>": {</a:t>
            </a:r>
          </a:p>
          <a:p>
            <a:r>
              <a:rPr lang="es-ES" sz="800" dirty="0"/>
              <a:t>    "id": </a:t>
            </a:r>
            <a:r>
              <a:rPr lang="es-ES" sz="800" dirty="0" err="1"/>
              <a:t>null</a:t>
            </a:r>
            <a:r>
              <a:rPr lang="es-ES" sz="800" dirty="0"/>
              <a:t>,</a:t>
            </a:r>
          </a:p>
          <a:p>
            <a:r>
              <a:rPr lang="es-ES" sz="800" dirty="0"/>
              <a:t>    "name": "</a:t>
            </a:r>
            <a:r>
              <a:rPr lang="es-ES" sz="800" dirty="0" err="1"/>
              <a:t>sparql</a:t>
            </a:r>
            <a:r>
              <a:rPr lang="es-ES" sz="800" dirty="0"/>
              <a:t>",</a:t>
            </a:r>
          </a:p>
          <a:p>
            <a:r>
              <a:rPr lang="es-ES" sz="800" dirty="0"/>
              <a:t>    "</a:t>
            </a:r>
            <a:r>
              <a:rPr lang="es-ES" sz="800" dirty="0" err="1"/>
              <a:t>baseURL</a:t>
            </a:r>
            <a:r>
              <a:rPr lang="es-ES" sz="800" dirty="0"/>
              <a:t>": </a:t>
            </a:r>
            <a:r>
              <a:rPr lang="es-ES" sz="800" dirty="0" err="1"/>
              <a:t>null</a:t>
            </a:r>
            <a:r>
              <a:rPr lang="es-ES" sz="800" dirty="0"/>
              <a:t>,</a:t>
            </a:r>
          </a:p>
          <a:p>
            <a:r>
              <a:rPr lang="es-ES" sz="800" dirty="0"/>
              <a:t>    "</a:t>
            </a:r>
            <a:r>
              <a:rPr lang="es-ES" sz="800" dirty="0" err="1"/>
              <a:t>user</a:t>
            </a:r>
            <a:r>
              <a:rPr lang="es-ES" sz="800" dirty="0"/>
              <a:t>": </a:t>
            </a:r>
            <a:r>
              <a:rPr lang="es-ES" sz="800" dirty="0" err="1"/>
              <a:t>null</a:t>
            </a:r>
            <a:r>
              <a:rPr lang="es-ES" sz="800" dirty="0"/>
              <a:t>,</a:t>
            </a:r>
          </a:p>
          <a:p>
            <a:r>
              <a:rPr lang="es-ES" sz="800" dirty="0"/>
              <a:t>    "password": </a:t>
            </a:r>
            <a:r>
              <a:rPr lang="es-ES" sz="800" dirty="0" err="1"/>
              <a:t>null</a:t>
            </a:r>
            <a:r>
              <a:rPr lang="es-ES" sz="800" dirty="0"/>
              <a:t>,</a:t>
            </a:r>
          </a:p>
          <a:p>
            <a:r>
              <a:rPr lang="es-ES" sz="800" dirty="0"/>
              <a:t>    "</a:t>
            </a:r>
            <a:r>
              <a:rPr lang="es-ES" sz="800" dirty="0" err="1"/>
              <a:t>node</a:t>
            </a:r>
            <a:r>
              <a:rPr lang="es-ES" sz="800" dirty="0"/>
              <a:t>": {</a:t>
            </a:r>
          </a:p>
          <a:p>
            <a:r>
              <a:rPr lang="es-ES" sz="800" dirty="0"/>
              <a:t>      "</a:t>
            </a:r>
            <a:r>
              <a:rPr lang="es-ES" sz="800" dirty="0" err="1"/>
              <a:t>nodeName</a:t>
            </a:r>
            <a:r>
              <a:rPr lang="es-ES" sz="800" dirty="0"/>
              <a:t>": "</a:t>
            </a:r>
            <a:r>
              <a:rPr lang="es-ES" sz="800" dirty="0" err="1"/>
              <a:t>um</a:t>
            </a:r>
            <a:r>
              <a:rPr lang="es-ES" sz="800" dirty="0"/>
              <a:t>"</a:t>
            </a:r>
          </a:p>
          <a:p>
            <a:r>
              <a:rPr lang="es-ES" sz="800" dirty="0"/>
              <a:t>    }</a:t>
            </a:r>
          </a:p>
          <a:p>
            <a:r>
              <a:rPr lang="es-ES" sz="800" dirty="0"/>
              <a:t>  },</a:t>
            </a:r>
          </a:p>
          <a:p>
            <a:r>
              <a:rPr lang="es-ES" sz="800" dirty="0"/>
              <a:t>  "</a:t>
            </a:r>
            <a:r>
              <a:rPr lang="es-ES" sz="800" dirty="0" err="1"/>
              <a:t>attributes</a:t>
            </a:r>
            <a:r>
              <a:rPr lang="es-ES" sz="800" dirty="0"/>
              <a:t>": {</a:t>
            </a:r>
          </a:p>
          <a:p>
            <a:r>
              <a:rPr lang="es-ES" sz="800" dirty="0"/>
              <a:t>    "</a:t>
            </a:r>
            <a:r>
              <a:rPr lang="es-ES" sz="800" dirty="0" err="1"/>
              <a:t>localId</a:t>
            </a:r>
            <a:r>
              <a:rPr lang="es-ES" sz="800" dirty="0"/>
              <a:t>": "51260",</a:t>
            </a:r>
          </a:p>
          <a:p>
            <a:r>
              <a:rPr lang="es-ES" sz="800" dirty="0"/>
              <a:t>    "año": "2011",</a:t>
            </a:r>
          </a:p>
          <a:p>
            <a:r>
              <a:rPr lang="es-ES" sz="800" dirty="0"/>
              <a:t>    "</a:t>
            </a:r>
            <a:r>
              <a:rPr lang="es-ES" sz="800" dirty="0" err="1"/>
              <a:t>coautoria</a:t>
            </a:r>
            <a:r>
              <a:rPr lang="es-ES" sz="800" dirty="0"/>
              <a:t>": "N",</a:t>
            </a:r>
          </a:p>
          <a:p>
            <a:r>
              <a:rPr lang="es-ES" sz="800" dirty="0"/>
              <a:t>    </a:t>
            </a:r>
            <a:r>
              <a:rPr lang="es-ES" sz="800" dirty="0">
                <a:solidFill>
                  <a:srgbClr val="FFFF00"/>
                </a:solidFill>
              </a:rPr>
              <a:t>"name": "</a:t>
            </a:r>
            <a:r>
              <a:rPr lang="es-ES" sz="800" dirty="0" err="1">
                <a:solidFill>
                  <a:srgbClr val="FFFF00"/>
                </a:solidFill>
              </a:rPr>
              <a:t>Implementation</a:t>
            </a:r>
            <a:r>
              <a:rPr lang="es-ES" sz="800" dirty="0">
                <a:solidFill>
                  <a:srgbClr val="FFFF00"/>
                </a:solidFill>
              </a:rPr>
              <a:t> of a new modular </a:t>
            </a:r>
            <a:r>
              <a:rPr lang="es-ES" sz="800" dirty="0" err="1">
                <a:solidFill>
                  <a:srgbClr val="FFFF00"/>
                </a:solidFill>
              </a:rPr>
              <a:t>facility</a:t>
            </a:r>
            <a:r>
              <a:rPr lang="es-ES" sz="800" dirty="0">
                <a:solidFill>
                  <a:srgbClr val="FFFF00"/>
                </a:solidFill>
              </a:rPr>
              <a:t> to </a:t>
            </a:r>
            <a:r>
              <a:rPr lang="es-ES" sz="800" dirty="0" err="1">
                <a:solidFill>
                  <a:srgbClr val="FFFF00"/>
                </a:solidFill>
              </a:rPr>
              <a:t>detoxify</a:t>
            </a:r>
            <a:r>
              <a:rPr lang="es-ES" sz="800" dirty="0">
                <a:solidFill>
                  <a:srgbClr val="FFFF00"/>
                </a:solidFill>
              </a:rPr>
              <a:t> agro-</a:t>
            </a:r>
            <a:r>
              <a:rPr lang="es-ES" sz="800" dirty="0" err="1">
                <a:solidFill>
                  <a:srgbClr val="FFFF00"/>
                </a:solidFill>
              </a:rPr>
              <a:t>wastewater</a:t>
            </a:r>
            <a:r>
              <a:rPr lang="es-ES" sz="800" dirty="0">
                <a:solidFill>
                  <a:srgbClr val="FFFF00"/>
                </a:solidFill>
              </a:rPr>
              <a:t> </a:t>
            </a:r>
            <a:r>
              <a:rPr lang="es-ES" sz="800" dirty="0" err="1">
                <a:solidFill>
                  <a:srgbClr val="FFFF00"/>
                </a:solidFill>
              </a:rPr>
              <a:t>polluted</a:t>
            </a:r>
            <a:r>
              <a:rPr lang="es-ES" sz="800" dirty="0">
                <a:solidFill>
                  <a:srgbClr val="FFFF00"/>
                </a:solidFill>
              </a:rPr>
              <a:t> </a:t>
            </a:r>
            <a:r>
              <a:rPr lang="es-ES" sz="800" dirty="0" err="1">
                <a:solidFill>
                  <a:srgbClr val="FFFF00"/>
                </a:solidFill>
              </a:rPr>
              <a:t>with</a:t>
            </a:r>
            <a:r>
              <a:rPr lang="es-ES" sz="800" dirty="0">
                <a:solidFill>
                  <a:srgbClr val="FFFF00"/>
                </a:solidFill>
              </a:rPr>
              <a:t> </a:t>
            </a:r>
            <a:r>
              <a:rPr lang="es-ES" sz="800" dirty="0" err="1">
                <a:solidFill>
                  <a:srgbClr val="FFFF00"/>
                </a:solidFill>
              </a:rPr>
              <a:t>neonicotinoid</a:t>
            </a:r>
            <a:r>
              <a:rPr lang="es-ES" sz="800" dirty="0">
                <a:solidFill>
                  <a:srgbClr val="FFFF00"/>
                </a:solidFill>
              </a:rPr>
              <a:t> </a:t>
            </a:r>
            <a:r>
              <a:rPr lang="es-ES" sz="800" dirty="0" err="1">
                <a:solidFill>
                  <a:srgbClr val="FFFF00"/>
                </a:solidFill>
              </a:rPr>
              <a:t>insecticides</a:t>
            </a:r>
            <a:r>
              <a:rPr lang="es-ES" sz="800" dirty="0">
                <a:solidFill>
                  <a:srgbClr val="FFFF00"/>
                </a:solidFill>
              </a:rPr>
              <a:t> in </a:t>
            </a:r>
            <a:r>
              <a:rPr lang="es-ES" sz="800" dirty="0" err="1">
                <a:solidFill>
                  <a:srgbClr val="FFFF00"/>
                </a:solidFill>
              </a:rPr>
              <a:t>farms</a:t>
            </a:r>
            <a:r>
              <a:rPr lang="es-ES" sz="800" dirty="0">
                <a:solidFill>
                  <a:srgbClr val="FFFF00"/>
                </a:solidFill>
              </a:rPr>
              <a:t> </a:t>
            </a:r>
            <a:r>
              <a:rPr lang="es-ES" sz="800" dirty="0" err="1">
                <a:solidFill>
                  <a:srgbClr val="FFFF00"/>
                </a:solidFill>
              </a:rPr>
              <a:t>by</a:t>
            </a:r>
            <a:r>
              <a:rPr lang="es-ES" sz="800" dirty="0">
                <a:solidFill>
                  <a:srgbClr val="FFFF00"/>
                </a:solidFill>
              </a:rPr>
              <a:t> solar </a:t>
            </a:r>
            <a:r>
              <a:rPr lang="es-ES" sz="800" dirty="0" err="1">
                <a:solidFill>
                  <a:srgbClr val="FFFF00"/>
                </a:solidFill>
              </a:rPr>
              <a:t>photocatalysis</a:t>
            </a:r>
            <a:r>
              <a:rPr lang="es-ES" sz="800" dirty="0">
                <a:solidFill>
                  <a:srgbClr val="FFFF00"/>
                </a:solidFill>
              </a:rPr>
              <a:t>"</a:t>
            </a:r>
          </a:p>
          <a:p>
            <a:r>
              <a:rPr lang="es-ES" sz="800" dirty="0"/>
              <a:t>  }</a:t>
            </a:r>
          </a:p>
          <a:p>
            <a:r>
              <a:rPr lang="es-ES" sz="800" dirty="0"/>
              <a:t>}</a:t>
            </a:r>
            <a:endParaRPr lang="es-ES" sz="600" dirty="0"/>
          </a:p>
        </p:txBody>
      </p:sp>
      <p:pic>
        <p:nvPicPr>
          <p:cNvPr id="4" name="Imagen 3">
            <a:extLst>
              <a:ext uri="{FF2B5EF4-FFF2-40B4-BE49-F238E27FC236}">
                <a16:creationId xmlns:a16="http://schemas.microsoft.com/office/drawing/2014/main" id="{B8F4F446-241C-420B-A31A-F10DDCEA20C8}"/>
              </a:ext>
            </a:extLst>
          </p:cNvPr>
          <p:cNvPicPr>
            <a:picLocks noChangeAspect="1"/>
          </p:cNvPicPr>
          <p:nvPr/>
        </p:nvPicPr>
        <p:blipFill>
          <a:blip r:embed="rId3"/>
          <a:stretch>
            <a:fillRect/>
          </a:stretch>
        </p:blipFill>
        <p:spPr>
          <a:xfrm>
            <a:off x="939496" y="3157388"/>
            <a:ext cx="4520519" cy="2621342"/>
          </a:xfrm>
          <a:prstGeom prst="rect">
            <a:avLst/>
          </a:prstGeom>
        </p:spPr>
      </p:pic>
    </p:spTree>
    <p:extLst>
      <p:ext uri="{BB962C8B-B14F-4D97-AF65-F5344CB8AC3E}">
        <p14:creationId xmlns:p14="http://schemas.microsoft.com/office/powerpoint/2010/main" val="151881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LOD </a:t>
            </a:r>
            <a:r>
              <a:rPr lang="es-ES" sz="4000" dirty="0" err="1">
                <a:solidFill>
                  <a:schemeClr val="accent1"/>
                </a:solidFill>
              </a:rPr>
              <a:t>Search</a:t>
            </a:r>
            <a:r>
              <a:rPr lang="es-ES" sz="4000" dirty="0">
                <a:solidFill>
                  <a:schemeClr val="accent1"/>
                </a:solidFill>
              </a:rPr>
              <a:t> Controller III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2" y="2147548"/>
            <a:ext cx="4440418" cy="2893100"/>
          </a:xfrm>
          <a:prstGeom prst="rect">
            <a:avLst/>
          </a:prstGeom>
          <a:noFill/>
        </p:spPr>
        <p:txBody>
          <a:bodyPr wrap="square" rtlCol="0">
            <a:spAutoFit/>
          </a:bodyPr>
          <a:lstStyle/>
          <a:p>
            <a:pPr marL="171450" indent="-171450">
              <a:buFont typeface="Arial" panose="020B0604020202020204" pitchFamily="34" charset="0"/>
              <a:buChar char="•"/>
            </a:pPr>
            <a:r>
              <a:rPr lang="es-ES" sz="1400" b="1" dirty="0"/>
              <a:t>Respuesta: </a:t>
            </a:r>
            <a:r>
              <a:rPr lang="es-ES" sz="1400" dirty="0"/>
              <a:t>La respuesta se obtiene en un Objeto de tipo </a:t>
            </a:r>
            <a:r>
              <a:rPr lang="es-ES" sz="1400" dirty="0" err="1"/>
              <a:t>TripleObjectLink</a:t>
            </a:r>
            <a:r>
              <a:rPr lang="es-ES" sz="1400" dirty="0"/>
              <a:t>, que básicamente es una extensión de </a:t>
            </a:r>
            <a:r>
              <a:rPr lang="es-ES" sz="1400" dirty="0" err="1"/>
              <a:t>TripleObject</a:t>
            </a:r>
            <a:r>
              <a:rPr lang="es-ES" sz="1400" dirty="0"/>
              <a:t> con algunos atributos adicionales, de forma que la conversión a este tipo sea trivial.</a:t>
            </a:r>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7" name="CuadroTexto 6">
            <a:extLst>
              <a:ext uri="{FF2B5EF4-FFF2-40B4-BE49-F238E27FC236}">
                <a16:creationId xmlns:a16="http://schemas.microsoft.com/office/drawing/2014/main" id="{27C173EF-5B63-4E79-9CF4-1CB6BB80070F}"/>
              </a:ext>
            </a:extLst>
          </p:cNvPr>
          <p:cNvSpPr txBox="1"/>
          <p:nvPr/>
        </p:nvSpPr>
        <p:spPr>
          <a:xfrm>
            <a:off x="5322287" y="2174196"/>
            <a:ext cx="2114833" cy="378565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a:t>
            </a:r>
          </a:p>
          <a:p>
            <a:r>
              <a:rPr lang="es-ES" sz="600" dirty="0"/>
              <a:t>    {</a:t>
            </a:r>
          </a:p>
          <a:p>
            <a:r>
              <a:rPr lang="es-ES" sz="600" dirty="0"/>
              <a:t>        "id": "SCOPUS_ID:85064015825",</a:t>
            </a:r>
          </a:p>
          <a:p>
            <a:r>
              <a:rPr lang="es-ES" sz="600" dirty="0"/>
              <a:t>        "</a:t>
            </a:r>
            <a:r>
              <a:rPr lang="es-ES" sz="600" dirty="0" err="1"/>
              <a:t>datasetName</a:t>
            </a:r>
            <a:r>
              <a:rPr lang="es-ES" sz="600" dirty="0"/>
              <a:t>": "SCOPUS",</a:t>
            </a:r>
          </a:p>
          <a:p>
            <a:r>
              <a:rPr lang="es-ES" sz="600" dirty="0"/>
              <a:t>        "</a:t>
            </a:r>
            <a:r>
              <a:rPr lang="es-ES" sz="600" dirty="0" err="1"/>
              <a:t>baseURL</a:t>
            </a:r>
            <a:r>
              <a:rPr lang="es-ES" sz="600" dirty="0"/>
              <a:t>": "https://api.elsevier.com/content/",</a:t>
            </a:r>
          </a:p>
          <a:p>
            <a:r>
              <a:rPr lang="es-ES" sz="600" dirty="0"/>
              <a:t>        "</a:t>
            </a:r>
            <a:r>
              <a:rPr lang="es-ES" sz="600" dirty="0" err="1"/>
              <a:t>remoteName</a:t>
            </a:r>
            <a:r>
              <a:rPr lang="es-ES" sz="600" dirty="0"/>
              <a:t>": "SCOPUS",</a:t>
            </a:r>
          </a:p>
          <a:p>
            <a:r>
              <a:rPr lang="es-ES" sz="600" dirty="0"/>
              <a:t>        "</a:t>
            </a:r>
            <a:r>
              <a:rPr lang="es-ES" sz="600" dirty="0" err="1"/>
              <a:t>localClassName</a:t>
            </a:r>
            <a:r>
              <a:rPr lang="es-ES" sz="600" dirty="0"/>
              <a:t>": "Articulo",</a:t>
            </a:r>
          </a:p>
          <a:p>
            <a:r>
              <a:rPr lang="es-ES" sz="600" dirty="0"/>
              <a:t>        "</a:t>
            </a:r>
            <a:r>
              <a:rPr lang="es-ES" sz="600" dirty="0" err="1">
                <a:solidFill>
                  <a:srgbClr val="FFFF00"/>
                </a:solidFill>
              </a:rPr>
              <a:t>mapper</a:t>
            </a:r>
            <a:r>
              <a:rPr lang="es-ES" sz="600" dirty="0"/>
              <a:t>": {</a:t>
            </a:r>
          </a:p>
          <a:p>
            <a:r>
              <a:rPr lang="es-ES" sz="600" dirty="0"/>
              <a:t>            "</a:t>
            </a:r>
            <a:r>
              <a:rPr lang="es-ES" sz="600" dirty="0" err="1"/>
              <a:t>dc:title</a:t>
            </a:r>
            <a:r>
              <a:rPr lang="es-ES" sz="600" dirty="0"/>
              <a:t>": "name",</a:t>
            </a:r>
          </a:p>
          <a:p>
            <a:r>
              <a:rPr lang="es-ES" sz="600" dirty="0"/>
              <a:t>            "</a:t>
            </a:r>
            <a:r>
              <a:rPr lang="es-ES" sz="600" dirty="0" err="1"/>
              <a:t>doi</a:t>
            </a:r>
            <a:r>
              <a:rPr lang="es-ES" sz="600" dirty="0"/>
              <a:t>": "</a:t>
            </a:r>
            <a:r>
              <a:rPr lang="es-ES" sz="600" dirty="0" err="1"/>
              <a:t>doi</a:t>
            </a:r>
            <a:r>
              <a:rPr lang="es-ES" sz="600" dirty="0"/>
              <a:t>"</a:t>
            </a:r>
          </a:p>
          <a:p>
            <a:r>
              <a:rPr lang="es-ES" sz="600" dirty="0"/>
              <a:t>        },</a:t>
            </a:r>
          </a:p>
          <a:p>
            <a:r>
              <a:rPr lang="es-ES" sz="600" dirty="0"/>
              <a:t>        "</a:t>
            </a:r>
            <a:r>
              <a:rPr lang="es-ES" sz="600" dirty="0" err="1">
                <a:solidFill>
                  <a:srgbClr val="FFFF00"/>
                </a:solidFill>
              </a:rPr>
              <a:t>prefixes</a:t>
            </a:r>
            <a:r>
              <a:rPr lang="es-ES" sz="600" dirty="0"/>
              <a:t>": {</a:t>
            </a:r>
          </a:p>
          <a:p>
            <a:r>
              <a:rPr lang="es-ES" sz="600" dirty="0"/>
              <a:t>            "default": "http://scopus.com/",</a:t>
            </a:r>
          </a:p>
          <a:p>
            <a:r>
              <a:rPr lang="es-ES" sz="600" dirty="0"/>
              <a:t>            "</a:t>
            </a:r>
            <a:r>
              <a:rPr lang="es-ES" sz="600" dirty="0" err="1"/>
              <a:t>prism</a:t>
            </a:r>
            <a:r>
              <a:rPr lang="es-ES" sz="600" dirty="0"/>
              <a:t>": "http://prismstandard.org/</a:t>
            </a:r>
            <a:r>
              <a:rPr lang="es-ES" sz="600" dirty="0" err="1"/>
              <a:t>namespaces</a:t>
            </a:r>
            <a:r>
              <a:rPr lang="es-ES" sz="600" dirty="0"/>
              <a:t>/1.2/</a:t>
            </a:r>
            <a:r>
              <a:rPr lang="es-ES" sz="600" dirty="0" err="1"/>
              <a:t>basic</a:t>
            </a:r>
            <a:r>
              <a:rPr lang="es-ES" sz="600" dirty="0"/>
              <a:t>/",</a:t>
            </a:r>
          </a:p>
          <a:p>
            <a:r>
              <a:rPr lang="es-ES" sz="600" dirty="0"/>
              <a:t>            "</a:t>
            </a:r>
            <a:r>
              <a:rPr lang="es-ES" sz="600" dirty="0" err="1"/>
              <a:t>dc</a:t>
            </a:r>
            <a:r>
              <a:rPr lang="es-ES" sz="600" dirty="0"/>
              <a:t>": "http://purl.org/</a:t>
            </a:r>
            <a:r>
              <a:rPr lang="es-ES" sz="600" dirty="0" err="1"/>
              <a:t>dc</a:t>
            </a:r>
            <a:r>
              <a:rPr lang="es-ES" sz="600" dirty="0"/>
              <a:t>/</a:t>
            </a:r>
            <a:r>
              <a:rPr lang="es-ES" sz="600" dirty="0" err="1"/>
              <a:t>elements</a:t>
            </a:r>
            <a:r>
              <a:rPr lang="es-ES" sz="600" dirty="0"/>
              <a:t>/1.1/"</a:t>
            </a:r>
          </a:p>
          <a:p>
            <a:r>
              <a:rPr lang="es-ES" sz="600" dirty="0"/>
              <a:t>        },</a:t>
            </a:r>
          </a:p>
          <a:p>
            <a:r>
              <a:rPr lang="es-ES" sz="600" dirty="0"/>
              <a:t>        "</a:t>
            </a:r>
            <a:r>
              <a:rPr lang="es-ES" sz="600" dirty="0" err="1">
                <a:solidFill>
                  <a:srgbClr val="FFFF00"/>
                </a:solidFill>
              </a:rPr>
              <a:t>origin</a:t>
            </a:r>
            <a:r>
              <a:rPr lang="es-ES" sz="600" dirty="0"/>
              <a:t>": {</a:t>
            </a:r>
          </a:p>
          <a:p>
            <a:r>
              <a:rPr lang="es-ES" sz="600" dirty="0"/>
              <a:t>            "id": </a:t>
            </a:r>
            <a:r>
              <a:rPr lang="es-ES" sz="600" b="1" dirty="0" err="1"/>
              <a:t>null</a:t>
            </a:r>
            <a:r>
              <a:rPr lang="es-ES" sz="600" dirty="0"/>
              <a:t>,</a:t>
            </a:r>
          </a:p>
          <a:p>
            <a:r>
              <a:rPr lang="es-ES" sz="600" dirty="0"/>
              <a:t>            "</a:t>
            </a:r>
            <a:r>
              <a:rPr lang="es-ES" sz="600" dirty="0" err="1"/>
              <a:t>localURI</a:t>
            </a:r>
            <a:r>
              <a:rPr lang="es-ES" sz="600" dirty="0"/>
              <a:t>": "http://herc-iz-front-desa.atica.um.es/Articulo/94eb3174-c69b-3a2a-a3e3-ebf3d6605d8b",</a:t>
            </a:r>
          </a:p>
          <a:p>
            <a:r>
              <a:rPr lang="es-ES" sz="600" dirty="0"/>
              <a:t>            "</a:t>
            </a:r>
            <a:r>
              <a:rPr lang="es-ES" sz="600" dirty="0" err="1"/>
              <a:t>className</a:t>
            </a:r>
            <a:r>
              <a:rPr lang="es-ES" sz="600" dirty="0"/>
              <a:t>": "Articulo",</a:t>
            </a:r>
          </a:p>
          <a:p>
            <a:r>
              <a:rPr lang="es-ES" sz="600" dirty="0"/>
              <a:t>            "</a:t>
            </a:r>
            <a:r>
              <a:rPr lang="es-ES" sz="600" dirty="0" err="1"/>
              <a:t>node</a:t>
            </a:r>
            <a:r>
              <a:rPr lang="es-ES" sz="600" dirty="0"/>
              <a:t>": "</a:t>
            </a:r>
            <a:r>
              <a:rPr lang="es-ES" sz="600" dirty="0" err="1"/>
              <a:t>um</a:t>
            </a:r>
            <a:r>
              <a:rPr lang="es-ES" sz="600" dirty="0"/>
              <a:t>",</a:t>
            </a:r>
          </a:p>
          <a:p>
            <a:r>
              <a:rPr lang="es-ES" sz="600" dirty="0"/>
              <a:t>            "</a:t>
            </a:r>
            <a:r>
              <a:rPr lang="es-ES" sz="600" dirty="0" err="1"/>
              <a:t>tripleStore</a:t>
            </a:r>
            <a:r>
              <a:rPr lang="es-ES" sz="600" dirty="0"/>
              <a:t>": "</a:t>
            </a:r>
            <a:r>
              <a:rPr lang="es-ES" sz="600" dirty="0" err="1"/>
              <a:t>sparql</a:t>
            </a:r>
            <a:r>
              <a:rPr lang="es-ES" sz="600" dirty="0"/>
              <a:t>",</a:t>
            </a:r>
          </a:p>
          <a:p>
            <a:r>
              <a:rPr lang="es-ES" sz="600" dirty="0"/>
              <a:t>            "</a:t>
            </a:r>
            <a:r>
              <a:rPr lang="es-ES" sz="600" dirty="0" err="1"/>
              <a:t>lastModification</a:t>
            </a:r>
            <a:r>
              <a:rPr lang="es-ES" sz="600" dirty="0"/>
              <a:t>": 1434060000000,</a:t>
            </a:r>
          </a:p>
          <a:p>
            <a:r>
              <a:rPr lang="es-ES" sz="600" dirty="0"/>
              <a:t>            "</a:t>
            </a:r>
            <a:r>
              <a:rPr lang="es-ES" sz="600" dirty="0" err="1"/>
              <a:t>attributes</a:t>
            </a:r>
            <a:r>
              <a:rPr lang="es-ES" sz="600" dirty="0"/>
              <a:t>": {</a:t>
            </a:r>
          </a:p>
          <a:p>
            <a:r>
              <a:rPr lang="es-ES" sz="600" dirty="0"/>
              <a:t>                "</a:t>
            </a:r>
            <a:r>
              <a:rPr lang="es-ES" sz="600" dirty="0" err="1"/>
              <a:t>localId</a:t>
            </a:r>
            <a:r>
              <a:rPr lang="es-ES" sz="600" dirty="0"/>
              <a:t>": "51260",</a:t>
            </a:r>
          </a:p>
          <a:p>
            <a:r>
              <a:rPr lang="es-ES" sz="600" dirty="0"/>
              <a:t>                "name": "La Hemoglobina y la creatinina son factores de riego independientes de sangrado en pacientes anticoagulados por fibrilación auricular",</a:t>
            </a:r>
          </a:p>
          <a:p>
            <a:r>
              <a:rPr lang="es-ES" sz="600" dirty="0"/>
              <a:t>                "año": "2011",</a:t>
            </a:r>
          </a:p>
          <a:p>
            <a:r>
              <a:rPr lang="es-ES" sz="600" dirty="0"/>
              <a:t>                "</a:t>
            </a:r>
            <a:r>
              <a:rPr lang="es-ES" sz="600" dirty="0" err="1"/>
              <a:t>coautoria</a:t>
            </a:r>
            <a:r>
              <a:rPr lang="es-ES" sz="600" dirty="0"/>
              <a:t>": "N",</a:t>
            </a:r>
          </a:p>
          <a:p>
            <a:r>
              <a:rPr lang="es-ES" sz="600" dirty="0"/>
              <a:t>                "</a:t>
            </a:r>
            <a:r>
              <a:rPr lang="es-ES" sz="600" dirty="0" err="1"/>
              <a:t>title</a:t>
            </a:r>
            <a:r>
              <a:rPr lang="es-ES" sz="600" dirty="0"/>
              <a:t>": "</a:t>
            </a:r>
            <a:r>
              <a:rPr lang="es-ES" sz="600" dirty="0" err="1"/>
              <a:t>Implementation</a:t>
            </a:r>
            <a:r>
              <a:rPr lang="es-ES" sz="600" dirty="0"/>
              <a:t> of a new modular </a:t>
            </a:r>
            <a:r>
              <a:rPr lang="es-ES" sz="600" dirty="0" err="1"/>
              <a:t>facility</a:t>
            </a:r>
            <a:r>
              <a:rPr lang="es-ES" sz="600" dirty="0"/>
              <a:t> to </a:t>
            </a:r>
            <a:r>
              <a:rPr lang="es-ES" sz="600" dirty="0" err="1"/>
              <a:t>detoxify</a:t>
            </a:r>
            <a:r>
              <a:rPr lang="es-ES" sz="600" dirty="0"/>
              <a:t> agro-</a:t>
            </a:r>
            <a:r>
              <a:rPr lang="es-ES" sz="600" dirty="0" err="1"/>
              <a:t>wastewater</a:t>
            </a:r>
            <a:r>
              <a:rPr lang="es-ES" sz="600" dirty="0"/>
              <a:t> </a:t>
            </a:r>
            <a:r>
              <a:rPr lang="es-ES" sz="600" dirty="0" err="1"/>
              <a:t>polluted</a:t>
            </a:r>
            <a:r>
              <a:rPr lang="es-ES" sz="600" dirty="0"/>
              <a:t> </a:t>
            </a:r>
            <a:r>
              <a:rPr lang="es-ES" sz="600" dirty="0" err="1"/>
              <a:t>with</a:t>
            </a:r>
            <a:r>
              <a:rPr lang="es-ES" sz="600" dirty="0"/>
              <a:t> </a:t>
            </a:r>
            <a:r>
              <a:rPr lang="es-ES" sz="600" dirty="0" err="1"/>
              <a:t>neonicotinoid</a:t>
            </a:r>
            <a:r>
              <a:rPr lang="es-ES" sz="600" dirty="0"/>
              <a:t> </a:t>
            </a:r>
            <a:r>
              <a:rPr lang="es-ES" sz="600" dirty="0" err="1"/>
              <a:t>insecticides</a:t>
            </a:r>
            <a:r>
              <a:rPr lang="es-ES" sz="600" dirty="0"/>
              <a:t> in </a:t>
            </a:r>
            <a:r>
              <a:rPr lang="es-ES" sz="600" dirty="0" err="1"/>
              <a:t>farms</a:t>
            </a:r>
            <a:r>
              <a:rPr lang="es-ES" sz="600" dirty="0"/>
              <a:t> </a:t>
            </a:r>
            <a:r>
              <a:rPr lang="es-ES" sz="600" dirty="0" err="1"/>
              <a:t>by</a:t>
            </a:r>
            <a:r>
              <a:rPr lang="es-ES" sz="600" dirty="0"/>
              <a:t> solar </a:t>
            </a:r>
            <a:r>
              <a:rPr lang="es-ES" sz="600" dirty="0" err="1"/>
              <a:t>photocatalysis</a:t>
            </a:r>
            <a:r>
              <a:rPr lang="es-ES" sz="600" dirty="0"/>
              <a:t>"</a:t>
            </a:r>
          </a:p>
          <a:p>
            <a:r>
              <a:rPr lang="es-ES" sz="600" dirty="0"/>
              <a:t>            }</a:t>
            </a:r>
          </a:p>
          <a:p>
            <a:r>
              <a:rPr lang="es-ES" sz="600" dirty="0"/>
              <a:t>        },</a:t>
            </a:r>
          </a:p>
          <a:p>
            <a:r>
              <a:rPr lang="es-ES" sz="600" dirty="0"/>
              <a:t>       </a:t>
            </a:r>
          </a:p>
        </p:txBody>
      </p:sp>
      <p:sp>
        <p:nvSpPr>
          <p:cNvPr id="9" name="CuadroTexto 8">
            <a:extLst>
              <a:ext uri="{FF2B5EF4-FFF2-40B4-BE49-F238E27FC236}">
                <a16:creationId xmlns:a16="http://schemas.microsoft.com/office/drawing/2014/main" id="{1D0D4530-C769-4EA2-9B20-C1331E726B52}"/>
              </a:ext>
            </a:extLst>
          </p:cNvPr>
          <p:cNvSpPr txBox="1"/>
          <p:nvPr/>
        </p:nvSpPr>
        <p:spPr>
          <a:xfrm>
            <a:off x="7658098" y="2174196"/>
            <a:ext cx="2114833" cy="26776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        "</a:t>
            </a:r>
            <a:r>
              <a:rPr lang="es-ES" sz="600" dirty="0">
                <a:solidFill>
                  <a:srgbClr val="FFFF00"/>
                </a:solidFill>
              </a:rPr>
              <a:t>links</a:t>
            </a:r>
            <a:r>
              <a:rPr lang="es-ES" sz="600" dirty="0"/>
              <a:t>": [</a:t>
            </a:r>
          </a:p>
          <a:p>
            <a:r>
              <a:rPr lang="es-ES" sz="600" dirty="0"/>
              <a:t>            {</a:t>
            </a:r>
          </a:p>
          <a:p>
            <a:r>
              <a:rPr lang="es-ES" sz="600" dirty="0"/>
              <a:t>                "</a:t>
            </a:r>
            <a:r>
              <a:rPr lang="es-ES" sz="600" dirty="0" err="1"/>
              <a:t>type</a:t>
            </a:r>
            <a:r>
              <a:rPr lang="es-ES" sz="600" dirty="0"/>
              <a:t>": "</a:t>
            </a:r>
            <a:r>
              <a:rPr lang="es-ES" sz="600" dirty="0" err="1"/>
              <a:t>self</a:t>
            </a:r>
            <a:r>
              <a:rPr lang="es-ES" sz="600" dirty="0"/>
              <a:t>",</a:t>
            </a:r>
          </a:p>
          <a:p>
            <a:r>
              <a:rPr lang="es-ES" sz="600" dirty="0"/>
              <a:t>                "link": "https://api.elsevier.com/content/</a:t>
            </a:r>
            <a:r>
              <a:rPr lang="es-ES" sz="600" dirty="0" err="1"/>
              <a:t>abstract</a:t>
            </a:r>
            <a:r>
              <a:rPr lang="es-ES" sz="600" dirty="0"/>
              <a:t>/</a:t>
            </a:r>
            <a:r>
              <a:rPr lang="es-ES" sz="600" dirty="0" err="1"/>
              <a:t>scopus_id</a:t>
            </a:r>
            <a:r>
              <a:rPr lang="es-ES" sz="600" dirty="0"/>
              <a:t>/85064015825"</a:t>
            </a:r>
          </a:p>
          <a:p>
            <a:r>
              <a:rPr lang="es-ES" sz="600" dirty="0"/>
              <a:t>            },</a:t>
            </a:r>
          </a:p>
          <a:p>
            <a:r>
              <a:rPr lang="es-ES" sz="600" dirty="0"/>
              <a:t>            {</a:t>
            </a:r>
          </a:p>
          <a:p>
            <a:r>
              <a:rPr lang="es-ES" sz="600" dirty="0"/>
              <a:t>                "</a:t>
            </a:r>
            <a:r>
              <a:rPr lang="es-ES" sz="600" dirty="0" err="1"/>
              <a:t>type</a:t>
            </a:r>
            <a:r>
              <a:rPr lang="es-ES" sz="600" dirty="0"/>
              <a:t>": "</a:t>
            </a:r>
            <a:r>
              <a:rPr lang="es-ES" sz="600" dirty="0" err="1"/>
              <a:t>author-affiliation</a:t>
            </a:r>
            <a:r>
              <a:rPr lang="es-ES" sz="600" dirty="0"/>
              <a:t>",</a:t>
            </a:r>
          </a:p>
          <a:p>
            <a:r>
              <a:rPr lang="es-ES" sz="600" dirty="0"/>
              <a:t>                "link": "https://api.elsevier.com/content/</a:t>
            </a:r>
            <a:r>
              <a:rPr lang="es-ES" sz="600" dirty="0" err="1"/>
              <a:t>abstract</a:t>
            </a:r>
            <a:r>
              <a:rPr lang="es-ES" sz="600" dirty="0"/>
              <a:t>/</a:t>
            </a:r>
            <a:r>
              <a:rPr lang="es-ES" sz="600" dirty="0" err="1"/>
              <a:t>scopus_id</a:t>
            </a:r>
            <a:r>
              <a:rPr lang="es-ES" sz="600" dirty="0"/>
              <a:t>/85064015825?field=</a:t>
            </a:r>
            <a:r>
              <a:rPr lang="es-ES" sz="600" dirty="0" err="1"/>
              <a:t>author,affiliation</a:t>
            </a:r>
            <a:r>
              <a:rPr lang="es-ES" sz="600" dirty="0"/>
              <a:t>"</a:t>
            </a:r>
          </a:p>
          <a:p>
            <a:r>
              <a:rPr lang="es-ES" sz="600" dirty="0"/>
              <a:t>            },</a:t>
            </a:r>
          </a:p>
          <a:p>
            <a:r>
              <a:rPr lang="es-ES" sz="600" dirty="0"/>
              <a:t>            {</a:t>
            </a:r>
          </a:p>
          <a:p>
            <a:r>
              <a:rPr lang="es-ES" sz="600" dirty="0"/>
              <a:t>                "</a:t>
            </a:r>
            <a:r>
              <a:rPr lang="es-ES" sz="600" dirty="0" err="1"/>
              <a:t>type</a:t>
            </a:r>
            <a:r>
              <a:rPr lang="es-ES" sz="600" dirty="0"/>
              <a:t>": "</a:t>
            </a:r>
            <a:r>
              <a:rPr lang="es-ES" sz="600" dirty="0" err="1"/>
              <a:t>scopus</a:t>
            </a:r>
            <a:r>
              <a:rPr lang="es-ES" sz="600" dirty="0"/>
              <a:t>",</a:t>
            </a:r>
          </a:p>
          <a:p>
            <a:r>
              <a:rPr lang="es-ES" sz="600" dirty="0"/>
              <a:t>                "link": "https://www.scopus.com/inward/record.uri?partnerID=HzOxMe3b&amp;scp=85064015825&amp;origin=inward"</a:t>
            </a:r>
          </a:p>
          <a:p>
            <a:r>
              <a:rPr lang="es-ES" sz="600" dirty="0"/>
              <a:t>            },</a:t>
            </a:r>
          </a:p>
          <a:p>
            <a:r>
              <a:rPr lang="es-ES" sz="600" dirty="0"/>
              <a:t>            {</a:t>
            </a:r>
          </a:p>
          <a:p>
            <a:r>
              <a:rPr lang="es-ES" sz="600" dirty="0"/>
              <a:t>                "</a:t>
            </a:r>
            <a:r>
              <a:rPr lang="es-ES" sz="600" dirty="0" err="1"/>
              <a:t>type</a:t>
            </a:r>
            <a:r>
              <a:rPr lang="es-ES" sz="600" dirty="0"/>
              <a:t>": "</a:t>
            </a:r>
            <a:r>
              <a:rPr lang="es-ES" sz="600" dirty="0" err="1"/>
              <a:t>scopus-citedby</a:t>
            </a:r>
            <a:r>
              <a:rPr lang="es-ES" sz="600" dirty="0"/>
              <a:t>",</a:t>
            </a:r>
          </a:p>
          <a:p>
            <a:r>
              <a:rPr lang="es-ES" sz="600" dirty="0"/>
              <a:t>                "link": "https://www.scopus.com/inward/citedby.uri?partnerID=HzOxMe3b&amp;scp=85064015825&amp;origin=inward"</a:t>
            </a:r>
          </a:p>
          <a:p>
            <a:r>
              <a:rPr lang="es-ES" sz="600" dirty="0"/>
              <a:t>            },</a:t>
            </a:r>
          </a:p>
          <a:p>
            <a:r>
              <a:rPr lang="es-ES" sz="600" dirty="0"/>
              <a:t>            {</a:t>
            </a:r>
          </a:p>
          <a:p>
            <a:r>
              <a:rPr lang="es-ES" sz="600" dirty="0"/>
              <a:t>                "</a:t>
            </a:r>
            <a:r>
              <a:rPr lang="es-ES" sz="600" dirty="0" err="1"/>
              <a:t>type</a:t>
            </a:r>
            <a:r>
              <a:rPr lang="es-ES" sz="600" dirty="0"/>
              <a:t>": "full-</a:t>
            </a:r>
            <a:r>
              <a:rPr lang="es-ES" sz="600" dirty="0" err="1"/>
              <a:t>text</a:t>
            </a:r>
            <a:r>
              <a:rPr lang="es-ES" sz="600" dirty="0"/>
              <a:t>",</a:t>
            </a:r>
          </a:p>
          <a:p>
            <a:r>
              <a:rPr lang="es-ES" sz="600" dirty="0"/>
              <a:t>                "link": "https://api.elsevier.com/content/</a:t>
            </a:r>
            <a:r>
              <a:rPr lang="es-ES" sz="600" dirty="0" err="1"/>
              <a:t>article</a:t>
            </a:r>
            <a:r>
              <a:rPr lang="es-ES" sz="600" dirty="0"/>
              <a:t>/</a:t>
            </a:r>
            <a:r>
              <a:rPr lang="es-ES" sz="600" dirty="0" err="1"/>
              <a:t>eid</a:t>
            </a:r>
            <a:r>
              <a:rPr lang="es-ES" sz="600" dirty="0"/>
              <a:t>/1-s2.0-S0360544219305341"</a:t>
            </a:r>
          </a:p>
          <a:p>
            <a:r>
              <a:rPr lang="es-ES" sz="600" dirty="0"/>
              <a:t>            }</a:t>
            </a:r>
          </a:p>
          <a:p>
            <a:r>
              <a:rPr lang="es-ES" sz="600" dirty="0"/>
              <a:t>        ],</a:t>
            </a:r>
          </a:p>
          <a:p>
            <a:endParaRPr lang="es-ES" sz="600" dirty="0"/>
          </a:p>
        </p:txBody>
      </p:sp>
      <p:sp>
        <p:nvSpPr>
          <p:cNvPr id="8" name="CuadroTexto 7">
            <a:extLst>
              <a:ext uri="{FF2B5EF4-FFF2-40B4-BE49-F238E27FC236}">
                <a16:creationId xmlns:a16="http://schemas.microsoft.com/office/drawing/2014/main" id="{40C3B061-BA49-48B4-A2D4-7E40C0ECB2B6}"/>
              </a:ext>
            </a:extLst>
          </p:cNvPr>
          <p:cNvSpPr txBox="1"/>
          <p:nvPr/>
        </p:nvSpPr>
        <p:spPr>
          <a:xfrm>
            <a:off x="9929070" y="2174196"/>
            <a:ext cx="2114833" cy="438581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        </a:t>
            </a:r>
            <a:r>
              <a:rPr lang="es-ES" sz="700" dirty="0"/>
              <a:t>        "</a:t>
            </a:r>
            <a:r>
              <a:rPr lang="es-ES" sz="700" dirty="0" err="1">
                <a:solidFill>
                  <a:srgbClr val="FFFF00"/>
                </a:solidFill>
              </a:rPr>
              <a:t>attributes</a:t>
            </a:r>
            <a:r>
              <a:rPr lang="es-ES" sz="700" dirty="0"/>
              <a:t>": {</a:t>
            </a:r>
          </a:p>
          <a:p>
            <a:r>
              <a:rPr lang="es-ES" sz="700" dirty="0"/>
              <a:t>            "@_fa": "true",</a:t>
            </a:r>
          </a:p>
          <a:p>
            <a:r>
              <a:rPr lang="es-ES" sz="700" dirty="0"/>
              <a:t>            "</a:t>
            </a:r>
            <a:r>
              <a:rPr lang="es-ES" sz="700" dirty="0" err="1"/>
              <a:t>prism:url</a:t>
            </a:r>
            <a:r>
              <a:rPr lang="es-ES" sz="700" dirty="0"/>
              <a:t>": "https://api.elsevier.com/content/</a:t>
            </a:r>
            <a:r>
              <a:rPr lang="es-ES" sz="700" dirty="0" err="1"/>
              <a:t>abstract</a:t>
            </a:r>
            <a:r>
              <a:rPr lang="es-ES" sz="700" dirty="0"/>
              <a:t>/</a:t>
            </a:r>
            <a:r>
              <a:rPr lang="es-ES" sz="700" dirty="0" err="1"/>
              <a:t>scopus_id</a:t>
            </a:r>
            <a:r>
              <a:rPr lang="es-ES" sz="700" dirty="0"/>
              <a:t>/85064015825",</a:t>
            </a:r>
          </a:p>
          <a:p>
            <a:r>
              <a:rPr lang="es-ES" sz="700" dirty="0"/>
              <a:t>            "</a:t>
            </a:r>
            <a:r>
              <a:rPr lang="es-ES" sz="700" dirty="0" err="1"/>
              <a:t>dc:identifier</a:t>
            </a:r>
            <a:r>
              <a:rPr lang="es-ES" sz="700" dirty="0"/>
              <a:t>": "SCOPUS_ID:85064015825",</a:t>
            </a:r>
          </a:p>
          <a:p>
            <a:r>
              <a:rPr lang="es-ES" sz="700" dirty="0"/>
              <a:t>            "</a:t>
            </a:r>
            <a:r>
              <a:rPr lang="es-ES" sz="700" dirty="0" err="1"/>
              <a:t>eid</a:t>
            </a:r>
            <a:r>
              <a:rPr lang="es-ES" sz="700" dirty="0"/>
              <a:t>": "2-s2.0-85064015825",</a:t>
            </a:r>
          </a:p>
          <a:p>
            <a:r>
              <a:rPr lang="es-ES" sz="700" dirty="0"/>
              <a:t>            "</a:t>
            </a:r>
            <a:r>
              <a:rPr lang="es-ES" sz="700" dirty="0" err="1"/>
              <a:t>dc:title</a:t>
            </a:r>
            <a:r>
              <a:rPr lang="es-ES" sz="700" dirty="0"/>
              <a:t>": "</a:t>
            </a:r>
            <a:r>
              <a:rPr lang="es-ES" sz="700" dirty="0" err="1"/>
              <a:t>Implementation</a:t>
            </a:r>
            <a:r>
              <a:rPr lang="es-ES" sz="700" dirty="0"/>
              <a:t> of a new modular </a:t>
            </a:r>
            <a:r>
              <a:rPr lang="es-ES" sz="700" dirty="0" err="1"/>
              <a:t>facility</a:t>
            </a:r>
            <a:r>
              <a:rPr lang="es-ES" sz="700" dirty="0"/>
              <a:t> to </a:t>
            </a:r>
            <a:r>
              <a:rPr lang="es-ES" sz="700" dirty="0" err="1"/>
              <a:t>detoxify</a:t>
            </a:r>
            <a:r>
              <a:rPr lang="es-ES" sz="700" dirty="0"/>
              <a:t> agro-</a:t>
            </a:r>
            <a:r>
              <a:rPr lang="es-ES" sz="700" dirty="0" err="1"/>
              <a:t>wastewater</a:t>
            </a:r>
            <a:r>
              <a:rPr lang="es-ES" sz="700" dirty="0"/>
              <a:t> </a:t>
            </a:r>
            <a:r>
              <a:rPr lang="es-ES" sz="700" dirty="0" err="1"/>
              <a:t>polluted</a:t>
            </a:r>
            <a:r>
              <a:rPr lang="es-ES" sz="700" dirty="0"/>
              <a:t> </a:t>
            </a:r>
            <a:r>
              <a:rPr lang="es-ES" sz="700" dirty="0" err="1"/>
              <a:t>with</a:t>
            </a:r>
            <a:r>
              <a:rPr lang="es-ES" sz="700" dirty="0"/>
              <a:t> </a:t>
            </a:r>
            <a:r>
              <a:rPr lang="es-ES" sz="700" dirty="0" err="1"/>
              <a:t>neonicotinoid</a:t>
            </a:r>
            <a:r>
              <a:rPr lang="es-ES" sz="700" dirty="0"/>
              <a:t> </a:t>
            </a:r>
            <a:r>
              <a:rPr lang="es-ES" sz="700" dirty="0" err="1"/>
              <a:t>insecticides</a:t>
            </a:r>
            <a:r>
              <a:rPr lang="es-ES" sz="700" dirty="0"/>
              <a:t> in </a:t>
            </a:r>
            <a:r>
              <a:rPr lang="es-ES" sz="700" dirty="0" err="1"/>
              <a:t>farms</a:t>
            </a:r>
            <a:r>
              <a:rPr lang="es-ES" sz="700" dirty="0"/>
              <a:t> </a:t>
            </a:r>
            <a:r>
              <a:rPr lang="es-ES" sz="700" dirty="0" err="1"/>
              <a:t>by</a:t>
            </a:r>
            <a:r>
              <a:rPr lang="es-ES" sz="700" dirty="0"/>
              <a:t> solar </a:t>
            </a:r>
            <a:r>
              <a:rPr lang="es-ES" sz="700" dirty="0" err="1"/>
              <a:t>photocatalysis</a:t>
            </a:r>
            <a:r>
              <a:rPr lang="es-ES" sz="700" dirty="0"/>
              <a:t>",</a:t>
            </a:r>
          </a:p>
          <a:p>
            <a:r>
              <a:rPr lang="es-ES" sz="700" dirty="0"/>
              <a:t>            "</a:t>
            </a:r>
            <a:r>
              <a:rPr lang="es-ES" sz="700" dirty="0" err="1"/>
              <a:t>dc:creator</a:t>
            </a:r>
            <a:r>
              <a:rPr lang="es-ES" sz="700" dirty="0"/>
              <a:t>": "</a:t>
            </a:r>
            <a:r>
              <a:rPr lang="es-ES" sz="700" dirty="0" err="1"/>
              <a:t>Fenoll</a:t>
            </a:r>
            <a:r>
              <a:rPr lang="es-ES" sz="700" dirty="0"/>
              <a:t> J.",</a:t>
            </a:r>
          </a:p>
          <a:p>
            <a:r>
              <a:rPr lang="es-ES" sz="700" dirty="0"/>
              <a:t>            "</a:t>
            </a:r>
            <a:r>
              <a:rPr lang="es-ES" sz="700" dirty="0" err="1"/>
              <a:t>prism:publicationName</a:t>
            </a:r>
            <a:r>
              <a:rPr lang="es-ES" sz="700" dirty="0"/>
              <a:t>": "Energy",</a:t>
            </a:r>
          </a:p>
          <a:p>
            <a:r>
              <a:rPr lang="es-ES" sz="700" dirty="0"/>
              <a:t>            "</a:t>
            </a:r>
            <a:r>
              <a:rPr lang="es-ES" sz="700" dirty="0" err="1"/>
              <a:t>prism:issn</a:t>
            </a:r>
            <a:r>
              <a:rPr lang="es-ES" sz="700" dirty="0"/>
              <a:t>": "03605442",</a:t>
            </a:r>
          </a:p>
          <a:p>
            <a:r>
              <a:rPr lang="es-ES" sz="700" dirty="0"/>
              <a:t>            "</a:t>
            </a:r>
            <a:r>
              <a:rPr lang="es-ES" sz="700" dirty="0" err="1"/>
              <a:t>prism:volume</a:t>
            </a:r>
            <a:r>
              <a:rPr lang="es-ES" sz="700" dirty="0"/>
              <a:t>": "175",</a:t>
            </a:r>
          </a:p>
          <a:p>
            <a:r>
              <a:rPr lang="es-ES" sz="700" dirty="0"/>
              <a:t>            "</a:t>
            </a:r>
            <a:r>
              <a:rPr lang="es-ES" sz="700" dirty="0" err="1"/>
              <a:t>prism:pageRange</a:t>
            </a:r>
            <a:r>
              <a:rPr lang="es-ES" sz="700" dirty="0"/>
              <a:t>": "722-729",</a:t>
            </a:r>
          </a:p>
          <a:p>
            <a:r>
              <a:rPr lang="es-ES" sz="700" dirty="0"/>
              <a:t>            "</a:t>
            </a:r>
            <a:r>
              <a:rPr lang="es-ES" sz="700" dirty="0" err="1"/>
              <a:t>prism:coverDate</a:t>
            </a:r>
            <a:r>
              <a:rPr lang="es-ES" sz="700" dirty="0"/>
              <a:t>": "2019-05-15",</a:t>
            </a:r>
          </a:p>
          <a:p>
            <a:r>
              <a:rPr lang="es-ES" sz="700" dirty="0"/>
              <a:t>            "</a:t>
            </a:r>
            <a:r>
              <a:rPr lang="es-ES" sz="700" dirty="0" err="1"/>
              <a:t>prism:coverDisplayDate</a:t>
            </a:r>
            <a:r>
              <a:rPr lang="es-ES" sz="700" dirty="0"/>
              <a:t>": "15 May 2019",</a:t>
            </a:r>
          </a:p>
          <a:p>
            <a:r>
              <a:rPr lang="es-ES" sz="700" dirty="0"/>
              <a:t>            "</a:t>
            </a:r>
            <a:r>
              <a:rPr lang="es-ES" sz="700" dirty="0" err="1"/>
              <a:t>prism:doi</a:t>
            </a:r>
            <a:r>
              <a:rPr lang="es-ES" sz="700" dirty="0"/>
              <a:t>": "10.1016/j.energy.2019.03.118",</a:t>
            </a:r>
          </a:p>
          <a:p>
            <a:r>
              <a:rPr lang="es-ES" sz="700" dirty="0"/>
              <a:t>            "</a:t>
            </a:r>
            <a:r>
              <a:rPr lang="es-ES" sz="700" dirty="0" err="1"/>
              <a:t>pii</a:t>
            </a:r>
            <a:r>
              <a:rPr lang="es-ES" sz="700" dirty="0"/>
              <a:t>": "S0360544219305341",</a:t>
            </a:r>
          </a:p>
          <a:p>
            <a:r>
              <a:rPr lang="es-ES" sz="700" dirty="0"/>
              <a:t>            "</a:t>
            </a:r>
            <a:r>
              <a:rPr lang="es-ES" sz="700" dirty="0" err="1"/>
              <a:t>citedby-count</a:t>
            </a:r>
            <a:r>
              <a:rPr lang="es-ES" sz="700" dirty="0"/>
              <a:t>": "8",</a:t>
            </a:r>
          </a:p>
          <a:p>
            <a:r>
              <a:rPr lang="es-ES" sz="700" dirty="0"/>
              <a:t>            "</a:t>
            </a:r>
            <a:r>
              <a:rPr lang="es-ES" sz="700" dirty="0" err="1"/>
              <a:t>affiliation</a:t>
            </a:r>
            <a:r>
              <a:rPr lang="es-ES" sz="700" dirty="0"/>
              <a:t>": [</a:t>
            </a:r>
          </a:p>
          <a:p>
            <a:r>
              <a:rPr lang="es-ES" sz="700" dirty="0"/>
              <a:t>                {</a:t>
            </a:r>
          </a:p>
          <a:p>
            <a:r>
              <a:rPr lang="es-ES" sz="700" dirty="0"/>
              <a:t>                    "@_fa": "true",</a:t>
            </a:r>
          </a:p>
          <a:p>
            <a:r>
              <a:rPr lang="es-ES" sz="700" dirty="0"/>
              <a:t>                    "</a:t>
            </a:r>
            <a:r>
              <a:rPr lang="es-ES" sz="700" dirty="0" err="1"/>
              <a:t>affilname</a:t>
            </a:r>
            <a:r>
              <a:rPr lang="es-ES" sz="700" dirty="0"/>
              <a:t>": "</a:t>
            </a:r>
            <a:r>
              <a:rPr lang="es-ES" sz="700" dirty="0" err="1"/>
              <a:t>Sustainability</a:t>
            </a:r>
            <a:r>
              <a:rPr lang="es-ES" sz="700" dirty="0"/>
              <a:t> and </a:t>
            </a:r>
            <a:r>
              <a:rPr lang="es-ES" sz="700" dirty="0" err="1"/>
              <a:t>Quality</a:t>
            </a:r>
            <a:r>
              <a:rPr lang="es-ES" sz="700" dirty="0"/>
              <a:t> Group of </a:t>
            </a:r>
            <a:r>
              <a:rPr lang="es-ES" sz="700" dirty="0" err="1"/>
              <a:t>Fruit</a:t>
            </a:r>
            <a:r>
              <a:rPr lang="es-ES" sz="700" dirty="0"/>
              <a:t> and Vegetable </a:t>
            </a:r>
            <a:r>
              <a:rPr lang="es-ES" sz="700" dirty="0" err="1"/>
              <a:t>Products</a:t>
            </a:r>
            <a:r>
              <a:rPr lang="es-ES" sz="700" dirty="0"/>
              <a:t>. Murcia Institute of Agri-</a:t>
            </a:r>
            <a:r>
              <a:rPr lang="es-ES" sz="700" dirty="0" err="1"/>
              <a:t>Food</a:t>
            </a:r>
            <a:r>
              <a:rPr lang="es-ES" sz="700" dirty="0"/>
              <a:t> Research and Development",</a:t>
            </a:r>
          </a:p>
          <a:p>
            <a:r>
              <a:rPr lang="es-ES" sz="700" dirty="0"/>
              <a:t>                    "</a:t>
            </a:r>
            <a:r>
              <a:rPr lang="es-ES" sz="700" dirty="0" err="1"/>
              <a:t>affiliation-city</a:t>
            </a:r>
            <a:r>
              <a:rPr lang="es-ES" sz="700" dirty="0"/>
              <a:t>": "Murcia",</a:t>
            </a:r>
          </a:p>
          <a:p>
            <a:r>
              <a:rPr lang="es-ES" sz="700" dirty="0"/>
              <a:t>                    "</a:t>
            </a:r>
            <a:r>
              <a:rPr lang="es-ES" sz="700" dirty="0" err="1"/>
              <a:t>affiliation</a:t>
            </a:r>
            <a:r>
              <a:rPr lang="es-ES" sz="700" dirty="0"/>
              <a:t>-country": "</a:t>
            </a:r>
            <a:r>
              <a:rPr lang="es-ES" sz="700" dirty="0" err="1"/>
              <a:t>Spain</a:t>
            </a:r>
            <a:r>
              <a:rPr lang="es-ES" sz="700" dirty="0"/>
              <a:t>"</a:t>
            </a:r>
          </a:p>
          <a:p>
            <a:r>
              <a:rPr lang="es-ES" sz="700" dirty="0"/>
              <a:t>                }</a:t>
            </a:r>
          </a:p>
          <a:p>
            <a:r>
              <a:rPr lang="es-ES" sz="700" dirty="0"/>
              <a:t>            ],</a:t>
            </a:r>
          </a:p>
          <a:p>
            <a:r>
              <a:rPr lang="es-ES" sz="700" dirty="0"/>
              <a:t>            "</a:t>
            </a:r>
            <a:r>
              <a:rPr lang="es-ES" sz="700" dirty="0" err="1"/>
              <a:t>prism:aggregationType</a:t>
            </a:r>
            <a:r>
              <a:rPr lang="es-ES" sz="700" dirty="0"/>
              <a:t>": "Journal",</a:t>
            </a:r>
          </a:p>
          <a:p>
            <a:r>
              <a:rPr lang="es-ES" sz="700" dirty="0"/>
              <a:t>            "</a:t>
            </a:r>
            <a:r>
              <a:rPr lang="es-ES" sz="700" dirty="0" err="1"/>
              <a:t>subtype</a:t>
            </a:r>
            <a:r>
              <a:rPr lang="es-ES" sz="700" dirty="0"/>
              <a:t>": "ar",</a:t>
            </a:r>
          </a:p>
          <a:p>
            <a:r>
              <a:rPr lang="es-ES" sz="700" dirty="0"/>
              <a:t>            "</a:t>
            </a:r>
            <a:r>
              <a:rPr lang="es-ES" sz="700" dirty="0" err="1"/>
              <a:t>subtypeDescription</a:t>
            </a:r>
            <a:r>
              <a:rPr lang="es-ES" sz="700" dirty="0"/>
              <a:t>": "</a:t>
            </a:r>
            <a:r>
              <a:rPr lang="es-ES" sz="700" dirty="0" err="1"/>
              <a:t>Article</a:t>
            </a:r>
            <a:r>
              <a:rPr lang="es-ES" sz="700" dirty="0"/>
              <a:t>",</a:t>
            </a:r>
          </a:p>
          <a:p>
            <a:r>
              <a:rPr lang="es-ES" sz="700" dirty="0"/>
              <a:t>            "source-id": "29348",</a:t>
            </a:r>
          </a:p>
          <a:p>
            <a:r>
              <a:rPr lang="es-ES" sz="700" dirty="0"/>
              <a:t>            "</a:t>
            </a:r>
            <a:r>
              <a:rPr lang="es-ES" sz="700" dirty="0" err="1"/>
              <a:t>openaccess</a:t>
            </a:r>
            <a:r>
              <a:rPr lang="es-ES" sz="700" dirty="0"/>
              <a:t>": "0",</a:t>
            </a:r>
          </a:p>
          <a:p>
            <a:r>
              <a:rPr lang="es-ES" sz="700" dirty="0"/>
              <a:t>            "</a:t>
            </a:r>
            <a:r>
              <a:rPr lang="es-ES" sz="700" dirty="0" err="1"/>
              <a:t>openaccessFlag</a:t>
            </a:r>
            <a:r>
              <a:rPr lang="es-ES" sz="700" dirty="0"/>
              <a:t>": </a:t>
            </a:r>
            <a:r>
              <a:rPr lang="es-ES" sz="700" b="1" dirty="0"/>
              <a:t>false</a:t>
            </a:r>
            <a:endParaRPr lang="es-ES" sz="700" dirty="0"/>
          </a:p>
          <a:p>
            <a:r>
              <a:rPr lang="es-ES" sz="700" dirty="0"/>
              <a:t>        }</a:t>
            </a:r>
          </a:p>
          <a:p>
            <a:r>
              <a:rPr lang="es-ES" sz="700" dirty="0"/>
              <a:t>    }</a:t>
            </a:r>
          </a:p>
          <a:p>
            <a:r>
              <a:rPr lang="es-ES" sz="700" dirty="0"/>
              <a:t>]</a:t>
            </a:r>
          </a:p>
          <a:p>
            <a:endParaRPr lang="es-ES" sz="600" dirty="0"/>
          </a:p>
        </p:txBody>
      </p:sp>
    </p:spTree>
    <p:extLst>
      <p:ext uri="{BB962C8B-B14F-4D97-AF65-F5344CB8AC3E}">
        <p14:creationId xmlns:p14="http://schemas.microsoft.com/office/powerpoint/2010/main" val="181114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Despliegues y ejecución</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269000"/>
            <a:ext cx="5895925" cy="2677656"/>
          </a:xfrm>
          <a:prstGeom prst="rect">
            <a:avLst/>
          </a:prstGeom>
          <a:noFill/>
        </p:spPr>
        <p:txBody>
          <a:bodyPr wrap="square" rtlCol="0">
            <a:spAutoFit/>
          </a:bodyPr>
          <a:lstStyle/>
          <a:p>
            <a:pPr marL="800100" lvl="1" indent="-342900">
              <a:buFont typeface="Arial" panose="020B0604020202020204" pitchFamily="34" charset="0"/>
              <a:buChar char="•"/>
            </a:pPr>
            <a:r>
              <a:rPr lang="es-ES" sz="2400" dirty="0"/>
              <a:t>Repositorios</a:t>
            </a:r>
          </a:p>
          <a:p>
            <a:pPr marL="800100" lvl="1" indent="-342900">
              <a:buFont typeface="Arial" panose="020B0604020202020204" pitchFamily="34" charset="0"/>
              <a:buChar char="•"/>
            </a:pPr>
            <a:r>
              <a:rPr lang="es-ES" sz="2400" dirty="0"/>
              <a:t>Dependencias</a:t>
            </a:r>
          </a:p>
          <a:p>
            <a:pPr marL="800100" lvl="1" indent="-342900">
              <a:buFont typeface="Arial" panose="020B0604020202020204" pitchFamily="34" charset="0"/>
              <a:buChar char="•"/>
            </a:pPr>
            <a:r>
              <a:rPr lang="es-ES" sz="2400" dirty="0"/>
              <a:t>Pasos necesarios:</a:t>
            </a:r>
          </a:p>
          <a:p>
            <a:pPr marL="1257300" lvl="2" indent="-342900">
              <a:buFont typeface="Arial" panose="020B0604020202020204" pitchFamily="34" charset="0"/>
              <a:buChar char="•"/>
            </a:pPr>
            <a:r>
              <a:rPr lang="es-ES" sz="2400" dirty="0"/>
              <a:t>Descarga del proyecto (Github)</a:t>
            </a:r>
          </a:p>
          <a:p>
            <a:pPr marL="800100" lvl="1" indent="-342900">
              <a:buFont typeface="Arial" panose="020B0604020202020204" pitchFamily="34" charset="0"/>
              <a:buChar char="•"/>
            </a:pPr>
            <a:r>
              <a:rPr lang="es-ES" sz="2400" dirty="0"/>
              <a:t>Ejecución (</a:t>
            </a:r>
            <a:r>
              <a:rPr lang="es-ES" sz="2400" dirty="0" err="1"/>
              <a:t>jar</a:t>
            </a:r>
            <a:r>
              <a:rPr lang="es-ES" sz="2400" dirty="0"/>
              <a:t> o docker)</a:t>
            </a:r>
          </a:p>
          <a:p>
            <a:pPr marL="800100" lvl="1" indent="-342900">
              <a:buFont typeface="Arial" panose="020B0604020202020204" pitchFamily="34" charset="0"/>
              <a:buChar char="•"/>
            </a:pPr>
            <a:r>
              <a:rPr lang="es-ES" sz="2400" dirty="0"/>
              <a:t>EndPoints</a:t>
            </a:r>
          </a:p>
          <a:p>
            <a:pPr marL="800100" lvl="1" indent="-342900">
              <a:buFont typeface="Arial" panose="020B0604020202020204" pitchFamily="34" charset="0"/>
              <a:buChar char="•"/>
            </a:pPr>
            <a:endParaRPr lang="es-ES" sz="2400" dirty="0"/>
          </a:p>
        </p:txBody>
      </p:sp>
    </p:spTree>
    <p:extLst>
      <p:ext uri="{BB962C8B-B14F-4D97-AF65-F5344CB8AC3E}">
        <p14:creationId xmlns:p14="http://schemas.microsoft.com/office/powerpoint/2010/main" val="269424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Discovery: </a:t>
            </a:r>
            <a:r>
              <a:rPr lang="es-ES" sz="4000" dirty="0">
                <a:solidFill>
                  <a:schemeClr val="accent1"/>
                </a:solidFill>
              </a:rPr>
              <a:t>Ejecución</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831544"/>
          </a:xfrm>
          <a:prstGeom prst="rect">
            <a:avLst/>
          </a:prstGeom>
          <a:noFill/>
        </p:spPr>
        <p:txBody>
          <a:bodyPr wrap="square" rtlCol="0">
            <a:spAutoFit/>
          </a:bodyPr>
          <a:lstStyle/>
          <a:p>
            <a:endParaRPr lang="es-ES" sz="1000" dirty="0"/>
          </a:p>
          <a:p>
            <a:r>
              <a:rPr lang="es-ES" sz="1400" b="1" dirty="0"/>
              <a:t>En la maquina local:</a:t>
            </a:r>
          </a:p>
          <a:p>
            <a:endParaRPr lang="es-ES" sz="1400" b="1" dirty="0"/>
          </a:p>
          <a:p>
            <a:pPr marL="285750" indent="-285750">
              <a:buFont typeface="Arial" panose="020B0604020202020204" pitchFamily="34" charset="0"/>
              <a:buChar char="•"/>
            </a:pPr>
            <a:r>
              <a:rPr lang="es-ES" sz="1400" b="1" dirty="0"/>
              <a:t>Descargar dependencias y construir el proyecto</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Ejecutar</a:t>
            </a:r>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3" name="CuadroTexto 2">
            <a:extLst>
              <a:ext uri="{FF2B5EF4-FFF2-40B4-BE49-F238E27FC236}">
                <a16:creationId xmlns:a16="http://schemas.microsoft.com/office/drawing/2014/main" id="{AF4FD9D1-2308-4C45-8FC9-D8230C19C43B}"/>
              </a:ext>
            </a:extLst>
          </p:cNvPr>
          <p:cNvSpPr txBox="1"/>
          <p:nvPr/>
        </p:nvSpPr>
        <p:spPr>
          <a:xfrm>
            <a:off x="1022396" y="306620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1400" dirty="0" err="1"/>
              <a:t>mvn</a:t>
            </a:r>
            <a:r>
              <a:rPr lang="es-ES" sz="1400" dirty="0"/>
              <a:t> clean </a:t>
            </a:r>
            <a:r>
              <a:rPr lang="es-ES" sz="1400" dirty="0" err="1"/>
              <a:t>package</a:t>
            </a:r>
            <a:r>
              <a:rPr lang="es-ES" sz="1400" dirty="0"/>
              <a:t> -</a:t>
            </a:r>
            <a:r>
              <a:rPr lang="es-ES" sz="1400" dirty="0" err="1"/>
              <a:t>Dmaven.test.skip</a:t>
            </a:r>
            <a:r>
              <a:rPr lang="es-ES" sz="1400" dirty="0"/>
              <a:t>=true</a:t>
            </a:r>
          </a:p>
        </p:txBody>
      </p:sp>
      <p:sp>
        <p:nvSpPr>
          <p:cNvPr id="10" name="CuadroTexto 9">
            <a:extLst>
              <a:ext uri="{FF2B5EF4-FFF2-40B4-BE49-F238E27FC236}">
                <a16:creationId xmlns:a16="http://schemas.microsoft.com/office/drawing/2014/main" id="{1985545F-7F15-4154-BCF8-C2EADCCAD5AF}"/>
              </a:ext>
            </a:extLst>
          </p:cNvPr>
          <p:cNvSpPr txBox="1"/>
          <p:nvPr/>
        </p:nvSpPr>
        <p:spPr>
          <a:xfrm>
            <a:off x="1022396" y="365331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java -jar .\discovery-back\target\discovery-back-1.2.0.jar</a:t>
            </a:r>
            <a:endParaRPr lang="es-ES" sz="1400" dirty="0"/>
          </a:p>
        </p:txBody>
      </p:sp>
      <p:sp>
        <p:nvSpPr>
          <p:cNvPr id="11" name="CuadroTexto 10">
            <a:extLst>
              <a:ext uri="{FF2B5EF4-FFF2-40B4-BE49-F238E27FC236}">
                <a16:creationId xmlns:a16="http://schemas.microsoft.com/office/drawing/2014/main" id="{2EE7DE6C-6BCB-49E1-B9C7-6A26207323A5}"/>
              </a:ext>
            </a:extLst>
          </p:cNvPr>
          <p:cNvSpPr txBox="1"/>
          <p:nvPr/>
        </p:nvSpPr>
        <p:spPr>
          <a:xfrm>
            <a:off x="6096000" y="2133277"/>
            <a:ext cx="5435109" cy="4339650"/>
          </a:xfrm>
          <a:prstGeom prst="rect">
            <a:avLst/>
          </a:prstGeom>
          <a:noFill/>
        </p:spPr>
        <p:txBody>
          <a:bodyPr wrap="square" rtlCol="0">
            <a:spAutoFit/>
          </a:bodyPr>
          <a:lstStyle/>
          <a:p>
            <a:endParaRPr lang="es-ES" sz="1000" dirty="0"/>
          </a:p>
          <a:p>
            <a:r>
              <a:rPr lang="es-ES" sz="1400" b="1" dirty="0"/>
              <a:t>En un contenedor docker:</a:t>
            </a:r>
          </a:p>
          <a:p>
            <a:endParaRPr lang="es-ES" sz="1400" b="1" dirty="0"/>
          </a:p>
          <a:p>
            <a:pPr marL="285750" indent="-285750">
              <a:buFont typeface="Arial" panose="020B0604020202020204" pitchFamily="34" charset="0"/>
              <a:buChar char="•"/>
            </a:pPr>
            <a:r>
              <a:rPr lang="es-ES" sz="1400" b="1" dirty="0"/>
              <a:t>Descargar dependencias y construir el proyecto</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Construir imagen</a:t>
            </a:r>
          </a:p>
          <a:p>
            <a:endParaRPr lang="es-ES" sz="1400" b="1" dirty="0"/>
          </a:p>
          <a:p>
            <a:endParaRPr lang="es-ES" sz="1400" dirty="0"/>
          </a:p>
          <a:p>
            <a:pPr marL="285750" indent="-285750">
              <a:buFont typeface="Arial" panose="020B0604020202020204" pitchFamily="34" charset="0"/>
              <a:buChar char="•"/>
            </a:pPr>
            <a:r>
              <a:rPr lang="es-ES" sz="1400" dirty="0"/>
              <a:t>Ejecutar imagen</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r>
              <a:rPr lang="es-ES" sz="1400" dirty="0"/>
              <a:t>Comprobar ejecución</a:t>
            </a:r>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12" name="CuadroTexto 11">
            <a:extLst>
              <a:ext uri="{FF2B5EF4-FFF2-40B4-BE49-F238E27FC236}">
                <a16:creationId xmlns:a16="http://schemas.microsoft.com/office/drawing/2014/main" id="{5C1666E5-C884-4050-9CE9-67C06F666970}"/>
              </a:ext>
            </a:extLst>
          </p:cNvPr>
          <p:cNvSpPr txBox="1"/>
          <p:nvPr/>
        </p:nvSpPr>
        <p:spPr>
          <a:xfrm>
            <a:off x="6457505" y="3051938"/>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1400" dirty="0" err="1"/>
              <a:t>mvn</a:t>
            </a:r>
            <a:r>
              <a:rPr lang="es-ES" sz="1400" dirty="0"/>
              <a:t> clean </a:t>
            </a:r>
            <a:r>
              <a:rPr lang="es-ES" sz="1400" dirty="0" err="1"/>
              <a:t>package</a:t>
            </a:r>
            <a:r>
              <a:rPr lang="es-ES" sz="1400" dirty="0"/>
              <a:t> -</a:t>
            </a:r>
            <a:r>
              <a:rPr lang="es-ES" sz="1400" dirty="0" err="1"/>
              <a:t>Dmaven.test.skip</a:t>
            </a:r>
            <a:r>
              <a:rPr lang="es-ES" sz="1400" dirty="0"/>
              <a:t>=true</a:t>
            </a:r>
          </a:p>
        </p:txBody>
      </p:sp>
      <p:sp>
        <p:nvSpPr>
          <p:cNvPr id="13" name="CuadroTexto 12">
            <a:extLst>
              <a:ext uri="{FF2B5EF4-FFF2-40B4-BE49-F238E27FC236}">
                <a16:creationId xmlns:a16="http://schemas.microsoft.com/office/drawing/2014/main" id="{5CDE8B5B-1C47-4A9F-A5E3-559FCF55DD54}"/>
              </a:ext>
            </a:extLst>
          </p:cNvPr>
          <p:cNvSpPr txBox="1"/>
          <p:nvPr/>
        </p:nvSpPr>
        <p:spPr>
          <a:xfrm>
            <a:off x="6457505" y="365331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build  .\docker-build --tag="discovery"</a:t>
            </a:r>
            <a:endParaRPr lang="es-ES" sz="1400" dirty="0"/>
          </a:p>
        </p:txBody>
      </p:sp>
      <p:sp>
        <p:nvSpPr>
          <p:cNvPr id="14" name="CuadroTexto 13">
            <a:extLst>
              <a:ext uri="{FF2B5EF4-FFF2-40B4-BE49-F238E27FC236}">
                <a16:creationId xmlns:a16="http://schemas.microsoft.com/office/drawing/2014/main" id="{45D370C4-9986-44EA-8C58-48D90C377E7A}"/>
              </a:ext>
            </a:extLst>
          </p:cNvPr>
          <p:cNvSpPr txBox="1"/>
          <p:nvPr/>
        </p:nvSpPr>
        <p:spPr>
          <a:xfrm>
            <a:off x="6457505" y="4309070"/>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run -p 9327:9327 -d --name  discovery </a:t>
            </a:r>
            <a:r>
              <a:rPr lang="en-US" sz="1400" dirty="0" err="1"/>
              <a:t>discovery</a:t>
            </a:r>
            <a:endParaRPr lang="es-ES" sz="1400" dirty="0"/>
          </a:p>
        </p:txBody>
      </p:sp>
      <p:sp>
        <p:nvSpPr>
          <p:cNvPr id="16" name="CuadroTexto 15">
            <a:extLst>
              <a:ext uri="{FF2B5EF4-FFF2-40B4-BE49-F238E27FC236}">
                <a16:creationId xmlns:a16="http://schemas.microsoft.com/office/drawing/2014/main" id="{007B3ADC-DAC6-4A4A-A0DF-5893B2B14DB1}"/>
              </a:ext>
            </a:extLst>
          </p:cNvPr>
          <p:cNvSpPr txBox="1"/>
          <p:nvPr/>
        </p:nvSpPr>
        <p:spPr>
          <a:xfrm>
            <a:off x="6457505" y="5821885"/>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logs discovery</a:t>
            </a:r>
            <a:endParaRPr lang="es-ES" sz="1400" dirty="0"/>
          </a:p>
        </p:txBody>
      </p:sp>
    </p:spTree>
    <p:extLst>
      <p:ext uri="{BB962C8B-B14F-4D97-AF65-F5344CB8AC3E}">
        <p14:creationId xmlns:p14="http://schemas.microsoft.com/office/powerpoint/2010/main" val="13004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Discovery: </a:t>
            </a:r>
            <a:r>
              <a:rPr lang="es-ES" sz="4000" dirty="0">
                <a:solidFill>
                  <a:schemeClr val="accent1"/>
                </a:solidFill>
              </a:rPr>
              <a:t>Endpoints</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6709529"/>
          </a:xfrm>
          <a:prstGeom prst="rect">
            <a:avLst/>
          </a:prstGeom>
          <a:noFill/>
        </p:spPr>
        <p:txBody>
          <a:bodyPr wrap="square" rtlCol="0">
            <a:spAutoFit/>
          </a:bodyPr>
          <a:lstStyle/>
          <a:p>
            <a:pPr marL="171450" indent="-171450">
              <a:buFont typeface="Arial" panose="020B0604020202020204" pitchFamily="34" charset="0"/>
              <a:buChar char="•"/>
            </a:pPr>
            <a:r>
              <a:rPr lang="es-ES" sz="1200" dirty="0"/>
              <a:t>Disponemos de un Swagger en la maquina donde hemos desplegado: </a:t>
            </a:r>
            <a:r>
              <a:rPr lang="es-ES" sz="1200" dirty="0">
                <a:hlinkClick r:id="rId3"/>
              </a:rPr>
              <a:t>http://localhost:9327/swagger-ui.html#/</a:t>
            </a:r>
            <a:endParaRPr lang="es-ES" sz="1200" dirty="0"/>
          </a:p>
          <a:p>
            <a:pPr marL="171450" indent="-171450">
              <a:buFont typeface="Arial" panose="020B0604020202020204" pitchFamily="34" charset="0"/>
              <a:buChar char="•"/>
            </a:pPr>
            <a:r>
              <a:rPr lang="es-ES" sz="1200" dirty="0"/>
              <a:t>Hay un Controlador:</a:t>
            </a:r>
          </a:p>
          <a:p>
            <a:pPr marL="628650" lvl="1" indent="-171450">
              <a:buFont typeface="Arial" panose="020B0604020202020204" pitchFamily="34" charset="0"/>
              <a:buChar char="•"/>
            </a:pPr>
            <a:r>
              <a:rPr lang="es-ES" sz="1200" dirty="0" err="1"/>
              <a:t>discovery-controller</a:t>
            </a:r>
            <a:r>
              <a:rPr lang="es-ES" sz="1200" dirty="0"/>
              <a:t>: Endpoints para interactuar con la librería de descubrimiento. Existen dos tipos de endpoints:</a:t>
            </a:r>
          </a:p>
          <a:p>
            <a:pPr marL="1085850" lvl="2" indent="-171450">
              <a:buFont typeface="Arial" panose="020B0604020202020204" pitchFamily="34" charset="0"/>
              <a:buChar char="•"/>
            </a:pPr>
            <a:r>
              <a:rPr lang="es-ES" sz="1200" dirty="0"/>
              <a:t>De control: </a:t>
            </a:r>
          </a:p>
          <a:p>
            <a:pPr marL="1543050" lvl="3" indent="-171450">
              <a:buFont typeface="Arial" panose="020B0604020202020204" pitchFamily="34" charset="0"/>
              <a:buChar char="•"/>
            </a:pPr>
            <a:r>
              <a:rPr lang="es-ES" sz="1200" dirty="0">
                <a:solidFill>
                  <a:schemeClr val="accent1"/>
                </a:solidFill>
              </a:rPr>
              <a:t>GET</a:t>
            </a:r>
            <a:r>
              <a:rPr lang="es-ES" sz="1200" dirty="0"/>
              <a:t> /Discovery/status </a:t>
            </a:r>
            <a:r>
              <a:rPr lang="es-ES" sz="1200" dirty="0">
                <a:sym typeface="Wingdings" panose="05000000000000000000" pitchFamily="2" charset="2"/>
              </a:rPr>
              <a:t> Obtener el estado de la aplicación</a:t>
            </a:r>
          </a:p>
          <a:p>
            <a:pPr marL="1543050" lvl="3" indent="-171450">
              <a:buFont typeface="Arial" panose="020B0604020202020204" pitchFamily="34" charset="0"/>
              <a:buChar char="•"/>
            </a:pPr>
            <a:r>
              <a:rPr lang="es-ES" sz="1200" dirty="0">
                <a:solidFill>
                  <a:srgbClr val="00B050"/>
                </a:solidFill>
                <a:sym typeface="Wingdings" panose="05000000000000000000" pitchFamily="2" charset="2"/>
              </a:rPr>
              <a:t>POST</a:t>
            </a:r>
            <a:r>
              <a:rPr lang="es-ES" sz="1200" dirty="0">
                <a:sym typeface="Wingdings" panose="05000000000000000000" pitchFamily="2" charset="2"/>
              </a:rPr>
              <a:t> /Discovery/cache/</a:t>
            </a:r>
            <a:r>
              <a:rPr lang="es-ES" sz="1200" dirty="0" err="1">
                <a:sym typeface="Wingdings" panose="05000000000000000000" pitchFamily="2" charset="2"/>
              </a:rPr>
              <a:t>force-reload</a:t>
            </a:r>
            <a:r>
              <a:rPr lang="es-ES" sz="1200" dirty="0">
                <a:sym typeface="Wingdings" panose="05000000000000000000" pitchFamily="2" charset="2"/>
              </a:rPr>
              <a:t>  Forzar la recarga de la cache y de las estructuras de datos</a:t>
            </a:r>
          </a:p>
          <a:p>
            <a:pPr marL="1543050" lvl="3" indent="-171450">
              <a:buFont typeface="Arial" panose="020B0604020202020204" pitchFamily="34" charset="0"/>
              <a:buChar char="•"/>
            </a:pPr>
            <a:r>
              <a:rPr lang="es-ES" sz="1200" dirty="0">
                <a:solidFill>
                  <a:srgbClr val="00B050"/>
                </a:solidFill>
                <a:sym typeface="Wingdings" panose="05000000000000000000" pitchFamily="2" charset="2"/>
              </a:rPr>
              <a:t>POST</a:t>
            </a:r>
            <a:r>
              <a:rPr lang="es-ES" sz="1200" dirty="0">
                <a:sym typeface="Wingdings" panose="05000000000000000000" pitchFamily="2" charset="2"/>
              </a:rPr>
              <a:t> /Discovery/entity/</a:t>
            </a:r>
            <a:r>
              <a:rPr lang="es-ES" sz="1200" dirty="0" err="1">
                <a:sym typeface="Wingdings" panose="05000000000000000000" pitchFamily="2" charset="2"/>
              </a:rPr>
              <a:t>change</a:t>
            </a:r>
            <a:r>
              <a:rPr lang="es-ES" sz="1200" dirty="0">
                <a:sym typeface="Wingdings" panose="05000000000000000000" pitchFamily="2" charset="2"/>
              </a:rPr>
              <a:t>  Es llamado por el servicio event processor cuando cambia una instancia (UPDATE, INSERT  o DELETE)</a:t>
            </a:r>
          </a:p>
          <a:p>
            <a:pPr marL="1543050" lvl="3" indent="-171450">
              <a:buFont typeface="Arial" panose="020B0604020202020204" pitchFamily="34" charset="0"/>
              <a:buChar char="•"/>
            </a:pPr>
            <a:r>
              <a:rPr lang="es-ES" sz="1200" dirty="0">
                <a:solidFill>
                  <a:schemeClr val="accent1"/>
                </a:solidFill>
              </a:rPr>
              <a:t>GET</a:t>
            </a:r>
            <a:r>
              <a:rPr lang="es-ES" sz="1200" dirty="0"/>
              <a:t> /Discovery/entity/</a:t>
            </a:r>
            <a:r>
              <a:rPr lang="es-ES" sz="1200" dirty="0" err="1"/>
              <a:t>stats</a:t>
            </a:r>
            <a:r>
              <a:rPr lang="es-ES" sz="1200" dirty="0"/>
              <a:t> </a:t>
            </a:r>
            <a:r>
              <a:rPr lang="es-ES" sz="1200" dirty="0">
                <a:sym typeface="Wingdings" panose="05000000000000000000" pitchFamily="2" charset="2"/>
              </a:rPr>
              <a:t> Obtener las </a:t>
            </a:r>
            <a:r>
              <a:rPr lang="es-ES" sz="1200" dirty="0" err="1">
                <a:sym typeface="Wingdings" panose="05000000000000000000" pitchFamily="2" charset="2"/>
              </a:rPr>
              <a:t>estadicticas</a:t>
            </a:r>
            <a:r>
              <a:rPr lang="es-ES" sz="1200" dirty="0">
                <a:sym typeface="Wingdings" panose="05000000000000000000" pitchFamily="2" charset="2"/>
              </a:rPr>
              <a:t> de una clase</a:t>
            </a:r>
          </a:p>
          <a:p>
            <a:pPr marL="1085850" lvl="2" indent="-171450">
              <a:buFont typeface="Arial" panose="020B0604020202020204" pitchFamily="34" charset="0"/>
              <a:buChar char="•"/>
            </a:pPr>
            <a:r>
              <a:rPr lang="es-ES" sz="1200" dirty="0">
                <a:sym typeface="Wingdings" panose="05000000000000000000" pitchFamily="2" charset="2"/>
              </a:rPr>
              <a:t>Búsqueda de similitudes:</a:t>
            </a:r>
          </a:p>
          <a:p>
            <a:pPr marL="1543050" lvl="3" indent="-171450">
              <a:buFont typeface="Arial" panose="020B0604020202020204" pitchFamily="34" charset="0"/>
              <a:buChar char="•"/>
            </a:pPr>
            <a:r>
              <a:rPr lang="es-ES" sz="1200" dirty="0">
                <a:solidFill>
                  <a:srgbClr val="00B050"/>
                </a:solidFill>
                <a:sym typeface="Wingdings" panose="05000000000000000000" pitchFamily="2" charset="2"/>
              </a:rPr>
              <a:t>POST</a:t>
            </a:r>
            <a:r>
              <a:rPr lang="es-ES" sz="1200" dirty="0">
                <a:sym typeface="Wingdings" panose="05000000000000000000" pitchFamily="2" charset="2"/>
              </a:rPr>
              <a:t> /Discovery/entity-link  Búsqueda de similitudes para una clase</a:t>
            </a:r>
          </a:p>
          <a:p>
            <a:pPr marL="1543050" lvl="3" indent="-171450">
              <a:buFont typeface="Arial" panose="020B0604020202020204" pitchFamily="34" charset="0"/>
              <a:buChar char="•"/>
            </a:pPr>
            <a:r>
              <a:rPr lang="es-ES" sz="1200" dirty="0">
                <a:solidFill>
                  <a:srgbClr val="00B050"/>
                </a:solidFill>
                <a:sym typeface="Wingdings" panose="05000000000000000000" pitchFamily="2" charset="2"/>
              </a:rPr>
              <a:t>POST</a:t>
            </a:r>
            <a:r>
              <a:rPr lang="es-ES" sz="1200" dirty="0">
                <a:sym typeface="Wingdings" panose="05000000000000000000" pitchFamily="2" charset="2"/>
              </a:rPr>
              <a:t> /Discovery/entity-link/</a:t>
            </a:r>
            <a:r>
              <a:rPr lang="es-ES" sz="1200" dirty="0" err="1">
                <a:sym typeface="Wingdings" panose="05000000000000000000" pitchFamily="2" charset="2"/>
              </a:rPr>
              <a:t>instance</a:t>
            </a:r>
            <a:r>
              <a:rPr lang="es-ES" sz="1200" dirty="0">
                <a:sym typeface="Wingdings" panose="05000000000000000000" pitchFamily="2" charset="2"/>
              </a:rPr>
              <a:t>  Búsqueda de similitudes para una instancia, pasada como parámetro.</a:t>
            </a:r>
          </a:p>
          <a:p>
            <a:pPr marL="1543050" lvl="3" indent="-171450">
              <a:buFont typeface="Arial" panose="020B0604020202020204" pitchFamily="34" charset="0"/>
              <a:buChar char="•"/>
            </a:pPr>
            <a:r>
              <a:rPr lang="es-ES" sz="1200" dirty="0">
                <a:solidFill>
                  <a:srgbClr val="00B050"/>
                </a:solidFill>
                <a:sym typeface="Wingdings" panose="05000000000000000000" pitchFamily="2" charset="2"/>
              </a:rPr>
              <a:t>POST</a:t>
            </a:r>
            <a:r>
              <a:rPr lang="es-ES" sz="1200" dirty="0">
                <a:sym typeface="Wingdings" panose="05000000000000000000" pitchFamily="2" charset="2"/>
              </a:rPr>
              <a:t> /Discovery/</a:t>
            </a:r>
            <a:r>
              <a:rPr lang="es-ES" sz="1200" dirty="0" err="1">
                <a:sym typeface="Wingdings" panose="05000000000000000000" pitchFamily="2" charset="2"/>
              </a:rPr>
              <a:t>lod</a:t>
            </a:r>
            <a:r>
              <a:rPr lang="es-ES" sz="1200" dirty="0">
                <a:sym typeface="Wingdings" panose="05000000000000000000" pitchFamily="2" charset="2"/>
              </a:rPr>
              <a:t>/search  Búsqueda de similitudes para una instancia, pasada como parámetro en la nube LOD.</a:t>
            </a:r>
          </a:p>
          <a:p>
            <a:pPr lvl="3"/>
            <a:endParaRPr lang="es-ES" sz="1200" dirty="0">
              <a:sym typeface="Wingdings" panose="05000000000000000000" pitchFamily="2" charset="2"/>
            </a:endParaRPr>
          </a:p>
          <a:p>
            <a:pPr marL="1543050" lvl="3" indent="-171450">
              <a:buFont typeface="Arial" panose="020B0604020202020204" pitchFamily="34" charset="0"/>
              <a:buChar char="•"/>
            </a:pPr>
            <a:endParaRPr lang="es-ES" sz="1400" dirty="0">
              <a:sym typeface="Wingdings" panose="05000000000000000000" pitchFamily="2" charset="2"/>
            </a:endParaRPr>
          </a:p>
          <a:p>
            <a:pPr marL="1085850" lvl="2"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5" name="Imagen 4">
            <a:extLst>
              <a:ext uri="{FF2B5EF4-FFF2-40B4-BE49-F238E27FC236}">
                <a16:creationId xmlns:a16="http://schemas.microsoft.com/office/drawing/2014/main" id="{DD264078-5924-4FEE-917D-6335715319FA}"/>
              </a:ext>
            </a:extLst>
          </p:cNvPr>
          <p:cNvPicPr>
            <a:picLocks noChangeAspect="1"/>
          </p:cNvPicPr>
          <p:nvPr/>
        </p:nvPicPr>
        <p:blipFill>
          <a:blip r:embed="rId4"/>
          <a:stretch>
            <a:fillRect/>
          </a:stretch>
        </p:blipFill>
        <p:spPr>
          <a:xfrm>
            <a:off x="6095998" y="2113066"/>
            <a:ext cx="5731770" cy="4123541"/>
          </a:xfrm>
          <a:prstGeom prst="rect">
            <a:avLst/>
          </a:prstGeom>
        </p:spPr>
      </p:pic>
    </p:spTree>
    <p:extLst>
      <p:ext uri="{BB962C8B-B14F-4D97-AF65-F5344CB8AC3E}">
        <p14:creationId xmlns:p14="http://schemas.microsoft.com/office/powerpoint/2010/main" val="502489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control 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246769"/>
          </a:xfrm>
          <a:prstGeom prst="rect">
            <a:avLst/>
          </a:prstGeom>
          <a:noFill/>
        </p:spPr>
        <p:txBody>
          <a:bodyPr wrap="square" rtlCol="0">
            <a:spAutoFit/>
          </a:bodyPr>
          <a:lstStyle/>
          <a:p>
            <a:pPr marL="171450" indent="-171450">
              <a:buFont typeface="Arial" panose="020B0604020202020204" pitchFamily="34" charset="0"/>
              <a:buChar char="•"/>
            </a:pPr>
            <a:r>
              <a:rPr lang="es-ES" sz="1400" b="1" dirty="0"/>
              <a:t>GET /</a:t>
            </a:r>
            <a:r>
              <a:rPr lang="es-ES" sz="1400" b="1" dirty="0" err="1"/>
              <a:t>discovery</a:t>
            </a:r>
            <a:r>
              <a:rPr lang="es-ES" sz="1400" b="1" dirty="0"/>
              <a:t>/</a:t>
            </a:r>
            <a:r>
              <a:rPr lang="es-ES" sz="1400" dirty="0"/>
              <a:t>: </a:t>
            </a:r>
            <a:r>
              <a:rPr lang="es-ES" sz="1400" dirty="0">
                <a:sym typeface="Wingdings" panose="05000000000000000000" pitchFamily="2" charset="2"/>
              </a:rPr>
              <a:t>Obtener el estado de la aplicación</a:t>
            </a: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884610" y="2751038"/>
            <a:ext cx="4288640"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"name": </a:t>
            </a:r>
            <a:r>
              <a:rPr lang="es-ES" sz="800" b="1" dirty="0" err="1"/>
              <a:t>null</a:t>
            </a:r>
            <a:r>
              <a:rPr lang="es-ES" sz="800" dirty="0"/>
              <a:t>,</a:t>
            </a:r>
          </a:p>
          <a:p>
            <a:r>
              <a:rPr lang="es-ES" sz="800" dirty="0"/>
              <a:t>    "</a:t>
            </a:r>
            <a:r>
              <a:rPr lang="es-ES" sz="800" dirty="0" err="1"/>
              <a:t>appState</a:t>
            </a:r>
            <a:r>
              <a:rPr lang="es-ES" sz="800" dirty="0"/>
              <a:t>": "INITIALIZED",</a:t>
            </a:r>
          </a:p>
          <a:p>
            <a:r>
              <a:rPr lang="es-ES" sz="800" dirty="0"/>
              <a:t>    "</a:t>
            </a:r>
            <a:r>
              <a:rPr lang="es-ES" sz="800" dirty="0" err="1"/>
              <a:t>states</a:t>
            </a:r>
            <a:r>
              <a:rPr lang="es-ES" sz="800" dirty="0"/>
              <a:t>": {</a:t>
            </a:r>
          </a:p>
          <a:p>
            <a:r>
              <a:rPr lang="es-ES" sz="800" dirty="0"/>
              <a:t>        "REDIS": {</a:t>
            </a:r>
          </a:p>
          <a:p>
            <a:r>
              <a:rPr lang="es-ES" sz="800" dirty="0"/>
              <a:t>            "</a:t>
            </a:r>
            <a:r>
              <a:rPr lang="es-ES" sz="800" dirty="0" err="1"/>
              <a:t>state</a:t>
            </a:r>
            <a:r>
              <a:rPr lang="es-ES" sz="800" dirty="0"/>
              <a:t>": "UPLOAD_DATA",</a:t>
            </a:r>
          </a:p>
          <a:p>
            <a:r>
              <a:rPr lang="es-ES" sz="800" dirty="0"/>
              <a:t>            "</a:t>
            </a:r>
            <a:r>
              <a:rPr lang="es-ES" sz="800" dirty="0" err="1"/>
              <a:t>lastDate</a:t>
            </a:r>
            <a:r>
              <a:rPr lang="es-ES" sz="800" dirty="0"/>
              <a:t>": "2021-01-24T19:11:39.204+0000"</a:t>
            </a:r>
          </a:p>
          <a:p>
            <a:r>
              <a:rPr lang="es-ES" sz="800" dirty="0"/>
              <a:t>        },</a:t>
            </a:r>
          </a:p>
          <a:p>
            <a:r>
              <a:rPr lang="es-ES" sz="800" dirty="0"/>
              <a:t>        "ELASTICSEARCH": {</a:t>
            </a:r>
          </a:p>
          <a:p>
            <a:r>
              <a:rPr lang="es-ES" sz="800" dirty="0"/>
              <a:t>            "</a:t>
            </a:r>
            <a:r>
              <a:rPr lang="es-ES" sz="800" dirty="0" err="1"/>
              <a:t>state</a:t>
            </a:r>
            <a:r>
              <a:rPr lang="es-ES" sz="800" dirty="0"/>
              <a:t>": "UPLOAD_DATA",</a:t>
            </a:r>
          </a:p>
          <a:p>
            <a:r>
              <a:rPr lang="es-ES" sz="800" dirty="0"/>
              <a:t>            "</a:t>
            </a:r>
            <a:r>
              <a:rPr lang="es-ES" sz="800" dirty="0" err="1"/>
              <a:t>lastDate</a:t>
            </a:r>
            <a:r>
              <a:rPr lang="es-ES" sz="800" dirty="0"/>
              <a:t>": "2021-01-24T19:11:39.413+0000"</a:t>
            </a:r>
          </a:p>
          <a:p>
            <a:r>
              <a:rPr lang="es-ES" sz="800" dirty="0"/>
              <a:t>        },</a:t>
            </a:r>
          </a:p>
          <a:p>
            <a:r>
              <a:rPr lang="es-ES" sz="800" dirty="0"/>
              <a:t>        "CACHE": {</a:t>
            </a:r>
          </a:p>
          <a:p>
            <a:r>
              <a:rPr lang="es-ES" sz="800" dirty="0"/>
              <a:t>            "</a:t>
            </a:r>
            <a:r>
              <a:rPr lang="es-ES" sz="800" dirty="0" err="1"/>
              <a:t>state</a:t>
            </a:r>
            <a:r>
              <a:rPr lang="es-ES" sz="800" dirty="0"/>
              <a:t>": "UPLOAD_DATA",</a:t>
            </a:r>
          </a:p>
          <a:p>
            <a:r>
              <a:rPr lang="es-ES" sz="800" dirty="0"/>
              <a:t>            "</a:t>
            </a:r>
            <a:r>
              <a:rPr lang="es-ES" sz="800" dirty="0" err="1"/>
              <a:t>lastDate</a:t>
            </a:r>
            <a:r>
              <a:rPr lang="es-ES" sz="800" dirty="0"/>
              <a:t>": "2021-01-24T19:11:39.205+0000"</a:t>
            </a:r>
          </a:p>
          <a:p>
            <a:r>
              <a:rPr lang="es-ES" sz="800" dirty="0"/>
              <a:t>        }</a:t>
            </a:r>
          </a:p>
          <a:p>
            <a:r>
              <a:rPr lang="es-ES" sz="800" dirty="0"/>
              <a:t>    },</a:t>
            </a:r>
          </a:p>
          <a:p>
            <a:r>
              <a:rPr lang="es-ES" sz="800" dirty="0"/>
              <a:t>    "</a:t>
            </a:r>
            <a:r>
              <a:rPr lang="es-ES" sz="800" dirty="0" err="1"/>
              <a:t>lastFilterDate</a:t>
            </a:r>
            <a:r>
              <a:rPr lang="es-ES" sz="800" dirty="0"/>
              <a:t>": {},</a:t>
            </a:r>
          </a:p>
          <a:p>
            <a:r>
              <a:rPr lang="es-ES" sz="800" dirty="0"/>
              <a:t>    "</a:t>
            </a:r>
            <a:r>
              <a:rPr lang="es-ES" sz="800" dirty="0" err="1"/>
              <a:t>stateCode</a:t>
            </a:r>
            <a:r>
              <a:rPr lang="es-ES" sz="800" dirty="0"/>
              <a:t>": 200</a:t>
            </a:r>
          </a:p>
          <a:p>
            <a:r>
              <a:rPr lang="es-ES" sz="800" dirty="0"/>
              <a:t>}</a:t>
            </a:r>
          </a:p>
        </p:txBody>
      </p:sp>
      <p:pic>
        <p:nvPicPr>
          <p:cNvPr id="4" name="Imagen 3">
            <a:extLst>
              <a:ext uri="{FF2B5EF4-FFF2-40B4-BE49-F238E27FC236}">
                <a16:creationId xmlns:a16="http://schemas.microsoft.com/office/drawing/2014/main" id="{3C97EABB-D385-4A01-AD26-A89181A05628}"/>
              </a:ext>
            </a:extLst>
          </p:cNvPr>
          <p:cNvPicPr>
            <a:picLocks noChangeAspect="1"/>
          </p:cNvPicPr>
          <p:nvPr/>
        </p:nvPicPr>
        <p:blipFill>
          <a:blip r:embed="rId3"/>
          <a:stretch>
            <a:fillRect/>
          </a:stretch>
        </p:blipFill>
        <p:spPr>
          <a:xfrm>
            <a:off x="6095998" y="2751038"/>
            <a:ext cx="4847864" cy="805412"/>
          </a:xfrm>
          <a:prstGeom prst="rect">
            <a:avLst/>
          </a:prstGeom>
        </p:spPr>
      </p:pic>
    </p:spTree>
    <p:extLst>
      <p:ext uri="{BB962C8B-B14F-4D97-AF65-F5344CB8AC3E}">
        <p14:creationId xmlns:p14="http://schemas.microsoft.com/office/powerpoint/2010/main" val="4023648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control II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646878"/>
          </a:xfrm>
          <a:prstGeom prst="rect">
            <a:avLst/>
          </a:prstGeom>
          <a:noFill/>
        </p:spPr>
        <p:txBody>
          <a:bodyPr wrap="square" rtlCol="0">
            <a:spAutoFit/>
          </a:bodyPr>
          <a:lstStyle/>
          <a:p>
            <a:pPr marL="171450" indent="-171450">
              <a:buFont typeface="Arial" panose="020B0604020202020204" pitchFamily="34" charset="0"/>
              <a:buChar char="•"/>
            </a:pPr>
            <a:r>
              <a:rPr lang="es-ES" sz="1400" b="1" dirty="0"/>
              <a:t>GET /</a:t>
            </a:r>
            <a:r>
              <a:rPr lang="es-ES" sz="1400" b="1" dirty="0" err="1"/>
              <a:t>discovery</a:t>
            </a:r>
            <a:r>
              <a:rPr lang="es-ES" sz="1400" b="1" dirty="0"/>
              <a:t>/entity/</a:t>
            </a:r>
            <a:r>
              <a:rPr lang="es-ES" sz="1400" b="1" dirty="0" err="1"/>
              <a:t>stats</a:t>
            </a:r>
            <a:r>
              <a:rPr lang="es-ES" sz="1400" dirty="0"/>
              <a:t>: </a:t>
            </a:r>
            <a:r>
              <a:rPr lang="es-ES" sz="1200" dirty="0">
                <a:sym typeface="Wingdings" panose="05000000000000000000" pitchFamily="2" charset="2"/>
              </a:rPr>
              <a:t>Visualizar las estadísticas para una determinada clase en un nodo y triple store</a:t>
            </a:r>
          </a:p>
          <a:p>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884610" y="2751038"/>
            <a:ext cx="4288640" cy="390876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a:t>
            </a:r>
          </a:p>
          <a:p>
            <a:r>
              <a:rPr lang="es-ES" sz="600" dirty="0">
                <a:solidFill>
                  <a:srgbClr val="FFFF00"/>
                </a:solidFill>
              </a:rPr>
              <a:t>    "</a:t>
            </a:r>
            <a:r>
              <a:rPr lang="es-ES" sz="600" dirty="0" err="1">
                <a:solidFill>
                  <a:srgbClr val="FFFF00"/>
                </a:solidFill>
              </a:rPr>
              <a:t>stats</a:t>
            </a:r>
            <a:r>
              <a:rPr lang="es-ES" sz="600" dirty="0">
                <a:solidFill>
                  <a:srgbClr val="FFFF00"/>
                </a:solidFill>
              </a:rPr>
              <a:t>": {</a:t>
            </a:r>
          </a:p>
          <a:p>
            <a:r>
              <a:rPr lang="es-ES" sz="600" dirty="0">
                <a:solidFill>
                  <a:srgbClr val="FFFF00"/>
                </a:solidFill>
              </a:rPr>
              <a:t>        "</a:t>
            </a:r>
            <a:r>
              <a:rPr lang="es-ES" sz="600" dirty="0" err="1">
                <a:solidFill>
                  <a:srgbClr val="FFFF00"/>
                </a:solidFill>
              </a:rPr>
              <a:t>maxRelativeRatio</a:t>
            </a:r>
            <a:r>
              <a:rPr lang="es-ES" sz="600" dirty="0">
                <a:solidFill>
                  <a:srgbClr val="FFFF00"/>
                </a:solidFill>
              </a:rPr>
              <a:t>": "</a:t>
            </a:r>
            <a:r>
              <a:rPr lang="es-ES" sz="600" dirty="0" err="1">
                <a:solidFill>
                  <a:srgbClr val="FFFF00"/>
                </a:solidFill>
              </a:rPr>
              <a:t>NaN</a:t>
            </a:r>
            <a:r>
              <a:rPr lang="es-ES" sz="600" dirty="0">
                <a:solidFill>
                  <a:srgbClr val="FFFF00"/>
                </a:solidFill>
              </a:rPr>
              <a:t>",</a:t>
            </a:r>
          </a:p>
          <a:p>
            <a:r>
              <a:rPr lang="es-ES" sz="600" dirty="0">
                <a:solidFill>
                  <a:srgbClr val="FFFF00"/>
                </a:solidFill>
              </a:rPr>
              <a:t>        "</a:t>
            </a:r>
            <a:r>
              <a:rPr lang="es-ES" sz="600" dirty="0" err="1">
                <a:solidFill>
                  <a:srgbClr val="FFFF00"/>
                </a:solidFill>
              </a:rPr>
              <a:t>isEmpty</a:t>
            </a:r>
            <a:r>
              <a:rPr lang="es-ES" sz="600" dirty="0">
                <a:solidFill>
                  <a:srgbClr val="FFFF00"/>
                </a:solidFill>
              </a:rPr>
              <a:t>": </a:t>
            </a:r>
            <a:r>
              <a:rPr lang="es-ES" sz="600" b="1" dirty="0">
                <a:solidFill>
                  <a:srgbClr val="FFFF00"/>
                </a:solidFill>
              </a:rPr>
              <a:t>false</a:t>
            </a:r>
            <a:r>
              <a:rPr lang="es-ES" sz="600" dirty="0">
                <a:solidFill>
                  <a:srgbClr val="FFFF00"/>
                </a:solidFill>
              </a:rPr>
              <a:t>,</a:t>
            </a:r>
          </a:p>
          <a:p>
            <a:r>
              <a:rPr lang="es-ES" sz="600" dirty="0">
                <a:solidFill>
                  <a:srgbClr val="FFFF00"/>
                </a:solidFill>
              </a:rPr>
              <a:t>        "</a:t>
            </a:r>
            <a:r>
              <a:rPr lang="es-ES" sz="600" dirty="0" err="1">
                <a:solidFill>
                  <a:srgbClr val="FFFF00"/>
                </a:solidFill>
              </a:rPr>
              <a:t>attributesSize</a:t>
            </a:r>
            <a:r>
              <a:rPr lang="es-ES" sz="600" dirty="0">
                <a:solidFill>
                  <a:srgbClr val="FFFF00"/>
                </a:solidFill>
              </a:rPr>
              <a:t>": 8,</a:t>
            </a:r>
          </a:p>
          <a:p>
            <a:r>
              <a:rPr lang="es-ES" sz="600" dirty="0">
                <a:solidFill>
                  <a:srgbClr val="FFFF00"/>
                </a:solidFill>
              </a:rPr>
              <a:t>        "</a:t>
            </a:r>
            <a:r>
              <a:rPr lang="es-ES" sz="600" dirty="0" err="1">
                <a:solidFill>
                  <a:srgbClr val="FFFF00"/>
                </a:solidFill>
              </a:rPr>
              <a:t>attributes</a:t>
            </a:r>
            <a:r>
              <a:rPr lang="es-ES" sz="600" dirty="0">
                <a:solidFill>
                  <a:srgbClr val="FFFF00"/>
                </a:solidFill>
              </a:rPr>
              <a:t>": {</a:t>
            </a:r>
          </a:p>
          <a:p>
            <a:r>
              <a:rPr lang="es-ES" sz="600" dirty="0">
                <a:solidFill>
                  <a:srgbClr val="FFFF00"/>
                </a:solidFill>
              </a:rPr>
              <a:t>            "tipo": 0.2,</a:t>
            </a:r>
          </a:p>
          <a:p>
            <a:r>
              <a:rPr lang="es-ES" sz="600" dirty="0">
                <a:solidFill>
                  <a:srgbClr val="FFFF00"/>
                </a:solidFill>
              </a:rPr>
              <a:t>            "</a:t>
            </a:r>
            <a:r>
              <a:rPr lang="es-ES" sz="600" dirty="0" err="1">
                <a:solidFill>
                  <a:srgbClr val="FFFF00"/>
                </a:solidFill>
              </a:rPr>
              <a:t>pers</a:t>
            </a:r>
            <a:r>
              <a:rPr lang="es-ES" sz="600" dirty="0">
                <a:solidFill>
                  <a:srgbClr val="FFFF00"/>
                </a:solidFill>
              </a:rPr>
              <a:t>": 1.0,</a:t>
            </a:r>
          </a:p>
          <a:p>
            <a:r>
              <a:rPr lang="es-ES" sz="600" dirty="0">
                <a:solidFill>
                  <a:srgbClr val="FFFF00"/>
                </a:solidFill>
              </a:rPr>
              <a:t>            "</a:t>
            </a:r>
            <a:r>
              <a:rPr lang="es-ES" sz="600" dirty="0" err="1">
                <a:solidFill>
                  <a:srgbClr val="FFFF00"/>
                </a:solidFill>
              </a:rPr>
              <a:t>fact</a:t>
            </a:r>
            <a:r>
              <a:rPr lang="es-ES" sz="600" dirty="0">
                <a:solidFill>
                  <a:srgbClr val="FFFF00"/>
                </a:solidFill>
              </a:rPr>
              <a:t>": 1.0,</a:t>
            </a:r>
          </a:p>
          <a:p>
            <a:r>
              <a:rPr lang="es-ES" sz="600" dirty="0">
                <a:solidFill>
                  <a:srgbClr val="FFFF00"/>
                </a:solidFill>
              </a:rPr>
              <a:t>            "</a:t>
            </a:r>
            <a:r>
              <a:rPr lang="es-ES" sz="600" dirty="0" err="1">
                <a:solidFill>
                  <a:srgbClr val="FFFF00"/>
                </a:solidFill>
              </a:rPr>
              <a:t>fund</a:t>
            </a:r>
            <a:r>
              <a:rPr lang="es-ES" sz="600" dirty="0">
                <a:solidFill>
                  <a:srgbClr val="FFFF00"/>
                </a:solidFill>
              </a:rPr>
              <a:t>": "</a:t>
            </a:r>
            <a:r>
              <a:rPr lang="es-ES" sz="600" dirty="0" err="1">
                <a:solidFill>
                  <a:srgbClr val="FFFF00"/>
                </a:solidFill>
              </a:rPr>
              <a:t>NaN</a:t>
            </a:r>
            <a:r>
              <a:rPr lang="es-ES" sz="600" dirty="0">
                <a:solidFill>
                  <a:srgbClr val="FFFF00"/>
                </a:solidFill>
              </a:rPr>
              <a:t>",</a:t>
            </a:r>
          </a:p>
          <a:p>
            <a:r>
              <a:rPr lang="es-ES" sz="600" dirty="0">
                <a:solidFill>
                  <a:srgbClr val="FFFF00"/>
                </a:solidFill>
              </a:rPr>
              <a:t>            "name": 1.0,</a:t>
            </a:r>
          </a:p>
          <a:p>
            <a:r>
              <a:rPr lang="es-ES" sz="600" dirty="0">
                <a:solidFill>
                  <a:srgbClr val="FFFF00"/>
                </a:solidFill>
              </a:rPr>
              <a:t>            "</a:t>
            </a:r>
            <a:r>
              <a:rPr lang="es-ES" sz="600" dirty="0" err="1">
                <a:solidFill>
                  <a:srgbClr val="FFFF00"/>
                </a:solidFill>
              </a:rPr>
              <a:t>start</a:t>
            </a:r>
            <a:r>
              <a:rPr lang="es-ES" sz="600" dirty="0">
                <a:solidFill>
                  <a:srgbClr val="FFFF00"/>
                </a:solidFill>
              </a:rPr>
              <a:t>": 0.9310345,</a:t>
            </a:r>
          </a:p>
          <a:p>
            <a:r>
              <a:rPr lang="es-ES" sz="600" dirty="0">
                <a:solidFill>
                  <a:srgbClr val="FFFF00"/>
                </a:solidFill>
              </a:rPr>
              <a:t>            "end": 0.9166667,</a:t>
            </a:r>
          </a:p>
          <a:p>
            <a:r>
              <a:rPr lang="es-ES" sz="600" dirty="0">
                <a:solidFill>
                  <a:srgbClr val="FFFF00"/>
                </a:solidFill>
              </a:rPr>
              <a:t>            "</a:t>
            </a:r>
            <a:r>
              <a:rPr lang="es-ES" sz="600" dirty="0" err="1">
                <a:solidFill>
                  <a:srgbClr val="FFFF00"/>
                </a:solidFill>
              </a:rPr>
              <a:t>localId</a:t>
            </a:r>
            <a:r>
              <a:rPr lang="es-ES" sz="600" dirty="0">
                <a:solidFill>
                  <a:srgbClr val="FFFF00"/>
                </a:solidFill>
              </a:rPr>
              <a:t>": 1.0</a:t>
            </a:r>
          </a:p>
          <a:p>
            <a:r>
              <a:rPr lang="es-ES" sz="600" dirty="0">
                <a:solidFill>
                  <a:srgbClr val="FFFF00"/>
                </a:solidFill>
              </a:rPr>
              <a:t>        },</a:t>
            </a:r>
          </a:p>
          <a:p>
            <a:r>
              <a:rPr lang="es-ES" sz="600" dirty="0">
                <a:solidFill>
                  <a:srgbClr val="FFFF00"/>
                </a:solidFill>
              </a:rPr>
              <a:t>        "</a:t>
            </a:r>
            <a:r>
              <a:rPr lang="es-ES" sz="600" dirty="0" err="1">
                <a:solidFill>
                  <a:srgbClr val="FFFF00"/>
                </a:solidFill>
              </a:rPr>
              <a:t>maxAttributesRelativeRatio</a:t>
            </a:r>
            <a:r>
              <a:rPr lang="es-ES" sz="600" dirty="0">
                <a:solidFill>
                  <a:srgbClr val="FFFF00"/>
                </a:solidFill>
              </a:rPr>
              <a:t>": "</a:t>
            </a:r>
            <a:r>
              <a:rPr lang="es-ES" sz="600" dirty="0" err="1">
                <a:solidFill>
                  <a:srgbClr val="FFFF00"/>
                </a:solidFill>
              </a:rPr>
              <a:t>NaN</a:t>
            </a:r>
            <a:r>
              <a:rPr lang="es-ES" sz="600" dirty="0">
                <a:solidFill>
                  <a:srgbClr val="FFFF00"/>
                </a:solidFill>
              </a:rPr>
              <a:t>",</a:t>
            </a:r>
          </a:p>
          <a:p>
            <a:r>
              <a:rPr lang="es-ES" sz="600" dirty="0">
                <a:solidFill>
                  <a:srgbClr val="FFFF00"/>
                </a:solidFill>
              </a:rPr>
              <a:t>        "</a:t>
            </a:r>
            <a:r>
              <a:rPr lang="es-ES" sz="600" dirty="0" err="1">
                <a:solidFill>
                  <a:srgbClr val="FFFF00"/>
                </a:solidFill>
              </a:rPr>
              <a:t>maxEntitiesRelativeRatio</a:t>
            </a:r>
            <a:r>
              <a:rPr lang="es-ES" sz="600" dirty="0">
                <a:solidFill>
                  <a:srgbClr val="FFFF00"/>
                </a:solidFill>
              </a:rPr>
              <a:t>": 0.0,</a:t>
            </a:r>
          </a:p>
          <a:p>
            <a:r>
              <a:rPr lang="es-ES" sz="600" dirty="0">
                <a:solidFill>
                  <a:srgbClr val="FFFF00"/>
                </a:solidFill>
              </a:rPr>
              <a:t>        "</a:t>
            </a:r>
            <a:r>
              <a:rPr lang="es-ES" sz="600" dirty="0" err="1">
                <a:solidFill>
                  <a:srgbClr val="FFFF00"/>
                </a:solidFill>
              </a:rPr>
              <a:t>entitiesSize</a:t>
            </a:r>
            <a:r>
              <a:rPr lang="es-ES" sz="600" dirty="0">
                <a:solidFill>
                  <a:srgbClr val="FFFF00"/>
                </a:solidFill>
              </a:rPr>
              <a:t>": 0</a:t>
            </a:r>
          </a:p>
          <a:p>
            <a:r>
              <a:rPr lang="es-ES" sz="600" dirty="0">
                <a:solidFill>
                  <a:srgbClr val="FFFF00"/>
                </a:solidFill>
              </a:rPr>
              <a:t>    },</a:t>
            </a:r>
          </a:p>
          <a:p>
            <a:r>
              <a:rPr lang="es-ES" sz="600" dirty="0"/>
              <a:t>    "status": {</a:t>
            </a:r>
          </a:p>
          <a:p>
            <a:r>
              <a:rPr lang="es-ES" sz="600" dirty="0"/>
              <a:t>        "name": </a:t>
            </a:r>
            <a:r>
              <a:rPr lang="es-ES" sz="600" b="1" dirty="0" err="1"/>
              <a:t>null</a:t>
            </a:r>
            <a:r>
              <a:rPr lang="es-ES" sz="600" dirty="0"/>
              <a:t>,</a:t>
            </a:r>
          </a:p>
          <a:p>
            <a:r>
              <a:rPr lang="es-ES" sz="600" dirty="0"/>
              <a:t>        "</a:t>
            </a:r>
            <a:r>
              <a:rPr lang="es-ES" sz="600" dirty="0" err="1"/>
              <a:t>appState</a:t>
            </a:r>
            <a:r>
              <a:rPr lang="es-ES" sz="600" dirty="0"/>
              <a:t>": "INITIALIZED",</a:t>
            </a:r>
          </a:p>
          <a:p>
            <a:r>
              <a:rPr lang="es-ES" sz="600" dirty="0"/>
              <a:t>        "</a:t>
            </a:r>
            <a:r>
              <a:rPr lang="es-ES" sz="600" dirty="0" err="1"/>
              <a:t>states</a:t>
            </a:r>
            <a:r>
              <a:rPr lang="es-ES" sz="600" dirty="0"/>
              <a:t>": {</a:t>
            </a:r>
          </a:p>
          <a:p>
            <a:r>
              <a:rPr lang="es-ES" sz="600" dirty="0"/>
              <a:t>            "REDIS": {</a:t>
            </a:r>
          </a:p>
          <a:p>
            <a:r>
              <a:rPr lang="es-ES" sz="600" dirty="0"/>
              <a:t>                "</a:t>
            </a:r>
            <a:r>
              <a:rPr lang="es-ES" sz="600" dirty="0" err="1"/>
              <a:t>state</a:t>
            </a:r>
            <a:r>
              <a:rPr lang="es-ES" sz="600" dirty="0"/>
              <a:t>": "UPLOAD_DATA",</a:t>
            </a:r>
          </a:p>
          <a:p>
            <a:r>
              <a:rPr lang="es-ES" sz="600" dirty="0"/>
              <a:t>                "</a:t>
            </a:r>
            <a:r>
              <a:rPr lang="es-ES" sz="600" dirty="0" err="1"/>
              <a:t>lastDate</a:t>
            </a:r>
            <a:r>
              <a:rPr lang="es-ES" sz="600" dirty="0"/>
              <a:t>": "2021-01-31T15:00:43.417+0000"</a:t>
            </a:r>
          </a:p>
          <a:p>
            <a:r>
              <a:rPr lang="es-ES" sz="600" dirty="0"/>
              <a:t>            },</a:t>
            </a:r>
          </a:p>
          <a:p>
            <a:r>
              <a:rPr lang="es-ES" sz="600" dirty="0"/>
              <a:t>            "ELASTICSEARCH": {</a:t>
            </a:r>
          </a:p>
          <a:p>
            <a:r>
              <a:rPr lang="es-ES" sz="600" dirty="0"/>
              <a:t>                "</a:t>
            </a:r>
            <a:r>
              <a:rPr lang="es-ES" sz="600" dirty="0" err="1"/>
              <a:t>state</a:t>
            </a:r>
            <a:r>
              <a:rPr lang="es-ES" sz="600" dirty="0"/>
              <a:t>": "UPLOAD_DATA",</a:t>
            </a:r>
          </a:p>
          <a:p>
            <a:r>
              <a:rPr lang="es-ES" sz="600" dirty="0"/>
              <a:t>                "</a:t>
            </a:r>
            <a:r>
              <a:rPr lang="es-ES" sz="600" dirty="0" err="1"/>
              <a:t>lastDate</a:t>
            </a:r>
            <a:r>
              <a:rPr lang="es-ES" sz="600" dirty="0"/>
              <a:t>": "2021-01-31T15:01:09.003+0000"</a:t>
            </a:r>
          </a:p>
          <a:p>
            <a:r>
              <a:rPr lang="es-ES" sz="600" dirty="0"/>
              <a:t>            },</a:t>
            </a:r>
          </a:p>
          <a:p>
            <a:r>
              <a:rPr lang="es-ES" sz="600" dirty="0"/>
              <a:t>            "CACHE": {</a:t>
            </a:r>
          </a:p>
          <a:p>
            <a:r>
              <a:rPr lang="es-ES" sz="600" dirty="0"/>
              <a:t>                "</a:t>
            </a:r>
            <a:r>
              <a:rPr lang="es-ES" sz="600" dirty="0" err="1"/>
              <a:t>state</a:t>
            </a:r>
            <a:r>
              <a:rPr lang="es-ES" sz="600" dirty="0"/>
              <a:t>": "UPLOAD_DATA",</a:t>
            </a:r>
          </a:p>
          <a:p>
            <a:r>
              <a:rPr lang="es-ES" sz="600" dirty="0"/>
              <a:t>                "</a:t>
            </a:r>
            <a:r>
              <a:rPr lang="es-ES" sz="600" dirty="0" err="1"/>
              <a:t>lastDate</a:t>
            </a:r>
            <a:r>
              <a:rPr lang="es-ES" sz="600" dirty="0"/>
              <a:t>": "2021-01-31T15:00:43.418+0000"</a:t>
            </a:r>
          </a:p>
          <a:p>
            <a:r>
              <a:rPr lang="es-ES" sz="600" dirty="0"/>
              <a:t>            }</a:t>
            </a:r>
          </a:p>
          <a:p>
            <a:r>
              <a:rPr lang="es-ES" sz="600" dirty="0"/>
              <a:t>        },</a:t>
            </a:r>
          </a:p>
          <a:p>
            <a:r>
              <a:rPr lang="es-ES" sz="600" dirty="0"/>
              <a:t>        "</a:t>
            </a:r>
            <a:r>
              <a:rPr lang="es-ES" sz="600" dirty="0" err="1"/>
              <a:t>lastFilterDate</a:t>
            </a:r>
            <a:r>
              <a:rPr lang="es-ES" sz="600" dirty="0"/>
              <a:t>": {},</a:t>
            </a:r>
          </a:p>
          <a:p>
            <a:r>
              <a:rPr lang="es-ES" sz="600" dirty="0"/>
              <a:t>        "</a:t>
            </a:r>
            <a:r>
              <a:rPr lang="es-ES" sz="600" dirty="0" err="1"/>
              <a:t>stateCode</a:t>
            </a:r>
            <a:r>
              <a:rPr lang="es-ES" sz="600" dirty="0"/>
              <a:t>": 200</a:t>
            </a:r>
          </a:p>
          <a:p>
            <a:r>
              <a:rPr lang="es-ES" sz="600" dirty="0"/>
              <a:t>    }</a:t>
            </a:r>
          </a:p>
          <a:p>
            <a:r>
              <a:rPr lang="es-ES" sz="600" dirty="0"/>
              <a:t>}</a:t>
            </a:r>
          </a:p>
          <a:p>
            <a:endParaRPr lang="es-ES" sz="800" dirty="0"/>
          </a:p>
        </p:txBody>
      </p:sp>
      <p:pic>
        <p:nvPicPr>
          <p:cNvPr id="3" name="Imagen 2">
            <a:extLst>
              <a:ext uri="{FF2B5EF4-FFF2-40B4-BE49-F238E27FC236}">
                <a16:creationId xmlns:a16="http://schemas.microsoft.com/office/drawing/2014/main" id="{4169B645-08D2-4A07-A70C-425045891B9F}"/>
              </a:ext>
            </a:extLst>
          </p:cNvPr>
          <p:cNvPicPr>
            <a:picLocks noChangeAspect="1"/>
          </p:cNvPicPr>
          <p:nvPr/>
        </p:nvPicPr>
        <p:blipFill>
          <a:blip r:embed="rId3"/>
          <a:stretch>
            <a:fillRect/>
          </a:stretch>
        </p:blipFill>
        <p:spPr>
          <a:xfrm>
            <a:off x="5631180" y="2751038"/>
            <a:ext cx="5980992" cy="2148622"/>
          </a:xfrm>
          <a:prstGeom prst="rect">
            <a:avLst/>
          </a:prstGeom>
        </p:spPr>
      </p:pic>
    </p:spTree>
    <p:extLst>
      <p:ext uri="{BB962C8B-B14F-4D97-AF65-F5344CB8AC3E}">
        <p14:creationId xmlns:p14="http://schemas.microsoft.com/office/powerpoint/2010/main" val="831695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control III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215991"/>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discovery</a:t>
            </a:r>
            <a:r>
              <a:rPr lang="es-ES" sz="1400" b="1" dirty="0"/>
              <a:t>/cache/</a:t>
            </a:r>
            <a:r>
              <a:rPr lang="es-ES" sz="1400" b="1" dirty="0" err="1"/>
              <a:t>force-reload</a:t>
            </a:r>
            <a:r>
              <a:rPr lang="es-ES" sz="1400" dirty="0"/>
              <a:t>: </a:t>
            </a:r>
            <a:r>
              <a:rPr lang="es-ES" sz="1200" dirty="0">
                <a:sym typeface="Wingdings" panose="05000000000000000000" pitchFamily="2" charset="2"/>
              </a:rPr>
              <a:t>Forzar la recarga de la cache y de las estructuras de datos</a:t>
            </a: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884610" y="2751038"/>
            <a:ext cx="4288640" cy="18466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DONE</a:t>
            </a:r>
          </a:p>
        </p:txBody>
      </p:sp>
      <p:pic>
        <p:nvPicPr>
          <p:cNvPr id="3" name="Imagen 2">
            <a:extLst>
              <a:ext uri="{FF2B5EF4-FFF2-40B4-BE49-F238E27FC236}">
                <a16:creationId xmlns:a16="http://schemas.microsoft.com/office/drawing/2014/main" id="{B6999AC9-749D-4DFC-B5C2-6B39FCF44D7D}"/>
              </a:ext>
            </a:extLst>
          </p:cNvPr>
          <p:cNvPicPr>
            <a:picLocks noChangeAspect="1"/>
          </p:cNvPicPr>
          <p:nvPr/>
        </p:nvPicPr>
        <p:blipFill>
          <a:blip r:embed="rId3"/>
          <a:stretch>
            <a:fillRect/>
          </a:stretch>
        </p:blipFill>
        <p:spPr>
          <a:xfrm>
            <a:off x="6095999" y="2751038"/>
            <a:ext cx="5053752" cy="516037"/>
          </a:xfrm>
          <a:prstGeom prst="rect">
            <a:avLst/>
          </a:prstGeom>
        </p:spPr>
      </p:pic>
    </p:spTree>
    <p:extLst>
      <p:ext uri="{BB962C8B-B14F-4D97-AF65-F5344CB8AC3E}">
        <p14:creationId xmlns:p14="http://schemas.microsoft.com/office/powerpoint/2010/main" val="716460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control IV</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3016210"/>
          </a:xfrm>
          <a:prstGeom prst="rect">
            <a:avLst/>
          </a:prstGeom>
          <a:noFill/>
        </p:spPr>
        <p:txBody>
          <a:bodyPr wrap="square" rtlCol="0">
            <a:spAutoFit/>
          </a:bodyPr>
          <a:lstStyle/>
          <a:p>
            <a:pPr marL="171450" indent="-171450">
              <a:buFont typeface="Arial" panose="020B0604020202020204" pitchFamily="34" charset="0"/>
              <a:buChar char="•"/>
            </a:pPr>
            <a:r>
              <a:rPr lang="es-ES" sz="1400" b="1" dirty="0"/>
              <a:t>GET /</a:t>
            </a:r>
            <a:r>
              <a:rPr lang="es-ES" sz="1400" b="1" dirty="0" err="1"/>
              <a:t>discovery</a:t>
            </a:r>
            <a:r>
              <a:rPr lang="es-ES" sz="1400" b="1" dirty="0"/>
              <a:t>/entity/</a:t>
            </a:r>
            <a:r>
              <a:rPr lang="es-ES" sz="1400" b="1" dirty="0" err="1"/>
              <a:t>change</a:t>
            </a:r>
            <a:r>
              <a:rPr lang="es-ES" sz="1400" dirty="0"/>
              <a:t>: </a:t>
            </a:r>
            <a:r>
              <a:rPr lang="es-ES" sz="1200" dirty="0">
                <a:sym typeface="Wingdings" panose="05000000000000000000" pitchFamily="2" charset="2"/>
              </a:rPr>
              <a:t>Sirve para que la plataforma ASIO, notifique a la librería de descubrimiento cualquier cambio (inserción, actualización o borrado en el triple store). De esa forma las estructuras de datos, la cache y Elasticsearch, pueden mantenerse actualizados.</a:t>
            </a:r>
          </a:p>
          <a:p>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7" name="CuadroTexto 6">
            <a:extLst>
              <a:ext uri="{FF2B5EF4-FFF2-40B4-BE49-F238E27FC236}">
                <a16:creationId xmlns:a16="http://schemas.microsoft.com/office/drawing/2014/main" id="{652A2121-AE1D-4035-957D-E910C1F2013D}"/>
              </a:ext>
            </a:extLst>
          </p:cNvPr>
          <p:cNvSpPr txBox="1"/>
          <p:nvPr/>
        </p:nvSpPr>
        <p:spPr>
          <a:xfrm>
            <a:off x="915090" y="3101558"/>
            <a:ext cx="4288640" cy="21544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DONE</a:t>
            </a:r>
          </a:p>
        </p:txBody>
      </p:sp>
      <p:pic>
        <p:nvPicPr>
          <p:cNvPr id="4" name="Imagen 3">
            <a:extLst>
              <a:ext uri="{FF2B5EF4-FFF2-40B4-BE49-F238E27FC236}">
                <a16:creationId xmlns:a16="http://schemas.microsoft.com/office/drawing/2014/main" id="{F1BCBFF0-BEDE-4377-8ABC-B5020CFBD0FD}"/>
              </a:ext>
            </a:extLst>
          </p:cNvPr>
          <p:cNvPicPr>
            <a:picLocks noChangeAspect="1"/>
          </p:cNvPicPr>
          <p:nvPr/>
        </p:nvPicPr>
        <p:blipFill>
          <a:blip r:embed="rId3"/>
          <a:stretch>
            <a:fillRect/>
          </a:stretch>
        </p:blipFill>
        <p:spPr>
          <a:xfrm>
            <a:off x="6350199" y="2213865"/>
            <a:ext cx="5268872" cy="2531070"/>
          </a:xfrm>
          <a:prstGeom prst="rect">
            <a:avLst/>
          </a:prstGeom>
        </p:spPr>
      </p:pic>
    </p:spTree>
    <p:extLst>
      <p:ext uri="{BB962C8B-B14F-4D97-AF65-F5344CB8AC3E}">
        <p14:creationId xmlns:p14="http://schemas.microsoft.com/office/powerpoint/2010/main" val="298215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similitudes I </a:t>
            </a:r>
            <a:r>
              <a:rPr lang="es-ES" sz="2000" dirty="0">
                <a:solidFill>
                  <a:schemeClr val="accent1"/>
                </a:solidFill>
              </a:rPr>
              <a:t>(clases)</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6093976"/>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discovery</a:t>
            </a:r>
            <a:r>
              <a:rPr lang="es-ES" sz="1400" b="1" dirty="0"/>
              <a:t>/entity-link</a:t>
            </a:r>
            <a:r>
              <a:rPr lang="es-ES" sz="1400" dirty="0"/>
              <a:t>: </a:t>
            </a:r>
            <a:r>
              <a:rPr lang="es-ES" sz="1200" dirty="0">
                <a:sym typeface="Wingdings" panose="05000000000000000000" pitchFamily="2" charset="2"/>
              </a:rPr>
              <a:t>Busca similitudes entre entidades para la clase indicada por parámetro. Hace una comprobación de todos con todos.</a:t>
            </a:r>
          </a:p>
          <a:p>
            <a:pPr marL="628650" lvl="1" indent="-171450">
              <a:buFont typeface="Arial" panose="020B0604020202020204" pitchFamily="34" charset="0"/>
              <a:buChar char="•"/>
            </a:pPr>
            <a:r>
              <a:rPr lang="es-ES" sz="1200" b="1" dirty="0" err="1">
                <a:sym typeface="Wingdings" panose="05000000000000000000" pitchFamily="2" charset="2"/>
              </a:rPr>
              <a:t>node</a:t>
            </a:r>
            <a:r>
              <a:rPr lang="es-ES" sz="1200" b="1" dirty="0">
                <a:sym typeface="Wingdings" panose="05000000000000000000" pitchFamily="2" charset="2"/>
              </a:rPr>
              <a:t> </a:t>
            </a:r>
            <a:r>
              <a:rPr lang="es-ES" sz="1200" dirty="0">
                <a:sym typeface="Wingdings" panose="05000000000000000000" pitchFamily="2" charset="2"/>
              </a:rPr>
              <a:t>[String]: Indica el nodo desde el cual se van a comparar entidades</a:t>
            </a:r>
          </a:p>
          <a:p>
            <a:pPr marL="628650" lvl="1" indent="-171450">
              <a:buFont typeface="Arial" panose="020B0604020202020204" pitchFamily="34" charset="0"/>
              <a:buChar char="•"/>
            </a:pPr>
            <a:r>
              <a:rPr lang="es-ES" sz="1200" b="1" dirty="0" err="1">
                <a:sym typeface="Wingdings" panose="05000000000000000000" pitchFamily="2" charset="2"/>
              </a:rPr>
              <a:t>tripleStore</a:t>
            </a:r>
            <a:r>
              <a:rPr lang="es-ES" sz="1200" b="1" dirty="0">
                <a:sym typeface="Wingdings" panose="05000000000000000000" pitchFamily="2" charset="2"/>
              </a:rPr>
              <a:t> </a:t>
            </a:r>
            <a:r>
              <a:rPr lang="es-ES" sz="1200" dirty="0">
                <a:sym typeface="Wingdings" panose="05000000000000000000" pitchFamily="2" charset="2"/>
              </a:rPr>
              <a:t>[String]: Indica el triple store desde el cual se van a comparar entidades</a:t>
            </a:r>
          </a:p>
          <a:p>
            <a:pPr marL="628650" lvl="1" indent="-171450">
              <a:buFont typeface="Arial" panose="020B0604020202020204" pitchFamily="34" charset="0"/>
              <a:buChar char="•"/>
            </a:pPr>
            <a:r>
              <a:rPr lang="es-ES" sz="1200" b="1" dirty="0" err="1">
                <a:sym typeface="Wingdings" panose="05000000000000000000" pitchFamily="2" charset="2"/>
              </a:rPr>
              <a:t>className</a:t>
            </a:r>
            <a:r>
              <a:rPr lang="es-ES" sz="1200" dirty="0">
                <a:sym typeface="Wingdings" panose="05000000000000000000" pitchFamily="2" charset="2"/>
              </a:rPr>
              <a:t> [String]: Nombre de la clase donde buscaremos similitudes.</a:t>
            </a:r>
          </a:p>
          <a:p>
            <a:pPr marL="628650" lvl="1" indent="-171450">
              <a:buFont typeface="Arial" panose="020B0604020202020204" pitchFamily="34" charset="0"/>
              <a:buChar char="•"/>
            </a:pPr>
            <a:r>
              <a:rPr lang="es-ES" sz="1200" b="1" dirty="0" err="1">
                <a:sym typeface="Wingdings" panose="05000000000000000000" pitchFamily="2" charset="2"/>
              </a:rPr>
              <a:t>applyDelta</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Indica si la búsqueda se hace solamente en las entidades que han cambiado desde la ultima búsqueda o en todas.</a:t>
            </a:r>
          </a:p>
          <a:p>
            <a:pPr marL="628650" lvl="1" indent="-171450">
              <a:buFont typeface="Arial" panose="020B0604020202020204" pitchFamily="34" charset="0"/>
              <a:buChar char="•"/>
            </a:pPr>
            <a:r>
              <a:rPr lang="es-ES" sz="1200" b="1" dirty="0" err="1">
                <a:sym typeface="Wingdings" panose="05000000000000000000" pitchFamily="2" charset="2"/>
              </a:rPr>
              <a:t>doSynchonous</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Indica si la </a:t>
            </a:r>
            <a:r>
              <a:rPr lang="es-ES" sz="1200" dirty="0" err="1">
                <a:sym typeface="Wingdings" panose="05000000000000000000" pitchFamily="2" charset="2"/>
              </a:rPr>
              <a:t>solucitd</a:t>
            </a:r>
            <a:r>
              <a:rPr lang="es-ES" sz="1200" dirty="0">
                <a:sym typeface="Wingdings" panose="05000000000000000000" pitchFamily="2" charset="2"/>
              </a:rPr>
              <a:t> debe de procesarse inmediatamente o se encolara</a:t>
            </a:r>
          </a:p>
          <a:p>
            <a:pPr marL="628650" lvl="1" indent="-171450">
              <a:buFont typeface="Arial" panose="020B0604020202020204" pitchFamily="34" charset="0"/>
              <a:buChar char="•"/>
            </a:pPr>
            <a:r>
              <a:rPr lang="es-ES" sz="1200" b="1" dirty="0" err="1">
                <a:sym typeface="Wingdings" panose="05000000000000000000" pitchFamily="2" charset="2"/>
              </a:rPr>
              <a:t>linkEntities</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Indica si se desea buscar enlaces en otros Backend SGI o no.</a:t>
            </a:r>
          </a:p>
          <a:p>
            <a:pPr marL="628650" lvl="1" indent="-171450">
              <a:buFont typeface="Arial" panose="020B0604020202020204" pitchFamily="34" charset="0"/>
              <a:buChar char="•"/>
            </a:pPr>
            <a:r>
              <a:rPr lang="es-ES" sz="1200" b="1" dirty="0" err="1">
                <a:sym typeface="Wingdings" panose="05000000000000000000" pitchFamily="2" charset="2"/>
              </a:rPr>
              <a:t>propagueInKafka</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Indica si se deseamos o no que los resultados se propaguen por </a:t>
            </a:r>
            <a:r>
              <a:rPr lang="es-ES" sz="1200" dirty="0" err="1">
                <a:sym typeface="Wingdings" panose="05000000000000000000" pitchFamily="2" charset="2"/>
              </a:rPr>
              <a:t>kafka</a:t>
            </a:r>
            <a:r>
              <a:rPr lang="es-ES" sz="1200" dirty="0">
                <a:sym typeface="Wingdings" panose="05000000000000000000" pitchFamily="2" charset="2"/>
              </a:rPr>
              <a:t>.</a:t>
            </a:r>
          </a:p>
          <a:p>
            <a:pPr marL="628650" lvl="1" indent="-171450">
              <a:buFont typeface="Arial" panose="020B0604020202020204" pitchFamily="34" charset="0"/>
              <a:buChar char="•"/>
            </a:pPr>
            <a:r>
              <a:rPr lang="es-ES" sz="1200" b="1" dirty="0" err="1">
                <a:sym typeface="Wingdings" panose="05000000000000000000" pitchFamily="2" charset="2"/>
              </a:rPr>
              <a:t>weebHook</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Indica si se deseamos o no que los resultados se propaguen por </a:t>
            </a:r>
            <a:r>
              <a:rPr lang="es-ES" sz="1200" dirty="0" err="1">
                <a:sym typeface="Wingdings" panose="05000000000000000000" pitchFamily="2" charset="2"/>
              </a:rPr>
              <a:t>por</a:t>
            </a:r>
            <a:r>
              <a:rPr lang="es-ES" sz="1200" dirty="0">
                <a:sym typeface="Wingdings" panose="05000000000000000000" pitchFamily="2" charset="2"/>
              </a:rPr>
              <a:t> medio de un webhook.</a:t>
            </a:r>
          </a:p>
          <a:p>
            <a:pPr marL="628650" lvl="1" indent="-171450">
              <a:buFont typeface="Arial" panose="020B0604020202020204" pitchFamily="34" charset="0"/>
              <a:buChar char="•"/>
            </a:pPr>
            <a:r>
              <a:rPr lang="es-ES" sz="1200" b="1" dirty="0" err="1">
                <a:sym typeface="Wingdings" panose="05000000000000000000" pitchFamily="2" charset="2"/>
              </a:rPr>
              <a:t>userId</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Identificador del usuario que realiza la petición.</a:t>
            </a:r>
          </a:p>
          <a:p>
            <a:pPr marL="628650" lvl="1" indent="-171450">
              <a:buFont typeface="Arial" panose="020B0604020202020204" pitchFamily="34" charset="0"/>
              <a:buChar char="•"/>
            </a:pPr>
            <a:r>
              <a:rPr lang="es-ES" sz="1200" b="1" dirty="0" err="1">
                <a:sym typeface="Wingdings" panose="05000000000000000000" pitchFamily="2" charset="2"/>
              </a:rPr>
              <a:t>requestCode</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código de petición.</a:t>
            </a:r>
          </a:p>
          <a:p>
            <a:pPr lvl="1"/>
            <a:endParaRPr lang="es-ES" sz="1200" dirty="0">
              <a:sym typeface="Wingdings" panose="05000000000000000000" pitchFamily="2" charset="2"/>
            </a:endParaRPr>
          </a:p>
          <a:p>
            <a:pPr lvl="1"/>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3" name="Imagen 2">
            <a:extLst>
              <a:ext uri="{FF2B5EF4-FFF2-40B4-BE49-F238E27FC236}">
                <a16:creationId xmlns:a16="http://schemas.microsoft.com/office/drawing/2014/main" id="{8D33AD0F-B20F-4AD3-9B65-ECFD5FF9B0F5}"/>
              </a:ext>
            </a:extLst>
          </p:cNvPr>
          <p:cNvPicPr>
            <a:picLocks noChangeAspect="1"/>
          </p:cNvPicPr>
          <p:nvPr/>
        </p:nvPicPr>
        <p:blipFill>
          <a:blip r:embed="rId3"/>
          <a:stretch>
            <a:fillRect/>
          </a:stretch>
        </p:blipFill>
        <p:spPr>
          <a:xfrm>
            <a:off x="6105315" y="2113066"/>
            <a:ext cx="5869889" cy="4632960"/>
          </a:xfrm>
          <a:prstGeom prst="rect">
            <a:avLst/>
          </a:prstGeom>
        </p:spPr>
      </p:pic>
    </p:spTree>
    <p:extLst>
      <p:ext uri="{BB962C8B-B14F-4D97-AF65-F5344CB8AC3E}">
        <p14:creationId xmlns:p14="http://schemas.microsoft.com/office/powerpoint/2010/main" val="14707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similitudes II </a:t>
            </a:r>
            <a:r>
              <a:rPr lang="es-ES" sz="2000" dirty="0">
                <a:solidFill>
                  <a:schemeClr val="accent1"/>
                </a:solidFill>
              </a:rPr>
              <a:t>(clases)</a:t>
            </a:r>
            <a:endParaRPr lang="es-ES" sz="4000" dirty="0">
              <a:solidFill>
                <a:schemeClr val="accent1"/>
              </a:solidFill>
            </a:endParaRPr>
          </a:p>
        </p:txBody>
      </p:sp>
      <p:sp>
        <p:nvSpPr>
          <p:cNvPr id="6" name="CuadroTexto 5">
            <a:extLst>
              <a:ext uri="{FF2B5EF4-FFF2-40B4-BE49-F238E27FC236}">
                <a16:creationId xmlns:a16="http://schemas.microsoft.com/office/drawing/2014/main" id="{C8D74530-6A14-4E0F-A787-26D4F646465C}"/>
              </a:ext>
            </a:extLst>
          </p:cNvPr>
          <p:cNvSpPr txBox="1"/>
          <p:nvPr/>
        </p:nvSpPr>
        <p:spPr>
          <a:xfrm>
            <a:off x="-55389" y="1956494"/>
            <a:ext cx="3659649" cy="2554545"/>
          </a:xfrm>
          <a:prstGeom prst="rect">
            <a:avLst/>
          </a:prstGeom>
          <a:noFill/>
        </p:spPr>
        <p:txBody>
          <a:bodyPr wrap="square" rtlCol="0">
            <a:spAutoFit/>
          </a:bodyPr>
          <a:lstStyle/>
          <a:p>
            <a:pPr lvl="1"/>
            <a:r>
              <a:rPr lang="es-ES" sz="1200" dirty="0">
                <a:sym typeface="Wingdings" panose="05000000000000000000" pitchFamily="2" charset="2"/>
              </a:rPr>
              <a:t>Similitudes manuales</a:t>
            </a: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3" name="Rectangle 1">
            <a:extLst>
              <a:ext uri="{FF2B5EF4-FFF2-40B4-BE49-F238E27FC236}">
                <a16:creationId xmlns:a16="http://schemas.microsoft.com/office/drawing/2014/main" id="{BF35F140-7EFA-452C-9C54-E7F587397B43}"/>
              </a:ext>
            </a:extLst>
          </p:cNvPr>
          <p:cNvSpPr>
            <a:spLocks noChangeArrowheads="1"/>
          </p:cNvSpPr>
          <p:nvPr/>
        </p:nvSpPr>
        <p:spPr bwMode="auto">
          <a:xfrm>
            <a:off x="510540" y="2248882"/>
            <a:ext cx="4305300" cy="4524315"/>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ES" sz="6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state</a:t>
            </a: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appState</a:t>
            </a:r>
            <a:r>
              <a:rPr lang="es-ES" altLang="es-ES" sz="600" dirty="0">
                <a:solidFill>
                  <a:schemeClr val="bg1"/>
                </a:solidFill>
                <a:latin typeface="Arial" panose="020B0604020202020204" pitchFamily="34" charset="0"/>
              </a:rPr>
              <a:t>": "INITIALIZED",</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cacheState</a:t>
            </a:r>
            <a:r>
              <a:rPr lang="es-ES" altLang="es-ES" sz="6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dataState</a:t>
            </a:r>
            <a:r>
              <a:rPr lang="es-ES" altLang="es-ES" sz="6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elasticState</a:t>
            </a:r>
            <a:r>
              <a:rPr lang="es-ES" altLang="es-ES" sz="6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"response":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node</a:t>
            </a: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um</a:t>
            </a:r>
            <a:r>
              <a:rPr lang="es-ES" altLang="es-ES" sz="6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tripleStore</a:t>
            </a: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sparql</a:t>
            </a:r>
            <a:r>
              <a:rPr lang="es-ES" altLang="es-ES" sz="6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className</a:t>
            </a:r>
            <a:r>
              <a:rPr lang="es-ES" altLang="es-ES" sz="600" dirty="0">
                <a:solidFill>
                  <a:schemeClr val="bg1"/>
                </a:solidFill>
                <a:latin typeface="Arial" panose="020B0604020202020204" pitchFamily="34" charset="0"/>
              </a:rPr>
              <a:t>": "Persona",</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startDate</a:t>
            </a:r>
            <a:r>
              <a:rPr lang="es-ES" altLang="es-ES" sz="600" dirty="0">
                <a:solidFill>
                  <a:schemeClr val="bg1"/>
                </a:solidFill>
                <a:latin typeface="Arial" panose="020B0604020202020204" pitchFamily="34" charset="0"/>
              </a:rPr>
              <a:t>": "2021-01-31 18:13:51",</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endDate</a:t>
            </a:r>
            <a:r>
              <a:rPr lang="es-ES" altLang="es-ES" sz="600" dirty="0">
                <a:solidFill>
                  <a:schemeClr val="bg1"/>
                </a:solidFill>
                <a:latin typeface="Arial" panose="020B0604020202020204" pitchFamily="34" charset="0"/>
              </a:rPr>
              <a:t>": "2021-01-31 18:14:20",</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"status": "COMPLETED",</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results</a:t>
            </a: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node</a:t>
            </a: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um</a:t>
            </a:r>
            <a:r>
              <a:rPr lang="es-ES" altLang="es-ES" sz="6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tripleStore</a:t>
            </a: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sparql</a:t>
            </a:r>
            <a:r>
              <a:rPr lang="es-ES" altLang="es-ES" sz="6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entityId</a:t>
            </a:r>
            <a:r>
              <a:rPr lang="es-ES" altLang="es-ES" sz="600" dirty="0">
                <a:solidFill>
                  <a:schemeClr val="bg1"/>
                </a:solidFill>
                <a:latin typeface="Arial" panose="020B0604020202020204" pitchFamily="34" charset="0"/>
              </a:rPr>
              <a:t>": "6687cb56-cc09-3abc-aede-fca26a8e6606",</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localUri</a:t>
            </a:r>
            <a:r>
              <a:rPr lang="es-ES" altLang="es-ES" sz="600" dirty="0">
                <a:solidFill>
                  <a:schemeClr val="bg1"/>
                </a:solidFill>
                <a:latin typeface="Arial" panose="020B0604020202020204" pitchFamily="34" charset="0"/>
              </a:rPr>
              <a:t>": "http://herc-iz-front-desa.atica.um.es/Persona/6687cb56-cc09-3abc-aede-fca26a8e6606",</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attributes</a:t>
            </a: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"Centro": "FACULTAD DE INFORMÁTICA",</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Dpto</a:t>
            </a:r>
            <a:r>
              <a:rPr lang="es-ES" altLang="es-ES" sz="600" dirty="0">
                <a:solidFill>
                  <a:schemeClr val="bg1"/>
                </a:solidFill>
                <a:latin typeface="Arial" panose="020B0604020202020204" pitchFamily="34" charset="0"/>
              </a:rPr>
              <a:t>": "INGENIERÍA DE LA INFORMACIÓN Y LAS COMUNICACIONES",</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localId</a:t>
            </a:r>
            <a:r>
              <a:rPr lang="es-ES" altLang="es-ES" sz="600" dirty="0">
                <a:solidFill>
                  <a:schemeClr val="bg1"/>
                </a:solidFill>
                <a:latin typeface="Arial" panose="020B0604020202020204" pitchFamily="34" charset="0"/>
              </a:rPr>
              <a:t>": 6050</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automatics</a:t>
            </a: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a:solidFill>
                  <a:srgbClr val="FFFF00"/>
                </a:solidFill>
                <a:latin typeface="Arial" panose="020B0604020202020204" pitchFamily="34" charset="0"/>
              </a:rPr>
              <a:t>"</a:t>
            </a:r>
            <a:r>
              <a:rPr lang="es-ES" altLang="es-ES" sz="600" dirty="0" err="1">
                <a:solidFill>
                  <a:srgbClr val="FFFF00"/>
                </a:solidFill>
                <a:latin typeface="Arial" panose="020B0604020202020204" pitchFamily="34" charset="0"/>
              </a:rPr>
              <a:t>manuals</a:t>
            </a:r>
            <a:r>
              <a:rPr lang="es-ES" altLang="es-ES" sz="6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node</a:t>
            </a: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um</a:t>
            </a:r>
            <a:r>
              <a:rPr lang="es-ES" altLang="es-ES" sz="6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tripleStore</a:t>
            </a: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sparql</a:t>
            </a:r>
            <a:r>
              <a:rPr lang="es-ES" altLang="es-ES" sz="6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entityId</a:t>
            </a:r>
            <a:r>
              <a:rPr lang="es-ES" altLang="es-ES" sz="600" dirty="0">
                <a:solidFill>
                  <a:srgbClr val="FFFF00"/>
                </a:solidFill>
                <a:latin typeface="Arial" panose="020B0604020202020204" pitchFamily="34" charset="0"/>
              </a:rPr>
              <a:t>": "efdde87c-66fe-3e6d-873a-2ab6111ca58a",</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localUri</a:t>
            </a:r>
            <a:r>
              <a:rPr lang="es-ES" altLang="es-ES" sz="600" dirty="0">
                <a:solidFill>
                  <a:srgbClr val="FFFF00"/>
                </a:solidFill>
                <a:latin typeface="Arial" panose="020B0604020202020204" pitchFamily="34" charset="0"/>
              </a:rPr>
              <a:t>": "http://herc-iz-front-desa.atica.um.es/Persona/efdde87c-66fe-3e6d-873a-2ab6111ca58a",</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"similarity": 0.7083333730697632,</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attributes</a:t>
            </a:r>
            <a:r>
              <a:rPr lang="es-ES" altLang="es-ES" sz="6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"Centro": "FACULTAD DE INFORMÁTICA",</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Dpto</a:t>
            </a:r>
            <a:r>
              <a:rPr lang="es-ES" altLang="es-ES" sz="600" dirty="0">
                <a:solidFill>
                  <a:srgbClr val="FFFF00"/>
                </a:solidFill>
                <a:latin typeface="Arial" panose="020B0604020202020204" pitchFamily="34" charset="0"/>
              </a:rPr>
              <a:t>": "INGENIERÍA DE LA INFORMACIÓN Y LAS COMUNICACIONES",</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localId</a:t>
            </a:r>
            <a:r>
              <a:rPr lang="es-ES" altLang="es-ES" sz="600" dirty="0">
                <a:solidFill>
                  <a:srgbClr val="FFFF00"/>
                </a:solidFill>
                <a:latin typeface="Arial" panose="020B0604020202020204" pitchFamily="34" charset="0"/>
              </a:rPr>
              <a:t>": 6539</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a:solidFill>
                  <a:schemeClr val="accent6">
                    <a:lumMod val="60000"/>
                    <a:lumOff val="40000"/>
                  </a:schemeClr>
                </a:solidFill>
                <a:latin typeface="Arial" panose="020B0604020202020204" pitchFamily="34" charset="0"/>
              </a:rPr>
              <a:t>"</a:t>
            </a:r>
            <a:r>
              <a:rPr lang="es-ES" altLang="es-ES" sz="600" dirty="0" err="1">
                <a:solidFill>
                  <a:schemeClr val="accent6">
                    <a:lumMod val="60000"/>
                    <a:lumOff val="40000"/>
                  </a:schemeClr>
                </a:solidFill>
                <a:latin typeface="Arial" panose="020B0604020202020204" pitchFamily="34" charset="0"/>
              </a:rPr>
              <a:t>actions</a:t>
            </a:r>
            <a:r>
              <a:rPr lang="es-ES" altLang="es-ES" sz="6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6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6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a:t>
            </a:r>
            <a:endParaRPr kumimoji="0" lang="es-ES" altLang="es-ES" sz="600" b="0" i="0" u="none" strike="noStrike" cap="none" normalizeH="0" baseline="0" dirty="0">
              <a:ln>
                <a:noFill/>
              </a:ln>
              <a:solidFill>
                <a:schemeClr val="bg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27B4A202-AA53-41FA-AD46-89CC3AA3A338}"/>
              </a:ext>
            </a:extLst>
          </p:cNvPr>
          <p:cNvSpPr txBox="1"/>
          <p:nvPr/>
        </p:nvSpPr>
        <p:spPr>
          <a:xfrm>
            <a:off x="6096000" y="1956494"/>
            <a:ext cx="3659649" cy="2554545"/>
          </a:xfrm>
          <a:prstGeom prst="rect">
            <a:avLst/>
          </a:prstGeom>
          <a:noFill/>
        </p:spPr>
        <p:txBody>
          <a:bodyPr wrap="square" rtlCol="0">
            <a:spAutoFit/>
          </a:bodyPr>
          <a:lstStyle/>
          <a:p>
            <a:pPr lvl="1"/>
            <a:r>
              <a:rPr lang="es-ES" sz="1200" dirty="0">
                <a:sym typeface="Wingdings" panose="05000000000000000000" pitchFamily="2" charset="2"/>
              </a:rPr>
              <a:t>Links</a:t>
            </a: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Rectangle 1">
            <a:extLst>
              <a:ext uri="{FF2B5EF4-FFF2-40B4-BE49-F238E27FC236}">
                <a16:creationId xmlns:a16="http://schemas.microsoft.com/office/drawing/2014/main" id="{EEF689F6-46EF-4C3E-9191-5DFD79A2D40F}"/>
              </a:ext>
            </a:extLst>
          </p:cNvPr>
          <p:cNvSpPr>
            <a:spLocks noChangeArrowheads="1"/>
          </p:cNvSpPr>
          <p:nvPr/>
        </p:nvSpPr>
        <p:spPr bwMode="auto">
          <a:xfrm>
            <a:off x="6661929" y="2395075"/>
            <a:ext cx="4305300" cy="4231928"/>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node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um</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tripleStore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sparql</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entityId</a:t>
            </a:r>
            <a:r>
              <a:rPr lang="es-ES" altLang="es-ES" sz="500" dirty="0">
                <a:solidFill>
                  <a:schemeClr val="bg1"/>
                </a:solidFill>
                <a:latin typeface="Arial" panose="020B0604020202020204" pitchFamily="34" charset="0"/>
              </a:rPr>
              <a:t>": "65cc2c82-05a0-3d73-b9fa-3a6386f710e1",</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localUri</a:t>
            </a:r>
            <a:r>
              <a:rPr lang="es-ES" altLang="es-ES" sz="500" dirty="0">
                <a:solidFill>
                  <a:schemeClr val="bg1"/>
                </a:solidFill>
                <a:latin typeface="Arial" panose="020B0604020202020204" pitchFamily="34" charset="0"/>
              </a:rPr>
              <a:t>": "http://herc-iz-front-desa.atica.um.es/Persona/65cc2c82-05a0-3d73-b9fa-3a6386f710e1",</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attributes</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"Centro": "FACULTAD DE DERECHO",</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Dpto</a:t>
            </a:r>
            <a:r>
              <a:rPr lang="es-ES" altLang="es-ES" sz="500" dirty="0">
                <a:solidFill>
                  <a:schemeClr val="bg1"/>
                </a:solidFill>
                <a:latin typeface="Arial" panose="020B0604020202020204" pitchFamily="34" charset="0"/>
              </a:rPr>
              <a:t>": "DERECHO DEL TRABAJO Y DE LA SEGURIDAD SOCIAL",</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localId</a:t>
            </a:r>
            <a:r>
              <a:rPr lang="es-ES" altLang="es-ES" sz="500" dirty="0">
                <a:solidFill>
                  <a:schemeClr val="bg1"/>
                </a:solidFill>
                <a:latin typeface="Arial" panose="020B0604020202020204" pitchFamily="34" charset="0"/>
              </a:rPr>
              <a:t>": 1020</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automatics</a:t>
            </a: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node</a:t>
            </a:r>
            <a:r>
              <a:rPr lang="es-ES" altLang="es-ES" sz="500" dirty="0">
                <a:solidFill>
                  <a:srgbClr val="FFFF00"/>
                </a:solidFill>
                <a:latin typeface="Arial" panose="020B0604020202020204" pitchFamily="34" charset="0"/>
              </a:rPr>
              <a:t>": "um2",</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tripleStore</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sparql</a:t>
            </a:r>
            <a:r>
              <a:rPr lang="es-ES" altLang="es-ES" sz="5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entityId</a:t>
            </a:r>
            <a:r>
              <a:rPr lang="es-ES" altLang="es-ES" sz="500" dirty="0">
                <a:solidFill>
                  <a:srgbClr val="FFFF00"/>
                </a:solidFill>
                <a:latin typeface="Arial" panose="020B0604020202020204" pitchFamily="34" charset="0"/>
              </a:rPr>
              <a:t>": "65cc2c82-05a0-3d73-b9fa-3a6386f710e1",</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localUri</a:t>
            </a:r>
            <a:r>
              <a:rPr lang="es-ES" altLang="es-ES" sz="500" dirty="0">
                <a:solidFill>
                  <a:srgbClr val="FFFF00"/>
                </a:solidFill>
                <a:latin typeface="Arial" panose="020B0604020202020204" pitchFamily="34" charset="0"/>
              </a:rPr>
              <a:t>": "http://herc-iz-front-desa.atica.um.es/Persona/65cc2c82-05a0-3d73-b9fa-3a6386f710e1",</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"similarity": 1,</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attributes</a:t>
            </a: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"Centro": "FACULTAD DE DERECHO",</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Dpto</a:t>
            </a:r>
            <a:r>
              <a:rPr lang="es-ES" altLang="es-ES" sz="500" dirty="0">
                <a:solidFill>
                  <a:srgbClr val="FFFF00"/>
                </a:solidFill>
                <a:latin typeface="Arial" panose="020B0604020202020204" pitchFamily="34" charset="0"/>
              </a:rPr>
              <a:t>": "DERECHO DEL TRABAJO Y DE LA SEGURIDAD SOCIAL",</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localId</a:t>
            </a:r>
            <a:r>
              <a:rPr lang="es-ES" altLang="es-ES" sz="500" dirty="0">
                <a:solidFill>
                  <a:srgbClr val="FFFF00"/>
                </a:solidFill>
                <a:latin typeface="Arial" panose="020B0604020202020204" pitchFamily="34" charset="0"/>
              </a:rPr>
              <a:t>": 1020</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manuals</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actions</a:t>
            </a: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action</a:t>
            </a:r>
            <a:r>
              <a:rPr lang="es-ES" altLang="es-ES" sz="500" dirty="0">
                <a:solidFill>
                  <a:schemeClr val="accent6">
                    <a:lumMod val="60000"/>
                    <a:lumOff val="40000"/>
                  </a:schemeClr>
                </a:solidFill>
                <a:latin typeface="Arial" panose="020B0604020202020204" pitchFamily="34" charset="0"/>
              </a:rPr>
              <a:t>": "UPDATE",</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items</a:t>
            </a: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node</a:t>
            </a: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um</a:t>
            </a:r>
            <a:r>
              <a:rPr lang="es-ES" altLang="es-ES" sz="500" dirty="0">
                <a:solidFill>
                  <a:schemeClr val="accent6">
                    <a:lumMod val="60000"/>
                    <a:lumOff val="40000"/>
                  </a:schemeClr>
                </a:solidFill>
                <a:latin typeface="Arial" panose="020B0604020202020204" pitchFamily="34" charset="0"/>
              </a:rPr>
              <a:t>",</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tripleStore</a:t>
            </a: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sparql</a:t>
            </a:r>
            <a:r>
              <a:rPr lang="es-ES" altLang="es-ES" sz="500" dirty="0">
                <a:solidFill>
                  <a:schemeClr val="accent6">
                    <a:lumMod val="60000"/>
                    <a:lumOff val="40000"/>
                  </a:schemeClr>
                </a:solidFill>
                <a:latin typeface="Arial" panose="020B0604020202020204" pitchFamily="34" charset="0"/>
              </a:rPr>
              <a:t>",</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entityId</a:t>
            </a:r>
            <a:r>
              <a:rPr lang="es-ES" altLang="es-ES" sz="500" dirty="0">
                <a:solidFill>
                  <a:schemeClr val="accent6">
                    <a:lumMod val="60000"/>
                    <a:lumOff val="40000"/>
                  </a:schemeClr>
                </a:solidFill>
                <a:latin typeface="Arial" panose="020B0604020202020204" pitchFamily="34" charset="0"/>
              </a:rPr>
              <a:t>": "65cc2c82-05a0-3d73-b9fa-3a6386f710e1",</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localUri</a:t>
            </a:r>
            <a:r>
              <a:rPr lang="es-ES" altLang="es-ES" sz="500" dirty="0">
                <a:solidFill>
                  <a:schemeClr val="accent6">
                    <a:lumMod val="60000"/>
                    <a:lumOff val="40000"/>
                  </a:schemeClr>
                </a:solidFill>
                <a:latin typeface="Arial" panose="020B0604020202020204" pitchFamily="34" charset="0"/>
              </a:rPr>
              <a:t>": "http://herc-iz-front-desa.atica.um.es/Persona/65cc2c82-05a0-3d73-b9fa-3a6386f710e1",</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attributes</a:t>
            </a: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"Centro": "FACULTAD DE DERECHO",</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Dpto</a:t>
            </a:r>
            <a:r>
              <a:rPr lang="es-ES" altLang="es-ES" sz="500" dirty="0">
                <a:solidFill>
                  <a:schemeClr val="accent6">
                    <a:lumMod val="60000"/>
                    <a:lumOff val="40000"/>
                  </a:schemeClr>
                </a:solidFill>
                <a:latin typeface="Arial" panose="020B0604020202020204" pitchFamily="34" charset="0"/>
              </a:rPr>
              <a:t>": "DERECHO DEL TRABAJO Y DE LA SEGURIDAD SOCIAL",</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localId</a:t>
            </a:r>
            <a:r>
              <a:rPr lang="es-ES" altLang="es-ES" sz="500" dirty="0">
                <a:solidFill>
                  <a:schemeClr val="accent6">
                    <a:lumMod val="60000"/>
                    <a:lumOff val="40000"/>
                  </a:schemeClr>
                </a:solidFill>
                <a:latin typeface="Arial" panose="020B0604020202020204" pitchFamily="34" charset="0"/>
              </a:rPr>
              <a:t>": 1020</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action</a:t>
            </a:r>
            <a:r>
              <a:rPr lang="es-ES" altLang="es-ES" sz="500" dirty="0">
                <a:solidFill>
                  <a:schemeClr val="accent6">
                    <a:lumMod val="60000"/>
                    <a:lumOff val="40000"/>
                  </a:schemeClr>
                </a:solidFill>
                <a:latin typeface="Arial" panose="020B0604020202020204" pitchFamily="34" charset="0"/>
              </a:rPr>
              <a:t>": "LINK",</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items</a:t>
            </a: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node</a:t>
            </a:r>
            <a:r>
              <a:rPr lang="es-ES" altLang="es-ES" sz="500" dirty="0">
                <a:solidFill>
                  <a:schemeClr val="accent6">
                    <a:lumMod val="60000"/>
                    <a:lumOff val="40000"/>
                  </a:schemeClr>
                </a:solidFill>
                <a:latin typeface="Arial" panose="020B0604020202020204" pitchFamily="34" charset="0"/>
              </a:rPr>
              <a:t>": "um2",</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tripleStore</a:t>
            </a: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sparql</a:t>
            </a:r>
            <a:r>
              <a:rPr lang="es-ES" altLang="es-ES" sz="500" dirty="0">
                <a:solidFill>
                  <a:schemeClr val="accent6">
                    <a:lumMod val="60000"/>
                    <a:lumOff val="40000"/>
                  </a:schemeClr>
                </a:solidFill>
                <a:latin typeface="Arial" panose="020B0604020202020204" pitchFamily="34" charset="0"/>
              </a:rPr>
              <a:t>",</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entityId</a:t>
            </a:r>
            <a:r>
              <a:rPr lang="es-ES" altLang="es-ES" sz="500" dirty="0">
                <a:solidFill>
                  <a:schemeClr val="accent6">
                    <a:lumMod val="60000"/>
                    <a:lumOff val="40000"/>
                  </a:schemeClr>
                </a:solidFill>
                <a:latin typeface="Arial" panose="020B0604020202020204" pitchFamily="34" charset="0"/>
              </a:rPr>
              <a:t>": "65cc2c82-05a0-3d73-b9fa-3a6386f710e1",</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localUri</a:t>
            </a:r>
            <a:r>
              <a:rPr lang="es-ES" altLang="es-ES" sz="500" dirty="0">
                <a:solidFill>
                  <a:schemeClr val="accent6">
                    <a:lumMod val="60000"/>
                    <a:lumOff val="40000"/>
                  </a:schemeClr>
                </a:solidFill>
                <a:latin typeface="Arial" panose="020B0604020202020204" pitchFamily="34" charset="0"/>
              </a:rPr>
              <a:t>": "http://herc-iz-front-desa.atica.um.es/Persona/65cc2c82-05a0-3d73-b9fa-3a6386f710e1",</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"similarity": 1,</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attributes</a:t>
            </a: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"Centro": "FACULTAD DE DERECHO",</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Dpto</a:t>
            </a:r>
            <a:r>
              <a:rPr lang="es-ES" altLang="es-ES" sz="500" dirty="0">
                <a:solidFill>
                  <a:schemeClr val="accent6">
                    <a:lumMod val="60000"/>
                    <a:lumOff val="40000"/>
                  </a:schemeClr>
                </a:solidFill>
                <a:latin typeface="Arial" panose="020B0604020202020204" pitchFamily="34" charset="0"/>
              </a:rPr>
              <a:t>": "DERECHO DEL TRABAJO Y DE LA SEGURIDAD SOCIAL",</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localId</a:t>
            </a:r>
            <a:r>
              <a:rPr lang="es-ES" altLang="es-ES" sz="500" dirty="0">
                <a:solidFill>
                  <a:schemeClr val="accent6">
                    <a:lumMod val="60000"/>
                    <a:lumOff val="40000"/>
                  </a:schemeClr>
                </a:solidFill>
                <a:latin typeface="Arial" panose="020B0604020202020204" pitchFamily="34" charset="0"/>
              </a:rPr>
              <a:t>": 1020</a:t>
            </a:r>
          </a:p>
        </p:txBody>
      </p:sp>
    </p:spTree>
    <p:extLst>
      <p:ext uri="{BB962C8B-B14F-4D97-AF65-F5344CB8AC3E}">
        <p14:creationId xmlns:p14="http://schemas.microsoft.com/office/powerpoint/2010/main" val="1287666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975207" cy="1015663"/>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similitudes III </a:t>
            </a:r>
            <a:r>
              <a:rPr lang="es-ES" sz="2000" dirty="0">
                <a:solidFill>
                  <a:schemeClr val="accent1"/>
                </a:solidFill>
              </a:rPr>
              <a:t>(instancias)</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216793" y="2420843"/>
            <a:ext cx="5435109" cy="6340197"/>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discovery</a:t>
            </a:r>
            <a:r>
              <a:rPr lang="es-ES" sz="1400" b="1" dirty="0"/>
              <a:t>/entity-link/</a:t>
            </a:r>
            <a:r>
              <a:rPr lang="es-ES" sz="1400" b="1" dirty="0" err="1"/>
              <a:t>instance</a:t>
            </a:r>
            <a:r>
              <a:rPr lang="es-ES" sz="1400" dirty="0"/>
              <a:t>: </a:t>
            </a:r>
            <a:r>
              <a:rPr lang="es-ES" sz="1100" dirty="0">
                <a:sym typeface="Wingdings" panose="05000000000000000000" pitchFamily="2" charset="2"/>
              </a:rPr>
              <a:t>Busca similitudes entre entidades para la clase indicada por parámetro. Hace una comprobación de todos con todos.</a:t>
            </a:r>
          </a:p>
          <a:p>
            <a:pPr marL="628650" lvl="1" indent="-171450">
              <a:buFont typeface="Arial" panose="020B0604020202020204" pitchFamily="34" charset="0"/>
              <a:buChar char="•"/>
            </a:pPr>
            <a:r>
              <a:rPr lang="es-ES" sz="1100" b="1" dirty="0" err="1">
                <a:sym typeface="Wingdings" panose="05000000000000000000" pitchFamily="2" charset="2"/>
              </a:rPr>
              <a:t>node</a:t>
            </a:r>
            <a:r>
              <a:rPr lang="es-ES" sz="1100" b="1" dirty="0">
                <a:sym typeface="Wingdings" panose="05000000000000000000" pitchFamily="2" charset="2"/>
              </a:rPr>
              <a:t> </a:t>
            </a:r>
            <a:r>
              <a:rPr lang="es-ES" sz="1100" dirty="0">
                <a:sym typeface="Wingdings" panose="05000000000000000000" pitchFamily="2" charset="2"/>
              </a:rPr>
              <a:t>[String]: Indica el nodo desde el cual se van a comparar entidades</a:t>
            </a:r>
          </a:p>
          <a:p>
            <a:pPr marL="628650" lvl="1" indent="-171450">
              <a:buFont typeface="Arial" panose="020B0604020202020204" pitchFamily="34" charset="0"/>
              <a:buChar char="•"/>
            </a:pPr>
            <a:r>
              <a:rPr lang="es-ES" sz="1100" b="1" dirty="0" err="1">
                <a:sym typeface="Wingdings" panose="05000000000000000000" pitchFamily="2" charset="2"/>
              </a:rPr>
              <a:t>tripleStore</a:t>
            </a:r>
            <a:r>
              <a:rPr lang="es-ES" sz="1100" b="1" dirty="0">
                <a:sym typeface="Wingdings" panose="05000000000000000000" pitchFamily="2" charset="2"/>
              </a:rPr>
              <a:t> </a:t>
            </a:r>
            <a:r>
              <a:rPr lang="es-ES" sz="1100" dirty="0">
                <a:sym typeface="Wingdings" panose="05000000000000000000" pitchFamily="2" charset="2"/>
              </a:rPr>
              <a:t>[String]: Indica el triple store desde el cual se van a comparar entidades</a:t>
            </a:r>
          </a:p>
          <a:p>
            <a:pPr marL="628650" lvl="1" indent="-171450">
              <a:buFont typeface="Arial" panose="020B0604020202020204" pitchFamily="34" charset="0"/>
              <a:buChar char="•"/>
            </a:pPr>
            <a:r>
              <a:rPr lang="es-ES" sz="1100" b="1" dirty="0" err="1">
                <a:sym typeface="Wingdings" panose="05000000000000000000" pitchFamily="2" charset="2"/>
              </a:rPr>
              <a:t>className</a:t>
            </a:r>
            <a:r>
              <a:rPr lang="es-ES" sz="1100" dirty="0">
                <a:sym typeface="Wingdings" panose="05000000000000000000" pitchFamily="2" charset="2"/>
              </a:rPr>
              <a:t> [String]: Nombre de la clase donde buscaremos similitudes.</a:t>
            </a:r>
          </a:p>
          <a:p>
            <a:pPr marL="628650" lvl="1" indent="-171450">
              <a:buFont typeface="Arial" panose="020B0604020202020204" pitchFamily="34" charset="0"/>
              <a:buChar char="•"/>
            </a:pPr>
            <a:r>
              <a:rPr lang="es-ES" sz="1100" b="1" dirty="0" err="1">
                <a:sym typeface="Wingdings" panose="05000000000000000000" pitchFamily="2" charset="2"/>
              </a:rPr>
              <a:t>applyDelta</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la búsqueda se hace solamente en las entidades que han cambiado desde la ultima búsqueda o en todas.</a:t>
            </a:r>
          </a:p>
          <a:p>
            <a:pPr marL="628650" lvl="1" indent="-171450">
              <a:buFont typeface="Arial" panose="020B0604020202020204" pitchFamily="34" charset="0"/>
              <a:buChar char="•"/>
            </a:pPr>
            <a:r>
              <a:rPr lang="es-ES" sz="1100" b="1" dirty="0" err="1">
                <a:sym typeface="Wingdings" panose="05000000000000000000" pitchFamily="2" charset="2"/>
              </a:rPr>
              <a:t>entityId</a:t>
            </a:r>
            <a:r>
              <a:rPr lang="es-ES" sz="1100" b="1" dirty="0">
                <a:sym typeface="Wingdings" panose="05000000000000000000" pitchFamily="2" charset="2"/>
              </a:rPr>
              <a:t>: </a:t>
            </a:r>
            <a:r>
              <a:rPr lang="es-ES" sz="1100" dirty="0">
                <a:sym typeface="Wingdings" panose="05000000000000000000" pitchFamily="2" charset="2"/>
              </a:rPr>
              <a:t>Id de la entidad de la que queremos buscar similitud. Útil para identificar la entidad en la respuesta</a:t>
            </a:r>
          </a:p>
          <a:p>
            <a:pPr marL="628650" lvl="1" indent="-171450">
              <a:buFont typeface="Arial" panose="020B0604020202020204" pitchFamily="34" charset="0"/>
              <a:buChar char="•"/>
            </a:pPr>
            <a:r>
              <a:rPr lang="es-ES" sz="1100" b="1" dirty="0" err="1">
                <a:sym typeface="Wingdings" panose="05000000000000000000" pitchFamily="2" charset="2"/>
              </a:rPr>
              <a:t>doSynchonous</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la </a:t>
            </a:r>
            <a:r>
              <a:rPr lang="es-ES" sz="1100" dirty="0" err="1">
                <a:sym typeface="Wingdings" panose="05000000000000000000" pitchFamily="2" charset="2"/>
              </a:rPr>
              <a:t>solucitd</a:t>
            </a:r>
            <a:r>
              <a:rPr lang="es-ES" sz="1100" dirty="0">
                <a:sym typeface="Wingdings" panose="05000000000000000000" pitchFamily="2" charset="2"/>
              </a:rPr>
              <a:t> debe de procesarse inmediatamente o se encolara</a:t>
            </a:r>
          </a:p>
          <a:p>
            <a:pPr marL="628650" lvl="1" indent="-171450">
              <a:buFont typeface="Arial" panose="020B0604020202020204" pitchFamily="34" charset="0"/>
              <a:buChar char="•"/>
            </a:pPr>
            <a:r>
              <a:rPr lang="es-ES" sz="1100" b="1" dirty="0" err="1">
                <a:sym typeface="Wingdings" panose="05000000000000000000" pitchFamily="2" charset="2"/>
              </a:rPr>
              <a:t>linkEntities</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se desea buscar enlaces en otros Backend SGI o no.</a:t>
            </a:r>
          </a:p>
          <a:p>
            <a:pPr marL="628650" lvl="1" indent="-171450">
              <a:buFont typeface="Arial" panose="020B0604020202020204" pitchFamily="34" charset="0"/>
              <a:buChar char="•"/>
            </a:pPr>
            <a:r>
              <a:rPr lang="es-ES" sz="1100" b="1" dirty="0" err="1">
                <a:sym typeface="Wingdings" panose="05000000000000000000" pitchFamily="2" charset="2"/>
              </a:rPr>
              <a:t>propagueInKafka</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se deseamos o no que los resultados se propaguen por </a:t>
            </a:r>
            <a:r>
              <a:rPr lang="es-ES" sz="1100" dirty="0" err="1">
                <a:sym typeface="Wingdings" panose="05000000000000000000" pitchFamily="2" charset="2"/>
              </a:rPr>
              <a:t>kafka</a:t>
            </a:r>
            <a:r>
              <a:rPr lang="es-ES" sz="1100" dirty="0">
                <a:sym typeface="Wingdings" panose="05000000000000000000" pitchFamily="2" charset="2"/>
              </a:rPr>
              <a:t>.</a:t>
            </a:r>
          </a:p>
          <a:p>
            <a:pPr marL="628650" lvl="1" indent="-171450">
              <a:buFont typeface="Arial" panose="020B0604020202020204" pitchFamily="34" charset="0"/>
              <a:buChar char="•"/>
            </a:pPr>
            <a:r>
              <a:rPr lang="es-ES" sz="1100" b="1" dirty="0" err="1">
                <a:sym typeface="Wingdings" panose="05000000000000000000" pitchFamily="2" charset="2"/>
              </a:rPr>
              <a:t>weebHook</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se deseamos o no que los resultados se propaguen por </a:t>
            </a:r>
            <a:r>
              <a:rPr lang="es-ES" sz="1100" dirty="0" err="1">
                <a:sym typeface="Wingdings" panose="05000000000000000000" pitchFamily="2" charset="2"/>
              </a:rPr>
              <a:t>por</a:t>
            </a:r>
            <a:r>
              <a:rPr lang="es-ES" sz="1100" dirty="0">
                <a:sym typeface="Wingdings" panose="05000000000000000000" pitchFamily="2" charset="2"/>
              </a:rPr>
              <a:t> medio de un webhook.</a:t>
            </a:r>
          </a:p>
          <a:p>
            <a:pPr marL="628650" lvl="1" indent="-171450">
              <a:buFont typeface="Arial" panose="020B0604020202020204" pitchFamily="34" charset="0"/>
              <a:buChar char="•"/>
            </a:pPr>
            <a:r>
              <a:rPr lang="es-ES" sz="1100" b="1" dirty="0" err="1">
                <a:sym typeface="Wingdings" panose="05000000000000000000" pitchFamily="2" charset="2"/>
              </a:rPr>
              <a:t>userId</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Identificador del usuario que realiza la petición.</a:t>
            </a:r>
          </a:p>
          <a:p>
            <a:pPr marL="628650" lvl="1" indent="-171450">
              <a:buFont typeface="Arial" panose="020B0604020202020204" pitchFamily="34" charset="0"/>
              <a:buChar char="•"/>
            </a:pPr>
            <a:r>
              <a:rPr lang="es-ES" sz="1100" b="1" dirty="0" err="1">
                <a:sym typeface="Wingdings" panose="05000000000000000000" pitchFamily="2" charset="2"/>
              </a:rPr>
              <a:t>requestCode</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código de petición.</a:t>
            </a:r>
          </a:p>
          <a:p>
            <a:pPr marL="628650" lvl="1" indent="-171450">
              <a:buFont typeface="Arial" panose="020B0604020202020204" pitchFamily="34" charset="0"/>
              <a:buChar char="•"/>
            </a:pPr>
            <a:r>
              <a:rPr lang="es-ES" sz="1100" b="1" dirty="0">
                <a:sym typeface="Wingdings" panose="05000000000000000000" pitchFamily="2" charset="2"/>
              </a:rPr>
              <a:t>Object</a:t>
            </a:r>
            <a:r>
              <a:rPr lang="es-ES" sz="1100" dirty="0">
                <a:sym typeface="Wingdings" panose="05000000000000000000" pitchFamily="2" charset="2"/>
              </a:rPr>
              <a:t>: Objeto en formato Json con el que se quiere realizar la búsqueda</a:t>
            </a:r>
          </a:p>
          <a:p>
            <a:pPr lvl="1"/>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3" name="Imagen 2">
            <a:extLst>
              <a:ext uri="{FF2B5EF4-FFF2-40B4-BE49-F238E27FC236}">
                <a16:creationId xmlns:a16="http://schemas.microsoft.com/office/drawing/2014/main" id="{353CB320-5ADB-43BE-9587-77CF6A4E483B}"/>
              </a:ext>
            </a:extLst>
          </p:cNvPr>
          <p:cNvPicPr>
            <a:picLocks noChangeAspect="1"/>
          </p:cNvPicPr>
          <p:nvPr/>
        </p:nvPicPr>
        <p:blipFill>
          <a:blip r:embed="rId3"/>
          <a:stretch>
            <a:fillRect/>
          </a:stretch>
        </p:blipFill>
        <p:spPr>
          <a:xfrm>
            <a:off x="6540100" y="2070195"/>
            <a:ext cx="4140001" cy="4733925"/>
          </a:xfrm>
          <a:prstGeom prst="rect">
            <a:avLst/>
          </a:prstGeom>
        </p:spPr>
      </p:pic>
    </p:spTree>
    <p:extLst>
      <p:ext uri="{BB962C8B-B14F-4D97-AF65-F5344CB8AC3E}">
        <p14:creationId xmlns:p14="http://schemas.microsoft.com/office/powerpoint/2010/main" val="3658974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646331"/>
          </a:xfrm>
          <a:prstGeom prst="rect">
            <a:avLst/>
          </a:prstGeom>
          <a:noFill/>
        </p:spPr>
        <p:txBody>
          <a:bodyPr wrap="square" rtlCol="0">
            <a:spAutoFit/>
          </a:bodyPr>
          <a:lstStyle/>
          <a:p>
            <a:r>
              <a:rPr lang="es-ES" sz="3600" dirty="0"/>
              <a:t>Pasos necesarios: </a:t>
            </a:r>
            <a:r>
              <a:rPr lang="es-ES" sz="3600" dirty="0">
                <a:solidFill>
                  <a:srgbClr val="FF0000"/>
                </a:solidFill>
              </a:rPr>
              <a:t>Descubrimiento: </a:t>
            </a:r>
            <a:r>
              <a:rPr lang="es-ES" sz="3600" dirty="0">
                <a:solidFill>
                  <a:schemeClr val="accent1"/>
                </a:solidFill>
              </a:rPr>
              <a:t>E.P similitudes IV </a:t>
            </a:r>
            <a:r>
              <a:rPr lang="es-ES" sz="2000" dirty="0">
                <a:solidFill>
                  <a:schemeClr val="accent1"/>
                </a:solidFill>
              </a:rPr>
              <a:t>(clases)</a:t>
            </a:r>
            <a:endParaRPr lang="es-ES" sz="4000" dirty="0">
              <a:solidFill>
                <a:schemeClr val="accent1"/>
              </a:solidFill>
            </a:endParaRPr>
          </a:p>
        </p:txBody>
      </p:sp>
      <p:sp>
        <p:nvSpPr>
          <p:cNvPr id="6" name="CuadroTexto 5">
            <a:extLst>
              <a:ext uri="{FF2B5EF4-FFF2-40B4-BE49-F238E27FC236}">
                <a16:creationId xmlns:a16="http://schemas.microsoft.com/office/drawing/2014/main" id="{C8D74530-6A14-4E0F-A787-26D4F646465C}"/>
              </a:ext>
            </a:extLst>
          </p:cNvPr>
          <p:cNvSpPr txBox="1"/>
          <p:nvPr/>
        </p:nvSpPr>
        <p:spPr>
          <a:xfrm>
            <a:off x="-55389" y="1956494"/>
            <a:ext cx="3659649" cy="2554545"/>
          </a:xfrm>
          <a:prstGeom prst="rect">
            <a:avLst/>
          </a:prstGeom>
          <a:noFill/>
        </p:spPr>
        <p:txBody>
          <a:bodyPr wrap="square" rtlCol="0">
            <a:spAutoFit/>
          </a:bodyPr>
          <a:lstStyle/>
          <a:p>
            <a:pPr lvl="1"/>
            <a:r>
              <a:rPr lang="es-ES" sz="1200" dirty="0">
                <a:sym typeface="Wingdings" panose="05000000000000000000" pitchFamily="2" charset="2"/>
              </a:rPr>
              <a:t>Objeto enviado</a:t>
            </a: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3" name="Rectangle 1">
            <a:extLst>
              <a:ext uri="{FF2B5EF4-FFF2-40B4-BE49-F238E27FC236}">
                <a16:creationId xmlns:a16="http://schemas.microsoft.com/office/drawing/2014/main" id="{BF35F140-7EFA-452C-9C54-E7F587397B43}"/>
              </a:ext>
            </a:extLst>
          </p:cNvPr>
          <p:cNvSpPr>
            <a:spLocks noChangeArrowheads="1"/>
          </p:cNvSpPr>
          <p:nvPr/>
        </p:nvSpPr>
        <p:spPr bwMode="auto">
          <a:xfrm>
            <a:off x="475413" y="2287638"/>
            <a:ext cx="4305300" cy="461665"/>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pt-BR" altLang="es-ES" sz="600" dirty="0">
                <a:solidFill>
                  <a:schemeClr val="bg1"/>
                </a:solidFill>
                <a:latin typeface="Arial" panose="020B0604020202020204" pitchFamily="34" charset="0"/>
              </a:rPr>
              <a:t>{</a:t>
            </a:r>
          </a:p>
          <a:p>
            <a:pPr lvl="0" eaLnBrk="0" fontAlgn="base" hangingPunct="0">
              <a:spcBef>
                <a:spcPct val="0"/>
              </a:spcBef>
              <a:spcAft>
                <a:spcPct val="0"/>
              </a:spcAft>
            </a:pPr>
            <a:r>
              <a:rPr lang="pt-BR" altLang="es-ES" sz="600" dirty="0">
                <a:solidFill>
                  <a:schemeClr val="bg1"/>
                </a:solidFill>
                <a:latin typeface="Arial" panose="020B0604020202020204" pitchFamily="34" charset="0"/>
              </a:rPr>
              <a:t>              "</a:t>
            </a:r>
            <a:r>
              <a:rPr lang="pt-BR" altLang="es-ES" sz="600" dirty="0" err="1">
                <a:solidFill>
                  <a:schemeClr val="bg1"/>
                </a:solidFill>
                <a:latin typeface="Arial" panose="020B0604020202020204" pitchFamily="34" charset="0"/>
              </a:rPr>
              <a:t>localId</a:t>
            </a:r>
            <a:r>
              <a:rPr lang="pt-BR" altLang="es-ES" sz="600" dirty="0">
                <a:solidFill>
                  <a:schemeClr val="bg1"/>
                </a:solidFill>
                <a:latin typeface="Arial" panose="020B0604020202020204" pitchFamily="34" charset="0"/>
              </a:rPr>
              <a:t>": "E005-10",</a:t>
            </a:r>
          </a:p>
          <a:p>
            <a:pPr lvl="0" eaLnBrk="0" fontAlgn="base" hangingPunct="0">
              <a:spcBef>
                <a:spcPct val="0"/>
              </a:spcBef>
              <a:spcAft>
                <a:spcPct val="0"/>
              </a:spcAft>
            </a:pPr>
            <a:r>
              <a:rPr lang="pt-BR" altLang="es-ES" sz="600" dirty="0">
                <a:solidFill>
                  <a:schemeClr val="bg1"/>
                </a:solidFill>
                <a:latin typeface="Arial" panose="020B0604020202020204" pitchFamily="34" charset="0"/>
              </a:rPr>
              <a:t>              "</a:t>
            </a:r>
            <a:r>
              <a:rPr lang="pt-BR" altLang="es-ES" sz="600" dirty="0" err="1">
                <a:solidFill>
                  <a:schemeClr val="bg1"/>
                </a:solidFill>
                <a:latin typeface="Arial" panose="020B0604020202020204" pitchFamily="34" charset="0"/>
              </a:rPr>
              <a:t>description</a:t>
            </a:r>
            <a:r>
              <a:rPr lang="pt-BR" altLang="es-ES" sz="600" dirty="0">
                <a:solidFill>
                  <a:schemeClr val="bg1"/>
                </a:solidFill>
                <a:latin typeface="Arial" panose="020B0604020202020204" pitchFamily="34" charset="0"/>
              </a:rPr>
              <a:t>": "ECOLOGIA </a:t>
            </a:r>
            <a:r>
              <a:rPr lang="pt-BR" altLang="es-ES" sz="600" dirty="0" err="1">
                <a:solidFill>
                  <a:schemeClr val="bg1"/>
                </a:solidFill>
                <a:latin typeface="Arial" panose="020B0604020202020204" pitchFamily="34" charset="0"/>
              </a:rPr>
              <a:t>ECOLOGIA</a:t>
            </a:r>
            <a:r>
              <a:rPr lang="pt-BR" altLang="es-ES" sz="600" dirty="0">
                <a:solidFill>
                  <a:schemeClr val="bg1"/>
                </a:solidFill>
                <a:latin typeface="Arial" panose="020B0604020202020204" pitchFamily="34" charset="0"/>
              </a:rPr>
              <a:t> ALGAS BIOLOGIA ",</a:t>
            </a:r>
          </a:p>
          <a:p>
            <a:pPr lvl="0" eaLnBrk="0" fontAlgn="base" hangingPunct="0">
              <a:spcBef>
                <a:spcPct val="0"/>
              </a:spcBef>
              <a:spcAft>
                <a:spcPct val="0"/>
              </a:spcAft>
            </a:pPr>
            <a:r>
              <a:rPr lang="pt-BR" altLang="es-ES" sz="600" dirty="0">
                <a:solidFill>
                  <a:schemeClr val="bg1"/>
                </a:solidFill>
                <a:latin typeface="Arial" panose="020B0604020202020204" pitchFamily="34" charset="0"/>
              </a:rPr>
              <a:t>              "uni": "http://hercules.org/um/</a:t>
            </a:r>
            <a:r>
              <a:rPr lang="pt-BR" altLang="es-ES" sz="600" dirty="0" err="1">
                <a:solidFill>
                  <a:schemeClr val="bg1"/>
                </a:solidFill>
                <a:latin typeface="Arial" panose="020B0604020202020204" pitchFamily="34" charset="0"/>
              </a:rPr>
              <a:t>es-ES</a:t>
            </a:r>
            <a:r>
              <a:rPr lang="pt-BR" altLang="es-ES" sz="600" dirty="0">
                <a:solidFill>
                  <a:schemeClr val="bg1"/>
                </a:solidFill>
                <a:latin typeface="Arial" panose="020B0604020202020204" pitchFamily="34" charset="0"/>
              </a:rPr>
              <a:t>/</a:t>
            </a:r>
            <a:r>
              <a:rPr lang="pt-BR" altLang="es-ES" sz="600" dirty="0" err="1">
                <a:solidFill>
                  <a:schemeClr val="bg1"/>
                </a:solidFill>
                <a:latin typeface="Arial" panose="020B0604020202020204" pitchFamily="34" charset="0"/>
              </a:rPr>
              <a:t>rec</a:t>
            </a:r>
            <a:r>
              <a:rPr lang="pt-BR" altLang="es-ES" sz="600" dirty="0">
                <a:solidFill>
                  <a:schemeClr val="bg1"/>
                </a:solidFill>
                <a:latin typeface="Arial" panose="020B0604020202020204" pitchFamily="34" charset="0"/>
              </a:rPr>
              <a:t>/</a:t>
            </a:r>
            <a:r>
              <a:rPr lang="pt-BR" altLang="es-ES" sz="600" dirty="0" err="1">
                <a:solidFill>
                  <a:schemeClr val="bg1"/>
                </a:solidFill>
                <a:latin typeface="Arial" panose="020B0604020202020204" pitchFamily="34" charset="0"/>
              </a:rPr>
              <a:t>Universidad</a:t>
            </a:r>
            <a:r>
              <a:rPr lang="pt-BR" altLang="es-ES" sz="600" dirty="0">
                <a:solidFill>
                  <a:schemeClr val="bg1"/>
                </a:solidFill>
                <a:latin typeface="Arial" panose="020B0604020202020204" pitchFamily="34" charset="0"/>
              </a:rPr>
              <a:t>/c4ca4238-a0b9-3382-8dcc-509a6f758497"</a:t>
            </a:r>
          </a:p>
          <a:p>
            <a:pPr lvl="0" eaLnBrk="0" fontAlgn="base" hangingPunct="0">
              <a:spcBef>
                <a:spcPct val="0"/>
              </a:spcBef>
              <a:spcAft>
                <a:spcPct val="0"/>
              </a:spcAft>
            </a:pPr>
            <a:r>
              <a:rPr lang="pt-BR" altLang="es-ES" sz="600" dirty="0">
                <a:solidFill>
                  <a:schemeClr val="bg1"/>
                </a:solidFill>
                <a:latin typeface="Arial" panose="020B0604020202020204" pitchFamily="34" charset="0"/>
              </a:rPr>
              <a:t>}</a:t>
            </a:r>
            <a:r>
              <a:rPr lang="es-ES" altLang="es-ES" sz="600" dirty="0">
                <a:solidFill>
                  <a:schemeClr val="bg1"/>
                </a:solidFill>
                <a:latin typeface="Arial" panose="020B0604020202020204" pitchFamily="34" charset="0"/>
              </a:rPr>
              <a:t>}</a:t>
            </a:r>
            <a:endParaRPr kumimoji="0" lang="es-ES" altLang="es-ES" sz="600" b="0" i="0" u="none" strike="noStrike" cap="none" normalizeH="0" baseline="0" dirty="0">
              <a:ln>
                <a:noFill/>
              </a:ln>
              <a:solidFill>
                <a:schemeClr val="bg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27B4A202-AA53-41FA-AD46-89CC3AA3A338}"/>
              </a:ext>
            </a:extLst>
          </p:cNvPr>
          <p:cNvSpPr txBox="1"/>
          <p:nvPr/>
        </p:nvSpPr>
        <p:spPr>
          <a:xfrm>
            <a:off x="6096000" y="1956494"/>
            <a:ext cx="3659649" cy="2554545"/>
          </a:xfrm>
          <a:prstGeom prst="rect">
            <a:avLst/>
          </a:prstGeom>
          <a:noFill/>
        </p:spPr>
        <p:txBody>
          <a:bodyPr wrap="square" rtlCol="0">
            <a:spAutoFit/>
          </a:bodyPr>
          <a:lstStyle/>
          <a:p>
            <a:pPr lvl="1"/>
            <a:r>
              <a:rPr lang="es-ES" sz="1200" dirty="0">
                <a:sym typeface="Wingdings" panose="05000000000000000000" pitchFamily="2" charset="2"/>
              </a:rPr>
              <a:t>Resultado</a:t>
            </a: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Rectangle 1">
            <a:extLst>
              <a:ext uri="{FF2B5EF4-FFF2-40B4-BE49-F238E27FC236}">
                <a16:creationId xmlns:a16="http://schemas.microsoft.com/office/drawing/2014/main" id="{EEF689F6-46EF-4C3E-9191-5DFD79A2D40F}"/>
              </a:ext>
            </a:extLst>
          </p:cNvPr>
          <p:cNvSpPr>
            <a:spLocks noChangeArrowheads="1"/>
          </p:cNvSpPr>
          <p:nvPr/>
        </p:nvSpPr>
        <p:spPr bwMode="auto">
          <a:xfrm>
            <a:off x="3209088" y="2972156"/>
            <a:ext cx="4305300" cy="3077766"/>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state</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appState</a:t>
            </a:r>
            <a:r>
              <a:rPr lang="es-ES" altLang="es-ES" sz="500" dirty="0">
                <a:solidFill>
                  <a:schemeClr val="bg1"/>
                </a:solidFill>
                <a:latin typeface="Arial" panose="020B0604020202020204" pitchFamily="34" charset="0"/>
              </a:rPr>
              <a:t>": "INITIALIZED",</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cacheState</a:t>
            </a:r>
            <a:r>
              <a:rPr lang="es-ES" altLang="es-ES" sz="5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dataState</a:t>
            </a:r>
            <a:r>
              <a:rPr lang="es-ES" altLang="es-ES" sz="5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elasticState</a:t>
            </a:r>
            <a:r>
              <a:rPr lang="es-ES" altLang="es-ES" sz="5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"response":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node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um</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tripleStore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sparql</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className</a:t>
            </a:r>
            <a:r>
              <a:rPr lang="es-ES" altLang="es-ES" sz="500" dirty="0">
                <a:solidFill>
                  <a:schemeClr val="bg1"/>
                </a:solidFill>
                <a:latin typeface="Arial" panose="020B0604020202020204" pitchFamily="34" charset="0"/>
              </a:rPr>
              <a:t>": "Grupo-</a:t>
            </a:r>
            <a:r>
              <a:rPr lang="es-ES" altLang="es-ES" sz="500" dirty="0" err="1">
                <a:solidFill>
                  <a:schemeClr val="bg1"/>
                </a:solidFill>
                <a:latin typeface="Arial" panose="020B0604020202020204" pitchFamily="34" charset="0"/>
              </a:rPr>
              <a:t>Investigacion</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startDate</a:t>
            </a:r>
            <a:r>
              <a:rPr lang="es-ES" altLang="es-ES" sz="500" dirty="0">
                <a:solidFill>
                  <a:schemeClr val="bg1"/>
                </a:solidFill>
                <a:latin typeface="Arial" panose="020B0604020202020204" pitchFamily="34" charset="0"/>
              </a:rPr>
              <a:t>": "2021-02-10 19:06:56",</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endDate</a:t>
            </a:r>
            <a:r>
              <a:rPr lang="es-ES" altLang="es-ES" sz="500" dirty="0">
                <a:solidFill>
                  <a:schemeClr val="bg1"/>
                </a:solidFill>
                <a:latin typeface="Arial" panose="020B0604020202020204" pitchFamily="34" charset="0"/>
              </a:rPr>
              <a:t>": "2021-02-10 19:07:01",</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"status": "COMPLETED",</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results</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node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um</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tripleStore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sparql</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entityId</a:t>
            </a:r>
            <a:r>
              <a:rPr lang="es-ES" altLang="es-ES" sz="500" dirty="0">
                <a:solidFill>
                  <a:schemeClr val="bg1"/>
                </a:solidFill>
                <a:latin typeface="Arial" panose="020B0604020202020204" pitchFamily="34" charset="0"/>
              </a:rPr>
              <a:t>": "65cc2c82-05a0-3d73-b9fa-3a6386f710e1",</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localUri</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null</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attributes</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localId</a:t>
            </a:r>
            <a:r>
              <a:rPr lang="es-ES" altLang="es-ES" sz="500" dirty="0">
                <a:solidFill>
                  <a:schemeClr val="bg1"/>
                </a:solidFill>
                <a:latin typeface="Arial" panose="020B0604020202020204" pitchFamily="34" charset="0"/>
              </a:rPr>
              <a:t>": "E005-10",</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description</a:t>
            </a:r>
            <a:r>
              <a:rPr lang="es-ES" altLang="es-ES" sz="500" dirty="0">
                <a:solidFill>
                  <a:schemeClr val="bg1"/>
                </a:solidFill>
                <a:latin typeface="Arial" panose="020B0604020202020204" pitchFamily="34" charset="0"/>
              </a:rPr>
              <a:t>": "ECOLOGIA </a:t>
            </a:r>
            <a:r>
              <a:rPr lang="es-ES" altLang="es-ES" sz="500" dirty="0" err="1">
                <a:solidFill>
                  <a:schemeClr val="bg1"/>
                </a:solidFill>
                <a:latin typeface="Arial" panose="020B0604020202020204" pitchFamily="34" charset="0"/>
              </a:rPr>
              <a:t>ECOLOGIA</a:t>
            </a:r>
            <a:r>
              <a:rPr lang="es-ES" altLang="es-ES" sz="500" dirty="0">
                <a:solidFill>
                  <a:schemeClr val="bg1"/>
                </a:solidFill>
                <a:latin typeface="Arial" panose="020B0604020202020204" pitchFamily="34" charset="0"/>
              </a:rPr>
              <a:t> ALGAS BIOLOGIA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"uni": "http://hercules.org/</a:t>
            </a:r>
            <a:r>
              <a:rPr lang="es-ES" altLang="es-ES" sz="500" dirty="0" err="1">
                <a:solidFill>
                  <a:schemeClr val="bg1"/>
                </a:solidFill>
                <a:latin typeface="Arial" panose="020B0604020202020204" pitchFamily="34" charset="0"/>
              </a:rPr>
              <a:t>um</a:t>
            </a:r>
            <a:r>
              <a:rPr lang="es-ES" altLang="es-ES" sz="500" dirty="0">
                <a:solidFill>
                  <a:schemeClr val="bg1"/>
                </a:solidFill>
                <a:latin typeface="Arial" panose="020B0604020202020204" pitchFamily="34" charset="0"/>
              </a:rPr>
              <a:t>/es-ES/</a:t>
            </a:r>
            <a:r>
              <a:rPr lang="es-ES" altLang="es-ES" sz="500" dirty="0" err="1">
                <a:solidFill>
                  <a:schemeClr val="bg1"/>
                </a:solidFill>
                <a:latin typeface="Arial" panose="020B0604020202020204" pitchFamily="34" charset="0"/>
              </a:rPr>
              <a:t>rec</a:t>
            </a:r>
            <a:r>
              <a:rPr lang="es-ES" altLang="es-ES" sz="500" dirty="0">
                <a:solidFill>
                  <a:schemeClr val="bg1"/>
                </a:solidFill>
                <a:latin typeface="Arial" panose="020B0604020202020204" pitchFamily="34" charset="0"/>
              </a:rPr>
              <a:t>/Universidad/c4ca4238-a0b9-3382-8dcc-509a6f758497"</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automatics</a:t>
            </a: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node</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um</a:t>
            </a:r>
            <a:r>
              <a:rPr lang="es-ES" altLang="es-ES" sz="5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tripleStore</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sparql</a:t>
            </a:r>
            <a:r>
              <a:rPr lang="es-ES" altLang="es-ES" sz="5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entityId</a:t>
            </a:r>
            <a:r>
              <a:rPr lang="es-ES" altLang="es-ES" sz="500" dirty="0">
                <a:solidFill>
                  <a:srgbClr val="FFFF00"/>
                </a:solidFill>
                <a:latin typeface="Arial" panose="020B0604020202020204" pitchFamily="34" charset="0"/>
              </a:rPr>
              <a:t>": "04230f03-927c-3735-837e-cdce573562d8",</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localUri</a:t>
            </a:r>
            <a:r>
              <a:rPr lang="es-ES" altLang="es-ES" sz="500" dirty="0">
                <a:solidFill>
                  <a:srgbClr val="FFFF00"/>
                </a:solidFill>
                <a:latin typeface="Arial" panose="020B0604020202020204" pitchFamily="34" charset="0"/>
              </a:rPr>
              <a:t>": "http://herc-iz-front-desa.atica.um.es/</a:t>
            </a:r>
            <a:r>
              <a:rPr lang="es-ES" altLang="es-ES" sz="500" dirty="0" err="1">
                <a:solidFill>
                  <a:srgbClr val="FFFF00"/>
                </a:solidFill>
                <a:latin typeface="Arial" panose="020B0604020202020204" pitchFamily="34" charset="0"/>
              </a:rPr>
              <a:t>GrupoInvestigacion</a:t>
            </a:r>
            <a:r>
              <a:rPr lang="es-ES" altLang="es-ES" sz="500" dirty="0">
                <a:solidFill>
                  <a:srgbClr val="FFFF00"/>
                </a:solidFill>
                <a:latin typeface="Arial" panose="020B0604020202020204" pitchFamily="34" charset="0"/>
              </a:rPr>
              <a:t>/04230f03-927c-3735-837e-cdce573562d8",</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"similarity": 0.9999999403953552,</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attributes</a:t>
            </a: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localId</a:t>
            </a:r>
            <a:r>
              <a:rPr lang="es-ES" altLang="es-ES" sz="500" dirty="0">
                <a:solidFill>
                  <a:srgbClr val="FFFF00"/>
                </a:solidFill>
                <a:latin typeface="Arial" panose="020B0604020202020204" pitchFamily="34" charset="0"/>
              </a:rPr>
              <a:t>": "E005-10",</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description</a:t>
            </a:r>
            <a:r>
              <a:rPr lang="es-ES" altLang="es-ES" sz="500" dirty="0">
                <a:solidFill>
                  <a:srgbClr val="FFFF00"/>
                </a:solidFill>
                <a:latin typeface="Arial" panose="020B0604020202020204" pitchFamily="34" charset="0"/>
              </a:rPr>
              <a:t>": "ECOLOGIA </a:t>
            </a:r>
            <a:r>
              <a:rPr lang="es-ES" altLang="es-ES" sz="500" dirty="0" err="1">
                <a:solidFill>
                  <a:srgbClr val="FFFF00"/>
                </a:solidFill>
                <a:latin typeface="Arial" panose="020B0604020202020204" pitchFamily="34" charset="0"/>
              </a:rPr>
              <a:t>ECOLOGIA</a:t>
            </a:r>
            <a:r>
              <a:rPr lang="es-ES" altLang="es-ES" sz="500" dirty="0">
                <a:solidFill>
                  <a:srgbClr val="FFFF00"/>
                </a:solidFill>
                <a:latin typeface="Arial" panose="020B0604020202020204" pitchFamily="34" charset="0"/>
              </a:rPr>
              <a:t> ALGAS BIOLOGIA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"uni": "http://hercules.org/</a:t>
            </a:r>
            <a:r>
              <a:rPr lang="es-ES" altLang="es-ES" sz="500" dirty="0" err="1">
                <a:solidFill>
                  <a:srgbClr val="FFFF00"/>
                </a:solidFill>
                <a:latin typeface="Arial" panose="020B0604020202020204" pitchFamily="34" charset="0"/>
              </a:rPr>
              <a:t>um</a:t>
            </a:r>
            <a:r>
              <a:rPr lang="es-ES" altLang="es-ES" sz="500" dirty="0">
                <a:solidFill>
                  <a:srgbClr val="FFFF00"/>
                </a:solidFill>
                <a:latin typeface="Arial" panose="020B0604020202020204" pitchFamily="34" charset="0"/>
              </a:rPr>
              <a:t>/es-ES/</a:t>
            </a:r>
            <a:r>
              <a:rPr lang="es-ES" altLang="es-ES" sz="500" dirty="0" err="1">
                <a:solidFill>
                  <a:srgbClr val="FFFF00"/>
                </a:solidFill>
                <a:latin typeface="Arial" panose="020B0604020202020204" pitchFamily="34" charset="0"/>
              </a:rPr>
              <a:t>rec</a:t>
            </a:r>
            <a:r>
              <a:rPr lang="es-ES" altLang="es-ES" sz="500" dirty="0">
                <a:solidFill>
                  <a:srgbClr val="FFFF00"/>
                </a:solidFill>
                <a:latin typeface="Arial" panose="020B0604020202020204" pitchFamily="34" charset="0"/>
              </a:rPr>
              <a:t>/Universidad/c4ca4238-a0b9-3382-8dcc-509a6f758497"</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a:t>
            </a:r>
            <a:endParaRPr lang="es-ES" altLang="es-ES" sz="500" dirty="0">
              <a:solidFill>
                <a:schemeClr val="accent6">
                  <a:lumMod val="60000"/>
                  <a:lumOff val="40000"/>
                </a:schemeClr>
              </a:solidFill>
              <a:latin typeface="Arial" panose="020B0604020202020204" pitchFamily="34" charset="0"/>
            </a:endParaRPr>
          </a:p>
        </p:txBody>
      </p:sp>
      <p:sp>
        <p:nvSpPr>
          <p:cNvPr id="9" name="Rectangle 1">
            <a:extLst>
              <a:ext uri="{FF2B5EF4-FFF2-40B4-BE49-F238E27FC236}">
                <a16:creationId xmlns:a16="http://schemas.microsoft.com/office/drawing/2014/main" id="{32D51E79-460C-4838-9404-348E701125D8}"/>
              </a:ext>
            </a:extLst>
          </p:cNvPr>
          <p:cNvSpPr>
            <a:spLocks noChangeArrowheads="1"/>
          </p:cNvSpPr>
          <p:nvPr/>
        </p:nvSpPr>
        <p:spPr bwMode="auto">
          <a:xfrm>
            <a:off x="7669904" y="2113066"/>
            <a:ext cx="4305300" cy="4816703"/>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600" dirty="0">
                <a:solidFill>
                  <a:srgbClr val="92D050"/>
                </a:solidFill>
                <a:latin typeface="Arial" panose="020B0604020202020204" pitchFamily="34" charset="0"/>
              </a:rPr>
              <a:t>"</a:t>
            </a:r>
            <a:r>
              <a:rPr lang="es-ES" altLang="es-ES" sz="600" dirty="0" err="1">
                <a:solidFill>
                  <a:srgbClr val="92D050"/>
                </a:solidFill>
                <a:latin typeface="Arial" panose="020B0604020202020204" pitchFamily="34" charset="0"/>
              </a:rPr>
              <a:t>manuals</a:t>
            </a: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node</a:t>
            </a: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um</a:t>
            </a:r>
            <a:r>
              <a:rPr lang="es-ES" altLang="es-ES" sz="600" dirty="0">
                <a:solidFill>
                  <a:srgbClr val="92D050"/>
                </a:solidFill>
                <a:latin typeface="Arial" panose="020B0604020202020204" pitchFamily="34" charset="0"/>
              </a:rPr>
              <a:t>",</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tripleStore</a:t>
            </a: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sparql</a:t>
            </a:r>
            <a:r>
              <a:rPr lang="es-ES" altLang="es-ES" sz="600" dirty="0">
                <a:solidFill>
                  <a:srgbClr val="92D050"/>
                </a:solidFill>
                <a:latin typeface="Arial" panose="020B0604020202020204" pitchFamily="34" charset="0"/>
              </a:rPr>
              <a:t>",</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entityId</a:t>
            </a:r>
            <a:r>
              <a:rPr lang="es-ES" altLang="es-ES" sz="600" dirty="0">
                <a:solidFill>
                  <a:srgbClr val="92D050"/>
                </a:solidFill>
                <a:latin typeface="Arial" panose="020B0604020202020204" pitchFamily="34" charset="0"/>
              </a:rPr>
              <a:t>": "04230f03-927c-3735-837e-cdce573562d6",</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localUri</a:t>
            </a:r>
            <a:r>
              <a:rPr lang="es-ES" altLang="es-ES" sz="600" dirty="0">
                <a:solidFill>
                  <a:srgbClr val="92D050"/>
                </a:solidFill>
                <a:latin typeface="Arial" panose="020B0604020202020204" pitchFamily="34" charset="0"/>
              </a:rPr>
              <a:t>": "http://herc-iz-front-desa.atica.um.es/</a:t>
            </a:r>
            <a:r>
              <a:rPr lang="es-ES" altLang="es-ES" sz="600" dirty="0" err="1">
                <a:solidFill>
                  <a:srgbClr val="92D050"/>
                </a:solidFill>
                <a:latin typeface="Arial" panose="020B0604020202020204" pitchFamily="34" charset="0"/>
              </a:rPr>
              <a:t>GrupoInvestigacion</a:t>
            </a:r>
            <a:r>
              <a:rPr lang="es-ES" altLang="es-ES" sz="600" dirty="0">
                <a:solidFill>
                  <a:srgbClr val="92D050"/>
                </a:solidFill>
                <a:latin typeface="Arial" panose="020B0604020202020204" pitchFamily="34" charset="0"/>
              </a:rPr>
              <a:t>/04230f03-927c-3735-837e-cdce573562d6",</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"similarity": 0.9376555681228638,</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attributes</a:t>
            </a: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localId</a:t>
            </a:r>
            <a:r>
              <a:rPr lang="es-ES" altLang="es-ES" sz="600" dirty="0">
                <a:solidFill>
                  <a:srgbClr val="92D050"/>
                </a:solidFill>
                <a:latin typeface="Arial" panose="020B0604020202020204" pitchFamily="34" charset="0"/>
              </a:rPr>
              <a:t>": "E005-10",</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description</a:t>
            </a:r>
            <a:r>
              <a:rPr lang="es-ES" altLang="es-ES" sz="600" dirty="0">
                <a:solidFill>
                  <a:srgbClr val="92D050"/>
                </a:solidFill>
                <a:latin typeface="Arial" panose="020B0604020202020204" pitchFamily="34" charset="0"/>
              </a:rPr>
              <a:t>": "BIOLOGIA Y ECOLOGIA DE ALGAS",</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"uni": "http://hercules.org/</a:t>
            </a:r>
            <a:r>
              <a:rPr lang="es-ES" altLang="es-ES" sz="600" dirty="0" err="1">
                <a:solidFill>
                  <a:srgbClr val="92D050"/>
                </a:solidFill>
                <a:latin typeface="Arial" panose="020B0604020202020204" pitchFamily="34" charset="0"/>
              </a:rPr>
              <a:t>um</a:t>
            </a:r>
            <a:r>
              <a:rPr lang="es-ES" altLang="es-ES" sz="600" dirty="0">
                <a:solidFill>
                  <a:srgbClr val="92D050"/>
                </a:solidFill>
                <a:latin typeface="Arial" panose="020B0604020202020204" pitchFamily="34" charset="0"/>
              </a:rPr>
              <a:t>/es-ES/</a:t>
            </a:r>
            <a:r>
              <a:rPr lang="es-ES" altLang="es-ES" sz="600" dirty="0" err="1">
                <a:solidFill>
                  <a:srgbClr val="92D050"/>
                </a:solidFill>
                <a:latin typeface="Arial" panose="020B0604020202020204" pitchFamily="34" charset="0"/>
              </a:rPr>
              <a:t>rec</a:t>
            </a:r>
            <a:r>
              <a:rPr lang="es-ES" altLang="es-ES" sz="600" dirty="0">
                <a:solidFill>
                  <a:srgbClr val="92D050"/>
                </a:solidFill>
                <a:latin typeface="Arial" panose="020B0604020202020204" pitchFamily="34" charset="0"/>
              </a:rPr>
              <a:t>/Universidad/c4ca4238-a0b9-3382-8dcc-509a6f75849b"</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node</a:t>
            </a: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um</a:t>
            </a:r>
            <a:r>
              <a:rPr lang="es-ES" altLang="es-ES" sz="600" dirty="0">
                <a:solidFill>
                  <a:srgbClr val="92D050"/>
                </a:solidFill>
                <a:latin typeface="Arial" panose="020B0604020202020204" pitchFamily="34" charset="0"/>
              </a:rPr>
              <a:t>",</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tripleStore</a:t>
            </a: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sparql</a:t>
            </a:r>
            <a:r>
              <a:rPr lang="es-ES" altLang="es-ES" sz="600" dirty="0">
                <a:solidFill>
                  <a:srgbClr val="92D050"/>
                </a:solidFill>
                <a:latin typeface="Arial" panose="020B0604020202020204" pitchFamily="34" charset="0"/>
              </a:rPr>
              <a:t>",</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entityId</a:t>
            </a:r>
            <a:r>
              <a:rPr lang="es-ES" altLang="es-ES" sz="600" dirty="0">
                <a:solidFill>
                  <a:srgbClr val="92D050"/>
                </a:solidFill>
                <a:latin typeface="Arial" panose="020B0604020202020204" pitchFamily="34" charset="0"/>
              </a:rPr>
              <a:t>": "04230f03-927c-3735-837e-cdce573562d7",</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localUri</a:t>
            </a:r>
            <a:r>
              <a:rPr lang="es-ES" altLang="es-ES" sz="600" dirty="0">
                <a:solidFill>
                  <a:srgbClr val="92D050"/>
                </a:solidFill>
                <a:latin typeface="Arial" panose="020B0604020202020204" pitchFamily="34" charset="0"/>
              </a:rPr>
              <a:t>": "http://herc-iz-front-desa.atica.um.es/</a:t>
            </a:r>
            <a:r>
              <a:rPr lang="es-ES" altLang="es-ES" sz="600" dirty="0" err="1">
                <a:solidFill>
                  <a:srgbClr val="92D050"/>
                </a:solidFill>
                <a:latin typeface="Arial" panose="020B0604020202020204" pitchFamily="34" charset="0"/>
              </a:rPr>
              <a:t>GrupoInvestigacion</a:t>
            </a:r>
            <a:r>
              <a:rPr lang="es-ES" altLang="es-ES" sz="600" dirty="0">
                <a:solidFill>
                  <a:srgbClr val="92D050"/>
                </a:solidFill>
                <a:latin typeface="Arial" panose="020B0604020202020204" pitchFamily="34" charset="0"/>
              </a:rPr>
              <a:t>/04230f03-927c-3735-837e-cdce573562d7",</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"similarity": 0.833136796951294,</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attributes</a:t>
            </a: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localId</a:t>
            </a:r>
            <a:r>
              <a:rPr lang="es-ES" altLang="es-ES" sz="600" dirty="0">
                <a:solidFill>
                  <a:srgbClr val="92D050"/>
                </a:solidFill>
                <a:latin typeface="Arial" panose="020B0604020202020204" pitchFamily="34" charset="0"/>
              </a:rPr>
              <a:t>": "E005-11",</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description</a:t>
            </a:r>
            <a:r>
              <a:rPr lang="es-ES" altLang="es-ES" sz="600" dirty="0">
                <a:solidFill>
                  <a:srgbClr val="92D050"/>
                </a:solidFill>
                <a:latin typeface="Arial" panose="020B0604020202020204" pitchFamily="34" charset="0"/>
              </a:rPr>
              <a:t>": "BIOLOGIA Y ECOLOGIA DE ALGAS II",</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"uni": "http://hercules.org/</a:t>
            </a:r>
            <a:r>
              <a:rPr lang="es-ES" altLang="es-ES" sz="600" dirty="0" err="1">
                <a:solidFill>
                  <a:srgbClr val="92D050"/>
                </a:solidFill>
                <a:latin typeface="Arial" panose="020B0604020202020204" pitchFamily="34" charset="0"/>
              </a:rPr>
              <a:t>um</a:t>
            </a:r>
            <a:r>
              <a:rPr lang="es-ES" altLang="es-ES" sz="600" dirty="0">
                <a:solidFill>
                  <a:srgbClr val="92D050"/>
                </a:solidFill>
                <a:latin typeface="Arial" panose="020B0604020202020204" pitchFamily="34" charset="0"/>
              </a:rPr>
              <a:t>/es-ES/</a:t>
            </a:r>
            <a:r>
              <a:rPr lang="es-ES" altLang="es-ES" sz="600" dirty="0" err="1">
                <a:solidFill>
                  <a:srgbClr val="92D050"/>
                </a:solidFill>
                <a:latin typeface="Arial" panose="020B0604020202020204" pitchFamily="34" charset="0"/>
              </a:rPr>
              <a:t>rec</a:t>
            </a:r>
            <a:r>
              <a:rPr lang="es-ES" altLang="es-ES" sz="600" dirty="0">
                <a:solidFill>
                  <a:srgbClr val="92D050"/>
                </a:solidFill>
                <a:latin typeface="Arial" panose="020B0604020202020204" pitchFamily="34" charset="0"/>
              </a:rPr>
              <a:t>/Universidad/c4ca4238-a0b9-3382-8dcc-509a6f75849b"</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a:solidFill>
                  <a:srgbClr val="FFC000"/>
                </a:solidFill>
                <a:latin typeface="Arial" panose="020B0604020202020204" pitchFamily="34" charset="0"/>
              </a:rPr>
              <a:t>"</a:t>
            </a:r>
            <a:r>
              <a:rPr lang="es-ES" altLang="es-ES" sz="600" dirty="0" err="1">
                <a:solidFill>
                  <a:srgbClr val="FFC000"/>
                </a:solidFill>
                <a:latin typeface="Arial" panose="020B0604020202020204" pitchFamily="34" charset="0"/>
              </a:rPr>
              <a:t>actions</a:t>
            </a: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action</a:t>
            </a:r>
            <a:r>
              <a:rPr lang="es-ES" altLang="es-ES" sz="600" dirty="0">
                <a:solidFill>
                  <a:srgbClr val="FFC000"/>
                </a:solidFill>
                <a:latin typeface="Arial" panose="020B0604020202020204" pitchFamily="34" charset="0"/>
              </a:rPr>
              <a:t>": "UPDATE",</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items</a:t>
            </a: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node</a:t>
            </a: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um</a:t>
            </a:r>
            <a:r>
              <a:rPr lang="es-ES" altLang="es-ES" sz="600" dirty="0">
                <a:solidFill>
                  <a:srgbClr val="FFC000"/>
                </a:solidFill>
                <a:latin typeface="Arial" panose="020B0604020202020204" pitchFamily="34" charset="0"/>
              </a:rPr>
              <a:t>",</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tripleStore</a:t>
            </a: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sparql</a:t>
            </a:r>
            <a:r>
              <a:rPr lang="es-ES" altLang="es-ES" sz="600" dirty="0">
                <a:solidFill>
                  <a:srgbClr val="FFC000"/>
                </a:solidFill>
                <a:latin typeface="Arial" panose="020B0604020202020204" pitchFamily="34" charset="0"/>
              </a:rPr>
              <a:t>",</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entityId</a:t>
            </a:r>
            <a:r>
              <a:rPr lang="es-ES" altLang="es-ES" sz="600" dirty="0">
                <a:solidFill>
                  <a:srgbClr val="FFC000"/>
                </a:solidFill>
                <a:latin typeface="Arial" panose="020B0604020202020204" pitchFamily="34" charset="0"/>
              </a:rPr>
              <a:t>": "04230f03-927c-3735-837e-cdce573562d8",</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localUri</a:t>
            </a:r>
            <a:r>
              <a:rPr lang="es-ES" altLang="es-ES" sz="600" dirty="0">
                <a:solidFill>
                  <a:srgbClr val="FFC000"/>
                </a:solidFill>
                <a:latin typeface="Arial" panose="020B0604020202020204" pitchFamily="34" charset="0"/>
              </a:rPr>
              <a:t>": "http://herc-iz-front-desa.atica.um.es/</a:t>
            </a:r>
            <a:r>
              <a:rPr lang="es-ES" altLang="es-ES" sz="600" dirty="0" err="1">
                <a:solidFill>
                  <a:srgbClr val="FFC000"/>
                </a:solidFill>
                <a:latin typeface="Arial" panose="020B0604020202020204" pitchFamily="34" charset="0"/>
              </a:rPr>
              <a:t>GrupoInvestigacion</a:t>
            </a:r>
            <a:r>
              <a:rPr lang="es-ES" altLang="es-ES" sz="600" dirty="0">
                <a:solidFill>
                  <a:srgbClr val="FFC000"/>
                </a:solidFill>
                <a:latin typeface="Arial" panose="020B0604020202020204" pitchFamily="34" charset="0"/>
              </a:rPr>
              <a:t>/04230f03-927c-3735-837e-cdce573562d8",</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"similarity": 0.9999999403953552,</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attributes</a:t>
            </a: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localId</a:t>
            </a:r>
            <a:r>
              <a:rPr lang="es-ES" altLang="es-ES" sz="600" dirty="0">
                <a:solidFill>
                  <a:srgbClr val="FFC000"/>
                </a:solidFill>
                <a:latin typeface="Arial" panose="020B0604020202020204" pitchFamily="34" charset="0"/>
              </a:rPr>
              <a:t>": "E005-10",</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description</a:t>
            </a:r>
            <a:r>
              <a:rPr lang="es-ES" altLang="es-ES" sz="600" dirty="0">
                <a:solidFill>
                  <a:srgbClr val="FFC000"/>
                </a:solidFill>
                <a:latin typeface="Arial" panose="020B0604020202020204" pitchFamily="34" charset="0"/>
              </a:rPr>
              <a:t>": "ECOLOGIA </a:t>
            </a:r>
            <a:r>
              <a:rPr lang="es-ES" altLang="es-ES" sz="600" dirty="0" err="1">
                <a:solidFill>
                  <a:srgbClr val="FFC000"/>
                </a:solidFill>
                <a:latin typeface="Arial" panose="020B0604020202020204" pitchFamily="34" charset="0"/>
              </a:rPr>
              <a:t>ECOLOGIA</a:t>
            </a:r>
            <a:r>
              <a:rPr lang="es-ES" altLang="es-ES" sz="600" dirty="0">
                <a:solidFill>
                  <a:srgbClr val="FFC000"/>
                </a:solidFill>
                <a:latin typeface="Arial" panose="020B0604020202020204" pitchFamily="34" charset="0"/>
              </a:rPr>
              <a:t> ALGAS BIOLOGIA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"uni": "http://hercules.org/</a:t>
            </a:r>
            <a:r>
              <a:rPr lang="es-ES" altLang="es-ES" sz="600" dirty="0" err="1">
                <a:solidFill>
                  <a:srgbClr val="FFC000"/>
                </a:solidFill>
                <a:latin typeface="Arial" panose="020B0604020202020204" pitchFamily="34" charset="0"/>
              </a:rPr>
              <a:t>um</a:t>
            </a:r>
            <a:r>
              <a:rPr lang="es-ES" altLang="es-ES" sz="600" dirty="0">
                <a:solidFill>
                  <a:srgbClr val="FFC000"/>
                </a:solidFill>
                <a:latin typeface="Arial" panose="020B0604020202020204" pitchFamily="34" charset="0"/>
              </a:rPr>
              <a:t>/es-ES/</a:t>
            </a:r>
            <a:r>
              <a:rPr lang="es-ES" altLang="es-ES" sz="600" dirty="0" err="1">
                <a:solidFill>
                  <a:srgbClr val="FFC000"/>
                </a:solidFill>
                <a:latin typeface="Arial" panose="020B0604020202020204" pitchFamily="34" charset="0"/>
              </a:rPr>
              <a:t>rec</a:t>
            </a:r>
            <a:r>
              <a:rPr lang="es-ES" altLang="es-ES" sz="600" dirty="0">
                <a:solidFill>
                  <a:srgbClr val="FFC000"/>
                </a:solidFill>
                <a:latin typeface="Arial" panose="020B0604020202020204" pitchFamily="34" charset="0"/>
              </a:rPr>
              <a:t>/Universidad/c4ca4238-a0b9-3382-8dcc-509a6f758497"</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action</a:t>
            </a:r>
            <a:r>
              <a:rPr lang="es-ES" altLang="es-ES" sz="600" dirty="0">
                <a:solidFill>
                  <a:schemeClr val="bg1"/>
                </a:solidFill>
                <a:latin typeface="Arial" panose="020B0604020202020204" pitchFamily="34" charset="0"/>
              </a:rPr>
              <a:t>": "DELETE",</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items</a:t>
            </a: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p:txBody>
      </p:sp>
    </p:spTree>
    <p:extLst>
      <p:ext uri="{BB962C8B-B14F-4D97-AF65-F5344CB8AC3E}">
        <p14:creationId xmlns:p14="http://schemas.microsoft.com/office/powerpoint/2010/main" val="162692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Repositorios</a:t>
            </a:r>
            <a:endParaRPr lang="es-ES" sz="4000" dirty="0">
              <a:solidFill>
                <a:srgbClr val="FF0000"/>
              </a:solidFill>
            </a:endParaRPr>
          </a:p>
        </p:txBody>
      </p:sp>
      <p:sp>
        <p:nvSpPr>
          <p:cNvPr id="6" name="CuadroTexto 5">
            <a:extLst>
              <a:ext uri="{FF2B5EF4-FFF2-40B4-BE49-F238E27FC236}">
                <a16:creationId xmlns:a16="http://schemas.microsoft.com/office/drawing/2014/main" id="{C8D74530-6A14-4E0F-A787-26D4F646465C}"/>
              </a:ext>
            </a:extLst>
          </p:cNvPr>
          <p:cNvSpPr txBox="1"/>
          <p:nvPr/>
        </p:nvSpPr>
        <p:spPr>
          <a:xfrm>
            <a:off x="873835" y="2421473"/>
            <a:ext cx="7561886" cy="3046988"/>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400" b="1" dirty="0"/>
              <a:t>Factoría de URIs: </a:t>
            </a:r>
          </a:p>
          <a:p>
            <a:pPr marL="742950" lvl="1" indent="-285750">
              <a:buFont typeface="Arial" panose="020B0604020202020204" pitchFamily="34" charset="0"/>
              <a:buChar char="•"/>
            </a:pPr>
            <a:r>
              <a:rPr lang="es-ES" sz="1400" b="1" dirty="0"/>
              <a:t>Repositorio: </a:t>
            </a:r>
            <a:r>
              <a:rPr lang="es-ES" sz="1400" dirty="0">
                <a:hlinkClick r:id="rId3"/>
              </a:rPr>
              <a:t>https://git.izertis.com/universidaddemurcia/semantmurc/uris-generator</a:t>
            </a:r>
            <a:endParaRPr lang="es-ES" sz="1400" dirty="0"/>
          </a:p>
          <a:p>
            <a:pPr marL="742950" lvl="1" indent="-285750">
              <a:buFont typeface="Arial" panose="020B0604020202020204" pitchFamily="34" charset="0"/>
              <a:buChar char="•"/>
            </a:pPr>
            <a:r>
              <a:rPr lang="es-ES" sz="1400" b="1" dirty="0"/>
              <a:t>Documentación: </a:t>
            </a:r>
            <a:r>
              <a:rPr lang="es-ES" sz="1400" dirty="0">
                <a:hlinkClick r:id="rId4"/>
              </a:rPr>
              <a:t>https://git.izertis.com/universidaddemurcia/semantmurc/uris-generator/-/tree/master/docs</a:t>
            </a:r>
            <a:endParaRPr lang="es-ES" sz="1400" dirty="0"/>
          </a:p>
          <a:p>
            <a:pPr marL="285750" indent="-285750">
              <a:buFont typeface="Arial" panose="020B0604020202020204" pitchFamily="34" charset="0"/>
              <a:buChar char="•"/>
            </a:pPr>
            <a:r>
              <a:rPr lang="es-ES" sz="1400" b="1" dirty="0"/>
              <a:t>Librería de descubrimiento: </a:t>
            </a:r>
          </a:p>
          <a:p>
            <a:pPr marL="742950" lvl="1" indent="-285750">
              <a:buFont typeface="Arial" panose="020B0604020202020204" pitchFamily="34" charset="0"/>
              <a:buChar char="•"/>
            </a:pPr>
            <a:r>
              <a:rPr lang="es-ES" sz="1400" b="1" dirty="0"/>
              <a:t>Repositorio: </a:t>
            </a:r>
            <a:r>
              <a:rPr lang="es-ES" sz="1400" dirty="0">
                <a:hlinkClick r:id="rId5"/>
              </a:rPr>
              <a:t>https://github.com/HerculesCRUE/ib-discovery</a:t>
            </a:r>
            <a:endParaRPr lang="es-ES" sz="1400" dirty="0"/>
          </a:p>
          <a:p>
            <a:pPr marL="742950" lvl="1" indent="-285750">
              <a:buFont typeface="Arial" panose="020B0604020202020204" pitchFamily="34" charset="0"/>
              <a:buChar char="•"/>
            </a:pPr>
            <a:r>
              <a:rPr lang="es-ES" sz="1400" b="1" dirty="0"/>
              <a:t>Documentación: </a:t>
            </a:r>
            <a:r>
              <a:rPr lang="es-ES" sz="1400" dirty="0">
                <a:hlinkClick r:id="rId6"/>
              </a:rPr>
              <a:t>https://github.com/HerculesCRUE/ib-discovery/tree/master/docs</a:t>
            </a:r>
            <a:endParaRPr lang="es-ES" sz="1400" dirty="0"/>
          </a:p>
          <a:p>
            <a:pPr marL="285750" indent="-285750">
              <a:buFont typeface="Arial" panose="020B0604020202020204" pitchFamily="34" charset="0"/>
              <a:buChar char="•"/>
            </a:pPr>
            <a:r>
              <a:rPr lang="es-ES" sz="1400" b="1" dirty="0"/>
              <a:t>Federación: </a:t>
            </a:r>
          </a:p>
          <a:p>
            <a:pPr marL="742950" lvl="1" indent="-285750">
              <a:buFont typeface="Arial" panose="020B0604020202020204" pitchFamily="34" charset="0"/>
              <a:buChar char="•"/>
            </a:pPr>
            <a:r>
              <a:rPr lang="es-ES" sz="1400" b="1" dirty="0"/>
              <a:t>Repositorio: </a:t>
            </a:r>
            <a:r>
              <a:rPr lang="es-ES" sz="1400" dirty="0">
                <a:hlinkClick r:id="rId7"/>
              </a:rPr>
              <a:t>https://github.com/HerculesCRUE/ib-federation</a:t>
            </a:r>
            <a:endParaRPr lang="es-ES" sz="1400" dirty="0"/>
          </a:p>
          <a:p>
            <a:pPr marL="742950" lvl="1" indent="-285750">
              <a:buFont typeface="Arial" panose="020B0604020202020204" pitchFamily="34" charset="0"/>
              <a:buChar char="•"/>
            </a:pPr>
            <a:r>
              <a:rPr lang="es-ES" sz="1400" b="1" dirty="0"/>
              <a:t>Documentación: </a:t>
            </a:r>
            <a:r>
              <a:rPr lang="es-ES" sz="1400" dirty="0">
                <a:hlinkClick r:id="rId8"/>
              </a:rPr>
              <a:t>https://github.com/HerculesCRUE/ib-asio-docs-/tree/master/00-Arquitectura/Federaci%C3%B3n</a:t>
            </a:r>
            <a:endParaRPr lang="es-ES" sz="1600" dirty="0"/>
          </a:p>
          <a:p>
            <a:pPr marL="285750" indent="-285750">
              <a:buFont typeface="Arial" panose="020B0604020202020204" pitchFamily="34" charset="0"/>
              <a:buChar char="•"/>
            </a:pPr>
            <a:r>
              <a:rPr lang="es-ES" sz="1400" b="1" dirty="0" err="1"/>
              <a:t>ServiceDiscovery</a:t>
            </a:r>
            <a:r>
              <a:rPr lang="es-ES" sz="1400" b="1" dirty="0"/>
              <a:t>: </a:t>
            </a:r>
          </a:p>
          <a:p>
            <a:pPr marL="742950" lvl="1" indent="-285750">
              <a:buFont typeface="Arial" panose="020B0604020202020204" pitchFamily="34" charset="0"/>
              <a:buChar char="•"/>
            </a:pPr>
            <a:r>
              <a:rPr lang="es-ES" sz="1400" b="1" dirty="0"/>
              <a:t>Repositorio: </a:t>
            </a:r>
            <a:r>
              <a:rPr lang="es-ES" sz="1400" dirty="0">
                <a:hlinkClick r:id="rId9"/>
              </a:rPr>
              <a:t>https://github.com/HerculesCRUE/ib-service-discovery</a:t>
            </a:r>
            <a:endParaRPr lang="es-ES" sz="1400" dirty="0"/>
          </a:p>
        </p:txBody>
      </p:sp>
    </p:spTree>
    <p:extLst>
      <p:ext uri="{BB962C8B-B14F-4D97-AF65-F5344CB8AC3E}">
        <p14:creationId xmlns:p14="http://schemas.microsoft.com/office/powerpoint/2010/main" val="2186793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975207"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similitudes V </a:t>
            </a:r>
            <a:r>
              <a:rPr lang="es-ES" sz="2000" dirty="0">
                <a:solidFill>
                  <a:schemeClr val="accent1"/>
                </a:solidFill>
              </a:rPr>
              <a:t>(LOD)</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216793" y="2420843"/>
            <a:ext cx="5435109" cy="5309146"/>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discovery</a:t>
            </a:r>
            <a:r>
              <a:rPr lang="es-ES" sz="1400" b="1" dirty="0"/>
              <a:t>/</a:t>
            </a:r>
            <a:r>
              <a:rPr lang="es-ES" sz="1400" b="1" dirty="0" err="1"/>
              <a:t>lod</a:t>
            </a:r>
            <a:r>
              <a:rPr lang="es-ES" sz="1400" b="1" dirty="0"/>
              <a:t>/search</a:t>
            </a:r>
            <a:r>
              <a:rPr lang="es-ES" sz="1400" dirty="0"/>
              <a:t>: </a:t>
            </a:r>
            <a:r>
              <a:rPr lang="es-ES" sz="1100" dirty="0">
                <a:sym typeface="Wingdings" panose="05000000000000000000" pitchFamily="2" charset="2"/>
              </a:rPr>
              <a:t>Busca similitudes entre entidades para la clase indicada por parámetro. Hace una comprobación de todos con todos.</a:t>
            </a:r>
          </a:p>
          <a:p>
            <a:pPr marL="628650" lvl="1" indent="-171450">
              <a:buFont typeface="Arial" panose="020B0604020202020204" pitchFamily="34" charset="0"/>
              <a:buChar char="•"/>
            </a:pPr>
            <a:r>
              <a:rPr lang="es-ES" sz="1100" b="1" dirty="0" err="1">
                <a:sym typeface="Wingdings" panose="05000000000000000000" pitchFamily="2" charset="2"/>
              </a:rPr>
              <a:t>node</a:t>
            </a:r>
            <a:r>
              <a:rPr lang="es-ES" sz="1100" b="1" dirty="0">
                <a:sym typeface="Wingdings" panose="05000000000000000000" pitchFamily="2" charset="2"/>
              </a:rPr>
              <a:t> </a:t>
            </a:r>
            <a:r>
              <a:rPr lang="es-ES" sz="1100" dirty="0">
                <a:sym typeface="Wingdings" panose="05000000000000000000" pitchFamily="2" charset="2"/>
              </a:rPr>
              <a:t>[String]: Indica el nodo desde el cual se van a comparar entidades</a:t>
            </a:r>
          </a:p>
          <a:p>
            <a:pPr marL="628650" lvl="1" indent="-171450">
              <a:buFont typeface="Arial" panose="020B0604020202020204" pitchFamily="34" charset="0"/>
              <a:buChar char="•"/>
            </a:pPr>
            <a:r>
              <a:rPr lang="es-ES" sz="1100" b="1" dirty="0" err="1">
                <a:sym typeface="Wingdings" panose="05000000000000000000" pitchFamily="2" charset="2"/>
              </a:rPr>
              <a:t>tripleStore</a:t>
            </a:r>
            <a:r>
              <a:rPr lang="es-ES" sz="1100" b="1" dirty="0">
                <a:sym typeface="Wingdings" panose="05000000000000000000" pitchFamily="2" charset="2"/>
              </a:rPr>
              <a:t> </a:t>
            </a:r>
            <a:r>
              <a:rPr lang="es-ES" sz="1100" dirty="0">
                <a:sym typeface="Wingdings" panose="05000000000000000000" pitchFamily="2" charset="2"/>
              </a:rPr>
              <a:t>[String]: Indica el triple store desde el cual se van a comparar entidades</a:t>
            </a:r>
          </a:p>
          <a:p>
            <a:pPr marL="628650" lvl="1" indent="-171450">
              <a:buFont typeface="Arial" panose="020B0604020202020204" pitchFamily="34" charset="0"/>
              <a:buChar char="•"/>
            </a:pPr>
            <a:r>
              <a:rPr lang="es-ES" sz="1100" b="1" dirty="0" err="1">
                <a:sym typeface="Wingdings" panose="05000000000000000000" pitchFamily="2" charset="2"/>
              </a:rPr>
              <a:t>className</a:t>
            </a:r>
            <a:r>
              <a:rPr lang="es-ES" sz="1100" dirty="0">
                <a:sym typeface="Wingdings" panose="05000000000000000000" pitchFamily="2" charset="2"/>
              </a:rPr>
              <a:t> [String]: Nombre de la clase donde buscaremos similitudes.</a:t>
            </a:r>
          </a:p>
          <a:p>
            <a:pPr marL="628650" lvl="1" indent="-171450">
              <a:buFont typeface="Arial" panose="020B0604020202020204" pitchFamily="34" charset="0"/>
              <a:buChar char="•"/>
            </a:pPr>
            <a:r>
              <a:rPr lang="es-ES" sz="1100" b="1" dirty="0" err="1">
                <a:sym typeface="Wingdings" panose="05000000000000000000" pitchFamily="2" charset="2"/>
              </a:rPr>
              <a:t>applyDelta</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la búsqueda se hace solamente en las entidades que han cambiado desde la ultima búsqueda o en todas.</a:t>
            </a:r>
          </a:p>
          <a:p>
            <a:pPr marL="628650" lvl="1" indent="-171450">
              <a:buFont typeface="Arial" panose="020B0604020202020204" pitchFamily="34" charset="0"/>
              <a:buChar char="•"/>
            </a:pPr>
            <a:r>
              <a:rPr lang="es-ES" sz="1100" b="1" dirty="0" err="1">
                <a:sym typeface="Wingdings" panose="05000000000000000000" pitchFamily="2" charset="2"/>
              </a:rPr>
              <a:t>doSynchonous</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la </a:t>
            </a:r>
            <a:r>
              <a:rPr lang="es-ES" sz="1100" dirty="0" err="1">
                <a:sym typeface="Wingdings" panose="05000000000000000000" pitchFamily="2" charset="2"/>
              </a:rPr>
              <a:t>solucitd</a:t>
            </a:r>
            <a:r>
              <a:rPr lang="es-ES" sz="1100" dirty="0">
                <a:sym typeface="Wingdings" panose="05000000000000000000" pitchFamily="2" charset="2"/>
              </a:rPr>
              <a:t> debe de procesarse inmediatamente o se encolara</a:t>
            </a:r>
          </a:p>
          <a:p>
            <a:pPr marL="628650" lvl="1" indent="-171450">
              <a:buFont typeface="Arial" panose="020B0604020202020204" pitchFamily="34" charset="0"/>
              <a:buChar char="•"/>
            </a:pPr>
            <a:r>
              <a:rPr lang="es-ES" sz="1100" b="1" dirty="0" err="1">
                <a:sym typeface="Wingdings" panose="05000000000000000000" pitchFamily="2" charset="2"/>
              </a:rPr>
              <a:t>propagueInKafka</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se deseamos o no que los resultados se propaguen por </a:t>
            </a:r>
            <a:r>
              <a:rPr lang="es-ES" sz="1100" dirty="0" err="1">
                <a:sym typeface="Wingdings" panose="05000000000000000000" pitchFamily="2" charset="2"/>
              </a:rPr>
              <a:t>kafka</a:t>
            </a:r>
            <a:r>
              <a:rPr lang="es-ES" sz="1100" dirty="0">
                <a:sym typeface="Wingdings" panose="05000000000000000000" pitchFamily="2" charset="2"/>
              </a:rPr>
              <a:t>.</a:t>
            </a:r>
          </a:p>
          <a:p>
            <a:pPr marL="628650" lvl="1" indent="-171450">
              <a:buFont typeface="Arial" panose="020B0604020202020204" pitchFamily="34" charset="0"/>
              <a:buChar char="•"/>
            </a:pPr>
            <a:r>
              <a:rPr lang="es-ES" sz="1100" b="1" dirty="0" err="1">
                <a:sym typeface="Wingdings" panose="05000000000000000000" pitchFamily="2" charset="2"/>
              </a:rPr>
              <a:t>weebHook</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se deseamos o no que los resultados se propaguen por </a:t>
            </a:r>
            <a:r>
              <a:rPr lang="es-ES" sz="1100" dirty="0" err="1">
                <a:sym typeface="Wingdings" panose="05000000000000000000" pitchFamily="2" charset="2"/>
              </a:rPr>
              <a:t>por</a:t>
            </a:r>
            <a:r>
              <a:rPr lang="es-ES" sz="1100" dirty="0">
                <a:sym typeface="Wingdings" panose="05000000000000000000" pitchFamily="2" charset="2"/>
              </a:rPr>
              <a:t> medio de un webhook.</a:t>
            </a:r>
          </a:p>
          <a:p>
            <a:pPr marL="628650" lvl="1" indent="-171450">
              <a:buFont typeface="Arial" panose="020B0604020202020204" pitchFamily="34" charset="0"/>
              <a:buChar char="•"/>
            </a:pPr>
            <a:r>
              <a:rPr lang="es-ES" sz="1100" b="1" dirty="0" err="1">
                <a:sym typeface="Wingdings" panose="05000000000000000000" pitchFamily="2" charset="2"/>
              </a:rPr>
              <a:t>userId</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Identificador del usuario que realiza la petición.</a:t>
            </a:r>
          </a:p>
          <a:p>
            <a:pPr marL="628650" lvl="1" indent="-171450">
              <a:buFont typeface="Arial" panose="020B0604020202020204" pitchFamily="34" charset="0"/>
              <a:buChar char="•"/>
            </a:pPr>
            <a:r>
              <a:rPr lang="es-ES" sz="1100" b="1" dirty="0" err="1">
                <a:sym typeface="Wingdings" panose="05000000000000000000" pitchFamily="2" charset="2"/>
              </a:rPr>
              <a:t>requestCode</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código de petición.</a:t>
            </a:r>
            <a:endParaRPr lang="es-ES" sz="1200" dirty="0">
              <a:sym typeface="Wingdings" panose="05000000000000000000" pitchFamily="2" charset="2"/>
            </a:endParaRPr>
          </a:p>
          <a:p>
            <a:pPr lvl="1"/>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4" name="Imagen 3">
            <a:extLst>
              <a:ext uri="{FF2B5EF4-FFF2-40B4-BE49-F238E27FC236}">
                <a16:creationId xmlns:a16="http://schemas.microsoft.com/office/drawing/2014/main" id="{DEC10E6F-B653-4FCD-82B1-0D0CD1D14BD8}"/>
              </a:ext>
            </a:extLst>
          </p:cNvPr>
          <p:cNvPicPr>
            <a:picLocks noChangeAspect="1"/>
          </p:cNvPicPr>
          <p:nvPr/>
        </p:nvPicPr>
        <p:blipFill>
          <a:blip r:embed="rId3"/>
          <a:stretch>
            <a:fillRect/>
          </a:stretch>
        </p:blipFill>
        <p:spPr>
          <a:xfrm>
            <a:off x="5773718" y="2113066"/>
            <a:ext cx="6302933" cy="4592534"/>
          </a:xfrm>
          <a:prstGeom prst="rect">
            <a:avLst/>
          </a:prstGeom>
        </p:spPr>
      </p:pic>
    </p:spTree>
    <p:extLst>
      <p:ext uri="{BB962C8B-B14F-4D97-AF65-F5344CB8AC3E}">
        <p14:creationId xmlns:p14="http://schemas.microsoft.com/office/powerpoint/2010/main" val="4185866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646331"/>
          </a:xfrm>
          <a:prstGeom prst="rect">
            <a:avLst/>
          </a:prstGeom>
          <a:noFill/>
        </p:spPr>
        <p:txBody>
          <a:bodyPr wrap="square" rtlCol="0">
            <a:spAutoFit/>
          </a:bodyPr>
          <a:lstStyle/>
          <a:p>
            <a:r>
              <a:rPr lang="es-ES" sz="3600" dirty="0"/>
              <a:t>Pasos necesarios: </a:t>
            </a:r>
            <a:r>
              <a:rPr lang="es-ES" sz="3600" dirty="0">
                <a:solidFill>
                  <a:srgbClr val="FF0000"/>
                </a:solidFill>
              </a:rPr>
              <a:t>Descubrimiento: </a:t>
            </a:r>
            <a:r>
              <a:rPr lang="es-ES" sz="3600" dirty="0">
                <a:solidFill>
                  <a:schemeClr val="accent1"/>
                </a:solidFill>
              </a:rPr>
              <a:t>E.P similitudes VI </a:t>
            </a:r>
            <a:r>
              <a:rPr lang="es-ES" sz="2000" dirty="0">
                <a:solidFill>
                  <a:schemeClr val="accent1"/>
                </a:solidFill>
              </a:rPr>
              <a:t>(LOD)</a:t>
            </a:r>
            <a:endParaRPr lang="es-ES" sz="4000" dirty="0">
              <a:solidFill>
                <a:schemeClr val="accent1"/>
              </a:solidFill>
            </a:endParaRPr>
          </a:p>
        </p:txBody>
      </p:sp>
      <p:sp>
        <p:nvSpPr>
          <p:cNvPr id="8" name="Rectangle 1">
            <a:extLst>
              <a:ext uri="{FF2B5EF4-FFF2-40B4-BE49-F238E27FC236}">
                <a16:creationId xmlns:a16="http://schemas.microsoft.com/office/drawing/2014/main" id="{EEF689F6-46EF-4C3E-9191-5DFD79A2D40F}"/>
              </a:ext>
            </a:extLst>
          </p:cNvPr>
          <p:cNvSpPr>
            <a:spLocks noChangeArrowheads="1"/>
          </p:cNvSpPr>
          <p:nvPr/>
        </p:nvSpPr>
        <p:spPr bwMode="auto">
          <a:xfrm>
            <a:off x="1615627" y="2174139"/>
            <a:ext cx="4305300" cy="4616648"/>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state</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appState</a:t>
            </a:r>
            <a:r>
              <a:rPr lang="es-ES" altLang="es-ES" sz="500" dirty="0">
                <a:solidFill>
                  <a:schemeClr val="bg1"/>
                </a:solidFill>
                <a:latin typeface="Arial" panose="020B0604020202020204" pitchFamily="34" charset="0"/>
              </a:rPr>
              <a:t>": "INITIALIZED",</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cacheState</a:t>
            </a:r>
            <a:r>
              <a:rPr lang="es-ES" altLang="es-ES" sz="5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dataState</a:t>
            </a:r>
            <a:r>
              <a:rPr lang="es-ES" altLang="es-ES" sz="5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elasticState</a:t>
            </a:r>
            <a:r>
              <a:rPr lang="es-ES" altLang="es-ES" sz="5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"response":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node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um</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tripleStore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sparql</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className</a:t>
            </a:r>
            <a:r>
              <a:rPr lang="es-ES" altLang="es-ES" sz="500" dirty="0">
                <a:solidFill>
                  <a:schemeClr val="bg1"/>
                </a:solidFill>
                <a:latin typeface="Arial" panose="020B0604020202020204" pitchFamily="34" charset="0"/>
              </a:rPr>
              <a:t>": "Articulo",</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startDate</a:t>
            </a:r>
            <a:r>
              <a:rPr lang="es-ES" altLang="es-ES" sz="500" dirty="0">
                <a:solidFill>
                  <a:schemeClr val="bg1"/>
                </a:solidFill>
                <a:latin typeface="Arial" panose="020B0604020202020204" pitchFamily="34" charset="0"/>
              </a:rPr>
              <a:t>": "2021-02-10 19:15:55",</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endDate</a:t>
            </a:r>
            <a:r>
              <a:rPr lang="es-ES" altLang="es-ES" sz="500" dirty="0">
                <a:solidFill>
                  <a:schemeClr val="bg1"/>
                </a:solidFill>
                <a:latin typeface="Arial" panose="020B0604020202020204" pitchFamily="34" charset="0"/>
              </a:rPr>
              <a:t>": "2021-02-10 19:16:32",</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"status": "COMPLETED",</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results</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node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um</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tripleStore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sparql</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entityId</a:t>
            </a:r>
            <a:r>
              <a:rPr lang="es-ES" altLang="es-ES" sz="500" dirty="0">
                <a:solidFill>
                  <a:schemeClr val="bg1"/>
                </a:solidFill>
                <a:latin typeface="Arial" panose="020B0604020202020204" pitchFamily="34" charset="0"/>
              </a:rPr>
              <a:t>": "e0df2a62-3677-3992-a0d3-9345c4b73f71",</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localUri</a:t>
            </a:r>
            <a:r>
              <a:rPr lang="es-ES" altLang="es-ES" sz="500" dirty="0">
                <a:solidFill>
                  <a:schemeClr val="bg1"/>
                </a:solidFill>
                <a:latin typeface="Arial" panose="020B0604020202020204" pitchFamily="34" charset="0"/>
              </a:rPr>
              <a:t>": "http://herc-iz-front-desa.atica.um.es/Articulo/e0df2a62-3677-3992-a0d3-9345c4b73f71",</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attributes</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"name": "</a:t>
            </a:r>
            <a:r>
              <a:rPr lang="es-ES" altLang="es-ES" sz="500" dirty="0" err="1">
                <a:solidFill>
                  <a:schemeClr val="bg1"/>
                </a:solidFill>
                <a:latin typeface="Arial" panose="020B0604020202020204" pitchFamily="34" charset="0"/>
              </a:rPr>
              <a:t>Determination</a:t>
            </a:r>
            <a:r>
              <a:rPr lang="es-ES" altLang="es-ES" sz="500" dirty="0">
                <a:solidFill>
                  <a:schemeClr val="bg1"/>
                </a:solidFill>
                <a:latin typeface="Arial" panose="020B0604020202020204" pitchFamily="34" charset="0"/>
              </a:rPr>
              <a:t> of </a:t>
            </a:r>
            <a:r>
              <a:rPr lang="es-ES" altLang="es-ES" sz="500" dirty="0" err="1">
                <a:solidFill>
                  <a:schemeClr val="bg1"/>
                </a:solidFill>
                <a:latin typeface="Arial" panose="020B0604020202020204" pitchFamily="34" charset="0"/>
              </a:rPr>
              <a:t>shelf-life</a:t>
            </a:r>
            <a:r>
              <a:rPr lang="es-ES" altLang="es-ES" sz="500" dirty="0">
                <a:solidFill>
                  <a:schemeClr val="bg1"/>
                </a:solidFill>
                <a:latin typeface="Arial" panose="020B0604020202020204" pitchFamily="34" charset="0"/>
              </a:rPr>
              <a:t> of </a:t>
            </a:r>
            <a:r>
              <a:rPr lang="es-ES" altLang="es-ES" sz="500" dirty="0" err="1">
                <a:solidFill>
                  <a:schemeClr val="bg1"/>
                </a:solidFill>
                <a:latin typeface="Arial" panose="020B0604020202020204" pitchFamily="34" charset="0"/>
              </a:rPr>
              <a:t>homogenized</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apple-based</a:t>
            </a:r>
            <a:r>
              <a:rPr lang="es-ES" altLang="es-ES" sz="500" dirty="0">
                <a:solidFill>
                  <a:schemeClr val="bg1"/>
                </a:solidFill>
                <a:latin typeface="Arial" panose="020B0604020202020204" pitchFamily="34" charset="0"/>
              </a:rPr>
              <a:t> beikost </a:t>
            </a:r>
            <a:r>
              <a:rPr lang="es-ES" altLang="es-ES" sz="500" dirty="0" err="1">
                <a:solidFill>
                  <a:schemeClr val="bg1"/>
                </a:solidFill>
                <a:latin typeface="Arial" panose="020B0604020202020204" pitchFamily="34" charset="0"/>
              </a:rPr>
              <a:t>storage</a:t>
            </a:r>
            <a:r>
              <a:rPr lang="es-ES" altLang="es-ES" sz="500" dirty="0">
                <a:solidFill>
                  <a:schemeClr val="bg1"/>
                </a:solidFill>
                <a:latin typeface="Arial" panose="020B0604020202020204" pitchFamily="34" charset="0"/>
              </a:rPr>
              <a:t> at \r\</a:t>
            </a:r>
            <a:r>
              <a:rPr lang="es-ES" altLang="es-ES" sz="500" dirty="0" err="1">
                <a:solidFill>
                  <a:schemeClr val="bg1"/>
                </a:solidFill>
                <a:latin typeface="Arial" panose="020B0604020202020204" pitchFamily="34" charset="0"/>
              </a:rPr>
              <a:t>ndifferent</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temperatures</a:t>
            </a:r>
            <a:r>
              <a:rPr lang="es-ES" altLang="es-ES" sz="500" dirty="0">
                <a:solidFill>
                  <a:schemeClr val="bg1"/>
                </a:solidFill>
                <a:latin typeface="Arial" panose="020B0604020202020204" pitchFamily="34" charset="0"/>
              </a:rPr>
              <a:t> using Weibull </a:t>
            </a:r>
            <a:r>
              <a:rPr lang="es-ES" altLang="es-ES" sz="500" dirty="0" err="1">
                <a:solidFill>
                  <a:schemeClr val="bg1"/>
                </a:solidFill>
                <a:latin typeface="Arial" panose="020B0604020202020204" pitchFamily="34" charset="0"/>
              </a:rPr>
              <a:t>hazard</a:t>
            </a:r>
            <a:r>
              <a:rPr lang="es-ES" altLang="es-ES" sz="500" dirty="0">
                <a:solidFill>
                  <a:schemeClr val="bg1"/>
                </a:solidFill>
                <a:latin typeface="Arial" panose="020B0604020202020204" pitchFamily="34" charset="0"/>
              </a:rPr>
              <a:t> model.",</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coautoria</a:t>
            </a:r>
            <a:r>
              <a:rPr lang="es-ES" altLang="es-ES" sz="500" dirty="0">
                <a:solidFill>
                  <a:schemeClr val="bg1"/>
                </a:solidFill>
                <a:latin typeface="Arial" panose="020B0604020202020204" pitchFamily="34" charset="0"/>
              </a:rPr>
              <a:t>": false,</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localId</a:t>
            </a:r>
            <a:r>
              <a:rPr lang="es-ES" altLang="es-ES" sz="500" dirty="0">
                <a:solidFill>
                  <a:schemeClr val="bg1"/>
                </a:solidFill>
                <a:latin typeface="Arial" panose="020B0604020202020204" pitchFamily="34" charset="0"/>
              </a:rPr>
              <a:t>": 40469,</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"año": 2009</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automatics</a:t>
            </a: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node</a:t>
            </a:r>
            <a:r>
              <a:rPr lang="es-ES" altLang="es-ES" sz="500" dirty="0">
                <a:solidFill>
                  <a:srgbClr val="FFFF00"/>
                </a:solidFill>
                <a:latin typeface="Arial" panose="020B0604020202020204" pitchFamily="34" charset="0"/>
              </a:rPr>
              <a:t>": "SCOPUS",</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tripleStore</a:t>
            </a:r>
            <a:r>
              <a:rPr lang="es-ES" altLang="es-ES" sz="500" dirty="0">
                <a:solidFill>
                  <a:srgbClr val="FFFF00"/>
                </a:solidFill>
                <a:latin typeface="Arial" panose="020B0604020202020204" pitchFamily="34" charset="0"/>
              </a:rPr>
              <a:t>": "https://api.elsevier.com/content/",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entityId</a:t>
            </a:r>
            <a:r>
              <a:rPr lang="es-ES" altLang="es-ES" sz="500" dirty="0">
                <a:solidFill>
                  <a:srgbClr val="FFFF00"/>
                </a:solidFill>
                <a:latin typeface="Arial" panose="020B0604020202020204" pitchFamily="34" charset="0"/>
              </a:rPr>
              <a:t>": "SCOPUS_ID:52949093526",</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localUri</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null</a:t>
            </a:r>
            <a:r>
              <a:rPr lang="es-ES" altLang="es-ES" sz="5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"similarity": 0.999841034412384,</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attributes</a:t>
            </a: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prism:issueIdentifier</a:t>
            </a:r>
            <a:r>
              <a:rPr lang="es-ES" altLang="es-ES" sz="500" dirty="0">
                <a:solidFill>
                  <a:srgbClr val="FFFF00"/>
                </a:solidFill>
                <a:latin typeface="Arial" panose="020B0604020202020204" pitchFamily="34" charset="0"/>
              </a:rPr>
              <a:t>": 1,</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prism:coverDate</a:t>
            </a:r>
            <a:r>
              <a:rPr lang="es-ES" altLang="es-ES" sz="500" dirty="0">
                <a:solidFill>
                  <a:srgbClr val="FFFF00"/>
                </a:solidFill>
                <a:latin typeface="Arial" panose="020B0604020202020204" pitchFamily="34" charset="0"/>
              </a:rPr>
              <a:t>": "Jul 2, 2006, 12:00:00 AM",</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"@_fa": true,</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prism:aggregationType</a:t>
            </a:r>
            <a:r>
              <a:rPr lang="es-ES" altLang="es-ES" sz="500" dirty="0">
                <a:solidFill>
                  <a:srgbClr val="FFFF00"/>
                </a:solidFill>
                <a:latin typeface="Arial" panose="020B0604020202020204" pitchFamily="34" charset="0"/>
              </a:rPr>
              <a:t>": "Journal",</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dc:creator</a:t>
            </a:r>
            <a:r>
              <a:rPr lang="es-ES" altLang="es-ES" sz="500" dirty="0">
                <a:solidFill>
                  <a:srgbClr val="FFFF00"/>
                </a:solidFill>
                <a:latin typeface="Arial" panose="020B0604020202020204" pitchFamily="34" charset="0"/>
              </a:rPr>
              <a:t>": "Palazón M.",</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affiliation</a:t>
            </a:r>
            <a:r>
              <a:rPr lang="es-ES" altLang="es-ES" sz="500" dirty="0">
                <a:solidFill>
                  <a:srgbClr val="FFFF00"/>
                </a:solidFill>
                <a:latin typeface="Arial" panose="020B0604020202020204" pitchFamily="34" charset="0"/>
              </a:rPr>
              <a:t>": "{@_fa=true, </a:t>
            </a:r>
            <a:r>
              <a:rPr lang="es-ES" altLang="es-ES" sz="500" dirty="0" err="1">
                <a:solidFill>
                  <a:srgbClr val="FFFF00"/>
                </a:solidFill>
                <a:latin typeface="Arial" panose="020B0604020202020204" pitchFamily="34" charset="0"/>
              </a:rPr>
              <a:t>affilname</a:t>
            </a:r>
            <a:r>
              <a:rPr lang="es-ES" altLang="es-ES" sz="500" dirty="0">
                <a:solidFill>
                  <a:srgbClr val="FFFF00"/>
                </a:solidFill>
                <a:latin typeface="Arial" panose="020B0604020202020204" pitchFamily="34" charset="0"/>
              </a:rPr>
              <a:t>=Hero España S.A., </a:t>
            </a:r>
            <a:r>
              <a:rPr lang="es-ES" altLang="es-ES" sz="500" dirty="0" err="1">
                <a:solidFill>
                  <a:srgbClr val="FFFF00"/>
                </a:solidFill>
                <a:latin typeface="Arial" panose="020B0604020202020204" pitchFamily="34" charset="0"/>
              </a:rPr>
              <a:t>affiliation-city</a:t>
            </a:r>
            <a:r>
              <a:rPr lang="es-ES" altLang="es-ES" sz="500" dirty="0">
                <a:solidFill>
                  <a:srgbClr val="FFFF00"/>
                </a:solidFill>
                <a:latin typeface="Arial" panose="020B0604020202020204" pitchFamily="34" charset="0"/>
              </a:rPr>
              <a:t>=Murcia, </a:t>
            </a:r>
            <a:r>
              <a:rPr lang="es-ES" altLang="es-ES" sz="500" dirty="0" err="1">
                <a:solidFill>
                  <a:srgbClr val="FFFF00"/>
                </a:solidFill>
                <a:latin typeface="Arial" panose="020B0604020202020204" pitchFamily="34" charset="0"/>
              </a:rPr>
              <a:t>affiliation</a:t>
            </a:r>
            <a:r>
              <a:rPr lang="es-ES" altLang="es-ES" sz="500" dirty="0">
                <a:solidFill>
                  <a:srgbClr val="FFFF00"/>
                </a:solidFill>
                <a:latin typeface="Arial" panose="020B0604020202020204" pitchFamily="34" charset="0"/>
              </a:rPr>
              <a:t>-country=</a:t>
            </a:r>
            <a:r>
              <a:rPr lang="es-ES" altLang="es-ES" sz="500" dirty="0" err="1">
                <a:solidFill>
                  <a:srgbClr val="FFFF00"/>
                </a:solidFill>
                <a:latin typeface="Arial" panose="020B0604020202020204" pitchFamily="34" charset="0"/>
              </a:rPr>
              <a:t>Spain</a:t>
            </a:r>
            <a:r>
              <a:rPr lang="es-ES" altLang="es-ES" sz="5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prism:url</a:t>
            </a:r>
            <a:r>
              <a:rPr lang="es-ES" altLang="es-ES" sz="500" dirty="0">
                <a:solidFill>
                  <a:srgbClr val="FFFF00"/>
                </a:solidFill>
                <a:latin typeface="Arial" panose="020B0604020202020204" pitchFamily="34" charset="0"/>
              </a:rPr>
              <a:t>": "https://api.elsevier.com/content/</a:t>
            </a:r>
            <a:r>
              <a:rPr lang="es-ES" altLang="es-ES" sz="500" dirty="0" err="1">
                <a:solidFill>
                  <a:srgbClr val="FFFF00"/>
                </a:solidFill>
                <a:latin typeface="Arial" panose="020B0604020202020204" pitchFamily="34" charset="0"/>
              </a:rPr>
              <a:t>abstract</a:t>
            </a:r>
            <a:r>
              <a:rPr lang="es-ES" altLang="es-ES" sz="500" dirty="0">
                <a:solidFill>
                  <a:srgbClr val="FFFF00"/>
                </a:solidFill>
                <a:latin typeface="Arial" panose="020B0604020202020204" pitchFamily="34" charset="0"/>
              </a:rPr>
              <a:t>/</a:t>
            </a:r>
            <a:r>
              <a:rPr lang="es-ES" altLang="es-ES" sz="500" dirty="0" err="1">
                <a:solidFill>
                  <a:srgbClr val="FFFF00"/>
                </a:solidFill>
                <a:latin typeface="Arial" panose="020B0604020202020204" pitchFamily="34" charset="0"/>
              </a:rPr>
              <a:t>scopus_id</a:t>
            </a:r>
            <a:r>
              <a:rPr lang="es-ES" altLang="es-ES" sz="500" dirty="0">
                <a:solidFill>
                  <a:srgbClr val="FFFF00"/>
                </a:solidFill>
                <a:latin typeface="Arial" panose="020B0604020202020204" pitchFamily="34" charset="0"/>
              </a:rPr>
              <a:t>/52949093526",</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subtypeDescription</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Article</a:t>
            </a:r>
            <a:r>
              <a:rPr lang="es-ES" altLang="es-ES" sz="5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pii</a:t>
            </a:r>
            <a:r>
              <a:rPr lang="es-ES" altLang="es-ES" sz="500" dirty="0">
                <a:solidFill>
                  <a:srgbClr val="FFFF00"/>
                </a:solidFill>
                <a:latin typeface="Arial" panose="020B0604020202020204" pitchFamily="34" charset="0"/>
              </a:rPr>
              <a:t>": "S0023643808000832",</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prism:publicationName</a:t>
            </a:r>
            <a:r>
              <a:rPr lang="es-ES" altLang="es-ES" sz="500" dirty="0">
                <a:solidFill>
                  <a:srgbClr val="FFFF00"/>
                </a:solidFill>
                <a:latin typeface="Arial" panose="020B0604020202020204" pitchFamily="34" charset="0"/>
              </a:rPr>
              <a:t>": "LWT - </a:t>
            </a:r>
            <a:r>
              <a:rPr lang="es-ES" altLang="es-ES" sz="500" dirty="0" err="1">
                <a:solidFill>
                  <a:srgbClr val="FFFF00"/>
                </a:solidFill>
                <a:latin typeface="Arial" panose="020B0604020202020204" pitchFamily="34" charset="0"/>
              </a:rPr>
              <a:t>Food</a:t>
            </a:r>
            <a:r>
              <a:rPr lang="es-ES" altLang="es-ES" sz="500" dirty="0">
                <a:solidFill>
                  <a:srgbClr val="FFFF00"/>
                </a:solidFill>
                <a:latin typeface="Arial" panose="020B0604020202020204" pitchFamily="34" charset="0"/>
              </a:rPr>
              <a:t> Science and Technology",</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"source-id": 20744,</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citedby-count</a:t>
            </a:r>
            <a:r>
              <a:rPr lang="es-ES" altLang="es-ES" sz="500" dirty="0">
                <a:solidFill>
                  <a:srgbClr val="FFFF00"/>
                </a:solidFill>
                <a:latin typeface="Arial" panose="020B0604020202020204" pitchFamily="34" charset="0"/>
              </a:rPr>
              <a:t>": 21,</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prism:volume</a:t>
            </a:r>
            <a:r>
              <a:rPr lang="es-ES" altLang="es-ES" sz="500" dirty="0">
                <a:solidFill>
                  <a:srgbClr val="FFFF00"/>
                </a:solidFill>
                <a:latin typeface="Arial" panose="020B0604020202020204" pitchFamily="34" charset="0"/>
              </a:rPr>
              <a:t>": 42,</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prism:pageRange</a:t>
            </a:r>
            <a:r>
              <a:rPr lang="es-ES" altLang="es-ES" sz="500" dirty="0">
                <a:solidFill>
                  <a:srgbClr val="FFFF00"/>
                </a:solidFill>
                <a:latin typeface="Arial" panose="020B0604020202020204" pitchFamily="34" charset="0"/>
              </a:rPr>
              <a:t>": "319-326",</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subtype</a:t>
            </a:r>
            <a:r>
              <a:rPr lang="es-ES" altLang="es-ES" sz="500" dirty="0">
                <a:solidFill>
                  <a:srgbClr val="FFFF00"/>
                </a:solidFill>
                <a:latin typeface="Arial" panose="020B0604020202020204" pitchFamily="34" charset="0"/>
              </a:rPr>
              <a:t>": "ar",</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prism:issn</a:t>
            </a:r>
            <a:r>
              <a:rPr lang="es-ES" altLang="es-ES" sz="500" dirty="0">
                <a:solidFill>
                  <a:srgbClr val="FFFF00"/>
                </a:solidFill>
                <a:latin typeface="Arial" panose="020B0604020202020204" pitchFamily="34" charset="0"/>
              </a:rPr>
              <a:t>": 236438,</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dc:identifier</a:t>
            </a:r>
            <a:r>
              <a:rPr lang="es-ES" altLang="es-ES" sz="500" dirty="0">
                <a:solidFill>
                  <a:srgbClr val="FFFF00"/>
                </a:solidFill>
                <a:latin typeface="Arial" panose="020B0604020202020204" pitchFamily="34" charset="0"/>
              </a:rPr>
              <a:t>": "SCOPUS_ID:52949093526",</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prism:coverDisplayDate</a:t>
            </a:r>
            <a:r>
              <a:rPr lang="es-ES" altLang="es-ES" sz="500" dirty="0">
                <a:solidFill>
                  <a:srgbClr val="FFFF00"/>
                </a:solidFill>
                <a:latin typeface="Arial" panose="020B0604020202020204" pitchFamily="34" charset="0"/>
              </a:rPr>
              <a:t>": 2009,</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openaccess</a:t>
            </a:r>
            <a:r>
              <a:rPr lang="es-ES" altLang="es-ES" sz="500" dirty="0">
                <a:solidFill>
                  <a:srgbClr val="FFFF00"/>
                </a:solidFill>
                <a:latin typeface="Arial" panose="020B0604020202020204" pitchFamily="34" charset="0"/>
              </a:rPr>
              <a:t>": 0,</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openaccessFlag</a:t>
            </a:r>
            <a:r>
              <a:rPr lang="es-ES" altLang="es-ES" sz="500" dirty="0">
                <a:solidFill>
                  <a:srgbClr val="FFFF00"/>
                </a:solidFill>
                <a:latin typeface="Arial" panose="020B0604020202020204" pitchFamily="34" charset="0"/>
              </a:rPr>
              <a:t>": false,</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"name": "</a:t>
            </a:r>
            <a:r>
              <a:rPr lang="es-ES" altLang="es-ES" sz="500" dirty="0" err="1">
                <a:solidFill>
                  <a:srgbClr val="FFFF00"/>
                </a:solidFill>
                <a:latin typeface="Arial" panose="020B0604020202020204" pitchFamily="34" charset="0"/>
              </a:rPr>
              <a:t>Determination</a:t>
            </a:r>
            <a:r>
              <a:rPr lang="es-ES" altLang="es-ES" sz="500" dirty="0">
                <a:solidFill>
                  <a:srgbClr val="FFFF00"/>
                </a:solidFill>
                <a:latin typeface="Arial" panose="020B0604020202020204" pitchFamily="34" charset="0"/>
              </a:rPr>
              <a:t> of </a:t>
            </a:r>
            <a:r>
              <a:rPr lang="es-ES" altLang="es-ES" sz="500" dirty="0" err="1">
                <a:solidFill>
                  <a:srgbClr val="FFFF00"/>
                </a:solidFill>
                <a:latin typeface="Arial" panose="020B0604020202020204" pitchFamily="34" charset="0"/>
              </a:rPr>
              <a:t>shelf-life</a:t>
            </a:r>
            <a:r>
              <a:rPr lang="es-ES" altLang="es-ES" sz="500" dirty="0">
                <a:solidFill>
                  <a:srgbClr val="FFFF00"/>
                </a:solidFill>
                <a:latin typeface="Arial" panose="020B0604020202020204" pitchFamily="34" charset="0"/>
              </a:rPr>
              <a:t> of </a:t>
            </a:r>
            <a:r>
              <a:rPr lang="es-ES" altLang="es-ES" sz="500" dirty="0" err="1">
                <a:solidFill>
                  <a:srgbClr val="FFFF00"/>
                </a:solidFill>
                <a:latin typeface="Arial" panose="020B0604020202020204" pitchFamily="34" charset="0"/>
              </a:rPr>
              <a:t>homogenized</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apple-based</a:t>
            </a:r>
            <a:r>
              <a:rPr lang="es-ES" altLang="es-ES" sz="500" dirty="0">
                <a:solidFill>
                  <a:srgbClr val="FFFF00"/>
                </a:solidFill>
                <a:latin typeface="Arial" panose="020B0604020202020204" pitchFamily="34" charset="0"/>
              </a:rPr>
              <a:t> beikost </a:t>
            </a:r>
            <a:r>
              <a:rPr lang="es-ES" altLang="es-ES" sz="500" dirty="0" err="1">
                <a:solidFill>
                  <a:srgbClr val="FFFF00"/>
                </a:solidFill>
                <a:latin typeface="Arial" panose="020B0604020202020204" pitchFamily="34" charset="0"/>
              </a:rPr>
              <a:t>storage</a:t>
            </a:r>
            <a:r>
              <a:rPr lang="es-ES" altLang="es-ES" sz="500" dirty="0">
                <a:solidFill>
                  <a:srgbClr val="FFFF00"/>
                </a:solidFill>
                <a:latin typeface="Arial" panose="020B0604020202020204" pitchFamily="34" charset="0"/>
              </a:rPr>
              <a:t> at </a:t>
            </a:r>
            <a:r>
              <a:rPr lang="es-ES" altLang="es-ES" sz="500" dirty="0" err="1">
                <a:solidFill>
                  <a:srgbClr val="FFFF00"/>
                </a:solidFill>
                <a:latin typeface="Arial" panose="020B0604020202020204" pitchFamily="34" charset="0"/>
              </a:rPr>
              <a:t>different</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temperatures</a:t>
            </a:r>
            <a:r>
              <a:rPr lang="es-ES" altLang="es-ES" sz="500" dirty="0">
                <a:solidFill>
                  <a:srgbClr val="FFFF00"/>
                </a:solidFill>
                <a:latin typeface="Arial" panose="020B0604020202020204" pitchFamily="34" charset="0"/>
              </a:rPr>
              <a:t> using Weibull </a:t>
            </a:r>
            <a:r>
              <a:rPr lang="es-ES" altLang="es-ES" sz="500" dirty="0" err="1">
                <a:solidFill>
                  <a:srgbClr val="FFFF00"/>
                </a:solidFill>
                <a:latin typeface="Arial" panose="020B0604020202020204" pitchFamily="34" charset="0"/>
              </a:rPr>
              <a:t>hazard</a:t>
            </a:r>
            <a:r>
              <a:rPr lang="es-ES" altLang="es-ES" sz="500" dirty="0">
                <a:solidFill>
                  <a:srgbClr val="FFFF00"/>
                </a:solidFill>
                <a:latin typeface="Arial" panose="020B0604020202020204" pitchFamily="34" charset="0"/>
              </a:rPr>
              <a:t> model",</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prism:doi</a:t>
            </a:r>
            <a:r>
              <a:rPr lang="es-ES" altLang="es-ES" sz="500" dirty="0">
                <a:solidFill>
                  <a:srgbClr val="FFFF00"/>
                </a:solidFill>
                <a:latin typeface="Arial" panose="020B0604020202020204" pitchFamily="34" charset="0"/>
              </a:rPr>
              <a:t>": "10.1016/j.lwt.2008.03.011",</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eid</a:t>
            </a:r>
            <a:r>
              <a:rPr lang="es-ES" altLang="es-ES" sz="500" dirty="0">
                <a:solidFill>
                  <a:srgbClr val="FFFF00"/>
                </a:solidFill>
                <a:latin typeface="Arial" panose="020B0604020202020204" pitchFamily="34" charset="0"/>
              </a:rPr>
              <a:t>": "2-s2.0-52949093526"</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endParaRPr lang="es-ES" altLang="es-ES" sz="500" dirty="0">
              <a:solidFill>
                <a:schemeClr val="accent6">
                  <a:lumMod val="60000"/>
                  <a:lumOff val="40000"/>
                </a:schemeClr>
              </a:solidFill>
              <a:latin typeface="Arial" panose="020B0604020202020204" pitchFamily="34" charset="0"/>
            </a:endParaRPr>
          </a:p>
        </p:txBody>
      </p:sp>
      <p:sp>
        <p:nvSpPr>
          <p:cNvPr id="9" name="Rectangle 1">
            <a:extLst>
              <a:ext uri="{FF2B5EF4-FFF2-40B4-BE49-F238E27FC236}">
                <a16:creationId xmlns:a16="http://schemas.microsoft.com/office/drawing/2014/main" id="{32D51E79-460C-4838-9404-348E701125D8}"/>
              </a:ext>
            </a:extLst>
          </p:cNvPr>
          <p:cNvSpPr>
            <a:spLocks noChangeArrowheads="1"/>
          </p:cNvSpPr>
          <p:nvPr/>
        </p:nvSpPr>
        <p:spPr bwMode="auto">
          <a:xfrm>
            <a:off x="6374504" y="2220306"/>
            <a:ext cx="4305300" cy="4524315"/>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ES" sz="700" dirty="0">
                <a:solidFill>
                  <a:schemeClr val="bg1"/>
                </a:solidFill>
                <a:latin typeface="Arial" panose="020B0604020202020204" pitchFamily="34" charset="0"/>
              </a:rPr>
              <a:t>"</a:t>
            </a:r>
            <a:r>
              <a:rPr lang="es-ES" altLang="es-ES" sz="700" dirty="0" err="1">
                <a:solidFill>
                  <a:schemeClr val="bg1"/>
                </a:solidFill>
                <a:latin typeface="Arial" panose="020B0604020202020204" pitchFamily="34" charset="0"/>
              </a:rPr>
              <a:t>manuals</a:t>
            </a:r>
            <a:r>
              <a:rPr lang="es-ES" altLang="es-ES" sz="7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actions</a:t>
            </a: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action</a:t>
            </a:r>
            <a:r>
              <a:rPr lang="es-ES" altLang="es-ES" sz="700" dirty="0">
                <a:solidFill>
                  <a:srgbClr val="92D050"/>
                </a:solidFill>
                <a:latin typeface="Arial" panose="020B0604020202020204" pitchFamily="34" charset="0"/>
              </a:rPr>
              <a:t>": "LINK",</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items</a:t>
            </a: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node</a:t>
            </a:r>
            <a:r>
              <a:rPr lang="es-ES" altLang="es-ES" sz="700" dirty="0">
                <a:solidFill>
                  <a:srgbClr val="92D050"/>
                </a:solidFill>
                <a:latin typeface="Arial" panose="020B0604020202020204" pitchFamily="34" charset="0"/>
              </a:rPr>
              <a:t>": "SCOPUS",</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tripleStore</a:t>
            </a:r>
            <a:r>
              <a:rPr lang="es-ES" altLang="es-ES" sz="700" dirty="0">
                <a:solidFill>
                  <a:srgbClr val="92D050"/>
                </a:solidFill>
                <a:latin typeface="Arial" panose="020B0604020202020204" pitchFamily="34" charset="0"/>
              </a:rPr>
              <a:t>": "https://api.elsevier.com/content/",</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entityId</a:t>
            </a:r>
            <a:r>
              <a:rPr lang="es-ES" altLang="es-ES" sz="700" dirty="0">
                <a:solidFill>
                  <a:srgbClr val="92D050"/>
                </a:solidFill>
                <a:latin typeface="Arial" panose="020B0604020202020204" pitchFamily="34" charset="0"/>
              </a:rPr>
              <a:t>": "SCOPUS_ID:52949093526",</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localUri</a:t>
            </a:r>
            <a:r>
              <a:rPr lang="es-ES" altLang="es-ES" sz="700" dirty="0">
                <a:solidFill>
                  <a:srgbClr val="92D050"/>
                </a:solidFill>
                <a:latin typeface="Arial" panose="020B0604020202020204" pitchFamily="34" charset="0"/>
              </a:rPr>
              <a:t>": "http://localhost/lod-links/SCOPUS/Articulo/SCOPUS_ID:52949093526",</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attributes</a:t>
            </a: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prism:issueIdentifier</a:t>
            </a:r>
            <a:r>
              <a:rPr lang="es-ES" altLang="es-ES" sz="700" dirty="0">
                <a:solidFill>
                  <a:srgbClr val="92D050"/>
                </a:solidFill>
                <a:latin typeface="Arial" panose="020B0604020202020204" pitchFamily="34" charset="0"/>
              </a:rPr>
              <a:t>": 1,</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prism:coverDate</a:t>
            </a:r>
            <a:r>
              <a:rPr lang="es-ES" altLang="es-ES" sz="700" dirty="0">
                <a:solidFill>
                  <a:srgbClr val="92D050"/>
                </a:solidFill>
                <a:latin typeface="Arial" panose="020B0604020202020204" pitchFamily="34" charset="0"/>
              </a:rPr>
              <a:t>": "Jul 2, 2006, 12:00:00 AM",</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"@_fa": true,</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prism:aggregationType</a:t>
            </a:r>
            <a:r>
              <a:rPr lang="es-ES" altLang="es-ES" sz="700" dirty="0">
                <a:solidFill>
                  <a:srgbClr val="92D050"/>
                </a:solidFill>
                <a:latin typeface="Arial" panose="020B0604020202020204" pitchFamily="34" charset="0"/>
              </a:rPr>
              <a:t>": "Journal",</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dc:creator</a:t>
            </a:r>
            <a:r>
              <a:rPr lang="es-ES" altLang="es-ES" sz="700" dirty="0">
                <a:solidFill>
                  <a:srgbClr val="92D050"/>
                </a:solidFill>
                <a:latin typeface="Arial" panose="020B0604020202020204" pitchFamily="34" charset="0"/>
              </a:rPr>
              <a:t>": "Palazón M.",</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affiliation</a:t>
            </a:r>
            <a:r>
              <a:rPr lang="es-ES" altLang="es-ES" sz="700" dirty="0">
                <a:solidFill>
                  <a:srgbClr val="92D050"/>
                </a:solidFill>
                <a:latin typeface="Arial" panose="020B0604020202020204" pitchFamily="34" charset="0"/>
              </a:rPr>
              <a:t>": "{@_fa=true, </a:t>
            </a:r>
            <a:r>
              <a:rPr lang="es-ES" altLang="es-ES" sz="700" dirty="0" err="1">
                <a:solidFill>
                  <a:srgbClr val="92D050"/>
                </a:solidFill>
                <a:latin typeface="Arial" panose="020B0604020202020204" pitchFamily="34" charset="0"/>
              </a:rPr>
              <a:t>affilname</a:t>
            </a:r>
            <a:r>
              <a:rPr lang="es-ES" altLang="es-ES" sz="700" dirty="0">
                <a:solidFill>
                  <a:srgbClr val="92D050"/>
                </a:solidFill>
                <a:latin typeface="Arial" panose="020B0604020202020204" pitchFamily="34" charset="0"/>
              </a:rPr>
              <a:t>=Hero España S.A., </a:t>
            </a:r>
            <a:r>
              <a:rPr lang="es-ES" altLang="es-ES" sz="700" dirty="0" err="1">
                <a:solidFill>
                  <a:srgbClr val="92D050"/>
                </a:solidFill>
                <a:latin typeface="Arial" panose="020B0604020202020204" pitchFamily="34" charset="0"/>
              </a:rPr>
              <a:t>affiliation-city</a:t>
            </a:r>
            <a:r>
              <a:rPr lang="es-ES" altLang="es-ES" sz="700" dirty="0">
                <a:solidFill>
                  <a:srgbClr val="92D050"/>
                </a:solidFill>
                <a:latin typeface="Arial" panose="020B0604020202020204" pitchFamily="34" charset="0"/>
              </a:rPr>
              <a:t>=Murcia, </a:t>
            </a:r>
            <a:r>
              <a:rPr lang="es-ES" altLang="es-ES" sz="700" dirty="0" err="1">
                <a:solidFill>
                  <a:srgbClr val="92D050"/>
                </a:solidFill>
                <a:latin typeface="Arial" panose="020B0604020202020204" pitchFamily="34" charset="0"/>
              </a:rPr>
              <a:t>affiliation</a:t>
            </a:r>
            <a:r>
              <a:rPr lang="es-ES" altLang="es-ES" sz="700" dirty="0">
                <a:solidFill>
                  <a:srgbClr val="92D050"/>
                </a:solidFill>
                <a:latin typeface="Arial" panose="020B0604020202020204" pitchFamily="34" charset="0"/>
              </a:rPr>
              <a:t>-country=</a:t>
            </a:r>
            <a:r>
              <a:rPr lang="es-ES" altLang="es-ES" sz="700" dirty="0" err="1">
                <a:solidFill>
                  <a:srgbClr val="92D050"/>
                </a:solidFill>
                <a:latin typeface="Arial" panose="020B0604020202020204" pitchFamily="34" charset="0"/>
              </a:rPr>
              <a:t>Spain</a:t>
            </a:r>
            <a:r>
              <a:rPr lang="es-ES" altLang="es-ES" sz="700" dirty="0">
                <a:solidFill>
                  <a:srgbClr val="92D050"/>
                </a:solidFill>
                <a:latin typeface="Arial" panose="020B0604020202020204" pitchFamily="34" charset="0"/>
              </a:rPr>
              <a:t>}",</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prism:url</a:t>
            </a:r>
            <a:r>
              <a:rPr lang="es-ES" altLang="es-ES" sz="700" dirty="0">
                <a:solidFill>
                  <a:srgbClr val="92D050"/>
                </a:solidFill>
                <a:latin typeface="Arial" panose="020B0604020202020204" pitchFamily="34" charset="0"/>
              </a:rPr>
              <a:t>": "https://api.elsevier.com/content/</a:t>
            </a:r>
            <a:r>
              <a:rPr lang="es-ES" altLang="es-ES" sz="700" dirty="0" err="1">
                <a:solidFill>
                  <a:srgbClr val="92D050"/>
                </a:solidFill>
                <a:latin typeface="Arial" panose="020B0604020202020204" pitchFamily="34" charset="0"/>
              </a:rPr>
              <a:t>abstract</a:t>
            </a:r>
            <a:r>
              <a:rPr lang="es-ES" altLang="es-ES" sz="700" dirty="0">
                <a:solidFill>
                  <a:srgbClr val="92D050"/>
                </a:solidFill>
                <a:latin typeface="Arial" panose="020B0604020202020204" pitchFamily="34" charset="0"/>
              </a:rPr>
              <a:t>/</a:t>
            </a:r>
            <a:r>
              <a:rPr lang="es-ES" altLang="es-ES" sz="700" dirty="0" err="1">
                <a:solidFill>
                  <a:srgbClr val="92D050"/>
                </a:solidFill>
                <a:latin typeface="Arial" panose="020B0604020202020204" pitchFamily="34" charset="0"/>
              </a:rPr>
              <a:t>scopus_id</a:t>
            </a:r>
            <a:r>
              <a:rPr lang="es-ES" altLang="es-ES" sz="700" dirty="0">
                <a:solidFill>
                  <a:srgbClr val="92D050"/>
                </a:solidFill>
                <a:latin typeface="Arial" panose="020B0604020202020204" pitchFamily="34" charset="0"/>
              </a:rPr>
              <a:t>/52949093526",</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subtypeDescription</a:t>
            </a: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Article</a:t>
            </a:r>
            <a:r>
              <a:rPr lang="es-ES" altLang="es-ES" sz="700" dirty="0">
                <a:solidFill>
                  <a:srgbClr val="92D050"/>
                </a:solidFill>
                <a:latin typeface="Arial" panose="020B0604020202020204" pitchFamily="34" charset="0"/>
              </a:rPr>
              <a:t>",</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pii</a:t>
            </a:r>
            <a:r>
              <a:rPr lang="es-ES" altLang="es-ES" sz="700" dirty="0">
                <a:solidFill>
                  <a:srgbClr val="92D050"/>
                </a:solidFill>
                <a:latin typeface="Arial" panose="020B0604020202020204" pitchFamily="34" charset="0"/>
              </a:rPr>
              <a:t>": "S0023643808000832",</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prism:publicationName</a:t>
            </a:r>
            <a:r>
              <a:rPr lang="es-ES" altLang="es-ES" sz="700" dirty="0">
                <a:solidFill>
                  <a:srgbClr val="92D050"/>
                </a:solidFill>
                <a:latin typeface="Arial" panose="020B0604020202020204" pitchFamily="34" charset="0"/>
              </a:rPr>
              <a:t>": "LWT - </a:t>
            </a:r>
            <a:r>
              <a:rPr lang="es-ES" altLang="es-ES" sz="700" dirty="0" err="1">
                <a:solidFill>
                  <a:srgbClr val="92D050"/>
                </a:solidFill>
                <a:latin typeface="Arial" panose="020B0604020202020204" pitchFamily="34" charset="0"/>
              </a:rPr>
              <a:t>Food</a:t>
            </a:r>
            <a:r>
              <a:rPr lang="es-ES" altLang="es-ES" sz="700" dirty="0">
                <a:solidFill>
                  <a:srgbClr val="92D050"/>
                </a:solidFill>
                <a:latin typeface="Arial" panose="020B0604020202020204" pitchFamily="34" charset="0"/>
              </a:rPr>
              <a:t> Science and Technology",</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"source-id": 20744,</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citedby-count</a:t>
            </a:r>
            <a:r>
              <a:rPr lang="es-ES" altLang="es-ES" sz="700" dirty="0">
                <a:solidFill>
                  <a:srgbClr val="92D050"/>
                </a:solidFill>
                <a:latin typeface="Arial" panose="020B0604020202020204" pitchFamily="34" charset="0"/>
              </a:rPr>
              <a:t>": 21,</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prism:volume</a:t>
            </a:r>
            <a:r>
              <a:rPr lang="es-ES" altLang="es-ES" sz="700" dirty="0">
                <a:solidFill>
                  <a:srgbClr val="92D050"/>
                </a:solidFill>
                <a:latin typeface="Arial" panose="020B0604020202020204" pitchFamily="34" charset="0"/>
              </a:rPr>
              <a:t>": 42,</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prism:pageRange</a:t>
            </a:r>
            <a:r>
              <a:rPr lang="es-ES" altLang="es-ES" sz="700" dirty="0">
                <a:solidFill>
                  <a:srgbClr val="92D050"/>
                </a:solidFill>
                <a:latin typeface="Arial" panose="020B0604020202020204" pitchFamily="34" charset="0"/>
              </a:rPr>
              <a:t>": "319-326",</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subtype</a:t>
            </a:r>
            <a:r>
              <a:rPr lang="es-ES" altLang="es-ES" sz="700" dirty="0">
                <a:solidFill>
                  <a:srgbClr val="92D050"/>
                </a:solidFill>
                <a:latin typeface="Arial" panose="020B0604020202020204" pitchFamily="34" charset="0"/>
              </a:rPr>
              <a:t>": "ar",</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prism:issn</a:t>
            </a:r>
            <a:r>
              <a:rPr lang="es-ES" altLang="es-ES" sz="700" dirty="0">
                <a:solidFill>
                  <a:srgbClr val="92D050"/>
                </a:solidFill>
                <a:latin typeface="Arial" panose="020B0604020202020204" pitchFamily="34" charset="0"/>
              </a:rPr>
              <a:t>": 236438,</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dc:identifier</a:t>
            </a:r>
            <a:r>
              <a:rPr lang="es-ES" altLang="es-ES" sz="700" dirty="0">
                <a:solidFill>
                  <a:srgbClr val="92D050"/>
                </a:solidFill>
                <a:latin typeface="Arial" panose="020B0604020202020204" pitchFamily="34" charset="0"/>
              </a:rPr>
              <a:t>": "SCOPUS_ID:52949093526",</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prism:coverDisplayDate</a:t>
            </a:r>
            <a:r>
              <a:rPr lang="es-ES" altLang="es-ES" sz="700" dirty="0">
                <a:solidFill>
                  <a:srgbClr val="92D050"/>
                </a:solidFill>
                <a:latin typeface="Arial" panose="020B0604020202020204" pitchFamily="34" charset="0"/>
              </a:rPr>
              <a:t>": 2009,</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openaccess</a:t>
            </a:r>
            <a:r>
              <a:rPr lang="es-ES" altLang="es-ES" sz="700" dirty="0">
                <a:solidFill>
                  <a:srgbClr val="92D050"/>
                </a:solidFill>
                <a:latin typeface="Arial" panose="020B0604020202020204" pitchFamily="34" charset="0"/>
              </a:rPr>
              <a:t>": 0,</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openaccessFlag</a:t>
            </a:r>
            <a:r>
              <a:rPr lang="es-ES" altLang="es-ES" sz="700" dirty="0">
                <a:solidFill>
                  <a:srgbClr val="92D050"/>
                </a:solidFill>
                <a:latin typeface="Arial" panose="020B0604020202020204" pitchFamily="34" charset="0"/>
              </a:rPr>
              <a:t>": false,</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"name": "</a:t>
            </a:r>
            <a:r>
              <a:rPr lang="es-ES" altLang="es-ES" sz="700" dirty="0" err="1">
                <a:solidFill>
                  <a:srgbClr val="92D050"/>
                </a:solidFill>
                <a:latin typeface="Arial" panose="020B0604020202020204" pitchFamily="34" charset="0"/>
              </a:rPr>
              <a:t>Determination</a:t>
            </a:r>
            <a:r>
              <a:rPr lang="es-ES" altLang="es-ES" sz="700" dirty="0">
                <a:solidFill>
                  <a:srgbClr val="92D050"/>
                </a:solidFill>
                <a:latin typeface="Arial" panose="020B0604020202020204" pitchFamily="34" charset="0"/>
              </a:rPr>
              <a:t> of </a:t>
            </a:r>
            <a:r>
              <a:rPr lang="es-ES" altLang="es-ES" sz="700" dirty="0" err="1">
                <a:solidFill>
                  <a:srgbClr val="92D050"/>
                </a:solidFill>
                <a:latin typeface="Arial" panose="020B0604020202020204" pitchFamily="34" charset="0"/>
              </a:rPr>
              <a:t>shelf-life</a:t>
            </a:r>
            <a:r>
              <a:rPr lang="es-ES" altLang="es-ES" sz="700" dirty="0">
                <a:solidFill>
                  <a:srgbClr val="92D050"/>
                </a:solidFill>
                <a:latin typeface="Arial" panose="020B0604020202020204" pitchFamily="34" charset="0"/>
              </a:rPr>
              <a:t> of </a:t>
            </a:r>
            <a:r>
              <a:rPr lang="es-ES" altLang="es-ES" sz="700" dirty="0" err="1">
                <a:solidFill>
                  <a:srgbClr val="92D050"/>
                </a:solidFill>
                <a:latin typeface="Arial" panose="020B0604020202020204" pitchFamily="34" charset="0"/>
              </a:rPr>
              <a:t>homogenized</a:t>
            </a: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apple-based</a:t>
            </a:r>
            <a:r>
              <a:rPr lang="es-ES" altLang="es-ES" sz="700" dirty="0">
                <a:solidFill>
                  <a:srgbClr val="92D050"/>
                </a:solidFill>
                <a:latin typeface="Arial" panose="020B0604020202020204" pitchFamily="34" charset="0"/>
              </a:rPr>
              <a:t> beikost </a:t>
            </a:r>
            <a:r>
              <a:rPr lang="es-ES" altLang="es-ES" sz="700" dirty="0" err="1">
                <a:solidFill>
                  <a:srgbClr val="92D050"/>
                </a:solidFill>
                <a:latin typeface="Arial" panose="020B0604020202020204" pitchFamily="34" charset="0"/>
              </a:rPr>
              <a:t>storage</a:t>
            </a:r>
            <a:r>
              <a:rPr lang="es-ES" altLang="es-ES" sz="700" dirty="0">
                <a:solidFill>
                  <a:srgbClr val="92D050"/>
                </a:solidFill>
                <a:latin typeface="Arial" panose="020B0604020202020204" pitchFamily="34" charset="0"/>
              </a:rPr>
              <a:t> at </a:t>
            </a:r>
            <a:r>
              <a:rPr lang="es-ES" altLang="es-ES" sz="700" dirty="0" err="1">
                <a:solidFill>
                  <a:srgbClr val="92D050"/>
                </a:solidFill>
                <a:latin typeface="Arial" panose="020B0604020202020204" pitchFamily="34" charset="0"/>
              </a:rPr>
              <a:t>different</a:t>
            </a: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temperatures</a:t>
            </a:r>
            <a:r>
              <a:rPr lang="es-ES" altLang="es-ES" sz="700" dirty="0">
                <a:solidFill>
                  <a:srgbClr val="92D050"/>
                </a:solidFill>
                <a:latin typeface="Arial" panose="020B0604020202020204" pitchFamily="34" charset="0"/>
              </a:rPr>
              <a:t> using Weibull </a:t>
            </a:r>
            <a:r>
              <a:rPr lang="es-ES" altLang="es-ES" sz="700" dirty="0" err="1">
                <a:solidFill>
                  <a:srgbClr val="92D050"/>
                </a:solidFill>
                <a:latin typeface="Arial" panose="020B0604020202020204" pitchFamily="34" charset="0"/>
              </a:rPr>
              <a:t>hazard</a:t>
            </a:r>
            <a:r>
              <a:rPr lang="es-ES" altLang="es-ES" sz="700" dirty="0">
                <a:solidFill>
                  <a:srgbClr val="92D050"/>
                </a:solidFill>
                <a:latin typeface="Arial" panose="020B0604020202020204" pitchFamily="34" charset="0"/>
              </a:rPr>
              <a:t> model",</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prism:doi</a:t>
            </a:r>
            <a:r>
              <a:rPr lang="es-ES" altLang="es-ES" sz="700" dirty="0">
                <a:solidFill>
                  <a:srgbClr val="92D050"/>
                </a:solidFill>
                <a:latin typeface="Arial" panose="020B0604020202020204" pitchFamily="34" charset="0"/>
              </a:rPr>
              <a:t>": "10.1016/j.lwt.2008.03.011",</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eid</a:t>
            </a:r>
            <a:r>
              <a:rPr lang="es-ES" altLang="es-ES" sz="700" dirty="0">
                <a:solidFill>
                  <a:srgbClr val="92D050"/>
                </a:solidFill>
                <a:latin typeface="Arial" panose="020B0604020202020204" pitchFamily="34" charset="0"/>
              </a:rPr>
              <a:t>": "2-s2.0-52949093526"</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endParaRPr lang="es-ES" altLang="es-ES" sz="600" dirty="0">
              <a:solidFill>
                <a:schemeClr val="bg1"/>
              </a:solidFill>
              <a:latin typeface="Arial" panose="020B0604020202020204" pitchFamily="34" charset="0"/>
            </a:endParaRPr>
          </a:p>
        </p:txBody>
      </p:sp>
    </p:spTree>
    <p:extLst>
      <p:ext uri="{BB962C8B-B14F-4D97-AF65-F5344CB8AC3E}">
        <p14:creationId xmlns:p14="http://schemas.microsoft.com/office/powerpoint/2010/main" val="1315439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solidFill>
                  <a:srgbClr val="0070C0"/>
                </a:solidFill>
                <a:latin typeface="+mn-lt"/>
                <a:hlinkClick r:id="rId2">
                  <a:extLst>
                    <a:ext uri="{A12FA001-AC4F-418D-AE19-62706E023703}">
                      <ahyp:hlinkClr xmlns:ahyp="http://schemas.microsoft.com/office/drawing/2018/hyperlinkcolor" val="tx"/>
                    </a:ext>
                  </a:extLst>
                </a:hlinkClick>
              </a:rPr>
              <a:t>https://github.com/HerculesCRUE/ib-asio-docs-/blob/master/entregables_hito_2/libreria_descubrimiento/Librer%C3%ADa%20de%20descubrimiento.md</a:t>
            </a:r>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r>
              <a:rPr lang="es-ES" sz="1200" dirty="0">
                <a:latin typeface="+mn-lt"/>
              </a:rPr>
              <a:t> , https://github.com/HerculesCRUE/ib-federation</a:t>
            </a: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Dependencias</a:t>
            </a:r>
            <a:endParaRPr lang="es-ES" sz="4000" dirty="0">
              <a:solidFill>
                <a:srgbClr val="FF0000"/>
              </a:solidFill>
            </a:endParaRPr>
          </a:p>
        </p:txBody>
      </p:sp>
      <p:sp>
        <p:nvSpPr>
          <p:cNvPr id="6" name="CuadroTexto 5">
            <a:extLst>
              <a:ext uri="{FF2B5EF4-FFF2-40B4-BE49-F238E27FC236}">
                <a16:creationId xmlns:a16="http://schemas.microsoft.com/office/drawing/2014/main" id="{C8D74530-6A14-4E0F-A787-26D4F646465C}"/>
              </a:ext>
            </a:extLst>
          </p:cNvPr>
          <p:cNvSpPr txBox="1"/>
          <p:nvPr/>
        </p:nvSpPr>
        <p:spPr>
          <a:xfrm>
            <a:off x="91533" y="2214358"/>
            <a:ext cx="7561886" cy="4493538"/>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400" b="1" dirty="0"/>
              <a:t>Service-Discovery:</a:t>
            </a:r>
          </a:p>
          <a:p>
            <a:pPr marL="742950" lvl="1" indent="-285750">
              <a:buFont typeface="Arial" panose="020B0604020202020204" pitchFamily="34" charset="0"/>
              <a:buChar char="•"/>
            </a:pPr>
            <a:r>
              <a:rPr lang="es-ES" sz="1400" b="1" dirty="0"/>
              <a:t>Otros </a:t>
            </a:r>
            <a:r>
              <a:rPr lang="es-ES" sz="1400" b="1" dirty="0" err="1"/>
              <a:t>applicaciones</a:t>
            </a:r>
            <a:r>
              <a:rPr lang="es-ES" sz="1400" b="1" dirty="0"/>
              <a:t> ASIO: </a:t>
            </a:r>
            <a:r>
              <a:rPr lang="es-ES" sz="1400" dirty="0"/>
              <a:t>No</a:t>
            </a:r>
          </a:p>
          <a:p>
            <a:pPr marL="742950" lvl="1" indent="-285750">
              <a:buFont typeface="Arial" panose="020B0604020202020204" pitchFamily="34" charset="0"/>
              <a:buChar char="•"/>
            </a:pPr>
            <a:r>
              <a:rPr lang="es-ES" sz="1400" b="1" dirty="0" err="1"/>
              <a:t>TripleStore</a:t>
            </a:r>
            <a:r>
              <a:rPr lang="es-ES" sz="1400" b="1" dirty="0"/>
              <a:t>: </a:t>
            </a:r>
            <a:r>
              <a:rPr lang="es-ES" sz="1400" dirty="0"/>
              <a:t>Fuseki, Wikibase</a:t>
            </a:r>
          </a:p>
          <a:p>
            <a:pPr marL="742950" lvl="1" indent="-285750">
              <a:buFont typeface="Arial" panose="020B0604020202020204" pitchFamily="34" charset="0"/>
              <a:buChar char="•"/>
            </a:pPr>
            <a:r>
              <a:rPr lang="es-ES" sz="1400" b="1" dirty="0"/>
              <a:t>Servicios: </a:t>
            </a:r>
            <a:r>
              <a:rPr lang="es-ES" sz="1400" dirty="0" err="1"/>
              <a:t>MariaDB</a:t>
            </a:r>
            <a:endParaRPr lang="es-ES" sz="1400" dirty="0"/>
          </a:p>
          <a:p>
            <a:endParaRPr lang="es-ES" sz="1000" dirty="0"/>
          </a:p>
          <a:p>
            <a:pPr marL="285750" indent="-285750">
              <a:buFont typeface="Arial" panose="020B0604020202020204" pitchFamily="34" charset="0"/>
              <a:buChar char="•"/>
            </a:pPr>
            <a:r>
              <a:rPr lang="es-ES" sz="1400" b="1" dirty="0"/>
              <a:t>Federación:</a:t>
            </a:r>
          </a:p>
          <a:p>
            <a:pPr marL="742950" lvl="1" indent="-285750">
              <a:buFont typeface="Arial" panose="020B0604020202020204" pitchFamily="34" charset="0"/>
              <a:buChar char="•"/>
            </a:pPr>
            <a:r>
              <a:rPr lang="es-ES" sz="1400" b="1" dirty="0"/>
              <a:t>Otros </a:t>
            </a:r>
            <a:r>
              <a:rPr lang="es-ES" sz="1400" b="1" dirty="0" err="1"/>
              <a:t>applicaciones</a:t>
            </a:r>
            <a:r>
              <a:rPr lang="es-ES" sz="1400" b="1" dirty="0"/>
              <a:t> ASIO: </a:t>
            </a:r>
            <a:r>
              <a:rPr lang="es-ES" sz="1400" dirty="0"/>
              <a:t>Service Discovery</a:t>
            </a:r>
          </a:p>
          <a:p>
            <a:pPr marL="742950" lvl="1" indent="-285750">
              <a:buFont typeface="Arial" panose="020B0604020202020204" pitchFamily="34" charset="0"/>
              <a:buChar char="•"/>
            </a:pPr>
            <a:r>
              <a:rPr lang="es-ES" sz="1400" b="1" dirty="0"/>
              <a:t>Servicios: </a:t>
            </a:r>
            <a:r>
              <a:rPr lang="es-ES" sz="1400" dirty="0" err="1"/>
              <a:t>MariaDB</a:t>
            </a:r>
            <a:endParaRPr lang="es-ES" sz="1400" dirty="0"/>
          </a:p>
          <a:p>
            <a:pPr lvl="1"/>
            <a:endParaRPr lang="es-ES" sz="1400" dirty="0"/>
          </a:p>
          <a:p>
            <a:pPr marL="285750" indent="-285750">
              <a:buFont typeface="Arial" panose="020B0604020202020204" pitchFamily="34" charset="0"/>
              <a:buChar char="•"/>
            </a:pPr>
            <a:r>
              <a:rPr lang="es-ES" sz="1400" b="1" dirty="0"/>
              <a:t>Discovery </a:t>
            </a:r>
            <a:r>
              <a:rPr lang="es-ES" sz="1400" b="1" dirty="0" err="1"/>
              <a:t>library</a:t>
            </a:r>
            <a:r>
              <a:rPr lang="es-ES" sz="1400" b="1" dirty="0"/>
              <a:t>:</a:t>
            </a:r>
          </a:p>
          <a:p>
            <a:pPr marL="742950" lvl="1" indent="-285750">
              <a:buFont typeface="Arial" panose="020B0604020202020204" pitchFamily="34" charset="0"/>
              <a:buChar char="•"/>
            </a:pPr>
            <a:r>
              <a:rPr lang="es-ES" sz="1400" b="1" dirty="0"/>
              <a:t>Otros </a:t>
            </a:r>
            <a:r>
              <a:rPr lang="es-ES" sz="1400" b="1" dirty="0" err="1"/>
              <a:t>applicaciones</a:t>
            </a:r>
            <a:r>
              <a:rPr lang="es-ES" sz="1400" b="1" dirty="0"/>
              <a:t> ASIO: </a:t>
            </a:r>
            <a:r>
              <a:rPr lang="es-ES" sz="1400" dirty="0"/>
              <a:t>Federation</a:t>
            </a:r>
          </a:p>
          <a:p>
            <a:pPr marL="742950" lvl="1" indent="-285750">
              <a:buFont typeface="Arial" panose="020B0604020202020204" pitchFamily="34" charset="0"/>
              <a:buChar char="•"/>
            </a:pPr>
            <a:r>
              <a:rPr lang="es-ES" sz="1400" b="1" dirty="0"/>
              <a:t>Servicios: </a:t>
            </a:r>
            <a:r>
              <a:rPr lang="es-ES" sz="1400" dirty="0" err="1"/>
              <a:t>MariaDB</a:t>
            </a:r>
            <a:r>
              <a:rPr lang="es-ES" sz="1400" dirty="0"/>
              <a:t>, REDIS, Elasticsearch, Kafka, Kibana</a:t>
            </a:r>
          </a:p>
          <a:p>
            <a:pPr lvl="1"/>
            <a:endParaRPr lang="es-ES" sz="1400" dirty="0"/>
          </a:p>
          <a:p>
            <a:pPr marL="285750" indent="-285750">
              <a:buFont typeface="Arial" panose="020B0604020202020204" pitchFamily="34" charset="0"/>
              <a:buChar char="•"/>
            </a:pPr>
            <a:r>
              <a:rPr lang="es-ES" sz="1400" b="1" dirty="0"/>
              <a:t>URIs </a:t>
            </a:r>
            <a:r>
              <a:rPr lang="es-ES" sz="1400" b="1" dirty="0" err="1"/>
              <a:t>factory</a:t>
            </a:r>
            <a:r>
              <a:rPr lang="es-ES" sz="1400" b="1" dirty="0"/>
              <a:t>:</a:t>
            </a:r>
          </a:p>
          <a:p>
            <a:pPr marL="742950" lvl="1" indent="-285750">
              <a:buFont typeface="Arial" panose="020B0604020202020204" pitchFamily="34" charset="0"/>
              <a:buChar char="•"/>
            </a:pPr>
            <a:r>
              <a:rPr lang="es-ES" sz="1400" b="1" dirty="0"/>
              <a:t>Otros </a:t>
            </a:r>
            <a:r>
              <a:rPr lang="es-ES" sz="1400" b="1" dirty="0" err="1"/>
              <a:t>applicaciones</a:t>
            </a:r>
            <a:r>
              <a:rPr lang="es-ES" sz="1400" b="1" dirty="0"/>
              <a:t> ASIO: </a:t>
            </a:r>
            <a:r>
              <a:rPr lang="es-ES" sz="1400" dirty="0"/>
              <a:t>Discovery </a:t>
            </a:r>
            <a:r>
              <a:rPr lang="es-ES" sz="1400" dirty="0" err="1"/>
              <a:t>Lib</a:t>
            </a:r>
            <a:endParaRPr lang="es-ES" sz="1400" dirty="0"/>
          </a:p>
          <a:p>
            <a:pPr marL="742950" lvl="1" indent="-285750">
              <a:buFont typeface="Arial" panose="020B0604020202020204" pitchFamily="34" charset="0"/>
              <a:buChar char="•"/>
            </a:pPr>
            <a:r>
              <a:rPr lang="es-ES" sz="1400" b="1" dirty="0"/>
              <a:t>Servicios: </a:t>
            </a:r>
            <a:r>
              <a:rPr lang="es-ES" sz="1400" dirty="0" err="1"/>
              <a:t>MariaDB</a:t>
            </a:r>
            <a:endParaRPr lang="es-ES" sz="1400" dirty="0"/>
          </a:p>
          <a:p>
            <a:pPr lvl="1"/>
            <a:endParaRPr lang="es-ES" sz="1400" dirty="0"/>
          </a:p>
          <a:p>
            <a:pPr marL="742950" lvl="1" indent="-285750">
              <a:buFont typeface="Arial" panose="020B0604020202020204" pitchFamily="34" charset="0"/>
              <a:buChar char="•"/>
            </a:pPr>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p:txBody>
      </p:sp>
      <p:pic>
        <p:nvPicPr>
          <p:cNvPr id="4" name="Imagen 3">
            <a:extLst>
              <a:ext uri="{FF2B5EF4-FFF2-40B4-BE49-F238E27FC236}">
                <a16:creationId xmlns:a16="http://schemas.microsoft.com/office/drawing/2014/main" id="{932CA664-62A0-497C-ABEC-5B26DCFCA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812" y="2113066"/>
            <a:ext cx="6503818" cy="4040251"/>
          </a:xfrm>
          <a:prstGeom prst="rect">
            <a:avLst/>
          </a:prstGeom>
        </p:spPr>
      </p:pic>
    </p:spTree>
    <p:extLst>
      <p:ext uri="{BB962C8B-B14F-4D97-AF65-F5344CB8AC3E}">
        <p14:creationId xmlns:p14="http://schemas.microsoft.com/office/powerpoint/2010/main" val="133482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Descarga del proyecto</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1374875" y="1882854"/>
            <a:ext cx="7561886" cy="4124206"/>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400" b="1" dirty="0"/>
              <a:t>Factoría de URIs: </a:t>
            </a:r>
            <a:r>
              <a:rPr lang="es-ES" sz="1400" dirty="0">
                <a:hlinkClick r:id="rId3"/>
              </a:rPr>
              <a:t>https://git.izertis.com/universidaddemurcia/semantmurc/uris-generator</a:t>
            </a: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Librería de descubrimiento: </a:t>
            </a:r>
            <a:r>
              <a:rPr lang="es-ES" sz="1400" dirty="0">
                <a:hlinkClick r:id="rId4"/>
              </a:rPr>
              <a:t>https://github.com/HerculesCRUE/ib-discovery</a:t>
            </a: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r>
              <a:rPr lang="es-ES" sz="1400" b="1" dirty="0"/>
              <a:t>Federación: </a:t>
            </a:r>
            <a:r>
              <a:rPr lang="es-ES" sz="1400" dirty="0">
                <a:hlinkClick r:id="rId5"/>
              </a:rPr>
              <a:t>https://github.com/HerculesCRUE/ib-federation</a:t>
            </a: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r>
              <a:rPr lang="es-ES" sz="1400" b="1" dirty="0" err="1"/>
              <a:t>ServiceDiscovery</a:t>
            </a:r>
            <a:r>
              <a:rPr lang="es-ES" sz="1400" b="1" dirty="0"/>
              <a:t>: </a:t>
            </a:r>
            <a:r>
              <a:rPr lang="es-ES" sz="1400" dirty="0">
                <a:hlinkClick r:id="rId6"/>
              </a:rPr>
              <a:t>https://github.com/HerculesCRUE/ib-service-discovery</a:t>
            </a: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r>
              <a:rPr lang="es-ES" sz="1400" dirty="0"/>
              <a:t>También es necesario cambiar a la rama master (al menos en </a:t>
            </a:r>
            <a:r>
              <a:rPr lang="es-ES" sz="1400" dirty="0" err="1"/>
              <a:t>ib-service-discovery</a:t>
            </a:r>
            <a:r>
              <a:rPr lang="es-ES" sz="1400" dirty="0"/>
              <a:t>)</a:t>
            </a:r>
          </a:p>
          <a:p>
            <a:pPr marL="285750" indent="-285750">
              <a:buFont typeface="Arial" panose="020B0604020202020204" pitchFamily="34" charset="0"/>
              <a:buChar char="•"/>
            </a:pPr>
            <a:endParaRPr lang="es-ES" sz="1400" dirty="0"/>
          </a:p>
        </p:txBody>
      </p:sp>
      <p:sp>
        <p:nvSpPr>
          <p:cNvPr id="3" name="CuadroTexto 2">
            <a:extLst>
              <a:ext uri="{FF2B5EF4-FFF2-40B4-BE49-F238E27FC236}">
                <a16:creationId xmlns:a16="http://schemas.microsoft.com/office/drawing/2014/main" id="{AF4FD9D1-2308-4C45-8FC9-D8230C19C43B}"/>
              </a:ext>
            </a:extLst>
          </p:cNvPr>
          <p:cNvSpPr txBox="1"/>
          <p:nvPr/>
        </p:nvSpPr>
        <p:spPr>
          <a:xfrm>
            <a:off x="1818358" y="2439936"/>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git</a:t>
            </a:r>
            <a:r>
              <a:rPr lang="es-ES" dirty="0"/>
              <a:t> clone https://github.com/HerculesCRUE/ib-uris-generator.git</a:t>
            </a:r>
          </a:p>
        </p:txBody>
      </p:sp>
      <p:sp>
        <p:nvSpPr>
          <p:cNvPr id="7" name="CuadroTexto 6">
            <a:extLst>
              <a:ext uri="{FF2B5EF4-FFF2-40B4-BE49-F238E27FC236}">
                <a16:creationId xmlns:a16="http://schemas.microsoft.com/office/drawing/2014/main" id="{A46CEB79-BE04-4091-A99E-7528A509F913}"/>
              </a:ext>
            </a:extLst>
          </p:cNvPr>
          <p:cNvSpPr txBox="1"/>
          <p:nvPr/>
        </p:nvSpPr>
        <p:spPr>
          <a:xfrm>
            <a:off x="1818358" y="3305425"/>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git</a:t>
            </a:r>
            <a:r>
              <a:rPr lang="es-ES" dirty="0"/>
              <a:t> clone https://github.com/HerculesCRUE/ib-discovery.git</a:t>
            </a:r>
          </a:p>
        </p:txBody>
      </p:sp>
      <p:sp>
        <p:nvSpPr>
          <p:cNvPr id="8" name="CuadroTexto 7">
            <a:extLst>
              <a:ext uri="{FF2B5EF4-FFF2-40B4-BE49-F238E27FC236}">
                <a16:creationId xmlns:a16="http://schemas.microsoft.com/office/drawing/2014/main" id="{9920BBC9-5E61-4F3D-BC9F-B185E04A6280}"/>
              </a:ext>
            </a:extLst>
          </p:cNvPr>
          <p:cNvSpPr txBox="1"/>
          <p:nvPr/>
        </p:nvSpPr>
        <p:spPr>
          <a:xfrm>
            <a:off x="1818358" y="4117633"/>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git</a:t>
            </a:r>
            <a:r>
              <a:rPr lang="es-ES" dirty="0"/>
              <a:t> clone https://github.com/HerculesCRUE/ib-federation.git</a:t>
            </a:r>
          </a:p>
        </p:txBody>
      </p:sp>
      <p:sp>
        <p:nvSpPr>
          <p:cNvPr id="9" name="CuadroTexto 8">
            <a:extLst>
              <a:ext uri="{FF2B5EF4-FFF2-40B4-BE49-F238E27FC236}">
                <a16:creationId xmlns:a16="http://schemas.microsoft.com/office/drawing/2014/main" id="{9378F6F2-F782-4458-B2E5-FEE0E8EE72E8}"/>
              </a:ext>
            </a:extLst>
          </p:cNvPr>
          <p:cNvSpPr txBox="1"/>
          <p:nvPr/>
        </p:nvSpPr>
        <p:spPr>
          <a:xfrm>
            <a:off x="1818358" y="5009257"/>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git</a:t>
            </a:r>
            <a:r>
              <a:rPr lang="es-ES" dirty="0"/>
              <a:t> clone https://github.com/HerculesCRUE/ib-service-discovery.git</a:t>
            </a:r>
          </a:p>
        </p:txBody>
      </p:sp>
      <p:sp>
        <p:nvSpPr>
          <p:cNvPr id="15" name="CuadroTexto 14">
            <a:extLst>
              <a:ext uri="{FF2B5EF4-FFF2-40B4-BE49-F238E27FC236}">
                <a16:creationId xmlns:a16="http://schemas.microsoft.com/office/drawing/2014/main" id="{95C0D7CD-6ACD-4956-B7BD-26A1B3F957B9}"/>
              </a:ext>
            </a:extLst>
          </p:cNvPr>
          <p:cNvSpPr txBox="1"/>
          <p:nvPr/>
        </p:nvSpPr>
        <p:spPr>
          <a:xfrm>
            <a:off x="1818357" y="5822394"/>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git</a:t>
            </a:r>
            <a:r>
              <a:rPr lang="es-ES" dirty="0"/>
              <a:t> </a:t>
            </a:r>
            <a:r>
              <a:rPr lang="es-ES" dirty="0" err="1"/>
              <a:t>checkout</a:t>
            </a:r>
            <a:r>
              <a:rPr lang="es-ES" dirty="0"/>
              <a:t> master</a:t>
            </a:r>
          </a:p>
        </p:txBody>
      </p:sp>
    </p:spTree>
    <p:extLst>
      <p:ext uri="{BB962C8B-B14F-4D97-AF65-F5344CB8AC3E}">
        <p14:creationId xmlns:p14="http://schemas.microsoft.com/office/powerpoint/2010/main" val="115928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05180"/>
            <a:ext cx="3190286" cy="3785652"/>
          </a:xfrm>
          <a:prstGeom prst="rect">
            <a:avLst/>
          </a:prstGeom>
          <a:noFill/>
        </p:spPr>
        <p:txBody>
          <a:bodyPr wrap="square" rtlCol="0">
            <a:spAutoFit/>
          </a:bodyPr>
          <a:lstStyle/>
          <a:p>
            <a:r>
              <a:rPr lang="es-ES" sz="4000" dirty="0"/>
              <a:t>Pasos necesarios: </a:t>
            </a:r>
            <a:r>
              <a:rPr lang="es-ES" sz="4000" dirty="0">
                <a:solidFill>
                  <a:srgbClr val="FF0000"/>
                </a:solidFill>
              </a:rPr>
              <a:t>Desplegar el entorno (Servicios docker)</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3407080" y="1405180"/>
            <a:ext cx="7561886" cy="3108543"/>
          </a:xfrm>
          <a:prstGeom prst="rect">
            <a:avLst/>
          </a:prstGeom>
          <a:noFill/>
        </p:spPr>
        <p:txBody>
          <a:bodyPr wrap="square" rtlCol="0">
            <a:spAutoFit/>
          </a:bodyPr>
          <a:lstStyle/>
          <a:p>
            <a:endParaRPr lang="es-ES" sz="1400" dirty="0"/>
          </a:p>
          <a:p>
            <a:pPr marL="285750" indent="-285750">
              <a:buFont typeface="Arial" panose="020B0604020202020204" pitchFamily="34" charset="0"/>
              <a:buChar char="•"/>
            </a:pPr>
            <a:r>
              <a:rPr lang="es-ES" sz="1400" b="1" dirty="0"/>
              <a:t>Abrir una consola</a:t>
            </a:r>
            <a:endParaRPr lang="es-ES" sz="1400" dirty="0"/>
          </a:p>
          <a:p>
            <a:pPr marL="285750" indent="-285750">
              <a:buFont typeface="Arial" panose="020B0604020202020204" pitchFamily="34" charset="0"/>
              <a:buChar char="•"/>
            </a:pPr>
            <a:r>
              <a:rPr lang="es-ES" sz="1400" dirty="0"/>
              <a:t>Navegar a la ruta /docker-</a:t>
            </a:r>
            <a:r>
              <a:rPr lang="es-ES" sz="1400" dirty="0" err="1"/>
              <a:t>devenv</a:t>
            </a:r>
            <a:r>
              <a:rPr lang="es-ES" sz="1400" dirty="0"/>
              <a:t> dentro del proyecto </a:t>
            </a:r>
            <a:r>
              <a:rPr lang="es-ES" sz="1400" dirty="0" err="1"/>
              <a:t>ib</a:t>
            </a:r>
            <a:r>
              <a:rPr lang="es-ES" sz="1400" dirty="0"/>
              <a:t>-Discovery</a:t>
            </a:r>
          </a:p>
          <a:p>
            <a:pPr marL="285750" indent="-285750">
              <a:buFont typeface="Arial" panose="020B0604020202020204" pitchFamily="34" charset="0"/>
              <a:buChar char="•"/>
            </a:pPr>
            <a:r>
              <a:rPr lang="es-ES" sz="1400" dirty="0"/>
              <a:t>Ejecutar el siguiente comando para desplegar en docker todos los servicios necesarios para el funcionamiento de las aplicaciones</a:t>
            </a:r>
          </a:p>
          <a:p>
            <a:endParaRPr lang="es-ES" sz="1400" dirty="0"/>
          </a:p>
          <a:p>
            <a:endParaRPr lang="es-ES" sz="1400" dirty="0"/>
          </a:p>
          <a:p>
            <a:pPr marL="285750" indent="-285750">
              <a:buFont typeface="Arial" panose="020B0604020202020204" pitchFamily="34" charset="0"/>
              <a:buChar char="•"/>
            </a:pPr>
            <a:r>
              <a:rPr lang="es-ES" sz="1400" b="1" dirty="0"/>
              <a:t>Como resultado deberíamos de tener todas los servicios necesarios desplegados, podemos comprobarlo mediante el comando</a:t>
            </a: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r>
              <a:rPr lang="es-ES" sz="1400" dirty="0"/>
              <a:t>Deberíamos ver todos los servicios desplegados</a:t>
            </a:r>
          </a:p>
          <a:p>
            <a:pPr marL="285750" indent="-285750">
              <a:buFont typeface="Arial" panose="020B0604020202020204" pitchFamily="34" charset="0"/>
              <a:buChar char="•"/>
            </a:pPr>
            <a:endParaRPr lang="es-ES" sz="1400" dirty="0"/>
          </a:p>
        </p:txBody>
      </p:sp>
      <p:sp>
        <p:nvSpPr>
          <p:cNvPr id="14" name="CuadroTexto 13">
            <a:extLst>
              <a:ext uri="{FF2B5EF4-FFF2-40B4-BE49-F238E27FC236}">
                <a16:creationId xmlns:a16="http://schemas.microsoft.com/office/drawing/2014/main" id="{E39E1755-4FCB-4C40-9E04-3B1000C45739}"/>
              </a:ext>
            </a:extLst>
          </p:cNvPr>
          <p:cNvSpPr txBox="1"/>
          <p:nvPr/>
        </p:nvSpPr>
        <p:spPr>
          <a:xfrm>
            <a:off x="3731007" y="2543953"/>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a:t>docker-compose up -d</a:t>
            </a:r>
          </a:p>
        </p:txBody>
      </p:sp>
      <p:sp>
        <p:nvSpPr>
          <p:cNvPr id="16" name="CuadroTexto 15">
            <a:extLst>
              <a:ext uri="{FF2B5EF4-FFF2-40B4-BE49-F238E27FC236}">
                <a16:creationId xmlns:a16="http://schemas.microsoft.com/office/drawing/2014/main" id="{6592029E-F14C-4B28-9643-5057EF76A7B6}"/>
              </a:ext>
            </a:extLst>
          </p:cNvPr>
          <p:cNvSpPr txBox="1"/>
          <p:nvPr/>
        </p:nvSpPr>
        <p:spPr>
          <a:xfrm>
            <a:off x="3731007" y="3481866"/>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a:t>docker </a:t>
            </a:r>
            <a:r>
              <a:rPr lang="es-ES" dirty="0" err="1"/>
              <a:t>ps</a:t>
            </a:r>
            <a:endParaRPr lang="es-ES" dirty="0"/>
          </a:p>
        </p:txBody>
      </p:sp>
      <p:pic>
        <p:nvPicPr>
          <p:cNvPr id="4" name="Imagen 3">
            <a:extLst>
              <a:ext uri="{FF2B5EF4-FFF2-40B4-BE49-F238E27FC236}">
                <a16:creationId xmlns:a16="http://schemas.microsoft.com/office/drawing/2014/main" id="{12E2F327-1BD1-4F79-B7DA-EC547A974FB7}"/>
              </a:ext>
            </a:extLst>
          </p:cNvPr>
          <p:cNvPicPr>
            <a:picLocks noChangeAspect="1"/>
          </p:cNvPicPr>
          <p:nvPr/>
        </p:nvPicPr>
        <p:blipFill>
          <a:blip r:embed="rId3"/>
          <a:stretch>
            <a:fillRect/>
          </a:stretch>
        </p:blipFill>
        <p:spPr>
          <a:xfrm>
            <a:off x="3731007" y="4310157"/>
            <a:ext cx="8274931" cy="1639706"/>
          </a:xfrm>
          <a:prstGeom prst="rect">
            <a:avLst/>
          </a:prstGeom>
        </p:spPr>
      </p:pic>
    </p:spTree>
    <p:extLst>
      <p:ext uri="{BB962C8B-B14F-4D97-AF65-F5344CB8AC3E}">
        <p14:creationId xmlns:p14="http://schemas.microsoft.com/office/powerpoint/2010/main" val="72128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Service Discovery : </a:t>
            </a:r>
            <a:r>
              <a:rPr lang="es-ES" sz="4000" dirty="0">
                <a:solidFill>
                  <a:schemeClr val="accent1"/>
                </a:solidFill>
              </a:rPr>
              <a:t>Ejecución</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831544"/>
          </a:xfrm>
          <a:prstGeom prst="rect">
            <a:avLst/>
          </a:prstGeom>
          <a:noFill/>
        </p:spPr>
        <p:txBody>
          <a:bodyPr wrap="square" rtlCol="0">
            <a:spAutoFit/>
          </a:bodyPr>
          <a:lstStyle/>
          <a:p>
            <a:endParaRPr lang="es-ES" sz="1000" dirty="0"/>
          </a:p>
          <a:p>
            <a:r>
              <a:rPr lang="es-ES" sz="1400" b="1" dirty="0"/>
              <a:t>En la maquina local:</a:t>
            </a:r>
          </a:p>
          <a:p>
            <a:endParaRPr lang="es-ES" sz="1400" b="1" dirty="0"/>
          </a:p>
          <a:p>
            <a:pPr marL="285750" indent="-285750">
              <a:buFont typeface="Arial" panose="020B0604020202020204" pitchFamily="34" charset="0"/>
              <a:buChar char="•"/>
            </a:pPr>
            <a:r>
              <a:rPr lang="es-ES" sz="1400" b="1" dirty="0"/>
              <a:t>Descargar dependencias y construir el proyecto</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Ejecutar</a:t>
            </a:r>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3" name="CuadroTexto 2">
            <a:extLst>
              <a:ext uri="{FF2B5EF4-FFF2-40B4-BE49-F238E27FC236}">
                <a16:creationId xmlns:a16="http://schemas.microsoft.com/office/drawing/2014/main" id="{AF4FD9D1-2308-4C45-8FC9-D8230C19C43B}"/>
              </a:ext>
            </a:extLst>
          </p:cNvPr>
          <p:cNvSpPr txBox="1"/>
          <p:nvPr/>
        </p:nvSpPr>
        <p:spPr>
          <a:xfrm>
            <a:off x="1022396" y="306620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1400" dirty="0" err="1"/>
              <a:t>mvn</a:t>
            </a:r>
            <a:r>
              <a:rPr lang="es-ES" sz="1400" dirty="0"/>
              <a:t> clean </a:t>
            </a:r>
            <a:r>
              <a:rPr lang="es-ES" sz="1400" dirty="0" err="1"/>
              <a:t>package</a:t>
            </a:r>
            <a:r>
              <a:rPr lang="es-ES" sz="1400" dirty="0"/>
              <a:t> -</a:t>
            </a:r>
            <a:r>
              <a:rPr lang="es-ES" sz="1400" dirty="0" err="1"/>
              <a:t>Dmaven.test.skip</a:t>
            </a:r>
            <a:r>
              <a:rPr lang="es-ES" sz="1400" dirty="0"/>
              <a:t>=true</a:t>
            </a:r>
          </a:p>
        </p:txBody>
      </p:sp>
      <p:sp>
        <p:nvSpPr>
          <p:cNvPr id="10" name="CuadroTexto 9">
            <a:extLst>
              <a:ext uri="{FF2B5EF4-FFF2-40B4-BE49-F238E27FC236}">
                <a16:creationId xmlns:a16="http://schemas.microsoft.com/office/drawing/2014/main" id="{1985545F-7F15-4154-BCF8-C2EADCCAD5AF}"/>
              </a:ext>
            </a:extLst>
          </p:cNvPr>
          <p:cNvSpPr txBox="1"/>
          <p:nvPr/>
        </p:nvSpPr>
        <p:spPr>
          <a:xfrm>
            <a:off x="1022396" y="3653319"/>
            <a:ext cx="4288640"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java -jar .\service-discovery-back\target\service-discovery-back-1.0-SNAPSHOT.jar</a:t>
            </a:r>
            <a:endParaRPr lang="es-ES" sz="1400" dirty="0"/>
          </a:p>
        </p:txBody>
      </p:sp>
      <p:sp>
        <p:nvSpPr>
          <p:cNvPr id="11" name="CuadroTexto 10">
            <a:extLst>
              <a:ext uri="{FF2B5EF4-FFF2-40B4-BE49-F238E27FC236}">
                <a16:creationId xmlns:a16="http://schemas.microsoft.com/office/drawing/2014/main" id="{2EE7DE6C-6BCB-49E1-B9C7-6A26207323A5}"/>
              </a:ext>
            </a:extLst>
          </p:cNvPr>
          <p:cNvSpPr txBox="1"/>
          <p:nvPr/>
        </p:nvSpPr>
        <p:spPr>
          <a:xfrm>
            <a:off x="6096000" y="2133277"/>
            <a:ext cx="5435109" cy="4339650"/>
          </a:xfrm>
          <a:prstGeom prst="rect">
            <a:avLst/>
          </a:prstGeom>
          <a:noFill/>
        </p:spPr>
        <p:txBody>
          <a:bodyPr wrap="square" rtlCol="0">
            <a:spAutoFit/>
          </a:bodyPr>
          <a:lstStyle/>
          <a:p>
            <a:endParaRPr lang="es-ES" sz="1000" dirty="0"/>
          </a:p>
          <a:p>
            <a:r>
              <a:rPr lang="es-ES" sz="1400" b="1" dirty="0"/>
              <a:t>En un contenedor docker:</a:t>
            </a:r>
          </a:p>
          <a:p>
            <a:endParaRPr lang="es-ES" sz="1400" b="1" dirty="0"/>
          </a:p>
          <a:p>
            <a:pPr marL="285750" indent="-285750">
              <a:buFont typeface="Arial" panose="020B0604020202020204" pitchFamily="34" charset="0"/>
              <a:buChar char="•"/>
            </a:pPr>
            <a:r>
              <a:rPr lang="es-ES" sz="1400" b="1" dirty="0"/>
              <a:t>Descargar dependencias y construir el proyecto</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Construir imagen</a:t>
            </a:r>
          </a:p>
          <a:p>
            <a:endParaRPr lang="es-ES" sz="1400" b="1" dirty="0"/>
          </a:p>
          <a:p>
            <a:endParaRPr lang="es-ES" sz="1400" dirty="0"/>
          </a:p>
          <a:p>
            <a:pPr marL="285750" indent="-285750">
              <a:buFont typeface="Arial" panose="020B0604020202020204" pitchFamily="34" charset="0"/>
              <a:buChar char="•"/>
            </a:pPr>
            <a:r>
              <a:rPr lang="es-ES" sz="1400" dirty="0"/>
              <a:t>Ejecutar imagen</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r>
              <a:rPr lang="es-ES" sz="1400" dirty="0"/>
              <a:t>Comprobar ejecución</a:t>
            </a:r>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12" name="CuadroTexto 11">
            <a:extLst>
              <a:ext uri="{FF2B5EF4-FFF2-40B4-BE49-F238E27FC236}">
                <a16:creationId xmlns:a16="http://schemas.microsoft.com/office/drawing/2014/main" id="{5C1666E5-C884-4050-9CE9-67C06F666970}"/>
              </a:ext>
            </a:extLst>
          </p:cNvPr>
          <p:cNvSpPr txBox="1"/>
          <p:nvPr/>
        </p:nvSpPr>
        <p:spPr>
          <a:xfrm>
            <a:off x="6457505" y="3051938"/>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1400" dirty="0" err="1"/>
              <a:t>mvn</a:t>
            </a:r>
            <a:r>
              <a:rPr lang="es-ES" sz="1400" dirty="0"/>
              <a:t> clean </a:t>
            </a:r>
            <a:r>
              <a:rPr lang="es-ES" sz="1400" dirty="0" err="1"/>
              <a:t>package</a:t>
            </a:r>
            <a:r>
              <a:rPr lang="es-ES" sz="1400" dirty="0"/>
              <a:t> -</a:t>
            </a:r>
            <a:r>
              <a:rPr lang="es-ES" sz="1400" dirty="0" err="1"/>
              <a:t>Dmaven.test.skip</a:t>
            </a:r>
            <a:r>
              <a:rPr lang="es-ES" sz="1400" dirty="0"/>
              <a:t>=true</a:t>
            </a:r>
          </a:p>
        </p:txBody>
      </p:sp>
      <p:sp>
        <p:nvSpPr>
          <p:cNvPr id="13" name="CuadroTexto 12">
            <a:extLst>
              <a:ext uri="{FF2B5EF4-FFF2-40B4-BE49-F238E27FC236}">
                <a16:creationId xmlns:a16="http://schemas.microsoft.com/office/drawing/2014/main" id="{5CDE8B5B-1C47-4A9F-A5E3-559FCF55DD54}"/>
              </a:ext>
            </a:extLst>
          </p:cNvPr>
          <p:cNvSpPr txBox="1"/>
          <p:nvPr/>
        </p:nvSpPr>
        <p:spPr>
          <a:xfrm>
            <a:off x="6334413" y="365331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build .\docker-build –t service-discovery</a:t>
            </a:r>
            <a:endParaRPr lang="es-ES" sz="1400" dirty="0"/>
          </a:p>
        </p:txBody>
      </p:sp>
      <p:sp>
        <p:nvSpPr>
          <p:cNvPr id="14" name="CuadroTexto 13">
            <a:extLst>
              <a:ext uri="{FF2B5EF4-FFF2-40B4-BE49-F238E27FC236}">
                <a16:creationId xmlns:a16="http://schemas.microsoft.com/office/drawing/2014/main" id="{45D370C4-9986-44EA-8C58-48D90C377E7A}"/>
              </a:ext>
            </a:extLst>
          </p:cNvPr>
          <p:cNvSpPr txBox="1"/>
          <p:nvPr/>
        </p:nvSpPr>
        <p:spPr>
          <a:xfrm>
            <a:off x="6457505" y="4309070"/>
            <a:ext cx="4288640" cy="11695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run -p 9329:9329 --env </a:t>
            </a:r>
            <a:r>
              <a:rPr lang="en-US" sz="1400" dirty="0" err="1"/>
              <a:t>app_persistence_datasource_url</a:t>
            </a:r>
            <a:r>
              <a:rPr lang="en-US" sz="1400" dirty="0"/>
              <a:t>="</a:t>
            </a:r>
            <a:r>
              <a:rPr lang="en-US" sz="1400" dirty="0" err="1"/>
              <a:t>jdbc:mariadb</a:t>
            </a:r>
            <a:r>
              <a:rPr lang="en-US" sz="1400" dirty="0"/>
              <a:t>://host.docker.internal:3307/</a:t>
            </a:r>
            <a:r>
              <a:rPr lang="en-US" sz="1400" dirty="0" err="1"/>
              <a:t>services?ssl</a:t>
            </a:r>
            <a:r>
              <a:rPr lang="en-US" sz="1400" dirty="0"/>
              <a:t>=</a:t>
            </a:r>
            <a:r>
              <a:rPr lang="en-US" sz="1400" dirty="0" err="1"/>
              <a:t>false&amp;createDatabaseIfNotExist</a:t>
            </a:r>
            <a:r>
              <a:rPr lang="en-US" sz="1400" dirty="0"/>
              <a:t>=true" -d --name  service-discovery </a:t>
            </a:r>
            <a:r>
              <a:rPr lang="en-US" sz="1400" dirty="0" err="1"/>
              <a:t>service-discovery</a:t>
            </a:r>
            <a:endParaRPr lang="es-ES" sz="1400" dirty="0"/>
          </a:p>
        </p:txBody>
      </p:sp>
      <p:sp>
        <p:nvSpPr>
          <p:cNvPr id="16" name="CuadroTexto 15">
            <a:extLst>
              <a:ext uri="{FF2B5EF4-FFF2-40B4-BE49-F238E27FC236}">
                <a16:creationId xmlns:a16="http://schemas.microsoft.com/office/drawing/2014/main" id="{007B3ADC-DAC6-4A4A-A0DF-5893B2B14DB1}"/>
              </a:ext>
            </a:extLst>
          </p:cNvPr>
          <p:cNvSpPr txBox="1"/>
          <p:nvPr/>
        </p:nvSpPr>
        <p:spPr>
          <a:xfrm>
            <a:off x="6457505" y="5821885"/>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logs service-discovery</a:t>
            </a:r>
            <a:endParaRPr lang="es-ES" sz="1400" dirty="0"/>
          </a:p>
        </p:txBody>
      </p:sp>
    </p:spTree>
    <p:extLst>
      <p:ext uri="{BB962C8B-B14F-4D97-AF65-F5344CB8AC3E}">
        <p14:creationId xmlns:p14="http://schemas.microsoft.com/office/powerpoint/2010/main" val="100933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Service Discovery : </a:t>
            </a:r>
            <a:r>
              <a:rPr lang="es-ES" sz="4000" dirty="0">
                <a:solidFill>
                  <a:schemeClr val="accent1"/>
                </a:solidFill>
              </a:rPr>
              <a:t>Endpoints</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2" y="2147548"/>
            <a:ext cx="4644534" cy="1969770"/>
          </a:xfrm>
          <a:prstGeom prst="rect">
            <a:avLst/>
          </a:prstGeom>
          <a:noFill/>
        </p:spPr>
        <p:txBody>
          <a:bodyPr wrap="square" rtlCol="0">
            <a:spAutoFit/>
          </a:bodyPr>
          <a:lstStyle/>
          <a:p>
            <a:pPr marL="171450" indent="-171450">
              <a:buFont typeface="Arial" panose="020B0604020202020204" pitchFamily="34" charset="0"/>
              <a:buChar char="•"/>
            </a:pPr>
            <a:r>
              <a:rPr lang="es-ES" sz="1400" dirty="0"/>
              <a:t>Disponemos de un Swagger en la maquina donde hemos desplegado: </a:t>
            </a:r>
            <a:r>
              <a:rPr lang="es-ES" sz="1400" dirty="0">
                <a:hlinkClick r:id="rId3"/>
              </a:rPr>
              <a:t>http://localhost:9329/swagger-ui.html</a:t>
            </a:r>
            <a:endParaRPr lang="es-ES" sz="1400" dirty="0"/>
          </a:p>
          <a:p>
            <a:r>
              <a:rPr lang="es-ES" sz="10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7" name="Imagen 6">
            <a:extLst>
              <a:ext uri="{FF2B5EF4-FFF2-40B4-BE49-F238E27FC236}">
                <a16:creationId xmlns:a16="http://schemas.microsoft.com/office/drawing/2014/main" id="{7B190C6D-994A-44A2-8851-1A45B29AD2CB}"/>
              </a:ext>
            </a:extLst>
          </p:cNvPr>
          <p:cNvPicPr>
            <a:picLocks noChangeAspect="1"/>
          </p:cNvPicPr>
          <p:nvPr/>
        </p:nvPicPr>
        <p:blipFill>
          <a:blip r:embed="rId4"/>
          <a:stretch>
            <a:fillRect/>
          </a:stretch>
        </p:blipFill>
        <p:spPr>
          <a:xfrm>
            <a:off x="5206901" y="2147548"/>
            <a:ext cx="6496907" cy="4072277"/>
          </a:xfrm>
          <a:prstGeom prst="rect">
            <a:avLst/>
          </a:prstGeom>
        </p:spPr>
      </p:pic>
    </p:spTree>
    <p:extLst>
      <p:ext uri="{BB962C8B-B14F-4D97-AF65-F5344CB8AC3E}">
        <p14:creationId xmlns:p14="http://schemas.microsoft.com/office/powerpoint/2010/main" val="260919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Service Discovery : </a:t>
            </a:r>
            <a:r>
              <a:rPr lang="es-ES" sz="4000" dirty="0">
                <a:solidFill>
                  <a:schemeClr val="accent1"/>
                </a:solidFill>
              </a:rPr>
              <a:t>Registrar servicio</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1723549"/>
          </a:xfrm>
          <a:prstGeom prst="rect">
            <a:avLst/>
          </a:prstGeom>
          <a:noFill/>
        </p:spPr>
        <p:txBody>
          <a:bodyPr wrap="square" rtlCol="0">
            <a:spAutoFit/>
          </a:bodyPr>
          <a:lstStyle/>
          <a:p>
            <a:pPr marL="171450" indent="-171450">
              <a:buFont typeface="Arial" panose="020B0604020202020204" pitchFamily="34" charset="0"/>
              <a:buChar char="•"/>
            </a:pPr>
            <a:r>
              <a:rPr lang="es-ES" sz="1000" dirty="0"/>
              <a:t>Hay que indicar al Service Discovery el </a:t>
            </a:r>
            <a:r>
              <a:rPr lang="es-ES" sz="1000" b="1" dirty="0"/>
              <a:t>nodo</a:t>
            </a:r>
            <a:r>
              <a:rPr lang="es-ES" sz="1000" dirty="0"/>
              <a:t> y el </a:t>
            </a:r>
            <a:r>
              <a:rPr lang="es-ES" sz="1000" b="1" dirty="0"/>
              <a:t>servicio</a:t>
            </a:r>
            <a:r>
              <a:rPr lang="es-ES" sz="1000" dirty="0"/>
              <a:t> donde están disponibles los datos, para que el modulo de federación pueda acceder a ellos: POST a</a:t>
            </a:r>
            <a:r>
              <a:rPr lang="en-US" sz="1000" dirty="0"/>
              <a:t> </a:t>
            </a:r>
            <a:r>
              <a:rPr lang="en-US" sz="1000" b="1" dirty="0"/>
              <a:t>/service-discovery/service</a:t>
            </a:r>
            <a:endParaRPr lang="es-ES" sz="1000" b="1" dirty="0"/>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5" name="Imagen 4">
            <a:extLst>
              <a:ext uri="{FF2B5EF4-FFF2-40B4-BE49-F238E27FC236}">
                <a16:creationId xmlns:a16="http://schemas.microsoft.com/office/drawing/2014/main" id="{2BAC35BD-99D3-4364-97E8-83866ADB2198}"/>
              </a:ext>
            </a:extLst>
          </p:cNvPr>
          <p:cNvPicPr>
            <a:picLocks noChangeAspect="1"/>
          </p:cNvPicPr>
          <p:nvPr/>
        </p:nvPicPr>
        <p:blipFill>
          <a:blip r:embed="rId3"/>
          <a:stretch>
            <a:fillRect/>
          </a:stretch>
        </p:blipFill>
        <p:spPr>
          <a:xfrm>
            <a:off x="6252222" y="2252957"/>
            <a:ext cx="5049881" cy="2133827"/>
          </a:xfrm>
          <a:prstGeom prst="rect">
            <a:avLst/>
          </a:prstGeom>
        </p:spPr>
      </p:pic>
      <p:sp>
        <p:nvSpPr>
          <p:cNvPr id="15" name="CuadroTexto 14">
            <a:extLst>
              <a:ext uri="{FF2B5EF4-FFF2-40B4-BE49-F238E27FC236}">
                <a16:creationId xmlns:a16="http://schemas.microsoft.com/office/drawing/2014/main" id="{1FCC259B-BF3A-4806-9008-6690C424DE91}"/>
              </a:ext>
            </a:extLst>
          </p:cNvPr>
          <p:cNvSpPr txBox="1"/>
          <p:nvPr/>
        </p:nvSpPr>
        <p:spPr>
          <a:xfrm>
            <a:off x="861580" y="2662740"/>
            <a:ext cx="5033729" cy="286232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"id": 1,</a:t>
            </a:r>
          </a:p>
          <a:p>
            <a:r>
              <a:rPr lang="es-ES" sz="800" dirty="0"/>
              <a:t>    "name": "</a:t>
            </a:r>
            <a:r>
              <a:rPr lang="es-ES" sz="800" dirty="0" err="1"/>
              <a:t>um</a:t>
            </a:r>
            <a:r>
              <a:rPr lang="es-ES" sz="800" dirty="0"/>
              <a:t>",</a:t>
            </a:r>
          </a:p>
          <a:p>
            <a:r>
              <a:rPr lang="es-ES" sz="800" dirty="0"/>
              <a:t>    "</a:t>
            </a:r>
            <a:r>
              <a:rPr lang="es-ES" sz="800" dirty="0" err="1"/>
              <a:t>services</a:t>
            </a:r>
            <a:r>
              <a:rPr lang="es-ES" sz="800" dirty="0"/>
              <a:t>": [</a:t>
            </a:r>
          </a:p>
          <a:p>
            <a:r>
              <a:rPr lang="es-ES" sz="800" dirty="0"/>
              <a:t>        {</a:t>
            </a:r>
          </a:p>
          <a:p>
            <a:r>
              <a:rPr lang="es-ES" sz="800" dirty="0"/>
              <a:t>            "id": 2,</a:t>
            </a:r>
          </a:p>
          <a:p>
            <a:r>
              <a:rPr lang="es-ES" sz="800" dirty="0"/>
              <a:t>            "name": "</a:t>
            </a:r>
            <a:r>
              <a:rPr lang="es-ES" sz="800" dirty="0" err="1"/>
              <a:t>sparql</a:t>
            </a:r>
            <a:r>
              <a:rPr lang="es-ES" sz="800" dirty="0"/>
              <a:t>-proxy",</a:t>
            </a:r>
          </a:p>
          <a:p>
            <a:r>
              <a:rPr lang="es-ES" sz="800" dirty="0"/>
              <a:t>            "</a:t>
            </a:r>
            <a:r>
              <a:rPr lang="es-ES" sz="800" dirty="0" err="1"/>
              <a:t>baseURL</a:t>
            </a:r>
            <a:r>
              <a:rPr lang="es-ES" sz="800" dirty="0"/>
              <a:t>": "http://herc-iz-front-desa.atica.um.es",</a:t>
            </a:r>
          </a:p>
          <a:p>
            <a:r>
              <a:rPr lang="es-ES" sz="800" dirty="0"/>
              <a:t>            "</a:t>
            </a:r>
            <a:r>
              <a:rPr lang="es-ES" sz="800" dirty="0" err="1"/>
              <a:t>port</a:t>
            </a:r>
            <a:r>
              <a:rPr lang="es-ES" sz="800" dirty="0"/>
              <a:t>": 8080,</a:t>
            </a:r>
          </a:p>
          <a:p>
            <a:r>
              <a:rPr lang="es-ES" sz="800" dirty="0"/>
              <a:t>            "</a:t>
            </a:r>
            <a:r>
              <a:rPr lang="es-ES" sz="800" dirty="0" err="1"/>
              <a:t>healthEndpoint</a:t>
            </a:r>
            <a:r>
              <a:rPr lang="es-ES" sz="800" dirty="0"/>
              <a:t>": "/v2/api-</a:t>
            </a:r>
            <a:r>
              <a:rPr lang="es-ES" sz="800" dirty="0" err="1"/>
              <a:t>docs</a:t>
            </a:r>
            <a:r>
              <a:rPr lang="es-ES" sz="800" dirty="0"/>
              <a:t>",</a:t>
            </a:r>
          </a:p>
          <a:p>
            <a:r>
              <a:rPr lang="es-ES" sz="800" dirty="0"/>
              <a:t>            "status": "UP",</a:t>
            </a:r>
          </a:p>
          <a:p>
            <a:r>
              <a:rPr lang="es-ES" sz="800" dirty="0"/>
              <a:t>            "</a:t>
            </a:r>
            <a:r>
              <a:rPr lang="es-ES" sz="800" dirty="0" err="1"/>
              <a:t>types</a:t>
            </a:r>
            <a:r>
              <a:rPr lang="es-ES" sz="800" dirty="0"/>
              <a:t>": [</a:t>
            </a:r>
          </a:p>
          <a:p>
            <a:r>
              <a:rPr lang="es-ES" sz="800" dirty="0"/>
              <a:t>                {</a:t>
            </a:r>
          </a:p>
          <a:p>
            <a:r>
              <a:rPr lang="es-ES" sz="800" dirty="0"/>
              <a:t>                    "id": 15,</a:t>
            </a:r>
          </a:p>
          <a:p>
            <a:r>
              <a:rPr lang="es-ES" sz="800" dirty="0"/>
              <a:t>                    "name": "</a:t>
            </a:r>
            <a:r>
              <a:rPr lang="es-ES" sz="800" dirty="0" err="1"/>
              <a:t>sparql</a:t>
            </a:r>
            <a:r>
              <a:rPr lang="es-ES" sz="800" dirty="0"/>
              <a:t>",</a:t>
            </a:r>
          </a:p>
          <a:p>
            <a:r>
              <a:rPr lang="es-ES" sz="800" dirty="0"/>
              <a:t>                    "</a:t>
            </a:r>
            <a:r>
              <a:rPr lang="es-ES" sz="800" dirty="0" err="1"/>
              <a:t>suffixURL</a:t>
            </a:r>
            <a:r>
              <a:rPr lang="es-ES" sz="800" dirty="0"/>
              <a:t>": "/</a:t>
            </a:r>
            <a:r>
              <a:rPr lang="es-ES" sz="800" dirty="0" err="1"/>
              <a:t>trellis</a:t>
            </a:r>
            <a:r>
              <a:rPr lang="es-ES" sz="800" dirty="0"/>
              <a:t>/</a:t>
            </a:r>
            <a:r>
              <a:rPr lang="es-ES" sz="800" dirty="0" err="1"/>
              <a:t>sparql</a:t>
            </a:r>
            <a:r>
              <a:rPr lang="es-ES" sz="800" dirty="0"/>
              <a:t>"</a:t>
            </a:r>
          </a:p>
          <a:p>
            <a:r>
              <a:rPr lang="es-ES" sz="800" dirty="0"/>
              <a:t>                }</a:t>
            </a:r>
          </a:p>
          <a:p>
            <a:r>
              <a:rPr lang="es-ES" sz="800" dirty="0"/>
              <a:t>            ]</a:t>
            </a:r>
          </a:p>
          <a:p>
            <a:r>
              <a:rPr lang="es-ES" sz="800" dirty="0"/>
              <a:t>        }</a:t>
            </a:r>
          </a:p>
          <a:p>
            <a:r>
              <a:rPr lang="es-ES" sz="800" dirty="0"/>
              <a:t>    ]</a:t>
            </a:r>
          </a:p>
          <a:p>
            <a:r>
              <a:rPr lang="es-ES" sz="800" dirty="0"/>
              <a:t>}</a:t>
            </a:r>
          </a:p>
          <a:p>
            <a:endParaRPr lang="es-ES" sz="1200" dirty="0"/>
          </a:p>
        </p:txBody>
      </p:sp>
      <p:sp>
        <p:nvSpPr>
          <p:cNvPr id="7" name="CuadroTexto 6">
            <a:extLst>
              <a:ext uri="{FF2B5EF4-FFF2-40B4-BE49-F238E27FC236}">
                <a16:creationId xmlns:a16="http://schemas.microsoft.com/office/drawing/2014/main" id="{A9557F99-6A9E-4650-9052-475DDA4DA133}"/>
              </a:ext>
            </a:extLst>
          </p:cNvPr>
          <p:cNvSpPr txBox="1"/>
          <p:nvPr/>
        </p:nvSpPr>
        <p:spPr>
          <a:xfrm>
            <a:off x="6252222" y="4789721"/>
            <a:ext cx="5033729"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200" dirty="0"/>
              <a:t>curl -X POST "http://localhost:9329/service-discovery/</a:t>
            </a:r>
            <a:r>
              <a:rPr lang="en-US" sz="1200" dirty="0" err="1"/>
              <a:t>service?healthEndpoint</a:t>
            </a:r>
            <a:r>
              <a:rPr lang="en-US" sz="1200" dirty="0"/>
              <a:t>=%2Fv2%2Fapi-docs&amp;host=http%3A%2F%2Fherc-iz-front-desa.atica.um.es&amp;nodeName=</a:t>
            </a:r>
            <a:r>
              <a:rPr lang="en-US" sz="1200" dirty="0" err="1"/>
              <a:t>um&amp;port</a:t>
            </a:r>
            <a:r>
              <a:rPr lang="en-US" sz="1200" dirty="0"/>
              <a:t>=8080&amp;serviceName=</a:t>
            </a:r>
            <a:r>
              <a:rPr lang="en-US" sz="1200" dirty="0" err="1"/>
              <a:t>sparql</a:t>
            </a:r>
            <a:r>
              <a:rPr lang="en-US" sz="1200" dirty="0"/>
              <a:t>-proxy" -H "accept: */*"</a:t>
            </a:r>
            <a:endParaRPr lang="es-ES" sz="1200" dirty="0"/>
          </a:p>
        </p:txBody>
      </p:sp>
      <p:sp>
        <p:nvSpPr>
          <p:cNvPr id="8" name="CuadroTexto 7">
            <a:extLst>
              <a:ext uri="{FF2B5EF4-FFF2-40B4-BE49-F238E27FC236}">
                <a16:creationId xmlns:a16="http://schemas.microsoft.com/office/drawing/2014/main" id="{F9602212-61A9-4ADF-813E-BE5211C28B60}"/>
              </a:ext>
            </a:extLst>
          </p:cNvPr>
          <p:cNvSpPr txBox="1"/>
          <p:nvPr/>
        </p:nvSpPr>
        <p:spPr>
          <a:xfrm>
            <a:off x="2609084" y="5554660"/>
            <a:ext cx="1538720" cy="1384995"/>
          </a:xfrm>
          <a:prstGeom prst="rect">
            <a:avLst/>
          </a:prstGeom>
          <a:noFill/>
        </p:spPr>
        <p:txBody>
          <a:bodyPr wrap="square" rtlCol="0">
            <a:spAutoFit/>
          </a:bodyPr>
          <a:lstStyle/>
          <a:p>
            <a:r>
              <a:rPr lang="es-ES" sz="1400" dirty="0"/>
              <a:t>Respuesta</a:t>
            </a:r>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Tree>
    <p:extLst>
      <p:ext uri="{BB962C8B-B14F-4D97-AF65-F5344CB8AC3E}">
        <p14:creationId xmlns:p14="http://schemas.microsoft.com/office/powerpoint/2010/main" val="923336847"/>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9" ma:contentTypeDescription="Crear nuevo documento." ma:contentTypeScope="" ma:versionID="773c7d3573b8c332d14eab6ab70c172a">
  <xsd:schema xmlns:xsd="http://www.w3.org/2001/XMLSchema" xmlns:xs="http://www.w3.org/2001/XMLSchema" xmlns:p="http://schemas.microsoft.com/office/2006/metadata/properties" xmlns:ns2="e175f0af-9b45-48b7-8f66-de0a21637dd8" xmlns:ns3="bdc783c9-c3e0-4479-8d3e-3c9c61a0cf24" targetNamespace="http://schemas.microsoft.com/office/2006/metadata/properties" ma:root="true" ma:fieldsID="b757611d0eb8f13a267724a05cc75662" ns2:_="" ns3:_="">
    <xsd:import namespace="e175f0af-9b45-48b7-8f66-de0a21637dd8"/>
    <xsd:import namespace="bdc783c9-c3e0-4479-8d3e-3c9c61a0cf2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c783c9-c3e0-4479-8d3e-3c9c61a0cf24"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899DAF-C2D9-483D-B87F-F3B38628867D}">
  <ds:schemaRefs>
    <ds:schemaRef ds:uri="http://schemas.microsoft.com/sharepoint/v3/contenttype/forms"/>
  </ds:schemaRefs>
</ds:datastoreItem>
</file>

<file path=customXml/itemProps2.xml><?xml version="1.0" encoding="utf-8"?>
<ds:datastoreItem xmlns:ds="http://schemas.openxmlformats.org/officeDocument/2006/customXml" ds:itemID="{6630136C-0396-428F-AD91-D4B8E88AC0E6}"/>
</file>

<file path=customXml/itemProps3.xml><?xml version="1.0" encoding="utf-8"?>
<ds:datastoreItem xmlns:ds="http://schemas.openxmlformats.org/officeDocument/2006/customXml" ds:itemID="{0B2AC0CA-67DA-4FBD-9D44-863D62B23E74}">
  <ds:schemaRefs>
    <ds:schemaRef ds:uri="http://schemas.microsoft.com/office/2006/documentManagement/types"/>
    <ds:schemaRef ds:uri="e175f0af-9b45-48b7-8f66-de0a21637dd8"/>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34687</TotalTime>
  <Words>11658</Words>
  <Application>Microsoft Office PowerPoint</Application>
  <PresentationFormat>Panorámica</PresentationFormat>
  <Paragraphs>1468</Paragraphs>
  <Slides>32</Slides>
  <Notes>30</Notes>
  <HiddenSlides>0</HiddenSlides>
  <MMClips>0</MMClips>
  <ScaleCrop>false</ScaleCrop>
  <HeadingPairs>
    <vt:vector size="6" baseType="variant">
      <vt:variant>
        <vt:lpstr>Fuentes usadas</vt:lpstr>
      </vt:variant>
      <vt:variant>
        <vt:i4>11</vt:i4>
      </vt:variant>
      <vt:variant>
        <vt:lpstr>Tema</vt:lpstr>
      </vt:variant>
      <vt:variant>
        <vt:i4>4</vt:i4>
      </vt:variant>
      <vt:variant>
        <vt:lpstr>Títulos de diapositiva</vt:lpstr>
      </vt:variant>
      <vt:variant>
        <vt:i4>32</vt:i4>
      </vt:variant>
    </vt:vector>
  </HeadingPairs>
  <TitlesOfParts>
    <vt:vector size="47" baseType="lpstr">
      <vt:lpstr>NSimSun</vt:lpstr>
      <vt:lpstr>Arial</vt:lpstr>
      <vt:lpstr>Calibri</vt:lpstr>
      <vt:lpstr>Calibri Light</vt:lpstr>
      <vt:lpstr>Hypatia Sans Pro</vt:lpstr>
      <vt:lpstr>JetBrains Mono</vt:lpstr>
      <vt:lpstr>Liberation Serif</vt:lpstr>
      <vt:lpstr>Lucida Sans</vt:lpstr>
      <vt:lpstr>Minion Pro</vt:lpstr>
      <vt:lpstr>Times New Roman</vt:lpstr>
      <vt:lpstr>Wingdings</vt:lpstr>
      <vt:lpstr>1_Diseño personalizado</vt:lpstr>
      <vt:lpstr>2_Diseño personalizado</vt:lpstr>
      <vt:lpstr>Diseño personalizado</vt:lpstr>
      <vt:lpstr>Tema de Office</vt:lpstr>
      <vt:lpstr>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143</cp:revision>
  <dcterms:created xsi:type="dcterms:W3CDTF">2019-09-19T09:59:35Z</dcterms:created>
  <dcterms:modified xsi:type="dcterms:W3CDTF">2021-02-19T07:40:50Z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