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3" r:id="rId5"/>
    <p:sldMasterId id="2147483685" r:id="rId6"/>
    <p:sldMasterId id="2147483697" r:id="rId7"/>
  </p:sldMasterIdLst>
  <p:notesMasterIdLst>
    <p:notesMasterId r:id="rId35"/>
  </p:notesMasterIdLst>
  <p:sldIdLst>
    <p:sldId id="256" r:id="rId8"/>
    <p:sldId id="287" r:id="rId9"/>
    <p:sldId id="257" r:id="rId10"/>
    <p:sldId id="286" r:id="rId11"/>
    <p:sldId id="278" r:id="rId12"/>
    <p:sldId id="288" r:id="rId13"/>
    <p:sldId id="268" r:id="rId14"/>
    <p:sldId id="269" r:id="rId15"/>
    <p:sldId id="270" r:id="rId16"/>
    <p:sldId id="289" r:id="rId17"/>
    <p:sldId id="290" r:id="rId18"/>
    <p:sldId id="271" r:id="rId19"/>
    <p:sldId id="279" r:id="rId20"/>
    <p:sldId id="272" r:id="rId21"/>
    <p:sldId id="273" r:id="rId22"/>
    <p:sldId id="280" r:id="rId23"/>
    <p:sldId id="282" r:id="rId24"/>
    <p:sldId id="283" r:id="rId25"/>
    <p:sldId id="293" r:id="rId26"/>
    <p:sldId id="294" r:id="rId27"/>
    <p:sldId id="295" r:id="rId28"/>
    <p:sldId id="296" r:id="rId29"/>
    <p:sldId id="274" r:id="rId30"/>
    <p:sldId id="291" r:id="rId31"/>
    <p:sldId id="285" r:id="rId32"/>
    <p:sldId id="284" r:id="rId33"/>
    <p:sldId id="258" r:id="rId3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C2E59160-5156-4170-AB5A-02ACF471DF57}">
          <p14:sldIdLst>
            <p14:sldId id="256"/>
            <p14:sldId id="287"/>
            <p14:sldId id="257"/>
            <p14:sldId id="286"/>
            <p14:sldId id="278"/>
            <p14:sldId id="288"/>
            <p14:sldId id="268"/>
            <p14:sldId id="269"/>
            <p14:sldId id="270"/>
            <p14:sldId id="289"/>
            <p14:sldId id="290"/>
            <p14:sldId id="271"/>
            <p14:sldId id="279"/>
            <p14:sldId id="272"/>
            <p14:sldId id="273"/>
            <p14:sldId id="280"/>
            <p14:sldId id="282"/>
            <p14:sldId id="283"/>
            <p14:sldId id="293"/>
            <p14:sldId id="294"/>
            <p14:sldId id="295"/>
            <p14:sldId id="296"/>
            <p14:sldId id="274"/>
            <p14:sldId id="291"/>
            <p14:sldId id="285"/>
            <p14:sldId id="284"/>
            <p14:sldId id="25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iel Ruiz Santamaria" initials="DRS" lastIdx="1" clrIdx="0">
    <p:extLst>
      <p:ext uri="{19B8F6BF-5375-455C-9EA6-DF929625EA0E}">
        <p15:presenceInfo xmlns:p15="http://schemas.microsoft.com/office/powerpoint/2012/main" userId="S-1-5-21-2547761324-2094215381-2870057409-1115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0000"/>
    <a:srgbClr val="6494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4286" autoAdjust="0"/>
  </p:normalViewPr>
  <p:slideViewPr>
    <p:cSldViewPr snapToGrid="0">
      <p:cViewPr varScale="1">
        <p:scale>
          <a:sx n="55" d="100"/>
          <a:sy n="55" d="100"/>
        </p:scale>
        <p:origin x="1742" y="53"/>
      </p:cViewPr>
      <p:guideLst/>
    </p:cSldViewPr>
  </p:slideViewPr>
  <p:outlineViewPr>
    <p:cViewPr>
      <p:scale>
        <a:sx n="33" d="100"/>
        <a:sy n="33" d="100"/>
      </p:scale>
      <p:origin x="0" y="0"/>
    </p:cViewPr>
    <p:sldLst>
      <p:sld r:id="rId1" collapse="1"/>
      <p:sld r:id="rId2" collapse="1"/>
    </p:sldLst>
  </p:outlineViewPr>
  <p:notesTextViewPr>
    <p:cViewPr>
      <p:scale>
        <a:sx n="1" d="1"/>
        <a:sy n="1" d="1"/>
      </p:scale>
      <p:origin x="0" y="0"/>
    </p:cViewPr>
  </p:notesTextViewPr>
  <p:notesViewPr>
    <p:cSldViewPr snapToGrid="0">
      <p:cViewPr varScale="1">
        <p:scale>
          <a:sx n="66" d="100"/>
          <a:sy n="66" d="100"/>
        </p:scale>
        <p:origin x="313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slide" Target="slides/slide27.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commentAuthors" Target="commentAuthor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1B3F03-733C-4F4F-8160-EA6766E3B12A}" type="datetimeFigureOut">
              <a:rPr lang="es-ES" smtClean="0"/>
              <a:t>11/02/2021</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E0464F-B7A6-41EA-9FCA-FF947132E9B8}" type="slidenum">
              <a:rPr lang="es-ES" smtClean="0"/>
              <a:t>‹Nº›</a:t>
            </a:fld>
            <a:endParaRPr lang="es-ES"/>
          </a:p>
        </p:txBody>
      </p:sp>
    </p:spTree>
    <p:extLst>
      <p:ext uri="{BB962C8B-B14F-4D97-AF65-F5344CB8AC3E}">
        <p14:creationId xmlns:p14="http://schemas.microsoft.com/office/powerpoint/2010/main" val="3554516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dirty="0"/>
              <a:t>Antes</a:t>
            </a:r>
          </a:p>
          <a:p>
            <a:endParaRPr lang="es-ES" dirty="0"/>
          </a:p>
          <a:p>
            <a:r>
              <a:rPr lang="es-ES" dirty="0"/>
              <a:t>Hola soy Daniel Ruiz Santamaría, arquitecto de datos, en Izertis, del equipo de innovación y transformación digital.</a:t>
            </a:r>
          </a:p>
          <a:p>
            <a:endParaRPr lang="es-ES" dirty="0"/>
          </a:p>
          <a:p>
            <a:r>
              <a:rPr lang="es-ES" dirty="0"/>
              <a:t>He formado parte de el proyecto Hércules, desde su inicio, y realmente para mi, a supuesto un reto, por que como seguramente habréis comprobado a lo largo de la formación, no es un proyecto al uso, sino que tiene muchos componentes de carácter innovador, y creo que durante la formación de hoy, veremos algunos de ellos.</a:t>
            </a:r>
          </a:p>
          <a:p>
            <a:endParaRPr lang="es-ES" dirty="0"/>
          </a:p>
          <a:p>
            <a:r>
              <a:rPr lang="es-ES" dirty="0"/>
              <a:t>Antes de comenzar me gustaría, que os presentaseis brevemente, para asi poder adaptar en algún modo el contenido de la formación a vuestro perfil</a:t>
            </a:r>
          </a:p>
        </p:txBody>
      </p:sp>
      <p:sp>
        <p:nvSpPr>
          <p:cNvPr id="4" name="Marcador de número de diapositiva 3"/>
          <p:cNvSpPr>
            <a:spLocks noGrp="1"/>
          </p:cNvSpPr>
          <p:nvPr>
            <p:ph type="sldNum" sz="quarter" idx="5"/>
          </p:nvPr>
        </p:nvSpPr>
        <p:spPr/>
        <p:txBody>
          <a:bodyPr/>
          <a:lstStyle/>
          <a:p>
            <a:fld id="{EBE0464F-B7A6-41EA-9FCA-FF947132E9B8}" type="slidenum">
              <a:rPr lang="es-ES" smtClean="0"/>
              <a:t>1</a:t>
            </a:fld>
            <a:endParaRPr lang="es-ES"/>
          </a:p>
        </p:txBody>
      </p:sp>
    </p:spTree>
    <p:extLst>
      <p:ext uri="{BB962C8B-B14F-4D97-AF65-F5344CB8AC3E}">
        <p14:creationId xmlns:p14="http://schemas.microsoft.com/office/powerpoint/2010/main" val="38380754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10</a:t>
            </a:fld>
            <a:endParaRPr lang="es-ES"/>
          </a:p>
        </p:txBody>
      </p:sp>
    </p:spTree>
    <p:extLst>
      <p:ext uri="{BB962C8B-B14F-4D97-AF65-F5344CB8AC3E}">
        <p14:creationId xmlns:p14="http://schemas.microsoft.com/office/powerpoint/2010/main" val="29464628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FontTx/>
              <a:buNone/>
            </a:pPr>
            <a:r>
              <a:rPr lang="es-ES" b="1" dirty="0"/>
              <a:t>En</a:t>
            </a:r>
            <a:r>
              <a:rPr lang="es-ES" b="1" baseline="0" dirty="0"/>
              <a:t> este caso tenemos un dos ejemplos:</a:t>
            </a:r>
          </a:p>
          <a:p>
            <a:pPr marL="0" indent="0">
              <a:buFontTx/>
              <a:buNone/>
            </a:pPr>
            <a:endParaRPr lang="es-ES" baseline="0" dirty="0"/>
          </a:p>
          <a:p>
            <a:pPr marL="171450" lvl="0" indent="-171450">
              <a:buFont typeface="Arial" panose="020B0604020202020204" pitchFamily="34" charset="0"/>
              <a:buChar char="•"/>
            </a:pPr>
            <a:r>
              <a:rPr lang="es-ES" baseline="0" dirty="0"/>
              <a:t>Conviene fijarse en los distintos ratios ponderados de similitud:</a:t>
            </a:r>
          </a:p>
          <a:p>
            <a:pPr marL="628650" lvl="1" indent="-171450">
              <a:buFont typeface="Arial" panose="020B0604020202020204" pitchFamily="34" charset="0"/>
              <a:buChar char="•"/>
            </a:pPr>
            <a:r>
              <a:rPr lang="es-ES" baseline="0" dirty="0"/>
              <a:t>Los atributos Nombre, ORCID, </a:t>
            </a:r>
            <a:r>
              <a:rPr lang="es-ES" sz="1200" u="none" strike="noStrike" dirty="0">
                <a:effectLst/>
              </a:rPr>
              <a:t>Email</a:t>
            </a:r>
            <a:r>
              <a:rPr lang="es-ES" baseline="0" dirty="0"/>
              <a:t> , y Calle en el ejemplo suman mas del 86.5% por ciento de la relevancia de los atributos</a:t>
            </a:r>
          </a:p>
          <a:p>
            <a:pPr marL="628650" lvl="1" indent="-171450">
              <a:buFont typeface="Arial" panose="020B0604020202020204" pitchFamily="34" charset="0"/>
              <a:buChar char="•"/>
            </a:pPr>
            <a:r>
              <a:rPr lang="es-ES" baseline="0" dirty="0"/>
              <a:t>El resto de atributos (sexo, departamento, Año de nacimiento y población) suman solo el 13,5%</a:t>
            </a:r>
          </a:p>
          <a:p>
            <a:pPr marL="0" indent="0">
              <a:buFontTx/>
              <a:buNone/>
            </a:pPr>
            <a:endParaRPr lang="es-ES" baseline="0" dirty="0"/>
          </a:p>
          <a:p>
            <a:pPr marL="171450" indent="-171450">
              <a:buFont typeface="Arial" panose="020B0604020202020204" pitchFamily="34" charset="0"/>
              <a:buChar char="•"/>
            </a:pPr>
            <a:r>
              <a:rPr lang="es-ES" baseline="0" dirty="0"/>
              <a:t>Similitud positiva</a:t>
            </a:r>
          </a:p>
          <a:p>
            <a:pPr marL="628650" lvl="1" indent="-171450">
              <a:buFont typeface="Arial" panose="020B0604020202020204" pitchFamily="34" charset="0"/>
              <a:buChar char="•"/>
            </a:pPr>
            <a:r>
              <a:rPr lang="es-ES" baseline="0" dirty="0"/>
              <a:t>Conviene fijarse en los distintos ratios ponderados de similitud, en este caso la combinación de valores altos de similitud en los atributos relevantes (y no tanto en los no relevantes), da como resultado un valor de similitud total bastante alto</a:t>
            </a:r>
          </a:p>
          <a:p>
            <a:pPr marL="171450" indent="-171450">
              <a:buFont typeface="Arial" panose="020B0604020202020204" pitchFamily="34" charset="0"/>
              <a:buChar char="•"/>
            </a:pPr>
            <a:r>
              <a:rPr lang="es-ES" baseline="0" dirty="0"/>
              <a:t>Similitud negativa</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aseline="0" dirty="0"/>
              <a:t>En este caso ocurre justo lo contrario, es decir los atributos que tiene alta similitud, son poco relevantes, y como se puede ver eso deriva en un valor de similitud bajo</a:t>
            </a:r>
          </a:p>
          <a:p>
            <a:pPr marL="171450" indent="-171450">
              <a:buFont typeface="Arial" panose="020B0604020202020204" pitchFamily="34" charset="0"/>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11</a:t>
            </a:fld>
            <a:endParaRPr lang="es-ES"/>
          </a:p>
        </p:txBody>
      </p:sp>
    </p:spTree>
    <p:extLst>
      <p:ext uri="{BB962C8B-B14F-4D97-AF65-F5344CB8AC3E}">
        <p14:creationId xmlns:p14="http://schemas.microsoft.com/office/powerpoint/2010/main" val="24541258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dirty="0"/>
              <a:t>Antes</a:t>
            </a:r>
          </a:p>
          <a:p>
            <a:endParaRPr lang="es-ES" dirty="0"/>
          </a:p>
          <a:p>
            <a:r>
              <a:rPr lang="es-ES" dirty="0"/>
              <a:t>Es el Tipo de mayor importancia, ya que es el tipo más general: todos los tipos de datos descritos después, pueden ser también evaluados como cadenas de texto</a:t>
            </a:r>
          </a:p>
          <a:p>
            <a:endParaRPr lang="es-ES" dirty="0"/>
          </a:p>
          <a:p>
            <a:r>
              <a:rPr lang="es-ES" dirty="0"/>
              <a:t>Stop Word</a:t>
            </a:r>
          </a:p>
          <a:p>
            <a:endParaRPr lang="es-ES" dirty="0"/>
          </a:p>
          <a:p>
            <a:r>
              <a:rPr lang="es-ES" dirty="0"/>
              <a:t>Un ejemplo donde podría ser útil la eliminación de Stop Word podría ser cualquier frase que contenga muchos artículos o preposiciones, como</a:t>
            </a:r>
          </a:p>
          <a:p>
            <a:endParaRPr lang="es-ES" dirty="0"/>
          </a:p>
          <a:p>
            <a:pPr marL="171450" indent="-171450">
              <a:buFont typeface="Arial" panose="020B0604020202020204" pitchFamily="34" charset="0"/>
              <a:buChar char="•"/>
            </a:pPr>
            <a:r>
              <a:rPr lang="es-ES" dirty="0"/>
              <a:t>De(</a:t>
            </a:r>
            <a:r>
              <a:rPr lang="es-ES" dirty="0" err="1"/>
              <a:t>preposicion</a:t>
            </a:r>
            <a:r>
              <a:rPr lang="es-ES" dirty="0"/>
              <a:t>) los (articulo) muchos (</a:t>
            </a:r>
            <a:r>
              <a:rPr lang="es-ES" dirty="0" err="1"/>
              <a:t>advervio</a:t>
            </a:r>
            <a:r>
              <a:rPr lang="es-ES" dirty="0"/>
              <a:t>) aminoácidos</a:t>
            </a:r>
          </a:p>
          <a:p>
            <a:pPr marL="171450" indent="-171450">
              <a:buFont typeface="Arial" panose="020B0604020202020204" pitchFamily="34" charset="0"/>
              <a:buChar char="•"/>
            </a:pPr>
            <a:r>
              <a:rPr lang="es-ES" dirty="0"/>
              <a:t>De(</a:t>
            </a:r>
            <a:r>
              <a:rPr lang="es-ES" dirty="0" err="1"/>
              <a:t>preposicion</a:t>
            </a:r>
            <a:r>
              <a:rPr lang="es-ES" dirty="0"/>
              <a:t>) los (articulo) muchos (</a:t>
            </a:r>
            <a:r>
              <a:rPr lang="es-ES" dirty="0" err="1"/>
              <a:t>advervio</a:t>
            </a:r>
            <a:r>
              <a:rPr lang="es-ES" dirty="0"/>
              <a:t>) artículos</a:t>
            </a:r>
          </a:p>
          <a:p>
            <a:pPr marL="0" indent="0">
              <a:buFont typeface="Arial" panose="020B0604020202020204" pitchFamily="34" charset="0"/>
              <a:buNone/>
            </a:pPr>
            <a:endParaRPr lang="es-ES" dirty="0"/>
          </a:p>
          <a:p>
            <a:pPr marL="0" indent="0">
              <a:buFont typeface="Arial" panose="020B0604020202020204" pitchFamily="34" charset="0"/>
              <a:buNone/>
            </a:pPr>
            <a:r>
              <a:rPr lang="es-ES" dirty="0"/>
              <a:t>En este caso, si no eliminamos las Stop Words, 3 de las 4 palabras serian idénticas, lo que afectaría a la evaluación.</a:t>
            </a:r>
          </a:p>
          <a:p>
            <a:pPr marL="0" indent="0">
              <a:buFont typeface="Arial" panose="020B0604020202020204" pitchFamily="34" charset="0"/>
              <a:buNone/>
            </a:pPr>
            <a:endParaRPr lang="es-ES" dirty="0"/>
          </a:p>
          <a:p>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12</a:t>
            </a:fld>
            <a:endParaRPr lang="es-ES"/>
          </a:p>
        </p:txBody>
      </p:sp>
    </p:spTree>
    <p:extLst>
      <p:ext uri="{BB962C8B-B14F-4D97-AF65-F5344CB8AC3E}">
        <p14:creationId xmlns:p14="http://schemas.microsoft.com/office/powerpoint/2010/main" val="40698904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13</a:t>
            </a:fld>
            <a:endParaRPr lang="es-ES"/>
          </a:p>
        </p:txBody>
      </p:sp>
    </p:spTree>
    <p:extLst>
      <p:ext uri="{BB962C8B-B14F-4D97-AF65-F5344CB8AC3E}">
        <p14:creationId xmlns:p14="http://schemas.microsoft.com/office/powerpoint/2010/main" val="14423664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dirty="0"/>
              <a:t>En sustitución</a:t>
            </a:r>
          </a:p>
          <a:p>
            <a:r>
              <a:rPr lang="es-ES" dirty="0"/>
              <a:t>Se han implementado 12 algoritmos de comparación de cadenas, y probados todos ellos con cadenas sintéticas generadas aleatoriamente (10.000 cadenas), que sufren las siguientes variaciones: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s-ES" dirty="0"/>
              <a:t>Iguales: La cadena no sufre ninguna variación, y por lo tanto </a:t>
            </a:r>
            <a:r>
              <a:rPr lang="es-ES" dirty="0" err="1"/>
              <a:t>evalua</a:t>
            </a:r>
            <a:r>
              <a:rPr lang="es-ES" dirty="0"/>
              <a:t> la capacidad de el algoritmo de detectar cadenas iguales. En este caso nos interesa un valor de similitud cercano a 1.</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s-ES" dirty="0"/>
              <a:t>Distintas: Las cadenas son generadas aleatoriamente sin ningún rasgo en común a priori. En este caso nos interesa un valor de similitud cercano a 0.</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s-ES" dirty="0"/>
              <a:t>Variaciones en cadenas (nos interesa un valor de similitud lo mas alto posible, sin llegar a 1):</a:t>
            </a:r>
          </a:p>
          <a:p>
            <a:pPr marL="628650" lvl="1" indent="-171450">
              <a:buFontTx/>
              <a:buChar char="-"/>
            </a:pPr>
            <a:r>
              <a:rPr lang="es-ES" dirty="0"/>
              <a:t>Desordenada: Los tokens de la cadena han sido desordenados de forma aleatoria, desde 1 desordenación hasta n, siendo n el numero de tokens</a:t>
            </a:r>
          </a:p>
          <a:p>
            <a:pPr marL="628650" lvl="1" indent="-171450">
              <a:buFontTx/>
              <a:buChar char="-"/>
            </a:pPr>
            <a:r>
              <a:rPr lang="es-ES" dirty="0"/>
              <a:t>Cambios de caracteres: Se han cambiado caracteres aleatoriamente en uno o todos los tokens, desde 1 cambio hasta n/2, siendo n el numero de </a:t>
            </a:r>
            <a:r>
              <a:rPr lang="es-ES" dirty="0" err="1"/>
              <a:t>caranteres</a:t>
            </a:r>
            <a:r>
              <a:rPr lang="es-ES" dirty="0"/>
              <a:t>.</a:t>
            </a:r>
          </a:p>
          <a:p>
            <a:pPr marL="628650" lvl="1" indent="-171450">
              <a:buFontTx/>
              <a:buChar char="-"/>
            </a:pPr>
            <a:r>
              <a:rPr lang="es-ES" dirty="0"/>
              <a:t>Trucado: Se eliminan m caracteres aleatoriamente en uno o todos los tokens de la parte final de los tokens, estando n comprendido entre 2 y n-1, siendo n el numero de caracteres total del token.</a:t>
            </a:r>
          </a:p>
          <a:p>
            <a:pPr marL="628650" lvl="1" indent="-171450">
              <a:buFontTx/>
              <a:buChar char="-"/>
            </a:pPr>
            <a:r>
              <a:rPr lang="es-ES" dirty="0"/>
              <a:t>Todos: Se realizan todos los cambios en las cadenas, descritos anteriormente</a:t>
            </a:r>
          </a:p>
          <a:p>
            <a:pPr marL="0" lvl="0" indent="0">
              <a:buFontTx/>
              <a:buNone/>
            </a:pPr>
            <a:endParaRPr lang="es-ES" dirty="0"/>
          </a:p>
          <a:p>
            <a:pPr marL="0" lvl="0" indent="0">
              <a:buFontTx/>
              <a:buNone/>
            </a:pPr>
            <a:r>
              <a:rPr lang="es-ES" dirty="0"/>
              <a:t>Se puede apreciar que todos los algoritmos funcionan bastante bien identificando cadenas iguales, iguales desordenadas, pero empiezan a tener problemas al identificar cadenas con cambios de caracteres, o que han sido truncadas y por supuesto las que han sufrido todo tipo de cambios.</a:t>
            </a:r>
          </a:p>
          <a:p>
            <a:pPr marL="0" lvl="0" indent="0">
              <a:buFontTx/>
              <a:buNone/>
            </a:pPr>
            <a:endParaRPr lang="es-ES" dirty="0"/>
          </a:p>
          <a:p>
            <a:pPr marL="0" lvl="0" indent="0">
              <a:buFontTx/>
              <a:buNone/>
            </a:pPr>
            <a:r>
              <a:rPr lang="es-ES" dirty="0"/>
              <a:t>Es especialmente peligroso los errores al identificar cadenas totalmente distintas. Esto puede provocar falsos positivos, que podrían derivar en que dos entidades se fusionen, cuando realmente son distintas, y por lo tanto se pierdan datos….</a:t>
            </a:r>
          </a:p>
          <a:p>
            <a:pPr marL="0" lvl="0" indent="0">
              <a:buFontTx/>
              <a:buNone/>
            </a:pPr>
            <a:endParaRPr lang="es-ES"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Se pueden ver en la tabla, algoritmos extremadamente optimistas, como el  de Jaro Winkler o </a:t>
            </a:r>
            <a:r>
              <a:rPr lang="es-ES" sz="1200" u="none" strike="noStrike" dirty="0" err="1">
                <a:effectLst/>
              </a:rPr>
              <a:t>Longest</a:t>
            </a:r>
            <a:r>
              <a:rPr lang="es-ES" sz="1200" u="none" strike="noStrike" dirty="0">
                <a:effectLst/>
              </a:rPr>
              <a:t> </a:t>
            </a:r>
            <a:r>
              <a:rPr lang="es-ES" sz="1200" u="none" strike="noStrike" dirty="0" err="1">
                <a:effectLst/>
              </a:rPr>
              <a:t>Common</a:t>
            </a:r>
            <a:r>
              <a:rPr lang="es-ES" sz="1200" u="none" strike="noStrike" dirty="0">
                <a:effectLst/>
              </a:rPr>
              <a:t> </a:t>
            </a:r>
            <a:r>
              <a:rPr lang="es-ES" sz="1200" u="none" strike="noStrike" dirty="0" err="1">
                <a:effectLst/>
              </a:rPr>
              <a:t>Subsequence</a:t>
            </a:r>
            <a:r>
              <a:rPr lang="es-ES" dirty="0"/>
              <a:t>, que incluso tiende a encontrar algún grado de similitud entre cadenas distintas, o más pesimistas , como el de Jaccard, Block </a:t>
            </a:r>
            <a:r>
              <a:rPr lang="es-ES" dirty="0" err="1"/>
              <a:t>distance</a:t>
            </a:r>
            <a:r>
              <a:rPr lang="es-ES" dirty="0"/>
              <a:t>, </a:t>
            </a:r>
            <a:r>
              <a:rPr lang="es-ES" dirty="0" err="1"/>
              <a:t>Cosine</a:t>
            </a:r>
            <a:r>
              <a:rPr lang="es-ES" dirty="0"/>
              <a:t> </a:t>
            </a:r>
            <a:r>
              <a:rPr lang="es-ES" dirty="0" err="1"/>
              <a:t>Distance</a:t>
            </a:r>
            <a:r>
              <a:rPr lang="es-ES" dirty="0"/>
              <a:t>, Dice </a:t>
            </a:r>
            <a:r>
              <a:rPr lang="es-ES" dirty="0" err="1"/>
              <a:t>Dstance</a:t>
            </a:r>
            <a:r>
              <a:rPr lang="es-ES" dirty="0"/>
              <a:t>,   que arrojan valores de similitud muy bajos, con cualquier tipo de alteración en las cadenas. </a:t>
            </a:r>
          </a:p>
        </p:txBody>
      </p:sp>
      <p:sp>
        <p:nvSpPr>
          <p:cNvPr id="4" name="Marcador de número de diapositiva 3"/>
          <p:cNvSpPr>
            <a:spLocks noGrp="1"/>
          </p:cNvSpPr>
          <p:nvPr>
            <p:ph type="sldNum" sz="quarter" idx="5"/>
          </p:nvPr>
        </p:nvSpPr>
        <p:spPr/>
        <p:txBody>
          <a:bodyPr/>
          <a:lstStyle/>
          <a:p>
            <a:fld id="{EBE0464F-B7A6-41EA-9FCA-FF947132E9B8}" type="slidenum">
              <a:rPr lang="es-ES" smtClean="0"/>
              <a:t>14</a:t>
            </a:fld>
            <a:endParaRPr lang="es-ES"/>
          </a:p>
        </p:txBody>
      </p:sp>
    </p:spTree>
    <p:extLst>
      <p:ext uri="{BB962C8B-B14F-4D97-AF65-F5344CB8AC3E}">
        <p14:creationId xmlns:p14="http://schemas.microsoft.com/office/powerpoint/2010/main" val="904300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a:p>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15</a:t>
            </a:fld>
            <a:endParaRPr lang="es-ES"/>
          </a:p>
        </p:txBody>
      </p:sp>
    </p:spTree>
    <p:extLst>
      <p:ext uri="{BB962C8B-B14F-4D97-AF65-F5344CB8AC3E}">
        <p14:creationId xmlns:p14="http://schemas.microsoft.com/office/powerpoint/2010/main" val="33012760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dirty="0"/>
              <a:t>En sustitución</a:t>
            </a:r>
          </a:p>
          <a:p>
            <a:endParaRPr lang="es-ES" b="1" dirty="0"/>
          </a:p>
          <a:p>
            <a:r>
              <a:rPr lang="es-ES" b="0" dirty="0"/>
              <a:t>En la tabla podemos ver los distintos pesos que se aplicaran en los valores dados por los algoritmos (que serán ordenados descendientemente o ascendentemente según el consenso) y los </a:t>
            </a:r>
          </a:p>
          <a:p>
            <a:endParaRPr lang="es-ES" dirty="0"/>
          </a:p>
          <a:p>
            <a:r>
              <a:rPr lang="es-ES" dirty="0"/>
              <a:t>En la tabla se puede apreciar que la columna de peso a aplicar, es muy alto para los primeros valores (los 2 primeros superan el 55%) y luego disminuye rápidamente, siendo que el elemento 6, ya superan el 91% del peso y por tanto dejan un 9% para el resto de comparadores. Es decir todos los comparadores importan, pero tiende a hacer mas caso a los algoritmos mas optimistas, cuando en su mayoría se infiere similitud, y a los pesimistas cuando no se infiere similitud.</a:t>
            </a:r>
          </a:p>
          <a:p>
            <a:endParaRPr lang="es-ES" dirty="0"/>
          </a:p>
          <a:p>
            <a:r>
              <a:rPr lang="es-ES" dirty="0"/>
              <a:t>Esto acentúa los  valores, y hace que el valor de la similitud se vean poco lastrada por otros algoritmos que en minoría, pueden estar diciendo lo contrario.</a:t>
            </a:r>
          </a:p>
          <a:p>
            <a:endParaRPr lang="es-ES" dirty="0"/>
          </a:p>
          <a:p>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16</a:t>
            </a:fld>
            <a:endParaRPr lang="es-ES"/>
          </a:p>
        </p:txBody>
      </p:sp>
    </p:spTree>
    <p:extLst>
      <p:ext uri="{BB962C8B-B14F-4D97-AF65-F5344CB8AC3E}">
        <p14:creationId xmlns:p14="http://schemas.microsoft.com/office/powerpoint/2010/main" val="41616807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a:p>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17</a:t>
            </a:fld>
            <a:endParaRPr lang="es-ES"/>
          </a:p>
        </p:txBody>
      </p:sp>
    </p:spTree>
    <p:extLst>
      <p:ext uri="{BB962C8B-B14F-4D97-AF65-F5344CB8AC3E}">
        <p14:creationId xmlns:p14="http://schemas.microsoft.com/office/powerpoint/2010/main" val="7659303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a:p>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18</a:t>
            </a:fld>
            <a:endParaRPr lang="es-ES"/>
          </a:p>
        </p:txBody>
      </p:sp>
    </p:spTree>
    <p:extLst>
      <p:ext uri="{BB962C8B-B14F-4D97-AF65-F5344CB8AC3E}">
        <p14:creationId xmlns:p14="http://schemas.microsoft.com/office/powerpoint/2010/main" val="973527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a:p>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19</a:t>
            </a:fld>
            <a:endParaRPr lang="es-ES"/>
          </a:p>
        </p:txBody>
      </p:sp>
    </p:spTree>
    <p:extLst>
      <p:ext uri="{BB962C8B-B14F-4D97-AF65-F5344CB8AC3E}">
        <p14:creationId xmlns:p14="http://schemas.microsoft.com/office/powerpoint/2010/main" val="2292760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dirty="0"/>
              <a:t>En vez de:</a:t>
            </a:r>
          </a:p>
          <a:p>
            <a:r>
              <a:rPr lang="es-ES" dirty="0"/>
              <a:t>Durante</a:t>
            </a:r>
            <a:r>
              <a:rPr lang="es-ES" baseline="0" dirty="0"/>
              <a:t> la Formación de hoy, veremos distintos servicios que se integran en la plataforma ASIO</a:t>
            </a:r>
          </a:p>
          <a:p>
            <a:r>
              <a:rPr lang="es-ES" baseline="0" dirty="0"/>
              <a:t>Entre ellos</a:t>
            </a:r>
          </a:p>
          <a:p>
            <a:pPr marL="171450" indent="-171450">
              <a:buFont typeface="Arial" panose="020B0604020202020204" pitchFamily="34" charset="0"/>
              <a:buChar char="•"/>
            </a:pPr>
            <a:r>
              <a:rPr lang="es-ES" baseline="0" dirty="0"/>
              <a:t>la librería de descubrimiento, que básicamente se encarga de buscar similitudes entre entidades</a:t>
            </a:r>
          </a:p>
          <a:p>
            <a:pPr marL="628650" lvl="1" indent="-171450">
              <a:buFont typeface="Arial" panose="020B0604020202020204" pitchFamily="34" charset="0"/>
              <a:buChar char="•"/>
            </a:pPr>
            <a:r>
              <a:rPr lang="es-ES" baseline="0" dirty="0"/>
              <a:t>Dentro de el mismo nodo</a:t>
            </a:r>
          </a:p>
          <a:p>
            <a:pPr marL="628650" lvl="1" indent="-171450">
              <a:buFont typeface="Arial" panose="020B0604020202020204" pitchFamily="34" charset="0"/>
              <a:buChar char="•"/>
            </a:pPr>
            <a:r>
              <a:rPr lang="es-ES" baseline="0" dirty="0"/>
              <a:t>Entre distintos nodos del Backend SGI</a:t>
            </a:r>
          </a:p>
          <a:p>
            <a:pPr marL="628650" lvl="1" indent="-171450">
              <a:buFont typeface="Arial" panose="020B0604020202020204" pitchFamily="34" charset="0"/>
              <a:buChar char="•"/>
            </a:pPr>
            <a:r>
              <a:rPr lang="es-ES" baseline="0" dirty="0"/>
              <a:t>En la nube LOD (distintos dataset de contenido semántico es decir Linked Open Data)</a:t>
            </a:r>
            <a:endParaRPr lang="es-ES" dirty="0"/>
          </a:p>
          <a:p>
            <a:pPr marL="171450" lvl="0" indent="-171450">
              <a:buFontTx/>
              <a:buChar char="-"/>
            </a:pPr>
            <a:r>
              <a:rPr lang="es-ES" dirty="0"/>
              <a:t>Federación:	Básicamente se encarga de gestionar las peticiones de datos a:</a:t>
            </a:r>
          </a:p>
          <a:p>
            <a:pPr marL="628650" lvl="1" indent="-171450">
              <a:buFontTx/>
              <a:buChar char="-"/>
            </a:pPr>
            <a:r>
              <a:rPr lang="es-ES" dirty="0"/>
              <a:t>Un</a:t>
            </a:r>
            <a:r>
              <a:rPr lang="es-ES" baseline="0" dirty="0"/>
              <a:t> nodo</a:t>
            </a:r>
          </a:p>
          <a:p>
            <a:pPr marL="628650" lvl="1" indent="-171450">
              <a:buFontTx/>
              <a:buChar char="-"/>
            </a:pPr>
            <a:r>
              <a:rPr lang="es-ES" baseline="0" dirty="0"/>
              <a:t>Distintos nodos , coordinando la respuesta y realizando agregación</a:t>
            </a:r>
          </a:p>
          <a:p>
            <a:pPr marL="628650" lvl="1" indent="-171450">
              <a:buFontTx/>
              <a:buChar char="-"/>
            </a:pPr>
            <a:r>
              <a:rPr lang="es-ES" baseline="0" dirty="0"/>
              <a:t>La nube </a:t>
            </a:r>
            <a:r>
              <a:rPr lang="es-ES" baseline="0" dirty="0" err="1"/>
              <a:t>lod</a:t>
            </a:r>
            <a:endParaRPr lang="es-ES" baseline="0" dirty="0"/>
          </a:p>
          <a:p>
            <a:pPr marL="171450" lvl="0" indent="-171450">
              <a:buFontTx/>
              <a:buChar char="-"/>
            </a:pPr>
            <a:r>
              <a:rPr lang="es-ES" baseline="0" dirty="0"/>
              <a:t>Service Discovery: es el nodo central encargado de registrar la ubicación (dirección IP, puerto y en algunos casos endpoints), de los distintos servicios de la plataforma ASIO. Al existir distintos nodos, es necesario que un único servicio, registre sus ubicaciones y los nodos desplegados y su estado…..</a:t>
            </a:r>
          </a:p>
          <a:p>
            <a:pPr marL="171450" lvl="0" indent="-171450">
              <a:buFontTx/>
              <a:buChar char="-"/>
            </a:pPr>
            <a:r>
              <a:rPr lang="es-ES" baseline="0" dirty="0" err="1"/>
              <a:t>Factoria</a:t>
            </a:r>
            <a:r>
              <a:rPr lang="es-ES" baseline="0" dirty="0"/>
              <a:t> de URIS: </a:t>
            </a:r>
            <a:r>
              <a:rPr lang="es-ES" baseline="0" dirty="0" err="1"/>
              <a:t>Basicamente</a:t>
            </a:r>
            <a:r>
              <a:rPr lang="es-ES" baseline="0" dirty="0"/>
              <a:t> se encarga de:</a:t>
            </a:r>
          </a:p>
          <a:p>
            <a:pPr marL="628650" lvl="1" indent="-171450">
              <a:buFontTx/>
              <a:buChar char="-"/>
            </a:pPr>
            <a:r>
              <a:rPr lang="es-ES" baseline="0" dirty="0"/>
              <a:t>Generar nuevas URIs para recursos nuevos o retornar las existentes (si el recurso ya existía) ya sea para:</a:t>
            </a:r>
          </a:p>
          <a:p>
            <a:pPr marL="1085850" lvl="2" indent="-171450">
              <a:buFontTx/>
              <a:buChar char="-"/>
            </a:pPr>
            <a:r>
              <a:rPr lang="es-ES" baseline="0" dirty="0"/>
              <a:t>Entidades: Que derivaran en contenedores</a:t>
            </a:r>
          </a:p>
          <a:p>
            <a:pPr marL="1085850" lvl="2" indent="-171450">
              <a:buFontTx/>
              <a:buChar char="-"/>
            </a:pPr>
            <a:r>
              <a:rPr lang="es-ES" baseline="0" dirty="0"/>
              <a:t>Propiedades: Que permitirán definir atributos</a:t>
            </a:r>
          </a:p>
          <a:p>
            <a:pPr marL="1085850" lvl="2" indent="-171450">
              <a:buFontTx/>
              <a:buChar char="-"/>
            </a:pPr>
            <a:r>
              <a:rPr lang="es-ES" baseline="0" dirty="0"/>
              <a:t>Instancias: Que representaran un instancia de un determinado Objeto, con contenido semántico</a:t>
            </a:r>
          </a:p>
          <a:p>
            <a:pPr marL="171450" lvl="0" indent="-171450">
              <a:buFontTx/>
              <a:buChar char="-"/>
            </a:pPr>
            <a:r>
              <a:rPr lang="es-ES" baseline="0" dirty="0"/>
              <a:t>En caso de tener tiempo para ello, veremos también los </a:t>
            </a:r>
            <a:r>
              <a:rPr lang="es-ES" baseline="0" dirty="0" err="1"/>
              <a:t>Bechmarks</a:t>
            </a:r>
            <a:r>
              <a:rPr lang="es-ES" baseline="0" dirty="0"/>
              <a:t>, que permiten evaluar los distintos triple stores, y poder asi, seleccionar el mas apropiado para el proyecto</a:t>
            </a: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2</a:t>
            </a:fld>
            <a:endParaRPr lang="es-ES"/>
          </a:p>
        </p:txBody>
      </p:sp>
    </p:spTree>
    <p:extLst>
      <p:ext uri="{BB962C8B-B14F-4D97-AF65-F5344CB8AC3E}">
        <p14:creationId xmlns:p14="http://schemas.microsoft.com/office/powerpoint/2010/main" val="14621949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a:p>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20</a:t>
            </a:fld>
            <a:endParaRPr lang="es-ES"/>
          </a:p>
        </p:txBody>
      </p:sp>
    </p:spTree>
    <p:extLst>
      <p:ext uri="{BB962C8B-B14F-4D97-AF65-F5344CB8AC3E}">
        <p14:creationId xmlns:p14="http://schemas.microsoft.com/office/powerpoint/2010/main" val="11687232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a:p>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21</a:t>
            </a:fld>
            <a:endParaRPr lang="es-ES"/>
          </a:p>
        </p:txBody>
      </p:sp>
    </p:spTree>
    <p:extLst>
      <p:ext uri="{BB962C8B-B14F-4D97-AF65-F5344CB8AC3E}">
        <p14:creationId xmlns:p14="http://schemas.microsoft.com/office/powerpoint/2010/main" val="21746709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a:p>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22</a:t>
            </a:fld>
            <a:endParaRPr lang="es-ES"/>
          </a:p>
        </p:txBody>
      </p:sp>
    </p:spTree>
    <p:extLst>
      <p:ext uri="{BB962C8B-B14F-4D97-AF65-F5344CB8AC3E}">
        <p14:creationId xmlns:p14="http://schemas.microsoft.com/office/powerpoint/2010/main" val="5092413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23</a:t>
            </a:fld>
            <a:endParaRPr lang="es-ES"/>
          </a:p>
        </p:txBody>
      </p:sp>
    </p:spTree>
    <p:extLst>
      <p:ext uri="{BB962C8B-B14F-4D97-AF65-F5344CB8AC3E}">
        <p14:creationId xmlns:p14="http://schemas.microsoft.com/office/powerpoint/2010/main" val="13829043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24</a:t>
            </a:fld>
            <a:endParaRPr lang="es-ES"/>
          </a:p>
        </p:txBody>
      </p:sp>
    </p:spTree>
    <p:extLst>
      <p:ext uri="{BB962C8B-B14F-4D97-AF65-F5344CB8AC3E}">
        <p14:creationId xmlns:p14="http://schemas.microsoft.com/office/powerpoint/2010/main" val="13490280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25</a:t>
            </a:fld>
            <a:endParaRPr lang="es-ES"/>
          </a:p>
        </p:txBody>
      </p:sp>
    </p:spTree>
    <p:extLst>
      <p:ext uri="{BB962C8B-B14F-4D97-AF65-F5344CB8AC3E}">
        <p14:creationId xmlns:p14="http://schemas.microsoft.com/office/powerpoint/2010/main" val="28552376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dirty="0"/>
              <a:t>Antes</a:t>
            </a:r>
          </a:p>
          <a:p>
            <a:endParaRPr lang="es-ES" dirty="0"/>
          </a:p>
          <a:p>
            <a:r>
              <a:rPr lang="es-ES" dirty="0"/>
              <a:t>Como habéis visto, el crecimiento exponencial es muy peligroso, solo con tener 1000 entidades, esto supondría tener que realizar 1.000.000 de comprobaciones….. Y realmente 1000, no son muchas, ¿y si tuviésemos 1 millón? (</a:t>
            </a:r>
            <a:r>
              <a:rPr lang="es-ES" dirty="0" err="1"/>
              <a:t>Supondria</a:t>
            </a:r>
            <a:r>
              <a:rPr lang="es-ES" dirty="0"/>
              <a:t> 1 </a:t>
            </a:r>
            <a:r>
              <a:rPr lang="es-ES" dirty="0" err="1"/>
              <a:t>billosm</a:t>
            </a:r>
            <a:r>
              <a:rPr lang="es-ES" dirty="0"/>
              <a:t> de comprobaciones)</a:t>
            </a:r>
          </a:p>
          <a:p>
            <a:endParaRPr lang="es-ES" dirty="0"/>
          </a:p>
          <a:p>
            <a:r>
              <a:rPr lang="es-ES" dirty="0"/>
              <a:t>Esto realmente es un problema grabe.</a:t>
            </a:r>
          </a:p>
          <a:p>
            <a:endParaRPr lang="es-ES" dirty="0"/>
          </a:p>
          <a:p>
            <a:r>
              <a:rPr lang="es-ES" dirty="0"/>
              <a:t>Para ello, queremos reducir el espacio de búsqueda, en el símil del ajedrez, intentamos quedarnos solo con las primeras casillas del ajedrez…..</a:t>
            </a:r>
          </a:p>
          <a:p>
            <a:endParaRPr lang="es-ES" dirty="0"/>
          </a:p>
          <a:p>
            <a:r>
              <a:rPr lang="es-ES" dirty="0"/>
              <a:t>Para ellos aportamos las siguientes soluciones </a:t>
            </a:r>
          </a:p>
          <a:p>
            <a:endParaRPr lang="es-ES" dirty="0"/>
          </a:p>
          <a:p>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26</a:t>
            </a:fld>
            <a:endParaRPr lang="es-ES"/>
          </a:p>
        </p:txBody>
      </p:sp>
    </p:spTree>
    <p:extLst>
      <p:ext uri="{BB962C8B-B14F-4D97-AF65-F5344CB8AC3E}">
        <p14:creationId xmlns:p14="http://schemas.microsoft.com/office/powerpoint/2010/main" val="221343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dirty="0"/>
              <a:t>En vez de:</a:t>
            </a:r>
          </a:p>
          <a:p>
            <a:r>
              <a:rPr lang="es-ES" dirty="0"/>
              <a:t>La librería de descubrimiento esta compuesta por distintos módulos con finalidades muy distintas:</a:t>
            </a:r>
          </a:p>
          <a:p>
            <a:pPr marL="171450" indent="-171450">
              <a:buFontTx/>
              <a:buChar char="-"/>
            </a:pPr>
            <a:r>
              <a:rPr lang="es-ES" dirty="0"/>
              <a:t>Reconciliación de entidades </a:t>
            </a:r>
            <a:r>
              <a:rPr lang="es-ES" dirty="0">
                <a:sym typeface="Wingdings" panose="05000000000000000000" pitchFamily="2" charset="2"/>
              </a:rPr>
              <a:t></a:t>
            </a:r>
            <a:r>
              <a:rPr lang="es-ES" dirty="0"/>
              <a:t> (dentro de un mismo Backend). En este caso al estar dentro del mismo contexto (Por ejemplo la Universidad de Murcia), si dos instancias de la misma clase son similares, referencial el mismo concepto, y por lo tanto, podemos considerar que son  </a:t>
            </a:r>
            <a:r>
              <a:rPr lang="es-ES" b="1" dirty="0"/>
              <a:t>duplicados</a:t>
            </a:r>
          </a:p>
          <a:p>
            <a:pPr marL="171450" indent="-171450">
              <a:buFontTx/>
              <a:buChar char="-"/>
            </a:pPr>
            <a:r>
              <a:rPr lang="es-ES" dirty="0"/>
              <a:t>Descubrimiento de enlaces </a:t>
            </a:r>
            <a:r>
              <a:rPr lang="es-ES" dirty="0">
                <a:sym typeface="Wingdings" panose="05000000000000000000" pitchFamily="2" charset="2"/>
              </a:rPr>
              <a:t></a:t>
            </a:r>
            <a:r>
              <a:rPr lang="es-ES" dirty="0"/>
              <a:t> En este caso buscamos instancias similares, en otros Backend SGI o la nube LOD. Al ser en ambos casos nodos distintos al nodo desde el cual realizamos la comparación, y por lo tanto pertenecer a un contexto de datos distinto, no podemos considerarlos duplicados, sino información complementaria, ya que seguramente podamos encontrar información nueva. </a:t>
            </a:r>
            <a:r>
              <a:rPr lang="es-ES" dirty="0">
                <a:sym typeface="Wingdings" panose="05000000000000000000" pitchFamily="2" charset="2"/>
              </a:rPr>
              <a:t> Por ejemplo si buscando un cierto investigador desde los datos de la universidad de Murcia, encuentro a un mismo investigador en otro Backend SGI (por ejemplo Oviedo), muy probablemente la nueva información será relativa a su relación con la Universidad de Oviedo, y por lo tanto, la unión de ambas, generara una visión mas completa del investigador.</a:t>
            </a:r>
          </a:p>
          <a:p>
            <a:pPr marL="171450" indent="-171450">
              <a:buFontTx/>
              <a:buChar char="-"/>
            </a:pPr>
            <a:endParaRPr lang="es-ES" dirty="0">
              <a:sym typeface="Wingdings" panose="05000000000000000000" pitchFamily="2" charset="2"/>
            </a:endParaRPr>
          </a:p>
          <a:p>
            <a:pPr marL="0" lvl="0" indent="0">
              <a:buFontTx/>
              <a:buNone/>
            </a:pPr>
            <a:r>
              <a:rPr lang="es-ES" dirty="0">
                <a:sym typeface="Wingdings" panose="05000000000000000000" pitchFamily="2" charset="2"/>
              </a:rPr>
              <a:t>Los 3 módulos son en mi opinión de una altísima complejidad, ya veremos el por que…..</a:t>
            </a:r>
          </a:p>
          <a:p>
            <a:pPr marL="0" lvl="0" indent="0">
              <a:buFontTx/>
              <a:buNone/>
            </a:pPr>
            <a:endParaRPr lang="es-ES" dirty="0">
              <a:sym typeface="Wingdings" panose="05000000000000000000" pitchFamily="2" charset="2"/>
            </a:endParaRPr>
          </a:p>
          <a:p>
            <a:pPr marL="0" lvl="0" indent="0">
              <a:buFontTx/>
              <a:buNone/>
            </a:pPr>
            <a:r>
              <a:rPr lang="es-ES" dirty="0">
                <a:sym typeface="Wingdings" panose="05000000000000000000" pitchFamily="2" charset="2"/>
              </a:rPr>
              <a:t>Los 2 primeros al menos comparten esquema (es decir las entidades comparten atributos), lo cual reduce algo la complejidad</a:t>
            </a:r>
          </a:p>
          <a:p>
            <a:pPr marL="0" lvl="0" indent="0">
              <a:buFontTx/>
              <a:buNone/>
            </a:pPr>
            <a:endParaRPr lang="es-ES" dirty="0">
              <a:sym typeface="Wingdings" panose="05000000000000000000" pitchFamily="2" charset="2"/>
            </a:endParaRPr>
          </a:p>
          <a:p>
            <a:pPr marL="0" lvl="0" indent="0">
              <a:buFontTx/>
              <a:buNone/>
            </a:pPr>
            <a:r>
              <a:rPr lang="es-ES" dirty="0">
                <a:sym typeface="Wingdings" panose="05000000000000000000" pitchFamily="2" charset="2"/>
              </a:rPr>
              <a:t>El ultimo punto hace que tengamos que comparar entidades con distintos esquemas, lo cual eleva otra vez el nivel de complejidad</a:t>
            </a:r>
            <a:endParaRPr lang="es-ES" dirty="0"/>
          </a:p>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3</a:t>
            </a:fld>
            <a:endParaRPr lang="es-ES"/>
          </a:p>
        </p:txBody>
      </p:sp>
    </p:spTree>
    <p:extLst>
      <p:ext uri="{BB962C8B-B14F-4D97-AF65-F5344CB8AC3E}">
        <p14:creationId xmlns:p14="http://schemas.microsoft.com/office/powerpoint/2010/main" val="3497683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dirty="0"/>
              <a:t>Descripción del esquema</a:t>
            </a:r>
          </a:p>
          <a:p>
            <a:endParaRPr lang="es-ES" dirty="0"/>
          </a:p>
          <a:p>
            <a:r>
              <a:rPr lang="es-ES" dirty="0"/>
              <a:t>El </a:t>
            </a:r>
            <a:r>
              <a:rPr lang="es-ES" baseline="0" dirty="0"/>
              <a:t>esquema podemos observar por un lado los distintos Backend SGI, por ejemplo podrimos tener un nodo para la universidad de Murcia y otro para la universidad de Oviedo</a:t>
            </a:r>
          </a:p>
          <a:p>
            <a:endParaRPr lang="es-ES" baseline="0" dirty="0"/>
          </a:p>
          <a:p>
            <a:pPr marL="228600" indent="-228600">
              <a:buAutoNum type="arabicPeriod"/>
            </a:pPr>
            <a:r>
              <a:rPr lang="es-ES" baseline="0" dirty="0"/>
              <a:t>Podemos observar también que en nodo 1, en el ejemplo la universidad de Murcia, existe un posible duplicado de una instancia, donde en una caso el nombre aparece como Daniel Ruiz Santamaría y en el otro como Ruiz Santamaria Daniel. En este caso la acción que la librería de descubrimiento debería de realizar, es por una lado detectar el duplicado y por otro, realizar la orquestación de la operación de Merge, que implicara una actualización de una de las entidades añadiéndole los atributos que en la otra entidad, y dejando la ultima versión en los atributos que coinciden.</a:t>
            </a:r>
          </a:p>
          <a:p>
            <a:pPr marL="228600" indent="-228600">
              <a:buAutoNum type="arabicPeriod"/>
            </a:pPr>
            <a:r>
              <a:rPr lang="es-ES" baseline="0" dirty="0"/>
              <a:t>Como podemos ver existe otro nodo que para el ejemplo diremos que es la Universidad de Oviedo, que contiene una entidad similar. En este caso, no coinciden todos los atributos, (falta ORCID), pero las que coinciden, tienen el mismo valor o semejante. N este caso, es necesario mantener ambas instancias en el sistema, puesto que son instancias en nodos distintos. Lo que haremos es relacionarlas por medio de un enlace, del tipo </a:t>
            </a:r>
            <a:r>
              <a:rPr lang="es-ES" baseline="0" dirty="0" err="1"/>
              <a:t>sameAS</a:t>
            </a:r>
            <a:r>
              <a:rPr lang="es-ES" baseline="0" dirty="0"/>
              <a:t>, que indicara la </a:t>
            </a:r>
            <a:r>
              <a:rPr lang="es-ES" baseline="0" dirty="0" err="1"/>
              <a:t>realción</a:t>
            </a:r>
            <a:r>
              <a:rPr lang="es-ES" baseline="0" dirty="0"/>
              <a:t> entre ambas</a:t>
            </a:r>
          </a:p>
          <a:p>
            <a:pPr marL="228600" indent="-228600">
              <a:buAutoNum type="arabicPeriod"/>
            </a:pPr>
            <a:r>
              <a:rPr lang="es-ES" baseline="0" dirty="0"/>
              <a:t>Por otro lado, podemos ver que en la nube LOD, en el esquema aparecen dos posibles enlaces, en los datasets de SCOPUS y de WIKIDATA. También en este caso deberíamos de generar un enlace, que en este caso será externo, añadiendo la tripleta </a:t>
            </a:r>
            <a:r>
              <a:rPr lang="es-ES" baseline="0" dirty="0" err="1"/>
              <a:t>closeMatch</a:t>
            </a:r>
            <a:r>
              <a:rPr lang="es-ES" baseline="0" dirty="0"/>
              <a:t>, que indica la relación externa entre las dos instancias.</a:t>
            </a:r>
          </a:p>
          <a:p>
            <a:endParaRPr lang="es-ES" baseline="0" dirty="0"/>
          </a:p>
          <a:p>
            <a:r>
              <a:rPr lang="es-ES" baseline="0" dirty="0"/>
              <a:t> </a:t>
            </a:r>
            <a:endParaRPr lang="es-ES" dirty="0"/>
          </a:p>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4</a:t>
            </a:fld>
            <a:endParaRPr lang="es-ES"/>
          </a:p>
        </p:txBody>
      </p:sp>
    </p:spTree>
    <p:extLst>
      <p:ext uri="{BB962C8B-B14F-4D97-AF65-F5344CB8AC3E}">
        <p14:creationId xmlns:p14="http://schemas.microsoft.com/office/powerpoint/2010/main" val="18534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457200" lvl="1" indent="0">
              <a:buFontTx/>
              <a:buNone/>
            </a:pPr>
            <a:r>
              <a:rPr lang="es-ES" b="1" dirty="0" err="1"/>
              <a:t>Despues</a:t>
            </a:r>
            <a:r>
              <a:rPr lang="es-ES" b="1" dirty="0"/>
              <a:t>: </a:t>
            </a:r>
          </a:p>
          <a:p>
            <a:pPr marL="457200" lvl="1" indent="0">
              <a:buFontTx/>
              <a:buNone/>
            </a:pPr>
            <a:endParaRPr lang="es-ES" dirty="0"/>
          </a:p>
          <a:p>
            <a:pPr marL="457200" lvl="1" indent="0">
              <a:buFontTx/>
              <a:buNone/>
            </a:pPr>
            <a:r>
              <a:rPr lang="es-ES" dirty="0"/>
              <a:t>Personalmente ha sido para mi una oportunidad participar en una rama de investigación abierta y activa, de la cual no existen soluciones cerradas, que aplicar como solución.</a:t>
            </a:r>
          </a:p>
          <a:p>
            <a:pPr marL="457200" lvl="1" indent="0">
              <a:buFontTx/>
              <a:buNone/>
            </a:pPr>
            <a:endParaRPr lang="es-ES" dirty="0"/>
          </a:p>
          <a:p>
            <a:pPr marL="457200" lvl="1" indent="0">
              <a:buFontTx/>
              <a:buNone/>
            </a:pPr>
            <a:r>
              <a:rPr lang="es-ES" dirty="0"/>
              <a:t>Siempre me he sentido atraído por esta serie de problemas, donde a priori, no hay una solución viable, bien algorítmicamente, bien computacionalmente y bueno por suerte ya son varios los problemas de este tipo de complejidad , a los que me he enfrentado.</a:t>
            </a:r>
          </a:p>
          <a:p>
            <a:pPr marL="457200" lvl="1" indent="0">
              <a:buFontTx/>
              <a:buNone/>
            </a:pPr>
            <a:endParaRPr lang="es-ES" dirty="0"/>
          </a:p>
          <a:p>
            <a:pPr marL="457200" lvl="1" indent="0">
              <a:buFontTx/>
              <a:buNone/>
            </a:pPr>
            <a:r>
              <a:rPr lang="es-ES" dirty="0"/>
              <a:t>Esto ha hecho necesario diseñar una solución imaginativa, que no solo de respuesta a el problema general de la reconciliación de entidades, sino que lo haga en el marco de el proyecto ASIO, y que pueda ser una solución viable para dicho proyecto, y a su vez tenga el suficiente grado de abstracción para poder ser usado, con mínimas modificaciones en otros proyectos</a:t>
            </a:r>
          </a:p>
          <a:p>
            <a:pPr marL="457200" lvl="1" indent="0">
              <a:buFontTx/>
              <a:buNone/>
            </a:pPr>
            <a:endParaRPr lang="es-ES" dirty="0"/>
          </a:p>
          <a:p>
            <a:pPr marL="457200" lvl="1" indent="0">
              <a:buFontTx/>
              <a:buNone/>
            </a:pPr>
            <a:r>
              <a:rPr lang="es-ES" dirty="0"/>
              <a:t>Como veremos durante la presentación, es necesario abordar distintos retos, no solo relativos a la comparación en si, sino también al rendimiento de la librería, haciendo de un proceso extremadamente complejo, un proceso que al menos sea tratable en términos computacionales.</a:t>
            </a:r>
          </a:p>
          <a:p>
            <a:pPr marL="457200" lvl="1" indent="0">
              <a:buFontTx/>
              <a:buNone/>
            </a:pPr>
            <a:endParaRPr lang="es-ES" dirty="0"/>
          </a:p>
          <a:p>
            <a:pPr marL="457200" lvl="1" indent="0">
              <a:buFontTx/>
              <a:buNone/>
            </a:pPr>
            <a:r>
              <a:rPr lang="es-ES" dirty="0"/>
              <a:t>Realmente tanto yo a la hora de diseñar y desarrollar de la herramienta, como vosotros a la hora de realizar futuras mejoras o mantenimientos, nos enfrentamos a un problema de simple planteamiento, pero muy compleja solución, lo que sin duda a algunas personas les hará evitarlo y a otras (como yo lamentablemente), les motivara….</a:t>
            </a:r>
          </a:p>
          <a:p>
            <a:pPr marL="457200" lvl="1" indent="0">
              <a:buFontTx/>
              <a:buNone/>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5</a:t>
            </a:fld>
            <a:endParaRPr lang="es-ES"/>
          </a:p>
        </p:txBody>
      </p:sp>
    </p:spTree>
    <p:extLst>
      <p:ext uri="{BB962C8B-B14F-4D97-AF65-F5344CB8AC3E}">
        <p14:creationId xmlns:p14="http://schemas.microsoft.com/office/powerpoint/2010/main" val="2812196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457200" lvl="1" indent="0">
              <a:buFontTx/>
              <a:buNone/>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6</a:t>
            </a:fld>
            <a:endParaRPr lang="es-ES"/>
          </a:p>
        </p:txBody>
      </p:sp>
    </p:spTree>
    <p:extLst>
      <p:ext uri="{BB962C8B-B14F-4D97-AF65-F5344CB8AC3E}">
        <p14:creationId xmlns:p14="http://schemas.microsoft.com/office/powerpoint/2010/main" val="38076017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457200" lvl="1" indent="0">
              <a:buFontTx/>
              <a:buNone/>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7</a:t>
            </a:fld>
            <a:endParaRPr lang="es-ES"/>
          </a:p>
        </p:txBody>
      </p:sp>
    </p:spTree>
    <p:extLst>
      <p:ext uri="{BB962C8B-B14F-4D97-AF65-F5344CB8AC3E}">
        <p14:creationId xmlns:p14="http://schemas.microsoft.com/office/powerpoint/2010/main" val="37825393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8</a:t>
            </a:fld>
            <a:endParaRPr lang="es-ES"/>
          </a:p>
        </p:txBody>
      </p:sp>
    </p:spTree>
    <p:extLst>
      <p:ext uri="{BB962C8B-B14F-4D97-AF65-F5344CB8AC3E}">
        <p14:creationId xmlns:p14="http://schemas.microsoft.com/office/powerpoint/2010/main" val="38038840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dirty="0"/>
              <a:t>Antes </a:t>
            </a:r>
          </a:p>
          <a:p>
            <a:endParaRPr lang="es-ES" b="1" dirty="0"/>
          </a:p>
          <a:p>
            <a:r>
              <a:rPr lang="es-ES" b="0" dirty="0"/>
              <a:t>Para comparar entidades, antes tenemos que establecer como vamos a comparar los atributos que las forman</a:t>
            </a:r>
          </a:p>
        </p:txBody>
      </p:sp>
      <p:sp>
        <p:nvSpPr>
          <p:cNvPr id="4" name="Marcador de número de diapositiva 3"/>
          <p:cNvSpPr>
            <a:spLocks noGrp="1"/>
          </p:cNvSpPr>
          <p:nvPr>
            <p:ph type="sldNum" sz="quarter" idx="5"/>
          </p:nvPr>
        </p:nvSpPr>
        <p:spPr/>
        <p:txBody>
          <a:bodyPr/>
          <a:lstStyle/>
          <a:p>
            <a:fld id="{EBE0464F-B7A6-41EA-9FCA-FF947132E9B8}" type="slidenum">
              <a:rPr lang="es-ES" smtClean="0"/>
              <a:t>9</a:t>
            </a:fld>
            <a:endParaRPr lang="es-ES"/>
          </a:p>
        </p:txBody>
      </p:sp>
    </p:spTree>
    <p:extLst>
      <p:ext uri="{BB962C8B-B14F-4D97-AF65-F5344CB8AC3E}">
        <p14:creationId xmlns:p14="http://schemas.microsoft.com/office/powerpoint/2010/main" val="1843948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383FA8-90BC-4BF6-B320-BA3B1D79B69E}"/>
              </a:ext>
            </a:extLst>
          </p:cNvPr>
          <p:cNvSpPr>
            <a:spLocks noGrp="1"/>
          </p:cNvSpPr>
          <p:nvPr>
            <p:ph type="ctrTitle"/>
          </p:nvPr>
        </p:nvSpPr>
        <p:spPr>
          <a:xfrm>
            <a:off x="733697" y="1381347"/>
            <a:ext cx="10724606" cy="1022219"/>
          </a:xfrm>
          <a:prstGeom prst="rect">
            <a:avLst/>
          </a:prstGeom>
        </p:spPr>
        <p:txBody>
          <a:bodyPr anchor="b"/>
          <a:lstStyle>
            <a:lvl1pPr algn="ctr">
              <a:defRPr sz="2800">
                <a:solidFill>
                  <a:srgbClr val="6494ED"/>
                </a:solidFill>
                <a:latin typeface="Hypatia Sans Pro" panose="020B0502020204020303" pitchFamily="34" charset="0"/>
              </a:defRPr>
            </a:lvl1pPr>
          </a:lstStyle>
          <a:p>
            <a:endParaRPr lang="es-ES"/>
          </a:p>
        </p:txBody>
      </p:sp>
      <p:pic>
        <p:nvPicPr>
          <p:cNvPr id="4" name="Picture 3">
            <a:extLst>
              <a:ext uri="{FF2B5EF4-FFF2-40B4-BE49-F238E27FC236}">
                <a16:creationId xmlns:a16="http://schemas.microsoft.com/office/drawing/2014/main" id="{6BFC90CC-1F6D-4C97-A3FB-466CD5CCA26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98046" y="2556314"/>
            <a:ext cx="7395908" cy="2920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9160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EB3BDD-BA7D-4DC1-A5B3-BBADB1565BDB}"/>
              </a:ext>
            </a:extLst>
          </p:cNvPr>
          <p:cNvSpPr>
            <a:spLocks noGrp="1"/>
          </p:cNvSpPr>
          <p:nvPr>
            <p:ph type="title"/>
          </p:nvPr>
        </p:nvSpPr>
        <p:spPr>
          <a:xfrm>
            <a:off x="838200" y="1305651"/>
            <a:ext cx="10515600" cy="1325563"/>
          </a:xfrm>
          <a:prstGeom prst="rect">
            <a:avLst/>
          </a:prstGeom>
        </p:spPr>
        <p:txBody>
          <a:bodyPr/>
          <a:lstStyle>
            <a:lvl1pPr>
              <a:defRPr>
                <a:latin typeface="Hypatia Sans Pro" panose="020B0502020204020303" pitchFamily="34" charset="0"/>
              </a:defRPr>
            </a:lvl1p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197AA5F9-D252-4DA4-BA9A-49866E392093}"/>
              </a:ext>
            </a:extLst>
          </p:cNvPr>
          <p:cNvSpPr>
            <a:spLocks noGrp="1"/>
          </p:cNvSpPr>
          <p:nvPr>
            <p:ph type="body" orient="vert" idx="1"/>
          </p:nvPr>
        </p:nvSpPr>
        <p:spPr>
          <a:xfrm>
            <a:off x="838200" y="2769325"/>
            <a:ext cx="10515600" cy="3407637"/>
          </a:xfrm>
          <a:prstGeom prst="rect">
            <a:avLst/>
          </a:prstGeom>
        </p:spPr>
        <p:txBody>
          <a:bodyPr vert="eaVert"/>
          <a:lstStyle>
            <a:lvl1pPr>
              <a:defRPr>
                <a:latin typeface="Minion Pro" panose="02040503050201020203" pitchFamily="18" charset="0"/>
              </a:defRPr>
            </a:lvl1pPr>
            <a:lvl2pPr>
              <a:defRPr>
                <a:latin typeface="Minion Pro" panose="02040503050201020203" pitchFamily="18" charset="0"/>
              </a:defRPr>
            </a:lvl2pPr>
            <a:lvl3pPr>
              <a:defRPr>
                <a:latin typeface="Minion Pro" panose="02040503050201020203" pitchFamily="18" charset="0"/>
              </a:defRPr>
            </a:lvl3pPr>
            <a:lvl4pPr>
              <a:defRPr>
                <a:latin typeface="Minion Pro" panose="02040503050201020203" pitchFamily="18" charset="0"/>
              </a:defRPr>
            </a:lvl4pPr>
            <a:lvl5pPr>
              <a:defRPr>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4165788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84741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7265BE-8659-47D4-A788-3FE8759A171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7B6F7D73-12BA-4822-A6C9-48364AC48976}"/>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0C6EE9A7-9250-4D82-95C2-380AE03779BE}"/>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11/02/2021</a:t>
            </a:fld>
            <a:endParaRPr lang="es-ES"/>
          </a:p>
        </p:txBody>
      </p:sp>
      <p:sp>
        <p:nvSpPr>
          <p:cNvPr id="5" name="Marcador de pie de página 4">
            <a:extLst>
              <a:ext uri="{FF2B5EF4-FFF2-40B4-BE49-F238E27FC236}">
                <a16:creationId xmlns:a16="http://schemas.microsoft.com/office/drawing/2014/main" id="{808440A7-F716-4ACE-8E98-FDAAE7EB7BB1}"/>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Marcador de número de diapositiva 5">
            <a:extLst>
              <a:ext uri="{FF2B5EF4-FFF2-40B4-BE49-F238E27FC236}">
                <a16:creationId xmlns:a16="http://schemas.microsoft.com/office/drawing/2014/main" id="{1B23A0E0-7A48-45C3-ADF6-7F6ABFF5C3B5}"/>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1669062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F9C04F-8550-4867-B8AC-C424BCF85684}"/>
              </a:ext>
            </a:extLst>
          </p:cNvPr>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069AF65F-A11E-4644-A6F2-238F51378540}"/>
              </a:ext>
            </a:extLst>
          </p:cNvPr>
          <p:cNvSpPr>
            <a:spLocks noGrp="1"/>
          </p:cNvSpPr>
          <p:nvPr>
            <p:ph idx="1"/>
          </p:nvPr>
        </p:nvSpPr>
        <p:spPr>
          <a:xfrm>
            <a:off x="838200" y="1825625"/>
            <a:ext cx="10515600" cy="435133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74A7410-E9A6-4EE5-908D-F255FAF79264}"/>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11/02/2021</a:t>
            </a:fld>
            <a:endParaRPr lang="es-ES"/>
          </a:p>
        </p:txBody>
      </p:sp>
      <p:sp>
        <p:nvSpPr>
          <p:cNvPr id="5" name="Marcador de pie de página 4">
            <a:extLst>
              <a:ext uri="{FF2B5EF4-FFF2-40B4-BE49-F238E27FC236}">
                <a16:creationId xmlns:a16="http://schemas.microsoft.com/office/drawing/2014/main" id="{E1463A6D-441D-463A-A1DD-92541DB69996}"/>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Marcador de número de diapositiva 5">
            <a:extLst>
              <a:ext uri="{FF2B5EF4-FFF2-40B4-BE49-F238E27FC236}">
                <a16:creationId xmlns:a16="http://schemas.microsoft.com/office/drawing/2014/main" id="{419DD27A-E175-4F69-88CC-8E0778204ED3}"/>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18209335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E967B5-D309-447F-BDC6-0914851E2D5C}"/>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D4C2A32C-F0A1-4273-8842-3DA0D8102EDF}"/>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4404E7F-55DE-4600-B431-75C927418DD4}"/>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11/02/2021</a:t>
            </a:fld>
            <a:endParaRPr lang="es-ES"/>
          </a:p>
        </p:txBody>
      </p:sp>
      <p:sp>
        <p:nvSpPr>
          <p:cNvPr id="5" name="Marcador de pie de página 4">
            <a:extLst>
              <a:ext uri="{FF2B5EF4-FFF2-40B4-BE49-F238E27FC236}">
                <a16:creationId xmlns:a16="http://schemas.microsoft.com/office/drawing/2014/main" id="{98F5D09C-B912-4619-B1A8-B44A610441DC}"/>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Marcador de número de diapositiva 5">
            <a:extLst>
              <a:ext uri="{FF2B5EF4-FFF2-40B4-BE49-F238E27FC236}">
                <a16:creationId xmlns:a16="http://schemas.microsoft.com/office/drawing/2014/main" id="{59B9736E-0913-4838-9CCE-C7F2675D8F01}"/>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38860404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2A8851-D55E-4E07-94CC-69FBF7130497}"/>
              </a:ext>
            </a:extLst>
          </p:cNvPr>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1C3B4C44-2CE7-427F-AFD3-81284DF3FC39}"/>
              </a:ext>
            </a:extLst>
          </p:cNvPr>
          <p:cNvSpPr>
            <a:spLocks noGrp="1"/>
          </p:cNvSpPr>
          <p:nvPr>
            <p:ph sz="half" idx="1"/>
          </p:nvPr>
        </p:nvSpPr>
        <p:spPr>
          <a:xfrm>
            <a:off x="838200" y="1825625"/>
            <a:ext cx="5181600" cy="435133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E854BCA0-0E3E-4A87-9FE5-35823F0E9288}"/>
              </a:ext>
            </a:extLst>
          </p:cNvPr>
          <p:cNvSpPr>
            <a:spLocks noGrp="1"/>
          </p:cNvSpPr>
          <p:nvPr>
            <p:ph sz="half" idx="2"/>
          </p:nvPr>
        </p:nvSpPr>
        <p:spPr>
          <a:xfrm>
            <a:off x="6172200" y="1825625"/>
            <a:ext cx="5181600" cy="435133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18736A2A-190C-4DB3-8953-ECAB0923FC23}"/>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11/02/2021</a:t>
            </a:fld>
            <a:endParaRPr lang="es-ES"/>
          </a:p>
        </p:txBody>
      </p:sp>
      <p:sp>
        <p:nvSpPr>
          <p:cNvPr id="6" name="Marcador de pie de página 5">
            <a:extLst>
              <a:ext uri="{FF2B5EF4-FFF2-40B4-BE49-F238E27FC236}">
                <a16:creationId xmlns:a16="http://schemas.microsoft.com/office/drawing/2014/main" id="{381A34BF-F19A-4A4E-8936-F6D69C1A9969}"/>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7" name="Marcador de número de diapositiva 6">
            <a:extLst>
              <a:ext uri="{FF2B5EF4-FFF2-40B4-BE49-F238E27FC236}">
                <a16:creationId xmlns:a16="http://schemas.microsoft.com/office/drawing/2014/main" id="{78DECAF2-DE11-439D-AD53-14C725D6616A}"/>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20904196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477B50-E442-47AC-A9AF-17DCFBD24C6C}"/>
              </a:ext>
            </a:extLst>
          </p:cNvPr>
          <p:cNvSpPr>
            <a:spLocks noGrp="1"/>
          </p:cNvSpPr>
          <p:nvPr>
            <p:ph type="title"/>
          </p:nvPr>
        </p:nvSpPr>
        <p:spPr>
          <a:xfrm>
            <a:off x="839788" y="365125"/>
            <a:ext cx="10515600" cy="1325563"/>
          </a:xfrm>
          <a:prstGeom prst="rect">
            <a:avLst/>
          </a:prstGeo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FDEDF184-A1A7-4C58-8CC2-E4CEC89AE43E}"/>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CD3439B-8400-4069-8597-036899569C03}"/>
              </a:ext>
            </a:extLst>
          </p:cNvPr>
          <p:cNvSpPr>
            <a:spLocks noGrp="1"/>
          </p:cNvSpPr>
          <p:nvPr>
            <p:ph sz="half" idx="2"/>
          </p:nvPr>
        </p:nvSpPr>
        <p:spPr>
          <a:xfrm>
            <a:off x="839788" y="2505075"/>
            <a:ext cx="5157787" cy="368458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5BDAFE48-14CC-4297-A412-8F4C87E435E4}"/>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F086D72-6013-4FCC-87BA-6BED889E3B9B}"/>
              </a:ext>
            </a:extLst>
          </p:cNvPr>
          <p:cNvSpPr>
            <a:spLocks noGrp="1"/>
          </p:cNvSpPr>
          <p:nvPr>
            <p:ph sz="quarter" idx="4"/>
          </p:nvPr>
        </p:nvSpPr>
        <p:spPr>
          <a:xfrm>
            <a:off x="6172200" y="2505075"/>
            <a:ext cx="5183188" cy="368458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15E5CC16-C2FF-4022-B765-BA7C69242D93}"/>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11/02/2021</a:t>
            </a:fld>
            <a:endParaRPr lang="es-ES"/>
          </a:p>
        </p:txBody>
      </p:sp>
      <p:sp>
        <p:nvSpPr>
          <p:cNvPr id="8" name="Marcador de pie de página 7">
            <a:extLst>
              <a:ext uri="{FF2B5EF4-FFF2-40B4-BE49-F238E27FC236}">
                <a16:creationId xmlns:a16="http://schemas.microsoft.com/office/drawing/2014/main" id="{BABB818A-0BF3-4D1B-86E1-17737E0A3C9D}"/>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9" name="Marcador de número de diapositiva 8">
            <a:extLst>
              <a:ext uri="{FF2B5EF4-FFF2-40B4-BE49-F238E27FC236}">
                <a16:creationId xmlns:a16="http://schemas.microsoft.com/office/drawing/2014/main" id="{387EE789-D61E-4595-92C9-3BCC8BEE532C}"/>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469572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E8C860-F42D-485E-9172-D6760C42D1C3}"/>
              </a:ext>
            </a:extLst>
          </p:cNvPr>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44E1AF67-5213-4284-B772-E5E430A8656B}"/>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11/02/2021</a:t>
            </a:fld>
            <a:endParaRPr lang="es-ES"/>
          </a:p>
        </p:txBody>
      </p:sp>
      <p:sp>
        <p:nvSpPr>
          <p:cNvPr id="4" name="Marcador de pie de página 3">
            <a:extLst>
              <a:ext uri="{FF2B5EF4-FFF2-40B4-BE49-F238E27FC236}">
                <a16:creationId xmlns:a16="http://schemas.microsoft.com/office/drawing/2014/main" id="{7774E59F-05C2-4A09-B187-BC84938DDF32}"/>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5" name="Marcador de número de diapositiva 4">
            <a:extLst>
              <a:ext uri="{FF2B5EF4-FFF2-40B4-BE49-F238E27FC236}">
                <a16:creationId xmlns:a16="http://schemas.microsoft.com/office/drawing/2014/main" id="{6A7CD839-4A60-4AFB-974E-DB6511E6B8BD}"/>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30407493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401075-7BBC-4421-9849-C51C77A0EAF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1B17B5A-14FB-4E7B-95BE-3527AD2BC62B}"/>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B82E9C78-C5AF-4365-8803-B9AD6809F69A}"/>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E836952-B9E6-42B5-A318-36AB38666024}"/>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11/02/2021</a:t>
            </a:fld>
            <a:endParaRPr lang="es-ES"/>
          </a:p>
        </p:txBody>
      </p:sp>
      <p:sp>
        <p:nvSpPr>
          <p:cNvPr id="6" name="Marcador de pie de página 5">
            <a:extLst>
              <a:ext uri="{FF2B5EF4-FFF2-40B4-BE49-F238E27FC236}">
                <a16:creationId xmlns:a16="http://schemas.microsoft.com/office/drawing/2014/main" id="{95DDC499-767A-40D2-80AF-C3CE9DB8A182}"/>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7" name="Marcador de número de diapositiva 6">
            <a:extLst>
              <a:ext uri="{FF2B5EF4-FFF2-40B4-BE49-F238E27FC236}">
                <a16:creationId xmlns:a16="http://schemas.microsoft.com/office/drawing/2014/main" id="{DF27EB1D-5200-4E3A-987D-BAAD9F041739}"/>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18454100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05390D-8453-4D6D-A9E5-3CB138DC5AE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0A3B5DBA-1A3F-4D66-B902-C9E8EBF69856}"/>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FDF3E009-5F3F-4B2E-AC64-F06382F78B8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24CF4E8-6AC6-468D-A8B1-E573C90C6032}"/>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11/02/2021</a:t>
            </a:fld>
            <a:endParaRPr lang="es-ES"/>
          </a:p>
        </p:txBody>
      </p:sp>
      <p:sp>
        <p:nvSpPr>
          <p:cNvPr id="6" name="Marcador de pie de página 5">
            <a:extLst>
              <a:ext uri="{FF2B5EF4-FFF2-40B4-BE49-F238E27FC236}">
                <a16:creationId xmlns:a16="http://schemas.microsoft.com/office/drawing/2014/main" id="{03685D13-3251-421C-AA8E-40D9534FD7DE}"/>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7" name="Marcador de número de diapositiva 6">
            <a:extLst>
              <a:ext uri="{FF2B5EF4-FFF2-40B4-BE49-F238E27FC236}">
                <a16:creationId xmlns:a16="http://schemas.microsoft.com/office/drawing/2014/main" id="{BB5DA9BD-DADB-4730-B5D6-B1DE44198A3B}"/>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2898133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2CEA09-ABDC-4AA2-9ED2-27D860BD2840}"/>
              </a:ext>
            </a:extLst>
          </p:cNvPr>
          <p:cNvSpPr>
            <a:spLocks noGrp="1"/>
          </p:cNvSpPr>
          <p:nvPr>
            <p:ph type="title"/>
          </p:nvPr>
        </p:nvSpPr>
        <p:spPr>
          <a:xfrm>
            <a:off x="838200" y="1331776"/>
            <a:ext cx="10515600" cy="1325563"/>
          </a:xfrm>
          <a:prstGeom prst="rect">
            <a:avLst/>
          </a:prstGeom>
        </p:spPr>
        <p:txBody>
          <a:bodyPr/>
          <a:lstStyle>
            <a:lvl1pPr>
              <a:defRPr sz="2800">
                <a:solidFill>
                  <a:srgbClr val="6494ED"/>
                </a:solidFill>
                <a:latin typeface="Hypatia Sans Pro" panose="020B0502020204020303" pitchFamily="34" charset="0"/>
              </a:defRPr>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5779EAD6-5353-46DD-9806-3B98DC156EDD}"/>
              </a:ext>
            </a:extLst>
          </p:cNvPr>
          <p:cNvSpPr>
            <a:spLocks noGrp="1"/>
          </p:cNvSpPr>
          <p:nvPr>
            <p:ph idx="1"/>
          </p:nvPr>
        </p:nvSpPr>
        <p:spPr>
          <a:xfrm>
            <a:off x="838200" y="3043645"/>
            <a:ext cx="10515600" cy="3133317"/>
          </a:xfrm>
          <a:prstGeom prst="rect">
            <a:avLst/>
          </a:prstGeom>
        </p:spPr>
        <p:txBody>
          <a:bodyPr/>
          <a:lstStyle>
            <a:lvl1pPr>
              <a:defRPr>
                <a:solidFill>
                  <a:srgbClr val="9A0000"/>
                </a:solidFill>
                <a:latin typeface="Minion Pro" panose="02040503050201020203" pitchFamily="18" charset="0"/>
              </a:defRPr>
            </a:lvl1pPr>
            <a:lvl2pPr>
              <a:defRPr>
                <a:solidFill>
                  <a:srgbClr val="9A0000"/>
                </a:solidFill>
                <a:latin typeface="Minion Pro" panose="02040503050201020203" pitchFamily="18" charset="0"/>
              </a:defRPr>
            </a:lvl2pPr>
            <a:lvl3pPr>
              <a:defRPr>
                <a:solidFill>
                  <a:schemeClr val="tx1"/>
                </a:solidFill>
                <a:latin typeface="Minion Pro" panose="02040503050201020203" pitchFamily="18" charset="0"/>
              </a:defRPr>
            </a:lvl3pPr>
            <a:lvl4pPr>
              <a:defRPr>
                <a:solidFill>
                  <a:schemeClr val="tx1"/>
                </a:solidFill>
                <a:latin typeface="Minion Pro" panose="02040503050201020203" pitchFamily="18" charset="0"/>
              </a:defRPr>
            </a:lvl4pPr>
            <a:lvl5pPr>
              <a:defRPr>
                <a:solidFill>
                  <a:schemeClr val="tx1"/>
                </a:solidFill>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11050982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3CF033-AC03-4188-87E3-CCF205FC7F51}"/>
              </a:ext>
            </a:extLst>
          </p:cNvPr>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19291163-B131-4081-96EC-C5A3357B246A}"/>
              </a:ext>
            </a:extLst>
          </p:cNvPr>
          <p:cNvSpPr>
            <a:spLocks noGrp="1"/>
          </p:cNvSpPr>
          <p:nvPr>
            <p:ph type="body" orient="vert" idx="1"/>
          </p:nvPr>
        </p:nvSpPr>
        <p:spPr>
          <a:xfrm>
            <a:off x="838200" y="1825625"/>
            <a:ext cx="10515600" cy="4351338"/>
          </a:xfrm>
          <a:prstGeom prst="rect">
            <a:avLst/>
          </a:prstGeo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51157BB-1EB4-48C6-8A41-AED68AD09348}"/>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11/02/2021</a:t>
            </a:fld>
            <a:endParaRPr lang="es-ES"/>
          </a:p>
        </p:txBody>
      </p:sp>
      <p:sp>
        <p:nvSpPr>
          <p:cNvPr id="5" name="Marcador de pie de página 4">
            <a:extLst>
              <a:ext uri="{FF2B5EF4-FFF2-40B4-BE49-F238E27FC236}">
                <a16:creationId xmlns:a16="http://schemas.microsoft.com/office/drawing/2014/main" id="{BF45CE07-7FBF-48C8-A2CC-46C48E8BB84E}"/>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Marcador de número de diapositiva 5">
            <a:extLst>
              <a:ext uri="{FF2B5EF4-FFF2-40B4-BE49-F238E27FC236}">
                <a16:creationId xmlns:a16="http://schemas.microsoft.com/office/drawing/2014/main" id="{31C05006-F438-4065-B8B5-5D6C87EA01B8}"/>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7551275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8910081-B247-4666-B7B2-D9F364333582}"/>
              </a:ext>
            </a:extLst>
          </p:cNvPr>
          <p:cNvSpPr>
            <a:spLocks noGrp="1"/>
          </p:cNvSpPr>
          <p:nvPr>
            <p:ph type="title" orient="vert"/>
          </p:nvPr>
        </p:nvSpPr>
        <p:spPr>
          <a:xfrm>
            <a:off x="8724900" y="365125"/>
            <a:ext cx="2628900" cy="5811838"/>
          </a:xfrm>
          <a:prstGeom prst="rect">
            <a:avLst/>
          </a:prstGeo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ECD8D6FE-EC39-4BE8-81C2-811D8B070BB1}"/>
              </a:ext>
            </a:extLst>
          </p:cNvPr>
          <p:cNvSpPr>
            <a:spLocks noGrp="1"/>
          </p:cNvSpPr>
          <p:nvPr>
            <p:ph type="body" orient="vert" idx="1"/>
          </p:nvPr>
        </p:nvSpPr>
        <p:spPr>
          <a:xfrm>
            <a:off x="838200" y="365125"/>
            <a:ext cx="7734300" cy="5811838"/>
          </a:xfrm>
          <a:prstGeom prst="rect">
            <a:avLst/>
          </a:prstGeo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09D82AF-28AF-4AC5-A99E-B7C9CBD49B00}"/>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11/02/2021</a:t>
            </a:fld>
            <a:endParaRPr lang="es-ES"/>
          </a:p>
        </p:txBody>
      </p:sp>
      <p:sp>
        <p:nvSpPr>
          <p:cNvPr id="5" name="Marcador de pie de página 4">
            <a:extLst>
              <a:ext uri="{FF2B5EF4-FFF2-40B4-BE49-F238E27FC236}">
                <a16:creationId xmlns:a16="http://schemas.microsoft.com/office/drawing/2014/main" id="{38746769-4059-40A4-8981-4F1967396D65}"/>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Marcador de número de diapositiva 5">
            <a:extLst>
              <a:ext uri="{FF2B5EF4-FFF2-40B4-BE49-F238E27FC236}">
                <a16:creationId xmlns:a16="http://schemas.microsoft.com/office/drawing/2014/main" id="{09367E47-A61A-4386-8533-565F13C80F02}"/>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31106279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D0E953-ABCF-4286-8FE5-D8BD237A16A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EDC42467-B493-4C6C-BABC-FF04BCF21B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76F047E4-33CF-4D92-9310-0B7366615B39}"/>
              </a:ext>
            </a:extLst>
          </p:cNvPr>
          <p:cNvSpPr>
            <a:spLocks noGrp="1"/>
          </p:cNvSpPr>
          <p:nvPr>
            <p:ph type="dt" sz="half" idx="10"/>
          </p:nvPr>
        </p:nvSpPr>
        <p:spPr/>
        <p:txBody>
          <a:bodyPr/>
          <a:lstStyle/>
          <a:p>
            <a:fld id="{4A5A45B6-2818-4683-9C60-0C1210601B5B}" type="datetimeFigureOut">
              <a:rPr lang="es-ES" smtClean="0"/>
              <a:t>11/02/2021</a:t>
            </a:fld>
            <a:endParaRPr lang="es-ES"/>
          </a:p>
        </p:txBody>
      </p:sp>
      <p:sp>
        <p:nvSpPr>
          <p:cNvPr id="5" name="Marcador de pie de página 4">
            <a:extLst>
              <a:ext uri="{FF2B5EF4-FFF2-40B4-BE49-F238E27FC236}">
                <a16:creationId xmlns:a16="http://schemas.microsoft.com/office/drawing/2014/main" id="{B2D89C5D-CAF0-4C12-91A5-AB3A509DF44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10A1326-7A75-4E33-9C33-8835B9253301}"/>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2482992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DA9187-C2E6-4084-B222-36D3C68DF150}"/>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321D2E9-DF9B-4415-9B71-DC856BECFDB7}"/>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B3F1A21-CB46-45F2-8887-747905DCB4C4}"/>
              </a:ext>
            </a:extLst>
          </p:cNvPr>
          <p:cNvSpPr>
            <a:spLocks noGrp="1"/>
          </p:cNvSpPr>
          <p:nvPr>
            <p:ph type="dt" sz="half" idx="10"/>
          </p:nvPr>
        </p:nvSpPr>
        <p:spPr/>
        <p:txBody>
          <a:bodyPr/>
          <a:lstStyle/>
          <a:p>
            <a:fld id="{4A5A45B6-2818-4683-9C60-0C1210601B5B}" type="datetimeFigureOut">
              <a:rPr lang="es-ES" smtClean="0"/>
              <a:t>11/02/2021</a:t>
            </a:fld>
            <a:endParaRPr lang="es-ES"/>
          </a:p>
        </p:txBody>
      </p:sp>
      <p:sp>
        <p:nvSpPr>
          <p:cNvPr id="5" name="Marcador de pie de página 4">
            <a:extLst>
              <a:ext uri="{FF2B5EF4-FFF2-40B4-BE49-F238E27FC236}">
                <a16:creationId xmlns:a16="http://schemas.microsoft.com/office/drawing/2014/main" id="{A961DBE4-D362-4952-8199-4FB7CDBEA6C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81BED84-3353-4F89-93DB-A2ECF32C0E9E}"/>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320483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A9D3B6-6FDF-4F48-BB87-B388CF275C57}"/>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1D92F1FD-3D65-4D6C-876B-95E7309F26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4973A37D-C1AF-4D98-A9DD-F7EF69D72FB9}"/>
              </a:ext>
            </a:extLst>
          </p:cNvPr>
          <p:cNvSpPr>
            <a:spLocks noGrp="1"/>
          </p:cNvSpPr>
          <p:nvPr>
            <p:ph type="dt" sz="half" idx="10"/>
          </p:nvPr>
        </p:nvSpPr>
        <p:spPr/>
        <p:txBody>
          <a:bodyPr/>
          <a:lstStyle/>
          <a:p>
            <a:fld id="{4A5A45B6-2818-4683-9C60-0C1210601B5B}" type="datetimeFigureOut">
              <a:rPr lang="es-ES" smtClean="0"/>
              <a:t>11/02/2021</a:t>
            </a:fld>
            <a:endParaRPr lang="es-ES"/>
          </a:p>
        </p:txBody>
      </p:sp>
      <p:sp>
        <p:nvSpPr>
          <p:cNvPr id="5" name="Marcador de pie de página 4">
            <a:extLst>
              <a:ext uri="{FF2B5EF4-FFF2-40B4-BE49-F238E27FC236}">
                <a16:creationId xmlns:a16="http://schemas.microsoft.com/office/drawing/2014/main" id="{2E426267-4AB4-4CD2-9800-F3C4811A381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0A5B62D-AE0A-4268-847C-E936D66D8ACE}"/>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34275517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34EEF3-0812-41CD-B28C-6C2E1919B4DB}"/>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E899E8FA-6F47-4DF2-B0F9-2EC6CF714EB5}"/>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2BF7CC6A-190B-4A0D-B270-05F95947BC12}"/>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B2D1925A-EFC0-4ABB-818F-D813F4D7CC89}"/>
              </a:ext>
            </a:extLst>
          </p:cNvPr>
          <p:cNvSpPr>
            <a:spLocks noGrp="1"/>
          </p:cNvSpPr>
          <p:nvPr>
            <p:ph type="dt" sz="half" idx="10"/>
          </p:nvPr>
        </p:nvSpPr>
        <p:spPr/>
        <p:txBody>
          <a:bodyPr/>
          <a:lstStyle/>
          <a:p>
            <a:fld id="{4A5A45B6-2818-4683-9C60-0C1210601B5B}" type="datetimeFigureOut">
              <a:rPr lang="es-ES" smtClean="0"/>
              <a:t>11/02/2021</a:t>
            </a:fld>
            <a:endParaRPr lang="es-ES"/>
          </a:p>
        </p:txBody>
      </p:sp>
      <p:sp>
        <p:nvSpPr>
          <p:cNvPr id="6" name="Marcador de pie de página 5">
            <a:extLst>
              <a:ext uri="{FF2B5EF4-FFF2-40B4-BE49-F238E27FC236}">
                <a16:creationId xmlns:a16="http://schemas.microsoft.com/office/drawing/2014/main" id="{522F3BC3-7163-41DA-A1B4-98F6A7F8C413}"/>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797F59DF-2979-44F0-86CB-3DE28EDCA5B2}"/>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13890149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323F98-48A8-439B-A59B-3A9EE80E40C1}"/>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54DE8F10-DC0C-4A60-A269-EB9A5D4E32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D09363DE-8DF6-488D-8981-BDEE5FA4AC6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2AA482D9-46C2-4B05-BA73-C4C95BFCF5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C561EC43-7FBD-4A65-8BAE-318D610ED92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71E2B0B4-D088-44E4-83C2-B6FEB837B354}"/>
              </a:ext>
            </a:extLst>
          </p:cNvPr>
          <p:cNvSpPr>
            <a:spLocks noGrp="1"/>
          </p:cNvSpPr>
          <p:nvPr>
            <p:ph type="dt" sz="half" idx="10"/>
          </p:nvPr>
        </p:nvSpPr>
        <p:spPr/>
        <p:txBody>
          <a:bodyPr/>
          <a:lstStyle/>
          <a:p>
            <a:fld id="{4A5A45B6-2818-4683-9C60-0C1210601B5B}" type="datetimeFigureOut">
              <a:rPr lang="es-ES" smtClean="0"/>
              <a:t>11/02/2021</a:t>
            </a:fld>
            <a:endParaRPr lang="es-ES"/>
          </a:p>
        </p:txBody>
      </p:sp>
      <p:sp>
        <p:nvSpPr>
          <p:cNvPr id="8" name="Marcador de pie de página 7">
            <a:extLst>
              <a:ext uri="{FF2B5EF4-FFF2-40B4-BE49-F238E27FC236}">
                <a16:creationId xmlns:a16="http://schemas.microsoft.com/office/drawing/2014/main" id="{6EA01F99-CC75-423F-A253-E2D868816C50}"/>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1B421A2B-063C-434B-9C2D-4D459B27F0C6}"/>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34330341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2609EA-7D83-4063-800D-D5D5058986E0}"/>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FB10BDBF-D2D5-4CDE-B1EE-59346FE6726F}"/>
              </a:ext>
            </a:extLst>
          </p:cNvPr>
          <p:cNvSpPr>
            <a:spLocks noGrp="1"/>
          </p:cNvSpPr>
          <p:nvPr>
            <p:ph type="dt" sz="half" idx="10"/>
          </p:nvPr>
        </p:nvSpPr>
        <p:spPr/>
        <p:txBody>
          <a:bodyPr/>
          <a:lstStyle/>
          <a:p>
            <a:fld id="{4A5A45B6-2818-4683-9C60-0C1210601B5B}" type="datetimeFigureOut">
              <a:rPr lang="es-ES" smtClean="0"/>
              <a:t>11/02/2021</a:t>
            </a:fld>
            <a:endParaRPr lang="es-ES"/>
          </a:p>
        </p:txBody>
      </p:sp>
      <p:sp>
        <p:nvSpPr>
          <p:cNvPr id="4" name="Marcador de pie de página 3">
            <a:extLst>
              <a:ext uri="{FF2B5EF4-FFF2-40B4-BE49-F238E27FC236}">
                <a16:creationId xmlns:a16="http://schemas.microsoft.com/office/drawing/2014/main" id="{5E27F299-FD03-42EC-9DE4-F05FB0E15442}"/>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B147B5C1-1944-4BA2-93B8-07848B5FC1FE}"/>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33156057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410D4CF-7313-4212-B95A-8EC70CD9DF13}"/>
              </a:ext>
            </a:extLst>
          </p:cNvPr>
          <p:cNvSpPr>
            <a:spLocks noGrp="1"/>
          </p:cNvSpPr>
          <p:nvPr>
            <p:ph type="dt" sz="half" idx="10"/>
          </p:nvPr>
        </p:nvSpPr>
        <p:spPr/>
        <p:txBody>
          <a:bodyPr/>
          <a:lstStyle/>
          <a:p>
            <a:fld id="{4A5A45B6-2818-4683-9C60-0C1210601B5B}" type="datetimeFigureOut">
              <a:rPr lang="es-ES" smtClean="0"/>
              <a:t>11/02/2021</a:t>
            </a:fld>
            <a:endParaRPr lang="es-ES"/>
          </a:p>
        </p:txBody>
      </p:sp>
      <p:sp>
        <p:nvSpPr>
          <p:cNvPr id="3" name="Marcador de pie de página 2">
            <a:extLst>
              <a:ext uri="{FF2B5EF4-FFF2-40B4-BE49-F238E27FC236}">
                <a16:creationId xmlns:a16="http://schemas.microsoft.com/office/drawing/2014/main" id="{4BE5997B-0356-4A29-84F0-D9BA667ACECF}"/>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320A9005-AAB3-4C40-97FA-BEA83D49BB7D}"/>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11084730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EBB4E5-FA80-437F-9F0B-BC6528383AF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1ABCDD0-144E-4F12-93E1-5CA813B405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43FDFC9D-0030-410F-AE77-51D83959C9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4E15245-3D19-4134-9A7E-6EF9D8D7829C}"/>
              </a:ext>
            </a:extLst>
          </p:cNvPr>
          <p:cNvSpPr>
            <a:spLocks noGrp="1"/>
          </p:cNvSpPr>
          <p:nvPr>
            <p:ph type="dt" sz="half" idx="10"/>
          </p:nvPr>
        </p:nvSpPr>
        <p:spPr/>
        <p:txBody>
          <a:bodyPr/>
          <a:lstStyle/>
          <a:p>
            <a:fld id="{4A5A45B6-2818-4683-9C60-0C1210601B5B}" type="datetimeFigureOut">
              <a:rPr lang="es-ES" smtClean="0"/>
              <a:t>11/02/2021</a:t>
            </a:fld>
            <a:endParaRPr lang="es-ES"/>
          </a:p>
        </p:txBody>
      </p:sp>
      <p:sp>
        <p:nvSpPr>
          <p:cNvPr id="6" name="Marcador de pie de página 5">
            <a:extLst>
              <a:ext uri="{FF2B5EF4-FFF2-40B4-BE49-F238E27FC236}">
                <a16:creationId xmlns:a16="http://schemas.microsoft.com/office/drawing/2014/main" id="{5FFB3A44-F467-4BB2-97F6-A10648B11CAA}"/>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D74BD9CF-7654-4DA6-91A1-BA1B37BBE68F}"/>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2070792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9B31E8-AEFE-44A4-AC04-49D6330EFA69}"/>
              </a:ext>
            </a:extLst>
          </p:cNvPr>
          <p:cNvSpPr>
            <a:spLocks noGrp="1"/>
          </p:cNvSpPr>
          <p:nvPr>
            <p:ph type="title"/>
          </p:nvPr>
        </p:nvSpPr>
        <p:spPr>
          <a:xfrm>
            <a:off x="831850" y="1709738"/>
            <a:ext cx="10515600" cy="2852737"/>
          </a:xfrm>
          <a:prstGeom prst="rect">
            <a:avLst/>
          </a:prstGeom>
        </p:spPr>
        <p:txBody>
          <a:bodyPr anchor="b"/>
          <a:lstStyle>
            <a:lvl1pPr>
              <a:defRPr sz="4000">
                <a:latin typeface="Hypatia Sans Pro" panose="020B0502020204020303" pitchFamily="34" charset="0"/>
              </a:defRPr>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3C14831B-BBD4-4D51-A6FB-DE8A71FC483E}"/>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latin typeface="Minion Pro" panose="02040503050201020203"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Tree>
    <p:extLst>
      <p:ext uri="{BB962C8B-B14F-4D97-AF65-F5344CB8AC3E}">
        <p14:creationId xmlns:p14="http://schemas.microsoft.com/office/powerpoint/2010/main" val="413614722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6B5CB2-1386-4006-812C-CCBACDE21DA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77BEA69F-C26E-495A-910F-A903D2C667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E6F01B35-E529-4AA0-A293-15A4460C4A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301E626-4F7D-4F15-8D23-5A850C6E534D}"/>
              </a:ext>
            </a:extLst>
          </p:cNvPr>
          <p:cNvSpPr>
            <a:spLocks noGrp="1"/>
          </p:cNvSpPr>
          <p:nvPr>
            <p:ph type="dt" sz="half" idx="10"/>
          </p:nvPr>
        </p:nvSpPr>
        <p:spPr/>
        <p:txBody>
          <a:bodyPr/>
          <a:lstStyle/>
          <a:p>
            <a:fld id="{4A5A45B6-2818-4683-9C60-0C1210601B5B}" type="datetimeFigureOut">
              <a:rPr lang="es-ES" smtClean="0"/>
              <a:t>11/02/2021</a:t>
            </a:fld>
            <a:endParaRPr lang="es-ES"/>
          </a:p>
        </p:txBody>
      </p:sp>
      <p:sp>
        <p:nvSpPr>
          <p:cNvPr id="6" name="Marcador de pie de página 5">
            <a:extLst>
              <a:ext uri="{FF2B5EF4-FFF2-40B4-BE49-F238E27FC236}">
                <a16:creationId xmlns:a16="http://schemas.microsoft.com/office/drawing/2014/main" id="{E3CBD240-FC8C-4A25-8EB4-D52C110AEAF6}"/>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39F5FAD0-5481-401C-B194-D27E89DD63BC}"/>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15553481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529701-55FB-42F3-85A5-9A146C8B1E75}"/>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3042984B-BB1B-49CB-9C04-B9951BC9FB3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20A8622-F90A-41D9-9C40-004107F9529D}"/>
              </a:ext>
            </a:extLst>
          </p:cNvPr>
          <p:cNvSpPr>
            <a:spLocks noGrp="1"/>
          </p:cNvSpPr>
          <p:nvPr>
            <p:ph type="dt" sz="half" idx="10"/>
          </p:nvPr>
        </p:nvSpPr>
        <p:spPr/>
        <p:txBody>
          <a:bodyPr/>
          <a:lstStyle/>
          <a:p>
            <a:fld id="{4A5A45B6-2818-4683-9C60-0C1210601B5B}" type="datetimeFigureOut">
              <a:rPr lang="es-ES" smtClean="0"/>
              <a:t>11/02/2021</a:t>
            </a:fld>
            <a:endParaRPr lang="es-ES"/>
          </a:p>
        </p:txBody>
      </p:sp>
      <p:sp>
        <p:nvSpPr>
          <p:cNvPr id="5" name="Marcador de pie de página 4">
            <a:extLst>
              <a:ext uri="{FF2B5EF4-FFF2-40B4-BE49-F238E27FC236}">
                <a16:creationId xmlns:a16="http://schemas.microsoft.com/office/drawing/2014/main" id="{63A68658-84AC-42CA-BD34-2DD4125DDAE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F4E1205-DCD9-4999-81A8-C995E915E172}"/>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17314811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ABFCD97-5102-4B55-AA8E-C040A1BD359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0A3E76D2-59D3-4AC4-81FE-9664C3820987}"/>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1712062-DC47-4211-B80C-9A4A7B749ED0}"/>
              </a:ext>
            </a:extLst>
          </p:cNvPr>
          <p:cNvSpPr>
            <a:spLocks noGrp="1"/>
          </p:cNvSpPr>
          <p:nvPr>
            <p:ph type="dt" sz="half" idx="10"/>
          </p:nvPr>
        </p:nvSpPr>
        <p:spPr/>
        <p:txBody>
          <a:bodyPr/>
          <a:lstStyle/>
          <a:p>
            <a:fld id="{4A5A45B6-2818-4683-9C60-0C1210601B5B}" type="datetimeFigureOut">
              <a:rPr lang="es-ES" smtClean="0"/>
              <a:t>11/02/2021</a:t>
            </a:fld>
            <a:endParaRPr lang="es-ES"/>
          </a:p>
        </p:txBody>
      </p:sp>
      <p:sp>
        <p:nvSpPr>
          <p:cNvPr id="5" name="Marcador de pie de página 4">
            <a:extLst>
              <a:ext uri="{FF2B5EF4-FFF2-40B4-BE49-F238E27FC236}">
                <a16:creationId xmlns:a16="http://schemas.microsoft.com/office/drawing/2014/main" id="{B0ADAEEB-7E19-4C4A-B673-B6013631093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8A2B7A3-5E7C-4775-A86D-786287B5725A}"/>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413336637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61671A-7258-4792-A7B9-05079DB61AD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4FCE70BE-CFC7-4645-88B2-5F35F7DD29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C7BC9DA0-89FB-4C5C-B42E-666396F23BC2}"/>
              </a:ext>
            </a:extLst>
          </p:cNvPr>
          <p:cNvSpPr>
            <a:spLocks noGrp="1"/>
          </p:cNvSpPr>
          <p:nvPr>
            <p:ph type="dt" sz="half" idx="10"/>
          </p:nvPr>
        </p:nvSpPr>
        <p:spPr/>
        <p:txBody>
          <a:bodyPr/>
          <a:lstStyle/>
          <a:p>
            <a:fld id="{954496B1-3386-49B8-A8CB-026D317131EE}" type="datetimeFigureOut">
              <a:rPr lang="es-ES" smtClean="0"/>
              <a:t>11/02/2021</a:t>
            </a:fld>
            <a:endParaRPr lang="es-ES"/>
          </a:p>
        </p:txBody>
      </p:sp>
      <p:sp>
        <p:nvSpPr>
          <p:cNvPr id="5" name="Marcador de pie de página 4">
            <a:extLst>
              <a:ext uri="{FF2B5EF4-FFF2-40B4-BE49-F238E27FC236}">
                <a16:creationId xmlns:a16="http://schemas.microsoft.com/office/drawing/2014/main" id="{37B08F5B-B6D4-423A-8311-76039813EEB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E6C0643-0D80-4000-8BB4-092AF9083B31}"/>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26837084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FD0477-8A4F-494E-A7A1-4424202BC9FF}"/>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D27778A0-B396-4AB1-BB5C-AB8EAF8EED40}"/>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0B455A7-99A8-4B42-9585-F672E6B5EEF0}"/>
              </a:ext>
            </a:extLst>
          </p:cNvPr>
          <p:cNvSpPr>
            <a:spLocks noGrp="1"/>
          </p:cNvSpPr>
          <p:nvPr>
            <p:ph type="dt" sz="half" idx="10"/>
          </p:nvPr>
        </p:nvSpPr>
        <p:spPr/>
        <p:txBody>
          <a:bodyPr/>
          <a:lstStyle/>
          <a:p>
            <a:fld id="{954496B1-3386-49B8-A8CB-026D317131EE}" type="datetimeFigureOut">
              <a:rPr lang="es-ES" smtClean="0"/>
              <a:t>11/02/2021</a:t>
            </a:fld>
            <a:endParaRPr lang="es-ES"/>
          </a:p>
        </p:txBody>
      </p:sp>
      <p:sp>
        <p:nvSpPr>
          <p:cNvPr id="5" name="Marcador de pie de página 4">
            <a:extLst>
              <a:ext uri="{FF2B5EF4-FFF2-40B4-BE49-F238E27FC236}">
                <a16:creationId xmlns:a16="http://schemas.microsoft.com/office/drawing/2014/main" id="{C8C48A9C-C759-4DCC-AC94-6379CBA62F4D}"/>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E286163-8FE0-452C-89D5-D15FF641EB5B}"/>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365290254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58BC78-F1EA-4445-94F7-EABEC496A27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6A466464-A823-479E-AE72-69A321B15A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298B9C0B-FF46-4F8D-AF7E-FE495A51CF9A}"/>
              </a:ext>
            </a:extLst>
          </p:cNvPr>
          <p:cNvSpPr>
            <a:spLocks noGrp="1"/>
          </p:cNvSpPr>
          <p:nvPr>
            <p:ph type="dt" sz="half" idx="10"/>
          </p:nvPr>
        </p:nvSpPr>
        <p:spPr/>
        <p:txBody>
          <a:bodyPr/>
          <a:lstStyle/>
          <a:p>
            <a:fld id="{954496B1-3386-49B8-A8CB-026D317131EE}" type="datetimeFigureOut">
              <a:rPr lang="es-ES" smtClean="0"/>
              <a:t>11/02/2021</a:t>
            </a:fld>
            <a:endParaRPr lang="es-ES"/>
          </a:p>
        </p:txBody>
      </p:sp>
      <p:sp>
        <p:nvSpPr>
          <p:cNvPr id="5" name="Marcador de pie de página 4">
            <a:extLst>
              <a:ext uri="{FF2B5EF4-FFF2-40B4-BE49-F238E27FC236}">
                <a16:creationId xmlns:a16="http://schemas.microsoft.com/office/drawing/2014/main" id="{3BEA03C0-2B51-44C5-9454-391004D6EB0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75D8ADE-37F3-4855-9E39-AC1C3E455977}"/>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7812536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CE8382-D536-497C-913C-30DBE71130FF}"/>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1F94C74-196C-4055-B391-492D2282C460}"/>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C4285A2F-7CB8-49ED-846B-3A087262DB3D}"/>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2310370B-3DF5-4523-899A-BD86EBA6DA7C}"/>
              </a:ext>
            </a:extLst>
          </p:cNvPr>
          <p:cNvSpPr>
            <a:spLocks noGrp="1"/>
          </p:cNvSpPr>
          <p:nvPr>
            <p:ph type="dt" sz="half" idx="10"/>
          </p:nvPr>
        </p:nvSpPr>
        <p:spPr/>
        <p:txBody>
          <a:bodyPr/>
          <a:lstStyle/>
          <a:p>
            <a:fld id="{954496B1-3386-49B8-A8CB-026D317131EE}" type="datetimeFigureOut">
              <a:rPr lang="es-ES" smtClean="0"/>
              <a:t>11/02/2021</a:t>
            </a:fld>
            <a:endParaRPr lang="es-ES"/>
          </a:p>
        </p:txBody>
      </p:sp>
      <p:sp>
        <p:nvSpPr>
          <p:cNvPr id="6" name="Marcador de pie de página 5">
            <a:extLst>
              <a:ext uri="{FF2B5EF4-FFF2-40B4-BE49-F238E27FC236}">
                <a16:creationId xmlns:a16="http://schemas.microsoft.com/office/drawing/2014/main" id="{E438F623-CA15-4ECF-AB21-A8A526638964}"/>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B5294172-9EB3-429C-B602-2372D84C92F9}"/>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250688011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4B4B2C-8FDC-4062-B092-BBE7B4B1A4EC}"/>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4BB75C79-FDDF-43A4-8349-5D92E79EF1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04592DA8-6749-4190-88D3-B0830F268566}"/>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232FA04C-E66F-4503-B308-7F46B4E425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0512445E-BBB3-4AE9-A16F-C1719C85BDA0}"/>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5462D470-0EFC-4D38-824F-0730D2F72811}"/>
              </a:ext>
            </a:extLst>
          </p:cNvPr>
          <p:cNvSpPr>
            <a:spLocks noGrp="1"/>
          </p:cNvSpPr>
          <p:nvPr>
            <p:ph type="dt" sz="half" idx="10"/>
          </p:nvPr>
        </p:nvSpPr>
        <p:spPr/>
        <p:txBody>
          <a:bodyPr/>
          <a:lstStyle/>
          <a:p>
            <a:fld id="{954496B1-3386-49B8-A8CB-026D317131EE}" type="datetimeFigureOut">
              <a:rPr lang="es-ES" smtClean="0"/>
              <a:t>11/02/2021</a:t>
            </a:fld>
            <a:endParaRPr lang="es-ES"/>
          </a:p>
        </p:txBody>
      </p:sp>
      <p:sp>
        <p:nvSpPr>
          <p:cNvPr id="8" name="Marcador de pie de página 7">
            <a:extLst>
              <a:ext uri="{FF2B5EF4-FFF2-40B4-BE49-F238E27FC236}">
                <a16:creationId xmlns:a16="http://schemas.microsoft.com/office/drawing/2014/main" id="{BD7436F3-B78C-4A52-A7E0-F99F94F6845F}"/>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6BBC8CF7-9639-44E3-8CDE-30E33FCF15DE}"/>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17393189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474BAE-E8AE-48B2-9D43-CD9927E647FE}"/>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54FE611F-D7DE-413C-947E-E84BA6FB5C86}"/>
              </a:ext>
            </a:extLst>
          </p:cNvPr>
          <p:cNvSpPr>
            <a:spLocks noGrp="1"/>
          </p:cNvSpPr>
          <p:nvPr>
            <p:ph type="dt" sz="half" idx="10"/>
          </p:nvPr>
        </p:nvSpPr>
        <p:spPr/>
        <p:txBody>
          <a:bodyPr/>
          <a:lstStyle/>
          <a:p>
            <a:fld id="{954496B1-3386-49B8-A8CB-026D317131EE}" type="datetimeFigureOut">
              <a:rPr lang="es-ES" smtClean="0"/>
              <a:t>11/02/2021</a:t>
            </a:fld>
            <a:endParaRPr lang="es-ES"/>
          </a:p>
        </p:txBody>
      </p:sp>
      <p:sp>
        <p:nvSpPr>
          <p:cNvPr id="4" name="Marcador de pie de página 3">
            <a:extLst>
              <a:ext uri="{FF2B5EF4-FFF2-40B4-BE49-F238E27FC236}">
                <a16:creationId xmlns:a16="http://schemas.microsoft.com/office/drawing/2014/main" id="{F974FED6-7B66-4C5C-92F4-C69DF95AC7FC}"/>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50BA47A4-F7F6-431A-953F-A0BE656380A0}"/>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4125038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477CB36-40FC-46CE-B984-FDC2C5C55A59}"/>
              </a:ext>
            </a:extLst>
          </p:cNvPr>
          <p:cNvSpPr>
            <a:spLocks noGrp="1"/>
          </p:cNvSpPr>
          <p:nvPr>
            <p:ph type="dt" sz="half" idx="10"/>
          </p:nvPr>
        </p:nvSpPr>
        <p:spPr/>
        <p:txBody>
          <a:bodyPr/>
          <a:lstStyle/>
          <a:p>
            <a:fld id="{954496B1-3386-49B8-A8CB-026D317131EE}" type="datetimeFigureOut">
              <a:rPr lang="es-ES" smtClean="0"/>
              <a:t>11/02/2021</a:t>
            </a:fld>
            <a:endParaRPr lang="es-ES"/>
          </a:p>
        </p:txBody>
      </p:sp>
      <p:sp>
        <p:nvSpPr>
          <p:cNvPr id="3" name="Marcador de pie de página 2">
            <a:extLst>
              <a:ext uri="{FF2B5EF4-FFF2-40B4-BE49-F238E27FC236}">
                <a16:creationId xmlns:a16="http://schemas.microsoft.com/office/drawing/2014/main" id="{6FFAEBAC-3572-4470-86F8-4BDE378D4707}"/>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6CF4F304-81AA-41D9-A4EB-9CBFD45B2FD9}"/>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205070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68C153-D839-45C3-B2DC-F17FDCD72F93}"/>
              </a:ext>
            </a:extLst>
          </p:cNvPr>
          <p:cNvSpPr>
            <a:spLocks noGrp="1"/>
          </p:cNvSpPr>
          <p:nvPr>
            <p:ph type="title"/>
          </p:nvPr>
        </p:nvSpPr>
        <p:spPr>
          <a:xfrm>
            <a:off x="838200" y="1331777"/>
            <a:ext cx="10515600" cy="1325563"/>
          </a:xfrm>
          <a:prstGeom prst="rect">
            <a:avLst/>
          </a:prstGeom>
        </p:spPr>
        <p:txBody>
          <a:bodyPr/>
          <a:lstStyle>
            <a:lvl1pPr>
              <a:defRPr>
                <a:solidFill>
                  <a:srgbClr val="6494ED"/>
                </a:solidFill>
                <a:latin typeface="Hypatia Sans Pro" panose="020B0502020204020303" pitchFamily="34" charset="0"/>
              </a:defRPr>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49EE834A-F803-4EDD-A26E-A7B4D3D74A7C}"/>
              </a:ext>
            </a:extLst>
          </p:cNvPr>
          <p:cNvSpPr>
            <a:spLocks noGrp="1"/>
          </p:cNvSpPr>
          <p:nvPr>
            <p:ph sz="half" idx="1"/>
          </p:nvPr>
        </p:nvSpPr>
        <p:spPr>
          <a:xfrm>
            <a:off x="838200" y="2834639"/>
            <a:ext cx="5181600" cy="3342323"/>
          </a:xfrm>
          <a:prstGeom prst="rect">
            <a:avLst/>
          </a:prstGeom>
        </p:spPr>
        <p:txBody>
          <a:bodyPr/>
          <a:lstStyle>
            <a:lvl1pPr>
              <a:defRPr>
                <a:solidFill>
                  <a:srgbClr val="C00000"/>
                </a:solidFill>
                <a:latin typeface="Minion Pro" panose="02040503050201020203" pitchFamily="18" charset="0"/>
              </a:defRPr>
            </a:lvl1pPr>
            <a:lvl2pPr>
              <a:defRPr>
                <a:latin typeface="Minion Pro" panose="02040503050201020203" pitchFamily="18" charset="0"/>
              </a:defRPr>
            </a:lvl2pPr>
            <a:lvl3pPr>
              <a:defRPr>
                <a:latin typeface="Minion Pro" panose="02040503050201020203" pitchFamily="18" charset="0"/>
              </a:defRPr>
            </a:lvl3pPr>
            <a:lvl4pPr>
              <a:defRPr>
                <a:latin typeface="Minion Pro" panose="02040503050201020203" pitchFamily="18" charset="0"/>
              </a:defRPr>
            </a:lvl4pPr>
            <a:lvl5pPr>
              <a:defRPr>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3F12F004-C784-4CF5-9449-3FAB9F9A4365}"/>
              </a:ext>
            </a:extLst>
          </p:cNvPr>
          <p:cNvSpPr>
            <a:spLocks noGrp="1"/>
          </p:cNvSpPr>
          <p:nvPr>
            <p:ph sz="half" idx="2"/>
          </p:nvPr>
        </p:nvSpPr>
        <p:spPr>
          <a:xfrm>
            <a:off x="6172200" y="2834639"/>
            <a:ext cx="5181600" cy="3342324"/>
          </a:xfrm>
          <a:prstGeom prst="rect">
            <a:avLst/>
          </a:prstGeom>
        </p:spPr>
        <p:txBody>
          <a:bodyPr/>
          <a:lstStyle>
            <a:lvl1pPr>
              <a:defRPr>
                <a:solidFill>
                  <a:srgbClr val="C00000"/>
                </a:solidFill>
                <a:latin typeface="Minion Pro" panose="02040503050201020203" pitchFamily="18" charset="0"/>
              </a:defRPr>
            </a:lvl1pPr>
            <a:lvl2pPr>
              <a:defRPr>
                <a:latin typeface="Minion Pro" panose="02040503050201020203" pitchFamily="18" charset="0"/>
              </a:defRPr>
            </a:lvl2pPr>
            <a:lvl3pPr>
              <a:defRPr>
                <a:latin typeface="Minion Pro" panose="02040503050201020203" pitchFamily="18" charset="0"/>
              </a:defRPr>
            </a:lvl3pPr>
            <a:lvl4pPr>
              <a:defRPr>
                <a:latin typeface="Minion Pro" panose="02040503050201020203" pitchFamily="18" charset="0"/>
              </a:defRPr>
            </a:lvl4pPr>
            <a:lvl5pPr>
              <a:defRPr>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381601797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7063E3-5546-4C3F-A0A1-CC87595E61B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AF2CE0C1-7D9A-4541-8852-24F07906E0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7CD79C5F-938F-4541-9BBC-17CC936AC5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F9F42378-E9EC-4946-829F-858EF074B2AC}"/>
              </a:ext>
            </a:extLst>
          </p:cNvPr>
          <p:cNvSpPr>
            <a:spLocks noGrp="1"/>
          </p:cNvSpPr>
          <p:nvPr>
            <p:ph type="dt" sz="half" idx="10"/>
          </p:nvPr>
        </p:nvSpPr>
        <p:spPr/>
        <p:txBody>
          <a:bodyPr/>
          <a:lstStyle/>
          <a:p>
            <a:fld id="{954496B1-3386-49B8-A8CB-026D317131EE}" type="datetimeFigureOut">
              <a:rPr lang="es-ES" smtClean="0"/>
              <a:t>11/02/2021</a:t>
            </a:fld>
            <a:endParaRPr lang="es-ES"/>
          </a:p>
        </p:txBody>
      </p:sp>
      <p:sp>
        <p:nvSpPr>
          <p:cNvPr id="6" name="Marcador de pie de página 5">
            <a:extLst>
              <a:ext uri="{FF2B5EF4-FFF2-40B4-BE49-F238E27FC236}">
                <a16:creationId xmlns:a16="http://schemas.microsoft.com/office/drawing/2014/main" id="{AA88A94A-88A1-4763-AD9D-95B4731D3C4D}"/>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141A440F-4A76-423F-B12A-16C880ED6761}"/>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169270130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12AA0F-6E98-4C13-9899-F8934F9BF1E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35A52471-3F2A-4A95-AF0D-233FCC1771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ABDA7B66-F655-4ACC-9E65-7F3BD95AA2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083F0138-F280-46C2-878E-1E23BB964AB2}"/>
              </a:ext>
            </a:extLst>
          </p:cNvPr>
          <p:cNvSpPr>
            <a:spLocks noGrp="1"/>
          </p:cNvSpPr>
          <p:nvPr>
            <p:ph type="dt" sz="half" idx="10"/>
          </p:nvPr>
        </p:nvSpPr>
        <p:spPr/>
        <p:txBody>
          <a:bodyPr/>
          <a:lstStyle/>
          <a:p>
            <a:fld id="{954496B1-3386-49B8-A8CB-026D317131EE}" type="datetimeFigureOut">
              <a:rPr lang="es-ES" smtClean="0"/>
              <a:t>11/02/2021</a:t>
            </a:fld>
            <a:endParaRPr lang="es-ES"/>
          </a:p>
        </p:txBody>
      </p:sp>
      <p:sp>
        <p:nvSpPr>
          <p:cNvPr id="6" name="Marcador de pie de página 5">
            <a:extLst>
              <a:ext uri="{FF2B5EF4-FFF2-40B4-BE49-F238E27FC236}">
                <a16:creationId xmlns:a16="http://schemas.microsoft.com/office/drawing/2014/main" id="{6F8F0B8A-0542-4824-BEB2-6A93ACB5590D}"/>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2D4902D6-FCF9-498D-A866-9ABF068C1EF7}"/>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245593967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E86DC5-C4A6-4CBC-9F42-835949F9868D}"/>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FF3CC429-DD32-4FE2-8DD5-B411A77AB7EE}"/>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8B0726C-9655-447A-B089-4655F96A2F46}"/>
              </a:ext>
            </a:extLst>
          </p:cNvPr>
          <p:cNvSpPr>
            <a:spLocks noGrp="1"/>
          </p:cNvSpPr>
          <p:nvPr>
            <p:ph type="dt" sz="half" idx="10"/>
          </p:nvPr>
        </p:nvSpPr>
        <p:spPr/>
        <p:txBody>
          <a:bodyPr/>
          <a:lstStyle/>
          <a:p>
            <a:fld id="{954496B1-3386-49B8-A8CB-026D317131EE}" type="datetimeFigureOut">
              <a:rPr lang="es-ES" smtClean="0"/>
              <a:t>11/02/2021</a:t>
            </a:fld>
            <a:endParaRPr lang="es-ES"/>
          </a:p>
        </p:txBody>
      </p:sp>
      <p:sp>
        <p:nvSpPr>
          <p:cNvPr id="5" name="Marcador de pie de página 4">
            <a:extLst>
              <a:ext uri="{FF2B5EF4-FFF2-40B4-BE49-F238E27FC236}">
                <a16:creationId xmlns:a16="http://schemas.microsoft.com/office/drawing/2014/main" id="{CA172B41-EE28-4AB3-9A89-DF1FA0814C8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E498CE1-1162-4E16-8D45-BF84E1F1C1BD}"/>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301772258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BF26DC8-D440-45F6-ABA4-7AFE93CE76A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D69B982D-9638-4672-8932-6143D864DB05}"/>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8CC86E4-F190-42FD-9B65-4FC312AE9A85}"/>
              </a:ext>
            </a:extLst>
          </p:cNvPr>
          <p:cNvSpPr>
            <a:spLocks noGrp="1"/>
          </p:cNvSpPr>
          <p:nvPr>
            <p:ph type="dt" sz="half" idx="10"/>
          </p:nvPr>
        </p:nvSpPr>
        <p:spPr/>
        <p:txBody>
          <a:bodyPr/>
          <a:lstStyle/>
          <a:p>
            <a:fld id="{954496B1-3386-49B8-A8CB-026D317131EE}" type="datetimeFigureOut">
              <a:rPr lang="es-ES" smtClean="0"/>
              <a:t>11/02/2021</a:t>
            </a:fld>
            <a:endParaRPr lang="es-ES"/>
          </a:p>
        </p:txBody>
      </p:sp>
      <p:sp>
        <p:nvSpPr>
          <p:cNvPr id="5" name="Marcador de pie de página 4">
            <a:extLst>
              <a:ext uri="{FF2B5EF4-FFF2-40B4-BE49-F238E27FC236}">
                <a16:creationId xmlns:a16="http://schemas.microsoft.com/office/drawing/2014/main" id="{80ABBC4C-9E56-42C8-97E4-9FF219E9E26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998B88B-6EB1-4FB9-9C7C-B8270E4E76C9}"/>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335076944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383FA8-90BC-4BF6-B320-BA3B1D79B69E}"/>
              </a:ext>
            </a:extLst>
          </p:cNvPr>
          <p:cNvSpPr>
            <a:spLocks noGrp="1"/>
          </p:cNvSpPr>
          <p:nvPr>
            <p:ph type="ctrTitle"/>
          </p:nvPr>
        </p:nvSpPr>
        <p:spPr>
          <a:xfrm>
            <a:off x="733697" y="1381347"/>
            <a:ext cx="10724606" cy="1022219"/>
          </a:xfrm>
          <a:prstGeom prst="rect">
            <a:avLst/>
          </a:prstGeom>
        </p:spPr>
        <p:txBody>
          <a:bodyPr anchor="b"/>
          <a:lstStyle>
            <a:lvl1pPr algn="ctr">
              <a:defRPr sz="2800">
                <a:solidFill>
                  <a:srgbClr val="6494ED"/>
                </a:solidFill>
                <a:latin typeface="Hypatia Sans Pro" panose="020B0502020204020303" pitchFamily="34" charset="0"/>
              </a:defRPr>
            </a:lvl1pPr>
          </a:lstStyle>
          <a:p>
            <a:endParaRPr lang="es-ES"/>
          </a:p>
        </p:txBody>
      </p:sp>
      <p:pic>
        <p:nvPicPr>
          <p:cNvPr id="4" name="Picture 3">
            <a:extLst>
              <a:ext uri="{FF2B5EF4-FFF2-40B4-BE49-F238E27FC236}">
                <a16:creationId xmlns:a16="http://schemas.microsoft.com/office/drawing/2014/main" id="{6BFC90CC-1F6D-4C97-A3FB-466CD5CCA26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98046" y="2556314"/>
            <a:ext cx="7395908" cy="2920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682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355F57-033C-4FC9-A99C-D961B3C49EC6}"/>
              </a:ext>
            </a:extLst>
          </p:cNvPr>
          <p:cNvSpPr>
            <a:spLocks noGrp="1"/>
          </p:cNvSpPr>
          <p:nvPr>
            <p:ph type="title"/>
          </p:nvPr>
        </p:nvSpPr>
        <p:spPr>
          <a:xfrm>
            <a:off x="839788" y="1124154"/>
            <a:ext cx="10515600" cy="645659"/>
          </a:xfrm>
          <a:prstGeom prst="rect">
            <a:avLst/>
          </a:prstGeom>
        </p:spPr>
        <p:txBody>
          <a:bodyPr/>
          <a:lstStyle>
            <a:lvl1pPr algn="ctr">
              <a:defRPr sz="3000">
                <a:latin typeface="Hypatia Sans Pro" panose="020B0502020204020303" pitchFamily="34" charset="0"/>
              </a:defRPr>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61F4A197-1DEB-4B84-B43D-0B5DD4D7EFEA}"/>
              </a:ext>
            </a:extLst>
          </p:cNvPr>
          <p:cNvSpPr>
            <a:spLocks noGrp="1"/>
          </p:cNvSpPr>
          <p:nvPr>
            <p:ph type="body" idx="1"/>
          </p:nvPr>
        </p:nvSpPr>
        <p:spPr>
          <a:xfrm>
            <a:off x="839788" y="1859415"/>
            <a:ext cx="5157787" cy="645659"/>
          </a:xfrm>
          <a:prstGeom prst="rect">
            <a:avLst/>
          </a:prstGeom>
        </p:spPr>
        <p:txBody>
          <a:bodyPr anchor="b"/>
          <a:lstStyle>
            <a:lvl1pPr marL="0" indent="0">
              <a:buNone/>
              <a:defRPr sz="2000" b="1">
                <a:latin typeface="Minion Pro" panose="02040503050201020203"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397FA80-79B2-4542-913A-54CF56162829}"/>
              </a:ext>
            </a:extLst>
          </p:cNvPr>
          <p:cNvSpPr>
            <a:spLocks noGrp="1"/>
          </p:cNvSpPr>
          <p:nvPr>
            <p:ph sz="half" idx="2"/>
          </p:nvPr>
        </p:nvSpPr>
        <p:spPr>
          <a:xfrm>
            <a:off x="836612" y="2648766"/>
            <a:ext cx="5157787" cy="3684588"/>
          </a:xfrm>
          <a:prstGeom prst="rect">
            <a:avLst/>
          </a:prstGeom>
        </p:spPr>
        <p:txBody>
          <a:bodyPr/>
          <a:lstStyle>
            <a:lvl1pPr>
              <a:defRPr>
                <a:latin typeface="Minion Pro" panose="02040503050201020203" pitchFamily="18" charset="0"/>
              </a:defRPr>
            </a:lvl1pPr>
            <a:lvl2pPr>
              <a:defRPr>
                <a:latin typeface="Minion Pro" panose="02040503050201020203" pitchFamily="18" charset="0"/>
              </a:defRPr>
            </a:lvl2pPr>
            <a:lvl3pPr>
              <a:defRPr>
                <a:latin typeface="Minion Pro" panose="02040503050201020203" pitchFamily="18" charset="0"/>
              </a:defRPr>
            </a:lvl3pPr>
            <a:lvl4pPr>
              <a:defRPr>
                <a:latin typeface="Minion Pro" panose="02040503050201020203" pitchFamily="18" charset="0"/>
              </a:defRPr>
            </a:lvl4pPr>
            <a:lvl5pPr>
              <a:defRPr>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4E200412-E5E1-4EDD-ABCD-4EB121E8A20C}"/>
              </a:ext>
            </a:extLst>
          </p:cNvPr>
          <p:cNvSpPr>
            <a:spLocks noGrp="1"/>
          </p:cNvSpPr>
          <p:nvPr>
            <p:ph type="body" sz="quarter" idx="3"/>
          </p:nvPr>
        </p:nvSpPr>
        <p:spPr>
          <a:xfrm>
            <a:off x="6172200" y="1859415"/>
            <a:ext cx="5183188" cy="645660"/>
          </a:xfrm>
          <a:prstGeom prst="rect">
            <a:avLst/>
          </a:prstGeom>
        </p:spPr>
        <p:txBody>
          <a:bodyPr anchor="b"/>
          <a:lstStyle>
            <a:lvl1pPr marL="0" indent="0">
              <a:buNone/>
              <a:defRPr sz="2000" b="1">
                <a:latin typeface="Minion Pro" panose="02040503050201020203"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35393C04-0EEA-4520-8D64-E6138493F981}"/>
              </a:ext>
            </a:extLst>
          </p:cNvPr>
          <p:cNvSpPr>
            <a:spLocks noGrp="1"/>
          </p:cNvSpPr>
          <p:nvPr>
            <p:ph sz="quarter" idx="4"/>
          </p:nvPr>
        </p:nvSpPr>
        <p:spPr>
          <a:xfrm>
            <a:off x="6172200" y="2648766"/>
            <a:ext cx="5183188" cy="3684588"/>
          </a:xfrm>
          <a:prstGeom prst="rect">
            <a:avLst/>
          </a:prstGeom>
        </p:spPr>
        <p:txBody>
          <a:bodyPr/>
          <a:lstStyle>
            <a:lvl1pPr>
              <a:defRPr>
                <a:latin typeface="Minion Pro" panose="02040503050201020203" pitchFamily="18" charset="0"/>
              </a:defRPr>
            </a:lvl1pPr>
            <a:lvl2pPr>
              <a:defRPr>
                <a:latin typeface="Minion Pro" panose="02040503050201020203" pitchFamily="18" charset="0"/>
              </a:defRPr>
            </a:lvl2pPr>
            <a:lvl3pPr>
              <a:defRPr>
                <a:latin typeface="Minion Pro" panose="02040503050201020203" pitchFamily="18" charset="0"/>
              </a:defRPr>
            </a:lvl3pPr>
            <a:lvl4pPr>
              <a:defRPr>
                <a:latin typeface="Minion Pro" panose="02040503050201020203" pitchFamily="18" charset="0"/>
              </a:defRPr>
            </a:lvl4pPr>
            <a:lvl5pPr>
              <a:defRPr>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529645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715E6A-07A0-4B5B-A9D0-0C40A41567B0}"/>
              </a:ext>
            </a:extLst>
          </p:cNvPr>
          <p:cNvSpPr>
            <a:spLocks noGrp="1"/>
          </p:cNvSpPr>
          <p:nvPr>
            <p:ph type="title"/>
          </p:nvPr>
        </p:nvSpPr>
        <p:spPr>
          <a:xfrm>
            <a:off x="733697" y="1397091"/>
            <a:ext cx="10515600" cy="1325563"/>
          </a:xfrm>
          <a:prstGeom prst="rect">
            <a:avLst/>
          </a:prstGeom>
        </p:spPr>
        <p:txBody>
          <a:bodyPr/>
          <a:lstStyle>
            <a:lvl1pPr>
              <a:defRPr>
                <a:solidFill>
                  <a:srgbClr val="6494ED"/>
                </a:solidFill>
                <a:latin typeface="Hypatia Sans Pro" panose="020B0502020204020303" pitchFamily="34" charset="0"/>
              </a:defRPr>
            </a:lvl1pPr>
          </a:lstStyle>
          <a:p>
            <a:r>
              <a:rPr lang="es-ES"/>
              <a:t>Haga clic para modificar el estilo de título del patrón</a:t>
            </a:r>
          </a:p>
        </p:txBody>
      </p:sp>
    </p:spTree>
    <p:extLst>
      <p:ext uri="{BB962C8B-B14F-4D97-AF65-F5344CB8AC3E}">
        <p14:creationId xmlns:p14="http://schemas.microsoft.com/office/powerpoint/2010/main" val="3987240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4683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F407CB-E55A-40CA-9EBE-67AAB0F84FB7}"/>
              </a:ext>
            </a:extLst>
          </p:cNvPr>
          <p:cNvSpPr>
            <a:spLocks noGrp="1"/>
          </p:cNvSpPr>
          <p:nvPr>
            <p:ph type="title"/>
          </p:nvPr>
        </p:nvSpPr>
        <p:spPr>
          <a:xfrm>
            <a:off x="839788" y="1417320"/>
            <a:ext cx="3932237" cy="1600200"/>
          </a:xfrm>
          <a:prstGeom prst="rect">
            <a:avLst/>
          </a:prstGeom>
        </p:spPr>
        <p:txBody>
          <a:bodyPr anchor="b"/>
          <a:lstStyle>
            <a:lvl1pPr>
              <a:defRPr sz="3200">
                <a:latin typeface="Minion Pro" panose="02040503050201020203" pitchFamily="18" charset="0"/>
              </a:defRPr>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4DFC1FD7-7402-4C20-BF8B-4F946C7D8C6F}"/>
              </a:ext>
            </a:extLst>
          </p:cNvPr>
          <p:cNvSpPr>
            <a:spLocks noGrp="1"/>
          </p:cNvSpPr>
          <p:nvPr>
            <p:ph idx="1"/>
          </p:nvPr>
        </p:nvSpPr>
        <p:spPr>
          <a:xfrm>
            <a:off x="5183188" y="1417320"/>
            <a:ext cx="6172200" cy="4443730"/>
          </a:xfrm>
          <a:prstGeom prst="rect">
            <a:avLst/>
          </a:prstGeom>
        </p:spPr>
        <p:txBody>
          <a:bodyPr/>
          <a:lstStyle>
            <a:lvl1pPr>
              <a:defRPr sz="3200">
                <a:latin typeface="Minion Pro" panose="02040503050201020203" pitchFamily="18" charset="0"/>
              </a:defRPr>
            </a:lvl1pPr>
            <a:lvl2pPr>
              <a:defRPr sz="2800">
                <a:latin typeface="Minion Pro" panose="02040503050201020203" pitchFamily="18" charset="0"/>
              </a:defRPr>
            </a:lvl2pPr>
            <a:lvl3pPr>
              <a:defRPr sz="2400">
                <a:latin typeface="Minion Pro" panose="02040503050201020203" pitchFamily="18" charset="0"/>
              </a:defRPr>
            </a:lvl3pPr>
            <a:lvl4pPr>
              <a:defRPr sz="2000">
                <a:latin typeface="Minion Pro" panose="02040503050201020203" pitchFamily="18" charset="0"/>
              </a:defRPr>
            </a:lvl4pPr>
            <a:lvl5pPr>
              <a:defRPr sz="2000">
                <a:latin typeface="Minion Pro" panose="02040503050201020203" pitchFamily="18" charset="0"/>
              </a:defRPr>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6B3600B1-26EE-4579-8A1D-FA5CA17ABA2C}"/>
              </a:ext>
            </a:extLst>
          </p:cNvPr>
          <p:cNvSpPr>
            <a:spLocks noGrp="1"/>
          </p:cNvSpPr>
          <p:nvPr>
            <p:ph type="body" sz="half" idx="2"/>
          </p:nvPr>
        </p:nvSpPr>
        <p:spPr>
          <a:xfrm>
            <a:off x="839788" y="3017520"/>
            <a:ext cx="3932237" cy="2851468"/>
          </a:xfrm>
          <a:prstGeom prst="rect">
            <a:avLst/>
          </a:prstGeom>
        </p:spPr>
        <p:txBody>
          <a:bodyPr/>
          <a:lstStyle>
            <a:lvl1pPr marL="0" indent="0">
              <a:buNone/>
              <a:defRPr sz="1600">
                <a:latin typeface="Minion Pro" panose="02040503050201020203"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Tree>
    <p:extLst>
      <p:ext uri="{BB962C8B-B14F-4D97-AF65-F5344CB8AC3E}">
        <p14:creationId xmlns:p14="http://schemas.microsoft.com/office/powerpoint/2010/main" val="808636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59DA5C-F64C-4811-947D-92CA6F4552DC}"/>
              </a:ext>
            </a:extLst>
          </p:cNvPr>
          <p:cNvSpPr>
            <a:spLocks noGrp="1"/>
          </p:cNvSpPr>
          <p:nvPr>
            <p:ph type="title"/>
          </p:nvPr>
        </p:nvSpPr>
        <p:spPr>
          <a:xfrm>
            <a:off x="836612" y="1521822"/>
            <a:ext cx="3932237" cy="1600200"/>
          </a:xfrm>
          <a:prstGeom prst="rect">
            <a:avLst/>
          </a:prstGeom>
        </p:spPr>
        <p:txBody>
          <a:bodyPr anchor="b"/>
          <a:lstStyle>
            <a:lvl1pPr>
              <a:defRPr sz="3200">
                <a:latin typeface="Minion Pro" panose="02040503050201020203" pitchFamily="18" charset="0"/>
              </a:defRPr>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189C9B5E-46E1-4902-9390-460DE8E86129}"/>
              </a:ext>
            </a:extLst>
          </p:cNvPr>
          <p:cNvSpPr>
            <a:spLocks noGrp="1"/>
          </p:cNvSpPr>
          <p:nvPr>
            <p:ph type="pic" idx="1"/>
          </p:nvPr>
        </p:nvSpPr>
        <p:spPr>
          <a:xfrm>
            <a:off x="5183188" y="1521822"/>
            <a:ext cx="6172200" cy="4339228"/>
          </a:xfrm>
          <a:prstGeom prst="rect">
            <a:avLst/>
          </a:prstGeom>
        </p:spPr>
        <p:txBody>
          <a:bodyPr/>
          <a:lstStyle>
            <a:lvl1pPr marL="0" indent="0">
              <a:buNone/>
              <a:defRPr sz="3200">
                <a:latin typeface="Minion Pro" panose="02040503050201020203"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3621080A-E690-4FF5-8549-DC3F8D6A7647}"/>
              </a:ext>
            </a:extLst>
          </p:cNvPr>
          <p:cNvSpPr>
            <a:spLocks noGrp="1"/>
          </p:cNvSpPr>
          <p:nvPr>
            <p:ph type="body" sz="half" idx="2"/>
          </p:nvPr>
        </p:nvSpPr>
        <p:spPr>
          <a:xfrm>
            <a:off x="839788" y="3122022"/>
            <a:ext cx="3932237" cy="2746965"/>
          </a:xfrm>
          <a:prstGeom prst="rect">
            <a:avLst/>
          </a:prstGeom>
        </p:spPr>
        <p:txBody>
          <a:bodyPr/>
          <a:lstStyle>
            <a:lvl1pPr marL="0" indent="0">
              <a:buNone/>
              <a:defRPr sz="1600">
                <a:latin typeface="Minion Pro" panose="02040503050201020203"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Tree>
    <p:extLst>
      <p:ext uri="{BB962C8B-B14F-4D97-AF65-F5344CB8AC3E}">
        <p14:creationId xmlns:p14="http://schemas.microsoft.com/office/powerpoint/2010/main" val="3096203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17" Type="http://schemas.openxmlformats.org/officeDocument/2006/relationships/image" Target="../media/image6.png"/><Relationship Id="rId2" Type="http://schemas.openxmlformats.org/officeDocument/2006/relationships/slideLayout" Target="../slideLayouts/slideLayout2.xml"/><Relationship Id="rId16"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4.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3.pn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6" Type="http://schemas.openxmlformats.org/officeDocument/2006/relationships/image" Target="../media/image6.png"/><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image" Target="../media/image5.jpeg"/><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theme" Target="../theme/theme4.xml"/><Relationship Id="rId18" Type="http://schemas.openxmlformats.org/officeDocument/2006/relationships/image" Target="../media/image5.jpeg"/><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image" Target="../media/image4.png"/><Relationship Id="rId2" Type="http://schemas.openxmlformats.org/officeDocument/2006/relationships/slideLayout" Target="../slideLayouts/slideLayout34.xml"/><Relationship Id="rId16" Type="http://schemas.openxmlformats.org/officeDocument/2006/relationships/image" Target="../media/image3.png"/><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image" Target="../media/image2.svg"/><Relationship Id="rId10" Type="http://schemas.openxmlformats.org/officeDocument/2006/relationships/slideLayout" Target="../slideLayouts/slideLayout42.xml"/><Relationship Id="rId19" Type="http://schemas.openxmlformats.org/officeDocument/2006/relationships/image" Target="../media/image6.png"/><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788E8166-B020-47C1-AF76-2ED923695894}"/>
              </a:ext>
            </a:extLst>
          </p:cNvPr>
          <p:cNvSpPr/>
          <p:nvPr userDrawn="1"/>
        </p:nvSpPr>
        <p:spPr>
          <a:xfrm>
            <a:off x="0" y="1"/>
            <a:ext cx="12192000" cy="1153721"/>
          </a:xfrm>
          <a:prstGeom prst="rect">
            <a:avLst/>
          </a:prstGeom>
          <a:solidFill>
            <a:schemeClr val="bg1"/>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pic>
        <p:nvPicPr>
          <p:cNvPr id="14" name="Gráfico 13">
            <a:extLst>
              <a:ext uri="{FF2B5EF4-FFF2-40B4-BE49-F238E27FC236}">
                <a16:creationId xmlns:a16="http://schemas.microsoft.com/office/drawing/2014/main" id="{C2EB6925-3292-4E94-9288-5E06B0A6197D}"/>
              </a:ext>
            </a:extLst>
          </p:cNvPr>
          <p:cNvPicPr>
            <a:picLocks noChangeAspect="1"/>
          </p:cNvPicPr>
          <p:nvPr userDrawn="1"/>
        </p:nvPicPr>
        <p:blipFill>
          <a:blip r:embed="rId12">
            <a:extLst>
              <a:ext uri="{96DAC541-7B7A-43D3-8B79-37D633B846F1}">
                <asvg:svgBlip xmlns:asvg="http://schemas.microsoft.com/office/drawing/2016/SVG/main" r:embed="rId13"/>
              </a:ext>
            </a:extLst>
          </a:blip>
          <a:stretch>
            <a:fillRect/>
          </a:stretch>
        </p:blipFill>
        <p:spPr>
          <a:xfrm>
            <a:off x="9665823" y="2266950"/>
            <a:ext cx="2514273" cy="4591050"/>
          </a:xfrm>
          <a:prstGeom prst="rect">
            <a:avLst/>
          </a:prstGeom>
        </p:spPr>
      </p:pic>
      <p:grpSp>
        <p:nvGrpSpPr>
          <p:cNvPr id="16" name="Grupo 15">
            <a:extLst>
              <a:ext uri="{FF2B5EF4-FFF2-40B4-BE49-F238E27FC236}">
                <a16:creationId xmlns:a16="http://schemas.microsoft.com/office/drawing/2014/main" id="{DD75B89C-B324-45D7-AF65-8A8EBA93A8E9}"/>
              </a:ext>
            </a:extLst>
          </p:cNvPr>
          <p:cNvGrpSpPr/>
          <p:nvPr userDrawn="1"/>
        </p:nvGrpSpPr>
        <p:grpSpPr>
          <a:xfrm>
            <a:off x="3595788" y="142280"/>
            <a:ext cx="8120354" cy="6597106"/>
            <a:chOff x="4082227" y="1056830"/>
            <a:chExt cx="10364961" cy="10097480"/>
          </a:xfrm>
        </p:grpSpPr>
        <p:pic>
          <p:nvPicPr>
            <p:cNvPr id="18" name="Imagen4">
              <a:extLst>
                <a:ext uri="{FF2B5EF4-FFF2-40B4-BE49-F238E27FC236}">
                  <a16:creationId xmlns:a16="http://schemas.microsoft.com/office/drawing/2014/main" id="{A644F525-1B6C-4F00-9F3E-8ACD3DECC879}"/>
                </a:ext>
              </a:extLst>
            </p:cNvPr>
            <p:cNvPicPr>
              <a:picLocks noChangeAspect="1"/>
            </p:cNvPicPr>
            <p:nvPr userDrawn="1"/>
          </p:nvPicPr>
          <p:blipFill>
            <a:blip r:embed="rId14">
              <a:lum/>
              <a:alphaModFix/>
            </a:blip>
            <a:srcRect/>
            <a:stretch>
              <a:fillRect/>
            </a:stretch>
          </p:blipFill>
          <p:spPr>
            <a:xfrm>
              <a:off x="4082227" y="10436770"/>
              <a:ext cx="2716401" cy="717540"/>
            </a:xfrm>
            <a:prstGeom prst="rect">
              <a:avLst/>
            </a:prstGeom>
            <a:noFill/>
            <a:ln cap="flat">
              <a:noFill/>
            </a:ln>
          </p:spPr>
        </p:pic>
        <p:pic>
          <p:nvPicPr>
            <p:cNvPr id="19" name="Imagen5">
              <a:extLst>
                <a:ext uri="{FF2B5EF4-FFF2-40B4-BE49-F238E27FC236}">
                  <a16:creationId xmlns:a16="http://schemas.microsoft.com/office/drawing/2014/main" id="{09FDE27E-B42E-49E7-835F-194A306B66AB}"/>
                </a:ext>
              </a:extLst>
            </p:cNvPr>
            <p:cNvPicPr>
              <a:picLocks noChangeAspect="1"/>
            </p:cNvPicPr>
            <p:nvPr userDrawn="1"/>
          </p:nvPicPr>
          <p:blipFill>
            <a:blip r:embed="rId15">
              <a:lum/>
              <a:alphaModFix/>
            </a:blip>
            <a:srcRect/>
            <a:stretch>
              <a:fillRect/>
            </a:stretch>
          </p:blipFill>
          <p:spPr>
            <a:xfrm>
              <a:off x="12793188" y="1056830"/>
              <a:ext cx="1654000" cy="1405786"/>
            </a:xfrm>
            <a:prstGeom prst="rect">
              <a:avLst/>
            </a:prstGeom>
            <a:noFill/>
            <a:ln cap="flat">
              <a:noFill/>
            </a:ln>
          </p:spPr>
        </p:pic>
      </p:grpSp>
      <p:sp>
        <p:nvSpPr>
          <p:cNvPr id="20" name="Rectángulo 7">
            <a:extLst>
              <a:ext uri="{FF2B5EF4-FFF2-40B4-BE49-F238E27FC236}">
                <a16:creationId xmlns:a16="http://schemas.microsoft.com/office/drawing/2014/main" id="{1D548DC5-C1C6-4438-8EC4-2BF8745C43B3}"/>
              </a:ext>
            </a:extLst>
          </p:cNvPr>
          <p:cNvSpPr/>
          <p:nvPr userDrawn="1"/>
        </p:nvSpPr>
        <p:spPr>
          <a:xfrm>
            <a:off x="4074301" y="235898"/>
            <a:ext cx="4044966" cy="824841"/>
          </a:xfrm>
          <a:prstGeom prst="rect">
            <a:avLst/>
          </a:prstGeom>
          <a:noFill/>
          <a:ln cap="flat">
            <a:noFill/>
            <a:prstDash val="solid"/>
          </a:ln>
        </p:spPr>
        <p:txBody>
          <a:bodyPr vert="horz" wrap="square" lIns="91440" tIns="45720" rIns="91440" bIns="45720" anchor="t" anchorCtr="1" compatLnSpc="1">
            <a:spAutoFit/>
          </a:bodyPr>
          <a:lstStyle/>
          <a:p>
            <a:pPr marL="0" marR="0" lvl="0" indent="0" algn="ctr" defTabSz="457200" rtl="0" fontAlgn="auto" hangingPunct="1">
              <a:lnSpc>
                <a:spcPct val="120000"/>
              </a:lnSpc>
              <a:spcBef>
                <a:spcPts val="0"/>
              </a:spcBef>
              <a:spcAft>
                <a:spcPts val="0"/>
              </a:spcAft>
              <a:buNone/>
              <a:tabLst/>
              <a:defRPr sz="1800" b="0" i="0" u="none" strike="noStrike" kern="0" cap="none" spc="0" baseline="0">
                <a:solidFill>
                  <a:srgbClr val="000000"/>
                </a:solidFill>
                <a:uFillTx/>
              </a:defRPr>
            </a:pPr>
            <a:r>
              <a:rPr lang="es-ES" sz="1400" b="0" i="0" u="none" strike="noStrike" kern="1200" cap="none" spc="0" baseline="0">
                <a:solidFill>
                  <a:srgbClr val="000000"/>
                </a:solidFill>
                <a:uFillTx/>
                <a:latin typeface="Minion Pro"/>
                <a:ea typeface="Times New Roman" pitchFamily="18"/>
                <a:cs typeface="Times New Roman" pitchFamily="18"/>
              </a:rPr>
              <a:t>FONDO EUROPEO DE DESARROLLO REGIONAL (FEDER)</a:t>
            </a:r>
          </a:p>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400" b="1" i="1" u="none" strike="noStrike" kern="1200" cap="none" spc="0" baseline="0">
                <a:solidFill>
                  <a:srgbClr val="000000"/>
                </a:solidFill>
                <a:uFillTx/>
                <a:latin typeface="Liberation Serif"/>
                <a:ea typeface="NSimSun" pitchFamily="49"/>
                <a:cs typeface="Lucida Sans" pitchFamily="34"/>
              </a:rPr>
              <a:t>Una manera de hacer Europa</a:t>
            </a:r>
            <a:endParaRPr lang="es-ES" sz="1400" b="0" i="0" u="none" strike="noStrike" kern="1200" cap="none" spc="0" baseline="0">
              <a:solidFill>
                <a:srgbClr val="000000"/>
              </a:solidFill>
              <a:uFillTx/>
              <a:latin typeface="Calibri"/>
            </a:endParaRPr>
          </a:p>
        </p:txBody>
      </p:sp>
      <p:pic>
        <p:nvPicPr>
          <p:cNvPr id="3" name="Imagen 2" descr="Imagen que contiene dibujo, alimentos, flor&#10;&#10;Descripción generada automáticamente">
            <a:extLst>
              <a:ext uri="{FF2B5EF4-FFF2-40B4-BE49-F238E27FC236}">
                <a16:creationId xmlns:a16="http://schemas.microsoft.com/office/drawing/2014/main" id="{7E9225AB-A5F8-4217-9C59-AA64EC3AE165}"/>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632612" y="209690"/>
            <a:ext cx="1995620" cy="669541"/>
          </a:xfrm>
          <a:prstGeom prst="rect">
            <a:avLst/>
          </a:prstGeom>
        </p:spPr>
      </p:pic>
      <p:pic>
        <p:nvPicPr>
          <p:cNvPr id="2" name="Imagen 1">
            <a:extLst>
              <a:ext uri="{FF2B5EF4-FFF2-40B4-BE49-F238E27FC236}">
                <a16:creationId xmlns:a16="http://schemas.microsoft.com/office/drawing/2014/main" id="{C9B9BF36-EB97-4733-A6C6-BD751CCAC51B}"/>
              </a:ext>
            </a:extLst>
          </p:cNvPr>
          <p:cNvPicPr>
            <a:picLocks noChangeAspect="1"/>
          </p:cNvPicPr>
          <p:nvPr userDrawn="1"/>
        </p:nvPicPr>
        <p:blipFill>
          <a:blip r:embed="rId17"/>
          <a:stretch>
            <a:fillRect/>
          </a:stretch>
        </p:blipFill>
        <p:spPr>
          <a:xfrm>
            <a:off x="6468069" y="6253003"/>
            <a:ext cx="1831247" cy="468799"/>
          </a:xfrm>
          <a:prstGeom prst="rect">
            <a:avLst/>
          </a:prstGeom>
        </p:spPr>
      </p:pic>
    </p:spTree>
    <p:extLst>
      <p:ext uri="{BB962C8B-B14F-4D97-AF65-F5344CB8AC3E}">
        <p14:creationId xmlns:p14="http://schemas.microsoft.com/office/powerpoint/2010/main" val="36773614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2CDD1C67-BD31-42CA-8C8D-4A9C4122DFCA}"/>
              </a:ext>
            </a:extLst>
          </p:cNvPr>
          <p:cNvSpPr/>
          <p:nvPr userDrawn="1"/>
        </p:nvSpPr>
        <p:spPr>
          <a:xfrm>
            <a:off x="0" y="2266951"/>
            <a:ext cx="12192000" cy="1466573"/>
          </a:xfrm>
          <a:prstGeom prst="rect">
            <a:avLst/>
          </a:prstGeom>
          <a:solidFill>
            <a:schemeClr val="bg1"/>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grpSp>
        <p:nvGrpSpPr>
          <p:cNvPr id="14" name="Grupo 13">
            <a:extLst>
              <a:ext uri="{FF2B5EF4-FFF2-40B4-BE49-F238E27FC236}">
                <a16:creationId xmlns:a16="http://schemas.microsoft.com/office/drawing/2014/main" id="{39D969FE-EAC5-4EAB-83CD-F2197B504465}"/>
              </a:ext>
            </a:extLst>
          </p:cNvPr>
          <p:cNvGrpSpPr/>
          <p:nvPr userDrawn="1"/>
        </p:nvGrpSpPr>
        <p:grpSpPr>
          <a:xfrm>
            <a:off x="3572235" y="2246568"/>
            <a:ext cx="8354379" cy="2533825"/>
            <a:chOff x="4231600" y="-48724"/>
            <a:chExt cx="10069832" cy="3054109"/>
          </a:xfrm>
        </p:grpSpPr>
        <p:pic>
          <p:nvPicPr>
            <p:cNvPr id="16" name="Imagen4">
              <a:extLst>
                <a:ext uri="{FF2B5EF4-FFF2-40B4-BE49-F238E27FC236}">
                  <a16:creationId xmlns:a16="http://schemas.microsoft.com/office/drawing/2014/main" id="{19BF0C0A-51CA-4C40-A271-AA6D5C8BCF84}"/>
                </a:ext>
              </a:extLst>
            </p:cNvPr>
            <p:cNvPicPr>
              <a:picLocks noChangeAspect="1"/>
            </p:cNvPicPr>
            <p:nvPr userDrawn="1"/>
          </p:nvPicPr>
          <p:blipFill>
            <a:blip r:embed="rId13">
              <a:lum/>
              <a:alphaModFix/>
            </a:blip>
            <a:srcRect/>
            <a:stretch>
              <a:fillRect/>
            </a:stretch>
          </p:blipFill>
          <p:spPr>
            <a:xfrm>
              <a:off x="4231600" y="2287845"/>
              <a:ext cx="2716401" cy="717540"/>
            </a:xfrm>
            <a:prstGeom prst="rect">
              <a:avLst/>
            </a:prstGeom>
            <a:noFill/>
            <a:ln cap="flat">
              <a:noFill/>
            </a:ln>
          </p:spPr>
        </p:pic>
        <p:pic>
          <p:nvPicPr>
            <p:cNvPr id="17" name="Imagen5">
              <a:extLst>
                <a:ext uri="{FF2B5EF4-FFF2-40B4-BE49-F238E27FC236}">
                  <a16:creationId xmlns:a16="http://schemas.microsoft.com/office/drawing/2014/main" id="{A4226F03-88EF-4DAA-9E41-D9E3E624ED79}"/>
                </a:ext>
              </a:extLst>
            </p:cNvPr>
            <p:cNvPicPr>
              <a:picLocks noChangeAspect="1"/>
            </p:cNvPicPr>
            <p:nvPr userDrawn="1"/>
          </p:nvPicPr>
          <p:blipFill>
            <a:blip r:embed="rId14">
              <a:lum/>
              <a:alphaModFix/>
            </a:blip>
            <a:srcRect/>
            <a:stretch>
              <a:fillRect/>
            </a:stretch>
          </p:blipFill>
          <p:spPr>
            <a:xfrm>
              <a:off x="12726648" y="-48724"/>
              <a:ext cx="1574784" cy="1338458"/>
            </a:xfrm>
            <a:prstGeom prst="rect">
              <a:avLst/>
            </a:prstGeom>
            <a:noFill/>
            <a:ln cap="flat">
              <a:noFill/>
            </a:ln>
          </p:spPr>
        </p:pic>
      </p:grpSp>
      <p:sp>
        <p:nvSpPr>
          <p:cNvPr id="18" name="Rectángulo 7">
            <a:extLst>
              <a:ext uri="{FF2B5EF4-FFF2-40B4-BE49-F238E27FC236}">
                <a16:creationId xmlns:a16="http://schemas.microsoft.com/office/drawing/2014/main" id="{13B1B9A1-77D5-42CE-992C-1EB827161504}"/>
              </a:ext>
            </a:extLst>
          </p:cNvPr>
          <p:cNvSpPr/>
          <p:nvPr userDrawn="1"/>
        </p:nvSpPr>
        <p:spPr>
          <a:xfrm>
            <a:off x="4129141" y="2384597"/>
            <a:ext cx="4064244" cy="824841"/>
          </a:xfrm>
          <a:prstGeom prst="rect">
            <a:avLst/>
          </a:prstGeom>
          <a:noFill/>
          <a:ln cap="flat">
            <a:noFill/>
            <a:prstDash val="solid"/>
          </a:ln>
        </p:spPr>
        <p:txBody>
          <a:bodyPr vert="horz" wrap="square" lIns="91440" tIns="45720" rIns="91440" bIns="45720" anchor="t" anchorCtr="1" compatLnSpc="1">
            <a:spAutoFit/>
          </a:bodyPr>
          <a:lstStyle/>
          <a:p>
            <a:pPr marL="0" marR="0" lvl="0" indent="0" algn="ctr" defTabSz="457200" rtl="0" fontAlgn="auto" hangingPunct="1">
              <a:lnSpc>
                <a:spcPct val="120000"/>
              </a:lnSpc>
              <a:spcBef>
                <a:spcPts val="0"/>
              </a:spcBef>
              <a:spcAft>
                <a:spcPts val="0"/>
              </a:spcAft>
              <a:buNone/>
              <a:tabLst/>
              <a:defRPr sz="1800" b="0" i="0" u="none" strike="noStrike" kern="0" cap="none" spc="0" baseline="0">
                <a:solidFill>
                  <a:srgbClr val="000000"/>
                </a:solidFill>
                <a:uFillTx/>
              </a:defRPr>
            </a:pPr>
            <a:r>
              <a:rPr lang="es-ES" sz="1400" b="0" i="0" u="none" strike="noStrike" kern="1200" cap="none" spc="0" baseline="0">
                <a:solidFill>
                  <a:srgbClr val="000000"/>
                </a:solidFill>
                <a:uFillTx/>
                <a:latin typeface="Minion Pro"/>
                <a:ea typeface="Times New Roman" pitchFamily="18"/>
                <a:cs typeface="Times New Roman" pitchFamily="18"/>
              </a:rPr>
              <a:t>FONDO EUROPEO DE DESARROLLO REGIONAL (FEDER)</a:t>
            </a:r>
          </a:p>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400" b="1" i="1" u="none" strike="noStrike" kern="1200" cap="none" spc="0" baseline="0">
                <a:solidFill>
                  <a:srgbClr val="000000"/>
                </a:solidFill>
                <a:uFillTx/>
                <a:latin typeface="Liberation Serif"/>
                <a:ea typeface="NSimSun" pitchFamily="49"/>
                <a:cs typeface="Lucida Sans" pitchFamily="34"/>
              </a:rPr>
              <a:t>Una manera de hacer Europa</a:t>
            </a:r>
            <a:endParaRPr lang="es-ES" sz="1400" b="0" i="0" u="none" strike="noStrike" kern="1200" cap="none" spc="0" baseline="0">
              <a:solidFill>
                <a:srgbClr val="000000"/>
              </a:solidFill>
              <a:uFillTx/>
              <a:latin typeface="Calibri"/>
            </a:endParaRPr>
          </a:p>
        </p:txBody>
      </p:sp>
      <p:pic>
        <p:nvPicPr>
          <p:cNvPr id="3" name="Imagen 2" descr="Imagen que contiene dibujo, alimentos, flor&#10;&#10;Descripción generada automáticamente">
            <a:extLst>
              <a:ext uri="{FF2B5EF4-FFF2-40B4-BE49-F238E27FC236}">
                <a16:creationId xmlns:a16="http://schemas.microsoft.com/office/drawing/2014/main" id="{13D62EF3-5F92-47D8-8896-BFCAC133B624}"/>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445058" y="2384597"/>
            <a:ext cx="2253647" cy="756110"/>
          </a:xfrm>
          <a:prstGeom prst="rect">
            <a:avLst/>
          </a:prstGeom>
        </p:spPr>
      </p:pic>
      <p:pic>
        <p:nvPicPr>
          <p:cNvPr id="9" name="Imagen 8">
            <a:extLst>
              <a:ext uri="{FF2B5EF4-FFF2-40B4-BE49-F238E27FC236}">
                <a16:creationId xmlns:a16="http://schemas.microsoft.com/office/drawing/2014/main" id="{D16BE6B8-6347-4FAC-BE1C-838813A35927}"/>
              </a:ext>
            </a:extLst>
          </p:cNvPr>
          <p:cNvPicPr>
            <a:picLocks noChangeAspect="1"/>
          </p:cNvPicPr>
          <p:nvPr userDrawn="1"/>
        </p:nvPicPr>
        <p:blipFill>
          <a:blip r:embed="rId16"/>
          <a:stretch>
            <a:fillRect/>
          </a:stretch>
        </p:blipFill>
        <p:spPr>
          <a:xfrm>
            <a:off x="6786010" y="4167506"/>
            <a:ext cx="2325403" cy="595303"/>
          </a:xfrm>
          <a:prstGeom prst="rect">
            <a:avLst/>
          </a:prstGeom>
        </p:spPr>
      </p:pic>
    </p:spTree>
    <p:extLst>
      <p:ext uri="{BB962C8B-B14F-4D97-AF65-F5344CB8AC3E}">
        <p14:creationId xmlns:p14="http://schemas.microsoft.com/office/powerpoint/2010/main" val="3533834585"/>
      </p:ext>
    </p:extLst>
  </p:cSld>
  <p:clrMap bg1="lt1" tx1="dk1" bg2="lt2" tx2="dk2" accent1="accent1" accent2="accent2" accent3="accent3" accent4="accent4" accent5="accent5" accent6="accent6" hlink="hlink" folHlink="folHlink"/>
  <p:sldLayoutIdLst>
    <p:sldLayoutId id="2147483680" r:id="rId1"/>
    <p:sldLayoutId id="2147483674" r:id="rId2"/>
    <p:sldLayoutId id="2147483675" r:id="rId3"/>
    <p:sldLayoutId id="2147483676" r:id="rId4"/>
    <p:sldLayoutId id="2147483677" r:id="rId5"/>
    <p:sldLayoutId id="2147483678" r:id="rId6"/>
    <p:sldLayoutId id="2147483679"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60FCFBFC-D07F-4A22-9862-C4112B2236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AAC422C3-A97F-4681-A1D1-4F28781FBE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133EA99-866D-47B9-9709-8D1FF2CF8D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5A45B6-2818-4683-9C60-0C1210601B5B}" type="datetimeFigureOut">
              <a:rPr lang="es-ES" smtClean="0"/>
              <a:t>11/02/2021</a:t>
            </a:fld>
            <a:endParaRPr lang="es-ES"/>
          </a:p>
        </p:txBody>
      </p:sp>
      <p:sp>
        <p:nvSpPr>
          <p:cNvPr id="5" name="Marcador de pie de página 4">
            <a:extLst>
              <a:ext uri="{FF2B5EF4-FFF2-40B4-BE49-F238E27FC236}">
                <a16:creationId xmlns:a16="http://schemas.microsoft.com/office/drawing/2014/main" id="{3C8E5F37-E9D4-4FF3-8281-9E2064D179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37D704B0-1F5A-4ACE-A3DD-3A71C096CE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7AF0A8-F7B8-4208-ADAD-57B901281B62}" type="slidenum">
              <a:rPr lang="es-ES" smtClean="0"/>
              <a:t>‹Nº›</a:t>
            </a:fld>
            <a:endParaRPr lang="es-ES"/>
          </a:p>
        </p:txBody>
      </p:sp>
    </p:spTree>
    <p:extLst>
      <p:ext uri="{BB962C8B-B14F-4D97-AF65-F5344CB8AC3E}">
        <p14:creationId xmlns:p14="http://schemas.microsoft.com/office/powerpoint/2010/main" val="3999291955"/>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6A97FBC-4C15-4BF4-B1E3-0EC0A30413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ECBEA1AD-50E9-45C1-8702-1B34CE2785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42BBDC2-AABB-448D-B1DC-4E85B0CCFB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4496B1-3386-49B8-A8CB-026D317131EE}" type="datetimeFigureOut">
              <a:rPr lang="es-ES" smtClean="0"/>
              <a:t>11/02/2021</a:t>
            </a:fld>
            <a:endParaRPr lang="es-ES"/>
          </a:p>
        </p:txBody>
      </p:sp>
      <p:sp>
        <p:nvSpPr>
          <p:cNvPr id="5" name="Marcador de pie de página 4">
            <a:extLst>
              <a:ext uri="{FF2B5EF4-FFF2-40B4-BE49-F238E27FC236}">
                <a16:creationId xmlns:a16="http://schemas.microsoft.com/office/drawing/2014/main" id="{B2CF89A6-5ED6-47DB-9363-6E75073328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128EAC77-61DE-4C2F-B03C-08A99FF2BF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B79840-7ABA-4C85-A56B-98A287B8AAE4}" type="slidenum">
              <a:rPr lang="es-ES" smtClean="0"/>
              <a:t>‹Nº›</a:t>
            </a:fld>
            <a:endParaRPr lang="es-ES"/>
          </a:p>
        </p:txBody>
      </p:sp>
      <p:sp>
        <p:nvSpPr>
          <p:cNvPr id="7" name="Rectángulo 6">
            <a:extLst>
              <a:ext uri="{FF2B5EF4-FFF2-40B4-BE49-F238E27FC236}">
                <a16:creationId xmlns:a16="http://schemas.microsoft.com/office/drawing/2014/main" id="{18B59EDD-86B4-430B-B872-8F6D89555D48}"/>
              </a:ext>
            </a:extLst>
          </p:cNvPr>
          <p:cNvSpPr/>
          <p:nvPr userDrawn="1"/>
        </p:nvSpPr>
        <p:spPr>
          <a:xfrm>
            <a:off x="0" y="1"/>
            <a:ext cx="12192000" cy="1153721"/>
          </a:xfrm>
          <a:prstGeom prst="rect">
            <a:avLst/>
          </a:prstGeom>
          <a:solidFill>
            <a:schemeClr val="bg1"/>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pic>
        <p:nvPicPr>
          <p:cNvPr id="8" name="Gráfico 7">
            <a:extLst>
              <a:ext uri="{FF2B5EF4-FFF2-40B4-BE49-F238E27FC236}">
                <a16:creationId xmlns:a16="http://schemas.microsoft.com/office/drawing/2014/main" id="{0D1CC41F-028B-4723-AD5C-1030D402A46C}"/>
              </a:ext>
            </a:extLst>
          </p:cNvPr>
          <p:cNvPicPr>
            <a:picLocks noChangeAspect="1"/>
          </p:cNvPicPr>
          <p:nvPr userDrawn="1"/>
        </p:nvPicPr>
        <p:blipFill>
          <a:blip r:embed="rId14">
            <a:extLst>
              <a:ext uri="{96DAC541-7B7A-43D3-8B79-37D633B846F1}">
                <asvg:svgBlip xmlns:asvg="http://schemas.microsoft.com/office/drawing/2016/SVG/main" r:embed="rId15"/>
              </a:ext>
            </a:extLst>
          </a:blip>
          <a:stretch>
            <a:fillRect/>
          </a:stretch>
        </p:blipFill>
        <p:spPr>
          <a:xfrm>
            <a:off x="9665823" y="2266950"/>
            <a:ext cx="2514273" cy="4591050"/>
          </a:xfrm>
          <a:prstGeom prst="rect">
            <a:avLst/>
          </a:prstGeom>
        </p:spPr>
      </p:pic>
      <p:grpSp>
        <p:nvGrpSpPr>
          <p:cNvPr id="9" name="Grupo 8">
            <a:extLst>
              <a:ext uri="{FF2B5EF4-FFF2-40B4-BE49-F238E27FC236}">
                <a16:creationId xmlns:a16="http://schemas.microsoft.com/office/drawing/2014/main" id="{F203F1CF-FA16-4EAD-9728-172F0FD3C6F4}"/>
              </a:ext>
            </a:extLst>
          </p:cNvPr>
          <p:cNvGrpSpPr/>
          <p:nvPr userDrawn="1"/>
        </p:nvGrpSpPr>
        <p:grpSpPr>
          <a:xfrm>
            <a:off x="3595788" y="142280"/>
            <a:ext cx="8120354" cy="6597106"/>
            <a:chOff x="4082227" y="1056830"/>
            <a:chExt cx="10364961" cy="10097480"/>
          </a:xfrm>
        </p:grpSpPr>
        <p:pic>
          <p:nvPicPr>
            <p:cNvPr id="10" name="Imagen4">
              <a:extLst>
                <a:ext uri="{FF2B5EF4-FFF2-40B4-BE49-F238E27FC236}">
                  <a16:creationId xmlns:a16="http://schemas.microsoft.com/office/drawing/2014/main" id="{921006ED-FB83-4886-9946-214788B207DC}"/>
                </a:ext>
              </a:extLst>
            </p:cNvPr>
            <p:cNvPicPr>
              <a:picLocks noChangeAspect="1"/>
            </p:cNvPicPr>
            <p:nvPr userDrawn="1"/>
          </p:nvPicPr>
          <p:blipFill>
            <a:blip r:embed="rId16">
              <a:lum/>
              <a:alphaModFix/>
            </a:blip>
            <a:srcRect/>
            <a:stretch>
              <a:fillRect/>
            </a:stretch>
          </p:blipFill>
          <p:spPr>
            <a:xfrm>
              <a:off x="4082227" y="10436770"/>
              <a:ext cx="2716401" cy="717540"/>
            </a:xfrm>
            <a:prstGeom prst="rect">
              <a:avLst/>
            </a:prstGeom>
            <a:noFill/>
            <a:ln cap="flat">
              <a:noFill/>
            </a:ln>
          </p:spPr>
        </p:pic>
        <p:pic>
          <p:nvPicPr>
            <p:cNvPr id="11" name="Imagen5">
              <a:extLst>
                <a:ext uri="{FF2B5EF4-FFF2-40B4-BE49-F238E27FC236}">
                  <a16:creationId xmlns:a16="http://schemas.microsoft.com/office/drawing/2014/main" id="{631ABDB0-97FA-4C15-9FB8-9CA0CFFD4762}"/>
                </a:ext>
              </a:extLst>
            </p:cNvPr>
            <p:cNvPicPr>
              <a:picLocks noChangeAspect="1"/>
            </p:cNvPicPr>
            <p:nvPr userDrawn="1"/>
          </p:nvPicPr>
          <p:blipFill>
            <a:blip r:embed="rId17">
              <a:lum/>
              <a:alphaModFix/>
            </a:blip>
            <a:srcRect/>
            <a:stretch>
              <a:fillRect/>
            </a:stretch>
          </p:blipFill>
          <p:spPr>
            <a:xfrm>
              <a:off x="12793188" y="1056830"/>
              <a:ext cx="1654000" cy="1405786"/>
            </a:xfrm>
            <a:prstGeom prst="rect">
              <a:avLst/>
            </a:prstGeom>
            <a:noFill/>
            <a:ln cap="flat">
              <a:noFill/>
            </a:ln>
          </p:spPr>
        </p:pic>
      </p:grpSp>
      <p:sp>
        <p:nvSpPr>
          <p:cNvPr id="12" name="Rectángulo 7">
            <a:extLst>
              <a:ext uri="{FF2B5EF4-FFF2-40B4-BE49-F238E27FC236}">
                <a16:creationId xmlns:a16="http://schemas.microsoft.com/office/drawing/2014/main" id="{9BFE7BF2-FFD4-4E9F-92C0-E34FDADB0833}"/>
              </a:ext>
            </a:extLst>
          </p:cNvPr>
          <p:cNvSpPr/>
          <p:nvPr userDrawn="1"/>
        </p:nvSpPr>
        <p:spPr>
          <a:xfrm>
            <a:off x="4074301" y="235898"/>
            <a:ext cx="4044966" cy="824841"/>
          </a:xfrm>
          <a:prstGeom prst="rect">
            <a:avLst/>
          </a:prstGeom>
          <a:noFill/>
          <a:ln cap="flat">
            <a:noFill/>
            <a:prstDash val="solid"/>
          </a:ln>
        </p:spPr>
        <p:txBody>
          <a:bodyPr vert="horz" wrap="square" lIns="91440" tIns="45720" rIns="91440" bIns="45720" anchor="t" anchorCtr="1" compatLnSpc="1">
            <a:spAutoFit/>
          </a:bodyPr>
          <a:lstStyle/>
          <a:p>
            <a:pPr marL="0" marR="0" lvl="0" indent="0" algn="ctr" defTabSz="457200" rtl="0" fontAlgn="auto" hangingPunct="1">
              <a:lnSpc>
                <a:spcPct val="120000"/>
              </a:lnSpc>
              <a:spcBef>
                <a:spcPts val="0"/>
              </a:spcBef>
              <a:spcAft>
                <a:spcPts val="0"/>
              </a:spcAft>
              <a:buNone/>
              <a:tabLst/>
              <a:defRPr sz="1800" b="0" i="0" u="none" strike="noStrike" kern="0" cap="none" spc="0" baseline="0">
                <a:solidFill>
                  <a:srgbClr val="000000"/>
                </a:solidFill>
                <a:uFillTx/>
              </a:defRPr>
            </a:pPr>
            <a:r>
              <a:rPr lang="es-ES" sz="1400" b="0" i="0" u="none" strike="noStrike" kern="1200" cap="none" spc="0" baseline="0">
                <a:solidFill>
                  <a:srgbClr val="000000"/>
                </a:solidFill>
                <a:uFillTx/>
                <a:latin typeface="Minion Pro"/>
                <a:ea typeface="Times New Roman" pitchFamily="18"/>
                <a:cs typeface="Times New Roman" pitchFamily="18"/>
              </a:rPr>
              <a:t>FONDO EUROPEO DE DESARROLLO REGIONAL (FEDER)</a:t>
            </a:r>
          </a:p>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400" b="1" i="1" u="none" strike="noStrike" kern="1200" cap="none" spc="0" baseline="0">
                <a:solidFill>
                  <a:srgbClr val="000000"/>
                </a:solidFill>
                <a:uFillTx/>
                <a:latin typeface="Liberation Serif"/>
                <a:ea typeface="NSimSun" pitchFamily="49"/>
                <a:cs typeface="Lucida Sans" pitchFamily="34"/>
              </a:rPr>
              <a:t>Una manera de hacer Europa</a:t>
            </a:r>
            <a:endParaRPr lang="es-ES" sz="1400" b="0" i="0" u="none" strike="noStrike" kern="1200" cap="none" spc="0" baseline="0">
              <a:solidFill>
                <a:srgbClr val="000000"/>
              </a:solidFill>
              <a:uFillTx/>
              <a:latin typeface="Calibri"/>
            </a:endParaRPr>
          </a:p>
        </p:txBody>
      </p:sp>
      <p:pic>
        <p:nvPicPr>
          <p:cNvPr id="13" name="Imagen 12" descr="Imagen que contiene dibujo, alimentos, flor&#10;&#10;Descripción generada automáticamente">
            <a:extLst>
              <a:ext uri="{FF2B5EF4-FFF2-40B4-BE49-F238E27FC236}">
                <a16:creationId xmlns:a16="http://schemas.microsoft.com/office/drawing/2014/main" id="{F551CC62-AFC8-4758-88E1-632DCD4DA8DA}"/>
              </a:ext>
            </a:extLst>
          </p:cNvPr>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632612" y="209690"/>
            <a:ext cx="1995620" cy="669541"/>
          </a:xfrm>
          <a:prstGeom prst="rect">
            <a:avLst/>
          </a:prstGeom>
        </p:spPr>
      </p:pic>
      <p:pic>
        <p:nvPicPr>
          <p:cNvPr id="14" name="Imagen 13">
            <a:extLst>
              <a:ext uri="{FF2B5EF4-FFF2-40B4-BE49-F238E27FC236}">
                <a16:creationId xmlns:a16="http://schemas.microsoft.com/office/drawing/2014/main" id="{C94212C6-88BA-4F80-B848-19402CFC155B}"/>
              </a:ext>
            </a:extLst>
          </p:cNvPr>
          <p:cNvPicPr>
            <a:picLocks noChangeAspect="1"/>
          </p:cNvPicPr>
          <p:nvPr userDrawn="1"/>
        </p:nvPicPr>
        <p:blipFill>
          <a:blip r:embed="rId19"/>
          <a:stretch>
            <a:fillRect/>
          </a:stretch>
        </p:blipFill>
        <p:spPr>
          <a:xfrm>
            <a:off x="6468069" y="6253003"/>
            <a:ext cx="1831247" cy="468799"/>
          </a:xfrm>
          <a:prstGeom prst="rect">
            <a:avLst/>
          </a:prstGeom>
        </p:spPr>
      </p:pic>
    </p:spTree>
    <p:extLst>
      <p:ext uri="{BB962C8B-B14F-4D97-AF65-F5344CB8AC3E}">
        <p14:creationId xmlns:p14="http://schemas.microsoft.com/office/powerpoint/2010/main" val="1047693999"/>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9.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9.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9.xml"/></Relationships>
</file>

<file path=ppt/slides/_rels/slide17.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17.xml"/><Relationship Id="rId1" Type="http://schemas.openxmlformats.org/officeDocument/2006/relationships/slideLayout" Target="../slideLayouts/slideLayout39.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3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9.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3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9.xml"/></Relationships>
</file>

<file path=ppt/slides/_rels/slide23.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23.xml"/><Relationship Id="rId1" Type="http://schemas.openxmlformats.org/officeDocument/2006/relationships/slideLayout" Target="../slideLayouts/slideLayout39.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24.xml"/><Relationship Id="rId1" Type="http://schemas.openxmlformats.org/officeDocument/2006/relationships/slideLayout" Target="../slideLayouts/slideLayout39.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9.xml"/><Relationship Id="rId1" Type="http://schemas.openxmlformats.org/officeDocument/2006/relationships/video" Target="https://www.youtube.com/embed/yfZJq-iEIJE" TargetMode="External"/><Relationship Id="rId4" Type="http://schemas.openxmlformats.org/officeDocument/2006/relationships/image" Target="../media/image15.jpe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39.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HerculesCRUE/ib-discovery" TargetMode="External"/><Relationship Id="rId2" Type="http://schemas.openxmlformats.org/officeDocument/2006/relationships/hyperlink" Target="https://github.com/HerculesCRUE/ib-discovery/tree/master/docs" TargetMode="Externa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026BF1-4BC5-4D5F-A496-7427D6B1B6A3}"/>
              </a:ext>
            </a:extLst>
          </p:cNvPr>
          <p:cNvSpPr>
            <a:spLocks noGrp="1"/>
          </p:cNvSpPr>
          <p:nvPr>
            <p:ph type="ctrTitle"/>
          </p:nvPr>
        </p:nvSpPr>
        <p:spPr/>
        <p:txBody>
          <a:bodyPr/>
          <a:lstStyle/>
          <a:p>
            <a:r>
              <a:rPr lang="es-ES" dirty="0">
                <a:latin typeface="Hypatia Sans Pro"/>
              </a:rPr>
              <a:t>Marco teórico de la comparación de entidades (librería de descubrimiento)</a:t>
            </a:r>
          </a:p>
        </p:txBody>
      </p:sp>
    </p:spTree>
    <p:extLst>
      <p:ext uri="{BB962C8B-B14F-4D97-AF65-F5344CB8AC3E}">
        <p14:creationId xmlns:p14="http://schemas.microsoft.com/office/powerpoint/2010/main" val="34156624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Métricas de similitud (atributos)</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216794" y="2009100"/>
            <a:ext cx="11457992" cy="615553"/>
          </a:xfrm>
          <a:prstGeom prst="rect">
            <a:avLst/>
          </a:prstGeom>
          <a:noFill/>
        </p:spPr>
        <p:txBody>
          <a:bodyPr wrap="square" rtlCol="0">
            <a:spAutoFit/>
          </a:bodyPr>
          <a:lstStyle/>
          <a:p>
            <a:r>
              <a:rPr lang="es-ES" sz="2400" dirty="0"/>
              <a:t>Métricas de similitud en </a:t>
            </a:r>
            <a:r>
              <a:rPr lang="es-ES" sz="2400" b="1" u="sng" dirty="0"/>
              <a:t>atributos II</a:t>
            </a:r>
          </a:p>
          <a:p>
            <a:endParaRPr lang="es-ES" sz="1000" dirty="0"/>
          </a:p>
        </p:txBody>
      </p:sp>
      <p:sp>
        <p:nvSpPr>
          <p:cNvPr id="6" name="CuadroTexto 5">
            <a:extLst>
              <a:ext uri="{FF2B5EF4-FFF2-40B4-BE49-F238E27FC236}">
                <a16:creationId xmlns:a16="http://schemas.microsoft.com/office/drawing/2014/main" id="{E237DA3A-EEE2-4FB0-8BD1-BAFFC4131D07}"/>
              </a:ext>
            </a:extLst>
          </p:cNvPr>
          <p:cNvSpPr txBox="1"/>
          <p:nvPr/>
        </p:nvSpPr>
        <p:spPr>
          <a:xfrm>
            <a:off x="1786514" y="2716986"/>
            <a:ext cx="11457992" cy="1015663"/>
          </a:xfrm>
          <a:prstGeom prst="rect">
            <a:avLst/>
          </a:prstGeom>
          <a:noFill/>
        </p:spPr>
        <p:txBody>
          <a:bodyPr wrap="square" rtlCol="0">
            <a:spAutoFit/>
          </a:bodyPr>
          <a:lstStyle/>
          <a:p>
            <a:r>
              <a:rPr lang="es-ES" sz="2400" i="1" dirty="0"/>
              <a:t>Valoración de la capacidad de discriminación de un atributo:</a:t>
            </a:r>
          </a:p>
          <a:p>
            <a:endParaRPr lang="es-ES" sz="800" i="1" dirty="0"/>
          </a:p>
          <a:p>
            <a:r>
              <a:rPr lang="es-ES" b="1" i="1" dirty="0"/>
              <a:t>	</a:t>
            </a:r>
            <a:r>
              <a:rPr lang="es-ES" sz="1600" b="1" i="1" dirty="0"/>
              <a:t>Ratio de discriminación(D) [0,1]= # Valores distintos / Total de instancias</a:t>
            </a:r>
          </a:p>
          <a:p>
            <a:endParaRPr lang="es-ES" sz="1000" dirty="0"/>
          </a:p>
        </p:txBody>
      </p:sp>
      <p:sp>
        <p:nvSpPr>
          <p:cNvPr id="5" name="CuadroTexto 4">
            <a:extLst>
              <a:ext uri="{FF2B5EF4-FFF2-40B4-BE49-F238E27FC236}">
                <a16:creationId xmlns:a16="http://schemas.microsoft.com/office/drawing/2014/main" id="{2B8C8AB2-826A-4A02-99FB-681EF3E75C19}"/>
              </a:ext>
            </a:extLst>
          </p:cNvPr>
          <p:cNvSpPr txBox="1"/>
          <p:nvPr/>
        </p:nvSpPr>
        <p:spPr>
          <a:xfrm>
            <a:off x="367003" y="3824982"/>
            <a:ext cx="11457992" cy="2492990"/>
          </a:xfrm>
          <a:prstGeom prst="rect">
            <a:avLst/>
          </a:prstGeom>
          <a:noFill/>
        </p:spPr>
        <p:txBody>
          <a:bodyPr wrap="square" rtlCol="0">
            <a:spAutoFit/>
          </a:bodyPr>
          <a:lstStyle/>
          <a:p>
            <a:pPr marL="285750" indent="-285750">
              <a:buFont typeface="Arial" panose="020B0604020202020204" pitchFamily="34" charset="0"/>
              <a:buChar char="•"/>
            </a:pPr>
            <a:r>
              <a:rPr lang="es-ES" sz="1400" dirty="0"/>
              <a:t>Es un indicador de la importancia de el atributo.</a:t>
            </a:r>
          </a:p>
          <a:p>
            <a:pPr marL="285750" indent="-285750">
              <a:buFont typeface="Arial" panose="020B0604020202020204" pitchFamily="34" charset="0"/>
              <a:buChar char="•"/>
            </a:pPr>
            <a:r>
              <a:rPr lang="es-ES" sz="1400" dirty="0"/>
              <a:t>Básicamente, los atributos relevantes, deben tender a un valor 1 para el ratio de discriminación, por ejemplo para la entidad persona, los atributos como el código ORCID, DNI o el Nombre, tendrán un valor similar a 1 (si no hay muchos duplicados). Incluso en el caso de haber muchos duplicados, el valor relativo del atributo (comparado con otros no discriminativos será mucho mas alto). </a:t>
            </a:r>
          </a:p>
          <a:p>
            <a:pPr marL="285750" indent="-285750">
              <a:buFont typeface="Arial" panose="020B0604020202020204" pitchFamily="34" charset="0"/>
              <a:buChar char="•"/>
            </a:pPr>
            <a:r>
              <a:rPr lang="es-ES" sz="1400" dirty="0"/>
              <a:t>Para los atributos menos discriminativos, el valor del ratio de discriminación tendera a ser mucho menor (tendiendo en algunos casos a 0, especialmente en los casos binarios), por ejemplo para el atributo sexo, </a:t>
            </a:r>
            <a:r>
              <a:rPr lang="es-ES" sz="1400" dirty="0" err="1"/>
              <a:t>es_docente</a:t>
            </a:r>
            <a:r>
              <a:rPr lang="es-ES" sz="1400" dirty="0"/>
              <a:t>, departamento, </a:t>
            </a:r>
            <a:r>
              <a:rPr lang="es-ES" sz="1400" dirty="0" err="1"/>
              <a:t>etc</a:t>
            </a:r>
            <a:r>
              <a:rPr lang="es-ES" sz="1400" dirty="0"/>
              <a:t>… </a:t>
            </a:r>
          </a:p>
          <a:p>
            <a:pPr marL="285750" indent="-285750">
              <a:buFont typeface="Arial" panose="020B0604020202020204" pitchFamily="34" charset="0"/>
              <a:buChar char="•"/>
            </a:pPr>
            <a:r>
              <a:rPr lang="es-ES" sz="1400" dirty="0"/>
              <a:t>Para evaluar una entidad (se vera posteriormente), todos los atributos tendrán relevancia, pero el ratio de discriminación determinara cual será su importancia, al ponderar  el valor de similitud en cada atributo.</a:t>
            </a:r>
          </a:p>
          <a:p>
            <a:pPr marL="285750" indent="-285750">
              <a:buFont typeface="Arial" panose="020B0604020202020204" pitchFamily="34" charset="0"/>
              <a:buChar char="•"/>
            </a:pPr>
            <a:r>
              <a:rPr lang="es-ES" sz="1400" dirty="0"/>
              <a:t>Canto mas datos tengamos en los triple stores, los ratios de discriminación aumentaran su precisión, tenderán a ser mayores para los atributos mas relevantes, y menores para los menos relevantes, al estar el ratio dividido por el numero de instancias</a:t>
            </a:r>
            <a:endParaRPr lang="es-ES" sz="1000" dirty="0"/>
          </a:p>
          <a:p>
            <a:pPr marL="1028700" lvl="1" indent="-571500">
              <a:buFont typeface="Arial" panose="020B0604020202020204" pitchFamily="34" charset="0"/>
              <a:buChar char="•"/>
            </a:pPr>
            <a:endParaRPr lang="es-ES" sz="1600" dirty="0"/>
          </a:p>
        </p:txBody>
      </p:sp>
    </p:spTree>
    <p:extLst>
      <p:ext uri="{BB962C8B-B14F-4D97-AF65-F5344CB8AC3E}">
        <p14:creationId xmlns:p14="http://schemas.microsoft.com/office/powerpoint/2010/main" val="2347558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Métricas de similitud (Cadenas de texto I)</a:t>
            </a:r>
          </a:p>
        </p:txBody>
      </p:sp>
      <p:graphicFrame>
        <p:nvGraphicFramePr>
          <p:cNvPr id="4" name="Tabla 3">
            <a:extLst>
              <a:ext uri="{FF2B5EF4-FFF2-40B4-BE49-F238E27FC236}">
                <a16:creationId xmlns:a16="http://schemas.microsoft.com/office/drawing/2014/main" id="{97B7DBC6-0982-41F9-A9BB-10680AC08472}"/>
              </a:ext>
            </a:extLst>
          </p:cNvPr>
          <p:cNvGraphicFramePr>
            <a:graphicFrameLocks noGrp="1"/>
          </p:cNvGraphicFramePr>
          <p:nvPr>
            <p:extLst>
              <p:ext uri="{D42A27DB-BD31-4B8C-83A1-F6EECF244321}">
                <p14:modId xmlns:p14="http://schemas.microsoft.com/office/powerpoint/2010/main" val="1219978164"/>
              </p:ext>
            </p:extLst>
          </p:nvPr>
        </p:nvGraphicFramePr>
        <p:xfrm>
          <a:off x="367003" y="3087906"/>
          <a:ext cx="4381500" cy="2377440"/>
        </p:xfrm>
        <a:graphic>
          <a:graphicData uri="http://schemas.openxmlformats.org/drawingml/2006/table">
            <a:tbl>
              <a:tblPr>
                <a:tableStyleId>{5C22544A-7EE6-4342-B048-85BDC9FD1C3A}</a:tableStyleId>
              </a:tblPr>
              <a:tblGrid>
                <a:gridCol w="914400">
                  <a:extLst>
                    <a:ext uri="{9D8B030D-6E8A-4147-A177-3AD203B41FA5}">
                      <a16:colId xmlns:a16="http://schemas.microsoft.com/office/drawing/2014/main" val="874444904"/>
                    </a:ext>
                  </a:extLst>
                </a:gridCol>
                <a:gridCol w="647700">
                  <a:extLst>
                    <a:ext uri="{9D8B030D-6E8A-4147-A177-3AD203B41FA5}">
                      <a16:colId xmlns:a16="http://schemas.microsoft.com/office/drawing/2014/main" val="4035541231"/>
                    </a:ext>
                  </a:extLst>
                </a:gridCol>
                <a:gridCol w="1016000">
                  <a:extLst>
                    <a:ext uri="{9D8B030D-6E8A-4147-A177-3AD203B41FA5}">
                      <a16:colId xmlns:a16="http://schemas.microsoft.com/office/drawing/2014/main" val="3829280398"/>
                    </a:ext>
                  </a:extLst>
                </a:gridCol>
                <a:gridCol w="1016000">
                  <a:extLst>
                    <a:ext uri="{9D8B030D-6E8A-4147-A177-3AD203B41FA5}">
                      <a16:colId xmlns:a16="http://schemas.microsoft.com/office/drawing/2014/main" val="205544962"/>
                    </a:ext>
                  </a:extLst>
                </a:gridCol>
                <a:gridCol w="787400">
                  <a:extLst>
                    <a:ext uri="{9D8B030D-6E8A-4147-A177-3AD203B41FA5}">
                      <a16:colId xmlns:a16="http://schemas.microsoft.com/office/drawing/2014/main" val="2147168113"/>
                    </a:ext>
                  </a:extLst>
                </a:gridCol>
              </a:tblGrid>
              <a:tr h="548640">
                <a:tc>
                  <a:txBody>
                    <a:bodyPr/>
                    <a:lstStyle/>
                    <a:p>
                      <a:pPr algn="ctr" fontAlgn="ctr"/>
                      <a:r>
                        <a:rPr lang="es-ES" sz="1100" u="none" strike="noStrike">
                          <a:effectLst/>
                        </a:rPr>
                        <a:t>Atributo</a:t>
                      </a:r>
                      <a:endParaRPr lang="es-E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s-ES" sz="1100" u="none" strike="noStrike" dirty="0">
                          <a:effectLst/>
                        </a:rPr>
                        <a:t>Similitud [0-1]</a:t>
                      </a:r>
                      <a:endParaRPr lang="es-ES"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s-ES" sz="1100" u="none" strike="noStrike">
                          <a:effectLst/>
                        </a:rPr>
                        <a:t>Ratio de discriminación [0-1]</a:t>
                      </a:r>
                      <a:endParaRPr lang="es-E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s-ES" sz="1100" u="none" strike="noStrike">
                          <a:effectLst/>
                        </a:rPr>
                        <a:t>Ratio ponderado</a:t>
                      </a:r>
                      <a:endParaRPr lang="es-E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s-ES" sz="1100" u="none" strike="noStrike">
                          <a:effectLst/>
                        </a:rPr>
                        <a:t>Valor Similitud ponderada</a:t>
                      </a:r>
                      <a:endParaRPr lang="es-E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734306444"/>
                  </a:ext>
                </a:extLst>
              </a:tr>
              <a:tr h="182880">
                <a:tc>
                  <a:txBody>
                    <a:bodyPr/>
                    <a:lstStyle/>
                    <a:p>
                      <a:pPr algn="l" fontAlgn="b"/>
                      <a:r>
                        <a:rPr lang="es-ES" sz="1100" u="none" strike="noStrike">
                          <a:effectLst/>
                        </a:rPr>
                        <a:t>Nombre</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0.98</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0.91</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b="1" u="none" strike="noStrike" dirty="0">
                          <a:solidFill>
                            <a:schemeClr val="accent1">
                              <a:lumMod val="50000"/>
                            </a:schemeClr>
                          </a:solidFill>
                          <a:effectLst/>
                        </a:rPr>
                        <a:t>0.221411192</a:t>
                      </a:r>
                      <a:endParaRPr lang="es-ES" sz="1100" b="1" i="0" u="none" strike="noStrike" dirty="0">
                        <a:solidFill>
                          <a:schemeClr val="accent1">
                            <a:lumMod val="50000"/>
                          </a:schemeClr>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0.22</a:t>
                      </a:r>
                      <a:endParaRPr lang="es-E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20808024"/>
                  </a:ext>
                </a:extLst>
              </a:tr>
              <a:tr h="182880">
                <a:tc>
                  <a:txBody>
                    <a:bodyPr/>
                    <a:lstStyle/>
                    <a:p>
                      <a:pPr algn="l" fontAlgn="b"/>
                      <a:r>
                        <a:rPr lang="es-ES" sz="1100" u="none" strike="noStrike">
                          <a:effectLst/>
                        </a:rPr>
                        <a:t>ORCID</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1</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0.99</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b="1" u="none" strike="noStrike" dirty="0">
                          <a:solidFill>
                            <a:schemeClr val="accent1">
                              <a:lumMod val="50000"/>
                            </a:schemeClr>
                          </a:solidFill>
                          <a:effectLst/>
                        </a:rPr>
                        <a:t>0.240875912</a:t>
                      </a:r>
                      <a:endParaRPr lang="es-ES" sz="1100" b="1" i="0" u="none" strike="noStrike" dirty="0">
                        <a:solidFill>
                          <a:schemeClr val="accent1">
                            <a:lumMod val="50000"/>
                          </a:schemeClr>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0.24</a:t>
                      </a:r>
                      <a:endParaRPr lang="es-E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69910673"/>
                  </a:ext>
                </a:extLst>
              </a:tr>
              <a:tr h="182880">
                <a:tc>
                  <a:txBody>
                    <a:bodyPr/>
                    <a:lstStyle/>
                    <a:p>
                      <a:pPr algn="l" fontAlgn="b"/>
                      <a:r>
                        <a:rPr lang="es-ES" sz="1100" u="none" strike="noStrike" dirty="0">
                          <a:effectLst/>
                        </a:rPr>
                        <a:t>Email</a:t>
                      </a:r>
                      <a:endParaRPr lang="es-E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1</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0.99</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b="1" u="none" strike="noStrike" dirty="0">
                          <a:solidFill>
                            <a:schemeClr val="accent1">
                              <a:lumMod val="50000"/>
                            </a:schemeClr>
                          </a:solidFill>
                          <a:effectLst/>
                        </a:rPr>
                        <a:t>0.240875912</a:t>
                      </a:r>
                      <a:endParaRPr lang="es-ES" sz="1100" b="1" i="0" u="none" strike="noStrike" dirty="0">
                        <a:solidFill>
                          <a:schemeClr val="accent1">
                            <a:lumMod val="50000"/>
                          </a:schemeClr>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0.24</a:t>
                      </a:r>
                      <a:endParaRPr lang="es-E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81489203"/>
                  </a:ext>
                </a:extLst>
              </a:tr>
              <a:tr h="182880">
                <a:tc>
                  <a:txBody>
                    <a:bodyPr/>
                    <a:lstStyle/>
                    <a:p>
                      <a:pPr algn="l" fontAlgn="b"/>
                      <a:r>
                        <a:rPr lang="es-ES" sz="1100" u="none" strike="noStrike">
                          <a:effectLst/>
                        </a:rPr>
                        <a:t>SEXO</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0.01</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dirty="0">
                          <a:solidFill>
                            <a:srgbClr val="FF0000"/>
                          </a:solidFill>
                          <a:effectLst/>
                        </a:rPr>
                        <a:t>0.00243309</a:t>
                      </a:r>
                      <a:endParaRPr lang="es-ES" sz="1100" b="0" i="0" u="none" strike="noStrike" dirty="0">
                        <a:solidFill>
                          <a:srgbClr val="FF0000"/>
                        </a:solidFill>
                        <a:effectLst/>
                        <a:latin typeface="Calibri" panose="020F0502020204030204" pitchFamily="34" charset="0"/>
                      </a:endParaRPr>
                    </a:p>
                  </a:txBody>
                  <a:tcPr marL="7620" marR="7620" marT="7620" marB="0" anchor="b"/>
                </a:tc>
                <a:tc>
                  <a:txBody>
                    <a:bodyPr/>
                    <a:lstStyle/>
                    <a:p>
                      <a:pPr algn="r" fontAlgn="b"/>
                      <a:r>
                        <a:rPr lang="es-ES" sz="1100" u="none" strike="noStrike" dirty="0">
                          <a:effectLst/>
                        </a:rPr>
                        <a:t>0.00</a:t>
                      </a:r>
                      <a:endParaRPr lang="es-E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20313383"/>
                  </a:ext>
                </a:extLst>
              </a:tr>
              <a:tr h="182880">
                <a:tc>
                  <a:txBody>
                    <a:bodyPr/>
                    <a:lstStyle/>
                    <a:p>
                      <a:pPr algn="l" fontAlgn="b"/>
                      <a:r>
                        <a:rPr lang="es-ES" sz="1100" u="none" strike="noStrike" dirty="0">
                          <a:effectLst/>
                        </a:rPr>
                        <a:t>Departamento</a:t>
                      </a:r>
                      <a:endParaRPr lang="es-E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1</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0.25</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dirty="0">
                          <a:solidFill>
                            <a:srgbClr val="FF0000"/>
                          </a:solidFill>
                          <a:effectLst/>
                        </a:rPr>
                        <a:t>0.060827251</a:t>
                      </a:r>
                      <a:endParaRPr lang="es-ES" sz="1100" b="0" i="0" u="none" strike="noStrike" dirty="0">
                        <a:solidFill>
                          <a:srgbClr val="FF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0.06</a:t>
                      </a:r>
                      <a:endParaRPr lang="es-E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31881314"/>
                  </a:ext>
                </a:extLst>
              </a:tr>
              <a:tr h="365760">
                <a:tc>
                  <a:txBody>
                    <a:bodyPr/>
                    <a:lstStyle/>
                    <a:p>
                      <a:pPr algn="l" fontAlgn="b"/>
                      <a:r>
                        <a:rPr lang="es-ES" sz="1100" u="none" strike="noStrike">
                          <a:effectLst/>
                        </a:rPr>
                        <a:t>Año de nacimiento</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0.18</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dirty="0">
                          <a:solidFill>
                            <a:srgbClr val="FF0000"/>
                          </a:solidFill>
                          <a:effectLst/>
                        </a:rPr>
                        <a:t>0.04379562</a:t>
                      </a:r>
                      <a:endParaRPr lang="es-ES" sz="1100" b="0" i="0" u="none" strike="noStrike" dirty="0">
                        <a:solidFill>
                          <a:srgbClr val="FF0000"/>
                        </a:solidFill>
                        <a:effectLst/>
                        <a:latin typeface="Calibri" panose="020F0502020204030204" pitchFamily="34" charset="0"/>
                      </a:endParaRPr>
                    </a:p>
                  </a:txBody>
                  <a:tcPr marL="7620" marR="7620" marT="7620" marB="0" anchor="b"/>
                </a:tc>
                <a:tc>
                  <a:txBody>
                    <a:bodyPr/>
                    <a:lstStyle/>
                    <a:p>
                      <a:pPr algn="r" fontAlgn="b"/>
                      <a:r>
                        <a:rPr lang="es-ES" sz="1100" u="none" strike="noStrike" dirty="0">
                          <a:effectLst/>
                        </a:rPr>
                        <a:t>0.00</a:t>
                      </a:r>
                      <a:endParaRPr lang="es-E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8171149"/>
                  </a:ext>
                </a:extLst>
              </a:tr>
              <a:tr h="182880">
                <a:tc>
                  <a:txBody>
                    <a:bodyPr/>
                    <a:lstStyle/>
                    <a:p>
                      <a:pPr algn="l" fontAlgn="b"/>
                      <a:r>
                        <a:rPr lang="es-ES" sz="1100" u="none" strike="noStrike">
                          <a:effectLst/>
                        </a:rPr>
                        <a:t>Población</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1</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0.12</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dirty="0">
                          <a:solidFill>
                            <a:srgbClr val="FF0000"/>
                          </a:solidFill>
                          <a:effectLst/>
                        </a:rPr>
                        <a:t>0.02919708</a:t>
                      </a:r>
                      <a:endParaRPr lang="es-ES" sz="1100" b="0" i="0" u="none" strike="noStrike" dirty="0">
                        <a:solidFill>
                          <a:srgbClr val="FF0000"/>
                        </a:solidFill>
                        <a:effectLst/>
                        <a:latin typeface="Calibri" panose="020F0502020204030204" pitchFamily="34" charset="0"/>
                      </a:endParaRPr>
                    </a:p>
                  </a:txBody>
                  <a:tcPr marL="7620" marR="7620" marT="7620" marB="0" anchor="b"/>
                </a:tc>
                <a:tc>
                  <a:txBody>
                    <a:bodyPr/>
                    <a:lstStyle/>
                    <a:p>
                      <a:pPr algn="r" fontAlgn="b"/>
                      <a:r>
                        <a:rPr lang="es-ES" sz="1100" u="none" strike="noStrike" dirty="0">
                          <a:effectLst/>
                        </a:rPr>
                        <a:t>0.03</a:t>
                      </a:r>
                      <a:endParaRPr lang="es-E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90804170"/>
                  </a:ext>
                </a:extLst>
              </a:tr>
              <a:tr h="182880">
                <a:tc>
                  <a:txBody>
                    <a:bodyPr/>
                    <a:lstStyle/>
                    <a:p>
                      <a:pPr algn="l" fontAlgn="b"/>
                      <a:r>
                        <a:rPr lang="es-ES" sz="1100" u="none" strike="noStrike">
                          <a:effectLst/>
                        </a:rPr>
                        <a:t>Calle</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1</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0.66</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b="1" u="none" strike="noStrike" dirty="0">
                          <a:effectLst/>
                        </a:rPr>
                        <a:t>0.160583942</a:t>
                      </a:r>
                      <a:endParaRPr lang="es-E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dirty="0">
                          <a:effectLst/>
                        </a:rPr>
                        <a:t>0.16</a:t>
                      </a:r>
                      <a:endParaRPr lang="es-E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65696951"/>
                  </a:ext>
                </a:extLst>
              </a:tr>
              <a:tr h="182880">
                <a:tc>
                  <a:txBody>
                    <a:bodyPr/>
                    <a:lstStyle/>
                    <a:p>
                      <a:pPr algn="l" fontAlgn="b"/>
                      <a:r>
                        <a:rPr lang="es-ES" sz="1100" u="none" strike="noStrike">
                          <a:effectLst/>
                        </a:rPr>
                        <a:t>Total</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ES" sz="1100" u="none" strike="noStrike">
                          <a:effectLst/>
                        </a:rPr>
                        <a:t> </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ES" sz="1100" u="none" strike="noStrike">
                          <a:effectLst/>
                        </a:rPr>
                        <a:t> </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dirty="0">
                          <a:effectLst/>
                        </a:rPr>
                        <a:t>1</a:t>
                      </a:r>
                      <a:endParaRPr lang="es-E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s-ES" sz="1100" b="1" u="none" strike="noStrike" dirty="0">
                          <a:effectLst/>
                        </a:rPr>
                        <a:t>0.95</a:t>
                      </a:r>
                      <a:endParaRPr lang="es-E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76869048"/>
                  </a:ext>
                </a:extLst>
              </a:tr>
            </a:tbl>
          </a:graphicData>
        </a:graphic>
      </p:graphicFrame>
      <p:sp>
        <p:nvSpPr>
          <p:cNvPr id="6" name="CuadroTexto 5">
            <a:extLst>
              <a:ext uri="{FF2B5EF4-FFF2-40B4-BE49-F238E27FC236}">
                <a16:creationId xmlns:a16="http://schemas.microsoft.com/office/drawing/2014/main" id="{71BCC9C8-EEE3-44D4-A2F1-E152856D9A3F}"/>
              </a:ext>
            </a:extLst>
          </p:cNvPr>
          <p:cNvSpPr txBox="1"/>
          <p:nvPr/>
        </p:nvSpPr>
        <p:spPr>
          <a:xfrm>
            <a:off x="367003" y="2161123"/>
            <a:ext cx="11457992" cy="492443"/>
          </a:xfrm>
          <a:prstGeom prst="rect">
            <a:avLst/>
          </a:prstGeom>
          <a:noFill/>
        </p:spPr>
        <p:txBody>
          <a:bodyPr wrap="square" rtlCol="0">
            <a:spAutoFit/>
          </a:bodyPr>
          <a:lstStyle/>
          <a:p>
            <a:r>
              <a:rPr lang="es-ES" sz="1600" dirty="0"/>
              <a:t>Ejemplos de ratio de discriminación y calculo de similitud para una entidad de tipo Persona</a:t>
            </a:r>
            <a:endParaRPr lang="es-ES" sz="1600" b="1" u="sng" dirty="0"/>
          </a:p>
          <a:p>
            <a:endParaRPr lang="es-ES" sz="1000" dirty="0"/>
          </a:p>
        </p:txBody>
      </p:sp>
      <p:sp>
        <p:nvSpPr>
          <p:cNvPr id="7" name="CuadroTexto 6">
            <a:extLst>
              <a:ext uri="{FF2B5EF4-FFF2-40B4-BE49-F238E27FC236}">
                <a16:creationId xmlns:a16="http://schemas.microsoft.com/office/drawing/2014/main" id="{88B579D3-430F-454D-983E-6D29E9BB25C6}"/>
              </a:ext>
            </a:extLst>
          </p:cNvPr>
          <p:cNvSpPr txBox="1"/>
          <p:nvPr/>
        </p:nvSpPr>
        <p:spPr>
          <a:xfrm>
            <a:off x="216793" y="5489247"/>
            <a:ext cx="4531709" cy="492443"/>
          </a:xfrm>
          <a:prstGeom prst="rect">
            <a:avLst/>
          </a:prstGeom>
          <a:noFill/>
        </p:spPr>
        <p:txBody>
          <a:bodyPr wrap="square" rtlCol="0">
            <a:spAutoFit/>
          </a:bodyPr>
          <a:lstStyle/>
          <a:p>
            <a:pPr algn="ctr"/>
            <a:r>
              <a:rPr lang="es-ES" sz="1600" dirty="0"/>
              <a:t>Similitud positiva</a:t>
            </a:r>
            <a:endParaRPr lang="es-ES" sz="1600" b="1" u="sng" dirty="0"/>
          </a:p>
          <a:p>
            <a:endParaRPr lang="es-ES" sz="1000" dirty="0"/>
          </a:p>
        </p:txBody>
      </p:sp>
      <p:graphicFrame>
        <p:nvGraphicFramePr>
          <p:cNvPr id="8" name="Tabla 7">
            <a:extLst>
              <a:ext uri="{FF2B5EF4-FFF2-40B4-BE49-F238E27FC236}">
                <a16:creationId xmlns:a16="http://schemas.microsoft.com/office/drawing/2014/main" id="{715F85C0-6B2B-4385-AE99-F286DA402CC7}"/>
              </a:ext>
            </a:extLst>
          </p:cNvPr>
          <p:cNvGraphicFramePr>
            <a:graphicFrameLocks noGrp="1"/>
          </p:cNvGraphicFramePr>
          <p:nvPr>
            <p:extLst>
              <p:ext uri="{D42A27DB-BD31-4B8C-83A1-F6EECF244321}">
                <p14:modId xmlns:p14="http://schemas.microsoft.com/office/powerpoint/2010/main" val="306579919"/>
              </p:ext>
            </p:extLst>
          </p:nvPr>
        </p:nvGraphicFramePr>
        <p:xfrm>
          <a:off x="6800850" y="3073936"/>
          <a:ext cx="4381500" cy="2377440"/>
        </p:xfrm>
        <a:graphic>
          <a:graphicData uri="http://schemas.openxmlformats.org/drawingml/2006/table">
            <a:tbl>
              <a:tblPr>
                <a:tableStyleId>{5C22544A-7EE6-4342-B048-85BDC9FD1C3A}</a:tableStyleId>
              </a:tblPr>
              <a:tblGrid>
                <a:gridCol w="914400">
                  <a:extLst>
                    <a:ext uri="{9D8B030D-6E8A-4147-A177-3AD203B41FA5}">
                      <a16:colId xmlns:a16="http://schemas.microsoft.com/office/drawing/2014/main" val="1932938672"/>
                    </a:ext>
                  </a:extLst>
                </a:gridCol>
                <a:gridCol w="647700">
                  <a:extLst>
                    <a:ext uri="{9D8B030D-6E8A-4147-A177-3AD203B41FA5}">
                      <a16:colId xmlns:a16="http://schemas.microsoft.com/office/drawing/2014/main" val="2634374590"/>
                    </a:ext>
                  </a:extLst>
                </a:gridCol>
                <a:gridCol w="1016000">
                  <a:extLst>
                    <a:ext uri="{9D8B030D-6E8A-4147-A177-3AD203B41FA5}">
                      <a16:colId xmlns:a16="http://schemas.microsoft.com/office/drawing/2014/main" val="1034386002"/>
                    </a:ext>
                  </a:extLst>
                </a:gridCol>
                <a:gridCol w="1016000">
                  <a:extLst>
                    <a:ext uri="{9D8B030D-6E8A-4147-A177-3AD203B41FA5}">
                      <a16:colId xmlns:a16="http://schemas.microsoft.com/office/drawing/2014/main" val="3674833889"/>
                    </a:ext>
                  </a:extLst>
                </a:gridCol>
                <a:gridCol w="787400">
                  <a:extLst>
                    <a:ext uri="{9D8B030D-6E8A-4147-A177-3AD203B41FA5}">
                      <a16:colId xmlns:a16="http://schemas.microsoft.com/office/drawing/2014/main" val="3139501774"/>
                    </a:ext>
                  </a:extLst>
                </a:gridCol>
              </a:tblGrid>
              <a:tr h="548640">
                <a:tc>
                  <a:txBody>
                    <a:bodyPr/>
                    <a:lstStyle/>
                    <a:p>
                      <a:pPr algn="ctr" fontAlgn="ctr"/>
                      <a:r>
                        <a:rPr lang="es-ES" sz="1100" u="none" strike="noStrike">
                          <a:effectLst/>
                        </a:rPr>
                        <a:t>Atributo</a:t>
                      </a:r>
                      <a:endParaRPr lang="es-E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s-ES" sz="1100" u="none" strike="noStrike">
                          <a:effectLst/>
                        </a:rPr>
                        <a:t>Similitud [0-1]</a:t>
                      </a:r>
                      <a:endParaRPr lang="es-E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s-ES" sz="1100" u="none" strike="noStrike">
                          <a:effectLst/>
                        </a:rPr>
                        <a:t>Ratio de discriminación [0-1]</a:t>
                      </a:r>
                      <a:endParaRPr lang="es-E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s-ES" sz="1100" u="none" strike="noStrike">
                          <a:effectLst/>
                        </a:rPr>
                        <a:t>Ratio ponderado</a:t>
                      </a:r>
                      <a:endParaRPr lang="es-E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s-ES" sz="1100" u="none" strike="noStrike">
                          <a:effectLst/>
                        </a:rPr>
                        <a:t>Valor Similitud ponderada</a:t>
                      </a:r>
                      <a:endParaRPr lang="es-E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724458460"/>
                  </a:ext>
                </a:extLst>
              </a:tr>
              <a:tr h="182880">
                <a:tc>
                  <a:txBody>
                    <a:bodyPr/>
                    <a:lstStyle/>
                    <a:p>
                      <a:pPr algn="l" fontAlgn="b"/>
                      <a:r>
                        <a:rPr lang="es-ES" sz="1100" u="none" strike="noStrike">
                          <a:effectLst/>
                        </a:rPr>
                        <a:t>Nombre</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0.33</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0.91</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b="1" u="none" strike="noStrike" dirty="0">
                          <a:solidFill>
                            <a:schemeClr val="accent1">
                              <a:lumMod val="50000"/>
                            </a:schemeClr>
                          </a:solidFill>
                          <a:effectLst/>
                        </a:rPr>
                        <a:t>0.221411192</a:t>
                      </a:r>
                      <a:endParaRPr lang="es-ES" sz="1100" b="1" i="0" u="none" strike="noStrike" dirty="0">
                        <a:solidFill>
                          <a:schemeClr val="accent1">
                            <a:lumMod val="50000"/>
                          </a:schemeClr>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0.07</a:t>
                      </a:r>
                      <a:endParaRPr lang="es-E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80292551"/>
                  </a:ext>
                </a:extLst>
              </a:tr>
              <a:tr h="182880">
                <a:tc>
                  <a:txBody>
                    <a:bodyPr/>
                    <a:lstStyle/>
                    <a:p>
                      <a:pPr algn="l" fontAlgn="b"/>
                      <a:r>
                        <a:rPr lang="es-ES" sz="1100" u="none" strike="noStrike">
                          <a:effectLst/>
                        </a:rPr>
                        <a:t>ORCID</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0.99</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b="1" u="none" strike="noStrike" dirty="0">
                          <a:solidFill>
                            <a:schemeClr val="accent1">
                              <a:lumMod val="50000"/>
                            </a:schemeClr>
                          </a:solidFill>
                          <a:effectLst/>
                        </a:rPr>
                        <a:t>0.240875912</a:t>
                      </a:r>
                      <a:endParaRPr lang="es-ES" sz="1100" b="1" i="0" u="none" strike="noStrike" dirty="0">
                        <a:solidFill>
                          <a:schemeClr val="accent1">
                            <a:lumMod val="50000"/>
                          </a:schemeClr>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0.00</a:t>
                      </a:r>
                      <a:endParaRPr lang="es-E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4023874"/>
                  </a:ext>
                </a:extLst>
              </a:tr>
              <a:tr h="182880">
                <a:tc>
                  <a:txBody>
                    <a:bodyPr/>
                    <a:lstStyle/>
                    <a:p>
                      <a:pPr algn="l" fontAlgn="b"/>
                      <a:r>
                        <a:rPr lang="es-ES" sz="1100" u="none" strike="noStrike" dirty="0">
                          <a:effectLst/>
                        </a:rPr>
                        <a:t>Email</a:t>
                      </a:r>
                      <a:endParaRPr lang="es-E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0.99</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b="1" u="none" strike="noStrike" dirty="0">
                          <a:solidFill>
                            <a:schemeClr val="accent1">
                              <a:lumMod val="50000"/>
                            </a:schemeClr>
                          </a:solidFill>
                          <a:effectLst/>
                        </a:rPr>
                        <a:t>0.240875912</a:t>
                      </a:r>
                      <a:endParaRPr lang="es-ES" sz="1100" b="1" i="0" u="none" strike="noStrike" dirty="0">
                        <a:solidFill>
                          <a:schemeClr val="accent1">
                            <a:lumMod val="50000"/>
                          </a:schemeClr>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0.00</a:t>
                      </a:r>
                      <a:endParaRPr lang="es-E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9516573"/>
                  </a:ext>
                </a:extLst>
              </a:tr>
              <a:tr h="182880">
                <a:tc>
                  <a:txBody>
                    <a:bodyPr/>
                    <a:lstStyle/>
                    <a:p>
                      <a:pPr algn="l" fontAlgn="b"/>
                      <a:r>
                        <a:rPr lang="es-ES" sz="1100" u="none" strike="noStrike">
                          <a:effectLst/>
                        </a:rPr>
                        <a:t>SEXO</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0.01</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dirty="0">
                          <a:solidFill>
                            <a:srgbClr val="FF0000"/>
                          </a:solidFill>
                          <a:effectLst/>
                        </a:rPr>
                        <a:t>0.00243309</a:t>
                      </a:r>
                      <a:endParaRPr lang="es-ES" sz="1100" b="0" i="0" u="none" strike="noStrike" dirty="0">
                        <a:solidFill>
                          <a:srgbClr val="FF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0.00</a:t>
                      </a:r>
                      <a:endParaRPr lang="es-E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98663888"/>
                  </a:ext>
                </a:extLst>
              </a:tr>
              <a:tr h="182880">
                <a:tc>
                  <a:txBody>
                    <a:bodyPr/>
                    <a:lstStyle/>
                    <a:p>
                      <a:pPr algn="l" fontAlgn="b"/>
                      <a:r>
                        <a:rPr lang="es-ES" sz="1100" u="none" strike="noStrike">
                          <a:effectLst/>
                        </a:rPr>
                        <a:t>Departamento</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1</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0.25</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dirty="0">
                          <a:solidFill>
                            <a:srgbClr val="FF0000"/>
                          </a:solidFill>
                          <a:effectLst/>
                        </a:rPr>
                        <a:t>0.060827251</a:t>
                      </a:r>
                      <a:endParaRPr lang="es-ES" sz="1100" b="0" i="0" u="none" strike="noStrike" dirty="0">
                        <a:solidFill>
                          <a:srgbClr val="FF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0.06</a:t>
                      </a:r>
                      <a:endParaRPr lang="es-E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5542293"/>
                  </a:ext>
                </a:extLst>
              </a:tr>
              <a:tr h="365760">
                <a:tc>
                  <a:txBody>
                    <a:bodyPr/>
                    <a:lstStyle/>
                    <a:p>
                      <a:pPr algn="l" fontAlgn="b"/>
                      <a:r>
                        <a:rPr lang="es-ES" sz="1100" u="none" strike="noStrike">
                          <a:effectLst/>
                        </a:rPr>
                        <a:t>Año de nacimiento</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1</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0.18</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dirty="0">
                          <a:solidFill>
                            <a:srgbClr val="FF0000"/>
                          </a:solidFill>
                          <a:effectLst/>
                        </a:rPr>
                        <a:t>0.04379562</a:t>
                      </a:r>
                      <a:endParaRPr lang="es-ES" sz="1100" b="0" i="0" u="none" strike="noStrike" dirty="0">
                        <a:solidFill>
                          <a:srgbClr val="FF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0.04</a:t>
                      </a:r>
                      <a:endParaRPr lang="es-E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55433529"/>
                  </a:ext>
                </a:extLst>
              </a:tr>
              <a:tr h="182880">
                <a:tc>
                  <a:txBody>
                    <a:bodyPr/>
                    <a:lstStyle/>
                    <a:p>
                      <a:pPr algn="l" fontAlgn="b"/>
                      <a:r>
                        <a:rPr lang="es-ES" sz="1100" u="none" strike="noStrike">
                          <a:effectLst/>
                        </a:rPr>
                        <a:t>Población</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1</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0.12</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dirty="0">
                          <a:solidFill>
                            <a:srgbClr val="FF0000"/>
                          </a:solidFill>
                          <a:effectLst/>
                        </a:rPr>
                        <a:t>0.02919708</a:t>
                      </a:r>
                      <a:endParaRPr lang="es-ES" sz="1100" b="0" i="0" u="none" strike="noStrike" dirty="0">
                        <a:solidFill>
                          <a:srgbClr val="FF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0.03</a:t>
                      </a:r>
                      <a:endParaRPr lang="es-E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73358238"/>
                  </a:ext>
                </a:extLst>
              </a:tr>
              <a:tr h="182880">
                <a:tc>
                  <a:txBody>
                    <a:bodyPr/>
                    <a:lstStyle/>
                    <a:p>
                      <a:pPr algn="l" fontAlgn="b"/>
                      <a:r>
                        <a:rPr lang="es-ES" sz="1100" u="none" strike="noStrike">
                          <a:effectLst/>
                        </a:rPr>
                        <a:t>Calle</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1</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0.66</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b="1" u="none" strike="noStrike" dirty="0">
                          <a:effectLst/>
                        </a:rPr>
                        <a:t>0.160583942</a:t>
                      </a:r>
                      <a:endParaRPr lang="es-E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0.16</a:t>
                      </a:r>
                      <a:endParaRPr lang="es-E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89749067"/>
                  </a:ext>
                </a:extLst>
              </a:tr>
              <a:tr h="182880">
                <a:tc>
                  <a:txBody>
                    <a:bodyPr/>
                    <a:lstStyle/>
                    <a:p>
                      <a:pPr algn="l" fontAlgn="b"/>
                      <a:r>
                        <a:rPr lang="es-ES" sz="1100" u="none" strike="noStrike">
                          <a:effectLst/>
                        </a:rPr>
                        <a:t>Total</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ES" sz="1100" u="none" strike="noStrike">
                          <a:effectLst/>
                        </a:rPr>
                        <a:t> </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ES" sz="1100" u="none" strike="noStrike">
                          <a:effectLst/>
                        </a:rPr>
                        <a:t> </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1</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b="1" u="none" strike="noStrike" dirty="0">
                          <a:solidFill>
                            <a:srgbClr val="FF0000"/>
                          </a:solidFill>
                          <a:effectLst/>
                        </a:rPr>
                        <a:t>0.37</a:t>
                      </a:r>
                      <a:endParaRPr lang="es-ES" sz="1100" b="1" i="0" u="none" strike="noStrike" dirty="0">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46193852"/>
                  </a:ext>
                </a:extLst>
              </a:tr>
            </a:tbl>
          </a:graphicData>
        </a:graphic>
      </p:graphicFrame>
      <p:sp>
        <p:nvSpPr>
          <p:cNvPr id="9" name="CuadroTexto 8">
            <a:extLst>
              <a:ext uri="{FF2B5EF4-FFF2-40B4-BE49-F238E27FC236}">
                <a16:creationId xmlns:a16="http://schemas.microsoft.com/office/drawing/2014/main" id="{9332414A-2130-4CF3-9CD6-CBF2B690C905}"/>
              </a:ext>
            </a:extLst>
          </p:cNvPr>
          <p:cNvSpPr txBox="1"/>
          <p:nvPr/>
        </p:nvSpPr>
        <p:spPr>
          <a:xfrm>
            <a:off x="6725745" y="5489247"/>
            <a:ext cx="4531709" cy="492443"/>
          </a:xfrm>
          <a:prstGeom prst="rect">
            <a:avLst/>
          </a:prstGeom>
          <a:noFill/>
        </p:spPr>
        <p:txBody>
          <a:bodyPr wrap="square" rtlCol="0">
            <a:spAutoFit/>
          </a:bodyPr>
          <a:lstStyle/>
          <a:p>
            <a:pPr algn="ctr"/>
            <a:r>
              <a:rPr lang="es-ES" sz="1600" dirty="0"/>
              <a:t>Similitud negativa</a:t>
            </a:r>
            <a:endParaRPr lang="es-ES" sz="1600" b="1" u="sng" dirty="0"/>
          </a:p>
          <a:p>
            <a:endParaRPr lang="es-ES" sz="1000" dirty="0"/>
          </a:p>
        </p:txBody>
      </p:sp>
    </p:spTree>
    <p:extLst>
      <p:ext uri="{BB962C8B-B14F-4D97-AF65-F5344CB8AC3E}">
        <p14:creationId xmlns:p14="http://schemas.microsoft.com/office/powerpoint/2010/main" val="4105442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Métricas de similitud (Cadenas de texto I)</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216794" y="1972866"/>
            <a:ext cx="11457992" cy="1723549"/>
          </a:xfrm>
          <a:prstGeom prst="rect">
            <a:avLst/>
          </a:prstGeom>
          <a:noFill/>
        </p:spPr>
        <p:txBody>
          <a:bodyPr wrap="square" rtlCol="0">
            <a:spAutoFit/>
          </a:bodyPr>
          <a:lstStyle/>
          <a:p>
            <a:r>
              <a:rPr lang="es-ES" sz="2400" dirty="0"/>
              <a:t>Variaciones comunes</a:t>
            </a:r>
            <a:endParaRPr lang="es-ES" sz="2400" b="1" u="sng" dirty="0"/>
          </a:p>
          <a:p>
            <a:endParaRPr lang="es-ES" sz="1000" dirty="0"/>
          </a:p>
          <a:p>
            <a:pPr marL="285750" indent="-285750">
              <a:buFont typeface="Arial" panose="020B0604020202020204" pitchFamily="34" charset="0"/>
              <a:buChar char="•"/>
            </a:pPr>
            <a:r>
              <a:rPr lang="es-ES" sz="1400" dirty="0"/>
              <a:t>Distintos formatos</a:t>
            </a:r>
          </a:p>
          <a:p>
            <a:pPr marL="742950" lvl="1" indent="-285750">
              <a:buFont typeface="Arial" panose="020B0604020202020204" pitchFamily="34" charset="0"/>
              <a:buChar char="•"/>
            </a:pPr>
            <a:r>
              <a:rPr lang="es-ES" sz="1400" dirty="0"/>
              <a:t>Cambio en el orden de las palabras (ej. Daniel Ruiz Santamaría </a:t>
            </a:r>
            <a:r>
              <a:rPr lang="es-ES" sz="1400" dirty="0">
                <a:sym typeface="Wingdings" panose="05000000000000000000" pitchFamily="2" charset="2"/>
              </a:rPr>
              <a:t> Ruiz Santamaría Daniel</a:t>
            </a:r>
            <a:r>
              <a:rPr lang="es-ES" sz="1400" dirty="0"/>
              <a:t>)</a:t>
            </a:r>
          </a:p>
          <a:p>
            <a:pPr marL="742950" lvl="1" indent="-285750">
              <a:buFont typeface="Arial" panose="020B0604020202020204" pitchFamily="34" charset="0"/>
              <a:buChar char="•"/>
            </a:pPr>
            <a:r>
              <a:rPr lang="es-ES" sz="1400" dirty="0"/>
              <a:t>Abreviaturas ( ej. Avenida Infante Don Luis </a:t>
            </a:r>
            <a:r>
              <a:rPr lang="es-ES" sz="1400" dirty="0">
                <a:sym typeface="Wingdings" panose="05000000000000000000" pitchFamily="2" charset="2"/>
              </a:rPr>
              <a:t> </a:t>
            </a:r>
            <a:r>
              <a:rPr lang="es-ES" sz="1400" dirty="0" err="1">
                <a:sym typeface="Wingdings" panose="05000000000000000000" pitchFamily="2" charset="2"/>
              </a:rPr>
              <a:t>Avda</a:t>
            </a:r>
            <a:r>
              <a:rPr lang="es-ES" sz="1400" dirty="0">
                <a:sym typeface="Wingdings" panose="05000000000000000000" pitchFamily="2" charset="2"/>
              </a:rPr>
              <a:t> </a:t>
            </a:r>
            <a:r>
              <a:rPr lang="es-ES" sz="1400" dirty="0" err="1">
                <a:sym typeface="Wingdings" panose="05000000000000000000" pitchFamily="2" charset="2"/>
              </a:rPr>
              <a:t>Infte</a:t>
            </a:r>
            <a:r>
              <a:rPr lang="es-ES" sz="1400" dirty="0">
                <a:sym typeface="Wingdings" panose="05000000000000000000" pitchFamily="2" charset="2"/>
              </a:rPr>
              <a:t> Don Luis </a:t>
            </a:r>
            <a:r>
              <a:rPr lang="es-ES" sz="1400" dirty="0"/>
              <a:t>)</a:t>
            </a:r>
          </a:p>
          <a:p>
            <a:pPr marL="742950" lvl="1" indent="-285750">
              <a:buFont typeface="Arial" panose="020B0604020202020204" pitchFamily="34" charset="0"/>
              <a:buChar char="•"/>
            </a:pPr>
            <a:r>
              <a:rPr lang="es-ES" sz="1400" dirty="0"/>
              <a:t>Errores o cambios ortográficos: (ej. Elena </a:t>
            </a:r>
            <a:r>
              <a:rPr lang="es-ES" sz="1400" dirty="0">
                <a:sym typeface="Wingdings" panose="05000000000000000000" pitchFamily="2" charset="2"/>
              </a:rPr>
              <a:t> Helena</a:t>
            </a:r>
            <a:r>
              <a:rPr lang="es-ES" sz="1400" dirty="0"/>
              <a:t>)</a:t>
            </a:r>
          </a:p>
          <a:p>
            <a:pPr marL="1028700" lvl="1" indent="-571500">
              <a:buFont typeface="Arial" panose="020B0604020202020204" pitchFamily="34" charset="0"/>
              <a:buChar char="•"/>
            </a:pPr>
            <a:endParaRPr lang="es-ES" sz="1600" dirty="0"/>
          </a:p>
        </p:txBody>
      </p:sp>
      <p:sp>
        <p:nvSpPr>
          <p:cNvPr id="5" name="CuadroTexto 4">
            <a:extLst>
              <a:ext uri="{FF2B5EF4-FFF2-40B4-BE49-F238E27FC236}">
                <a16:creationId xmlns:a16="http://schemas.microsoft.com/office/drawing/2014/main" id="{773E565F-081C-43DA-9E3B-BEE6A7EBF48D}"/>
              </a:ext>
            </a:extLst>
          </p:cNvPr>
          <p:cNvSpPr txBox="1"/>
          <p:nvPr/>
        </p:nvSpPr>
        <p:spPr>
          <a:xfrm>
            <a:off x="216794" y="3696415"/>
            <a:ext cx="11457992" cy="2554545"/>
          </a:xfrm>
          <a:prstGeom prst="rect">
            <a:avLst/>
          </a:prstGeom>
          <a:noFill/>
        </p:spPr>
        <p:txBody>
          <a:bodyPr wrap="square" rtlCol="0">
            <a:spAutoFit/>
          </a:bodyPr>
          <a:lstStyle/>
          <a:p>
            <a:r>
              <a:rPr lang="es-ES" sz="2400" dirty="0"/>
              <a:t>Normalización de cadenas</a:t>
            </a:r>
            <a:endParaRPr lang="es-ES" sz="2400" b="1" u="sng" dirty="0"/>
          </a:p>
          <a:p>
            <a:endParaRPr lang="es-ES" sz="1000" dirty="0"/>
          </a:p>
          <a:p>
            <a:r>
              <a:rPr lang="es-ES" sz="1400" dirty="0"/>
              <a:t>Reducción de la complejidad: </a:t>
            </a:r>
          </a:p>
          <a:p>
            <a:pPr marL="285750" indent="-285750">
              <a:buFont typeface="Arial" panose="020B0604020202020204" pitchFamily="34" charset="0"/>
              <a:buChar char="•"/>
            </a:pPr>
            <a:r>
              <a:rPr lang="es-ES" sz="1400" dirty="0"/>
              <a:t>No se discriminara entre mayúsculas y minúsculas (conversión a minúsculas)</a:t>
            </a:r>
          </a:p>
          <a:p>
            <a:pPr marL="285750" indent="-285750">
              <a:buFont typeface="Arial" panose="020B0604020202020204" pitchFamily="34" charset="0"/>
              <a:buChar char="•"/>
            </a:pPr>
            <a:r>
              <a:rPr lang="es-ES" sz="1400" dirty="0"/>
              <a:t>Eliminación de caracteres de puntuación, signos, acentos…. </a:t>
            </a:r>
          </a:p>
          <a:p>
            <a:pPr marL="285750" indent="-285750">
              <a:buFont typeface="Arial" panose="020B0604020202020204" pitchFamily="34" charset="0"/>
              <a:buChar char="•"/>
            </a:pPr>
            <a:r>
              <a:rPr lang="es-ES" sz="1400" dirty="0" err="1"/>
              <a:t>Tokenizacion</a:t>
            </a:r>
            <a:r>
              <a:rPr lang="es-ES" sz="1400" dirty="0"/>
              <a:t> (extracción de palabras)</a:t>
            </a:r>
          </a:p>
          <a:p>
            <a:pPr marL="285750" indent="-285750">
              <a:buFont typeface="Arial" panose="020B0604020202020204" pitchFamily="34" charset="0"/>
              <a:buChar char="•"/>
            </a:pPr>
            <a:r>
              <a:rPr lang="es-ES" sz="1400" dirty="0"/>
              <a:t>Stop words:</a:t>
            </a:r>
          </a:p>
          <a:p>
            <a:pPr marL="742950" lvl="1" indent="-285750">
              <a:buFont typeface="Arial" panose="020B0604020202020204" pitchFamily="34" charset="0"/>
              <a:buChar char="•"/>
            </a:pPr>
            <a:r>
              <a:rPr lang="es-ES" sz="1400" dirty="0"/>
              <a:t>Las palabras que aparecen a menudo en un texto, aportan muy poco valor discriminatorio, y pueden alterar la evaluación.</a:t>
            </a:r>
          </a:p>
          <a:p>
            <a:pPr marL="742950" lvl="1" indent="-285750">
              <a:buFont typeface="Arial" panose="020B0604020202020204" pitchFamily="34" charset="0"/>
              <a:buChar char="•"/>
            </a:pPr>
            <a:r>
              <a:rPr lang="es-ES" sz="1400" dirty="0"/>
              <a:t>Artículos, pronombres, preposiciones, conjunciones, algunos verbos, adjetivos, adverbios.</a:t>
            </a:r>
          </a:p>
          <a:p>
            <a:pPr marL="742950" lvl="1" indent="-285750">
              <a:buFont typeface="Arial" panose="020B0604020202020204" pitchFamily="34" charset="0"/>
              <a:buChar char="•"/>
            </a:pPr>
            <a:r>
              <a:rPr lang="es-ES" sz="1400" dirty="0"/>
              <a:t>Eliminarlas mejora eficacia</a:t>
            </a:r>
          </a:p>
          <a:p>
            <a:pPr marL="742950" lvl="1" indent="-285750">
              <a:buFont typeface="Arial" panose="020B0604020202020204" pitchFamily="34" charset="0"/>
              <a:buChar char="•"/>
            </a:pPr>
            <a:r>
              <a:rPr lang="es-ES" sz="1400" dirty="0"/>
              <a:t>También reduce tiempo de evaluación</a:t>
            </a:r>
          </a:p>
        </p:txBody>
      </p:sp>
    </p:spTree>
    <p:extLst>
      <p:ext uri="{BB962C8B-B14F-4D97-AF65-F5344CB8AC3E}">
        <p14:creationId xmlns:p14="http://schemas.microsoft.com/office/powerpoint/2010/main" val="934338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Métricas de similitud (Cadenas de texto II). </a:t>
            </a:r>
            <a:r>
              <a:rPr lang="es-ES" sz="4000" dirty="0" err="1"/>
              <a:t>Algortimos</a:t>
            </a:r>
            <a:r>
              <a:rPr lang="es-ES" sz="4000" dirty="0"/>
              <a:t> I</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309949" y="2346687"/>
            <a:ext cx="5731186" cy="4893647"/>
          </a:xfrm>
          <a:prstGeom prst="rect">
            <a:avLst/>
          </a:prstGeom>
          <a:noFill/>
        </p:spPr>
        <p:txBody>
          <a:bodyPr wrap="square" rtlCol="0">
            <a:spAutoFit/>
          </a:bodyPr>
          <a:lstStyle/>
          <a:p>
            <a:pPr marL="342900" indent="-342900">
              <a:buFont typeface="Arial" panose="020B0604020202020204" pitchFamily="34" charset="0"/>
              <a:buChar char="•"/>
            </a:pPr>
            <a:r>
              <a:rPr lang="es-ES" sz="1600" b="1" dirty="0"/>
              <a:t>Block </a:t>
            </a:r>
            <a:r>
              <a:rPr lang="es-ES" sz="1600" b="1" dirty="0" err="1"/>
              <a:t>distance</a:t>
            </a:r>
            <a:r>
              <a:rPr lang="es-ES" sz="1600" b="1" dirty="0"/>
              <a:t>:</a:t>
            </a:r>
            <a:r>
              <a:rPr lang="es-ES" sz="1600" dirty="0"/>
              <a:t> Distancia cartesiana entre los vectores de dos cadenas de texto.</a:t>
            </a:r>
          </a:p>
          <a:p>
            <a:pPr marL="342900" indent="-342900">
              <a:buFont typeface="Arial" panose="020B0604020202020204" pitchFamily="34" charset="0"/>
              <a:buChar char="•"/>
            </a:pPr>
            <a:r>
              <a:rPr lang="es-ES" sz="1600" b="1" dirty="0"/>
              <a:t>Distancia </a:t>
            </a:r>
            <a:r>
              <a:rPr lang="es-ES" sz="1600" b="1" dirty="0" err="1"/>
              <a:t>euclidea</a:t>
            </a:r>
            <a:r>
              <a:rPr lang="es-ES" sz="1600" b="1" dirty="0"/>
              <a:t>: </a:t>
            </a:r>
            <a:r>
              <a:rPr lang="es-ES" sz="1600" dirty="0"/>
              <a:t>Distancia </a:t>
            </a:r>
            <a:r>
              <a:rPr lang="es-ES" sz="1600" dirty="0" err="1"/>
              <a:t>euclidea</a:t>
            </a:r>
            <a:r>
              <a:rPr lang="es-ES" sz="1600" dirty="0"/>
              <a:t> entre los vectores de dos cadenas de texto.</a:t>
            </a:r>
          </a:p>
          <a:p>
            <a:pPr marL="342900" indent="-342900">
              <a:buFont typeface="Arial" panose="020B0604020202020204" pitchFamily="34" charset="0"/>
              <a:buChar char="•"/>
            </a:pPr>
            <a:r>
              <a:rPr lang="es-ES" sz="1600" b="1" dirty="0" err="1"/>
              <a:t>Cosine</a:t>
            </a:r>
            <a:r>
              <a:rPr lang="es-ES" sz="1600" b="1" dirty="0"/>
              <a:t> </a:t>
            </a:r>
            <a:r>
              <a:rPr lang="es-ES" sz="1600" b="1" dirty="0" err="1"/>
              <a:t>distance</a:t>
            </a:r>
            <a:r>
              <a:rPr lang="es-ES" sz="1600" b="1" dirty="0"/>
              <a:t>: </a:t>
            </a:r>
            <a:r>
              <a:rPr lang="es-ES" sz="1600" dirty="0"/>
              <a:t>Distancia cartesiana de el Angulo de dos vectores que representan cadenas de texto.</a:t>
            </a:r>
          </a:p>
          <a:p>
            <a:pPr marL="342900" indent="-342900">
              <a:buFont typeface="Arial" panose="020B0604020202020204" pitchFamily="34" charset="0"/>
              <a:buChar char="•"/>
            </a:pPr>
            <a:r>
              <a:rPr lang="es-ES" sz="1600" b="1" dirty="0"/>
              <a:t>Dice </a:t>
            </a:r>
            <a:r>
              <a:rPr lang="es-ES" sz="1600" b="1" dirty="0" err="1"/>
              <a:t>distance</a:t>
            </a:r>
            <a:r>
              <a:rPr lang="es-ES" sz="1600" b="1" dirty="0"/>
              <a:t>:</a:t>
            </a:r>
            <a:r>
              <a:rPr lang="es-ES" sz="1600" dirty="0"/>
              <a:t> Evalúa la similitud de dos muestras desde el punto de vista de los elementos que comparten (caracteres).</a:t>
            </a:r>
          </a:p>
          <a:p>
            <a:pPr marL="342900" indent="-342900">
              <a:buFont typeface="Arial" panose="020B0604020202020204" pitchFamily="34" charset="0"/>
              <a:buChar char="•"/>
            </a:pPr>
            <a:r>
              <a:rPr lang="es-ES" sz="1600" b="1" dirty="0"/>
              <a:t>Jaccard y Jaccard generalizado:</a:t>
            </a:r>
            <a:r>
              <a:rPr lang="es-ES" sz="1600" dirty="0"/>
              <a:t> Mide el grado de similitud entre dos conjuntos (intersección/unión).</a:t>
            </a:r>
          </a:p>
          <a:p>
            <a:pPr marL="342900" indent="-342900">
              <a:buFont typeface="Arial" panose="020B0604020202020204" pitchFamily="34" charset="0"/>
              <a:buChar char="•"/>
            </a:pPr>
            <a:r>
              <a:rPr lang="es-ES" sz="1600" b="1" dirty="0">
                <a:solidFill>
                  <a:srgbClr val="000000"/>
                </a:solidFill>
                <a:latin typeface="Calibri" panose="020F0502020204030204" pitchFamily="34" charset="0"/>
              </a:rPr>
              <a:t>Jaro Winkler: </a:t>
            </a:r>
            <a:r>
              <a:rPr lang="es-ES" sz="1600" dirty="0">
                <a:solidFill>
                  <a:srgbClr val="000000"/>
                </a:solidFill>
                <a:latin typeface="Calibri" panose="020F0502020204030204" pitchFamily="34" charset="0"/>
              </a:rPr>
              <a:t>evalúa el número de caracteres iguales entre dos cadenas y el número de transposiciones que son necesarias para llegar de una a otra. Jaro-Winkler da mayor peso a las cadenas con prefijos comunes.</a:t>
            </a:r>
          </a:p>
          <a:p>
            <a:pPr marL="342900" indent="-342900">
              <a:buFont typeface="Arial" panose="020B0604020202020204" pitchFamily="34" charset="0"/>
              <a:buChar char="•"/>
            </a:pPr>
            <a:endParaRPr lang="es-ES" sz="1600" dirty="0"/>
          </a:p>
          <a:p>
            <a:pPr marL="342900" indent="-342900">
              <a:buFont typeface="Arial" panose="020B0604020202020204" pitchFamily="34" charset="0"/>
              <a:buChar char="•"/>
            </a:pPr>
            <a:endParaRPr lang="es-ES" sz="1600" dirty="0"/>
          </a:p>
          <a:p>
            <a:pPr marL="342900" indent="-342900">
              <a:buFont typeface="Arial" panose="020B0604020202020204" pitchFamily="34" charset="0"/>
              <a:buChar char="•"/>
            </a:pPr>
            <a:endParaRPr lang="es-ES" sz="1600" dirty="0"/>
          </a:p>
          <a:p>
            <a:pPr marL="342900" indent="-342900">
              <a:buFont typeface="Arial" panose="020B0604020202020204" pitchFamily="34" charset="0"/>
              <a:buChar char="•"/>
            </a:pPr>
            <a:endParaRPr lang="es-ES" sz="1600" dirty="0"/>
          </a:p>
          <a:p>
            <a:pPr marL="342900" indent="-342900">
              <a:buFont typeface="Arial" panose="020B0604020202020204" pitchFamily="34" charset="0"/>
              <a:buChar char="•"/>
            </a:pPr>
            <a:endParaRPr lang="es-ES" sz="2400" dirty="0"/>
          </a:p>
        </p:txBody>
      </p:sp>
      <p:sp>
        <p:nvSpPr>
          <p:cNvPr id="7" name="CuadroTexto 6">
            <a:extLst>
              <a:ext uri="{FF2B5EF4-FFF2-40B4-BE49-F238E27FC236}">
                <a16:creationId xmlns:a16="http://schemas.microsoft.com/office/drawing/2014/main" id="{DF5F70E1-7EF9-4002-A4F9-F6D16018C104}"/>
              </a:ext>
            </a:extLst>
          </p:cNvPr>
          <p:cNvSpPr txBox="1"/>
          <p:nvPr/>
        </p:nvSpPr>
        <p:spPr>
          <a:xfrm>
            <a:off x="6244019" y="2346687"/>
            <a:ext cx="5731186" cy="4647426"/>
          </a:xfrm>
          <a:prstGeom prst="rect">
            <a:avLst/>
          </a:prstGeom>
          <a:noFill/>
        </p:spPr>
        <p:txBody>
          <a:bodyPr wrap="square" rtlCol="0">
            <a:spAutoFit/>
          </a:bodyPr>
          <a:lstStyle/>
          <a:p>
            <a:pPr marL="342900" indent="-342900">
              <a:buFont typeface="Arial" panose="020B0604020202020204" pitchFamily="34" charset="0"/>
              <a:buChar char="•"/>
            </a:pPr>
            <a:r>
              <a:rPr lang="es-ES" sz="1600" b="1" dirty="0" err="1"/>
              <a:t>Levenshtein</a:t>
            </a:r>
            <a:r>
              <a:rPr lang="es-ES" sz="1600" b="1" dirty="0"/>
              <a:t> o distancia de edición: </a:t>
            </a:r>
            <a:r>
              <a:rPr lang="es-ES" sz="1600" dirty="0"/>
              <a:t>La similitud entre dos cadenas de texto A y B se basa en el conjunto mínimo de operaciones de edición necesarias para transformar A en B, o viceversa</a:t>
            </a:r>
          </a:p>
          <a:p>
            <a:pPr marL="342900" indent="-342900">
              <a:buFont typeface="Arial" panose="020B0604020202020204" pitchFamily="34" charset="0"/>
              <a:buChar char="•"/>
            </a:pPr>
            <a:r>
              <a:rPr lang="es-ES" sz="1600" b="1" dirty="0" err="1"/>
              <a:t>Longest</a:t>
            </a:r>
            <a:r>
              <a:rPr lang="es-ES" sz="1600" b="1" dirty="0"/>
              <a:t> </a:t>
            </a:r>
            <a:r>
              <a:rPr lang="es-ES" sz="1600" b="1" dirty="0" err="1"/>
              <a:t>Common</a:t>
            </a:r>
            <a:r>
              <a:rPr lang="es-ES" sz="1600" b="1" dirty="0"/>
              <a:t> </a:t>
            </a:r>
            <a:r>
              <a:rPr lang="es-ES" sz="1600" b="1" dirty="0" err="1"/>
              <a:t>Subsequence</a:t>
            </a:r>
            <a:r>
              <a:rPr lang="es-ES" sz="1600" b="1" dirty="0"/>
              <a:t> o </a:t>
            </a:r>
            <a:r>
              <a:rPr lang="es-ES" sz="1600" b="1" dirty="0" err="1"/>
              <a:t>Longest</a:t>
            </a:r>
            <a:r>
              <a:rPr lang="es-ES" sz="1600" b="1" dirty="0"/>
              <a:t> </a:t>
            </a:r>
            <a:r>
              <a:rPr lang="es-ES" sz="1600" b="1" dirty="0" err="1"/>
              <a:t>Common</a:t>
            </a:r>
            <a:r>
              <a:rPr lang="es-ES" sz="1600" b="1" dirty="0"/>
              <a:t> String: </a:t>
            </a:r>
            <a:r>
              <a:rPr lang="es-ES" sz="1600" dirty="0"/>
              <a:t>se trata de encontrar una subsecuencia más larga que es común en un conjunto de secuencias</a:t>
            </a:r>
          </a:p>
          <a:p>
            <a:pPr marL="342900" indent="-342900">
              <a:buFont typeface="Arial" panose="020B0604020202020204" pitchFamily="34" charset="0"/>
              <a:buChar char="•"/>
            </a:pPr>
            <a:r>
              <a:rPr lang="es-ES" sz="1600" b="1" dirty="0" err="1"/>
              <a:t>Simon</a:t>
            </a:r>
            <a:r>
              <a:rPr lang="es-ES" sz="1600" b="1" dirty="0"/>
              <a:t> White: </a:t>
            </a:r>
            <a:r>
              <a:rPr lang="es-ES" sz="1600" dirty="0"/>
              <a:t>Basado en el la longitud de n-gramas presentes en las 2 cadenas.</a:t>
            </a:r>
          </a:p>
          <a:p>
            <a:pPr marL="342900" indent="-342900">
              <a:buFont typeface="Arial" panose="020B0604020202020204" pitchFamily="34" charset="0"/>
              <a:buChar char="•"/>
            </a:pPr>
            <a:r>
              <a:rPr lang="es-ES" sz="1600" b="1" dirty="0"/>
              <a:t>Smith </a:t>
            </a:r>
            <a:r>
              <a:rPr lang="es-ES" sz="1600" b="1" dirty="0" err="1"/>
              <a:t>Weterman</a:t>
            </a:r>
            <a:r>
              <a:rPr lang="es-ES" sz="1600" b="1" dirty="0"/>
              <a:t> y Smith </a:t>
            </a:r>
            <a:r>
              <a:rPr lang="es-ES" sz="1600" b="1" dirty="0" err="1"/>
              <a:t>Weterman</a:t>
            </a:r>
            <a:r>
              <a:rPr lang="es-ES" sz="1600" b="1" dirty="0"/>
              <a:t> </a:t>
            </a:r>
            <a:r>
              <a:rPr lang="es-ES" sz="1600" b="1" dirty="0" err="1"/>
              <a:t>Gotoh</a:t>
            </a:r>
            <a:r>
              <a:rPr lang="es-ES" sz="1600" b="1" dirty="0"/>
              <a:t>: </a:t>
            </a:r>
            <a:r>
              <a:rPr lang="es-ES" sz="1600" dirty="0"/>
              <a:t>Ideado como un algoritmo para realizar alineamientos locales en secuencias de ADN, se suele usar para alinear textos, buscando el alineamiento optimo de dichas cadenas, y evaluando su similitud</a:t>
            </a:r>
          </a:p>
          <a:p>
            <a:pPr marL="342900" indent="-342900">
              <a:buFont typeface="Arial" panose="020B0604020202020204" pitchFamily="34" charset="0"/>
              <a:buChar char="•"/>
            </a:pPr>
            <a:endParaRPr lang="es-ES" sz="1600" dirty="0"/>
          </a:p>
          <a:p>
            <a:pPr marL="342900" indent="-342900">
              <a:buFont typeface="Arial" panose="020B0604020202020204" pitchFamily="34" charset="0"/>
              <a:buChar char="•"/>
            </a:pPr>
            <a:endParaRPr lang="es-ES" sz="1600" dirty="0"/>
          </a:p>
          <a:p>
            <a:pPr marL="342900" indent="-342900">
              <a:buFont typeface="Arial" panose="020B0604020202020204" pitchFamily="34" charset="0"/>
              <a:buChar char="•"/>
            </a:pPr>
            <a:endParaRPr lang="es-ES" sz="1600" dirty="0"/>
          </a:p>
          <a:p>
            <a:pPr marL="342900" indent="-342900">
              <a:buFont typeface="Arial" panose="020B0604020202020204" pitchFamily="34" charset="0"/>
              <a:buChar char="•"/>
            </a:pPr>
            <a:endParaRPr lang="es-ES" sz="2400" dirty="0"/>
          </a:p>
        </p:txBody>
      </p:sp>
    </p:spTree>
    <p:extLst>
      <p:ext uri="{BB962C8B-B14F-4D97-AF65-F5344CB8AC3E}">
        <p14:creationId xmlns:p14="http://schemas.microsoft.com/office/powerpoint/2010/main" val="3295972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1323439"/>
          </a:xfrm>
          <a:prstGeom prst="rect">
            <a:avLst/>
          </a:prstGeom>
          <a:noFill/>
        </p:spPr>
        <p:txBody>
          <a:bodyPr wrap="square" rtlCol="0">
            <a:spAutoFit/>
          </a:bodyPr>
          <a:lstStyle/>
          <a:p>
            <a:r>
              <a:rPr lang="es-ES" sz="4000" dirty="0"/>
              <a:t>Métricas de similitud (Cadenas de texto III). Algoritmos II de similitud</a:t>
            </a:r>
          </a:p>
        </p:txBody>
      </p:sp>
      <p:graphicFrame>
        <p:nvGraphicFramePr>
          <p:cNvPr id="6" name="Tabla 5">
            <a:extLst>
              <a:ext uri="{FF2B5EF4-FFF2-40B4-BE49-F238E27FC236}">
                <a16:creationId xmlns:a16="http://schemas.microsoft.com/office/drawing/2014/main" id="{193C9DDF-19CE-43F2-8896-A918D5625C15}"/>
              </a:ext>
            </a:extLst>
          </p:cNvPr>
          <p:cNvGraphicFramePr>
            <a:graphicFrameLocks noGrp="1"/>
          </p:cNvGraphicFramePr>
          <p:nvPr>
            <p:extLst>
              <p:ext uri="{D42A27DB-BD31-4B8C-83A1-F6EECF244321}">
                <p14:modId xmlns:p14="http://schemas.microsoft.com/office/powerpoint/2010/main" val="3889646360"/>
              </p:ext>
            </p:extLst>
          </p:nvPr>
        </p:nvGraphicFramePr>
        <p:xfrm>
          <a:off x="3920963" y="2483466"/>
          <a:ext cx="7238449" cy="3494127"/>
        </p:xfrm>
        <a:graphic>
          <a:graphicData uri="http://schemas.openxmlformats.org/drawingml/2006/table">
            <a:tbl>
              <a:tblPr firstRow="1" bandRow="1">
                <a:tableStyleId>{5C22544A-7EE6-4342-B048-85BDC9FD1C3A}</a:tableStyleId>
              </a:tblPr>
              <a:tblGrid>
                <a:gridCol w="1990573">
                  <a:extLst>
                    <a:ext uri="{9D8B030D-6E8A-4147-A177-3AD203B41FA5}">
                      <a16:colId xmlns:a16="http://schemas.microsoft.com/office/drawing/2014/main" val="1905007062"/>
                    </a:ext>
                  </a:extLst>
                </a:gridCol>
                <a:gridCol w="874646">
                  <a:extLst>
                    <a:ext uri="{9D8B030D-6E8A-4147-A177-3AD203B41FA5}">
                      <a16:colId xmlns:a16="http://schemas.microsoft.com/office/drawing/2014/main" val="2081665545"/>
                    </a:ext>
                  </a:extLst>
                </a:gridCol>
                <a:gridCol w="874646">
                  <a:extLst>
                    <a:ext uri="{9D8B030D-6E8A-4147-A177-3AD203B41FA5}">
                      <a16:colId xmlns:a16="http://schemas.microsoft.com/office/drawing/2014/main" val="1522976200"/>
                    </a:ext>
                  </a:extLst>
                </a:gridCol>
                <a:gridCol w="874646">
                  <a:extLst>
                    <a:ext uri="{9D8B030D-6E8A-4147-A177-3AD203B41FA5}">
                      <a16:colId xmlns:a16="http://schemas.microsoft.com/office/drawing/2014/main" val="790247387"/>
                    </a:ext>
                  </a:extLst>
                </a:gridCol>
                <a:gridCol w="874646">
                  <a:extLst>
                    <a:ext uri="{9D8B030D-6E8A-4147-A177-3AD203B41FA5}">
                      <a16:colId xmlns:a16="http://schemas.microsoft.com/office/drawing/2014/main" val="4063578847"/>
                    </a:ext>
                  </a:extLst>
                </a:gridCol>
                <a:gridCol w="874646">
                  <a:extLst>
                    <a:ext uri="{9D8B030D-6E8A-4147-A177-3AD203B41FA5}">
                      <a16:colId xmlns:a16="http://schemas.microsoft.com/office/drawing/2014/main" val="4072050829"/>
                    </a:ext>
                  </a:extLst>
                </a:gridCol>
                <a:gridCol w="874646">
                  <a:extLst>
                    <a:ext uri="{9D8B030D-6E8A-4147-A177-3AD203B41FA5}">
                      <a16:colId xmlns:a16="http://schemas.microsoft.com/office/drawing/2014/main" val="2315727383"/>
                    </a:ext>
                  </a:extLst>
                </a:gridCol>
              </a:tblGrid>
              <a:tr h="508309">
                <a:tc>
                  <a:txBody>
                    <a:bodyPr/>
                    <a:lstStyle/>
                    <a:p>
                      <a:pPr algn="l" fontAlgn="ctr"/>
                      <a:r>
                        <a:rPr lang="es-ES" sz="1100" u="none" strike="noStrike" dirty="0" err="1">
                          <a:effectLst/>
                        </a:rPr>
                        <a:t>Alg</a:t>
                      </a:r>
                      <a:r>
                        <a:rPr lang="es-ES" sz="1100" u="none" strike="noStrike" dirty="0">
                          <a:effectLst/>
                        </a:rPr>
                        <a:t>.</a:t>
                      </a:r>
                      <a:endParaRPr lang="es-ES" sz="1100" b="1" i="0" u="none" strike="noStrike" dirty="0">
                        <a:solidFill>
                          <a:srgbClr val="FFFFFF"/>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Iguales</a:t>
                      </a:r>
                      <a:endParaRPr lang="es-ES" sz="1100" b="1" i="0" u="none" strike="noStrike">
                        <a:solidFill>
                          <a:srgbClr val="FFFFFF"/>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rPr>
                        <a:t>Desordenada</a:t>
                      </a:r>
                      <a:endParaRPr lang="es-ES" sz="1100" b="1" i="0" u="none" strike="noStrike" dirty="0">
                        <a:solidFill>
                          <a:srgbClr val="FFFFFF"/>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Cambios</a:t>
                      </a:r>
                      <a:endParaRPr lang="es-ES" sz="1100" b="1" i="0" u="none" strike="noStrike">
                        <a:solidFill>
                          <a:srgbClr val="FFFFFF"/>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rPr>
                        <a:t>Truncado</a:t>
                      </a:r>
                      <a:endParaRPr lang="es-ES" sz="1100" b="1" i="0" u="none" strike="noStrike" dirty="0">
                        <a:solidFill>
                          <a:srgbClr val="FFFFFF"/>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rPr>
                        <a:t>Todas</a:t>
                      </a:r>
                      <a:endParaRPr lang="es-ES" sz="1100" b="1" i="0" u="none" strike="noStrike">
                        <a:solidFill>
                          <a:srgbClr val="FFFFFF"/>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rPr>
                        <a:t>Distintas</a:t>
                      </a:r>
                      <a:endParaRPr lang="es-ES" sz="1100" b="1" i="0" u="none" strike="noStrike" dirty="0">
                        <a:solidFill>
                          <a:srgbClr val="FFFFFF"/>
                        </a:solidFill>
                        <a:effectLst/>
                        <a:latin typeface="Calibri" panose="020F0502020204030204" pitchFamily="34" charset="0"/>
                      </a:endParaRPr>
                    </a:p>
                  </a:txBody>
                  <a:tcPr marL="11119" marR="11119" marT="11119" marB="0" anchor="ctr"/>
                </a:tc>
                <a:extLst>
                  <a:ext uri="{0D108BD9-81ED-4DB2-BD59-A6C34878D82A}">
                    <a16:rowId xmlns:a16="http://schemas.microsoft.com/office/drawing/2014/main" val="145576736"/>
                  </a:ext>
                </a:extLst>
              </a:tr>
              <a:tr h="214671">
                <a:tc>
                  <a:txBody>
                    <a:bodyPr/>
                    <a:lstStyle/>
                    <a:p>
                      <a:pPr algn="l" fontAlgn="ctr"/>
                      <a:r>
                        <a:rPr lang="es-ES" sz="1100" u="none" strike="noStrike">
                          <a:effectLst/>
                        </a:rPr>
                        <a:t>Block Distance</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solidFill>
                            <a:schemeClr val="bg1"/>
                          </a:solidFill>
                          <a:effectLst/>
                          <a:highlight>
                            <a:srgbClr val="9A0000"/>
                          </a:highlight>
                        </a:rPr>
                        <a:t>Mal</a:t>
                      </a:r>
                      <a:endParaRPr lang="es-ES" sz="1100" b="0" i="0" u="none" strike="noStrike" dirty="0">
                        <a:solidFill>
                          <a:schemeClr val="bg1"/>
                        </a:solidFill>
                        <a:effectLst/>
                        <a:highlight>
                          <a:srgbClr val="9A0000"/>
                        </a:highlight>
                        <a:latin typeface="Calibri" panose="020F0502020204030204" pitchFamily="34" charset="0"/>
                      </a:endParaRPr>
                    </a:p>
                  </a:txBody>
                  <a:tcPr marL="11119" marR="11119" marT="11119" marB="0" anchor="ctr"/>
                </a:tc>
                <a:tc>
                  <a:txBody>
                    <a:bodyPr/>
                    <a:lstStyle/>
                    <a:p>
                      <a:pPr algn="l" fontAlgn="ctr"/>
                      <a:r>
                        <a:rPr lang="es-ES" sz="1100" u="none" strike="noStrike">
                          <a:effectLst/>
                          <a:highlight>
                            <a:srgbClr val="FF0000"/>
                          </a:highlight>
                        </a:rPr>
                        <a:t>Insuficiente</a:t>
                      </a:r>
                      <a:endParaRPr lang="es-ES" sz="1100" b="0" i="0" u="none" strike="noStrike">
                        <a:solidFill>
                          <a:srgbClr val="000000"/>
                        </a:solidFill>
                        <a:effectLst/>
                        <a:highlight>
                          <a:srgbClr val="FF0000"/>
                        </a:highlight>
                        <a:latin typeface="Calibri" panose="020F0502020204030204" pitchFamily="34" charset="0"/>
                      </a:endParaRPr>
                    </a:p>
                  </a:txBody>
                  <a:tcPr marL="11119" marR="11119" marT="11119" marB="0" anchor="ctr"/>
                </a:tc>
                <a:tc>
                  <a:txBody>
                    <a:bodyPr/>
                    <a:lstStyle/>
                    <a:p>
                      <a:pPr algn="l" fontAlgn="ctr"/>
                      <a:r>
                        <a:rPr lang="es-ES" sz="1100" u="none" strike="noStrike" dirty="0">
                          <a:solidFill>
                            <a:schemeClr val="bg1"/>
                          </a:solidFill>
                          <a:effectLst/>
                          <a:highlight>
                            <a:srgbClr val="9A0000"/>
                          </a:highlight>
                        </a:rPr>
                        <a:t>Mal</a:t>
                      </a:r>
                      <a:endParaRPr lang="es-ES" sz="1100" b="0" i="0" u="none" strike="noStrike" dirty="0">
                        <a:solidFill>
                          <a:schemeClr val="bg1"/>
                        </a:solidFill>
                        <a:effectLst/>
                        <a:highlight>
                          <a:srgbClr val="9A00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extLst>
                  <a:ext uri="{0D108BD9-81ED-4DB2-BD59-A6C34878D82A}">
                    <a16:rowId xmlns:a16="http://schemas.microsoft.com/office/drawing/2014/main" val="3279272204"/>
                  </a:ext>
                </a:extLst>
              </a:tr>
              <a:tr h="214671">
                <a:tc>
                  <a:txBody>
                    <a:bodyPr/>
                    <a:lstStyle/>
                    <a:p>
                      <a:pPr algn="l" fontAlgn="ctr"/>
                      <a:r>
                        <a:rPr lang="es-ES" sz="1100" u="none" strike="noStrike">
                          <a:effectLst/>
                        </a:rPr>
                        <a:t>Cosine Distance</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highlight>
                            <a:srgbClr val="00FF00"/>
                          </a:highlight>
                        </a:rPr>
                        <a:t>Excelente</a:t>
                      </a:r>
                      <a:endParaRPr lang="es-ES" sz="1100" b="0" i="0" u="none" strike="noStrike">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solidFill>
                            <a:schemeClr val="bg1"/>
                          </a:solidFill>
                          <a:effectLst/>
                          <a:highlight>
                            <a:srgbClr val="9A0000"/>
                          </a:highlight>
                        </a:rPr>
                        <a:t>Mal</a:t>
                      </a:r>
                      <a:endParaRPr lang="es-ES" sz="1100" b="0" i="0" u="none" strike="noStrike" dirty="0">
                        <a:solidFill>
                          <a:srgbClr val="000000"/>
                        </a:solidFill>
                        <a:effectLst/>
                        <a:highlight>
                          <a:srgbClr val="9A0000"/>
                        </a:highlight>
                        <a:latin typeface="Calibri" panose="020F0502020204030204" pitchFamily="34" charset="0"/>
                      </a:endParaRPr>
                    </a:p>
                  </a:txBody>
                  <a:tcPr marL="11119" marR="11119" marT="11119" marB="0" anchor="ctr"/>
                </a:tc>
                <a:tc>
                  <a:txBody>
                    <a:bodyPr/>
                    <a:lstStyle/>
                    <a:p>
                      <a:pPr algn="l" fontAlgn="ctr"/>
                      <a:r>
                        <a:rPr lang="es-ES" sz="1100" u="none" strike="noStrike">
                          <a:effectLst/>
                          <a:highlight>
                            <a:srgbClr val="FF0000"/>
                          </a:highlight>
                        </a:rPr>
                        <a:t>Insuficiente</a:t>
                      </a:r>
                      <a:endParaRPr lang="es-ES" sz="1100" b="0" i="0" u="none" strike="noStrike">
                        <a:solidFill>
                          <a:srgbClr val="000000"/>
                        </a:solidFill>
                        <a:effectLst/>
                        <a:highlight>
                          <a:srgbClr val="FF0000"/>
                        </a:highlight>
                        <a:latin typeface="Calibri" panose="020F0502020204030204" pitchFamily="34" charset="0"/>
                      </a:endParaRPr>
                    </a:p>
                  </a:txBody>
                  <a:tcPr marL="11119" marR="11119" marT="11119" marB="0" anchor="ctr"/>
                </a:tc>
                <a:tc>
                  <a:txBody>
                    <a:bodyPr/>
                    <a:lstStyle/>
                    <a:p>
                      <a:pPr algn="l" fontAlgn="ctr"/>
                      <a:r>
                        <a:rPr lang="es-ES" sz="1100" u="none" strike="noStrike" dirty="0">
                          <a:solidFill>
                            <a:schemeClr val="bg1"/>
                          </a:solidFill>
                          <a:effectLst/>
                          <a:highlight>
                            <a:srgbClr val="9A0000"/>
                          </a:highlight>
                        </a:rPr>
                        <a:t>Mal</a:t>
                      </a:r>
                      <a:endParaRPr lang="es-ES" sz="1100" b="0" i="0" u="none" strike="noStrike" dirty="0">
                        <a:solidFill>
                          <a:schemeClr val="bg1"/>
                        </a:solidFill>
                        <a:effectLst/>
                        <a:highlight>
                          <a:srgbClr val="9A00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extLst>
                  <a:ext uri="{0D108BD9-81ED-4DB2-BD59-A6C34878D82A}">
                    <a16:rowId xmlns:a16="http://schemas.microsoft.com/office/drawing/2014/main" val="3343943818"/>
                  </a:ext>
                </a:extLst>
              </a:tr>
              <a:tr h="214671">
                <a:tc>
                  <a:txBody>
                    <a:bodyPr/>
                    <a:lstStyle/>
                    <a:p>
                      <a:pPr algn="l" fontAlgn="ctr"/>
                      <a:r>
                        <a:rPr lang="es-ES" sz="1100" u="none" strike="noStrike">
                          <a:effectLst/>
                        </a:rPr>
                        <a:t>Dice Distance</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highlight>
                            <a:srgbClr val="00FF00"/>
                          </a:highlight>
                        </a:rPr>
                        <a:t>Excelente</a:t>
                      </a:r>
                      <a:endParaRPr lang="es-ES" sz="1100" b="0" i="0" u="none" strike="noStrike">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solidFill>
                            <a:schemeClr val="bg1"/>
                          </a:solidFill>
                          <a:effectLst/>
                          <a:highlight>
                            <a:srgbClr val="9A0000"/>
                          </a:highlight>
                        </a:rPr>
                        <a:t>Mal</a:t>
                      </a:r>
                      <a:endParaRPr lang="es-ES" sz="1100" b="0" i="0" u="none" strike="noStrike" dirty="0">
                        <a:solidFill>
                          <a:srgbClr val="000000"/>
                        </a:solidFill>
                        <a:effectLst/>
                        <a:highlight>
                          <a:srgbClr val="9A00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FF0000"/>
                          </a:highlight>
                        </a:rPr>
                        <a:t>Insuficiente</a:t>
                      </a:r>
                      <a:endParaRPr lang="es-ES" sz="1100" b="0" i="0" u="none" strike="noStrike" dirty="0">
                        <a:solidFill>
                          <a:srgbClr val="000000"/>
                        </a:solidFill>
                        <a:effectLst/>
                        <a:highlight>
                          <a:srgbClr val="FF0000"/>
                        </a:highlight>
                        <a:latin typeface="Calibri" panose="020F0502020204030204" pitchFamily="34" charset="0"/>
                      </a:endParaRPr>
                    </a:p>
                  </a:txBody>
                  <a:tcPr marL="11119" marR="11119" marT="11119" marB="0" anchor="ctr"/>
                </a:tc>
                <a:tc>
                  <a:txBody>
                    <a:bodyPr/>
                    <a:lstStyle/>
                    <a:p>
                      <a:pPr algn="l" fontAlgn="ctr"/>
                      <a:r>
                        <a:rPr lang="es-ES" sz="1100" u="none" strike="noStrike" dirty="0">
                          <a:solidFill>
                            <a:schemeClr val="bg1"/>
                          </a:solidFill>
                          <a:effectLst/>
                          <a:highlight>
                            <a:srgbClr val="9A0000"/>
                          </a:highlight>
                        </a:rPr>
                        <a:t>Mal</a:t>
                      </a:r>
                      <a:endParaRPr lang="es-ES" sz="1100" b="0" i="0" u="none" strike="noStrike" dirty="0">
                        <a:solidFill>
                          <a:schemeClr val="bg1"/>
                        </a:solidFill>
                        <a:effectLst/>
                        <a:highlight>
                          <a:srgbClr val="9A00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extLst>
                  <a:ext uri="{0D108BD9-81ED-4DB2-BD59-A6C34878D82A}">
                    <a16:rowId xmlns:a16="http://schemas.microsoft.com/office/drawing/2014/main" val="3592021852"/>
                  </a:ext>
                </a:extLst>
              </a:tr>
              <a:tr h="214671">
                <a:tc>
                  <a:txBody>
                    <a:bodyPr/>
                    <a:lstStyle/>
                    <a:p>
                      <a:pPr algn="l" fontAlgn="ctr"/>
                      <a:r>
                        <a:rPr lang="es-ES" sz="1100" u="none" strike="noStrike">
                          <a:effectLst/>
                        </a:rPr>
                        <a:t>Euclidian Distance</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highlight>
                            <a:srgbClr val="00FF00"/>
                          </a:highlight>
                        </a:rPr>
                        <a:t>Excelente</a:t>
                      </a:r>
                      <a:endParaRPr lang="es-ES" sz="1100" b="0" i="0" u="none" strike="noStrike">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FFFF00"/>
                          </a:highlight>
                        </a:rPr>
                        <a:t>Alto</a:t>
                      </a:r>
                      <a:endParaRPr lang="es-ES" sz="1100" b="0" i="0" u="none" strike="noStrike" dirty="0">
                        <a:solidFill>
                          <a:srgbClr val="000000"/>
                        </a:solidFill>
                        <a:effectLst/>
                        <a:highlight>
                          <a:srgbClr val="FF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FFFF00"/>
                          </a:highlight>
                        </a:rPr>
                        <a:t>Alto</a:t>
                      </a:r>
                      <a:endParaRPr lang="es-ES" sz="1100" b="0" i="0" u="none" strike="noStrike" dirty="0">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C0C0C0"/>
                          </a:highlight>
                        </a:rPr>
                        <a:t>Medio</a:t>
                      </a:r>
                      <a:endParaRPr lang="es-ES" sz="1100" b="0" i="0" u="none" strike="noStrike" dirty="0">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C0C0C0"/>
                          </a:highlight>
                        </a:rPr>
                        <a:t>Medio</a:t>
                      </a:r>
                      <a:endParaRPr lang="es-ES" sz="1100" b="0" i="0" u="none" strike="noStrike" dirty="0">
                        <a:solidFill>
                          <a:srgbClr val="000000"/>
                        </a:solidFill>
                        <a:effectLst/>
                        <a:latin typeface="Calibri" panose="020F0502020204030204" pitchFamily="34" charset="0"/>
                      </a:endParaRPr>
                    </a:p>
                  </a:txBody>
                  <a:tcPr marL="11119" marR="11119" marT="11119" marB="0" anchor="ctr"/>
                </a:tc>
                <a:extLst>
                  <a:ext uri="{0D108BD9-81ED-4DB2-BD59-A6C34878D82A}">
                    <a16:rowId xmlns:a16="http://schemas.microsoft.com/office/drawing/2014/main" val="138425549"/>
                  </a:ext>
                </a:extLst>
              </a:tr>
              <a:tr h="214671">
                <a:tc>
                  <a:txBody>
                    <a:bodyPr/>
                    <a:lstStyle/>
                    <a:p>
                      <a:pPr algn="l" fontAlgn="ctr"/>
                      <a:r>
                        <a:rPr lang="es-ES" sz="1100" u="none" strike="noStrike">
                          <a:effectLst/>
                        </a:rPr>
                        <a:t>Jaccard Generalizado</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a:effectLst/>
                          <a:highlight>
                            <a:srgbClr val="FF0000"/>
                          </a:highlight>
                        </a:rPr>
                        <a:t>Mal</a:t>
                      </a:r>
                      <a:endParaRPr lang="es-ES" sz="1100" b="0" i="0" u="none" strike="noStrike">
                        <a:solidFill>
                          <a:srgbClr val="000000"/>
                        </a:solidFill>
                        <a:effectLst/>
                        <a:highlight>
                          <a:srgbClr val="FF00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FF0000"/>
                          </a:highlight>
                        </a:rPr>
                        <a:t>Insuficiente</a:t>
                      </a:r>
                      <a:endParaRPr lang="es-ES" sz="1100" b="0" i="0" u="none" strike="noStrike" dirty="0">
                        <a:solidFill>
                          <a:srgbClr val="000000"/>
                        </a:solidFill>
                        <a:effectLst/>
                        <a:highlight>
                          <a:srgbClr val="FF0000"/>
                        </a:highlight>
                        <a:latin typeface="Calibri" panose="020F0502020204030204" pitchFamily="34" charset="0"/>
                      </a:endParaRPr>
                    </a:p>
                  </a:txBody>
                  <a:tcPr marL="11119" marR="11119" marT="11119" marB="0" anchor="ctr"/>
                </a:tc>
                <a:tc>
                  <a:txBody>
                    <a:bodyPr/>
                    <a:lstStyle/>
                    <a:p>
                      <a:pPr algn="l" fontAlgn="ctr"/>
                      <a:r>
                        <a:rPr lang="es-ES" sz="1100" u="none" strike="noStrike" dirty="0">
                          <a:solidFill>
                            <a:schemeClr val="bg1"/>
                          </a:solidFill>
                          <a:effectLst/>
                          <a:highlight>
                            <a:srgbClr val="9A0000"/>
                          </a:highlight>
                        </a:rPr>
                        <a:t>Mal</a:t>
                      </a:r>
                      <a:endParaRPr lang="es-ES" sz="1100" b="0" i="0" u="none" strike="noStrike" dirty="0">
                        <a:solidFill>
                          <a:schemeClr val="bg1"/>
                        </a:solidFill>
                        <a:effectLst/>
                        <a:highlight>
                          <a:srgbClr val="9A00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extLst>
                  <a:ext uri="{0D108BD9-81ED-4DB2-BD59-A6C34878D82A}">
                    <a16:rowId xmlns:a16="http://schemas.microsoft.com/office/drawing/2014/main" val="1623630725"/>
                  </a:ext>
                </a:extLst>
              </a:tr>
              <a:tr h="214671">
                <a:tc>
                  <a:txBody>
                    <a:bodyPr/>
                    <a:lstStyle/>
                    <a:p>
                      <a:pPr algn="l" fontAlgn="ctr"/>
                      <a:r>
                        <a:rPr lang="es-ES" sz="1100" u="none" strike="noStrike">
                          <a:effectLst/>
                        </a:rPr>
                        <a:t>Jaccard</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highlight>
                            <a:srgbClr val="00FF00"/>
                          </a:highlight>
                        </a:rPr>
                        <a:t>Excelente</a:t>
                      </a:r>
                      <a:endParaRPr lang="es-ES" sz="1100" b="0" i="0" u="none" strike="noStrike">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FF0000"/>
                          </a:highlight>
                        </a:rPr>
                        <a:t>Mal</a:t>
                      </a:r>
                      <a:endParaRPr lang="es-ES" sz="1100" b="0" i="0" u="none" strike="noStrike" dirty="0">
                        <a:solidFill>
                          <a:srgbClr val="000000"/>
                        </a:solidFill>
                        <a:effectLst/>
                        <a:highlight>
                          <a:srgbClr val="FF0000"/>
                        </a:highlight>
                        <a:latin typeface="Calibri" panose="020F0502020204030204" pitchFamily="34" charset="0"/>
                      </a:endParaRPr>
                    </a:p>
                  </a:txBody>
                  <a:tcPr marL="11119" marR="11119" marT="11119" marB="0" anchor="ctr"/>
                </a:tc>
                <a:tc>
                  <a:txBody>
                    <a:bodyPr/>
                    <a:lstStyle/>
                    <a:p>
                      <a:pPr algn="l" fontAlgn="ctr"/>
                      <a:r>
                        <a:rPr lang="es-ES" sz="1100" u="none" strike="noStrike">
                          <a:effectLst/>
                          <a:highlight>
                            <a:srgbClr val="00FF00"/>
                          </a:highlight>
                        </a:rPr>
                        <a:t>Insuficiente</a:t>
                      </a:r>
                      <a:endParaRPr lang="es-ES" sz="1100" b="0" i="0" u="none" strike="noStrike">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solidFill>
                            <a:schemeClr val="bg1"/>
                          </a:solidFill>
                          <a:effectLst/>
                          <a:highlight>
                            <a:srgbClr val="9A0000"/>
                          </a:highlight>
                        </a:rPr>
                        <a:t>Mal</a:t>
                      </a:r>
                      <a:endParaRPr lang="es-ES" sz="1100" b="0" i="0" u="none" strike="noStrike" dirty="0">
                        <a:solidFill>
                          <a:schemeClr val="bg1"/>
                        </a:solidFill>
                        <a:effectLst/>
                        <a:highlight>
                          <a:srgbClr val="9A00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extLst>
                  <a:ext uri="{0D108BD9-81ED-4DB2-BD59-A6C34878D82A}">
                    <a16:rowId xmlns:a16="http://schemas.microsoft.com/office/drawing/2014/main" val="2356235175"/>
                  </a:ext>
                </a:extLst>
              </a:tr>
              <a:tr h="214671">
                <a:tc>
                  <a:txBody>
                    <a:bodyPr/>
                    <a:lstStyle/>
                    <a:p>
                      <a:pPr algn="l" fontAlgn="ctr"/>
                      <a:r>
                        <a:rPr lang="es-ES" sz="1100" u="none" strike="noStrike">
                          <a:effectLst/>
                        </a:rPr>
                        <a:t>Jaro Winkler</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a:effectLst/>
                          <a:highlight>
                            <a:srgbClr val="00FF00"/>
                          </a:highlight>
                        </a:rPr>
                        <a:t>Excelente</a:t>
                      </a:r>
                      <a:endParaRPr lang="es-ES" sz="1100" b="0" i="0" u="none" strike="noStrike">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FF0000"/>
                          </a:highlight>
                        </a:rPr>
                        <a:t>Medio</a:t>
                      </a:r>
                      <a:endParaRPr lang="es-ES" sz="1100" b="0" i="0" u="none" strike="noStrike" dirty="0">
                        <a:solidFill>
                          <a:srgbClr val="000000"/>
                        </a:solidFill>
                        <a:effectLst/>
                        <a:highlight>
                          <a:srgbClr val="FF0000"/>
                        </a:highlight>
                        <a:latin typeface="Calibri" panose="020F0502020204030204" pitchFamily="34" charset="0"/>
                      </a:endParaRPr>
                    </a:p>
                  </a:txBody>
                  <a:tcPr marL="11119" marR="11119" marT="11119" marB="0" anchor="ctr"/>
                </a:tc>
                <a:extLst>
                  <a:ext uri="{0D108BD9-81ED-4DB2-BD59-A6C34878D82A}">
                    <a16:rowId xmlns:a16="http://schemas.microsoft.com/office/drawing/2014/main" val="1897945551"/>
                  </a:ext>
                </a:extLst>
              </a:tr>
              <a:tr h="214671">
                <a:tc>
                  <a:txBody>
                    <a:bodyPr/>
                    <a:lstStyle/>
                    <a:p>
                      <a:pPr algn="l" fontAlgn="ctr"/>
                      <a:r>
                        <a:rPr lang="es-ES" sz="1100" u="none" strike="noStrike">
                          <a:effectLst/>
                        </a:rPr>
                        <a:t>Levenshtein</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FFFF00"/>
                          </a:highlight>
                        </a:rPr>
                        <a:t>Alto</a:t>
                      </a:r>
                      <a:endParaRPr lang="es-ES" sz="1100" b="0" i="0" u="none" strike="noStrike" dirty="0">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highlight>
                            <a:srgbClr val="00FF00"/>
                          </a:highlight>
                        </a:rPr>
                        <a:t>Excelente</a:t>
                      </a:r>
                      <a:endParaRPr lang="es-ES" sz="1100" b="0" i="0" u="none" strike="noStrike">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FFFF00"/>
                          </a:highlight>
                        </a:rPr>
                        <a:t>Alto</a:t>
                      </a:r>
                      <a:endParaRPr lang="es-ES" sz="1100" b="0" i="0" u="none" strike="noStrike" dirty="0">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extLst>
                  <a:ext uri="{0D108BD9-81ED-4DB2-BD59-A6C34878D82A}">
                    <a16:rowId xmlns:a16="http://schemas.microsoft.com/office/drawing/2014/main" val="3698562647"/>
                  </a:ext>
                </a:extLst>
              </a:tr>
              <a:tr h="416434">
                <a:tc>
                  <a:txBody>
                    <a:bodyPr/>
                    <a:lstStyle/>
                    <a:p>
                      <a:pPr algn="l" fontAlgn="ctr"/>
                      <a:r>
                        <a:rPr lang="es-ES" sz="1100" u="none" strike="noStrike" dirty="0" err="1">
                          <a:effectLst/>
                        </a:rPr>
                        <a:t>Longest</a:t>
                      </a:r>
                      <a:r>
                        <a:rPr lang="es-ES" sz="1100" u="none" strike="noStrike" dirty="0">
                          <a:effectLst/>
                        </a:rPr>
                        <a:t> </a:t>
                      </a:r>
                      <a:r>
                        <a:rPr lang="es-ES" sz="1100" u="none" strike="noStrike" dirty="0" err="1">
                          <a:effectLst/>
                        </a:rPr>
                        <a:t>Common</a:t>
                      </a:r>
                      <a:r>
                        <a:rPr lang="es-ES" sz="1100" u="none" strike="noStrike" dirty="0">
                          <a:effectLst/>
                        </a:rPr>
                        <a:t> </a:t>
                      </a:r>
                      <a:r>
                        <a:rPr lang="es-ES" sz="1100" u="none" strike="noStrike" dirty="0" err="1">
                          <a:effectLst/>
                        </a:rPr>
                        <a:t>Subsequence</a:t>
                      </a:r>
                      <a:endParaRPr lang="es-ES" sz="1100" b="0" i="0" u="none" strike="noStrike" dirty="0">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FFFF00"/>
                          </a:highlight>
                        </a:rPr>
                        <a:t>Alto</a:t>
                      </a:r>
                      <a:endParaRPr lang="es-ES" sz="1100" b="0" i="0" u="none" strike="noStrike" dirty="0">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FFFF00"/>
                          </a:highlight>
                        </a:rPr>
                        <a:t>Alto</a:t>
                      </a:r>
                      <a:endParaRPr lang="es-ES" sz="1100" b="0" i="0" u="none" strike="noStrike" dirty="0">
                        <a:solidFill>
                          <a:srgbClr val="000000"/>
                        </a:solidFill>
                        <a:effectLst/>
                        <a:latin typeface="Calibri" panose="020F0502020204030204" pitchFamily="34" charset="0"/>
                      </a:endParaRPr>
                    </a:p>
                  </a:txBody>
                  <a:tcPr marL="11119" marR="11119" marT="11119" marB="0" anchor="ctr"/>
                </a:tc>
                <a:extLst>
                  <a:ext uri="{0D108BD9-81ED-4DB2-BD59-A6C34878D82A}">
                    <a16:rowId xmlns:a16="http://schemas.microsoft.com/office/drawing/2014/main" val="599041409"/>
                  </a:ext>
                </a:extLst>
              </a:tr>
              <a:tr h="213004">
                <a:tc>
                  <a:txBody>
                    <a:bodyPr/>
                    <a:lstStyle/>
                    <a:p>
                      <a:pPr algn="l" fontAlgn="ctr"/>
                      <a:r>
                        <a:rPr lang="es-ES" sz="1100" u="none" strike="noStrike">
                          <a:effectLst/>
                        </a:rPr>
                        <a:t>Longest Common String</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highlight>
                            <a:srgbClr val="00FF00"/>
                          </a:highlight>
                        </a:rPr>
                        <a:t>Excelente</a:t>
                      </a:r>
                      <a:endParaRPr lang="es-ES" sz="1100" b="0" i="0" u="none" strike="noStrike">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C0C0C0"/>
                          </a:highlight>
                        </a:rPr>
                        <a:t>Medio</a:t>
                      </a:r>
                      <a:endParaRPr lang="es-ES" sz="1100" b="0" i="0" u="none" strike="noStrike" dirty="0">
                        <a:solidFill>
                          <a:srgbClr val="000000"/>
                        </a:solidFill>
                        <a:effectLst/>
                        <a:highlight>
                          <a:srgbClr val="C0C0C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FFFF00"/>
                          </a:highlight>
                        </a:rPr>
                        <a:t>Alto</a:t>
                      </a:r>
                      <a:endParaRPr lang="es-ES" sz="1100" b="0" i="0" u="none" strike="noStrike" dirty="0">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extLst>
                  <a:ext uri="{0D108BD9-81ED-4DB2-BD59-A6C34878D82A}">
                    <a16:rowId xmlns:a16="http://schemas.microsoft.com/office/drawing/2014/main" val="3135658361"/>
                  </a:ext>
                </a:extLst>
              </a:tr>
              <a:tr h="213004">
                <a:tc>
                  <a:txBody>
                    <a:bodyPr/>
                    <a:lstStyle/>
                    <a:p>
                      <a:pPr algn="l" fontAlgn="ctr"/>
                      <a:r>
                        <a:rPr lang="es-ES" sz="1100" u="none" strike="noStrike">
                          <a:effectLst/>
                        </a:rPr>
                        <a:t>Simon White</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highlight>
                            <a:srgbClr val="00FF00"/>
                          </a:highlight>
                        </a:rPr>
                        <a:t>Excelente</a:t>
                      </a:r>
                      <a:endParaRPr lang="es-ES" sz="1100" b="0" i="0" u="none" strike="noStrike">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solidFill>
                            <a:schemeClr val="bg1"/>
                          </a:solidFill>
                          <a:effectLst/>
                          <a:highlight>
                            <a:srgbClr val="9A0000"/>
                          </a:highlight>
                        </a:rPr>
                        <a:t>Mal</a:t>
                      </a:r>
                      <a:endParaRPr lang="es-ES" sz="1100" b="0" i="0" u="none" strike="noStrike" dirty="0">
                        <a:solidFill>
                          <a:schemeClr val="bg1"/>
                        </a:solidFill>
                        <a:effectLst/>
                        <a:highlight>
                          <a:srgbClr val="9A00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FF0000"/>
                          </a:highlight>
                        </a:rPr>
                        <a:t>Insuficiente</a:t>
                      </a:r>
                      <a:endParaRPr lang="es-ES" sz="1100" b="0" i="0" u="none" strike="noStrike" dirty="0">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solidFill>
                            <a:schemeClr val="bg1"/>
                          </a:solidFill>
                          <a:effectLst/>
                          <a:highlight>
                            <a:srgbClr val="9A0000"/>
                          </a:highlight>
                        </a:rPr>
                        <a:t>Mal</a:t>
                      </a:r>
                      <a:endParaRPr lang="es-ES" sz="1100" b="0" i="0" u="none" strike="noStrike" dirty="0">
                        <a:solidFill>
                          <a:schemeClr val="bg1"/>
                        </a:solidFill>
                        <a:effectLst/>
                        <a:highlight>
                          <a:srgbClr val="9A00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extLst>
                  <a:ext uri="{0D108BD9-81ED-4DB2-BD59-A6C34878D82A}">
                    <a16:rowId xmlns:a16="http://schemas.microsoft.com/office/drawing/2014/main" val="641893030"/>
                  </a:ext>
                </a:extLst>
              </a:tr>
              <a:tr h="213004">
                <a:tc>
                  <a:txBody>
                    <a:bodyPr/>
                    <a:lstStyle/>
                    <a:p>
                      <a:pPr algn="l" fontAlgn="ctr"/>
                      <a:r>
                        <a:rPr lang="es-ES" sz="1100" u="none" strike="noStrike">
                          <a:effectLst/>
                        </a:rPr>
                        <a:t>Smith weterman Gotoh</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highlight>
                            <a:srgbClr val="00FF00"/>
                          </a:highlight>
                        </a:rPr>
                        <a:t>Excelente</a:t>
                      </a:r>
                      <a:endParaRPr lang="es-ES" sz="1100" b="0" i="0" u="none" strike="noStrike">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C0C0C0"/>
                          </a:highlight>
                        </a:rPr>
                        <a:t>Medio</a:t>
                      </a:r>
                      <a:endParaRPr lang="es-ES" sz="1100" b="0" i="0" u="none" strike="noStrike" dirty="0">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a:effectLst/>
                          <a:highlight>
                            <a:srgbClr val="00FF00"/>
                          </a:highlight>
                        </a:rPr>
                        <a:t>Excelente</a:t>
                      </a:r>
                      <a:endParaRPr lang="es-ES" sz="1100" b="0" i="0" u="none" strike="noStrike">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FFFF00"/>
                          </a:highlight>
                        </a:rPr>
                        <a:t>Alto</a:t>
                      </a:r>
                      <a:endParaRPr lang="es-ES" sz="1100" b="0" i="0" u="none" strike="noStrike" dirty="0">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extLst>
                  <a:ext uri="{0D108BD9-81ED-4DB2-BD59-A6C34878D82A}">
                    <a16:rowId xmlns:a16="http://schemas.microsoft.com/office/drawing/2014/main" val="3863587364"/>
                  </a:ext>
                </a:extLst>
              </a:tr>
              <a:tr h="213004">
                <a:tc>
                  <a:txBody>
                    <a:bodyPr/>
                    <a:lstStyle/>
                    <a:p>
                      <a:pPr algn="l" fontAlgn="ctr"/>
                      <a:r>
                        <a:rPr lang="es-ES" sz="1100" u="none" strike="noStrike">
                          <a:effectLst/>
                        </a:rPr>
                        <a:t>Smith weterman</a:t>
                      </a:r>
                      <a:endParaRPr lang="es-ES" sz="1100" b="0" i="0" u="none" strike="noStrike">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FFFF00"/>
                          </a:highlight>
                        </a:rPr>
                        <a:t>Alto</a:t>
                      </a:r>
                      <a:endParaRPr lang="es-ES" sz="1100" b="0" i="0" u="none" strike="noStrike" dirty="0">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FFFF00"/>
                          </a:highlight>
                        </a:rPr>
                        <a:t>Alto</a:t>
                      </a:r>
                      <a:endParaRPr lang="es-ES" sz="1100" b="0" i="0" u="none" strike="noStrike" dirty="0">
                        <a:solidFill>
                          <a:srgbClr val="000000"/>
                        </a:solidFill>
                        <a:effectLst/>
                        <a:latin typeface="Calibri" panose="020F0502020204030204" pitchFamily="34" charset="0"/>
                      </a:endParaRPr>
                    </a:p>
                  </a:txBody>
                  <a:tcPr marL="11119" marR="11119" marT="11119" marB="0" anchor="ctr"/>
                </a:tc>
                <a:tc>
                  <a:txBody>
                    <a:bodyPr/>
                    <a:lstStyle/>
                    <a:p>
                      <a:pPr algn="l" fontAlgn="ctr"/>
                      <a:r>
                        <a:rPr lang="es-ES" sz="1100" u="none" strike="noStrike" dirty="0">
                          <a:effectLst/>
                          <a:highlight>
                            <a:srgbClr val="00FF00"/>
                          </a:highlight>
                        </a:rPr>
                        <a:t>Excelente</a:t>
                      </a:r>
                      <a:endParaRPr lang="es-ES" sz="1100" b="0" i="0" u="none" strike="noStrike" dirty="0">
                        <a:solidFill>
                          <a:srgbClr val="000000"/>
                        </a:solidFill>
                        <a:effectLst/>
                        <a:highlight>
                          <a:srgbClr val="00FF00"/>
                        </a:highlight>
                        <a:latin typeface="Calibri" panose="020F0502020204030204" pitchFamily="34" charset="0"/>
                      </a:endParaRPr>
                    </a:p>
                  </a:txBody>
                  <a:tcPr marL="11119" marR="11119" marT="11119" marB="0" anchor="ctr"/>
                </a:tc>
                <a:extLst>
                  <a:ext uri="{0D108BD9-81ED-4DB2-BD59-A6C34878D82A}">
                    <a16:rowId xmlns:a16="http://schemas.microsoft.com/office/drawing/2014/main" val="1398527154"/>
                  </a:ext>
                </a:extLst>
              </a:tr>
            </a:tbl>
          </a:graphicData>
        </a:graphic>
      </p:graphicFrame>
      <p:sp>
        <p:nvSpPr>
          <p:cNvPr id="7" name="CuadroTexto 6">
            <a:extLst>
              <a:ext uri="{FF2B5EF4-FFF2-40B4-BE49-F238E27FC236}">
                <a16:creationId xmlns:a16="http://schemas.microsoft.com/office/drawing/2014/main" id="{4C0583D4-6E80-4A58-B654-7B71C254BEA2}"/>
              </a:ext>
            </a:extLst>
          </p:cNvPr>
          <p:cNvSpPr txBox="1"/>
          <p:nvPr/>
        </p:nvSpPr>
        <p:spPr>
          <a:xfrm>
            <a:off x="916590" y="3429000"/>
            <a:ext cx="2879048" cy="2923877"/>
          </a:xfrm>
          <a:prstGeom prst="rect">
            <a:avLst/>
          </a:prstGeom>
          <a:noFill/>
        </p:spPr>
        <p:txBody>
          <a:bodyPr wrap="square" rtlCol="0">
            <a:spAutoFit/>
          </a:bodyPr>
          <a:lstStyle/>
          <a:p>
            <a:r>
              <a:rPr lang="es-ES" sz="1400" dirty="0"/>
              <a:t>Resultados evaluación de algoritmo con 10.000 cadenas sintéticas de n tokens (de 3 a 6) generadas aleatoriamente</a:t>
            </a:r>
          </a:p>
          <a:p>
            <a:endParaRPr lang="es-ES" sz="1400" dirty="0"/>
          </a:p>
          <a:p>
            <a:r>
              <a:rPr lang="es-ES" sz="1400" dirty="0"/>
              <a:t>Evaluación de algoritmos [0,1]</a:t>
            </a:r>
          </a:p>
          <a:p>
            <a:pPr marL="285750" indent="-285750">
              <a:buFont typeface="Arial" panose="020B0604020202020204" pitchFamily="34" charset="0"/>
              <a:buChar char="•"/>
            </a:pPr>
            <a:r>
              <a:rPr lang="es-ES" sz="1400" dirty="0"/>
              <a:t>Mal: &lt; 0.25</a:t>
            </a:r>
          </a:p>
          <a:p>
            <a:pPr marL="285750" indent="-285750">
              <a:buFont typeface="Arial" panose="020B0604020202020204" pitchFamily="34" charset="0"/>
              <a:buChar char="•"/>
            </a:pPr>
            <a:r>
              <a:rPr lang="es-ES" sz="1400" dirty="0"/>
              <a:t>Insuficiente: &lt; 0.4</a:t>
            </a:r>
          </a:p>
          <a:p>
            <a:pPr marL="285750" indent="-285750">
              <a:buFont typeface="Arial" panose="020B0604020202020204" pitchFamily="34" charset="0"/>
              <a:buChar char="•"/>
            </a:pPr>
            <a:r>
              <a:rPr lang="es-ES" sz="1400" dirty="0"/>
              <a:t>Medio:  &lt; 0.6</a:t>
            </a:r>
          </a:p>
          <a:p>
            <a:pPr marL="285750" indent="-285750">
              <a:buFont typeface="Arial" panose="020B0604020202020204" pitchFamily="34" charset="0"/>
              <a:buChar char="•"/>
            </a:pPr>
            <a:r>
              <a:rPr lang="es-ES" sz="1400" dirty="0"/>
              <a:t>Alto: &lt; 0.8</a:t>
            </a:r>
          </a:p>
          <a:p>
            <a:pPr marL="285750" indent="-285750">
              <a:buFont typeface="Arial" panose="020B0604020202020204" pitchFamily="34" charset="0"/>
              <a:buChar char="•"/>
            </a:pPr>
            <a:r>
              <a:rPr lang="es-ES" sz="1400" dirty="0"/>
              <a:t>Excelente: &lt;=1</a:t>
            </a:r>
          </a:p>
          <a:p>
            <a:pPr marL="1028700" lvl="1" indent="-571500">
              <a:buFont typeface="Arial" panose="020B0604020202020204" pitchFamily="34" charset="0"/>
              <a:buChar char="•"/>
            </a:pPr>
            <a:endParaRPr lang="es-ES" sz="1400" dirty="0"/>
          </a:p>
          <a:p>
            <a:pPr marL="1028700" lvl="1" indent="-571500">
              <a:buFont typeface="Arial" panose="020B0604020202020204" pitchFamily="34" charset="0"/>
              <a:buChar char="•"/>
            </a:pPr>
            <a:endParaRPr lang="es-ES" sz="1600" dirty="0"/>
          </a:p>
        </p:txBody>
      </p:sp>
    </p:spTree>
    <p:extLst>
      <p:ext uri="{BB962C8B-B14F-4D97-AF65-F5344CB8AC3E}">
        <p14:creationId xmlns:p14="http://schemas.microsoft.com/office/powerpoint/2010/main" val="1101637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Métricas de similitud (Cadenas de texto IV).  Consenso</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216794" y="2193846"/>
            <a:ext cx="11457992" cy="523220"/>
          </a:xfrm>
          <a:prstGeom prst="rect">
            <a:avLst/>
          </a:prstGeom>
          <a:noFill/>
        </p:spPr>
        <p:txBody>
          <a:bodyPr wrap="square" rtlCol="0">
            <a:spAutoFit/>
          </a:bodyPr>
          <a:lstStyle/>
          <a:p>
            <a:r>
              <a:rPr lang="es-ES" sz="1600" dirty="0"/>
              <a:t>Conclusión</a:t>
            </a:r>
            <a:endParaRPr lang="es-ES" sz="800" b="1" u="sng" dirty="0"/>
          </a:p>
          <a:p>
            <a:pPr marL="285750" indent="-285750">
              <a:buFont typeface="Arial" panose="020B0604020202020204" pitchFamily="34" charset="0"/>
              <a:buChar char="•"/>
            </a:pPr>
            <a:r>
              <a:rPr lang="es-ES" sz="1200" dirty="0"/>
              <a:t>Ningún algoritmo funciona bien para todos los casos.</a:t>
            </a:r>
            <a:endParaRPr lang="es-ES" sz="1600" dirty="0"/>
          </a:p>
        </p:txBody>
      </p:sp>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DB198793-5F5F-4C00-A46E-49699E8F842A}"/>
                  </a:ext>
                </a:extLst>
              </p:cNvPr>
              <p:cNvSpPr txBox="1"/>
              <p:nvPr/>
            </p:nvSpPr>
            <p:spPr>
              <a:xfrm>
                <a:off x="216794" y="3669188"/>
                <a:ext cx="11457992" cy="2471639"/>
              </a:xfrm>
              <a:prstGeom prst="rect">
                <a:avLst/>
              </a:prstGeom>
              <a:noFill/>
            </p:spPr>
            <p:txBody>
              <a:bodyPr wrap="square" rtlCol="0">
                <a:spAutoFit/>
              </a:bodyPr>
              <a:lstStyle/>
              <a:p>
                <a:r>
                  <a:rPr lang="es-ES" sz="1600" dirty="0"/>
                  <a:t>Algoritmo de consenso</a:t>
                </a:r>
              </a:p>
              <a:p>
                <a:endParaRPr lang="es-ES" sz="800" b="1" u="sng" dirty="0"/>
              </a:p>
              <a:p>
                <a:pPr marL="342900" indent="-342900">
                  <a:buFont typeface="+mj-lt"/>
                  <a:buAutoNum type="arabicPeriod"/>
                </a:pPr>
                <a:r>
                  <a:rPr lang="es-ES" sz="1200" dirty="0"/>
                  <a:t>Ordenar los resultados de similitud de cada algoritmo de la siguiente forma:</a:t>
                </a:r>
              </a:p>
              <a:p>
                <a:pPr marL="800100" lvl="1" indent="-342900">
                  <a:buFont typeface="Arial" panose="020B0604020202020204" pitchFamily="34" charset="0"/>
                  <a:buChar char="•"/>
                </a:pPr>
                <a:r>
                  <a:rPr lang="es-ES" sz="1200" dirty="0"/>
                  <a:t>Si del resultado mayoritario se infiere similitud (por encima de un cierto umbral configurable), se ordenan de mayor a menor.</a:t>
                </a:r>
              </a:p>
              <a:p>
                <a:pPr marL="800100" lvl="1" indent="-342900">
                  <a:buFont typeface="Arial" panose="020B0604020202020204" pitchFamily="34" charset="0"/>
                  <a:buChar char="•"/>
                </a:pPr>
                <a:r>
                  <a:rPr lang="es-ES" sz="1200" dirty="0"/>
                  <a:t>En caso contrario se ordenan de menor a mayor</a:t>
                </a:r>
              </a:p>
              <a:p>
                <a:pPr marL="342900" indent="-342900">
                  <a:buFont typeface="+mj-lt"/>
                  <a:buAutoNum type="arabicPeriod"/>
                </a:pPr>
                <a:r>
                  <a:rPr lang="es-ES" sz="1200" dirty="0"/>
                  <a:t>Se establece el peso restante (PR), como el peso en el rango [0,1] que aun no ha sido asignado. Para la primera iteración (PR = 1);</a:t>
                </a:r>
              </a:p>
              <a:p>
                <a:pPr marL="342900" indent="-342900">
                  <a:buFont typeface="+mj-lt"/>
                  <a:buAutoNum type="arabicPeriod"/>
                </a:pPr>
                <a:r>
                  <a:rPr lang="es-ES" sz="1200" dirty="0"/>
                  <a:t>Se establecen los valores</a:t>
                </a:r>
              </a:p>
              <a:p>
                <a:pPr marL="742950" lvl="1" indent="-285750">
                  <a:buFont typeface="Arial" panose="020B0604020202020204" pitchFamily="34" charset="0"/>
                  <a:buChar char="•"/>
                </a:pPr>
                <a:r>
                  <a:rPr lang="es-ES" sz="1200" dirty="0"/>
                  <a:t>Se calcula el </a:t>
                </a:r>
                <a:r>
                  <a:rPr lang="es-ES" sz="1200" b="1" dirty="0"/>
                  <a:t>peso a aplicar </a:t>
                </a:r>
                <a:r>
                  <a:rPr lang="es-ES" sz="1200" dirty="0"/>
                  <a:t>al elemento como: </a:t>
                </a:r>
                <a14:m>
                  <m:oMath xmlns:m="http://schemas.openxmlformats.org/officeDocument/2006/math">
                    <m:sSub>
                      <m:sSubPr>
                        <m:ctrlPr>
                          <a:rPr lang="es-ES" sz="1200" b="1" i="1" smtClean="0">
                            <a:latin typeface="Cambria Math" panose="02040503050406030204" pitchFamily="18" charset="0"/>
                          </a:rPr>
                        </m:ctrlPr>
                      </m:sSubPr>
                      <m:e>
                        <m:r>
                          <a:rPr lang="es-ES" sz="1200" b="1" i="1">
                            <a:latin typeface="Cambria Math" panose="02040503050406030204" pitchFamily="18" charset="0"/>
                            <a:ea typeface="Cambria Math" panose="02040503050406030204" pitchFamily="18" charset="0"/>
                          </a:rPr>
                          <m:t>𝜶</m:t>
                        </m:r>
                      </m:e>
                      <m:sub>
                        <m:r>
                          <a:rPr lang="es-ES" sz="1200" b="1" i="1" smtClean="0">
                            <a:latin typeface="Cambria Math" panose="02040503050406030204" pitchFamily="18" charset="0"/>
                          </a:rPr>
                          <m:t>𝒊</m:t>
                        </m:r>
                      </m:sub>
                    </m:sSub>
                    <m:r>
                      <a:rPr lang="es-ES" sz="1200" i="1" smtClean="0">
                        <a:latin typeface="Cambria Math" panose="02040503050406030204" pitchFamily="18" charset="0"/>
                      </a:rPr>
                      <m:t>=</m:t>
                    </m:r>
                    <m:f>
                      <m:fPr>
                        <m:ctrlPr>
                          <a:rPr lang="es-ES" sz="1200" i="1" smtClean="0">
                            <a:latin typeface="Cambria Math" panose="02040503050406030204" pitchFamily="18" charset="0"/>
                          </a:rPr>
                        </m:ctrlPr>
                      </m:fPr>
                      <m:num>
                        <m:r>
                          <a:rPr lang="es-ES" sz="1200" b="0" i="1" smtClean="0">
                            <a:latin typeface="Cambria Math" panose="02040503050406030204" pitchFamily="18" charset="0"/>
                          </a:rPr>
                          <m:t>1</m:t>
                        </m:r>
                      </m:num>
                      <m:den>
                        <m:r>
                          <a:rPr lang="es-ES" sz="1200" b="0" i="1" smtClean="0">
                            <a:latin typeface="Cambria Math" panose="02040503050406030204" pitchFamily="18" charset="0"/>
                          </a:rPr>
                          <m:t>3</m:t>
                        </m:r>
                      </m:den>
                    </m:f>
                    <m:r>
                      <a:rPr lang="es-ES" sz="1200" b="0" i="1" smtClean="0">
                        <a:latin typeface="Cambria Math" panose="02040503050406030204" pitchFamily="18" charset="0"/>
                      </a:rPr>
                      <m:t> </m:t>
                    </m:r>
                    <m:r>
                      <a:rPr lang="es-ES" sz="1200" b="0" i="1" smtClean="0">
                        <a:latin typeface="Cambria Math" panose="02040503050406030204" pitchFamily="18" charset="0"/>
                      </a:rPr>
                      <m:t>𝑃𝑅</m:t>
                    </m:r>
                  </m:oMath>
                </a14:m>
                <a:r>
                  <a:rPr lang="es-ES" sz="1200" dirty="0"/>
                  <a:t>, es decir, un tercio de lo que quede por asignar. En la primera iteración </a:t>
                </a:r>
                <a14:m>
                  <m:oMath xmlns:m="http://schemas.openxmlformats.org/officeDocument/2006/math">
                    <m:sSub>
                      <m:sSubPr>
                        <m:ctrlPr>
                          <a:rPr lang="es-ES" sz="1200" i="1">
                            <a:latin typeface="Cambria Math" panose="02040503050406030204" pitchFamily="18" charset="0"/>
                          </a:rPr>
                        </m:ctrlPr>
                      </m:sSubPr>
                      <m:e>
                        <m:r>
                          <a:rPr lang="es-ES" sz="1200" i="1">
                            <a:latin typeface="Cambria Math" panose="02040503050406030204" pitchFamily="18" charset="0"/>
                            <a:ea typeface="Cambria Math" panose="02040503050406030204" pitchFamily="18" charset="0"/>
                          </a:rPr>
                          <m:t>𝛼</m:t>
                        </m:r>
                      </m:e>
                      <m:sub>
                        <m:r>
                          <a:rPr lang="es-ES" sz="1200" b="0" i="1" smtClean="0">
                            <a:latin typeface="Cambria Math" panose="02040503050406030204" pitchFamily="18" charset="0"/>
                            <a:ea typeface="Cambria Math" panose="02040503050406030204" pitchFamily="18" charset="0"/>
                          </a:rPr>
                          <m:t>1</m:t>
                        </m:r>
                      </m:sub>
                    </m:sSub>
                    <m:r>
                      <a:rPr lang="es-ES" sz="1200" i="1">
                        <a:latin typeface="Cambria Math" panose="02040503050406030204" pitchFamily="18" charset="0"/>
                      </a:rPr>
                      <m:t>=</m:t>
                    </m:r>
                    <m:f>
                      <m:fPr>
                        <m:ctrlPr>
                          <a:rPr lang="es-ES" sz="1200" i="1">
                            <a:latin typeface="Cambria Math" panose="02040503050406030204" pitchFamily="18" charset="0"/>
                          </a:rPr>
                        </m:ctrlPr>
                      </m:fPr>
                      <m:num>
                        <m:r>
                          <a:rPr lang="es-ES" sz="1200" i="1">
                            <a:latin typeface="Cambria Math" panose="02040503050406030204" pitchFamily="18" charset="0"/>
                          </a:rPr>
                          <m:t>1</m:t>
                        </m:r>
                      </m:num>
                      <m:den>
                        <m:r>
                          <a:rPr lang="es-ES" sz="1200" i="1">
                            <a:latin typeface="Cambria Math" panose="02040503050406030204" pitchFamily="18" charset="0"/>
                          </a:rPr>
                          <m:t>3</m:t>
                        </m:r>
                      </m:den>
                    </m:f>
                    <m:r>
                      <a:rPr lang="es-ES" sz="1200" i="1">
                        <a:latin typeface="Cambria Math" panose="02040503050406030204" pitchFamily="18" charset="0"/>
                      </a:rPr>
                      <m:t> </m:t>
                    </m:r>
                    <m:r>
                      <a:rPr lang="es-ES" sz="1200" b="0" i="1" smtClean="0">
                        <a:latin typeface="Cambria Math" panose="02040503050406030204" pitchFamily="18" charset="0"/>
                      </a:rPr>
                      <m:t>1=</m:t>
                    </m:r>
                    <m:f>
                      <m:fPr>
                        <m:ctrlPr>
                          <a:rPr lang="es-ES" sz="1200" i="1">
                            <a:latin typeface="Cambria Math" panose="02040503050406030204" pitchFamily="18" charset="0"/>
                          </a:rPr>
                        </m:ctrlPr>
                      </m:fPr>
                      <m:num>
                        <m:r>
                          <a:rPr lang="es-ES" sz="1200" i="1">
                            <a:latin typeface="Cambria Math" panose="02040503050406030204" pitchFamily="18" charset="0"/>
                          </a:rPr>
                          <m:t>1</m:t>
                        </m:r>
                      </m:num>
                      <m:den>
                        <m:r>
                          <a:rPr lang="es-ES" sz="1200" i="1">
                            <a:latin typeface="Cambria Math" panose="02040503050406030204" pitchFamily="18" charset="0"/>
                          </a:rPr>
                          <m:t>3</m:t>
                        </m:r>
                      </m:den>
                    </m:f>
                  </m:oMath>
                </a14:m>
                <a:endParaRPr lang="es-ES" sz="1200" dirty="0"/>
              </a:p>
              <a:p>
                <a:pPr marL="742950" lvl="1" indent="-285750">
                  <a:buFont typeface="Arial" panose="020B0604020202020204" pitchFamily="34" charset="0"/>
                  <a:buChar char="•"/>
                </a:pPr>
                <a:r>
                  <a:rPr lang="es-ES" sz="1200" dirty="0"/>
                  <a:t>Se actualiza el restante: </a:t>
                </a:r>
                <a:r>
                  <a:rPr lang="es-ES" sz="1200" b="1" dirty="0"/>
                  <a:t>PR</a:t>
                </a:r>
                <a:r>
                  <a:rPr lang="es-ES" sz="1200" dirty="0"/>
                  <a:t> = (1-</a:t>
                </a:r>
                <a:r>
                  <a:rPr lang="el-GR" sz="1200" dirty="0"/>
                  <a:t> α</a:t>
                </a:r>
                <a:r>
                  <a:rPr lang="es-ES" sz="1200" dirty="0"/>
                  <a:t>)*PR. En la primera iteración PR = (1-</a:t>
                </a:r>
                <a:r>
                  <a:rPr lang="el-GR" sz="1200" dirty="0"/>
                  <a:t> </a:t>
                </a:r>
                <a14:m>
                  <m:oMath xmlns:m="http://schemas.openxmlformats.org/officeDocument/2006/math">
                    <m:f>
                      <m:fPr>
                        <m:ctrlPr>
                          <a:rPr lang="es-ES" sz="1200" i="1">
                            <a:latin typeface="Cambria Math" panose="02040503050406030204" pitchFamily="18" charset="0"/>
                          </a:rPr>
                        </m:ctrlPr>
                      </m:fPr>
                      <m:num>
                        <m:r>
                          <a:rPr lang="es-ES" sz="1200" i="1">
                            <a:latin typeface="Cambria Math" panose="02040503050406030204" pitchFamily="18" charset="0"/>
                          </a:rPr>
                          <m:t>1</m:t>
                        </m:r>
                      </m:num>
                      <m:den>
                        <m:r>
                          <a:rPr lang="es-ES" sz="1200" i="1">
                            <a:latin typeface="Cambria Math" panose="02040503050406030204" pitchFamily="18" charset="0"/>
                          </a:rPr>
                          <m:t>3</m:t>
                        </m:r>
                      </m:den>
                    </m:f>
                  </m:oMath>
                </a14:m>
                <a:r>
                  <a:rPr lang="es-ES" sz="1200" dirty="0"/>
                  <a:t>)*1 = </a:t>
                </a:r>
                <a14:m>
                  <m:oMath xmlns:m="http://schemas.openxmlformats.org/officeDocument/2006/math">
                    <m:f>
                      <m:fPr>
                        <m:ctrlPr>
                          <a:rPr lang="es-ES" sz="1200" i="1">
                            <a:latin typeface="Cambria Math" panose="02040503050406030204" pitchFamily="18" charset="0"/>
                          </a:rPr>
                        </m:ctrlPr>
                      </m:fPr>
                      <m:num>
                        <m:r>
                          <a:rPr lang="es-ES" sz="1200" b="0" i="1" smtClean="0">
                            <a:latin typeface="Cambria Math" panose="02040503050406030204" pitchFamily="18" charset="0"/>
                          </a:rPr>
                          <m:t>2</m:t>
                        </m:r>
                      </m:num>
                      <m:den>
                        <m:r>
                          <a:rPr lang="es-ES" sz="1200" i="1">
                            <a:latin typeface="Cambria Math" panose="02040503050406030204" pitchFamily="18" charset="0"/>
                          </a:rPr>
                          <m:t>3</m:t>
                        </m:r>
                      </m:den>
                    </m:f>
                  </m:oMath>
                </a14:m>
                <a:endParaRPr lang="es-ES" sz="1200" dirty="0"/>
              </a:p>
              <a:p>
                <a:pPr marL="742950" lvl="1" indent="-285750">
                  <a:buFont typeface="Arial" panose="020B0604020202020204" pitchFamily="34" charset="0"/>
                  <a:buChar char="•"/>
                </a:pPr>
                <a:r>
                  <a:rPr lang="es-ES" sz="1200" dirty="0"/>
                  <a:t>Se calcula el valor de </a:t>
                </a:r>
                <a:r>
                  <a:rPr lang="es-ES" sz="1200" b="1" dirty="0"/>
                  <a:t>similitud ponderada </a:t>
                </a:r>
                <a:r>
                  <a:rPr lang="es-ES" sz="1200" dirty="0"/>
                  <a:t>a aplicar para la similitud de el algoritmo i, como </a:t>
                </a:r>
                <a14:m>
                  <m:oMath xmlns:m="http://schemas.openxmlformats.org/officeDocument/2006/math">
                    <m:sSub>
                      <m:sSubPr>
                        <m:ctrlPr>
                          <a:rPr lang="es-ES" sz="1200" i="1" smtClean="0">
                            <a:latin typeface="Cambria Math" panose="02040503050406030204" pitchFamily="18" charset="0"/>
                          </a:rPr>
                        </m:ctrlPr>
                      </m:sSubPr>
                      <m:e>
                        <m:r>
                          <a:rPr lang="es-ES" sz="1200" b="0" i="1" smtClean="0">
                            <a:latin typeface="Cambria Math" panose="02040503050406030204" pitchFamily="18" charset="0"/>
                          </a:rPr>
                          <m:t>𝑆𝑃</m:t>
                        </m:r>
                      </m:e>
                      <m:sub>
                        <m:r>
                          <a:rPr lang="es-ES" sz="1200" b="0" i="1" smtClean="0">
                            <a:latin typeface="Cambria Math" panose="02040503050406030204" pitchFamily="18" charset="0"/>
                          </a:rPr>
                          <m:t>𝑖</m:t>
                        </m:r>
                      </m:sub>
                    </m:sSub>
                    <m:r>
                      <a:rPr lang="es-ES" sz="1200" b="0" i="1" smtClean="0">
                        <a:latin typeface="Cambria Math" panose="02040503050406030204" pitchFamily="18" charset="0"/>
                      </a:rPr>
                      <m:t>= </m:t>
                    </m:r>
                    <m:sSub>
                      <m:sSubPr>
                        <m:ctrlPr>
                          <a:rPr lang="es-ES" sz="1200" b="0" i="1" smtClean="0">
                            <a:latin typeface="Cambria Math" panose="02040503050406030204" pitchFamily="18" charset="0"/>
                          </a:rPr>
                        </m:ctrlPr>
                      </m:sSubPr>
                      <m:e>
                        <m:r>
                          <a:rPr lang="es-ES" sz="1200" b="0" i="1" smtClean="0">
                            <a:latin typeface="Cambria Math" panose="02040503050406030204" pitchFamily="18" charset="0"/>
                            <a:ea typeface="Cambria Math" panose="02040503050406030204" pitchFamily="18" charset="0"/>
                          </a:rPr>
                          <m:t>𝛼</m:t>
                        </m:r>
                      </m:e>
                      <m:sub>
                        <m:r>
                          <a:rPr lang="es-ES" sz="1200" b="0" i="1" smtClean="0">
                            <a:latin typeface="Cambria Math" panose="02040503050406030204" pitchFamily="18" charset="0"/>
                          </a:rPr>
                          <m:t>𝑖</m:t>
                        </m:r>
                      </m:sub>
                    </m:sSub>
                    <m:sSub>
                      <m:sSubPr>
                        <m:ctrlPr>
                          <a:rPr lang="es-ES" sz="1200" i="1">
                            <a:latin typeface="Cambria Math" panose="02040503050406030204" pitchFamily="18" charset="0"/>
                          </a:rPr>
                        </m:ctrlPr>
                      </m:sSubPr>
                      <m:e>
                        <m:r>
                          <a:rPr lang="es-ES" sz="1200" b="0" i="1" smtClean="0">
                            <a:latin typeface="Cambria Math" panose="02040503050406030204" pitchFamily="18" charset="0"/>
                          </a:rPr>
                          <m:t>∗</m:t>
                        </m:r>
                        <m:r>
                          <a:rPr lang="es-ES" sz="1200" b="0" i="1" smtClean="0">
                            <a:latin typeface="Cambria Math" panose="02040503050406030204" pitchFamily="18" charset="0"/>
                          </a:rPr>
                          <m:t>𝑆</m:t>
                        </m:r>
                      </m:e>
                      <m:sub>
                        <m:r>
                          <a:rPr lang="es-ES" sz="1200" i="1">
                            <a:latin typeface="Cambria Math" panose="02040503050406030204" pitchFamily="18" charset="0"/>
                          </a:rPr>
                          <m:t>𝑖</m:t>
                        </m:r>
                      </m:sub>
                    </m:sSub>
                    <m:r>
                      <a:rPr lang="es-ES" sz="1200" b="0" i="0" smtClean="0">
                        <a:latin typeface="Cambria Math" panose="02040503050406030204" pitchFamily="18" charset="0"/>
                      </a:rPr>
                      <m:t>.</m:t>
                    </m:r>
                  </m:oMath>
                </a14:m>
                <a:r>
                  <a:rPr lang="es-ES" sz="1200" dirty="0"/>
                  <a:t> </a:t>
                </a:r>
              </a:p>
              <a:p>
                <a:pPr marL="342900" indent="-342900">
                  <a:buFont typeface="+mj-lt"/>
                  <a:buAutoNum type="arabicPeriod"/>
                </a:pPr>
                <a:r>
                  <a:rPr lang="es-ES" sz="1200" dirty="0"/>
                  <a:t>Se repite el punto 3, hasta alcanzar los 2 últimos elementos de la lista, para dichos elementos se reaprtira el sobrante: </a:t>
                </a:r>
                <a14:m>
                  <m:oMath xmlns:m="http://schemas.openxmlformats.org/officeDocument/2006/math">
                    <m:sSub>
                      <m:sSubPr>
                        <m:ctrlPr>
                          <a:rPr lang="es-ES" sz="1200" i="1">
                            <a:latin typeface="Cambria Math" panose="02040503050406030204" pitchFamily="18" charset="0"/>
                          </a:rPr>
                        </m:ctrlPr>
                      </m:sSubPr>
                      <m:e>
                        <m:r>
                          <a:rPr lang="es-ES" sz="1200" i="1">
                            <a:latin typeface="Cambria Math" panose="02040503050406030204" pitchFamily="18" charset="0"/>
                          </a:rPr>
                          <m:t>𝑆𝑃</m:t>
                        </m:r>
                      </m:e>
                      <m:sub>
                        <m:r>
                          <a:rPr lang="es-ES" sz="1200" b="0" i="1" smtClean="0">
                            <a:latin typeface="Cambria Math" panose="02040503050406030204" pitchFamily="18" charset="0"/>
                          </a:rPr>
                          <m:t>𝑛</m:t>
                        </m:r>
                        <m:r>
                          <a:rPr lang="es-ES" sz="1200" b="0" i="1" smtClean="0">
                            <a:latin typeface="Cambria Math" panose="02040503050406030204" pitchFamily="18" charset="0"/>
                          </a:rPr>
                          <m:t>−1,2</m:t>
                        </m:r>
                      </m:sub>
                    </m:sSub>
                    <m:r>
                      <a:rPr lang="es-ES" sz="1200" i="1">
                        <a:latin typeface="Cambria Math" panose="02040503050406030204" pitchFamily="18" charset="0"/>
                      </a:rPr>
                      <m:t>=</m:t>
                    </m:r>
                    <m:r>
                      <a:rPr lang="es-ES" sz="1200" b="0" i="1" smtClean="0">
                        <a:latin typeface="Cambria Math" panose="02040503050406030204" pitchFamily="18" charset="0"/>
                      </a:rPr>
                      <m:t>1/2</m:t>
                    </m:r>
                    <m:sSub>
                      <m:sSubPr>
                        <m:ctrlPr>
                          <a:rPr lang="es-ES" sz="1200" i="1">
                            <a:latin typeface="Cambria Math" panose="02040503050406030204" pitchFamily="18" charset="0"/>
                          </a:rPr>
                        </m:ctrlPr>
                      </m:sSubPr>
                      <m:e>
                        <m:r>
                          <a:rPr lang="es-ES" sz="1200" b="0" i="1" smtClean="0">
                            <a:latin typeface="Cambria Math" panose="02040503050406030204" pitchFamily="18" charset="0"/>
                          </a:rPr>
                          <m:t>∗</m:t>
                        </m:r>
                        <m:r>
                          <a:rPr lang="es-ES" sz="1200" b="0" i="1" smtClean="0">
                            <a:latin typeface="Cambria Math" panose="02040503050406030204" pitchFamily="18" charset="0"/>
                          </a:rPr>
                          <m:t>𝑃𝑅</m:t>
                        </m:r>
                        <m:r>
                          <a:rPr lang="es-ES" sz="1200" i="1">
                            <a:latin typeface="Cambria Math" panose="02040503050406030204" pitchFamily="18" charset="0"/>
                          </a:rPr>
                          <m:t>∗</m:t>
                        </m:r>
                        <m:r>
                          <a:rPr lang="es-ES" sz="1200" i="1">
                            <a:latin typeface="Cambria Math" panose="02040503050406030204" pitchFamily="18" charset="0"/>
                          </a:rPr>
                          <m:t>𝑆</m:t>
                        </m:r>
                      </m:e>
                      <m:sub>
                        <m:r>
                          <a:rPr lang="es-ES" sz="1200" i="1">
                            <a:latin typeface="Cambria Math" panose="02040503050406030204" pitchFamily="18" charset="0"/>
                          </a:rPr>
                          <m:t>𝑖</m:t>
                        </m:r>
                      </m:sub>
                    </m:sSub>
                    <m:r>
                      <a:rPr lang="es-ES" sz="1200">
                        <a:latin typeface="Cambria Math" panose="02040503050406030204" pitchFamily="18" charset="0"/>
                      </a:rPr>
                      <m:t>.</m:t>
                    </m:r>
                  </m:oMath>
                </a14:m>
                <a:r>
                  <a:rPr lang="es-ES" sz="1200" dirty="0"/>
                  <a:t> </a:t>
                </a:r>
              </a:p>
              <a:p>
                <a:pPr marL="342900" indent="-342900">
                  <a:buFont typeface="+mj-lt"/>
                  <a:buAutoNum type="arabicPeriod"/>
                </a:pPr>
                <a:r>
                  <a:rPr lang="es-ES" sz="1200" dirty="0"/>
                  <a:t>Se sumaran todos los valores ponderados: </a:t>
                </a:r>
                <a14:m>
                  <m:oMath xmlns:m="http://schemas.openxmlformats.org/officeDocument/2006/math">
                    <m:nary>
                      <m:naryPr>
                        <m:chr m:val="∑"/>
                        <m:ctrlPr>
                          <a:rPr lang="es-ES" sz="1200" i="1" smtClean="0">
                            <a:latin typeface="Cambria Math" panose="02040503050406030204" pitchFamily="18" charset="0"/>
                          </a:rPr>
                        </m:ctrlPr>
                      </m:naryPr>
                      <m:sub>
                        <m:r>
                          <m:rPr>
                            <m:brk m:alnAt="23"/>
                          </m:rPr>
                          <a:rPr lang="es-ES" sz="1200" b="0" i="1" smtClean="0">
                            <a:latin typeface="Cambria Math" panose="02040503050406030204" pitchFamily="18" charset="0"/>
                          </a:rPr>
                          <m:t>𝑖</m:t>
                        </m:r>
                        <m:r>
                          <a:rPr lang="es-ES" sz="1200" b="0" i="1" smtClean="0">
                            <a:latin typeface="Cambria Math" panose="02040503050406030204" pitchFamily="18" charset="0"/>
                          </a:rPr>
                          <m:t>=1</m:t>
                        </m:r>
                      </m:sub>
                      <m:sup>
                        <m:r>
                          <a:rPr lang="es-ES" sz="1200" b="0" i="1" smtClean="0">
                            <a:latin typeface="Cambria Math" panose="02040503050406030204" pitchFamily="18" charset="0"/>
                          </a:rPr>
                          <m:t>𝑛</m:t>
                        </m:r>
                      </m:sup>
                      <m:e>
                        <m:sSub>
                          <m:sSubPr>
                            <m:ctrlPr>
                              <a:rPr lang="es-ES" sz="1200" i="1" smtClean="0">
                                <a:latin typeface="Cambria Math" panose="02040503050406030204" pitchFamily="18" charset="0"/>
                              </a:rPr>
                            </m:ctrlPr>
                          </m:sSubPr>
                          <m:e>
                            <m:r>
                              <a:rPr lang="es-ES" sz="1200" b="0" i="1" smtClean="0">
                                <a:latin typeface="Cambria Math" panose="02040503050406030204" pitchFamily="18" charset="0"/>
                              </a:rPr>
                              <m:t>𝑆𝑃</m:t>
                            </m:r>
                          </m:e>
                          <m:sub>
                            <m:r>
                              <a:rPr lang="es-ES" sz="1200" b="0" i="1" smtClean="0">
                                <a:latin typeface="Cambria Math" panose="02040503050406030204" pitchFamily="18" charset="0"/>
                              </a:rPr>
                              <m:t>𝑖</m:t>
                            </m:r>
                          </m:sub>
                        </m:sSub>
                      </m:e>
                    </m:nary>
                  </m:oMath>
                </a14:m>
                <a:r>
                  <a:rPr lang="es-ES" sz="1200" dirty="0"/>
                  <a:t>, siendo esta la similitud consensuada</a:t>
                </a:r>
              </a:p>
            </p:txBody>
          </p:sp>
        </mc:Choice>
        <mc:Fallback xmlns="">
          <p:sp>
            <p:nvSpPr>
              <p:cNvPr id="6" name="CuadroTexto 5">
                <a:extLst>
                  <a:ext uri="{FF2B5EF4-FFF2-40B4-BE49-F238E27FC236}">
                    <a16:creationId xmlns:a16="http://schemas.microsoft.com/office/drawing/2014/main" id="{DB198793-5F5F-4C00-A46E-49699E8F842A}"/>
                  </a:ext>
                </a:extLst>
              </p:cNvPr>
              <p:cNvSpPr txBox="1">
                <a:spLocks noRot="1" noChangeAspect="1" noMove="1" noResize="1" noEditPoints="1" noAdjustHandles="1" noChangeArrowheads="1" noChangeShapeType="1" noTextEdit="1"/>
              </p:cNvSpPr>
              <p:nvPr/>
            </p:nvSpPr>
            <p:spPr>
              <a:xfrm>
                <a:off x="216794" y="3669188"/>
                <a:ext cx="11457992" cy="2471639"/>
              </a:xfrm>
              <a:prstGeom prst="rect">
                <a:avLst/>
              </a:prstGeom>
              <a:blipFill>
                <a:blip r:embed="rId3"/>
                <a:stretch>
                  <a:fillRect l="-319" t="-741" b="-17037"/>
                </a:stretch>
              </a:blipFill>
            </p:spPr>
            <p:txBody>
              <a:bodyPr/>
              <a:lstStyle/>
              <a:p>
                <a:r>
                  <a:rPr lang="es-ES">
                    <a:noFill/>
                  </a:rPr>
                  <a:t> </a:t>
                </a:r>
              </a:p>
            </p:txBody>
          </p:sp>
        </mc:Fallback>
      </mc:AlternateContent>
      <p:sp>
        <p:nvSpPr>
          <p:cNvPr id="5" name="CuadroTexto 4">
            <a:extLst>
              <a:ext uri="{FF2B5EF4-FFF2-40B4-BE49-F238E27FC236}">
                <a16:creationId xmlns:a16="http://schemas.microsoft.com/office/drawing/2014/main" id="{88FD63AC-667C-43E2-8CB7-B47D01EF0906}"/>
              </a:ext>
            </a:extLst>
          </p:cNvPr>
          <p:cNvSpPr txBox="1"/>
          <p:nvPr/>
        </p:nvSpPr>
        <p:spPr>
          <a:xfrm>
            <a:off x="216794" y="2746851"/>
            <a:ext cx="11457992" cy="892552"/>
          </a:xfrm>
          <a:prstGeom prst="rect">
            <a:avLst/>
          </a:prstGeom>
          <a:noFill/>
        </p:spPr>
        <p:txBody>
          <a:bodyPr wrap="square" rtlCol="0">
            <a:spAutoFit/>
          </a:bodyPr>
          <a:lstStyle/>
          <a:p>
            <a:r>
              <a:rPr lang="es-ES" sz="1600" dirty="0"/>
              <a:t>Idea</a:t>
            </a:r>
            <a:endParaRPr lang="es-ES" sz="1200" b="1" u="sng" dirty="0"/>
          </a:p>
          <a:p>
            <a:pPr marL="285750" indent="-285750">
              <a:buFont typeface="Arial" panose="020B0604020202020204" pitchFamily="34" charset="0"/>
              <a:buChar char="•"/>
            </a:pPr>
            <a:r>
              <a:rPr lang="es-ES" sz="1200" dirty="0"/>
              <a:t>Usar todos los algoritmos, ya que partiendo del hecho de que ninguno es perfecto, la unión de todos, puede arrojar un valor mas preciso, que su suma individual. Se opta por apoyarse en todos ellos, de forma que se maximice los valores altos, en caso de que los algoritmos muestren de forma mayoritaria algún grado de similitud, y en se maximicen los valores bajos en caso contrario.</a:t>
            </a:r>
          </a:p>
        </p:txBody>
      </p:sp>
    </p:spTree>
    <p:extLst>
      <p:ext uri="{BB962C8B-B14F-4D97-AF65-F5344CB8AC3E}">
        <p14:creationId xmlns:p14="http://schemas.microsoft.com/office/powerpoint/2010/main" val="830911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1323439"/>
          </a:xfrm>
          <a:prstGeom prst="rect">
            <a:avLst/>
          </a:prstGeom>
          <a:noFill/>
        </p:spPr>
        <p:txBody>
          <a:bodyPr wrap="square" rtlCol="0">
            <a:spAutoFit/>
          </a:bodyPr>
          <a:lstStyle/>
          <a:p>
            <a:r>
              <a:rPr lang="es-ES" sz="4000" dirty="0"/>
              <a:t>Métricas de similitud (Cadenas de texto V). Pesos algoritmo de consenso.</a:t>
            </a:r>
          </a:p>
        </p:txBody>
      </p:sp>
      <p:pic>
        <p:nvPicPr>
          <p:cNvPr id="5" name="Imagen 4">
            <a:extLst>
              <a:ext uri="{FF2B5EF4-FFF2-40B4-BE49-F238E27FC236}">
                <a16:creationId xmlns:a16="http://schemas.microsoft.com/office/drawing/2014/main" id="{D07A176F-CDA9-40B3-BCFB-617B5E6788C5}"/>
              </a:ext>
            </a:extLst>
          </p:cNvPr>
          <p:cNvPicPr>
            <a:picLocks noChangeAspect="1"/>
          </p:cNvPicPr>
          <p:nvPr/>
        </p:nvPicPr>
        <p:blipFill>
          <a:blip r:embed="rId3"/>
          <a:stretch>
            <a:fillRect/>
          </a:stretch>
        </p:blipFill>
        <p:spPr>
          <a:xfrm>
            <a:off x="2551113" y="2953600"/>
            <a:ext cx="5648007" cy="3059544"/>
          </a:xfrm>
          <a:prstGeom prst="rect">
            <a:avLst/>
          </a:prstGeom>
        </p:spPr>
      </p:pic>
    </p:spTree>
    <p:extLst>
      <p:ext uri="{BB962C8B-B14F-4D97-AF65-F5344CB8AC3E}">
        <p14:creationId xmlns:p14="http://schemas.microsoft.com/office/powerpoint/2010/main" val="2495445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Métricas de similitud (Valores Numéricos).</a:t>
            </a:r>
          </a:p>
        </p:txBody>
      </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5AC02955-B68A-4468-B218-F80C970EBE53}"/>
                  </a:ext>
                </a:extLst>
              </p:cNvPr>
              <p:cNvSpPr txBox="1"/>
              <p:nvPr/>
            </p:nvSpPr>
            <p:spPr>
              <a:xfrm>
                <a:off x="216794" y="2193846"/>
                <a:ext cx="8155046" cy="3801682"/>
              </a:xfrm>
              <a:prstGeom prst="rect">
                <a:avLst/>
              </a:prstGeom>
              <a:noFill/>
            </p:spPr>
            <p:txBody>
              <a:bodyPr wrap="square" rtlCol="0">
                <a:spAutoFit/>
              </a:bodyPr>
              <a:lstStyle/>
              <a:p>
                <a:r>
                  <a:rPr lang="es-ES" sz="2400" dirty="0"/>
                  <a:t>Tipos de valores numéricos</a:t>
                </a:r>
              </a:p>
              <a:p>
                <a:endParaRPr lang="es-ES" sz="800" b="1" u="sng" dirty="0"/>
              </a:p>
              <a:p>
                <a:pPr marL="285750" indent="-285750">
                  <a:buFont typeface="Arial" panose="020B0604020202020204" pitchFamily="34" charset="0"/>
                  <a:buChar char="•"/>
                </a:pPr>
                <a:r>
                  <a:rPr lang="es-ES" sz="1400" b="1" dirty="0"/>
                  <a:t>Identificadores: </a:t>
                </a:r>
                <a:r>
                  <a:rPr lang="es-ES" sz="1400" dirty="0"/>
                  <a:t>Típicamente los enteros actúan como identificadores de una entidad. Un identificador a de tener una variabilidad tendiente a 1. Por lo tanto si el valor es entero, y tiene una variabilidad cercana a 1, se le considera un identificador, y se aplica un valor de similitud 1, en caso de ser igual, y un valor 0, en caso contrario. </a:t>
                </a:r>
              </a:p>
              <a:p>
                <a:pPr marL="285750" indent="-285750">
                  <a:buFont typeface="Arial" panose="020B0604020202020204" pitchFamily="34" charset="0"/>
                  <a:buChar char="•"/>
                </a:pPr>
                <a:r>
                  <a:rPr lang="es-ES" sz="1400" b="1" dirty="0"/>
                  <a:t>No identificadores: </a:t>
                </a:r>
                <a:r>
                  <a:rPr lang="es-ES" sz="1400" dirty="0"/>
                  <a:t>En este caso nos interesa que la similitud siga una distribución exponencial inversa, lo que garantiza que la similitud decaiga rápidamente cuanto menor sea. Para calcularla </a:t>
                </a:r>
                <a:r>
                  <a:rPr lang="es-ES" sz="1400" dirty="0" err="1"/>
                  <a:t>segumos</a:t>
                </a:r>
                <a:r>
                  <a:rPr lang="es-ES" sz="1400" dirty="0"/>
                  <a:t> la siguiente algoritmia:</a:t>
                </a:r>
              </a:p>
              <a:p>
                <a:pPr marL="742950" lvl="1" indent="-285750">
                  <a:buFont typeface="Arial" panose="020B0604020202020204" pitchFamily="34" charset="0"/>
                  <a:buChar char="•"/>
                </a:pPr>
                <a:r>
                  <a:rPr lang="es-ES" sz="1400" dirty="0"/>
                  <a:t>Normalizamos el numero en el intervalo [0-1], para que este no se vea afectado por la magnitud</a:t>
                </a:r>
              </a:p>
              <a:p>
                <a:pPr marL="742950" lvl="1" indent="-285750">
                  <a:buFont typeface="Arial" panose="020B0604020202020204" pitchFamily="34" charset="0"/>
                  <a:buChar char="•"/>
                </a:pPr>
                <a:r>
                  <a:rPr lang="es-ES" sz="1400" dirty="0"/>
                  <a:t>Discretizamos la diferencia de forma que esta solo pueda tomar los valores [0.0,0.1,0.2,0.3 0.4,0.5,0.6,0.7 0.8,0.9,1.0] siguiendo la formula </a:t>
                </a:r>
                <a14:m>
                  <m:oMath xmlns:m="http://schemas.openxmlformats.org/officeDocument/2006/math">
                    <m:r>
                      <a:rPr lang="es-ES" sz="1400" b="0" i="1" smtClean="0">
                        <a:latin typeface="Cambria Math" panose="02040503050406030204" pitchFamily="18" charset="0"/>
                      </a:rPr>
                      <m:t>𝑑𝑖𝑓</m:t>
                    </m:r>
                    <m:r>
                      <a:rPr lang="es-ES" sz="1400" i="1" smtClean="0">
                        <a:latin typeface="Cambria Math" panose="02040503050406030204" pitchFamily="18" charset="0"/>
                      </a:rPr>
                      <m:t>=</m:t>
                    </m:r>
                    <m:r>
                      <a:rPr lang="es-ES" sz="1400" b="0" i="1" smtClean="0">
                        <a:latin typeface="Cambria Math" panose="02040503050406030204" pitchFamily="18" charset="0"/>
                      </a:rPr>
                      <m:t>𝑛𝑀𝑎𝑥</m:t>
                    </m:r>
                    <m:r>
                      <a:rPr lang="es-ES" sz="1400" b="0" i="1" smtClean="0">
                        <a:latin typeface="Cambria Math" panose="02040503050406030204" pitchFamily="18" charset="0"/>
                      </a:rPr>
                      <m:t>− </m:t>
                    </m:r>
                    <m:r>
                      <a:rPr lang="es-ES" sz="1400" b="0" i="1" smtClean="0">
                        <a:latin typeface="Cambria Math" panose="02040503050406030204" pitchFamily="18" charset="0"/>
                      </a:rPr>
                      <m:t>𝑓𝑙𝑜𝑜𝑟</m:t>
                    </m:r>
                    <m:d>
                      <m:dPr>
                        <m:ctrlPr>
                          <a:rPr lang="es-ES" sz="1400" b="0" i="1" smtClean="0">
                            <a:latin typeface="Cambria Math" panose="02040503050406030204" pitchFamily="18" charset="0"/>
                          </a:rPr>
                        </m:ctrlPr>
                      </m:dPr>
                      <m:e>
                        <m:r>
                          <a:rPr lang="es-ES" sz="1400" b="0" i="1" smtClean="0">
                            <a:latin typeface="Cambria Math" panose="02040503050406030204" pitchFamily="18" charset="0"/>
                          </a:rPr>
                          <m:t>𝑛</m:t>
                        </m:r>
                        <m:r>
                          <a:rPr lang="es-ES" sz="1400" b="0" i="1" smtClean="0">
                            <a:latin typeface="Cambria Math" panose="02040503050406030204" pitchFamily="18" charset="0"/>
                          </a:rPr>
                          <m:t>/</m:t>
                        </m:r>
                        <m:r>
                          <a:rPr lang="es-ES" sz="1400" b="0" i="1" smtClean="0">
                            <a:latin typeface="Cambria Math" panose="02040503050406030204" pitchFamily="18" charset="0"/>
                          </a:rPr>
                          <m:t>𝑛𝑀𝑎𝑥</m:t>
                        </m:r>
                      </m:e>
                    </m:d>
                  </m:oMath>
                </a14:m>
                <a:endParaRPr lang="es-ES" sz="1400" dirty="0"/>
              </a:p>
              <a:p>
                <a:pPr marL="742950" lvl="1" indent="-285750">
                  <a:buFont typeface="Arial" panose="020B0604020202020204" pitchFamily="34" charset="0"/>
                  <a:buChar char="•"/>
                </a:pPr>
                <a:r>
                  <a:rPr lang="es-ES" sz="1400" dirty="0"/>
                  <a:t>El valor de la similitud entonces se calcula como </a:t>
                </a:r>
                <a14:m>
                  <m:oMath xmlns:m="http://schemas.openxmlformats.org/officeDocument/2006/math">
                    <m:r>
                      <a:rPr lang="es-ES" sz="1400" b="0" i="1" smtClean="0">
                        <a:latin typeface="Cambria Math" panose="02040503050406030204" pitchFamily="18" charset="0"/>
                      </a:rPr>
                      <m:t>𝑠𝑖𝑚𝑖𝑙𝑖𝑡𝑢𝑑</m:t>
                    </m:r>
                    <m:r>
                      <a:rPr lang="en-US" sz="1400" b="0" i="1" smtClean="0">
                        <a:latin typeface="Cambria Math" panose="02040503050406030204" pitchFamily="18" charset="0"/>
                      </a:rPr>
                      <m:t>=</m:t>
                    </m:r>
                    <m:r>
                      <a:rPr lang="es-ES" sz="1400" b="0" i="1" smtClean="0">
                        <a:latin typeface="Cambria Math" panose="02040503050406030204" pitchFamily="18" charset="0"/>
                      </a:rPr>
                      <m:t> </m:t>
                    </m:r>
                    <m:sSup>
                      <m:sSupPr>
                        <m:ctrlPr>
                          <a:rPr lang="es-ES" sz="1400" b="0" i="1" smtClean="0">
                            <a:latin typeface="Cambria Math" panose="02040503050406030204" pitchFamily="18" charset="0"/>
                          </a:rPr>
                        </m:ctrlPr>
                      </m:sSupPr>
                      <m:e>
                        <m:f>
                          <m:fPr>
                            <m:ctrlPr>
                              <a:rPr lang="es-ES" sz="1400" b="0" i="1" smtClean="0">
                                <a:latin typeface="Cambria Math" panose="02040503050406030204" pitchFamily="18" charset="0"/>
                              </a:rPr>
                            </m:ctrlPr>
                          </m:fPr>
                          <m:num>
                            <m:r>
                              <a:rPr lang="es-ES" sz="1400" b="0" i="1" smtClean="0">
                                <a:latin typeface="Cambria Math" panose="02040503050406030204" pitchFamily="18" charset="0"/>
                              </a:rPr>
                              <m:t>1</m:t>
                            </m:r>
                          </m:num>
                          <m:den>
                            <m:r>
                              <a:rPr lang="es-ES" sz="1400" b="0" i="1" smtClean="0">
                                <a:latin typeface="Cambria Math" panose="02040503050406030204" pitchFamily="18" charset="0"/>
                              </a:rPr>
                              <m:t>2</m:t>
                            </m:r>
                          </m:den>
                        </m:f>
                      </m:e>
                      <m:sup>
                        <m:r>
                          <a:rPr lang="es-ES" sz="1400" b="0" i="1" smtClean="0">
                            <a:latin typeface="Cambria Math" panose="02040503050406030204" pitchFamily="18" charset="0"/>
                          </a:rPr>
                          <m:t>𝑛𝑀𝑎𝑥</m:t>
                        </m:r>
                        <m:r>
                          <a:rPr lang="es-ES" sz="1400" b="0" i="1" smtClean="0">
                            <a:latin typeface="Cambria Math" panose="02040503050406030204" pitchFamily="18" charset="0"/>
                          </a:rPr>
                          <m:t>−</m:t>
                        </m:r>
                        <m:r>
                          <a:rPr lang="es-ES" sz="1400" b="0" i="1" smtClean="0">
                            <a:latin typeface="Cambria Math" panose="02040503050406030204" pitchFamily="18" charset="0"/>
                          </a:rPr>
                          <m:t>𝑑𝑖𝑓</m:t>
                        </m:r>
                      </m:sup>
                    </m:sSup>
                  </m:oMath>
                </a14:m>
                <a:endParaRPr lang="es-ES" sz="1400" dirty="0"/>
              </a:p>
              <a:p>
                <a:pPr marL="742950" lvl="1" indent="-285750">
                  <a:buFont typeface="Arial" panose="020B0604020202020204" pitchFamily="34" charset="0"/>
                  <a:buChar char="•"/>
                </a:pPr>
                <a:endParaRPr lang="es-ES" sz="1400" dirty="0"/>
              </a:p>
              <a:p>
                <a:pPr marL="285750" indent="-285750">
                  <a:buFont typeface="Arial" panose="020B0604020202020204" pitchFamily="34" charset="0"/>
                  <a:buChar char="•"/>
                </a:pPr>
                <a:endParaRPr lang="es-ES" sz="1400" dirty="0"/>
              </a:p>
              <a:p>
                <a:pPr marL="1028700" lvl="1" indent="-571500">
                  <a:buFont typeface="Arial" panose="020B0604020202020204" pitchFamily="34" charset="0"/>
                  <a:buChar char="•"/>
                </a:pPr>
                <a:endParaRPr lang="es-ES" sz="1600" dirty="0"/>
              </a:p>
            </p:txBody>
          </p:sp>
        </mc:Choice>
        <mc:Fallback xmlns="">
          <p:sp>
            <p:nvSpPr>
              <p:cNvPr id="3" name="CuadroTexto 2">
                <a:extLst>
                  <a:ext uri="{FF2B5EF4-FFF2-40B4-BE49-F238E27FC236}">
                    <a16:creationId xmlns:a16="http://schemas.microsoft.com/office/drawing/2014/main" id="{5AC02955-B68A-4468-B218-F80C970EBE53}"/>
                  </a:ext>
                </a:extLst>
              </p:cNvPr>
              <p:cNvSpPr txBox="1">
                <a:spLocks noRot="1" noChangeAspect="1" noMove="1" noResize="1" noEditPoints="1" noAdjustHandles="1" noChangeArrowheads="1" noChangeShapeType="1" noTextEdit="1"/>
              </p:cNvSpPr>
              <p:nvPr/>
            </p:nvSpPr>
            <p:spPr>
              <a:xfrm>
                <a:off x="216794" y="2193846"/>
                <a:ext cx="8155046" cy="3801682"/>
              </a:xfrm>
              <a:prstGeom prst="rect">
                <a:avLst/>
              </a:prstGeom>
              <a:blipFill>
                <a:blip r:embed="rId3"/>
                <a:stretch>
                  <a:fillRect l="-1197" t="-1282" r="-673"/>
                </a:stretch>
              </a:blipFill>
            </p:spPr>
            <p:txBody>
              <a:bodyPr/>
              <a:lstStyle/>
              <a:p>
                <a:r>
                  <a:rPr lang="es-ES">
                    <a:noFill/>
                  </a:rPr>
                  <a:t> </a:t>
                </a:r>
              </a:p>
            </p:txBody>
          </p:sp>
        </mc:Fallback>
      </mc:AlternateContent>
      <p:pic>
        <p:nvPicPr>
          <p:cNvPr id="4" name="Imagen 3">
            <a:extLst>
              <a:ext uri="{FF2B5EF4-FFF2-40B4-BE49-F238E27FC236}">
                <a16:creationId xmlns:a16="http://schemas.microsoft.com/office/drawing/2014/main" id="{6D685558-9FED-41E8-A385-A785D0A675DF}"/>
              </a:ext>
            </a:extLst>
          </p:cNvPr>
          <p:cNvPicPr>
            <a:picLocks noChangeAspect="1"/>
          </p:cNvPicPr>
          <p:nvPr/>
        </p:nvPicPr>
        <p:blipFill>
          <a:blip r:embed="rId4"/>
          <a:stretch>
            <a:fillRect/>
          </a:stretch>
        </p:blipFill>
        <p:spPr>
          <a:xfrm>
            <a:off x="8468813" y="2964077"/>
            <a:ext cx="3290669" cy="2420723"/>
          </a:xfrm>
          <a:prstGeom prst="rect">
            <a:avLst/>
          </a:prstGeom>
        </p:spPr>
      </p:pic>
    </p:spTree>
    <p:extLst>
      <p:ext uri="{BB962C8B-B14F-4D97-AF65-F5344CB8AC3E}">
        <p14:creationId xmlns:p14="http://schemas.microsoft.com/office/powerpoint/2010/main" val="1992390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Métricas de similitud (Otros tipos) I. Booleanos </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216794" y="2193846"/>
            <a:ext cx="11507846" cy="4062651"/>
          </a:xfrm>
          <a:prstGeom prst="rect">
            <a:avLst/>
          </a:prstGeom>
          <a:noFill/>
        </p:spPr>
        <p:txBody>
          <a:bodyPr wrap="square" rtlCol="0">
            <a:spAutoFit/>
          </a:bodyPr>
          <a:lstStyle/>
          <a:p>
            <a:r>
              <a:rPr lang="es-ES" sz="2400" dirty="0"/>
              <a:t>Booleanos</a:t>
            </a:r>
          </a:p>
          <a:p>
            <a:endParaRPr lang="es-ES" sz="800" b="1" u="sng" dirty="0"/>
          </a:p>
          <a:p>
            <a:pPr marL="285750" indent="-285750">
              <a:buFont typeface="Arial" panose="020B0604020202020204" pitchFamily="34" charset="0"/>
              <a:buChar char="•"/>
            </a:pPr>
            <a:r>
              <a:rPr lang="es-ES" sz="1400" dirty="0"/>
              <a:t>Existen múltiples representaciones de tipos booleanos según lenguaje de programación, base de datos o fichero de origen, Idioma…</a:t>
            </a:r>
          </a:p>
          <a:p>
            <a:pPr marL="742950" lvl="1" indent="-285750">
              <a:buFont typeface="Arial" panose="020B0604020202020204" pitchFamily="34" charset="0"/>
              <a:buChar char="•"/>
            </a:pPr>
            <a:r>
              <a:rPr lang="es-ES" sz="1400" dirty="0"/>
              <a:t>Según lenguaje de programación</a:t>
            </a:r>
          </a:p>
          <a:p>
            <a:pPr marL="1200150" lvl="2" indent="-285750">
              <a:buFont typeface="Arial" panose="020B0604020202020204" pitchFamily="34" charset="0"/>
              <a:buChar char="•"/>
            </a:pPr>
            <a:r>
              <a:rPr lang="es-ES" sz="1400" dirty="0"/>
              <a:t>O </a:t>
            </a:r>
            <a:r>
              <a:rPr lang="es-ES" sz="1400" dirty="0">
                <a:sym typeface="Wingdings" panose="05000000000000000000" pitchFamily="2" charset="2"/>
              </a:rPr>
              <a:t> No, 1 True (C)</a:t>
            </a:r>
          </a:p>
          <a:p>
            <a:pPr marL="1200150" lvl="2" indent="-285750">
              <a:buFont typeface="Arial" panose="020B0604020202020204" pitchFamily="34" charset="0"/>
              <a:buChar char="•"/>
            </a:pPr>
            <a:r>
              <a:rPr lang="es-ES" sz="1400" dirty="0">
                <a:sym typeface="Wingdings" panose="05000000000000000000" pitchFamily="2" charset="2"/>
              </a:rPr>
              <a:t>true, false (Java…), True, False (Python)</a:t>
            </a:r>
          </a:p>
          <a:p>
            <a:pPr marL="742950" lvl="1" indent="-285750">
              <a:buFont typeface="Arial" panose="020B0604020202020204" pitchFamily="34" charset="0"/>
              <a:buChar char="•"/>
            </a:pPr>
            <a:r>
              <a:rPr lang="es-ES" sz="1400" dirty="0">
                <a:sym typeface="Wingdings" panose="05000000000000000000" pitchFamily="2" charset="2"/>
              </a:rPr>
              <a:t>Según base de datos</a:t>
            </a:r>
          </a:p>
          <a:p>
            <a:pPr marL="1200150" lvl="2" indent="-285750">
              <a:buFont typeface="Arial" panose="020B0604020202020204" pitchFamily="34" charset="0"/>
              <a:buChar char="•"/>
            </a:pPr>
            <a:r>
              <a:rPr lang="es-ES" sz="1400" dirty="0">
                <a:sym typeface="Wingdings" panose="05000000000000000000" pitchFamily="2" charset="2"/>
              </a:rPr>
              <a:t>Bit</a:t>
            </a:r>
          </a:p>
          <a:p>
            <a:pPr marL="1200150" lvl="2" indent="-285750">
              <a:buFont typeface="Arial" panose="020B0604020202020204" pitchFamily="34" charset="0"/>
              <a:buChar char="•"/>
            </a:pPr>
            <a:r>
              <a:rPr lang="es-ES" sz="1400" dirty="0" err="1">
                <a:sym typeface="Wingdings" panose="05000000000000000000" pitchFamily="2" charset="2"/>
              </a:rPr>
              <a:t>Tynint</a:t>
            </a:r>
            <a:endParaRPr lang="es-ES" sz="1400" dirty="0">
              <a:sym typeface="Wingdings" panose="05000000000000000000" pitchFamily="2" charset="2"/>
            </a:endParaRPr>
          </a:p>
          <a:p>
            <a:pPr marL="742950" lvl="1" indent="-285750">
              <a:buFont typeface="Arial" panose="020B0604020202020204" pitchFamily="34" charset="0"/>
              <a:buChar char="•"/>
            </a:pPr>
            <a:r>
              <a:rPr lang="es-ES" sz="1400" dirty="0"/>
              <a:t>Según Idioma</a:t>
            </a:r>
          </a:p>
          <a:p>
            <a:pPr marL="1200150" lvl="2" indent="-285750">
              <a:buFont typeface="Arial" panose="020B0604020202020204" pitchFamily="34" charset="0"/>
              <a:buChar char="•"/>
            </a:pPr>
            <a:r>
              <a:rPr lang="es-ES" sz="1400" dirty="0"/>
              <a:t>Si-No o S-N</a:t>
            </a:r>
          </a:p>
          <a:p>
            <a:pPr marL="1200150" lvl="2" indent="-285750">
              <a:buFont typeface="Arial" panose="020B0604020202020204" pitchFamily="34" charset="0"/>
              <a:buChar char="•"/>
            </a:pPr>
            <a:r>
              <a:rPr lang="es-ES" sz="1400" dirty="0"/>
              <a:t>Yes, True o Y-T</a:t>
            </a:r>
          </a:p>
          <a:p>
            <a:pPr marL="285750" indent="-285750">
              <a:buFont typeface="Arial" panose="020B0604020202020204" pitchFamily="34" charset="0"/>
              <a:buChar char="•"/>
            </a:pPr>
            <a:r>
              <a:rPr lang="es-ES" sz="1400" dirty="0"/>
              <a:t>Es necesario detectar las posibles variaciones y convertiros en un tipo booleana del tipo primitivo en Java</a:t>
            </a:r>
          </a:p>
          <a:p>
            <a:pPr marL="285750" indent="-285750">
              <a:buFont typeface="Arial" panose="020B0604020202020204" pitchFamily="34" charset="0"/>
              <a:buChar char="•"/>
            </a:pPr>
            <a:r>
              <a:rPr lang="es-ES" sz="1400" dirty="0"/>
              <a:t>Operación XAND, es decir 1 cuando son iguales y 0 cuando son distintos. </a:t>
            </a:r>
          </a:p>
          <a:p>
            <a:pPr lvl="2"/>
            <a:endParaRPr lang="es-ES" sz="1400" dirty="0"/>
          </a:p>
          <a:p>
            <a:pPr marL="742950" lvl="1" indent="-285750">
              <a:buFont typeface="Arial" panose="020B0604020202020204" pitchFamily="34" charset="0"/>
              <a:buChar char="•"/>
            </a:pPr>
            <a:endParaRPr lang="es-ES" sz="1400" dirty="0"/>
          </a:p>
          <a:p>
            <a:pPr marL="285750" indent="-285750">
              <a:buFont typeface="Arial" panose="020B0604020202020204" pitchFamily="34" charset="0"/>
              <a:buChar char="•"/>
            </a:pPr>
            <a:endParaRPr lang="es-ES" sz="1400" dirty="0"/>
          </a:p>
          <a:p>
            <a:pPr marL="1028700" lvl="1" indent="-571500">
              <a:buFont typeface="Arial" panose="020B0604020202020204" pitchFamily="34" charset="0"/>
              <a:buChar char="•"/>
            </a:pPr>
            <a:endParaRPr lang="es-ES" sz="1600" dirty="0"/>
          </a:p>
        </p:txBody>
      </p:sp>
      <p:pic>
        <p:nvPicPr>
          <p:cNvPr id="1026" name="Picture 2" descr="Resultado de imagen de Tabla de verdad XAND">
            <a:extLst>
              <a:ext uri="{FF2B5EF4-FFF2-40B4-BE49-F238E27FC236}">
                <a16:creationId xmlns:a16="http://schemas.microsoft.com/office/drawing/2014/main" id="{4912B8D5-7D00-41D5-A439-59733C9AED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90915" y="3429000"/>
            <a:ext cx="3133725" cy="129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57718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Métricas de similitud (Otros tipos) II. Fechas </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216793" y="2100540"/>
            <a:ext cx="4871573" cy="5139869"/>
          </a:xfrm>
          <a:prstGeom prst="rect">
            <a:avLst/>
          </a:prstGeom>
          <a:noFill/>
        </p:spPr>
        <p:txBody>
          <a:bodyPr wrap="square" rtlCol="0">
            <a:spAutoFit/>
          </a:bodyPr>
          <a:lstStyle/>
          <a:p>
            <a:r>
              <a:rPr lang="es-ES" sz="2400" dirty="0"/>
              <a:t>Fechas</a:t>
            </a:r>
          </a:p>
          <a:p>
            <a:endParaRPr lang="es-ES" sz="800" b="1" u="sng" dirty="0"/>
          </a:p>
          <a:p>
            <a:pPr marL="285750" indent="-285750">
              <a:buFont typeface="Arial" panose="020B0604020202020204" pitchFamily="34" charset="0"/>
              <a:buChar char="•"/>
            </a:pPr>
            <a:r>
              <a:rPr lang="es-ES" sz="1400" dirty="0"/>
              <a:t>Existen múltiples representaciones de fechas</a:t>
            </a:r>
          </a:p>
          <a:p>
            <a:pPr marL="742950" lvl="1" indent="-285750">
              <a:buFont typeface="Arial" panose="020B0604020202020204" pitchFamily="34" charset="0"/>
              <a:buChar char="•"/>
            </a:pPr>
            <a:r>
              <a:rPr lang="es-ES" sz="1400" dirty="0"/>
              <a:t>Solo fecha</a:t>
            </a:r>
          </a:p>
          <a:p>
            <a:pPr marL="742950" lvl="1" indent="-285750">
              <a:buFont typeface="Arial" panose="020B0604020202020204" pitchFamily="34" charset="0"/>
              <a:buChar char="•"/>
            </a:pPr>
            <a:r>
              <a:rPr lang="es-ES" sz="1400" dirty="0"/>
              <a:t>Fecha e instante de tiempo </a:t>
            </a:r>
          </a:p>
          <a:p>
            <a:pPr marL="285750" indent="-285750">
              <a:buFont typeface="Arial" panose="020B0604020202020204" pitchFamily="34" charset="0"/>
              <a:buChar char="•"/>
            </a:pPr>
            <a:r>
              <a:rPr lang="es-ES" sz="1400" dirty="0"/>
              <a:t>En cualquier orden</a:t>
            </a:r>
          </a:p>
          <a:p>
            <a:pPr marL="742950" lvl="1" indent="-285750">
              <a:buFont typeface="Arial" panose="020B0604020202020204" pitchFamily="34" charset="0"/>
              <a:buChar char="•"/>
            </a:pPr>
            <a:r>
              <a:rPr lang="es-ES" sz="1400" dirty="0" err="1"/>
              <a:t>yyyy</a:t>
            </a:r>
            <a:r>
              <a:rPr lang="es-ES" sz="1400" dirty="0"/>
              <a:t>-MM-</a:t>
            </a:r>
            <a:r>
              <a:rPr lang="es-ES" sz="1400" dirty="0" err="1"/>
              <a:t>dd</a:t>
            </a:r>
            <a:endParaRPr lang="es-ES" sz="1400" dirty="0"/>
          </a:p>
          <a:p>
            <a:pPr marL="742950" lvl="1" indent="-285750">
              <a:buFont typeface="Arial" panose="020B0604020202020204" pitchFamily="34" charset="0"/>
              <a:buChar char="•"/>
            </a:pPr>
            <a:r>
              <a:rPr lang="es-ES" sz="1400" dirty="0" err="1"/>
              <a:t>dd</a:t>
            </a:r>
            <a:r>
              <a:rPr lang="es-ES" sz="1400" dirty="0"/>
              <a:t>-MM-</a:t>
            </a:r>
            <a:r>
              <a:rPr lang="es-ES" sz="1400" dirty="0" err="1"/>
              <a:t>yyyy</a:t>
            </a:r>
            <a:endParaRPr lang="es-ES" sz="1400" dirty="0"/>
          </a:p>
          <a:p>
            <a:pPr marL="285750" indent="-285750">
              <a:buFont typeface="Arial" panose="020B0604020202020204" pitchFamily="34" charset="0"/>
              <a:buChar char="•"/>
            </a:pPr>
            <a:r>
              <a:rPr lang="es-ES" sz="1400" dirty="0"/>
              <a:t>Con cualquier separador</a:t>
            </a:r>
          </a:p>
          <a:p>
            <a:pPr marL="742950" lvl="1" indent="-285750">
              <a:buFont typeface="Arial" panose="020B0604020202020204" pitchFamily="34" charset="0"/>
              <a:buChar char="•"/>
            </a:pPr>
            <a:r>
              <a:rPr lang="es-ES" sz="1400" dirty="0" err="1"/>
              <a:t>yyyy</a:t>
            </a:r>
            <a:r>
              <a:rPr lang="es-ES" sz="1400" dirty="0"/>
              <a:t>-MM-</a:t>
            </a:r>
            <a:r>
              <a:rPr lang="es-ES" sz="1400" dirty="0" err="1"/>
              <a:t>dd</a:t>
            </a:r>
            <a:endParaRPr lang="es-ES" sz="1400" dirty="0"/>
          </a:p>
          <a:p>
            <a:pPr marL="742950" lvl="1" indent="-285750">
              <a:buFont typeface="Arial" panose="020B0604020202020204" pitchFamily="34" charset="0"/>
              <a:buChar char="•"/>
            </a:pPr>
            <a:r>
              <a:rPr lang="es-ES" sz="1400" dirty="0" err="1"/>
              <a:t>Yyyy</a:t>
            </a:r>
            <a:r>
              <a:rPr lang="es-ES" sz="1400" dirty="0"/>
              <a:t>/MM/</a:t>
            </a:r>
            <a:r>
              <a:rPr lang="es-ES" sz="1400" dirty="0" err="1"/>
              <a:t>dd</a:t>
            </a:r>
            <a:endParaRPr lang="es-ES" sz="1400" dirty="0"/>
          </a:p>
          <a:p>
            <a:pPr marL="285750" indent="-285750">
              <a:buFont typeface="Arial" panose="020B0604020202020204" pitchFamily="34" charset="0"/>
              <a:buChar char="•"/>
            </a:pPr>
            <a:r>
              <a:rPr lang="es-ES" sz="1400" dirty="0"/>
              <a:t>En cualquier idioma</a:t>
            </a:r>
          </a:p>
          <a:p>
            <a:pPr marL="742950" lvl="1" indent="-285750">
              <a:buFont typeface="Arial" panose="020B0604020202020204" pitchFamily="34" charset="0"/>
              <a:buChar char="•"/>
            </a:pPr>
            <a:r>
              <a:rPr lang="es-ES" sz="1400" dirty="0"/>
              <a:t>Viernes, 12 de Febrero de 2021</a:t>
            </a:r>
          </a:p>
          <a:p>
            <a:pPr marL="742950" lvl="1" indent="-285750">
              <a:buFont typeface="Arial" panose="020B0604020202020204" pitchFamily="34" charset="0"/>
              <a:buChar char="•"/>
            </a:pPr>
            <a:r>
              <a:rPr lang="es-ES" sz="1400" dirty="0"/>
              <a:t>Friday, 12 of </a:t>
            </a:r>
            <a:r>
              <a:rPr lang="es-ES" sz="1400" dirty="0" err="1"/>
              <a:t>Febrary</a:t>
            </a:r>
            <a:r>
              <a:rPr lang="es-ES" sz="1400" dirty="0"/>
              <a:t> of 2021</a:t>
            </a:r>
          </a:p>
          <a:p>
            <a:pPr marL="285750" indent="-285750">
              <a:buFont typeface="Arial" panose="020B0604020202020204" pitchFamily="34" charset="0"/>
              <a:buChar char="•"/>
            </a:pPr>
            <a:r>
              <a:rPr lang="es-ES" sz="1400" dirty="0"/>
              <a:t>Con distintas longitudes</a:t>
            </a:r>
          </a:p>
          <a:p>
            <a:pPr marL="742950" lvl="1" indent="-285750">
              <a:buFont typeface="Arial" panose="020B0604020202020204" pitchFamily="34" charset="0"/>
              <a:buChar char="•"/>
            </a:pPr>
            <a:r>
              <a:rPr lang="es-ES" sz="1400" dirty="0"/>
              <a:t>Viernes, 12 de Febrero de 2021</a:t>
            </a:r>
          </a:p>
          <a:p>
            <a:pPr marL="742950" lvl="1" indent="-285750">
              <a:buFont typeface="Arial" panose="020B0604020202020204" pitchFamily="34" charset="0"/>
              <a:buChar char="•"/>
            </a:pPr>
            <a:r>
              <a:rPr lang="es-ES" sz="1400" dirty="0"/>
              <a:t>Vie, 12 de Feb de 2021</a:t>
            </a:r>
          </a:p>
          <a:p>
            <a:pPr marL="742950" lvl="1" indent="-285750">
              <a:buFont typeface="Arial" panose="020B0604020202020204" pitchFamily="34" charset="0"/>
              <a:buChar char="•"/>
            </a:pPr>
            <a:endParaRPr lang="es-ES" sz="1400" dirty="0"/>
          </a:p>
          <a:p>
            <a:pPr marL="285750" indent="-285750">
              <a:buFont typeface="Arial" panose="020B0604020202020204" pitchFamily="34" charset="0"/>
              <a:buChar char="•"/>
            </a:pPr>
            <a:endParaRPr lang="es-ES" sz="1400" dirty="0"/>
          </a:p>
          <a:p>
            <a:pPr lvl="2"/>
            <a:endParaRPr lang="es-ES" sz="1400" dirty="0"/>
          </a:p>
          <a:p>
            <a:pPr marL="742950" lvl="1" indent="-285750">
              <a:buFont typeface="Arial" panose="020B0604020202020204" pitchFamily="34" charset="0"/>
              <a:buChar char="•"/>
            </a:pPr>
            <a:endParaRPr lang="es-ES" sz="1400" dirty="0"/>
          </a:p>
          <a:p>
            <a:pPr marL="285750" indent="-285750">
              <a:buFont typeface="Arial" panose="020B0604020202020204" pitchFamily="34" charset="0"/>
              <a:buChar char="•"/>
            </a:pPr>
            <a:endParaRPr lang="es-ES" sz="1400" dirty="0"/>
          </a:p>
          <a:p>
            <a:pPr marL="1028700" lvl="1" indent="-571500">
              <a:buFont typeface="Arial" panose="020B0604020202020204" pitchFamily="34" charset="0"/>
              <a:buChar char="•"/>
            </a:pPr>
            <a:endParaRPr lang="es-ES" sz="1600" dirty="0"/>
          </a:p>
        </p:txBody>
      </p:sp>
      <p:sp>
        <p:nvSpPr>
          <p:cNvPr id="6" name="CuadroTexto 5">
            <a:extLst>
              <a:ext uri="{FF2B5EF4-FFF2-40B4-BE49-F238E27FC236}">
                <a16:creationId xmlns:a16="http://schemas.microsoft.com/office/drawing/2014/main" id="{1AEDFA32-7C7B-457E-ADC2-4A7458FD60FD}"/>
              </a:ext>
            </a:extLst>
          </p:cNvPr>
          <p:cNvSpPr txBox="1"/>
          <p:nvPr/>
        </p:nvSpPr>
        <p:spPr>
          <a:xfrm>
            <a:off x="6095999" y="2100540"/>
            <a:ext cx="4871573" cy="4616648"/>
          </a:xfrm>
          <a:prstGeom prst="rect">
            <a:avLst/>
          </a:prstGeom>
          <a:noFill/>
        </p:spPr>
        <p:txBody>
          <a:bodyPr wrap="square" rtlCol="0">
            <a:spAutoFit/>
          </a:bodyPr>
          <a:lstStyle/>
          <a:p>
            <a:r>
              <a:rPr lang="es-ES" sz="2400" dirty="0"/>
              <a:t>Existen clases auxiliares que</a:t>
            </a:r>
          </a:p>
          <a:p>
            <a:endParaRPr lang="es-ES" sz="2400" dirty="0"/>
          </a:p>
          <a:p>
            <a:pPr marL="285750" indent="-285750">
              <a:buFont typeface="Arial" panose="020B0604020202020204" pitchFamily="34" charset="0"/>
              <a:buChar char="•"/>
            </a:pPr>
            <a:r>
              <a:rPr lang="es-ES" sz="1400" dirty="0"/>
              <a:t>Comprueban que si un texto es en realidad una fecha:</a:t>
            </a:r>
          </a:p>
          <a:p>
            <a:pPr marL="742950" lvl="1" indent="-285750">
              <a:buFont typeface="Arial" panose="020B0604020202020204" pitchFamily="34" charset="0"/>
              <a:buChar char="•"/>
            </a:pPr>
            <a:r>
              <a:rPr lang="es-ES" sz="1400" dirty="0"/>
              <a:t>En los distintos idiomas configurados</a:t>
            </a:r>
          </a:p>
          <a:p>
            <a:pPr marL="742950" lvl="1" indent="-285750">
              <a:buFont typeface="Arial" panose="020B0604020202020204" pitchFamily="34" charset="0"/>
              <a:buChar char="•"/>
            </a:pPr>
            <a:r>
              <a:rPr lang="es-ES" sz="1400" dirty="0"/>
              <a:t>Con distintos separadores</a:t>
            </a:r>
          </a:p>
          <a:p>
            <a:pPr marL="742950" lvl="1" indent="-285750">
              <a:buFont typeface="Arial" panose="020B0604020202020204" pitchFamily="34" charset="0"/>
              <a:buChar char="•"/>
            </a:pPr>
            <a:r>
              <a:rPr lang="es-ES" sz="1400" dirty="0"/>
              <a:t>Con distintas extensiones para cada parte</a:t>
            </a:r>
          </a:p>
          <a:p>
            <a:pPr marL="742950" lvl="1" indent="-285750">
              <a:buFont typeface="Arial" panose="020B0604020202020204" pitchFamily="34" charset="0"/>
              <a:buChar char="•"/>
            </a:pPr>
            <a:r>
              <a:rPr lang="es-ES" sz="1400" dirty="0"/>
              <a:t>Con distintos ordenes en sus partes</a:t>
            </a:r>
          </a:p>
          <a:p>
            <a:pPr marL="742950" lvl="1" indent="-285750">
              <a:buFont typeface="Arial" panose="020B0604020202020204" pitchFamily="34" charset="0"/>
              <a:buChar char="•"/>
            </a:pPr>
            <a:r>
              <a:rPr lang="es-ES" sz="1400" dirty="0"/>
              <a:t>Con formato date o </a:t>
            </a:r>
            <a:r>
              <a:rPr lang="es-ES" sz="1400" dirty="0" err="1"/>
              <a:t>datetime</a:t>
            </a:r>
            <a:endParaRPr lang="es-ES" sz="1400" dirty="0"/>
          </a:p>
          <a:p>
            <a:pPr lvl="1"/>
            <a:endParaRPr lang="es-ES" sz="1400" dirty="0"/>
          </a:p>
          <a:p>
            <a:r>
              <a:rPr lang="es-ES" sz="2400" dirty="0"/>
              <a:t>Evaluación</a:t>
            </a:r>
          </a:p>
          <a:p>
            <a:endParaRPr lang="es-ES" sz="2400" dirty="0"/>
          </a:p>
          <a:p>
            <a:pPr marL="285750" indent="-285750">
              <a:buFont typeface="Arial" panose="020B0604020202020204" pitchFamily="34" charset="0"/>
              <a:buChar char="•"/>
            </a:pPr>
            <a:r>
              <a:rPr lang="es-ES" sz="1400" dirty="0"/>
              <a:t>Muy sencilla, si coincide 1, si no coincide 0. Nota: Si una fecha es mas precisa que otra por ejemplo 2021-02-12 y 2021-02-12 10:23:33.123, </a:t>
            </a:r>
            <a:r>
              <a:rPr lang="es-ES" sz="1400" b="1" dirty="0"/>
              <a:t>se considerara coincidencia </a:t>
            </a:r>
          </a:p>
          <a:p>
            <a:pPr lvl="2"/>
            <a:endParaRPr lang="es-ES" sz="1400" dirty="0"/>
          </a:p>
          <a:p>
            <a:pPr marL="742950" lvl="1" indent="-285750">
              <a:buFont typeface="Arial" panose="020B0604020202020204" pitchFamily="34" charset="0"/>
              <a:buChar char="•"/>
            </a:pPr>
            <a:endParaRPr lang="es-ES" sz="1400" dirty="0"/>
          </a:p>
          <a:p>
            <a:pPr marL="285750" indent="-285750">
              <a:buFont typeface="Arial" panose="020B0604020202020204" pitchFamily="34" charset="0"/>
              <a:buChar char="•"/>
            </a:pPr>
            <a:endParaRPr lang="es-ES" sz="1400" dirty="0"/>
          </a:p>
          <a:p>
            <a:pPr marL="1028700" lvl="1" indent="-571500">
              <a:buFont typeface="Arial" panose="020B0604020202020204" pitchFamily="34" charset="0"/>
              <a:buChar char="•"/>
            </a:pPr>
            <a:endParaRPr lang="es-ES" sz="1600" dirty="0"/>
          </a:p>
        </p:txBody>
      </p:sp>
    </p:spTree>
    <p:extLst>
      <p:ext uri="{BB962C8B-B14F-4D97-AF65-F5344CB8AC3E}">
        <p14:creationId xmlns:p14="http://schemas.microsoft.com/office/powerpoint/2010/main" val="4084641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Librerías necesarias para proyecto ASIO </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354563" y="2481942"/>
            <a:ext cx="11364686" cy="2677656"/>
          </a:xfrm>
          <a:prstGeom prst="rect">
            <a:avLst/>
          </a:prstGeom>
          <a:noFill/>
        </p:spPr>
        <p:txBody>
          <a:bodyPr wrap="square" rtlCol="0">
            <a:spAutoFit/>
          </a:bodyPr>
          <a:lstStyle/>
          <a:p>
            <a:pPr marL="571500" indent="-571500">
              <a:buFont typeface="Arial" panose="020B0604020202020204" pitchFamily="34" charset="0"/>
              <a:buChar char="•"/>
            </a:pPr>
            <a:r>
              <a:rPr lang="es-ES" sz="2400" dirty="0"/>
              <a:t>Librería de descubrimiento: Reconciliación de entidades</a:t>
            </a:r>
          </a:p>
          <a:p>
            <a:pPr marL="571500" indent="-571500">
              <a:buFont typeface="Arial" panose="020B0604020202020204" pitchFamily="34" charset="0"/>
              <a:buChar char="•"/>
            </a:pPr>
            <a:r>
              <a:rPr lang="es-ES" sz="2400" dirty="0"/>
              <a:t>Federación: Consultas de datos en varios nodos</a:t>
            </a:r>
          </a:p>
          <a:p>
            <a:pPr marL="571500" indent="-571500">
              <a:buFont typeface="Arial" panose="020B0604020202020204" pitchFamily="34" charset="0"/>
              <a:buChar char="•"/>
            </a:pPr>
            <a:r>
              <a:rPr lang="es-ES" sz="2400" dirty="0"/>
              <a:t>Service Discovery: Descubrimiento de servicios alojados en múltiples nodos.	</a:t>
            </a:r>
          </a:p>
          <a:p>
            <a:pPr marL="571500" indent="-571500">
              <a:buFont typeface="Arial" panose="020B0604020202020204" pitchFamily="34" charset="0"/>
              <a:buChar char="•"/>
            </a:pPr>
            <a:r>
              <a:rPr lang="es-ES" sz="2400" dirty="0"/>
              <a:t>Factoría de URIs: Librería que genera URIs para recursos, siguiendo el esquema definido para el proyecto, y los criterios de la LDP.</a:t>
            </a:r>
          </a:p>
          <a:p>
            <a:pPr marL="571500" indent="-571500">
              <a:buFont typeface="Arial" panose="020B0604020202020204" pitchFamily="34" charset="0"/>
              <a:buChar char="•"/>
            </a:pPr>
            <a:r>
              <a:rPr lang="es-ES" sz="2400" dirty="0"/>
              <a:t>Otros: </a:t>
            </a:r>
          </a:p>
          <a:p>
            <a:pPr marL="1028700" lvl="1" indent="-571500">
              <a:buFont typeface="Arial" panose="020B0604020202020204" pitchFamily="34" charset="0"/>
              <a:buChar char="•"/>
            </a:pPr>
            <a:r>
              <a:rPr lang="es-ES" sz="2400" dirty="0" err="1"/>
              <a:t>Bechmarks</a:t>
            </a:r>
            <a:r>
              <a:rPr lang="es-ES" sz="2400" dirty="0"/>
              <a:t>: Conjunto de métricas que evalúan los triple stores </a:t>
            </a:r>
          </a:p>
        </p:txBody>
      </p:sp>
    </p:spTree>
    <p:extLst>
      <p:ext uri="{BB962C8B-B14F-4D97-AF65-F5344CB8AC3E}">
        <p14:creationId xmlns:p14="http://schemas.microsoft.com/office/powerpoint/2010/main" val="2191973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Métricas de similitud (Otros tipos) III. Listas </a:t>
            </a:r>
          </a:p>
        </p:txBody>
      </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5AC02955-B68A-4468-B218-F80C970EBE53}"/>
                  </a:ext>
                </a:extLst>
              </p:cNvPr>
              <p:cNvSpPr txBox="1"/>
              <p:nvPr/>
            </p:nvSpPr>
            <p:spPr>
              <a:xfrm>
                <a:off x="216793" y="2100540"/>
                <a:ext cx="11758411" cy="3804631"/>
              </a:xfrm>
              <a:prstGeom prst="rect">
                <a:avLst/>
              </a:prstGeom>
              <a:noFill/>
            </p:spPr>
            <p:txBody>
              <a:bodyPr wrap="square" rtlCol="0">
                <a:spAutoFit/>
              </a:bodyPr>
              <a:lstStyle/>
              <a:p>
                <a:r>
                  <a:rPr lang="es-ES" sz="2400" dirty="0"/>
                  <a:t>Listas</a:t>
                </a:r>
              </a:p>
              <a:p>
                <a:endParaRPr lang="es-ES" sz="800" b="1" u="sng" dirty="0"/>
              </a:p>
              <a:p>
                <a:pPr marL="285750" indent="-285750">
                  <a:buFont typeface="Arial" panose="020B0604020202020204" pitchFamily="34" charset="0"/>
                  <a:buChar char="•"/>
                </a:pPr>
                <a:r>
                  <a:rPr lang="es-ES" sz="1400" dirty="0"/>
                  <a:t>Las listas no es un tipo por si mismo, si no que contienen elementos que son de un tipo determinado</a:t>
                </a:r>
              </a:p>
              <a:p>
                <a:pPr marL="285750" indent="-285750">
                  <a:buFont typeface="Arial" panose="020B0604020202020204" pitchFamily="34" charset="0"/>
                  <a:buChar char="•"/>
                </a:pPr>
                <a:r>
                  <a:rPr lang="es-ES" sz="1400" dirty="0"/>
                  <a:t>Para evaluarlas se aplica la siguiente algoritmia:</a:t>
                </a:r>
              </a:p>
              <a:p>
                <a:pPr marL="800100" lvl="1" indent="-342900">
                  <a:buAutoNum type="arabicPeriod"/>
                </a:pPr>
                <a:r>
                  <a:rPr lang="es-ES" sz="1400" dirty="0"/>
                  <a:t>Se elige el primer elemento de la lista A</a:t>
                </a:r>
              </a:p>
              <a:p>
                <a:pPr marL="800100" lvl="1" indent="-342900">
                  <a:buFontTx/>
                  <a:buAutoNum type="arabicPeriod"/>
                </a:pPr>
                <a:r>
                  <a:rPr lang="es-ES" sz="1400" dirty="0"/>
                  <a:t>Se busca el elemento con mayor grado de similitud en la lista B y se almacena la similitud encontrada, eliminados ambos elementos de la lista A y B</a:t>
                </a:r>
              </a:p>
              <a:p>
                <a:pPr marL="800100" lvl="1" indent="-342900">
                  <a:buFontTx/>
                  <a:buAutoNum type="arabicPeriod"/>
                </a:pPr>
                <a:r>
                  <a:rPr lang="es-ES" sz="1400" dirty="0"/>
                  <a:t>Se repite la operación hasta que en alguna de las lista no quede ningún elemento</a:t>
                </a:r>
              </a:p>
              <a:p>
                <a:pPr marL="800100" lvl="1" indent="-342900">
                  <a:buFontTx/>
                  <a:buAutoNum type="arabicPeriod"/>
                </a:pPr>
                <a:r>
                  <a:rPr lang="es-ES" sz="1400" dirty="0"/>
                  <a:t>Se calcula la similitud total para la lista que viene dada por  </a:t>
                </a:r>
                <a14:m>
                  <m:oMath xmlns:m="http://schemas.openxmlformats.org/officeDocument/2006/math">
                    <m:r>
                      <a:rPr lang="es-ES" sz="1400" b="0" i="1" smtClean="0">
                        <a:latin typeface="Cambria Math" panose="02040503050406030204" pitchFamily="18" charset="0"/>
                      </a:rPr>
                      <m:t>𝑆</m:t>
                    </m:r>
                    <m:r>
                      <a:rPr lang="es-ES" sz="1400" i="1" smtClean="0">
                        <a:latin typeface="Cambria Math" panose="02040503050406030204" pitchFamily="18" charset="0"/>
                      </a:rPr>
                      <m:t>=</m:t>
                    </m:r>
                    <m:r>
                      <a:rPr lang="es-ES" sz="1400" b="0" i="1" smtClean="0">
                        <a:latin typeface="Cambria Math" panose="02040503050406030204" pitchFamily="18" charset="0"/>
                      </a:rPr>
                      <m:t> </m:t>
                    </m:r>
                    <m:f>
                      <m:fPr>
                        <m:ctrlPr>
                          <a:rPr lang="es-ES" sz="1400" b="0" i="1" smtClean="0">
                            <a:latin typeface="Cambria Math" panose="02040503050406030204" pitchFamily="18" charset="0"/>
                          </a:rPr>
                        </m:ctrlPr>
                      </m:fPr>
                      <m:num>
                        <m:nary>
                          <m:naryPr>
                            <m:chr m:val="∑"/>
                            <m:ctrlPr>
                              <a:rPr lang="es-ES" sz="1400" i="1">
                                <a:latin typeface="Cambria Math" panose="02040503050406030204" pitchFamily="18" charset="0"/>
                              </a:rPr>
                            </m:ctrlPr>
                          </m:naryPr>
                          <m:sub>
                            <m:r>
                              <m:rPr>
                                <m:brk m:alnAt="23"/>
                              </m:rPr>
                              <a:rPr lang="es-ES" sz="1400" i="1">
                                <a:latin typeface="Cambria Math" panose="02040503050406030204" pitchFamily="18" charset="0"/>
                              </a:rPr>
                              <m:t>𝑖</m:t>
                            </m:r>
                            <m:r>
                              <a:rPr lang="es-ES" sz="1400" i="1">
                                <a:latin typeface="Cambria Math" panose="02040503050406030204" pitchFamily="18" charset="0"/>
                              </a:rPr>
                              <m:t>=0</m:t>
                            </m:r>
                          </m:sub>
                          <m:sup>
                            <m:r>
                              <a:rPr lang="es-ES" sz="1400" i="1">
                                <a:latin typeface="Cambria Math" panose="02040503050406030204" pitchFamily="18" charset="0"/>
                              </a:rPr>
                              <m:t>𝑛</m:t>
                            </m:r>
                            <m:r>
                              <a:rPr lang="es-ES" sz="1400" i="1">
                                <a:latin typeface="Cambria Math" panose="02040503050406030204" pitchFamily="18" charset="0"/>
                              </a:rPr>
                              <m:t>º </m:t>
                            </m:r>
                            <m:r>
                              <a:rPr lang="es-ES" sz="1400" i="1">
                                <a:latin typeface="Cambria Math" panose="02040503050406030204" pitchFamily="18" charset="0"/>
                              </a:rPr>
                              <m:t>𝑒𝑙𝑒𝑚</m:t>
                            </m:r>
                            <m:r>
                              <a:rPr lang="es-ES" sz="1400" b="0" i="1" smtClean="0">
                                <a:latin typeface="Cambria Math" panose="02040503050406030204" pitchFamily="18" charset="0"/>
                              </a:rPr>
                              <m:t>.  </m:t>
                            </m:r>
                            <m:r>
                              <a:rPr lang="es-ES" sz="1400" b="0" i="1" smtClean="0">
                                <a:latin typeface="Cambria Math" panose="02040503050406030204" pitchFamily="18" charset="0"/>
                              </a:rPr>
                              <m:t>𝑙𝑖𝑠𝑡𝑎</m:t>
                            </m:r>
                            <m:r>
                              <a:rPr lang="es-ES" sz="1400" b="0" i="1" smtClean="0">
                                <a:latin typeface="Cambria Math" panose="02040503050406030204" pitchFamily="18" charset="0"/>
                              </a:rPr>
                              <m:t> </m:t>
                            </m:r>
                            <m:r>
                              <a:rPr lang="es-ES" sz="1400" b="0" i="1" smtClean="0">
                                <a:latin typeface="Cambria Math" panose="02040503050406030204" pitchFamily="18" charset="0"/>
                              </a:rPr>
                              <m:t>𝑚𝑒𝑛𝑜𝑟</m:t>
                            </m:r>
                          </m:sup>
                          <m:e>
                            <m:r>
                              <a:rPr lang="es-ES" sz="1400" b="0" i="1" smtClean="0">
                                <a:latin typeface="Cambria Math" panose="02040503050406030204" pitchFamily="18" charset="0"/>
                              </a:rPr>
                              <m:t>𝑠𝑖𝑚𝑖𝑙𝑖𝑡𝑢𝑑</m:t>
                            </m:r>
                            <m:r>
                              <a:rPr lang="es-ES" sz="1400" b="0" i="1" smtClean="0">
                                <a:latin typeface="Cambria Math" panose="02040503050406030204" pitchFamily="18" charset="0"/>
                              </a:rPr>
                              <m:t> </m:t>
                            </m:r>
                            <m:r>
                              <a:rPr lang="es-ES" sz="1400" b="0" i="1" smtClean="0">
                                <a:latin typeface="Cambria Math" panose="02040503050406030204" pitchFamily="18" charset="0"/>
                              </a:rPr>
                              <m:t>𝑑𝑒𝑙</m:t>
                            </m:r>
                            <m:r>
                              <a:rPr lang="es-ES" sz="1400" b="0" i="1" smtClean="0">
                                <a:latin typeface="Cambria Math" panose="02040503050406030204" pitchFamily="18" charset="0"/>
                              </a:rPr>
                              <m:t> </m:t>
                            </m:r>
                            <m:r>
                              <a:rPr lang="es-ES" sz="1400" b="0" i="1" smtClean="0">
                                <a:latin typeface="Cambria Math" panose="02040503050406030204" pitchFamily="18" charset="0"/>
                              </a:rPr>
                              <m:t>𝑡𝑖𝑝𝑜</m:t>
                            </m:r>
                            <m:r>
                              <a:rPr lang="es-ES" sz="1400" b="0" i="1" smtClean="0">
                                <a:latin typeface="Cambria Math" panose="02040503050406030204" pitchFamily="18" charset="0"/>
                              </a:rPr>
                              <m:t> </m:t>
                            </m:r>
                            <m:r>
                              <a:rPr lang="es-ES" sz="1400" b="0" i="1" smtClean="0">
                                <a:latin typeface="Cambria Math" panose="02040503050406030204" pitchFamily="18" charset="0"/>
                              </a:rPr>
                              <m:t>𝑐𝑜𝑚𝑢𝑛</m:t>
                            </m:r>
                            <m:r>
                              <a:rPr lang="es-ES" sz="1400" b="0" i="1" smtClean="0">
                                <a:latin typeface="Cambria Math" panose="02040503050406030204" pitchFamily="18" charset="0"/>
                              </a:rPr>
                              <m:t> </m:t>
                            </m:r>
                            <m:r>
                              <a:rPr lang="es-ES" sz="1400" b="0" i="1" smtClean="0">
                                <a:latin typeface="Cambria Math" panose="02040503050406030204" pitchFamily="18" charset="0"/>
                              </a:rPr>
                              <m:t>𝑎</m:t>
                            </m:r>
                            <m:r>
                              <a:rPr lang="es-ES" sz="1400" b="0" i="1" smtClean="0">
                                <a:latin typeface="Cambria Math" panose="02040503050406030204" pitchFamily="18" charset="0"/>
                              </a:rPr>
                              <m:t> </m:t>
                            </m:r>
                            <m:r>
                              <a:rPr lang="es-ES" sz="1400" b="0" i="1" smtClean="0">
                                <a:latin typeface="Cambria Math" panose="02040503050406030204" pitchFamily="18" charset="0"/>
                              </a:rPr>
                              <m:t>𝑙𝑜𝑠</m:t>
                            </m:r>
                            <m:r>
                              <a:rPr lang="es-ES" sz="1400" b="0" i="1" smtClean="0">
                                <a:latin typeface="Cambria Math" panose="02040503050406030204" pitchFamily="18" charset="0"/>
                              </a:rPr>
                              <m:t> </m:t>
                            </m:r>
                            <m:r>
                              <a:rPr lang="es-ES" sz="1400" b="0" i="1" smtClean="0">
                                <a:latin typeface="Cambria Math" panose="02040503050406030204" pitchFamily="18" charset="0"/>
                              </a:rPr>
                              <m:t>𝑒𝑙𝑒𝑚𝑒𝑛𝑡𝑜𝑠</m:t>
                            </m:r>
                            <m:r>
                              <a:rPr lang="es-ES" sz="1400" b="0" i="1" smtClean="0">
                                <a:latin typeface="Cambria Math" panose="02040503050406030204" pitchFamily="18" charset="0"/>
                              </a:rPr>
                              <m:t>(</m:t>
                            </m:r>
                            <m:sSub>
                              <m:sSubPr>
                                <m:ctrlPr>
                                  <a:rPr lang="es-ES" sz="1400" b="0" i="1" smtClean="0">
                                    <a:latin typeface="Cambria Math" panose="02040503050406030204" pitchFamily="18" charset="0"/>
                                  </a:rPr>
                                </m:ctrlPr>
                              </m:sSubPr>
                              <m:e>
                                <m:r>
                                  <a:rPr lang="es-ES" sz="1400" b="0" i="1" smtClean="0">
                                    <a:latin typeface="Cambria Math" panose="02040503050406030204" pitchFamily="18" charset="0"/>
                                  </a:rPr>
                                  <m:t>𝐴</m:t>
                                </m:r>
                              </m:e>
                              <m:sub>
                                <m:r>
                                  <a:rPr lang="es-ES" sz="1400" b="0" i="1" smtClean="0">
                                    <a:latin typeface="Cambria Math" panose="02040503050406030204" pitchFamily="18" charset="0"/>
                                  </a:rPr>
                                  <m:t>𝑖</m:t>
                                </m:r>
                                <m:r>
                                  <a:rPr lang="es-ES" sz="1400" b="0" i="1" smtClean="0">
                                    <a:latin typeface="Cambria Math" panose="02040503050406030204" pitchFamily="18" charset="0"/>
                                  </a:rPr>
                                  <m:t>, </m:t>
                                </m:r>
                              </m:sub>
                            </m:sSub>
                            <m:sSub>
                              <m:sSubPr>
                                <m:ctrlPr>
                                  <a:rPr lang="es-ES" sz="1400" b="0" i="1" smtClean="0">
                                    <a:latin typeface="Cambria Math" panose="02040503050406030204" pitchFamily="18" charset="0"/>
                                  </a:rPr>
                                </m:ctrlPr>
                              </m:sSubPr>
                              <m:e>
                                <m:r>
                                  <a:rPr lang="es-ES" sz="1400" b="0" i="1" smtClean="0">
                                    <a:latin typeface="Cambria Math" panose="02040503050406030204" pitchFamily="18" charset="0"/>
                                  </a:rPr>
                                  <m:t>𝐵</m:t>
                                </m:r>
                              </m:e>
                              <m:sub>
                                <m:r>
                                  <a:rPr lang="es-ES" sz="1400" b="0" i="1" smtClean="0">
                                    <a:latin typeface="Cambria Math" panose="02040503050406030204" pitchFamily="18" charset="0"/>
                                  </a:rPr>
                                  <m:t>𝑖</m:t>
                                </m:r>
                              </m:sub>
                            </m:sSub>
                            <m:r>
                              <a:rPr lang="es-ES" sz="1400" b="0" i="1" smtClean="0">
                                <a:latin typeface="Cambria Math" panose="02040503050406030204" pitchFamily="18" charset="0"/>
                              </a:rPr>
                              <m:t>)</m:t>
                            </m:r>
                          </m:e>
                        </m:nary>
                      </m:num>
                      <m:den>
                        <m:r>
                          <a:rPr lang="es-ES" sz="1400" b="0" i="1" smtClean="0">
                            <a:latin typeface="Cambria Math" panose="02040503050406030204" pitchFamily="18" charset="0"/>
                          </a:rPr>
                          <m:t>𝑛</m:t>
                        </m:r>
                        <m:r>
                          <a:rPr lang="es-ES" sz="1400" b="0" i="1" smtClean="0">
                            <a:latin typeface="Cambria Math" panose="02040503050406030204" pitchFamily="18" charset="0"/>
                          </a:rPr>
                          <m:t>º </m:t>
                        </m:r>
                        <m:r>
                          <a:rPr lang="es-ES" sz="1400" b="0" i="1" smtClean="0">
                            <a:latin typeface="Cambria Math" panose="02040503050406030204" pitchFamily="18" charset="0"/>
                          </a:rPr>
                          <m:t>𝑒𝑙𝑒𝑚𝑒𝑛𝑡𝑜𝑠</m:t>
                        </m:r>
                        <m:r>
                          <a:rPr lang="es-ES" sz="1400" b="0" i="1" smtClean="0">
                            <a:latin typeface="Cambria Math" panose="02040503050406030204" pitchFamily="18" charset="0"/>
                          </a:rPr>
                          <m:t> </m:t>
                        </m:r>
                        <m:r>
                          <a:rPr lang="es-ES" sz="1400" b="0" i="1" smtClean="0">
                            <a:latin typeface="Cambria Math" panose="02040503050406030204" pitchFamily="18" charset="0"/>
                          </a:rPr>
                          <m:t>𝑙𝑖𝑠𝑡𝑎</m:t>
                        </m:r>
                        <m:r>
                          <a:rPr lang="es-ES" sz="1400" b="0" i="1" smtClean="0">
                            <a:latin typeface="Cambria Math" panose="02040503050406030204" pitchFamily="18" charset="0"/>
                          </a:rPr>
                          <m:t> </m:t>
                        </m:r>
                        <m:r>
                          <a:rPr lang="es-ES" sz="1400" b="0" i="1" smtClean="0">
                            <a:latin typeface="Cambria Math" panose="02040503050406030204" pitchFamily="18" charset="0"/>
                          </a:rPr>
                          <m:t>𝑚𝑎𝑦𝑜𝑟</m:t>
                        </m:r>
                      </m:den>
                    </m:f>
                  </m:oMath>
                </a14:m>
                <a:r>
                  <a:rPr lang="es-ES" sz="1400" dirty="0"/>
                  <a:t>, siendo A la lista de origen y B la lista con la que se compara</a:t>
                </a:r>
              </a:p>
              <a:p>
                <a:pPr marL="800100" lvl="1" indent="-342900">
                  <a:buFontTx/>
                  <a:buAutoNum type="arabicPeriod"/>
                </a:pPr>
                <a:r>
                  <a:rPr lang="es-ES" sz="1400" dirty="0"/>
                  <a:t>Se aplica la similitud ponderada, para el atributo lista, según las estadísticas de esa entidad.</a:t>
                </a:r>
              </a:p>
              <a:p>
                <a:pPr marL="742950" lvl="1" indent="-285750">
                  <a:buFont typeface="Arial" panose="020B0604020202020204" pitchFamily="34" charset="0"/>
                  <a:buChar char="•"/>
                </a:pPr>
                <a:endParaRPr lang="es-ES" sz="1400" dirty="0"/>
              </a:p>
              <a:p>
                <a:pPr marL="285750" indent="-285750">
                  <a:buFont typeface="Arial" panose="020B0604020202020204" pitchFamily="34" charset="0"/>
                  <a:buChar char="•"/>
                </a:pPr>
                <a:endParaRPr lang="es-ES" sz="1400" dirty="0"/>
              </a:p>
              <a:p>
                <a:pPr lvl="2"/>
                <a:endParaRPr lang="es-ES" sz="1400" dirty="0"/>
              </a:p>
              <a:p>
                <a:pPr marL="742950" lvl="1" indent="-285750">
                  <a:buFont typeface="Arial" panose="020B0604020202020204" pitchFamily="34" charset="0"/>
                  <a:buChar char="•"/>
                </a:pPr>
                <a:endParaRPr lang="es-ES" sz="1400" dirty="0"/>
              </a:p>
              <a:p>
                <a:pPr marL="285750" indent="-285750">
                  <a:buFont typeface="Arial" panose="020B0604020202020204" pitchFamily="34" charset="0"/>
                  <a:buChar char="•"/>
                </a:pPr>
                <a:endParaRPr lang="es-ES" sz="1400" dirty="0"/>
              </a:p>
              <a:p>
                <a:pPr marL="1028700" lvl="1" indent="-571500">
                  <a:buFont typeface="Arial" panose="020B0604020202020204" pitchFamily="34" charset="0"/>
                  <a:buChar char="•"/>
                </a:pPr>
                <a:endParaRPr lang="es-ES" sz="1600" dirty="0"/>
              </a:p>
            </p:txBody>
          </p:sp>
        </mc:Choice>
        <mc:Fallback xmlns="">
          <p:sp>
            <p:nvSpPr>
              <p:cNvPr id="3" name="CuadroTexto 2">
                <a:extLst>
                  <a:ext uri="{FF2B5EF4-FFF2-40B4-BE49-F238E27FC236}">
                    <a16:creationId xmlns:a16="http://schemas.microsoft.com/office/drawing/2014/main" id="{5AC02955-B68A-4468-B218-F80C970EBE53}"/>
                  </a:ext>
                </a:extLst>
              </p:cNvPr>
              <p:cNvSpPr txBox="1">
                <a:spLocks noRot="1" noChangeAspect="1" noMove="1" noResize="1" noEditPoints="1" noAdjustHandles="1" noChangeArrowheads="1" noChangeShapeType="1" noTextEdit="1"/>
              </p:cNvSpPr>
              <p:nvPr/>
            </p:nvSpPr>
            <p:spPr>
              <a:xfrm>
                <a:off x="216793" y="2100540"/>
                <a:ext cx="11758411" cy="3804631"/>
              </a:xfrm>
              <a:prstGeom prst="rect">
                <a:avLst/>
              </a:prstGeom>
              <a:blipFill>
                <a:blip r:embed="rId3"/>
                <a:stretch>
                  <a:fillRect l="-830" t="-1282"/>
                </a:stretch>
              </a:blipFill>
            </p:spPr>
            <p:txBody>
              <a:bodyPr/>
              <a:lstStyle/>
              <a:p>
                <a:r>
                  <a:rPr lang="es-ES">
                    <a:noFill/>
                  </a:rPr>
                  <a:t> </a:t>
                </a:r>
              </a:p>
            </p:txBody>
          </p:sp>
        </mc:Fallback>
      </mc:AlternateContent>
    </p:spTree>
    <p:extLst>
      <p:ext uri="{BB962C8B-B14F-4D97-AF65-F5344CB8AC3E}">
        <p14:creationId xmlns:p14="http://schemas.microsoft.com/office/powerpoint/2010/main" val="29490157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Métricas de similitud (Otros tipos) IV. Objetos </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216793" y="2100540"/>
            <a:ext cx="5261987" cy="2769989"/>
          </a:xfrm>
          <a:prstGeom prst="rect">
            <a:avLst/>
          </a:prstGeom>
          <a:noFill/>
        </p:spPr>
        <p:txBody>
          <a:bodyPr wrap="square" rtlCol="0">
            <a:spAutoFit/>
          </a:bodyPr>
          <a:lstStyle/>
          <a:p>
            <a:r>
              <a:rPr lang="es-ES" sz="2400" dirty="0"/>
              <a:t>Objetos</a:t>
            </a:r>
          </a:p>
          <a:p>
            <a:endParaRPr lang="es-ES" sz="800" b="1" u="sng" dirty="0"/>
          </a:p>
          <a:p>
            <a:pPr marL="285750" indent="-285750">
              <a:buFont typeface="Arial" panose="020B0604020202020204" pitchFamily="34" charset="0"/>
              <a:buChar char="•"/>
            </a:pPr>
            <a:r>
              <a:rPr lang="es-ES" sz="1400" dirty="0"/>
              <a:t>Si el atributo a evaluar es un objeto se aplica la evaluación de objetos que se describirá mas adelante</a:t>
            </a:r>
          </a:p>
          <a:p>
            <a:pPr marL="285750" indent="-285750">
              <a:buFont typeface="Arial" panose="020B0604020202020204" pitchFamily="34" charset="0"/>
              <a:buChar char="•"/>
            </a:pPr>
            <a:r>
              <a:rPr lang="es-ES" sz="1400" dirty="0"/>
              <a:t>Este caso se da cuando los objetos encontrados en el triple store son objetos anidados.</a:t>
            </a:r>
          </a:p>
          <a:p>
            <a:pPr marL="742950" lvl="1" indent="-285750">
              <a:buFont typeface="Arial" panose="020B0604020202020204" pitchFamily="34" charset="0"/>
              <a:buChar char="•"/>
            </a:pPr>
            <a:endParaRPr lang="es-ES" sz="1400" dirty="0"/>
          </a:p>
          <a:p>
            <a:pPr marL="285750" indent="-285750">
              <a:buFont typeface="Arial" panose="020B0604020202020204" pitchFamily="34" charset="0"/>
              <a:buChar char="•"/>
            </a:pPr>
            <a:endParaRPr lang="es-ES" sz="1400" dirty="0"/>
          </a:p>
          <a:p>
            <a:pPr lvl="2"/>
            <a:endParaRPr lang="es-ES" sz="1400" dirty="0"/>
          </a:p>
          <a:p>
            <a:pPr marL="742950" lvl="1" indent="-285750">
              <a:buFont typeface="Arial" panose="020B0604020202020204" pitchFamily="34" charset="0"/>
              <a:buChar char="•"/>
            </a:pPr>
            <a:endParaRPr lang="es-ES" sz="1400" dirty="0"/>
          </a:p>
          <a:p>
            <a:pPr marL="285750" indent="-285750">
              <a:buFont typeface="Arial" panose="020B0604020202020204" pitchFamily="34" charset="0"/>
              <a:buChar char="•"/>
            </a:pPr>
            <a:endParaRPr lang="es-ES" sz="1400" dirty="0"/>
          </a:p>
          <a:p>
            <a:pPr marL="1028700" lvl="1" indent="-571500">
              <a:buFont typeface="Arial" panose="020B0604020202020204" pitchFamily="34" charset="0"/>
              <a:buChar char="•"/>
            </a:pPr>
            <a:endParaRPr lang="es-ES" sz="1600" dirty="0"/>
          </a:p>
        </p:txBody>
      </p:sp>
      <p:sp>
        <p:nvSpPr>
          <p:cNvPr id="5" name="Rectángulo 4">
            <a:extLst>
              <a:ext uri="{FF2B5EF4-FFF2-40B4-BE49-F238E27FC236}">
                <a16:creationId xmlns:a16="http://schemas.microsoft.com/office/drawing/2014/main" id="{5DACDA73-0C31-4A5C-9376-A4CD0BBAA92A}"/>
              </a:ext>
            </a:extLst>
          </p:cNvPr>
          <p:cNvSpPr/>
          <p:nvPr/>
        </p:nvSpPr>
        <p:spPr>
          <a:xfrm>
            <a:off x="5478780" y="2100540"/>
            <a:ext cx="6217920" cy="4164806"/>
          </a:xfrm>
          <a:prstGeom prst="rect">
            <a:avLst/>
          </a:prstGeom>
          <a:solidFill>
            <a:schemeClr val="tx1"/>
          </a:solidFill>
        </p:spPr>
        <p:txBody>
          <a:bodyPr wrap="square">
            <a:spAutoFit/>
          </a:bodyPr>
          <a:lstStyle/>
          <a:p>
            <a:r>
              <a:rPr lang="es-ES" sz="800" dirty="0">
                <a:solidFill>
                  <a:schemeClr val="bg1"/>
                </a:solidFill>
              </a:rPr>
              <a:t>{</a:t>
            </a:r>
          </a:p>
          <a:p>
            <a:r>
              <a:rPr lang="es-ES" sz="800" dirty="0">
                <a:solidFill>
                  <a:schemeClr val="bg1"/>
                </a:solidFill>
              </a:rPr>
              <a:t>  "@_fa": "true",</a:t>
            </a:r>
          </a:p>
          <a:p>
            <a:r>
              <a:rPr lang="es-ES" sz="800" dirty="0">
                <a:solidFill>
                  <a:schemeClr val="bg1"/>
                </a:solidFill>
              </a:rPr>
              <a:t>  "</a:t>
            </a:r>
            <a:r>
              <a:rPr lang="es-ES" sz="800" dirty="0" err="1">
                <a:solidFill>
                  <a:schemeClr val="bg1"/>
                </a:solidFill>
              </a:rPr>
              <a:t>prism:url</a:t>
            </a:r>
            <a:r>
              <a:rPr lang="es-ES" sz="800" dirty="0">
                <a:solidFill>
                  <a:schemeClr val="bg1"/>
                </a:solidFill>
              </a:rPr>
              <a:t>": "https://api.elsevier.com/content/</a:t>
            </a:r>
            <a:r>
              <a:rPr lang="es-ES" sz="800" dirty="0" err="1">
                <a:solidFill>
                  <a:schemeClr val="bg1"/>
                </a:solidFill>
              </a:rPr>
              <a:t>abstract</a:t>
            </a:r>
            <a:r>
              <a:rPr lang="es-ES" sz="800" dirty="0">
                <a:solidFill>
                  <a:schemeClr val="bg1"/>
                </a:solidFill>
              </a:rPr>
              <a:t>/</a:t>
            </a:r>
            <a:r>
              <a:rPr lang="es-ES" sz="800" dirty="0" err="1">
                <a:solidFill>
                  <a:schemeClr val="bg1"/>
                </a:solidFill>
              </a:rPr>
              <a:t>scopus_id</a:t>
            </a:r>
            <a:r>
              <a:rPr lang="es-ES" sz="800" dirty="0">
                <a:solidFill>
                  <a:schemeClr val="bg1"/>
                </a:solidFill>
              </a:rPr>
              <a:t>/85064015825",</a:t>
            </a:r>
          </a:p>
          <a:p>
            <a:r>
              <a:rPr lang="es-ES" sz="800" dirty="0">
                <a:solidFill>
                  <a:schemeClr val="bg1"/>
                </a:solidFill>
              </a:rPr>
              <a:t>  "</a:t>
            </a:r>
            <a:r>
              <a:rPr lang="es-ES" sz="800" dirty="0" err="1">
                <a:solidFill>
                  <a:schemeClr val="bg1"/>
                </a:solidFill>
              </a:rPr>
              <a:t>dc:identifier</a:t>
            </a:r>
            <a:r>
              <a:rPr lang="es-ES" sz="800" dirty="0">
                <a:solidFill>
                  <a:schemeClr val="bg1"/>
                </a:solidFill>
              </a:rPr>
              <a:t>": "SCOPUS_ID:85064015825",</a:t>
            </a:r>
          </a:p>
          <a:p>
            <a:r>
              <a:rPr lang="es-ES" sz="800" dirty="0">
                <a:solidFill>
                  <a:schemeClr val="bg1"/>
                </a:solidFill>
              </a:rPr>
              <a:t>  "</a:t>
            </a:r>
            <a:r>
              <a:rPr lang="es-ES" sz="800" dirty="0" err="1">
                <a:solidFill>
                  <a:schemeClr val="bg1"/>
                </a:solidFill>
              </a:rPr>
              <a:t>eid</a:t>
            </a:r>
            <a:r>
              <a:rPr lang="es-ES" sz="800" dirty="0">
                <a:solidFill>
                  <a:schemeClr val="bg1"/>
                </a:solidFill>
              </a:rPr>
              <a:t>": "2-s2.0-85064015825",</a:t>
            </a:r>
          </a:p>
          <a:p>
            <a:r>
              <a:rPr lang="es-ES" sz="800" dirty="0">
                <a:solidFill>
                  <a:schemeClr val="bg1"/>
                </a:solidFill>
              </a:rPr>
              <a:t>  "</a:t>
            </a:r>
            <a:r>
              <a:rPr lang="es-ES" sz="800" dirty="0" err="1">
                <a:solidFill>
                  <a:schemeClr val="bg1"/>
                </a:solidFill>
              </a:rPr>
              <a:t>dc:title</a:t>
            </a:r>
            <a:r>
              <a:rPr lang="es-ES" sz="800" dirty="0">
                <a:solidFill>
                  <a:schemeClr val="bg1"/>
                </a:solidFill>
              </a:rPr>
              <a:t>": "</a:t>
            </a:r>
            <a:r>
              <a:rPr lang="es-ES" sz="800" dirty="0" err="1">
                <a:solidFill>
                  <a:schemeClr val="bg1"/>
                </a:solidFill>
              </a:rPr>
              <a:t>Implementation</a:t>
            </a:r>
            <a:r>
              <a:rPr lang="es-ES" sz="800" dirty="0">
                <a:solidFill>
                  <a:schemeClr val="bg1"/>
                </a:solidFill>
              </a:rPr>
              <a:t> of a new modular </a:t>
            </a:r>
            <a:r>
              <a:rPr lang="es-ES" sz="800" dirty="0" err="1">
                <a:solidFill>
                  <a:schemeClr val="bg1"/>
                </a:solidFill>
              </a:rPr>
              <a:t>facility</a:t>
            </a:r>
            <a:r>
              <a:rPr lang="es-ES" sz="800" dirty="0">
                <a:solidFill>
                  <a:schemeClr val="bg1"/>
                </a:solidFill>
              </a:rPr>
              <a:t> to </a:t>
            </a:r>
            <a:r>
              <a:rPr lang="es-ES" sz="800" dirty="0" err="1">
                <a:solidFill>
                  <a:schemeClr val="bg1"/>
                </a:solidFill>
              </a:rPr>
              <a:t>detoxify</a:t>
            </a:r>
            <a:r>
              <a:rPr lang="es-ES" sz="800" dirty="0">
                <a:solidFill>
                  <a:schemeClr val="bg1"/>
                </a:solidFill>
              </a:rPr>
              <a:t> agro-</a:t>
            </a:r>
            <a:r>
              <a:rPr lang="es-ES" sz="800" dirty="0" err="1">
                <a:solidFill>
                  <a:schemeClr val="bg1"/>
                </a:solidFill>
              </a:rPr>
              <a:t>wastewater</a:t>
            </a:r>
            <a:r>
              <a:rPr lang="es-ES" sz="800" dirty="0">
                <a:solidFill>
                  <a:schemeClr val="bg1"/>
                </a:solidFill>
              </a:rPr>
              <a:t> </a:t>
            </a:r>
            <a:r>
              <a:rPr lang="es-ES" sz="800" dirty="0" err="1">
                <a:solidFill>
                  <a:schemeClr val="bg1"/>
                </a:solidFill>
              </a:rPr>
              <a:t>polluted</a:t>
            </a:r>
            <a:r>
              <a:rPr lang="es-ES" sz="800" dirty="0">
                <a:solidFill>
                  <a:schemeClr val="bg1"/>
                </a:solidFill>
              </a:rPr>
              <a:t> </a:t>
            </a:r>
            <a:r>
              <a:rPr lang="es-ES" sz="800" dirty="0" err="1">
                <a:solidFill>
                  <a:schemeClr val="bg1"/>
                </a:solidFill>
              </a:rPr>
              <a:t>with</a:t>
            </a:r>
            <a:r>
              <a:rPr lang="es-ES" sz="800" dirty="0">
                <a:solidFill>
                  <a:schemeClr val="bg1"/>
                </a:solidFill>
              </a:rPr>
              <a:t> </a:t>
            </a:r>
            <a:r>
              <a:rPr lang="es-ES" sz="800" dirty="0" err="1">
                <a:solidFill>
                  <a:schemeClr val="bg1"/>
                </a:solidFill>
              </a:rPr>
              <a:t>neonicotinoid</a:t>
            </a:r>
            <a:r>
              <a:rPr lang="es-ES" sz="800" dirty="0">
                <a:solidFill>
                  <a:schemeClr val="bg1"/>
                </a:solidFill>
              </a:rPr>
              <a:t> </a:t>
            </a:r>
            <a:r>
              <a:rPr lang="es-ES" sz="800" dirty="0" err="1">
                <a:solidFill>
                  <a:schemeClr val="bg1"/>
                </a:solidFill>
              </a:rPr>
              <a:t>insecticides</a:t>
            </a:r>
            <a:r>
              <a:rPr lang="es-ES" sz="800" dirty="0">
                <a:solidFill>
                  <a:schemeClr val="bg1"/>
                </a:solidFill>
              </a:rPr>
              <a:t> in </a:t>
            </a:r>
            <a:r>
              <a:rPr lang="es-ES" sz="800" dirty="0" err="1">
                <a:solidFill>
                  <a:schemeClr val="bg1"/>
                </a:solidFill>
              </a:rPr>
              <a:t>farms</a:t>
            </a:r>
            <a:r>
              <a:rPr lang="es-ES" sz="800" dirty="0">
                <a:solidFill>
                  <a:schemeClr val="bg1"/>
                </a:solidFill>
              </a:rPr>
              <a:t> </a:t>
            </a:r>
            <a:r>
              <a:rPr lang="es-ES" sz="800" dirty="0" err="1">
                <a:solidFill>
                  <a:schemeClr val="bg1"/>
                </a:solidFill>
              </a:rPr>
              <a:t>by</a:t>
            </a:r>
            <a:r>
              <a:rPr lang="es-ES" sz="800" dirty="0">
                <a:solidFill>
                  <a:schemeClr val="bg1"/>
                </a:solidFill>
              </a:rPr>
              <a:t> solar </a:t>
            </a:r>
            <a:r>
              <a:rPr lang="es-ES" sz="800" dirty="0" err="1">
                <a:solidFill>
                  <a:schemeClr val="bg1"/>
                </a:solidFill>
              </a:rPr>
              <a:t>photocatalysis</a:t>
            </a:r>
            <a:r>
              <a:rPr lang="es-ES" sz="800" dirty="0">
                <a:solidFill>
                  <a:schemeClr val="bg1"/>
                </a:solidFill>
              </a:rPr>
              <a:t>",</a:t>
            </a:r>
          </a:p>
          <a:p>
            <a:r>
              <a:rPr lang="es-ES" sz="800" dirty="0">
                <a:solidFill>
                  <a:schemeClr val="bg1"/>
                </a:solidFill>
              </a:rPr>
              <a:t>  "</a:t>
            </a:r>
            <a:r>
              <a:rPr lang="es-ES" sz="800" dirty="0" err="1">
                <a:solidFill>
                  <a:schemeClr val="bg1"/>
                </a:solidFill>
              </a:rPr>
              <a:t>dc:creator</a:t>
            </a:r>
            <a:r>
              <a:rPr lang="es-ES" sz="800" dirty="0">
                <a:solidFill>
                  <a:schemeClr val="bg1"/>
                </a:solidFill>
              </a:rPr>
              <a:t>": "</a:t>
            </a:r>
            <a:r>
              <a:rPr lang="es-ES" sz="800" dirty="0" err="1">
                <a:solidFill>
                  <a:schemeClr val="bg1"/>
                </a:solidFill>
              </a:rPr>
              <a:t>Fenoll</a:t>
            </a:r>
            <a:r>
              <a:rPr lang="es-ES" sz="800" dirty="0">
                <a:solidFill>
                  <a:schemeClr val="bg1"/>
                </a:solidFill>
              </a:rPr>
              <a:t> J.",</a:t>
            </a:r>
          </a:p>
          <a:p>
            <a:r>
              <a:rPr lang="es-ES" sz="800" dirty="0">
                <a:solidFill>
                  <a:schemeClr val="bg1"/>
                </a:solidFill>
              </a:rPr>
              <a:t>  "</a:t>
            </a:r>
            <a:r>
              <a:rPr lang="es-ES" sz="800" dirty="0" err="1">
                <a:solidFill>
                  <a:schemeClr val="bg1"/>
                </a:solidFill>
              </a:rPr>
              <a:t>prism:publicationName</a:t>
            </a:r>
            <a:r>
              <a:rPr lang="es-ES" sz="800" dirty="0">
                <a:solidFill>
                  <a:schemeClr val="bg1"/>
                </a:solidFill>
              </a:rPr>
              <a:t>": "Energy",</a:t>
            </a:r>
          </a:p>
          <a:p>
            <a:r>
              <a:rPr lang="es-ES" sz="800" dirty="0">
                <a:solidFill>
                  <a:schemeClr val="bg1"/>
                </a:solidFill>
              </a:rPr>
              <a:t>  "</a:t>
            </a:r>
            <a:r>
              <a:rPr lang="es-ES" sz="800" dirty="0" err="1">
                <a:solidFill>
                  <a:schemeClr val="bg1"/>
                </a:solidFill>
              </a:rPr>
              <a:t>prism:issn</a:t>
            </a:r>
            <a:r>
              <a:rPr lang="es-ES" sz="800" dirty="0">
                <a:solidFill>
                  <a:schemeClr val="bg1"/>
                </a:solidFill>
              </a:rPr>
              <a:t>": "03605442",</a:t>
            </a:r>
          </a:p>
          <a:p>
            <a:r>
              <a:rPr lang="es-ES" sz="800" dirty="0">
                <a:solidFill>
                  <a:schemeClr val="bg1"/>
                </a:solidFill>
              </a:rPr>
              <a:t>  "</a:t>
            </a:r>
            <a:r>
              <a:rPr lang="es-ES" sz="800" dirty="0" err="1">
                <a:solidFill>
                  <a:schemeClr val="bg1"/>
                </a:solidFill>
              </a:rPr>
              <a:t>prism:volume</a:t>
            </a:r>
            <a:r>
              <a:rPr lang="es-ES" sz="800" dirty="0">
                <a:solidFill>
                  <a:schemeClr val="bg1"/>
                </a:solidFill>
              </a:rPr>
              <a:t>": "175",</a:t>
            </a:r>
          </a:p>
          <a:p>
            <a:r>
              <a:rPr lang="es-ES" sz="800" dirty="0">
                <a:solidFill>
                  <a:schemeClr val="bg1"/>
                </a:solidFill>
              </a:rPr>
              <a:t>  "</a:t>
            </a:r>
            <a:r>
              <a:rPr lang="es-ES" sz="800" dirty="0" err="1">
                <a:solidFill>
                  <a:schemeClr val="bg1"/>
                </a:solidFill>
              </a:rPr>
              <a:t>prism:pageRange</a:t>
            </a:r>
            <a:r>
              <a:rPr lang="es-ES" sz="800" dirty="0">
                <a:solidFill>
                  <a:schemeClr val="bg1"/>
                </a:solidFill>
              </a:rPr>
              <a:t>": "722-729",</a:t>
            </a:r>
          </a:p>
          <a:p>
            <a:r>
              <a:rPr lang="es-ES" sz="800" dirty="0">
                <a:solidFill>
                  <a:schemeClr val="bg1"/>
                </a:solidFill>
              </a:rPr>
              <a:t>  "</a:t>
            </a:r>
            <a:r>
              <a:rPr lang="es-ES" sz="800" dirty="0" err="1">
                <a:solidFill>
                  <a:schemeClr val="bg1"/>
                </a:solidFill>
              </a:rPr>
              <a:t>prism:coverDate</a:t>
            </a:r>
            <a:r>
              <a:rPr lang="es-ES" sz="800" dirty="0">
                <a:solidFill>
                  <a:schemeClr val="bg1"/>
                </a:solidFill>
              </a:rPr>
              <a:t>": "2019-05-15",</a:t>
            </a:r>
          </a:p>
          <a:p>
            <a:r>
              <a:rPr lang="es-ES" sz="800" dirty="0">
                <a:solidFill>
                  <a:schemeClr val="bg1"/>
                </a:solidFill>
              </a:rPr>
              <a:t>  "</a:t>
            </a:r>
            <a:r>
              <a:rPr lang="es-ES" sz="800" dirty="0" err="1">
                <a:solidFill>
                  <a:schemeClr val="bg1"/>
                </a:solidFill>
              </a:rPr>
              <a:t>prism:coverDisplayDate</a:t>
            </a:r>
            <a:r>
              <a:rPr lang="es-ES" sz="800" dirty="0">
                <a:solidFill>
                  <a:schemeClr val="bg1"/>
                </a:solidFill>
              </a:rPr>
              <a:t>": "15 May 2019",</a:t>
            </a:r>
          </a:p>
          <a:p>
            <a:r>
              <a:rPr lang="es-ES" sz="800" dirty="0">
                <a:solidFill>
                  <a:schemeClr val="bg1"/>
                </a:solidFill>
              </a:rPr>
              <a:t>  "</a:t>
            </a:r>
            <a:r>
              <a:rPr lang="es-ES" sz="800" dirty="0" err="1">
                <a:solidFill>
                  <a:schemeClr val="bg1"/>
                </a:solidFill>
              </a:rPr>
              <a:t>prism:doi</a:t>
            </a:r>
            <a:r>
              <a:rPr lang="es-ES" sz="800" dirty="0">
                <a:solidFill>
                  <a:schemeClr val="bg1"/>
                </a:solidFill>
              </a:rPr>
              <a:t>": "10.1016/j.energy.2019.03.118",</a:t>
            </a:r>
          </a:p>
          <a:p>
            <a:r>
              <a:rPr lang="es-ES" sz="800" dirty="0">
                <a:solidFill>
                  <a:schemeClr val="bg1"/>
                </a:solidFill>
              </a:rPr>
              <a:t>  "</a:t>
            </a:r>
            <a:r>
              <a:rPr lang="es-ES" sz="800" dirty="0" err="1">
                <a:solidFill>
                  <a:schemeClr val="bg1"/>
                </a:solidFill>
              </a:rPr>
              <a:t>pii</a:t>
            </a:r>
            <a:r>
              <a:rPr lang="es-ES" sz="800" dirty="0">
                <a:solidFill>
                  <a:schemeClr val="bg1"/>
                </a:solidFill>
              </a:rPr>
              <a:t>": "S0360544219305341",</a:t>
            </a:r>
          </a:p>
          <a:p>
            <a:r>
              <a:rPr lang="es-ES" sz="800" dirty="0">
                <a:solidFill>
                  <a:schemeClr val="bg1"/>
                </a:solidFill>
              </a:rPr>
              <a:t>  "</a:t>
            </a:r>
            <a:r>
              <a:rPr lang="es-ES" sz="800" dirty="0" err="1">
                <a:solidFill>
                  <a:schemeClr val="bg1"/>
                </a:solidFill>
              </a:rPr>
              <a:t>citedby-count</a:t>
            </a:r>
            <a:r>
              <a:rPr lang="es-ES" sz="800" dirty="0">
                <a:solidFill>
                  <a:schemeClr val="bg1"/>
                </a:solidFill>
              </a:rPr>
              <a:t>": "8",</a:t>
            </a:r>
          </a:p>
          <a:p>
            <a:r>
              <a:rPr lang="es-ES" sz="800" dirty="0">
                <a:solidFill>
                  <a:schemeClr val="bg1"/>
                </a:solidFill>
              </a:rPr>
              <a:t>  </a:t>
            </a:r>
            <a:r>
              <a:rPr lang="es-ES" sz="800" dirty="0">
                <a:solidFill>
                  <a:srgbClr val="FFFF00"/>
                </a:solidFill>
              </a:rPr>
              <a:t>"</a:t>
            </a:r>
            <a:r>
              <a:rPr lang="es-ES" sz="800" dirty="0" err="1">
                <a:solidFill>
                  <a:srgbClr val="FFFF00"/>
                </a:solidFill>
              </a:rPr>
              <a:t>affiliation</a:t>
            </a:r>
            <a:r>
              <a:rPr lang="es-ES" sz="800" dirty="0">
                <a:solidFill>
                  <a:srgbClr val="FFFF00"/>
                </a:solidFill>
              </a:rPr>
              <a:t>": [</a:t>
            </a:r>
          </a:p>
          <a:p>
            <a:r>
              <a:rPr lang="es-ES" sz="800" dirty="0">
                <a:solidFill>
                  <a:srgbClr val="FFFF00"/>
                </a:solidFill>
              </a:rPr>
              <a:t>    {</a:t>
            </a:r>
          </a:p>
          <a:p>
            <a:r>
              <a:rPr lang="es-ES" sz="800" dirty="0">
                <a:solidFill>
                  <a:srgbClr val="FFFF00"/>
                </a:solidFill>
              </a:rPr>
              <a:t>      "@_fa": "true",</a:t>
            </a:r>
          </a:p>
          <a:p>
            <a:r>
              <a:rPr lang="es-ES" sz="800" dirty="0">
                <a:solidFill>
                  <a:srgbClr val="FFFF00"/>
                </a:solidFill>
              </a:rPr>
              <a:t>      "</a:t>
            </a:r>
            <a:r>
              <a:rPr lang="es-ES" sz="800" dirty="0" err="1">
                <a:solidFill>
                  <a:srgbClr val="FFFF00"/>
                </a:solidFill>
              </a:rPr>
              <a:t>affilname</a:t>
            </a:r>
            <a:r>
              <a:rPr lang="es-ES" sz="800" dirty="0">
                <a:solidFill>
                  <a:srgbClr val="FFFF00"/>
                </a:solidFill>
              </a:rPr>
              <a:t>": "</a:t>
            </a:r>
            <a:r>
              <a:rPr lang="es-ES" sz="800" dirty="0" err="1">
                <a:solidFill>
                  <a:srgbClr val="FFFF00"/>
                </a:solidFill>
              </a:rPr>
              <a:t>Sustainability</a:t>
            </a:r>
            <a:r>
              <a:rPr lang="es-ES" sz="800" dirty="0">
                <a:solidFill>
                  <a:srgbClr val="FFFF00"/>
                </a:solidFill>
              </a:rPr>
              <a:t> and </a:t>
            </a:r>
            <a:r>
              <a:rPr lang="es-ES" sz="800" dirty="0" err="1">
                <a:solidFill>
                  <a:srgbClr val="FFFF00"/>
                </a:solidFill>
              </a:rPr>
              <a:t>Quality</a:t>
            </a:r>
            <a:r>
              <a:rPr lang="es-ES" sz="800" dirty="0">
                <a:solidFill>
                  <a:srgbClr val="FFFF00"/>
                </a:solidFill>
              </a:rPr>
              <a:t> Group of </a:t>
            </a:r>
            <a:r>
              <a:rPr lang="es-ES" sz="800" dirty="0" err="1">
                <a:solidFill>
                  <a:srgbClr val="FFFF00"/>
                </a:solidFill>
              </a:rPr>
              <a:t>Fruit</a:t>
            </a:r>
            <a:r>
              <a:rPr lang="es-ES" sz="800" dirty="0">
                <a:solidFill>
                  <a:srgbClr val="FFFF00"/>
                </a:solidFill>
              </a:rPr>
              <a:t> and Vegetable </a:t>
            </a:r>
            <a:r>
              <a:rPr lang="es-ES" sz="800" dirty="0" err="1">
                <a:solidFill>
                  <a:srgbClr val="FFFF00"/>
                </a:solidFill>
              </a:rPr>
              <a:t>Products</a:t>
            </a:r>
            <a:r>
              <a:rPr lang="es-ES" sz="800" dirty="0">
                <a:solidFill>
                  <a:srgbClr val="FFFF00"/>
                </a:solidFill>
              </a:rPr>
              <a:t>. Murcia Institute of Agri-</a:t>
            </a:r>
            <a:r>
              <a:rPr lang="es-ES" sz="800" dirty="0" err="1">
                <a:solidFill>
                  <a:srgbClr val="FFFF00"/>
                </a:solidFill>
              </a:rPr>
              <a:t>Food</a:t>
            </a:r>
            <a:r>
              <a:rPr lang="es-ES" sz="800" dirty="0">
                <a:solidFill>
                  <a:srgbClr val="FFFF00"/>
                </a:solidFill>
              </a:rPr>
              <a:t> Research and Development",</a:t>
            </a:r>
          </a:p>
          <a:p>
            <a:r>
              <a:rPr lang="es-ES" sz="800" dirty="0">
                <a:solidFill>
                  <a:srgbClr val="FFFF00"/>
                </a:solidFill>
              </a:rPr>
              <a:t>      "</a:t>
            </a:r>
            <a:r>
              <a:rPr lang="es-ES" sz="800" dirty="0" err="1">
                <a:solidFill>
                  <a:srgbClr val="FFFF00"/>
                </a:solidFill>
              </a:rPr>
              <a:t>affiliation-city</a:t>
            </a:r>
            <a:r>
              <a:rPr lang="es-ES" sz="800" dirty="0">
                <a:solidFill>
                  <a:srgbClr val="FFFF00"/>
                </a:solidFill>
              </a:rPr>
              <a:t>": "Murcia",</a:t>
            </a:r>
          </a:p>
          <a:p>
            <a:r>
              <a:rPr lang="es-ES" sz="800" dirty="0">
                <a:solidFill>
                  <a:srgbClr val="FFFF00"/>
                </a:solidFill>
              </a:rPr>
              <a:t>      "</a:t>
            </a:r>
            <a:r>
              <a:rPr lang="es-ES" sz="800" dirty="0" err="1">
                <a:solidFill>
                  <a:srgbClr val="FFFF00"/>
                </a:solidFill>
              </a:rPr>
              <a:t>affiliation</a:t>
            </a:r>
            <a:r>
              <a:rPr lang="es-ES" sz="800" dirty="0">
                <a:solidFill>
                  <a:srgbClr val="FFFF00"/>
                </a:solidFill>
              </a:rPr>
              <a:t>-country": "</a:t>
            </a:r>
            <a:r>
              <a:rPr lang="es-ES" sz="800" dirty="0" err="1">
                <a:solidFill>
                  <a:srgbClr val="FFFF00"/>
                </a:solidFill>
              </a:rPr>
              <a:t>Spain</a:t>
            </a:r>
            <a:r>
              <a:rPr lang="es-ES" sz="800" dirty="0">
                <a:solidFill>
                  <a:srgbClr val="FFFF00"/>
                </a:solidFill>
              </a:rPr>
              <a:t>"</a:t>
            </a:r>
          </a:p>
          <a:p>
            <a:r>
              <a:rPr lang="es-ES" sz="800" dirty="0">
                <a:solidFill>
                  <a:srgbClr val="FFFF00"/>
                </a:solidFill>
              </a:rPr>
              <a:t>    }</a:t>
            </a:r>
          </a:p>
          <a:p>
            <a:r>
              <a:rPr lang="es-ES" sz="800" dirty="0">
                <a:solidFill>
                  <a:srgbClr val="FFFF00"/>
                </a:solidFill>
              </a:rPr>
              <a:t>  ],</a:t>
            </a:r>
          </a:p>
          <a:p>
            <a:r>
              <a:rPr lang="es-ES" sz="800" dirty="0">
                <a:solidFill>
                  <a:schemeClr val="bg1"/>
                </a:solidFill>
              </a:rPr>
              <a:t>  "</a:t>
            </a:r>
            <a:r>
              <a:rPr lang="es-ES" sz="800" dirty="0" err="1">
                <a:solidFill>
                  <a:schemeClr val="bg1"/>
                </a:solidFill>
              </a:rPr>
              <a:t>prism:aggregationType</a:t>
            </a:r>
            <a:r>
              <a:rPr lang="es-ES" sz="800" dirty="0">
                <a:solidFill>
                  <a:schemeClr val="bg1"/>
                </a:solidFill>
              </a:rPr>
              <a:t>": "Journal",</a:t>
            </a:r>
          </a:p>
          <a:p>
            <a:r>
              <a:rPr lang="es-ES" sz="800" dirty="0">
                <a:solidFill>
                  <a:schemeClr val="bg1"/>
                </a:solidFill>
              </a:rPr>
              <a:t>  "</a:t>
            </a:r>
            <a:r>
              <a:rPr lang="es-ES" sz="800" dirty="0" err="1">
                <a:solidFill>
                  <a:schemeClr val="bg1"/>
                </a:solidFill>
              </a:rPr>
              <a:t>subtype</a:t>
            </a:r>
            <a:r>
              <a:rPr lang="es-ES" sz="800" dirty="0">
                <a:solidFill>
                  <a:schemeClr val="bg1"/>
                </a:solidFill>
              </a:rPr>
              <a:t>": "ar",</a:t>
            </a:r>
          </a:p>
          <a:p>
            <a:r>
              <a:rPr lang="es-ES" sz="800" dirty="0">
                <a:solidFill>
                  <a:schemeClr val="bg1"/>
                </a:solidFill>
              </a:rPr>
              <a:t>  "</a:t>
            </a:r>
            <a:r>
              <a:rPr lang="es-ES" sz="800" dirty="0" err="1">
                <a:solidFill>
                  <a:schemeClr val="bg1"/>
                </a:solidFill>
              </a:rPr>
              <a:t>subtypeDescription</a:t>
            </a:r>
            <a:r>
              <a:rPr lang="es-ES" sz="800" dirty="0">
                <a:solidFill>
                  <a:schemeClr val="bg1"/>
                </a:solidFill>
              </a:rPr>
              <a:t>": "</a:t>
            </a:r>
            <a:r>
              <a:rPr lang="es-ES" sz="800" dirty="0" err="1">
                <a:solidFill>
                  <a:schemeClr val="bg1"/>
                </a:solidFill>
              </a:rPr>
              <a:t>Article</a:t>
            </a:r>
            <a:r>
              <a:rPr lang="es-ES" sz="800" dirty="0">
                <a:solidFill>
                  <a:schemeClr val="bg1"/>
                </a:solidFill>
              </a:rPr>
              <a:t>",</a:t>
            </a:r>
          </a:p>
          <a:p>
            <a:r>
              <a:rPr lang="es-ES" sz="800" dirty="0">
                <a:solidFill>
                  <a:schemeClr val="bg1"/>
                </a:solidFill>
              </a:rPr>
              <a:t>  "source-id": "29348",</a:t>
            </a:r>
          </a:p>
          <a:p>
            <a:r>
              <a:rPr lang="es-ES" sz="800" dirty="0">
                <a:solidFill>
                  <a:schemeClr val="bg1"/>
                </a:solidFill>
              </a:rPr>
              <a:t>  "</a:t>
            </a:r>
            <a:r>
              <a:rPr lang="es-ES" sz="800" dirty="0" err="1">
                <a:solidFill>
                  <a:schemeClr val="bg1"/>
                </a:solidFill>
              </a:rPr>
              <a:t>openaccess</a:t>
            </a:r>
            <a:r>
              <a:rPr lang="es-ES" sz="800" dirty="0">
                <a:solidFill>
                  <a:schemeClr val="bg1"/>
                </a:solidFill>
              </a:rPr>
              <a:t>": "0",</a:t>
            </a:r>
          </a:p>
          <a:p>
            <a:r>
              <a:rPr lang="es-ES" sz="800" dirty="0">
                <a:solidFill>
                  <a:schemeClr val="bg1"/>
                </a:solidFill>
              </a:rPr>
              <a:t>  "</a:t>
            </a:r>
            <a:r>
              <a:rPr lang="es-ES" sz="800" dirty="0" err="1">
                <a:solidFill>
                  <a:schemeClr val="bg1"/>
                </a:solidFill>
              </a:rPr>
              <a:t>openaccessFlag</a:t>
            </a:r>
            <a:r>
              <a:rPr lang="es-ES" sz="800" dirty="0">
                <a:solidFill>
                  <a:schemeClr val="bg1"/>
                </a:solidFill>
              </a:rPr>
              <a:t>": false</a:t>
            </a:r>
          </a:p>
          <a:p>
            <a:r>
              <a:rPr lang="es-ES" sz="800" dirty="0">
                <a:solidFill>
                  <a:schemeClr val="bg1"/>
                </a:solidFill>
              </a:rPr>
              <a:t>}</a:t>
            </a:r>
          </a:p>
        </p:txBody>
      </p:sp>
    </p:spTree>
    <p:extLst>
      <p:ext uri="{BB962C8B-B14F-4D97-AF65-F5344CB8AC3E}">
        <p14:creationId xmlns:p14="http://schemas.microsoft.com/office/powerpoint/2010/main" val="22900457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Métricas de similitud (Otros tipos) V. Enlaces </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216793" y="2100540"/>
            <a:ext cx="11758411" cy="5109091"/>
          </a:xfrm>
          <a:prstGeom prst="rect">
            <a:avLst/>
          </a:prstGeom>
          <a:noFill/>
        </p:spPr>
        <p:txBody>
          <a:bodyPr wrap="square" rtlCol="0">
            <a:spAutoFit/>
          </a:bodyPr>
          <a:lstStyle/>
          <a:p>
            <a:r>
              <a:rPr lang="es-ES" sz="2400" dirty="0"/>
              <a:t>Enlaces</a:t>
            </a:r>
          </a:p>
          <a:p>
            <a:endParaRPr lang="es-ES" sz="2400" dirty="0"/>
          </a:p>
          <a:p>
            <a:pPr marL="342900" indent="-342900">
              <a:buFont typeface="Arial" panose="020B0604020202020204" pitchFamily="34" charset="0"/>
              <a:buChar char="•"/>
            </a:pPr>
            <a:r>
              <a:rPr lang="es-ES" sz="1600" dirty="0"/>
              <a:t>Hay que tener en cuenta hacia donde se efectúa el enlace:</a:t>
            </a:r>
          </a:p>
          <a:p>
            <a:pPr marL="800100" lvl="1" indent="-342900">
              <a:buFont typeface="Arial" panose="020B0604020202020204" pitchFamily="34" charset="0"/>
              <a:buChar char="•"/>
            </a:pPr>
            <a:r>
              <a:rPr lang="es-ES" sz="1600" dirty="0"/>
              <a:t>Si es dentro del mismo nodo, necesariamente referencia a el mismo objeto. En este caso, solo hay que comprobar si la URI es la misma o no, en caso de ser la misma, similitud 1 y e caso contrario similitud 0</a:t>
            </a:r>
          </a:p>
          <a:p>
            <a:pPr marL="800100" lvl="1" indent="-342900">
              <a:buFont typeface="Arial" panose="020B0604020202020204" pitchFamily="34" charset="0"/>
              <a:buChar char="•"/>
            </a:pPr>
            <a:r>
              <a:rPr lang="es-ES" sz="1600" dirty="0"/>
              <a:t>Si la comparación es entre instancias en distintos nodos, hay dos posibles situaciones</a:t>
            </a:r>
          </a:p>
          <a:p>
            <a:pPr marL="1257300" lvl="2" indent="-342900">
              <a:buFont typeface="Arial" panose="020B0604020202020204" pitchFamily="34" charset="0"/>
              <a:buChar char="•"/>
            </a:pPr>
            <a:r>
              <a:rPr lang="es-ES" sz="1600" dirty="0"/>
              <a:t>Si existe una tripleta o propiedad del tipo </a:t>
            </a:r>
            <a:r>
              <a:rPr lang="es-ES" sz="1600" dirty="0" err="1"/>
              <a:t>sameAs</a:t>
            </a:r>
            <a:r>
              <a:rPr lang="es-ES" sz="1600" dirty="0"/>
              <a:t> (que indica que dos objetos almacenados en distintos nodos son en realidad el mismo), en alguno de los nodos, que referencie al otro objeto almacenado en el otro nodo, entonces el objeto es el mismo, y por tanto la similitud es 1. (propiedad de simetría, A = B </a:t>
            </a:r>
            <a:r>
              <a:rPr lang="es-ES" sz="1600" dirty="0">
                <a:sym typeface="Wingdings" panose="05000000000000000000" pitchFamily="2" charset="2"/>
              </a:rPr>
              <a:t> B = A</a:t>
            </a:r>
            <a:r>
              <a:rPr lang="es-ES" sz="1600" dirty="0"/>
              <a:t>)</a:t>
            </a:r>
          </a:p>
          <a:p>
            <a:pPr marL="1257300" lvl="2" indent="-342900">
              <a:buFont typeface="Arial" panose="020B0604020202020204" pitchFamily="34" charset="0"/>
              <a:buChar char="•"/>
            </a:pPr>
            <a:r>
              <a:rPr lang="es-ES" sz="1600" dirty="0"/>
              <a:t>En caso de no existir enlaces de ese tipo si existirá la misma tripleta o propiedad de tipo </a:t>
            </a:r>
            <a:r>
              <a:rPr lang="es-ES" sz="1600" dirty="0" err="1"/>
              <a:t>closeMatch</a:t>
            </a:r>
            <a:r>
              <a:rPr lang="es-ES" sz="1600" dirty="0"/>
              <a:t> (que indica un enlace a una entidad externa al </a:t>
            </a:r>
            <a:r>
              <a:rPr lang="es-ES" sz="1600" dirty="0" err="1"/>
              <a:t>backendSGI</a:t>
            </a:r>
            <a:r>
              <a:rPr lang="es-ES" sz="1600" dirty="0"/>
              <a:t>), con el mismo enlace, significa que ambos son iguales a un objeto externo y por lo tanto iguales entre si (propiedad transitiva, A = C, B = C </a:t>
            </a:r>
            <a:r>
              <a:rPr lang="es-ES" sz="1600" dirty="0">
                <a:sym typeface="Wingdings" panose="05000000000000000000" pitchFamily="2" charset="2"/>
              </a:rPr>
              <a:t> A=B</a:t>
            </a:r>
            <a:r>
              <a:rPr lang="es-ES" sz="1600" dirty="0"/>
              <a:t>).  </a:t>
            </a:r>
          </a:p>
          <a:p>
            <a:pPr marL="1257300" lvl="2" indent="-342900">
              <a:buFont typeface="Arial" panose="020B0604020202020204" pitchFamily="34" charset="0"/>
              <a:buChar char="•"/>
            </a:pPr>
            <a:r>
              <a:rPr lang="es-ES" sz="1600" dirty="0"/>
              <a:t>En caso contrario es necesario evaluar las entidades a la que apuntan los enlaces (de forma recursiva si fuese necesario), aplicando la evaluación de entidades que veremos mas adelante</a:t>
            </a:r>
          </a:p>
          <a:p>
            <a:pPr marL="742950" lvl="1" indent="-285750">
              <a:buFont typeface="Arial" panose="020B0604020202020204" pitchFamily="34" charset="0"/>
              <a:buChar char="•"/>
            </a:pPr>
            <a:endParaRPr lang="es-ES" sz="1400" dirty="0"/>
          </a:p>
          <a:p>
            <a:pPr marL="285750" indent="-285750">
              <a:buFont typeface="Arial" panose="020B0604020202020204" pitchFamily="34" charset="0"/>
              <a:buChar char="•"/>
            </a:pPr>
            <a:endParaRPr lang="es-ES" sz="1400" dirty="0"/>
          </a:p>
          <a:p>
            <a:pPr lvl="2"/>
            <a:endParaRPr lang="es-ES" sz="1400" dirty="0"/>
          </a:p>
          <a:p>
            <a:pPr marL="742950" lvl="1" indent="-285750">
              <a:buFont typeface="Arial" panose="020B0604020202020204" pitchFamily="34" charset="0"/>
              <a:buChar char="•"/>
            </a:pPr>
            <a:endParaRPr lang="es-ES" sz="1400" dirty="0"/>
          </a:p>
          <a:p>
            <a:pPr marL="285750" indent="-285750">
              <a:buFont typeface="Arial" panose="020B0604020202020204" pitchFamily="34" charset="0"/>
              <a:buChar char="•"/>
            </a:pPr>
            <a:endParaRPr lang="es-ES" sz="1400" dirty="0"/>
          </a:p>
          <a:p>
            <a:pPr marL="1028700" lvl="1" indent="-571500">
              <a:buFont typeface="Arial" panose="020B0604020202020204" pitchFamily="34" charset="0"/>
              <a:buChar char="•"/>
            </a:pPr>
            <a:endParaRPr lang="es-ES" sz="1600" dirty="0"/>
          </a:p>
        </p:txBody>
      </p:sp>
    </p:spTree>
    <p:extLst>
      <p:ext uri="{BB962C8B-B14F-4D97-AF65-F5344CB8AC3E}">
        <p14:creationId xmlns:p14="http://schemas.microsoft.com/office/powerpoint/2010/main" val="6454468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Métricas de similitud (Entidades)</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216794" y="2193846"/>
            <a:ext cx="11457992" cy="984885"/>
          </a:xfrm>
          <a:prstGeom prst="rect">
            <a:avLst/>
          </a:prstGeom>
          <a:noFill/>
        </p:spPr>
        <p:txBody>
          <a:bodyPr wrap="square" rtlCol="0">
            <a:spAutoFit/>
          </a:bodyPr>
          <a:lstStyle/>
          <a:p>
            <a:r>
              <a:rPr lang="es-ES" sz="1600" b="1" dirty="0"/>
              <a:t>Idea</a:t>
            </a:r>
          </a:p>
          <a:p>
            <a:pPr marL="285750" indent="-285750">
              <a:buFont typeface="Arial" panose="020B0604020202020204" pitchFamily="34" charset="0"/>
              <a:buChar char="•"/>
            </a:pPr>
            <a:r>
              <a:rPr lang="es-ES" sz="1400" dirty="0"/>
              <a:t>Todas las métricas han de estar normalizadas en el intervalo [0,1]</a:t>
            </a:r>
          </a:p>
          <a:p>
            <a:pPr marL="285750" indent="-285750">
              <a:buFont typeface="Arial" panose="020B0604020202020204" pitchFamily="34" charset="0"/>
              <a:buChar char="•"/>
            </a:pPr>
            <a:r>
              <a:rPr lang="es-ES" sz="1400" dirty="0"/>
              <a:t>Se calculara como la similitud ponderada de los atributos de forma que se otorgue un peso dependiente de su valor de discriminación (mas peso a los atributos mas discriminantes y menos peso a los menos discriminantes)</a:t>
            </a:r>
          </a:p>
        </p:txBody>
      </p:sp>
      <p:sp>
        <p:nvSpPr>
          <p:cNvPr id="4" name="CuadroTexto 3">
            <a:extLst>
              <a:ext uri="{FF2B5EF4-FFF2-40B4-BE49-F238E27FC236}">
                <a16:creationId xmlns:a16="http://schemas.microsoft.com/office/drawing/2014/main" id="{F51C0F09-2325-4808-8F00-9D93F0758AF8}"/>
              </a:ext>
            </a:extLst>
          </p:cNvPr>
          <p:cNvSpPr txBox="1"/>
          <p:nvPr/>
        </p:nvSpPr>
        <p:spPr>
          <a:xfrm>
            <a:off x="216794" y="3272037"/>
            <a:ext cx="11457992" cy="1015663"/>
          </a:xfrm>
          <a:prstGeom prst="rect">
            <a:avLst/>
          </a:prstGeom>
          <a:noFill/>
        </p:spPr>
        <p:txBody>
          <a:bodyPr wrap="square" rtlCol="0">
            <a:spAutoFit/>
          </a:bodyPr>
          <a:lstStyle/>
          <a:p>
            <a:r>
              <a:rPr lang="es-ES" sz="2400" i="1" dirty="0"/>
              <a:t>Valoración de la capacidad de discriminación de un atributo:</a:t>
            </a:r>
          </a:p>
          <a:p>
            <a:endParaRPr lang="es-ES" sz="800" i="1" dirty="0"/>
          </a:p>
          <a:p>
            <a:r>
              <a:rPr lang="es-ES" b="1" i="1" dirty="0"/>
              <a:t>	</a:t>
            </a:r>
            <a:r>
              <a:rPr lang="es-ES" sz="1600" b="1" i="1" dirty="0"/>
              <a:t>Ratio de discriminación(D) [0,1]= # Valores distintos / Total de instancias</a:t>
            </a:r>
          </a:p>
          <a:p>
            <a:endParaRPr lang="es-ES" sz="1000" dirty="0"/>
          </a:p>
        </p:txBody>
      </p:sp>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F83FD105-53CD-4650-965F-59CB106D42F1}"/>
                  </a:ext>
                </a:extLst>
              </p:cNvPr>
              <p:cNvSpPr txBox="1"/>
              <p:nvPr/>
            </p:nvSpPr>
            <p:spPr>
              <a:xfrm>
                <a:off x="216794" y="4285337"/>
                <a:ext cx="11457992" cy="1730217"/>
              </a:xfrm>
              <a:prstGeom prst="rect">
                <a:avLst/>
              </a:prstGeom>
              <a:noFill/>
            </p:spPr>
            <p:txBody>
              <a:bodyPr wrap="square" rtlCol="0">
                <a:spAutoFit/>
              </a:bodyPr>
              <a:lstStyle/>
              <a:p>
                <a:r>
                  <a:rPr lang="es-ES" sz="2400" i="1" dirty="0"/>
                  <a:t>Función de similitud para una entidad</a:t>
                </a:r>
              </a:p>
              <a:p>
                <a:endParaRPr lang="es-ES" sz="2400" i="1" dirty="0"/>
              </a:p>
              <a:p>
                <a:r>
                  <a:rPr lang="es-ES" sz="1400" i="1" dirty="0"/>
                  <a:t>Donde:</a:t>
                </a:r>
              </a:p>
              <a:p>
                <a:pPr marL="285750" indent="-285750">
                  <a:buFont typeface="Arial" panose="020B0604020202020204" pitchFamily="34" charset="0"/>
                  <a:buChar char="•"/>
                </a:pPr>
                <a:r>
                  <a:rPr lang="es-ES" sz="1400" b="1" dirty="0"/>
                  <a:t>S</a:t>
                </a:r>
                <a:r>
                  <a:rPr lang="es-ES" sz="1400" dirty="0"/>
                  <a:t> es el valor de similitud del atributo, calculado según su tipo, como se ha mencionado en los apartados anteriores.</a:t>
                </a:r>
                <a:endParaRPr lang="es-ES" sz="1400" b="1" dirty="0"/>
              </a:p>
              <a:p>
                <a:pPr marL="171450" indent="-171450">
                  <a:buFont typeface="Arial" panose="020B0604020202020204" pitchFamily="34" charset="0"/>
                  <a:buChar char="•"/>
                </a:pPr>
                <a:r>
                  <a:rPr lang="es-ES" sz="1400" b="1" i="1" dirty="0"/>
                  <a:t>  V</a:t>
                </a:r>
                <a:r>
                  <a:rPr lang="es-ES" sz="1400" i="1" dirty="0"/>
                  <a:t> </a:t>
                </a:r>
                <a:r>
                  <a:rPr lang="es-ES" sz="1400" dirty="0"/>
                  <a:t>es el ratio de variabilidad del atributo en el rango [0,1 ], calculado como: </a:t>
                </a:r>
                <a:r>
                  <a:rPr lang="es-ES" sz="1400" b="1" dirty="0"/>
                  <a:t>V = </a:t>
                </a:r>
                <a14:m>
                  <m:oMath xmlns:m="http://schemas.openxmlformats.org/officeDocument/2006/math">
                    <m:f>
                      <m:fPr>
                        <m:ctrlPr>
                          <a:rPr lang="es-ES" sz="1400" b="1" i="1">
                            <a:latin typeface="Cambria Math" panose="02040503050406030204" pitchFamily="18" charset="0"/>
                          </a:rPr>
                        </m:ctrlPr>
                      </m:fPr>
                      <m:num>
                        <m:r>
                          <a:rPr lang="es-ES" sz="1400" b="1" i="1">
                            <a:latin typeface="Cambria Math" panose="02040503050406030204" pitchFamily="18" charset="0"/>
                          </a:rPr>
                          <m:t>𝑵</m:t>
                        </m:r>
                        <m:r>
                          <a:rPr lang="es-ES" sz="1400" b="1" i="1">
                            <a:latin typeface="Cambria Math" panose="02040503050406030204" pitchFamily="18" charset="0"/>
                          </a:rPr>
                          <m:t>º </m:t>
                        </m:r>
                        <m:r>
                          <a:rPr lang="es-ES" sz="1400" b="1" i="1">
                            <a:latin typeface="Cambria Math" panose="02040503050406030204" pitchFamily="18" charset="0"/>
                          </a:rPr>
                          <m:t>𝒗𝒂𝒍𝒐𝒓𝒆𝒔</m:t>
                        </m:r>
                        <m:r>
                          <a:rPr lang="es-ES" sz="1400" b="1" i="1">
                            <a:latin typeface="Cambria Math" panose="02040503050406030204" pitchFamily="18" charset="0"/>
                          </a:rPr>
                          <m:t> </m:t>
                        </m:r>
                        <m:r>
                          <a:rPr lang="es-ES" sz="1400" b="1" i="1">
                            <a:latin typeface="Cambria Math" panose="02040503050406030204" pitchFamily="18" charset="0"/>
                          </a:rPr>
                          <m:t>𝒅𝒊𝒔𝒕𝒊𝒏𝒕𝒐</m:t>
                        </m:r>
                      </m:num>
                      <m:den>
                        <m:r>
                          <a:rPr lang="es-ES" sz="1400" b="1" i="1">
                            <a:latin typeface="Cambria Math" panose="02040503050406030204" pitchFamily="18" charset="0"/>
                          </a:rPr>
                          <m:t>𝑻𝒐𝒕𝒂𝒍</m:t>
                        </m:r>
                        <m:r>
                          <a:rPr lang="es-ES" sz="1400" b="1" i="1">
                            <a:latin typeface="Cambria Math" panose="02040503050406030204" pitchFamily="18" charset="0"/>
                          </a:rPr>
                          <m:t> </m:t>
                        </m:r>
                        <m:r>
                          <a:rPr lang="es-ES" sz="1400" b="1" i="1">
                            <a:latin typeface="Cambria Math" panose="02040503050406030204" pitchFamily="18" charset="0"/>
                          </a:rPr>
                          <m:t>𝒅𝒆</m:t>
                        </m:r>
                        <m:r>
                          <a:rPr lang="es-ES" sz="1400" b="1" i="1">
                            <a:latin typeface="Cambria Math" panose="02040503050406030204" pitchFamily="18" charset="0"/>
                          </a:rPr>
                          <m:t> </m:t>
                        </m:r>
                        <m:r>
                          <a:rPr lang="es-ES" sz="1400" b="1" i="1">
                            <a:latin typeface="Cambria Math" panose="02040503050406030204" pitchFamily="18" charset="0"/>
                          </a:rPr>
                          <m:t>𝒊𝒏𝒔𝒕𝒂𝒏𝒄𝒊𝒂𝒔</m:t>
                        </m:r>
                      </m:den>
                    </m:f>
                  </m:oMath>
                </a14:m>
                <a:r>
                  <a:rPr lang="es-ES" sz="1400" b="1" dirty="0"/>
                  <a:t> </a:t>
                </a:r>
                <a:endParaRPr lang="es-ES" sz="1400" dirty="0"/>
              </a:p>
              <a:p>
                <a:endParaRPr lang="es-ES" sz="1000" dirty="0"/>
              </a:p>
            </p:txBody>
          </p:sp>
        </mc:Choice>
        <mc:Fallback xmlns="">
          <p:sp>
            <p:nvSpPr>
              <p:cNvPr id="5" name="CuadroTexto 4">
                <a:extLst>
                  <a:ext uri="{FF2B5EF4-FFF2-40B4-BE49-F238E27FC236}">
                    <a16:creationId xmlns:a16="http://schemas.microsoft.com/office/drawing/2014/main" id="{F83FD105-53CD-4650-965F-59CB106D42F1}"/>
                  </a:ext>
                </a:extLst>
              </p:cNvPr>
              <p:cNvSpPr txBox="1">
                <a:spLocks noRot="1" noChangeAspect="1" noMove="1" noResize="1" noEditPoints="1" noAdjustHandles="1" noChangeArrowheads="1" noChangeShapeType="1" noTextEdit="1"/>
              </p:cNvSpPr>
              <p:nvPr/>
            </p:nvSpPr>
            <p:spPr>
              <a:xfrm>
                <a:off x="216794" y="4285337"/>
                <a:ext cx="11457992" cy="1730217"/>
              </a:xfrm>
              <a:prstGeom prst="rect">
                <a:avLst/>
              </a:prstGeom>
              <a:blipFill>
                <a:blip r:embed="rId3"/>
                <a:stretch>
                  <a:fillRect l="-852" t="-2817"/>
                </a:stretch>
              </a:blipFill>
            </p:spPr>
            <p:txBody>
              <a:bodyPr/>
              <a:lstStyle/>
              <a:p>
                <a:r>
                  <a:rPr lang="es-ES">
                    <a:noFill/>
                  </a:rPr>
                  <a:t> </a:t>
                </a:r>
              </a:p>
            </p:txBody>
          </p:sp>
        </mc:Fallback>
      </mc:AlternateContent>
      <p:pic>
        <p:nvPicPr>
          <p:cNvPr id="6" name="Imagen 5">
            <a:extLst>
              <a:ext uri="{FF2B5EF4-FFF2-40B4-BE49-F238E27FC236}">
                <a16:creationId xmlns:a16="http://schemas.microsoft.com/office/drawing/2014/main" id="{0851AC35-ED1D-4A01-9EA1-AC8C45FC16AA}"/>
              </a:ext>
            </a:extLst>
          </p:cNvPr>
          <p:cNvPicPr>
            <a:picLocks noChangeAspect="1"/>
          </p:cNvPicPr>
          <p:nvPr/>
        </p:nvPicPr>
        <p:blipFill>
          <a:blip r:embed="rId4"/>
          <a:stretch>
            <a:fillRect/>
          </a:stretch>
        </p:blipFill>
        <p:spPr>
          <a:xfrm>
            <a:off x="7939690" y="4285337"/>
            <a:ext cx="3501360" cy="791882"/>
          </a:xfrm>
          <a:prstGeom prst="rect">
            <a:avLst/>
          </a:prstGeom>
        </p:spPr>
      </p:pic>
    </p:spTree>
    <p:extLst>
      <p:ext uri="{BB962C8B-B14F-4D97-AF65-F5344CB8AC3E}">
        <p14:creationId xmlns:p14="http://schemas.microsoft.com/office/powerpoint/2010/main" val="7057664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1323439"/>
          </a:xfrm>
          <a:prstGeom prst="rect">
            <a:avLst/>
          </a:prstGeom>
          <a:noFill/>
        </p:spPr>
        <p:txBody>
          <a:bodyPr wrap="square" rtlCol="0">
            <a:spAutoFit/>
          </a:bodyPr>
          <a:lstStyle/>
          <a:p>
            <a:r>
              <a:rPr lang="es-ES" sz="4000" dirty="0"/>
              <a:t>Optimización de Búsqueda de similitudes entre entidades I</a:t>
            </a:r>
          </a:p>
        </p:txBody>
      </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5AC02955-B68A-4468-B218-F80C970EBE53}"/>
                  </a:ext>
                </a:extLst>
              </p:cNvPr>
              <p:cNvSpPr txBox="1"/>
              <p:nvPr/>
            </p:nvSpPr>
            <p:spPr>
              <a:xfrm>
                <a:off x="287914" y="2804477"/>
                <a:ext cx="11457992" cy="3354765"/>
              </a:xfrm>
              <a:prstGeom prst="rect">
                <a:avLst/>
              </a:prstGeom>
              <a:noFill/>
            </p:spPr>
            <p:txBody>
              <a:bodyPr wrap="square" rtlCol="0">
                <a:spAutoFit/>
              </a:bodyPr>
              <a:lstStyle/>
              <a:p>
                <a:r>
                  <a:rPr lang="es-ES" sz="1600" b="1" dirty="0"/>
                  <a:t>Problema</a:t>
                </a:r>
              </a:p>
              <a:p>
                <a:endParaRPr lang="es-ES" sz="1600" b="1" dirty="0"/>
              </a:p>
              <a:p>
                <a:r>
                  <a:rPr lang="es-ES" sz="1400" dirty="0"/>
                  <a:t>Potencialmente si queremos buscar que entidades son similares tenemos que la complejidad es del tipo </a:t>
                </a:r>
                <a14:m>
                  <m:oMath xmlns:m="http://schemas.openxmlformats.org/officeDocument/2006/math">
                    <m:sSup>
                      <m:sSupPr>
                        <m:ctrlPr>
                          <a:rPr lang="es-ES" sz="1400" i="1" smtClean="0">
                            <a:latin typeface="Cambria Math" panose="02040503050406030204" pitchFamily="18" charset="0"/>
                          </a:rPr>
                        </m:ctrlPr>
                      </m:sSupPr>
                      <m:e>
                        <m:r>
                          <a:rPr lang="es-ES" sz="1400" b="0" i="1" smtClean="0">
                            <a:latin typeface="Cambria Math" panose="02040503050406030204" pitchFamily="18" charset="0"/>
                          </a:rPr>
                          <m:t>𝑂</m:t>
                        </m:r>
                        <m:r>
                          <a:rPr lang="es-ES" sz="1400" b="0" i="1" smtClean="0">
                            <a:latin typeface="Cambria Math" panose="02040503050406030204" pitchFamily="18" charset="0"/>
                          </a:rPr>
                          <m:t>(</m:t>
                        </m:r>
                        <m:r>
                          <a:rPr lang="es-ES" sz="1400" b="0" i="1" smtClean="0">
                            <a:latin typeface="Cambria Math" panose="02040503050406030204" pitchFamily="18" charset="0"/>
                          </a:rPr>
                          <m:t>𝑛</m:t>
                        </m:r>
                      </m:e>
                      <m:sup>
                        <m:r>
                          <a:rPr lang="es-ES" sz="1400" b="0" i="1" smtClean="0">
                            <a:latin typeface="Cambria Math" panose="02040503050406030204" pitchFamily="18" charset="0"/>
                          </a:rPr>
                          <m:t>4</m:t>
                        </m:r>
                      </m:sup>
                    </m:sSup>
                    <m:r>
                      <a:rPr lang="es-ES" sz="1400" b="0" i="1" smtClean="0">
                        <a:latin typeface="Cambria Math" panose="02040503050406030204" pitchFamily="18" charset="0"/>
                      </a:rPr>
                      <m:t>)</m:t>
                    </m:r>
                  </m:oMath>
                </a14:m>
                <a:r>
                  <a:rPr lang="es-ES" sz="1400" dirty="0"/>
                  <a:t> ya que</a:t>
                </a:r>
              </a:p>
              <a:p>
                <a:endParaRPr lang="es-ES" sz="1400" dirty="0"/>
              </a:p>
              <a:p>
                <a:pPr/>
                <a14:m>
                  <m:oMathPara xmlns:m="http://schemas.openxmlformats.org/officeDocument/2006/math">
                    <m:oMathParaPr>
                      <m:jc m:val="centerGroup"/>
                    </m:oMathParaPr>
                    <m:oMath xmlns:m="http://schemas.openxmlformats.org/officeDocument/2006/math">
                      <m:r>
                        <a:rPr lang="es-ES" sz="1400" b="0" i="1" smtClean="0">
                          <a:latin typeface="Cambria Math" panose="02040503050406030204" pitchFamily="18" charset="0"/>
                        </a:rPr>
                        <m:t>𝐶𝑜𝑚𝑝𝑙𝑒𝑗𝑖𝑑𝑎𝑑</m:t>
                      </m:r>
                      <m:r>
                        <a:rPr lang="es-ES" sz="1400" i="1" smtClean="0">
                          <a:latin typeface="Cambria Math" panose="02040503050406030204" pitchFamily="18" charset="0"/>
                        </a:rPr>
                        <m:t>=</m:t>
                      </m:r>
                      <m:r>
                        <a:rPr lang="es-ES" sz="1400" b="0" i="1" smtClean="0">
                          <a:latin typeface="Cambria Math" panose="02040503050406030204" pitchFamily="18" charset="0"/>
                        </a:rPr>
                        <m:t>𝑛</m:t>
                      </m:r>
                      <m:r>
                        <a:rPr lang="es-ES" sz="1400" b="0" i="1" smtClean="0">
                          <a:latin typeface="Cambria Math" panose="02040503050406030204" pitchFamily="18" charset="0"/>
                        </a:rPr>
                        <m:t>º </m:t>
                      </m:r>
                      <m:r>
                        <a:rPr lang="es-ES" sz="1400" b="0" i="1" smtClean="0">
                          <a:latin typeface="Cambria Math" panose="02040503050406030204" pitchFamily="18" charset="0"/>
                        </a:rPr>
                        <m:t>𝑛𝑜𝑑𝑜𝑠</m:t>
                      </m:r>
                      <m:r>
                        <a:rPr lang="es-ES" sz="1400" b="0" i="1" smtClean="0">
                          <a:latin typeface="Cambria Math" panose="02040503050406030204" pitchFamily="18" charset="0"/>
                        </a:rPr>
                        <m:t> ∗</m:t>
                      </m:r>
                      <m:r>
                        <a:rPr lang="es-ES" sz="1400" b="0" i="1" smtClean="0">
                          <a:latin typeface="Cambria Math" panose="02040503050406030204" pitchFamily="18" charset="0"/>
                        </a:rPr>
                        <m:t>𝑛</m:t>
                      </m:r>
                      <m:r>
                        <a:rPr lang="es-ES" sz="1400" b="0" i="1" smtClean="0">
                          <a:latin typeface="Cambria Math" panose="02040503050406030204" pitchFamily="18" charset="0"/>
                        </a:rPr>
                        <m:t>º </m:t>
                      </m:r>
                      <m:r>
                        <a:rPr lang="es-ES" sz="1400" b="0" i="1" smtClean="0">
                          <a:latin typeface="Cambria Math" panose="02040503050406030204" pitchFamily="18" charset="0"/>
                        </a:rPr>
                        <m:t>𝑐𝑙𝑎𝑠𝑒𝑠</m:t>
                      </m:r>
                      <m:r>
                        <a:rPr lang="es-ES" sz="1400" b="0" i="1" smtClean="0">
                          <a:latin typeface="Cambria Math" panose="02040503050406030204" pitchFamily="18" charset="0"/>
                        </a:rPr>
                        <m:t> ∗</m:t>
                      </m:r>
                      <m:r>
                        <a:rPr lang="es-ES" sz="1400" b="0" i="1" smtClean="0">
                          <a:latin typeface="Cambria Math" panose="02040503050406030204" pitchFamily="18" charset="0"/>
                        </a:rPr>
                        <m:t>𝑛</m:t>
                      </m:r>
                      <m:r>
                        <a:rPr lang="es-ES" sz="1400" b="0" i="1" smtClean="0">
                          <a:latin typeface="Cambria Math" panose="02040503050406030204" pitchFamily="18" charset="0"/>
                        </a:rPr>
                        <m:t>º </m:t>
                      </m:r>
                      <m:r>
                        <a:rPr lang="es-ES" sz="1400" b="0" i="1" smtClean="0">
                          <a:latin typeface="Cambria Math" panose="02040503050406030204" pitchFamily="18" charset="0"/>
                        </a:rPr>
                        <m:t>𝑖𝑛𝑠𝑡𝑎𝑛𝑐𝑖𝑎𝑠</m:t>
                      </m:r>
                      <m:d>
                        <m:dPr>
                          <m:ctrlPr>
                            <a:rPr lang="es-ES" sz="1400" b="0" i="1" smtClean="0">
                              <a:latin typeface="Cambria Math" panose="02040503050406030204" pitchFamily="18" charset="0"/>
                            </a:rPr>
                          </m:ctrlPr>
                        </m:dPr>
                        <m:e>
                          <m:r>
                            <a:rPr lang="es-ES" sz="1400" b="0" i="1" smtClean="0">
                              <a:latin typeface="Cambria Math" panose="02040503050406030204" pitchFamily="18" charset="0"/>
                            </a:rPr>
                            <m:t>𝑒𝑛𝑡𝑖𝑑𝑎𝑑</m:t>
                          </m:r>
                          <m:r>
                            <a:rPr lang="es-ES" sz="1400" b="0" i="1" smtClean="0">
                              <a:latin typeface="Cambria Math" panose="02040503050406030204" pitchFamily="18" charset="0"/>
                            </a:rPr>
                            <m:t> </m:t>
                          </m:r>
                          <m:r>
                            <a:rPr lang="es-ES" sz="1400" b="0" i="1" smtClean="0">
                              <a:latin typeface="Cambria Math" panose="02040503050406030204" pitchFamily="18" charset="0"/>
                            </a:rPr>
                            <m:t>𝑎</m:t>
                          </m:r>
                          <m:r>
                            <a:rPr lang="es-ES" sz="1400" b="0" i="1" smtClean="0">
                              <a:latin typeface="Cambria Math" panose="02040503050406030204" pitchFamily="18" charset="0"/>
                            </a:rPr>
                            <m:t> </m:t>
                          </m:r>
                          <m:r>
                            <a:rPr lang="es-ES" sz="1400" b="0" i="1" smtClean="0">
                              <a:latin typeface="Cambria Math" panose="02040503050406030204" pitchFamily="18" charset="0"/>
                            </a:rPr>
                            <m:t>𝑐𝑜𝑚𝑝𝑎𝑟𝑎𝑟</m:t>
                          </m:r>
                        </m:e>
                      </m:d>
                      <m:r>
                        <a:rPr lang="es-ES" sz="1400" b="0" i="1" smtClean="0">
                          <a:latin typeface="Cambria Math" panose="02040503050406030204" pitchFamily="18" charset="0"/>
                        </a:rPr>
                        <m:t>∗</m:t>
                      </m:r>
                      <m:r>
                        <a:rPr lang="es-ES" sz="1400" b="0" i="1" smtClean="0">
                          <a:latin typeface="Cambria Math" panose="02040503050406030204" pitchFamily="18" charset="0"/>
                        </a:rPr>
                        <m:t>𝑛</m:t>
                      </m:r>
                      <m:r>
                        <a:rPr lang="es-ES" sz="1400" b="0" i="1" smtClean="0">
                          <a:latin typeface="Cambria Math" panose="02040503050406030204" pitchFamily="18" charset="0"/>
                        </a:rPr>
                        <m:t>º </m:t>
                      </m:r>
                      <m:r>
                        <a:rPr lang="es-ES" sz="1400" b="0" i="1" smtClean="0">
                          <a:latin typeface="Cambria Math" panose="02040503050406030204" pitchFamily="18" charset="0"/>
                        </a:rPr>
                        <m:t>𝑖𝑛𝑠𝑡𝑎𝑛𝑐𝑖𝑎𝑠</m:t>
                      </m:r>
                      <m:r>
                        <a:rPr lang="es-ES" sz="1400" b="0" i="1" smtClean="0">
                          <a:latin typeface="Cambria Math" panose="02040503050406030204" pitchFamily="18" charset="0"/>
                        </a:rPr>
                        <m:t> −1 (</m:t>
                      </m:r>
                      <m:r>
                        <a:rPr lang="es-ES" sz="1400" b="0" i="1" smtClean="0">
                          <a:latin typeface="Cambria Math" panose="02040503050406030204" pitchFamily="18" charset="0"/>
                        </a:rPr>
                        <m:t>𝑟𝑒𝑠𝑡𝑜</m:t>
                      </m:r>
                      <m:r>
                        <a:rPr lang="es-ES" sz="1400" b="0" i="1" smtClean="0">
                          <a:latin typeface="Cambria Math" panose="02040503050406030204" pitchFamily="18" charset="0"/>
                        </a:rPr>
                        <m:t> </m:t>
                      </m:r>
                      <m:r>
                        <a:rPr lang="es-ES" sz="1400" b="0" i="1" smtClean="0">
                          <a:latin typeface="Cambria Math" panose="02040503050406030204" pitchFamily="18" charset="0"/>
                        </a:rPr>
                        <m:t>𝑑𝑒</m:t>
                      </m:r>
                      <m:r>
                        <a:rPr lang="es-ES" sz="1400" b="0" i="1" smtClean="0">
                          <a:latin typeface="Cambria Math" panose="02040503050406030204" pitchFamily="18" charset="0"/>
                        </a:rPr>
                        <m:t> </m:t>
                      </m:r>
                      <m:r>
                        <a:rPr lang="es-ES" sz="1400" b="0" i="1" smtClean="0">
                          <a:latin typeface="Cambria Math" panose="02040503050406030204" pitchFamily="18" charset="0"/>
                        </a:rPr>
                        <m:t>𝑖𝑛𝑠𝑡𝑎𝑛𝑐𝑖𝑎𝑠</m:t>
                      </m:r>
                      <m:r>
                        <a:rPr lang="es-ES" sz="1400" b="0" i="1" smtClean="0">
                          <a:latin typeface="Cambria Math" panose="02040503050406030204" pitchFamily="18" charset="0"/>
                        </a:rPr>
                        <m:t>) </m:t>
                      </m:r>
                    </m:oMath>
                  </m:oMathPara>
                </a14:m>
                <a:endParaRPr lang="es-ES" sz="1400" dirty="0"/>
              </a:p>
              <a:p>
                <a:endParaRPr lang="es-ES" sz="1400" dirty="0"/>
              </a:p>
              <a:p>
                <a:r>
                  <a:rPr lang="es-ES" sz="1400" dirty="0"/>
                  <a:t>Como el numero de nodos y de clases, potencialmente no será demasiado elevado, y además en cada iteración solo buscaremos para un determinado nodo y clase la complejidad de cada operación será </a:t>
                </a:r>
              </a:p>
              <a:p>
                <a:endParaRPr lang="es-ES" sz="1400" dirty="0"/>
              </a:p>
              <a:p>
                <a:pPr/>
                <a14:m>
                  <m:oMathPara xmlns:m="http://schemas.openxmlformats.org/officeDocument/2006/math">
                    <m:oMathParaPr>
                      <m:jc m:val="centerGroup"/>
                    </m:oMathParaPr>
                    <m:oMath xmlns:m="http://schemas.openxmlformats.org/officeDocument/2006/math">
                      <m:r>
                        <a:rPr lang="es-ES" sz="1400" i="1">
                          <a:latin typeface="Cambria Math" panose="02040503050406030204" pitchFamily="18" charset="0"/>
                        </a:rPr>
                        <m:t>𝐶𝑜𝑚𝑝𝑙𝑒𝑗𝑖𝑑𝑎𝑑</m:t>
                      </m:r>
                      <m:r>
                        <a:rPr lang="es-ES" sz="1400" i="1">
                          <a:latin typeface="Cambria Math" panose="02040503050406030204" pitchFamily="18" charset="0"/>
                        </a:rPr>
                        <m:t>=1∗1∗</m:t>
                      </m:r>
                      <m:r>
                        <a:rPr lang="es-ES" sz="1400" i="1">
                          <a:latin typeface="Cambria Math" panose="02040503050406030204" pitchFamily="18" charset="0"/>
                        </a:rPr>
                        <m:t>𝑛</m:t>
                      </m:r>
                      <m:r>
                        <a:rPr lang="es-ES" sz="1400" i="1">
                          <a:latin typeface="Cambria Math" panose="02040503050406030204" pitchFamily="18" charset="0"/>
                        </a:rPr>
                        <m:t>º </m:t>
                      </m:r>
                      <m:r>
                        <a:rPr lang="es-ES" sz="1400" i="1">
                          <a:latin typeface="Cambria Math" panose="02040503050406030204" pitchFamily="18" charset="0"/>
                        </a:rPr>
                        <m:t>𝑖𝑛𝑠𝑡𝑎𝑛𝑐𝑖𝑎𝑠</m:t>
                      </m:r>
                      <m:d>
                        <m:dPr>
                          <m:ctrlPr>
                            <a:rPr lang="es-ES" sz="1400" i="1">
                              <a:latin typeface="Cambria Math" panose="02040503050406030204" pitchFamily="18" charset="0"/>
                            </a:rPr>
                          </m:ctrlPr>
                        </m:dPr>
                        <m:e>
                          <m:r>
                            <a:rPr lang="es-ES" sz="1400" i="1">
                              <a:latin typeface="Cambria Math" panose="02040503050406030204" pitchFamily="18" charset="0"/>
                            </a:rPr>
                            <m:t>𝑒𝑛𝑡𝑖𝑑𝑎𝑑</m:t>
                          </m:r>
                          <m:r>
                            <a:rPr lang="es-ES" sz="1400" i="1">
                              <a:latin typeface="Cambria Math" panose="02040503050406030204" pitchFamily="18" charset="0"/>
                            </a:rPr>
                            <m:t> </m:t>
                          </m:r>
                          <m:r>
                            <a:rPr lang="es-ES" sz="1400" i="1">
                              <a:latin typeface="Cambria Math" panose="02040503050406030204" pitchFamily="18" charset="0"/>
                            </a:rPr>
                            <m:t>𝑎</m:t>
                          </m:r>
                          <m:r>
                            <a:rPr lang="es-ES" sz="1400" i="1">
                              <a:latin typeface="Cambria Math" panose="02040503050406030204" pitchFamily="18" charset="0"/>
                            </a:rPr>
                            <m:t> </m:t>
                          </m:r>
                          <m:r>
                            <a:rPr lang="es-ES" sz="1400" i="1">
                              <a:latin typeface="Cambria Math" panose="02040503050406030204" pitchFamily="18" charset="0"/>
                            </a:rPr>
                            <m:t>𝑐𝑜𝑚𝑝𝑎𝑟𝑎𝑟</m:t>
                          </m:r>
                        </m:e>
                      </m:d>
                      <m:r>
                        <a:rPr lang="es-ES" sz="1400" i="1">
                          <a:latin typeface="Cambria Math" panose="02040503050406030204" pitchFamily="18" charset="0"/>
                        </a:rPr>
                        <m:t>∗</m:t>
                      </m:r>
                      <m:r>
                        <a:rPr lang="es-ES" sz="1400" i="1">
                          <a:latin typeface="Cambria Math" panose="02040503050406030204" pitchFamily="18" charset="0"/>
                        </a:rPr>
                        <m:t>𝑛</m:t>
                      </m:r>
                      <m:r>
                        <a:rPr lang="es-ES" sz="1400" i="1">
                          <a:latin typeface="Cambria Math" panose="02040503050406030204" pitchFamily="18" charset="0"/>
                        </a:rPr>
                        <m:t>º </m:t>
                      </m:r>
                      <m:r>
                        <a:rPr lang="es-ES" sz="1400" i="1">
                          <a:latin typeface="Cambria Math" panose="02040503050406030204" pitchFamily="18" charset="0"/>
                        </a:rPr>
                        <m:t>𝑖𝑛𝑠𝑡𝑎𝑛𝑐𝑖𝑎𝑠</m:t>
                      </m:r>
                      <m:r>
                        <a:rPr lang="es-ES" sz="1400" i="1">
                          <a:latin typeface="Cambria Math" panose="02040503050406030204" pitchFamily="18" charset="0"/>
                        </a:rPr>
                        <m:t> −1 (</m:t>
                      </m:r>
                      <m:r>
                        <a:rPr lang="es-ES" sz="1400" i="1">
                          <a:latin typeface="Cambria Math" panose="02040503050406030204" pitchFamily="18" charset="0"/>
                        </a:rPr>
                        <m:t>𝑟𝑒𝑠𝑡𝑜</m:t>
                      </m:r>
                      <m:r>
                        <a:rPr lang="es-ES" sz="1400" i="1">
                          <a:latin typeface="Cambria Math" panose="02040503050406030204" pitchFamily="18" charset="0"/>
                        </a:rPr>
                        <m:t> </m:t>
                      </m:r>
                      <m:r>
                        <a:rPr lang="es-ES" sz="1400" i="1">
                          <a:latin typeface="Cambria Math" panose="02040503050406030204" pitchFamily="18" charset="0"/>
                        </a:rPr>
                        <m:t>𝑑𝑒</m:t>
                      </m:r>
                      <m:r>
                        <a:rPr lang="es-ES" sz="1400" i="1">
                          <a:latin typeface="Cambria Math" panose="02040503050406030204" pitchFamily="18" charset="0"/>
                        </a:rPr>
                        <m:t> </m:t>
                      </m:r>
                      <m:r>
                        <a:rPr lang="es-ES" sz="1400" i="1">
                          <a:latin typeface="Cambria Math" panose="02040503050406030204" pitchFamily="18" charset="0"/>
                        </a:rPr>
                        <m:t>𝑖𝑛𝑠𝑡𝑎𝑛𝑐𝑖𝑎𝑠</m:t>
                      </m:r>
                      <m:r>
                        <a:rPr lang="es-ES" sz="1400" i="1">
                          <a:latin typeface="Cambria Math" panose="02040503050406030204" pitchFamily="18" charset="0"/>
                        </a:rPr>
                        <m:t>)</m:t>
                      </m:r>
                    </m:oMath>
                  </m:oMathPara>
                </a14:m>
                <a:endParaRPr lang="es-ES" sz="1400" dirty="0"/>
              </a:p>
              <a:p>
                <a:endParaRPr lang="es-ES" sz="1400" dirty="0"/>
              </a:p>
              <a:p>
                <a:r>
                  <a:rPr lang="es-ES" sz="1400" dirty="0"/>
                  <a:t>Es decir tenemos un problema con complejidad de orden exponencial </a:t>
                </a:r>
                <a14:m>
                  <m:oMath xmlns:m="http://schemas.openxmlformats.org/officeDocument/2006/math">
                    <m:sSup>
                      <m:sSupPr>
                        <m:ctrlPr>
                          <a:rPr lang="es-ES" sz="1400" i="1">
                            <a:latin typeface="Cambria Math" panose="02040503050406030204" pitchFamily="18" charset="0"/>
                          </a:rPr>
                        </m:ctrlPr>
                      </m:sSupPr>
                      <m:e>
                        <m:r>
                          <a:rPr lang="es-ES" sz="1400" i="1">
                            <a:latin typeface="Cambria Math" panose="02040503050406030204" pitchFamily="18" charset="0"/>
                          </a:rPr>
                          <m:t>𝑂</m:t>
                        </m:r>
                        <m:r>
                          <a:rPr lang="es-ES" sz="1400" i="1">
                            <a:latin typeface="Cambria Math" panose="02040503050406030204" pitchFamily="18" charset="0"/>
                          </a:rPr>
                          <m:t>(</m:t>
                        </m:r>
                        <m:r>
                          <a:rPr lang="es-ES" sz="1400" i="1">
                            <a:latin typeface="Cambria Math" panose="02040503050406030204" pitchFamily="18" charset="0"/>
                          </a:rPr>
                          <m:t>𝑛</m:t>
                        </m:r>
                      </m:e>
                      <m:sup>
                        <m:r>
                          <a:rPr lang="es-ES" sz="1400" b="0" i="1" smtClean="0">
                            <a:latin typeface="Cambria Math" panose="02040503050406030204" pitchFamily="18" charset="0"/>
                          </a:rPr>
                          <m:t>2</m:t>
                        </m:r>
                      </m:sup>
                    </m:sSup>
                    <m:r>
                      <a:rPr lang="es-ES" sz="1400" i="1">
                        <a:latin typeface="Cambria Math" panose="02040503050406030204" pitchFamily="18" charset="0"/>
                      </a:rPr>
                      <m:t>)</m:t>
                    </m:r>
                  </m:oMath>
                </a14:m>
                <a:r>
                  <a:rPr lang="es-ES" sz="1400" dirty="0"/>
                  <a:t>, lo cual implica con casi toda seguridad, un problema de rendimiento.</a:t>
                </a:r>
              </a:p>
              <a:p>
                <a:endParaRPr lang="es-ES" sz="1400" dirty="0"/>
              </a:p>
              <a:p>
                <a:r>
                  <a:rPr lang="es-ES" sz="1400" dirty="0"/>
                  <a:t>Hay que tener en cuenta que la máxima complejidad, depende del numero de instancias es decir de los 2 últimos términos</a:t>
                </a:r>
              </a:p>
              <a:p>
                <a:endParaRPr lang="es-ES" sz="1200" dirty="0"/>
              </a:p>
            </p:txBody>
          </p:sp>
        </mc:Choice>
        <mc:Fallback xmlns="">
          <p:sp>
            <p:nvSpPr>
              <p:cNvPr id="3" name="CuadroTexto 2">
                <a:extLst>
                  <a:ext uri="{FF2B5EF4-FFF2-40B4-BE49-F238E27FC236}">
                    <a16:creationId xmlns:a16="http://schemas.microsoft.com/office/drawing/2014/main" id="{5AC02955-B68A-4468-B218-F80C970EBE53}"/>
                  </a:ext>
                </a:extLst>
              </p:cNvPr>
              <p:cNvSpPr txBox="1">
                <a:spLocks noRot="1" noChangeAspect="1" noMove="1" noResize="1" noEditPoints="1" noAdjustHandles="1" noChangeArrowheads="1" noChangeShapeType="1" noTextEdit="1"/>
              </p:cNvSpPr>
              <p:nvPr/>
            </p:nvSpPr>
            <p:spPr>
              <a:xfrm>
                <a:off x="287914" y="2804477"/>
                <a:ext cx="11457992" cy="3354765"/>
              </a:xfrm>
              <a:prstGeom prst="rect">
                <a:avLst/>
              </a:prstGeom>
              <a:blipFill>
                <a:blip r:embed="rId3"/>
                <a:stretch>
                  <a:fillRect l="-266" t="-545" r="-106"/>
                </a:stretch>
              </a:blipFill>
            </p:spPr>
            <p:txBody>
              <a:bodyPr/>
              <a:lstStyle/>
              <a:p>
                <a:r>
                  <a:rPr lang="es-ES">
                    <a:noFill/>
                  </a:rPr>
                  <a:t> </a:t>
                </a:r>
              </a:p>
            </p:txBody>
          </p:sp>
        </mc:Fallback>
      </mc:AlternateContent>
    </p:spTree>
    <p:extLst>
      <p:ext uri="{BB962C8B-B14F-4D97-AF65-F5344CB8AC3E}">
        <p14:creationId xmlns:p14="http://schemas.microsoft.com/office/powerpoint/2010/main" val="30672656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F423CE7F-1BA9-4550-B035-A8E3C3753483}"/>
              </a:ext>
            </a:extLst>
          </p:cNvPr>
          <p:cNvSpPr/>
          <p:nvPr/>
        </p:nvSpPr>
        <p:spPr>
          <a:xfrm>
            <a:off x="112321" y="1423154"/>
            <a:ext cx="3690060" cy="2554545"/>
          </a:xfrm>
          <a:prstGeom prst="rect">
            <a:avLst/>
          </a:prstGeom>
        </p:spPr>
        <p:txBody>
          <a:bodyPr wrap="square">
            <a:spAutoFit/>
          </a:bodyPr>
          <a:lstStyle/>
          <a:p>
            <a:r>
              <a:rPr lang="es-ES" sz="4000" dirty="0"/>
              <a:t>Optimización de Búsqueda de similitudes entre entidades II</a:t>
            </a:r>
          </a:p>
        </p:txBody>
      </p:sp>
      <p:sp>
        <p:nvSpPr>
          <p:cNvPr id="12" name="Rectángulo 11">
            <a:extLst>
              <a:ext uri="{FF2B5EF4-FFF2-40B4-BE49-F238E27FC236}">
                <a16:creationId xmlns:a16="http://schemas.microsoft.com/office/drawing/2014/main" id="{4E30B3C2-1760-4DCE-926C-0BF569F171F0}"/>
              </a:ext>
            </a:extLst>
          </p:cNvPr>
          <p:cNvSpPr/>
          <p:nvPr/>
        </p:nvSpPr>
        <p:spPr>
          <a:xfrm>
            <a:off x="188520" y="4280654"/>
            <a:ext cx="3258969" cy="369332"/>
          </a:xfrm>
          <a:prstGeom prst="rect">
            <a:avLst/>
          </a:prstGeom>
        </p:spPr>
        <p:txBody>
          <a:bodyPr wrap="none">
            <a:spAutoFit/>
          </a:bodyPr>
          <a:lstStyle/>
          <a:p>
            <a:r>
              <a:rPr lang="es-ES" dirty="0"/>
              <a:t>La leyenda del origen del ajedrez</a:t>
            </a:r>
          </a:p>
        </p:txBody>
      </p:sp>
      <p:pic>
        <p:nvPicPr>
          <p:cNvPr id="4" name="Elementos multimedia en línea 3" title="La leyenda de Sissa: el origen del ajedrez">
            <a:hlinkClick r:id="" action="ppaction://media"/>
            <a:extLst>
              <a:ext uri="{FF2B5EF4-FFF2-40B4-BE49-F238E27FC236}">
                <a16:creationId xmlns:a16="http://schemas.microsoft.com/office/drawing/2014/main" id="{327BC268-BE7C-4719-963F-C5DF9D4AD1C9}"/>
              </a:ext>
            </a:extLst>
          </p:cNvPr>
          <p:cNvPicPr>
            <a:picLocks noRot="1" noChangeAspect="1"/>
          </p:cNvPicPr>
          <p:nvPr>
            <a:videoFile r:link="rId1"/>
          </p:nvPr>
        </p:nvPicPr>
        <p:blipFill>
          <a:blip r:embed="rId4"/>
          <a:stretch>
            <a:fillRect/>
          </a:stretch>
        </p:blipFill>
        <p:spPr>
          <a:xfrm>
            <a:off x="3984171" y="1611425"/>
            <a:ext cx="7546824" cy="4245089"/>
          </a:xfrm>
          <a:prstGeom prst="rect">
            <a:avLst/>
          </a:prstGeom>
        </p:spPr>
      </p:pic>
    </p:spTree>
    <p:extLst>
      <p:ext uri="{BB962C8B-B14F-4D97-AF65-F5344CB8AC3E}">
        <p14:creationId xmlns:p14="http://schemas.microsoft.com/office/powerpoint/2010/main" val="5491679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1323439"/>
          </a:xfrm>
          <a:prstGeom prst="rect">
            <a:avLst/>
          </a:prstGeom>
          <a:noFill/>
        </p:spPr>
        <p:txBody>
          <a:bodyPr wrap="square" rtlCol="0">
            <a:spAutoFit/>
          </a:bodyPr>
          <a:lstStyle/>
          <a:p>
            <a:r>
              <a:rPr lang="es-ES" sz="4000" dirty="0"/>
              <a:t>Optimización de Búsqueda de similitudes entre entidades III</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216794" y="2716093"/>
            <a:ext cx="11457992" cy="2554545"/>
          </a:xfrm>
          <a:prstGeom prst="rect">
            <a:avLst/>
          </a:prstGeom>
          <a:noFill/>
        </p:spPr>
        <p:txBody>
          <a:bodyPr wrap="square" rtlCol="0">
            <a:spAutoFit/>
          </a:bodyPr>
          <a:lstStyle/>
          <a:p>
            <a:r>
              <a:rPr lang="es-ES" sz="1600" b="1" dirty="0"/>
              <a:t>Soluciones</a:t>
            </a:r>
          </a:p>
          <a:p>
            <a:endParaRPr lang="es-ES" sz="1600" b="1" dirty="0"/>
          </a:p>
          <a:p>
            <a:pPr marL="285750" indent="-285750">
              <a:buFont typeface="Arial" panose="020B0604020202020204" pitchFamily="34" charset="0"/>
              <a:buChar char="•"/>
            </a:pPr>
            <a:r>
              <a:rPr lang="es-ES" sz="1600" b="1" dirty="0"/>
              <a:t>Reducción del espacio de búsqueda: </a:t>
            </a:r>
            <a:r>
              <a:rPr lang="es-ES" sz="1600" dirty="0"/>
              <a:t>Mediante Elasticsearch, realizando una búsqueda solo por los atributos mas relevantes para identificar la entidad, podemos reducir considerablemente las entidades con las cual comparar una entidad dada (reducimos considerablemente la complejidad del 4º termino del calculo de complejidad, pasando a ser de tipo exponencial a otra que tiende a polinómica). </a:t>
            </a:r>
          </a:p>
          <a:p>
            <a:pPr marL="285750" indent="-285750">
              <a:buFont typeface="Arial" panose="020B0604020202020204" pitchFamily="34" charset="0"/>
              <a:buChar char="•"/>
            </a:pPr>
            <a:r>
              <a:rPr lang="es-ES" sz="1600" b="1" dirty="0"/>
              <a:t>Comparar únicamente los deltas (nuevas inserciones o entidades que han cambiado): </a:t>
            </a:r>
            <a:r>
              <a:rPr lang="es-ES" sz="1600" dirty="0"/>
              <a:t>Si una entidad no ha cambiado, y ya hemos evaluado su similitud, no tenemos por que volver a hacerlo. (reducimos considerablemente la complejidad del 1º,2º y 3º termino del calculo de complejidad,  ya que solo debemos evaluar los deltas y no todo el contenido de instancias, pasando a ser de tipo exponencial a otra que tiende a polinómica). </a:t>
            </a:r>
          </a:p>
        </p:txBody>
      </p:sp>
      <mc:AlternateContent xmlns:mc="http://schemas.openxmlformats.org/markup-compatibility/2006" xmlns:a14="http://schemas.microsoft.com/office/drawing/2010/main">
        <mc:Choice Requires="a14">
          <p:sp>
            <p:nvSpPr>
              <p:cNvPr id="9" name="Rectángulo 8">
                <a:extLst>
                  <a:ext uri="{FF2B5EF4-FFF2-40B4-BE49-F238E27FC236}">
                    <a16:creationId xmlns:a16="http://schemas.microsoft.com/office/drawing/2014/main" id="{22AC021B-A1AB-4773-A7C0-04CAF5925545}"/>
                  </a:ext>
                </a:extLst>
              </p:cNvPr>
              <p:cNvSpPr/>
              <p:nvPr/>
            </p:nvSpPr>
            <p:spPr>
              <a:xfrm>
                <a:off x="-443607" y="5612605"/>
                <a:ext cx="11758411"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s-ES" sz="1400" i="1">
                          <a:latin typeface="Cambria Math" panose="02040503050406030204" pitchFamily="18" charset="0"/>
                        </a:rPr>
                        <m:t>𝐶𝑜𝑚𝑝𝑙𝑒𝑗𝑖𝑑𝑎𝑑</m:t>
                      </m:r>
                      <m:r>
                        <a:rPr lang="es-ES" sz="1400" i="1">
                          <a:latin typeface="Cambria Math" panose="02040503050406030204" pitchFamily="18" charset="0"/>
                        </a:rPr>
                        <m:t>=</m:t>
                      </m:r>
                      <m:r>
                        <a:rPr lang="es-ES" sz="1400" i="1" smtClean="0">
                          <a:latin typeface="Cambria Math" panose="02040503050406030204" pitchFamily="18" charset="0"/>
                        </a:rPr>
                        <m:t>𝑛</m:t>
                      </m:r>
                      <m:r>
                        <a:rPr lang="es-ES" sz="1400" i="1" smtClean="0">
                          <a:latin typeface="Cambria Math" panose="02040503050406030204" pitchFamily="18" charset="0"/>
                        </a:rPr>
                        <m:t>º </m:t>
                      </m:r>
                      <m:r>
                        <a:rPr lang="es-ES" sz="1400" i="1" smtClean="0">
                          <a:latin typeface="Cambria Math" panose="02040503050406030204" pitchFamily="18" charset="0"/>
                        </a:rPr>
                        <m:t>𝑛𝑜𝑑𝑜𝑠</m:t>
                      </m:r>
                      <m:r>
                        <a:rPr lang="es-ES" sz="1400" i="1" smtClean="0">
                          <a:latin typeface="Cambria Math" panose="02040503050406030204" pitchFamily="18" charset="0"/>
                        </a:rPr>
                        <m:t> ∗</m:t>
                      </m:r>
                      <m:r>
                        <a:rPr lang="es-ES" sz="1400" i="1" smtClean="0">
                          <a:latin typeface="Cambria Math" panose="02040503050406030204" pitchFamily="18" charset="0"/>
                        </a:rPr>
                        <m:t>𝑛</m:t>
                      </m:r>
                      <m:r>
                        <a:rPr lang="es-ES" sz="1400" i="1" smtClean="0">
                          <a:latin typeface="Cambria Math" panose="02040503050406030204" pitchFamily="18" charset="0"/>
                        </a:rPr>
                        <m:t>º </m:t>
                      </m:r>
                      <m:r>
                        <a:rPr lang="es-ES" sz="1400" i="1" smtClean="0">
                          <a:latin typeface="Cambria Math" panose="02040503050406030204" pitchFamily="18" charset="0"/>
                        </a:rPr>
                        <m:t>𝑐𝑙𝑎𝑠𝑒𝑠</m:t>
                      </m:r>
                      <m:r>
                        <a:rPr lang="es-ES" sz="1400" i="1" smtClean="0">
                          <a:latin typeface="Cambria Math" panose="02040503050406030204" pitchFamily="18" charset="0"/>
                        </a:rPr>
                        <m:t> ∗</m:t>
                      </m:r>
                      <m:r>
                        <a:rPr lang="es-ES" sz="1400" i="1">
                          <a:latin typeface="Cambria Math" panose="02040503050406030204" pitchFamily="18" charset="0"/>
                        </a:rPr>
                        <m:t>𝑛</m:t>
                      </m:r>
                      <m:r>
                        <a:rPr lang="es-ES" sz="1400" i="1">
                          <a:latin typeface="Cambria Math" panose="02040503050406030204" pitchFamily="18" charset="0"/>
                        </a:rPr>
                        <m:t>º </m:t>
                      </m:r>
                      <m:r>
                        <a:rPr lang="es-ES" sz="1400" i="1">
                          <a:latin typeface="Cambria Math" panose="02040503050406030204" pitchFamily="18" charset="0"/>
                        </a:rPr>
                        <m:t>𝑖𝑛𝑠𝑡𝑎𝑛𝑐𝑖𝑎𝑠</m:t>
                      </m:r>
                      <m:d>
                        <m:dPr>
                          <m:ctrlPr>
                            <a:rPr lang="es-ES" sz="1400" i="1">
                              <a:latin typeface="Cambria Math" panose="02040503050406030204" pitchFamily="18" charset="0"/>
                            </a:rPr>
                          </m:ctrlPr>
                        </m:dPr>
                        <m:e>
                          <m:r>
                            <a:rPr lang="es-ES" sz="1400" i="1">
                              <a:latin typeface="Cambria Math" panose="02040503050406030204" pitchFamily="18" charset="0"/>
                            </a:rPr>
                            <m:t>𝑒𝑛𝑡𝑖𝑑𝑎𝑑</m:t>
                          </m:r>
                          <m:r>
                            <a:rPr lang="es-ES" sz="1400" i="1">
                              <a:latin typeface="Cambria Math" panose="02040503050406030204" pitchFamily="18" charset="0"/>
                            </a:rPr>
                            <m:t> </m:t>
                          </m:r>
                          <m:r>
                            <a:rPr lang="es-ES" sz="1400" i="1">
                              <a:latin typeface="Cambria Math" panose="02040503050406030204" pitchFamily="18" charset="0"/>
                            </a:rPr>
                            <m:t>𝑎</m:t>
                          </m:r>
                          <m:r>
                            <a:rPr lang="es-ES" sz="1400" i="1">
                              <a:latin typeface="Cambria Math" panose="02040503050406030204" pitchFamily="18" charset="0"/>
                            </a:rPr>
                            <m:t> </m:t>
                          </m:r>
                          <m:r>
                            <a:rPr lang="es-ES" sz="1400" i="1">
                              <a:latin typeface="Cambria Math" panose="02040503050406030204" pitchFamily="18" charset="0"/>
                            </a:rPr>
                            <m:t>𝑐𝑜𝑚𝑝𝑎𝑟𝑎𝑟</m:t>
                          </m:r>
                        </m:e>
                      </m:d>
                      <m:r>
                        <a:rPr lang="es-ES" sz="1400" i="1">
                          <a:latin typeface="Cambria Math" panose="02040503050406030204" pitchFamily="18" charset="0"/>
                        </a:rPr>
                        <m:t>∗</m:t>
                      </m:r>
                      <m:r>
                        <a:rPr lang="es-ES" sz="1400" i="1">
                          <a:latin typeface="Cambria Math" panose="02040503050406030204" pitchFamily="18" charset="0"/>
                        </a:rPr>
                        <m:t>𝑛</m:t>
                      </m:r>
                      <m:r>
                        <a:rPr lang="es-ES" sz="1400" i="1">
                          <a:latin typeface="Cambria Math" panose="02040503050406030204" pitchFamily="18" charset="0"/>
                        </a:rPr>
                        <m:t>º </m:t>
                      </m:r>
                      <m:r>
                        <a:rPr lang="es-ES" sz="1400" i="1">
                          <a:latin typeface="Cambria Math" panose="02040503050406030204" pitchFamily="18" charset="0"/>
                        </a:rPr>
                        <m:t>𝑖𝑛𝑠𝑡𝑎𝑛𝑐𝑖𝑎𝑠</m:t>
                      </m:r>
                      <m:r>
                        <a:rPr lang="es-ES" sz="1400" i="1">
                          <a:latin typeface="Cambria Math" panose="02040503050406030204" pitchFamily="18" charset="0"/>
                        </a:rPr>
                        <m:t> −1 (</m:t>
                      </m:r>
                      <m:r>
                        <a:rPr lang="es-ES" sz="1400" i="1">
                          <a:latin typeface="Cambria Math" panose="02040503050406030204" pitchFamily="18" charset="0"/>
                        </a:rPr>
                        <m:t>𝑟𝑒𝑠𝑡𝑜</m:t>
                      </m:r>
                      <m:r>
                        <a:rPr lang="es-ES" sz="1400" i="1">
                          <a:latin typeface="Cambria Math" panose="02040503050406030204" pitchFamily="18" charset="0"/>
                        </a:rPr>
                        <m:t> </m:t>
                      </m:r>
                      <m:r>
                        <a:rPr lang="es-ES" sz="1400" i="1">
                          <a:latin typeface="Cambria Math" panose="02040503050406030204" pitchFamily="18" charset="0"/>
                        </a:rPr>
                        <m:t>𝑑𝑒</m:t>
                      </m:r>
                      <m:r>
                        <a:rPr lang="es-ES" sz="1400" i="1">
                          <a:latin typeface="Cambria Math" panose="02040503050406030204" pitchFamily="18" charset="0"/>
                        </a:rPr>
                        <m:t> </m:t>
                      </m:r>
                      <m:r>
                        <a:rPr lang="es-ES" sz="1400" i="1">
                          <a:latin typeface="Cambria Math" panose="02040503050406030204" pitchFamily="18" charset="0"/>
                        </a:rPr>
                        <m:t>𝑖𝑛𝑠𝑡𝑎𝑛𝑐𝑖𝑎𝑠</m:t>
                      </m:r>
                      <m:r>
                        <a:rPr lang="es-ES" sz="1400" i="1">
                          <a:latin typeface="Cambria Math" panose="02040503050406030204" pitchFamily="18" charset="0"/>
                        </a:rPr>
                        <m:t>)</m:t>
                      </m:r>
                    </m:oMath>
                  </m:oMathPara>
                </a14:m>
                <a:endParaRPr lang="es-ES" sz="1400" dirty="0"/>
              </a:p>
            </p:txBody>
          </p:sp>
        </mc:Choice>
        <mc:Fallback xmlns="">
          <p:sp>
            <p:nvSpPr>
              <p:cNvPr id="9" name="Rectángulo 8">
                <a:extLst>
                  <a:ext uri="{FF2B5EF4-FFF2-40B4-BE49-F238E27FC236}">
                    <a16:creationId xmlns:a16="http://schemas.microsoft.com/office/drawing/2014/main" id="{22AC021B-A1AB-4773-A7C0-04CAF5925545}"/>
                  </a:ext>
                </a:extLst>
              </p:cNvPr>
              <p:cNvSpPr>
                <a:spLocks noRot="1" noChangeAspect="1" noMove="1" noResize="1" noEditPoints="1" noAdjustHandles="1" noChangeArrowheads="1" noChangeShapeType="1" noTextEdit="1"/>
              </p:cNvSpPr>
              <p:nvPr/>
            </p:nvSpPr>
            <p:spPr>
              <a:xfrm>
                <a:off x="-443607" y="5612605"/>
                <a:ext cx="11758411" cy="307777"/>
              </a:xfrm>
              <a:prstGeom prst="rect">
                <a:avLst/>
              </a:prstGeom>
              <a:blipFill>
                <a:blip r:embed="rId3"/>
                <a:stretch>
                  <a:fillRect b="-8000"/>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0" name="Rectángulo 9">
                <a:extLst>
                  <a:ext uri="{FF2B5EF4-FFF2-40B4-BE49-F238E27FC236}">
                    <a16:creationId xmlns:a16="http://schemas.microsoft.com/office/drawing/2014/main" id="{8C3F765A-1F36-47AB-A52C-4284C8E8336F}"/>
                  </a:ext>
                </a:extLst>
              </p:cNvPr>
              <p:cNvSpPr/>
              <p:nvPr/>
            </p:nvSpPr>
            <p:spPr>
              <a:xfrm>
                <a:off x="-890647" y="5920382"/>
                <a:ext cx="11758411"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s-ES" sz="1400" b="0" i="1" smtClean="0">
                          <a:latin typeface="Cambria Math" panose="02040503050406030204" pitchFamily="18" charset="0"/>
                        </a:rPr>
                        <m:t>𝑁𝑢𝑒𝑣𝑎</m:t>
                      </m:r>
                      <m:r>
                        <a:rPr lang="es-ES" sz="1400" b="0" i="1" smtClean="0">
                          <a:latin typeface="Cambria Math" panose="02040503050406030204" pitchFamily="18" charset="0"/>
                        </a:rPr>
                        <m:t> </m:t>
                      </m:r>
                      <m:r>
                        <a:rPr lang="es-ES" sz="1400" b="0" i="1" smtClean="0">
                          <a:latin typeface="Cambria Math" panose="02040503050406030204" pitchFamily="18" charset="0"/>
                        </a:rPr>
                        <m:t>𝑐𝑜𝑚𝑝𝑙𝑒𝑗𝑖𝑑𝑎𝑑</m:t>
                      </m:r>
                      <m:r>
                        <a:rPr lang="es-ES" sz="1400" i="1">
                          <a:latin typeface="Cambria Math" panose="02040503050406030204" pitchFamily="18" charset="0"/>
                        </a:rPr>
                        <m:t>=</m:t>
                      </m:r>
                      <m:r>
                        <a:rPr lang="es-ES" sz="1400" i="1">
                          <a:highlight>
                            <a:srgbClr val="00FF00"/>
                          </a:highlight>
                          <a:latin typeface="Cambria Math" panose="02040503050406030204" pitchFamily="18" charset="0"/>
                        </a:rPr>
                        <m:t>𝑛</m:t>
                      </m:r>
                      <m:r>
                        <a:rPr lang="es-ES" sz="1400" i="1">
                          <a:highlight>
                            <a:srgbClr val="00FF00"/>
                          </a:highlight>
                          <a:latin typeface="Cambria Math" panose="02040503050406030204" pitchFamily="18" charset="0"/>
                        </a:rPr>
                        <m:t>º </m:t>
                      </m:r>
                      <m:r>
                        <a:rPr lang="es-ES" sz="1400" i="1">
                          <a:highlight>
                            <a:srgbClr val="00FF00"/>
                          </a:highlight>
                          <a:latin typeface="Cambria Math" panose="02040503050406030204" pitchFamily="18" charset="0"/>
                        </a:rPr>
                        <m:t>𝑖𝑛𝑠𝑡𝑎𝑛𝑐𝑖𝑎𝑠</m:t>
                      </m:r>
                      <m:r>
                        <a:rPr lang="es-ES" sz="1400" b="0" i="1" smtClean="0">
                          <a:highlight>
                            <a:srgbClr val="00FF00"/>
                          </a:highlight>
                          <a:latin typeface="Cambria Math" panose="02040503050406030204" pitchFamily="18" charset="0"/>
                        </a:rPr>
                        <m:t> </m:t>
                      </m:r>
                      <m:r>
                        <a:rPr lang="es-ES" sz="1400" b="0" i="1" smtClean="0">
                          <a:highlight>
                            <a:srgbClr val="00FF00"/>
                          </a:highlight>
                          <a:latin typeface="Cambria Math" panose="02040503050406030204" pitchFamily="18" charset="0"/>
                        </a:rPr>
                        <m:t>𝑞𝑢𝑒</m:t>
                      </m:r>
                      <m:r>
                        <a:rPr lang="es-ES" sz="1400" b="0" i="1" smtClean="0">
                          <a:highlight>
                            <a:srgbClr val="00FF00"/>
                          </a:highlight>
                          <a:latin typeface="Cambria Math" panose="02040503050406030204" pitchFamily="18" charset="0"/>
                        </a:rPr>
                        <m:t> </m:t>
                      </m:r>
                      <m:r>
                        <a:rPr lang="es-ES" sz="1400" b="0" i="1" smtClean="0">
                          <a:highlight>
                            <a:srgbClr val="00FF00"/>
                          </a:highlight>
                          <a:latin typeface="Cambria Math" panose="02040503050406030204" pitchFamily="18" charset="0"/>
                        </a:rPr>
                        <m:t>h𝑎𝑛</m:t>
                      </m:r>
                      <m:r>
                        <a:rPr lang="es-ES" sz="1400" b="0" i="1" smtClean="0">
                          <a:highlight>
                            <a:srgbClr val="00FF00"/>
                          </a:highlight>
                          <a:latin typeface="Cambria Math" panose="02040503050406030204" pitchFamily="18" charset="0"/>
                        </a:rPr>
                        <m:t> </m:t>
                      </m:r>
                      <m:r>
                        <a:rPr lang="es-ES" sz="1400" b="0" i="1" smtClean="0">
                          <a:highlight>
                            <a:srgbClr val="00FF00"/>
                          </a:highlight>
                          <a:latin typeface="Cambria Math" panose="02040503050406030204" pitchFamily="18" charset="0"/>
                        </a:rPr>
                        <m:t>𝑐𝑎𝑚𝑏𝑖𝑎𝑑𝑜</m:t>
                      </m:r>
                      <m:r>
                        <a:rPr lang="es-ES" sz="1400" i="1">
                          <a:highlight>
                            <a:srgbClr val="00FF00"/>
                          </a:highlight>
                          <a:latin typeface="Cambria Math" panose="02040503050406030204" pitchFamily="18" charset="0"/>
                        </a:rPr>
                        <m:t>∗</m:t>
                      </m:r>
                      <m:r>
                        <a:rPr lang="es-ES" sz="1400" i="1">
                          <a:highlight>
                            <a:srgbClr val="00FF00"/>
                          </a:highlight>
                          <a:latin typeface="Cambria Math" panose="02040503050406030204" pitchFamily="18" charset="0"/>
                        </a:rPr>
                        <m:t>𝑛</m:t>
                      </m:r>
                      <m:r>
                        <a:rPr lang="es-ES" sz="1400" i="1">
                          <a:highlight>
                            <a:srgbClr val="00FF00"/>
                          </a:highlight>
                          <a:latin typeface="Cambria Math" panose="02040503050406030204" pitchFamily="18" charset="0"/>
                        </a:rPr>
                        <m:t>º </m:t>
                      </m:r>
                      <m:r>
                        <a:rPr lang="es-ES" sz="1400" i="1">
                          <a:highlight>
                            <a:srgbClr val="00FF00"/>
                          </a:highlight>
                          <a:latin typeface="Cambria Math" panose="02040503050406030204" pitchFamily="18" charset="0"/>
                        </a:rPr>
                        <m:t>𝑖𝑛𝑠𝑡𝑎𝑛𝑐𝑖𝑎𝑠</m:t>
                      </m:r>
                      <m:r>
                        <a:rPr lang="es-ES" sz="1400" i="1">
                          <a:highlight>
                            <a:srgbClr val="00FF00"/>
                          </a:highlight>
                          <a:latin typeface="Cambria Math" panose="02040503050406030204" pitchFamily="18" charset="0"/>
                        </a:rPr>
                        <m:t>  </m:t>
                      </m:r>
                      <m:r>
                        <a:rPr lang="es-ES" sz="1400" b="0" i="1" smtClean="0">
                          <a:highlight>
                            <a:srgbClr val="00FF00"/>
                          </a:highlight>
                          <a:latin typeface="Cambria Math" panose="02040503050406030204" pitchFamily="18" charset="0"/>
                        </a:rPr>
                        <m:t>𝑠𝑖𝑚𝑖𝑙𝑎𝑟𝑒𝑠</m:t>
                      </m:r>
                    </m:oMath>
                  </m:oMathPara>
                </a14:m>
                <a:endParaRPr lang="es-ES" sz="1400" dirty="0">
                  <a:highlight>
                    <a:srgbClr val="00FF00"/>
                  </a:highlight>
                </a:endParaRPr>
              </a:p>
            </p:txBody>
          </p:sp>
        </mc:Choice>
        <mc:Fallback xmlns="">
          <p:sp>
            <p:nvSpPr>
              <p:cNvPr id="10" name="Rectángulo 9">
                <a:extLst>
                  <a:ext uri="{FF2B5EF4-FFF2-40B4-BE49-F238E27FC236}">
                    <a16:creationId xmlns:a16="http://schemas.microsoft.com/office/drawing/2014/main" id="{8C3F765A-1F36-47AB-A52C-4284C8E8336F}"/>
                  </a:ext>
                </a:extLst>
              </p:cNvPr>
              <p:cNvSpPr>
                <a:spLocks noRot="1" noChangeAspect="1" noMove="1" noResize="1" noEditPoints="1" noAdjustHandles="1" noChangeArrowheads="1" noChangeShapeType="1" noTextEdit="1"/>
              </p:cNvSpPr>
              <p:nvPr/>
            </p:nvSpPr>
            <p:spPr>
              <a:xfrm>
                <a:off x="-890647" y="5920382"/>
                <a:ext cx="11758411" cy="307777"/>
              </a:xfrm>
              <a:prstGeom prst="rect">
                <a:avLst/>
              </a:prstGeom>
              <a:blipFill>
                <a:blip r:embed="rId4"/>
                <a:stretch>
                  <a:fillRect b="-5882"/>
                </a:stretch>
              </a:blipFill>
            </p:spPr>
            <p:txBody>
              <a:bodyPr/>
              <a:lstStyle/>
              <a:p>
                <a:r>
                  <a:rPr lang="es-ES">
                    <a:noFill/>
                  </a:rPr>
                  <a:t> </a:t>
                </a:r>
              </a:p>
            </p:txBody>
          </p:sp>
        </mc:Fallback>
      </mc:AlternateContent>
    </p:spTree>
    <p:extLst>
      <p:ext uri="{BB962C8B-B14F-4D97-AF65-F5344CB8AC3E}">
        <p14:creationId xmlns:p14="http://schemas.microsoft.com/office/powerpoint/2010/main" val="19506842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44E7D7-4CBE-455B-9F66-8C17C74FD65E}"/>
              </a:ext>
            </a:extLst>
          </p:cNvPr>
          <p:cNvSpPr txBox="1">
            <a:spLocks/>
          </p:cNvSpPr>
          <p:nvPr/>
        </p:nvSpPr>
        <p:spPr>
          <a:xfrm>
            <a:off x="553433" y="5823751"/>
            <a:ext cx="11085133" cy="60288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2800" kern="1200">
                <a:solidFill>
                  <a:srgbClr val="6494ED"/>
                </a:solidFill>
                <a:latin typeface="Hypatia Sans Pro" panose="020B0502020204020303" pitchFamily="34" charset="0"/>
                <a:ea typeface="+mj-ea"/>
                <a:cs typeface="+mj-cs"/>
              </a:defRPr>
            </a:lvl1pPr>
          </a:lstStyle>
          <a:p>
            <a:pPr algn="l"/>
            <a:r>
              <a:rPr lang="es-ES" sz="1200" dirty="0">
                <a:solidFill>
                  <a:schemeClr val="tx1"/>
                </a:solidFill>
                <a:latin typeface="+mn-lt"/>
              </a:rPr>
              <a:t>Documentación</a:t>
            </a:r>
            <a:r>
              <a:rPr lang="es-ES" sz="1200" dirty="0">
                <a:latin typeface="+mn-lt"/>
              </a:rPr>
              <a:t>: </a:t>
            </a:r>
            <a:r>
              <a:rPr lang="es-ES" sz="1200" dirty="0">
                <a:latin typeface="+mn-lt"/>
                <a:hlinkClick r:id="rId2"/>
              </a:rPr>
              <a:t>https://github.com/HerculesCRUE/ib-discovery/tree/master</a:t>
            </a:r>
            <a:r>
              <a:rPr lang="es-ES" sz="1200">
                <a:latin typeface="+mn-lt"/>
                <a:hlinkClick r:id="rId2"/>
              </a:rPr>
              <a:t>/docs</a:t>
            </a:r>
            <a:endParaRPr lang="es-ES" sz="1200" dirty="0">
              <a:latin typeface="+mn-lt"/>
            </a:endParaRPr>
          </a:p>
          <a:p>
            <a:pPr algn="l"/>
            <a:endParaRPr lang="es-ES" sz="1200" dirty="0">
              <a:solidFill>
                <a:srgbClr val="0070C0"/>
              </a:solidFill>
              <a:latin typeface="+mn-lt"/>
            </a:endParaRPr>
          </a:p>
          <a:p>
            <a:pPr algn="l"/>
            <a:r>
              <a:rPr lang="es-ES" sz="1200" dirty="0">
                <a:solidFill>
                  <a:schemeClr val="tx1"/>
                </a:solidFill>
                <a:latin typeface="+mn-lt"/>
              </a:rPr>
              <a:t>Repositorio</a:t>
            </a:r>
            <a:r>
              <a:rPr lang="es-ES" sz="1200" dirty="0">
                <a:latin typeface="+mn-lt"/>
              </a:rPr>
              <a:t>: </a:t>
            </a:r>
            <a:r>
              <a:rPr lang="es-ES" sz="1200" dirty="0">
                <a:latin typeface="+mn-lt"/>
                <a:hlinkClick r:id="rId3"/>
              </a:rPr>
              <a:t>https://github.com/HerculesCRUE/ib-discovery</a:t>
            </a:r>
            <a:endParaRPr lang="es-ES" sz="1200" dirty="0">
              <a:latin typeface="+mn-lt"/>
            </a:endParaRPr>
          </a:p>
          <a:p>
            <a:pPr algn="l"/>
            <a:endParaRPr lang="es-ES" dirty="0">
              <a:latin typeface="Hypatia Sans Pro"/>
            </a:endParaRPr>
          </a:p>
        </p:txBody>
      </p:sp>
    </p:spTree>
    <p:extLst>
      <p:ext uri="{BB962C8B-B14F-4D97-AF65-F5344CB8AC3E}">
        <p14:creationId xmlns:p14="http://schemas.microsoft.com/office/powerpoint/2010/main" val="1974507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Librería de descubrimiento</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354563" y="2481942"/>
            <a:ext cx="11364686" cy="1938992"/>
          </a:xfrm>
          <a:prstGeom prst="rect">
            <a:avLst/>
          </a:prstGeom>
          <a:noFill/>
        </p:spPr>
        <p:txBody>
          <a:bodyPr wrap="square" rtlCol="0">
            <a:spAutoFit/>
          </a:bodyPr>
          <a:lstStyle/>
          <a:p>
            <a:r>
              <a:rPr lang="es-ES" sz="2400" dirty="0"/>
              <a:t>Módulos:</a:t>
            </a:r>
          </a:p>
          <a:p>
            <a:pPr marL="571500" indent="-571500">
              <a:buFont typeface="Arial" panose="020B0604020202020204" pitchFamily="34" charset="0"/>
              <a:buChar char="•"/>
            </a:pPr>
            <a:r>
              <a:rPr lang="es-ES" sz="2400" dirty="0"/>
              <a:t>Reconciliación de entidades</a:t>
            </a:r>
          </a:p>
          <a:p>
            <a:pPr marL="571500" indent="-571500">
              <a:buFont typeface="Arial" panose="020B0604020202020204" pitchFamily="34" charset="0"/>
              <a:buChar char="•"/>
            </a:pPr>
            <a:r>
              <a:rPr lang="es-ES" sz="2400" dirty="0"/>
              <a:t>Descubrimiento de enlaces</a:t>
            </a:r>
          </a:p>
          <a:p>
            <a:pPr marL="1028700" lvl="1" indent="-571500">
              <a:buFont typeface="Arial" panose="020B0604020202020204" pitchFamily="34" charset="0"/>
              <a:buChar char="•"/>
            </a:pPr>
            <a:r>
              <a:rPr lang="es-ES" sz="2400" dirty="0"/>
              <a:t>En otros Backend SGI</a:t>
            </a:r>
          </a:p>
          <a:p>
            <a:pPr marL="1028700" lvl="1" indent="-571500">
              <a:buFont typeface="Arial" panose="020B0604020202020204" pitchFamily="34" charset="0"/>
              <a:buChar char="•"/>
            </a:pPr>
            <a:r>
              <a:rPr lang="es-ES" sz="2400" dirty="0"/>
              <a:t>En la nube LOD</a:t>
            </a:r>
          </a:p>
        </p:txBody>
      </p:sp>
    </p:spTree>
    <p:extLst>
      <p:ext uri="{BB962C8B-B14F-4D97-AF65-F5344CB8AC3E}">
        <p14:creationId xmlns:p14="http://schemas.microsoft.com/office/powerpoint/2010/main" val="2694240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Librería de descubrimiento</a:t>
            </a:r>
          </a:p>
        </p:txBody>
      </p:sp>
      <p:pic>
        <p:nvPicPr>
          <p:cNvPr id="7" name="Imagen 6">
            <a:extLst>
              <a:ext uri="{FF2B5EF4-FFF2-40B4-BE49-F238E27FC236}">
                <a16:creationId xmlns:a16="http://schemas.microsoft.com/office/drawing/2014/main" id="{50173F9C-47C1-4F8D-9C04-6D1B09A639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9850" y="1755528"/>
            <a:ext cx="10557349" cy="4923253"/>
          </a:xfrm>
          <a:prstGeom prst="rect">
            <a:avLst/>
          </a:prstGeom>
        </p:spPr>
      </p:pic>
    </p:spTree>
    <p:extLst>
      <p:ext uri="{BB962C8B-B14F-4D97-AF65-F5344CB8AC3E}">
        <p14:creationId xmlns:p14="http://schemas.microsoft.com/office/powerpoint/2010/main" val="606864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Reconciliación de entidades</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354563" y="2100540"/>
            <a:ext cx="11620642" cy="3077766"/>
          </a:xfrm>
          <a:prstGeom prst="rect">
            <a:avLst/>
          </a:prstGeom>
          <a:noFill/>
        </p:spPr>
        <p:txBody>
          <a:bodyPr wrap="square" rtlCol="0">
            <a:spAutoFit/>
          </a:bodyPr>
          <a:lstStyle/>
          <a:p>
            <a:r>
              <a:rPr lang="es-ES" sz="2400" dirty="0"/>
              <a:t>Estado del Arte I</a:t>
            </a:r>
          </a:p>
          <a:p>
            <a:endParaRPr lang="es-ES" sz="1000" dirty="0"/>
          </a:p>
          <a:p>
            <a:pPr marL="285750" indent="-285750">
              <a:buFont typeface="Arial" panose="020B0604020202020204" pitchFamily="34" charset="0"/>
              <a:buChar char="•"/>
            </a:pPr>
            <a:r>
              <a:rPr lang="es-ES" sz="1600" dirty="0"/>
              <a:t>El gran aumento del volumen de datos (se estima 175 </a:t>
            </a:r>
            <a:r>
              <a:rPr lang="es-ES" sz="1600" dirty="0" err="1"/>
              <a:t>zettabytes</a:t>
            </a:r>
            <a:r>
              <a:rPr lang="es-ES" sz="1600" dirty="0"/>
              <a:t> en 2025 = ”10^21 bytes” = 10^9 TB en el mundo), hace que se requieran herramientas par garantizar la integridad, y la falta de duplicados </a:t>
            </a:r>
          </a:p>
          <a:p>
            <a:pPr marL="285750" indent="-285750">
              <a:buFont typeface="Arial" panose="020B0604020202020204" pitchFamily="34" charset="0"/>
              <a:buChar char="•"/>
            </a:pPr>
            <a:r>
              <a:rPr lang="es-ES" sz="1600" dirty="0"/>
              <a:t>Profundamente estudiado, aun </a:t>
            </a:r>
            <a:r>
              <a:rPr lang="es-ES" sz="1600" b="1" dirty="0"/>
              <a:t>hoy es una rama de investigación activa y abierta</a:t>
            </a:r>
          </a:p>
          <a:p>
            <a:pPr marL="285750" indent="-285750">
              <a:buFont typeface="Arial" panose="020B0604020202020204" pitchFamily="34" charset="0"/>
              <a:buChar char="•"/>
            </a:pPr>
            <a:r>
              <a:rPr lang="es-ES" sz="1600" dirty="0"/>
              <a:t>Múltiples aplicaciones relativas a la integridad de los datos (si se almacena basura, se obtiene basura)</a:t>
            </a:r>
          </a:p>
          <a:p>
            <a:pPr marL="285750" indent="-285750">
              <a:buFont typeface="Arial" panose="020B0604020202020204" pitchFamily="34" charset="0"/>
              <a:buChar char="•"/>
            </a:pPr>
            <a:r>
              <a:rPr lang="es-ES" sz="1600" dirty="0"/>
              <a:t>Problema no trivial:</a:t>
            </a:r>
          </a:p>
          <a:p>
            <a:pPr marL="742950" lvl="1" indent="-285750">
              <a:buFont typeface="Arial" panose="020B0604020202020204" pitchFamily="34" charset="0"/>
              <a:buChar char="•"/>
            </a:pPr>
            <a:r>
              <a:rPr lang="es-ES" sz="1600" dirty="0"/>
              <a:t>Distintas representaciones para los valores equivalentes de un mismo atributo:</a:t>
            </a:r>
          </a:p>
          <a:p>
            <a:pPr marL="1200150" lvl="2" indent="-285750">
              <a:buFont typeface="Arial" panose="020B0604020202020204" pitchFamily="34" charset="0"/>
              <a:buChar char="•"/>
            </a:pPr>
            <a:r>
              <a:rPr lang="es-ES" sz="1600" dirty="0"/>
              <a:t>Distintas convenciones según entidad, momento en el tiempo, convenciones nacionales o culturales…</a:t>
            </a:r>
          </a:p>
          <a:p>
            <a:pPr marL="1200150" lvl="2" indent="-285750">
              <a:buFont typeface="Arial" panose="020B0604020202020204" pitchFamily="34" charset="0"/>
              <a:buChar char="•"/>
            </a:pPr>
            <a:r>
              <a:rPr lang="es-ES" sz="1600" dirty="0"/>
              <a:t>Errores</a:t>
            </a:r>
          </a:p>
          <a:p>
            <a:pPr marL="742950" lvl="1" indent="-285750">
              <a:buFont typeface="Arial" panose="020B0604020202020204" pitchFamily="34" charset="0"/>
              <a:buChar char="•"/>
            </a:pPr>
            <a:r>
              <a:rPr lang="es-ES" sz="1600" dirty="0"/>
              <a:t>Distintos tipos de datos, y por tanto distintos tipos de evaluaciones de similitud.</a:t>
            </a:r>
          </a:p>
          <a:p>
            <a:pPr marL="742950" lvl="1" indent="-285750">
              <a:buFont typeface="Arial" panose="020B0604020202020204" pitchFamily="34" charset="0"/>
              <a:buChar char="•"/>
            </a:pPr>
            <a:r>
              <a:rPr lang="es-ES" sz="1600" dirty="0"/>
              <a:t>Importancia variable de los atributos, en relación a su capacidad de actuar como identificadores de una entidad.</a:t>
            </a:r>
          </a:p>
        </p:txBody>
      </p:sp>
    </p:spTree>
    <p:extLst>
      <p:ext uri="{BB962C8B-B14F-4D97-AF65-F5344CB8AC3E}">
        <p14:creationId xmlns:p14="http://schemas.microsoft.com/office/powerpoint/2010/main" val="2543751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Reconciliación de entidades</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354563" y="2100540"/>
            <a:ext cx="11620642" cy="4062651"/>
          </a:xfrm>
          <a:prstGeom prst="rect">
            <a:avLst/>
          </a:prstGeom>
          <a:noFill/>
        </p:spPr>
        <p:txBody>
          <a:bodyPr wrap="square" rtlCol="0">
            <a:spAutoFit/>
          </a:bodyPr>
          <a:lstStyle/>
          <a:p>
            <a:r>
              <a:rPr lang="es-ES" sz="2400" dirty="0"/>
              <a:t>Estado del Arte II</a:t>
            </a:r>
          </a:p>
          <a:p>
            <a:endParaRPr lang="es-ES" sz="1000" dirty="0"/>
          </a:p>
          <a:p>
            <a:pPr marL="285750" indent="-285750">
              <a:buFont typeface="Arial" panose="020B0604020202020204" pitchFamily="34" charset="0"/>
              <a:buChar char="•"/>
            </a:pPr>
            <a:r>
              <a:rPr lang="es-ES" sz="1600" dirty="0"/>
              <a:t>Hay que diferenciar entre distintos conceptos en el reconocimiento de entidades:</a:t>
            </a:r>
          </a:p>
          <a:p>
            <a:pPr marL="742950" lvl="1" indent="-285750">
              <a:buFont typeface="Arial" panose="020B0604020202020204" pitchFamily="34" charset="0"/>
              <a:buChar char="•"/>
            </a:pPr>
            <a:r>
              <a:rPr lang="es-ES" sz="1600" dirty="0"/>
              <a:t>Entity Link: Proceso por el cual se busca vincular entidades entre distintas fuentes de conocimiento. Típicamente puede ser:</a:t>
            </a:r>
          </a:p>
          <a:p>
            <a:pPr marL="1200150" lvl="2" indent="-285750">
              <a:buFont typeface="Arial" panose="020B0604020202020204" pitchFamily="34" charset="0"/>
              <a:buChar char="•"/>
            </a:pPr>
            <a:r>
              <a:rPr lang="es-ES" sz="1600" dirty="0"/>
              <a:t>NER: </a:t>
            </a:r>
            <a:r>
              <a:rPr lang="es-ES" sz="1600" dirty="0" err="1"/>
              <a:t>Named-Enity</a:t>
            </a:r>
            <a:r>
              <a:rPr lang="es-ES" sz="1600" dirty="0"/>
              <a:t> </a:t>
            </a:r>
            <a:r>
              <a:rPr lang="es-ES" sz="1600" dirty="0" err="1"/>
              <a:t>Recognition</a:t>
            </a:r>
            <a:r>
              <a:rPr lang="es-ES" sz="1600" dirty="0"/>
              <a:t>: es la tarea de extracción de información que busca localizar y clasificar en categorías predefinidas, como personas, organizaciones, lugares, expresiones de tiempo y cantidades encontradas en un texto. Esto no es el objetivo de la librería de descubrimiento.</a:t>
            </a:r>
          </a:p>
          <a:p>
            <a:pPr marL="1200150" lvl="2" indent="-285750">
              <a:buFont typeface="Arial" panose="020B0604020202020204" pitchFamily="34" charset="0"/>
              <a:buChar char="•"/>
            </a:pPr>
            <a:r>
              <a:rPr lang="es-ES" sz="1600" b="1" dirty="0"/>
              <a:t>NED: </a:t>
            </a:r>
            <a:r>
              <a:rPr lang="es-ES" sz="1600" dirty="0"/>
              <a:t>Desambiguación de Entidades Nombradas. Esta es la labor de la librería de descubrimiento (en la parte de búsqueda dentro de la misma ontología), hay que tener en cuenta que</a:t>
            </a:r>
          </a:p>
          <a:p>
            <a:pPr marL="1657350" lvl="3" indent="-285750">
              <a:buFont typeface="Arial" panose="020B0604020202020204" pitchFamily="34" charset="0"/>
              <a:buChar char="•"/>
            </a:pPr>
            <a:r>
              <a:rPr lang="es-ES" sz="1600" dirty="0"/>
              <a:t>Para todos los Backend SGI, las entidades comparten esquema, por lo que su comparación se reduce a comparar entidades, cuyos atributos son compartidos</a:t>
            </a:r>
          </a:p>
          <a:p>
            <a:pPr marL="1657350" lvl="3" indent="-285750">
              <a:buFont typeface="Arial" panose="020B0604020202020204" pitchFamily="34" charset="0"/>
              <a:buChar char="•"/>
            </a:pPr>
            <a:r>
              <a:rPr lang="es-ES" sz="1600" dirty="0"/>
              <a:t>Para la nube LOD, el esquema no es compartido, por lo que compararemos entidades que representan la misma instancias, con atributos distintos. Aquí se aplica el Register Link</a:t>
            </a:r>
          </a:p>
          <a:p>
            <a:pPr marL="1200150" lvl="2" indent="-285750">
              <a:buFont typeface="Arial" panose="020B0604020202020204" pitchFamily="34" charset="0"/>
              <a:buChar char="•"/>
            </a:pPr>
            <a:r>
              <a:rPr lang="es-ES" sz="1600" dirty="0"/>
              <a:t>RL: Register Link: Vinculación de registros. Concite en encontrar relaciones entre datos </a:t>
            </a:r>
            <a:r>
              <a:rPr lang="es-ES" sz="1600" dirty="0" err="1"/>
              <a:t>Heterogeneos</a:t>
            </a:r>
            <a:r>
              <a:rPr lang="es-ES" sz="1600" dirty="0"/>
              <a:t>, como por ejemplo en el modulo de búsqueda de enlaces.</a:t>
            </a:r>
          </a:p>
          <a:p>
            <a:pPr marL="742950" lvl="1" indent="-285750">
              <a:buFont typeface="Arial" panose="020B0604020202020204" pitchFamily="34" charset="0"/>
              <a:buChar char="•"/>
            </a:pPr>
            <a:endParaRPr lang="es-ES" sz="1600" dirty="0"/>
          </a:p>
        </p:txBody>
      </p:sp>
    </p:spTree>
    <p:extLst>
      <p:ext uri="{BB962C8B-B14F-4D97-AF65-F5344CB8AC3E}">
        <p14:creationId xmlns:p14="http://schemas.microsoft.com/office/powerpoint/2010/main" val="3658124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Reconciliación de entidades</a:t>
            </a:r>
          </a:p>
        </p:txBody>
      </p:sp>
      <p:sp>
        <p:nvSpPr>
          <p:cNvPr id="4" name="CuadroTexto 3">
            <a:extLst>
              <a:ext uri="{FF2B5EF4-FFF2-40B4-BE49-F238E27FC236}">
                <a16:creationId xmlns:a16="http://schemas.microsoft.com/office/drawing/2014/main" id="{098E8B0E-8DF4-47B1-A89D-828D21B17667}"/>
              </a:ext>
            </a:extLst>
          </p:cNvPr>
          <p:cNvSpPr txBox="1"/>
          <p:nvPr/>
        </p:nvSpPr>
        <p:spPr>
          <a:xfrm>
            <a:off x="313151" y="2481942"/>
            <a:ext cx="11157281" cy="2092881"/>
          </a:xfrm>
          <a:prstGeom prst="rect">
            <a:avLst/>
          </a:prstGeom>
          <a:noFill/>
        </p:spPr>
        <p:txBody>
          <a:bodyPr wrap="square" rtlCol="0">
            <a:spAutoFit/>
          </a:bodyPr>
          <a:lstStyle/>
          <a:p>
            <a:r>
              <a:rPr lang="es-ES" sz="2400" dirty="0"/>
              <a:t>Objetivos en el proyecto ASIO</a:t>
            </a:r>
          </a:p>
          <a:p>
            <a:endParaRPr lang="es-ES" sz="1000" dirty="0"/>
          </a:p>
          <a:p>
            <a:pPr marL="285750" indent="-285750">
              <a:buFont typeface="Arial" panose="020B0604020202020204" pitchFamily="34" charset="0"/>
              <a:buChar char="•"/>
            </a:pPr>
            <a:r>
              <a:rPr lang="es-ES" sz="1600" dirty="0"/>
              <a:t>Evitar duplicados de entidades en un mismo Backend SGI.</a:t>
            </a:r>
            <a:endParaRPr lang="es-ES" sz="1600" b="1" dirty="0"/>
          </a:p>
          <a:p>
            <a:pPr marL="285750" indent="-285750">
              <a:buFont typeface="Arial" panose="020B0604020202020204" pitchFamily="34" charset="0"/>
              <a:buChar char="•"/>
            </a:pPr>
            <a:r>
              <a:rPr lang="es-ES" sz="1600" dirty="0"/>
              <a:t>Crear enlaces entre entidades de distintos Backend SGI, que referencian una misma instancia.</a:t>
            </a:r>
          </a:p>
          <a:p>
            <a:pPr marL="285750" indent="-285750">
              <a:buFont typeface="Arial" panose="020B0604020202020204" pitchFamily="34" charset="0"/>
              <a:buChar char="•"/>
            </a:pPr>
            <a:r>
              <a:rPr lang="es-ES" sz="1600" dirty="0"/>
              <a:t>Minimizar la intervención humana, pero facilitar la labor de un decisor humano, en los casos en que la reconciliación de entidades, pudiese ser dudosa.</a:t>
            </a:r>
          </a:p>
          <a:p>
            <a:pPr marL="285750" indent="-285750">
              <a:buFont typeface="Arial" panose="020B0604020202020204" pitchFamily="34" charset="0"/>
              <a:buChar char="•"/>
            </a:pPr>
            <a:r>
              <a:rPr lang="es-ES" sz="1600" dirty="0"/>
              <a:t>Crear enlaces a instancias almacenadas en datasets externos (Nube LOD) que referencian las mismas instancias almacenadas en el Backend SGI, de forma que los datos almacenados, puedan ser completados con la información de dichas instancias. </a:t>
            </a:r>
          </a:p>
        </p:txBody>
      </p:sp>
    </p:spTree>
    <p:extLst>
      <p:ext uri="{BB962C8B-B14F-4D97-AF65-F5344CB8AC3E}">
        <p14:creationId xmlns:p14="http://schemas.microsoft.com/office/powerpoint/2010/main" val="2186793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Reconciliación de entidades</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354563" y="2190177"/>
            <a:ext cx="11457992" cy="1600438"/>
          </a:xfrm>
          <a:prstGeom prst="rect">
            <a:avLst/>
          </a:prstGeom>
          <a:noFill/>
        </p:spPr>
        <p:txBody>
          <a:bodyPr wrap="square" rtlCol="0">
            <a:spAutoFit/>
          </a:bodyPr>
          <a:lstStyle/>
          <a:p>
            <a:r>
              <a:rPr lang="es-ES" sz="2400" dirty="0"/>
              <a:t>Soluciones evaluadas</a:t>
            </a:r>
          </a:p>
          <a:p>
            <a:endParaRPr lang="es-ES" sz="1000" dirty="0"/>
          </a:p>
          <a:p>
            <a:pPr marL="285750" indent="-285750">
              <a:buFont typeface="Arial" panose="020B0604020202020204" pitchFamily="34" charset="0"/>
              <a:buChar char="•"/>
            </a:pPr>
            <a:r>
              <a:rPr lang="es-ES" sz="1600" dirty="0"/>
              <a:t>Soluciones comerciales:</a:t>
            </a:r>
          </a:p>
          <a:p>
            <a:pPr marL="742950" lvl="1" indent="-285750">
              <a:buFont typeface="Arial" panose="020B0604020202020204" pitchFamily="34" charset="0"/>
              <a:buChar char="•"/>
            </a:pPr>
            <a:r>
              <a:rPr lang="es-ES" sz="1600" dirty="0"/>
              <a:t>Stardog (entity linking in knowledge </a:t>
            </a:r>
            <a:r>
              <a:rPr lang="es-ES" sz="1600" dirty="0" err="1"/>
              <a:t>graph</a:t>
            </a:r>
            <a:r>
              <a:rPr lang="es-ES" sz="1600" dirty="0"/>
              <a:t>)</a:t>
            </a:r>
          </a:p>
          <a:p>
            <a:pPr marL="742950" lvl="1" indent="-285750">
              <a:buFont typeface="Arial" panose="020B0604020202020204" pitchFamily="34" charset="0"/>
              <a:buChar char="•"/>
            </a:pPr>
            <a:r>
              <a:rPr lang="es-ES" sz="1600" dirty="0"/>
              <a:t>Blazegraph (link all the entities)</a:t>
            </a:r>
          </a:p>
          <a:p>
            <a:pPr marL="285750" indent="-285750">
              <a:buFont typeface="Arial" panose="020B0604020202020204" pitchFamily="34" charset="0"/>
              <a:buChar char="•"/>
            </a:pPr>
            <a:r>
              <a:rPr lang="es-ES" sz="1600" dirty="0"/>
              <a:t>Implementación ad hoc</a:t>
            </a:r>
          </a:p>
        </p:txBody>
      </p:sp>
      <p:sp>
        <p:nvSpPr>
          <p:cNvPr id="4" name="CuadroTexto 3">
            <a:extLst>
              <a:ext uri="{FF2B5EF4-FFF2-40B4-BE49-F238E27FC236}">
                <a16:creationId xmlns:a16="http://schemas.microsoft.com/office/drawing/2014/main" id="{098E8B0E-8DF4-47B1-A89D-828D21B17667}"/>
              </a:ext>
            </a:extLst>
          </p:cNvPr>
          <p:cNvSpPr txBox="1"/>
          <p:nvPr/>
        </p:nvSpPr>
        <p:spPr>
          <a:xfrm>
            <a:off x="354563" y="3880252"/>
            <a:ext cx="11115869" cy="2585323"/>
          </a:xfrm>
          <a:prstGeom prst="rect">
            <a:avLst/>
          </a:prstGeom>
          <a:noFill/>
        </p:spPr>
        <p:txBody>
          <a:bodyPr wrap="square" rtlCol="0">
            <a:spAutoFit/>
          </a:bodyPr>
          <a:lstStyle/>
          <a:p>
            <a:r>
              <a:rPr lang="es-ES" sz="2400" dirty="0"/>
              <a:t>Justificación de la elección (implementación ad hoc)</a:t>
            </a:r>
          </a:p>
          <a:p>
            <a:endParaRPr lang="es-ES" sz="1000" dirty="0"/>
          </a:p>
          <a:p>
            <a:pPr marL="285750" indent="-285750">
              <a:buFont typeface="Arial" panose="020B0604020202020204" pitchFamily="34" charset="0"/>
              <a:buChar char="•"/>
            </a:pPr>
            <a:r>
              <a:rPr lang="es-ES" sz="1600" dirty="0"/>
              <a:t>Evitar vendor </a:t>
            </a:r>
            <a:r>
              <a:rPr lang="es-ES" sz="1600" dirty="0" err="1"/>
              <a:t>lock</a:t>
            </a:r>
            <a:r>
              <a:rPr lang="es-ES" sz="1600" dirty="0"/>
              <a:t>-in y por tanto permitir el cambio de triple store (requerido en el proyecto).</a:t>
            </a:r>
            <a:endParaRPr lang="es-ES" sz="1600" b="1" dirty="0"/>
          </a:p>
          <a:p>
            <a:pPr marL="285750" indent="-285750">
              <a:buFont typeface="Arial" panose="020B0604020202020204" pitchFamily="34" charset="0"/>
              <a:buChar char="•"/>
            </a:pPr>
            <a:r>
              <a:rPr lang="es-ES" sz="1600" dirty="0"/>
              <a:t>Ninguna de las soluciones comerciales, se adecua completamente a los requisitos, y siendo soluciones “cerradas”, no permiten su reimplementación:</a:t>
            </a:r>
          </a:p>
          <a:p>
            <a:pPr marL="742950" lvl="1" indent="-285750">
              <a:buFont typeface="Arial" panose="020B0604020202020204" pitchFamily="34" charset="0"/>
              <a:buChar char="•"/>
            </a:pPr>
            <a:r>
              <a:rPr lang="es-ES" sz="1600" dirty="0"/>
              <a:t>Blazegraph requiere una lista de posibles variaciones en los atributos, lo cual implica conocer previamente la solución.</a:t>
            </a:r>
          </a:p>
          <a:p>
            <a:pPr marL="742950" lvl="1" indent="-285750">
              <a:buFont typeface="Arial" panose="020B0604020202020204" pitchFamily="34" charset="0"/>
              <a:buChar char="•"/>
            </a:pPr>
            <a:r>
              <a:rPr lang="es-ES" sz="1600" dirty="0"/>
              <a:t>Stardog </a:t>
            </a:r>
            <a:r>
              <a:rPr lang="es-ES" sz="1600" kern="0" dirty="0">
                <a:solidFill>
                  <a:sysClr val="windowText" lastClr="000000"/>
                </a:solidFill>
                <a:cs typeface="Segoe UI Light" panose="020B0502040204020203" pitchFamily="34" charset="0"/>
              </a:rPr>
              <a:t>orienta la búsqueda de similitudes, al proceso de importación desde una fuente externa (fichero), no a búsqueda de similitudes dentro del propio grafo de conocimiento</a:t>
            </a:r>
          </a:p>
          <a:p>
            <a:pPr marL="285750" indent="-285750">
              <a:buFont typeface="Arial" panose="020B0604020202020204" pitchFamily="34" charset="0"/>
              <a:buChar char="•"/>
            </a:pPr>
            <a:r>
              <a:rPr lang="es-ES" sz="1600" kern="0" dirty="0">
                <a:solidFill>
                  <a:sysClr val="windowText" lastClr="000000"/>
                </a:solidFill>
                <a:cs typeface="Segoe UI Light" panose="020B0502040204020203" pitchFamily="34" charset="0"/>
              </a:rPr>
              <a:t>La implementación ad hoc, permite ajustar algoritmos y la lógica a las características del proyecto.</a:t>
            </a:r>
            <a:endParaRPr lang="es-ES" sz="1600" dirty="0"/>
          </a:p>
          <a:p>
            <a:pPr marL="1028700" lvl="1" indent="-571500">
              <a:buFont typeface="Arial" panose="020B0604020202020204" pitchFamily="34" charset="0"/>
              <a:buChar char="•"/>
            </a:pPr>
            <a:endParaRPr lang="es-ES" sz="1600" dirty="0"/>
          </a:p>
        </p:txBody>
      </p:sp>
    </p:spTree>
    <p:extLst>
      <p:ext uri="{BB962C8B-B14F-4D97-AF65-F5344CB8AC3E}">
        <p14:creationId xmlns:p14="http://schemas.microsoft.com/office/powerpoint/2010/main" val="1250735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Métricas de similitud (atributos)</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216794" y="2009100"/>
            <a:ext cx="11457992" cy="3877985"/>
          </a:xfrm>
          <a:prstGeom prst="rect">
            <a:avLst/>
          </a:prstGeom>
          <a:noFill/>
        </p:spPr>
        <p:txBody>
          <a:bodyPr wrap="square" rtlCol="0">
            <a:spAutoFit/>
          </a:bodyPr>
          <a:lstStyle/>
          <a:p>
            <a:r>
              <a:rPr lang="es-ES" sz="2400" dirty="0"/>
              <a:t>Métricas de similitud en </a:t>
            </a:r>
            <a:r>
              <a:rPr lang="es-ES" sz="2400" b="1" u="sng" dirty="0"/>
              <a:t>atributos</a:t>
            </a:r>
          </a:p>
          <a:p>
            <a:endParaRPr lang="es-ES" sz="1000" dirty="0"/>
          </a:p>
          <a:p>
            <a:pPr marL="285750" indent="-285750">
              <a:buFont typeface="Arial" panose="020B0604020202020204" pitchFamily="34" charset="0"/>
              <a:buChar char="•"/>
            </a:pPr>
            <a:r>
              <a:rPr lang="es-ES" sz="1400" dirty="0"/>
              <a:t>Todas las métricas de similitud han de estar </a:t>
            </a:r>
            <a:r>
              <a:rPr lang="es-ES" sz="1400" b="1" dirty="0"/>
              <a:t>normalizadas</a:t>
            </a:r>
            <a:r>
              <a:rPr lang="es-ES" sz="1400" dirty="0"/>
              <a:t> (valores en el intervalo [0,1]), para que puedan ser comparables, siendo 0 ninguna similitud, y 1 similitud completa.</a:t>
            </a:r>
          </a:p>
          <a:p>
            <a:pPr marL="285750" indent="-285750">
              <a:buFont typeface="Arial" panose="020B0604020202020204" pitchFamily="34" charset="0"/>
              <a:buChar char="•"/>
            </a:pPr>
            <a:r>
              <a:rPr lang="es-ES" sz="1400" dirty="0"/>
              <a:t>Existen atributos de distintos tipos:</a:t>
            </a:r>
          </a:p>
          <a:p>
            <a:pPr marL="742950" lvl="1" indent="-285750">
              <a:buFont typeface="Arial" panose="020B0604020202020204" pitchFamily="34" charset="0"/>
              <a:buChar char="•"/>
            </a:pPr>
            <a:r>
              <a:rPr lang="es-ES" sz="1400" i="1" dirty="0"/>
              <a:t>Números</a:t>
            </a:r>
            <a:r>
              <a:rPr lang="es-ES" sz="1400" dirty="0"/>
              <a:t> (enteros o decimales).</a:t>
            </a:r>
          </a:p>
          <a:p>
            <a:pPr marL="742950" lvl="1" indent="-285750">
              <a:buFont typeface="Arial" panose="020B0604020202020204" pitchFamily="34" charset="0"/>
              <a:buChar char="•"/>
            </a:pPr>
            <a:r>
              <a:rPr lang="es-ES" sz="1400" b="1" dirty="0"/>
              <a:t>Fechas</a:t>
            </a:r>
            <a:r>
              <a:rPr lang="es-ES" sz="1400" dirty="0"/>
              <a:t> (en distintos </a:t>
            </a:r>
            <a:r>
              <a:rPr lang="es-ES" sz="1400" u="sng" dirty="0"/>
              <a:t>formatos</a:t>
            </a:r>
            <a:r>
              <a:rPr lang="es-ES" sz="1400" dirty="0"/>
              <a:t>).</a:t>
            </a:r>
          </a:p>
          <a:p>
            <a:pPr marL="742950" lvl="1" indent="-285750">
              <a:buFont typeface="Arial" panose="020B0604020202020204" pitchFamily="34" charset="0"/>
              <a:buChar char="•"/>
            </a:pPr>
            <a:r>
              <a:rPr lang="es-ES" sz="1400" b="1" dirty="0"/>
              <a:t>Booleanos</a:t>
            </a:r>
            <a:r>
              <a:rPr lang="es-ES" sz="1400" dirty="0"/>
              <a:t> ( en distintos formatos: </a:t>
            </a:r>
            <a:r>
              <a:rPr lang="es-ES" sz="1400" dirty="0" err="1"/>
              <a:t>true|false</a:t>
            </a:r>
            <a:r>
              <a:rPr lang="es-ES" sz="1400" dirty="0"/>
              <a:t>, </a:t>
            </a:r>
            <a:r>
              <a:rPr lang="es-ES" sz="1400" dirty="0" err="1"/>
              <a:t>yes|no</a:t>
            </a:r>
            <a:r>
              <a:rPr lang="es-ES" sz="1400" dirty="0"/>
              <a:t>, </a:t>
            </a:r>
            <a:r>
              <a:rPr lang="es-ES" sz="1400" dirty="0" err="1"/>
              <a:t>y|n</a:t>
            </a:r>
            <a:r>
              <a:rPr lang="es-ES" sz="1400" dirty="0"/>
              <a:t>, </a:t>
            </a:r>
            <a:r>
              <a:rPr lang="es-ES" sz="1400" dirty="0" err="1"/>
              <a:t>Si|No</a:t>
            </a:r>
            <a:r>
              <a:rPr lang="es-ES" sz="1400" dirty="0"/>
              <a:t>…)</a:t>
            </a:r>
          </a:p>
          <a:p>
            <a:pPr marL="742950" lvl="1" indent="-285750">
              <a:buFont typeface="Arial" panose="020B0604020202020204" pitchFamily="34" charset="0"/>
              <a:buChar char="•"/>
            </a:pPr>
            <a:r>
              <a:rPr lang="es-ES" sz="1400" b="1" dirty="0"/>
              <a:t>Cadenas de texto</a:t>
            </a:r>
            <a:r>
              <a:rPr lang="es-ES" sz="1400" dirty="0"/>
              <a:t>.</a:t>
            </a:r>
          </a:p>
          <a:p>
            <a:pPr marL="742950" lvl="1" indent="-285750">
              <a:buFont typeface="Arial" panose="020B0604020202020204" pitchFamily="34" charset="0"/>
              <a:buChar char="•"/>
            </a:pPr>
            <a:r>
              <a:rPr lang="es-ES" sz="1400" b="1" dirty="0"/>
              <a:t>Enlaces</a:t>
            </a:r>
          </a:p>
          <a:p>
            <a:pPr marL="742950" lvl="1" indent="-285750">
              <a:buFont typeface="Arial" panose="020B0604020202020204" pitchFamily="34" charset="0"/>
              <a:buChar char="•"/>
            </a:pPr>
            <a:r>
              <a:rPr lang="es-ES" sz="1400" b="1" dirty="0"/>
              <a:t>Objetos</a:t>
            </a:r>
            <a:r>
              <a:rPr lang="es-ES" sz="1400" dirty="0"/>
              <a:t>.</a:t>
            </a:r>
          </a:p>
          <a:p>
            <a:pPr marL="285750" indent="-285750">
              <a:buFont typeface="Arial" panose="020B0604020202020204" pitchFamily="34" charset="0"/>
              <a:buChar char="•"/>
            </a:pPr>
            <a:r>
              <a:rPr lang="es-ES" sz="1400" dirty="0"/>
              <a:t>Distinta capacidad de identificación en una entidad</a:t>
            </a:r>
          </a:p>
          <a:p>
            <a:pPr marL="742950" lvl="1" indent="-285750">
              <a:buFont typeface="Arial" panose="020B0604020202020204" pitchFamily="34" charset="0"/>
              <a:buChar char="•"/>
            </a:pPr>
            <a:r>
              <a:rPr lang="es-ES" sz="1400" dirty="0"/>
              <a:t>Identificadores: </a:t>
            </a:r>
            <a:r>
              <a:rPr lang="es-ES" sz="1400" dirty="0" err="1"/>
              <a:t>Ids</a:t>
            </a:r>
            <a:r>
              <a:rPr lang="es-ES" sz="1400" dirty="0"/>
              <a:t>, con capacidad de identificar inequívocamente una instancia (ej. DNI).</a:t>
            </a:r>
          </a:p>
          <a:p>
            <a:pPr marL="742950" lvl="1" indent="-285750">
              <a:buFont typeface="Arial" panose="020B0604020202020204" pitchFamily="34" charset="0"/>
              <a:buChar char="•"/>
            </a:pPr>
            <a:r>
              <a:rPr lang="es-ES" sz="1400" dirty="0"/>
              <a:t>Semi-Identificadores: Altamente discriminantes, pero sin garantía de ser únicos (ej. Nombre completo)</a:t>
            </a:r>
          </a:p>
          <a:p>
            <a:pPr marL="742950" lvl="1" indent="-285750">
              <a:buFont typeface="Arial" panose="020B0604020202020204" pitchFamily="34" charset="0"/>
              <a:buChar char="•"/>
            </a:pPr>
            <a:r>
              <a:rPr lang="es-ES" sz="1400" dirty="0"/>
              <a:t>Informativos: Atributos con un bajo poder individual de discriminación, pero que en su conjunto pueden generar una firma de unicidad de una entidad (ej. Sexo, tipo….).</a:t>
            </a:r>
          </a:p>
          <a:p>
            <a:pPr marL="1028700" lvl="1" indent="-571500">
              <a:buFont typeface="Arial" panose="020B0604020202020204" pitchFamily="34" charset="0"/>
              <a:buChar char="•"/>
            </a:pPr>
            <a:endParaRPr lang="es-ES" sz="1600" dirty="0"/>
          </a:p>
        </p:txBody>
      </p:sp>
      <p:sp>
        <p:nvSpPr>
          <p:cNvPr id="6" name="CuadroTexto 5">
            <a:extLst>
              <a:ext uri="{FF2B5EF4-FFF2-40B4-BE49-F238E27FC236}">
                <a16:creationId xmlns:a16="http://schemas.microsoft.com/office/drawing/2014/main" id="{E237DA3A-EEE2-4FB0-8BD1-BAFFC4131D07}"/>
              </a:ext>
            </a:extLst>
          </p:cNvPr>
          <p:cNvSpPr txBox="1"/>
          <p:nvPr/>
        </p:nvSpPr>
        <p:spPr>
          <a:xfrm>
            <a:off x="216794" y="5455304"/>
            <a:ext cx="11457992" cy="1015663"/>
          </a:xfrm>
          <a:prstGeom prst="rect">
            <a:avLst/>
          </a:prstGeom>
          <a:noFill/>
        </p:spPr>
        <p:txBody>
          <a:bodyPr wrap="square" rtlCol="0">
            <a:spAutoFit/>
          </a:bodyPr>
          <a:lstStyle/>
          <a:p>
            <a:r>
              <a:rPr lang="es-ES" sz="2400" i="1" dirty="0"/>
              <a:t>Valoración de la capacidad de discriminación de un atributo:</a:t>
            </a:r>
          </a:p>
          <a:p>
            <a:endParaRPr lang="es-ES" sz="800" i="1" dirty="0"/>
          </a:p>
          <a:p>
            <a:r>
              <a:rPr lang="es-ES" b="1" i="1" dirty="0"/>
              <a:t>	</a:t>
            </a:r>
            <a:r>
              <a:rPr lang="es-ES" sz="1600" b="1" i="1" dirty="0"/>
              <a:t>Ratio de discriminación(D) [0,1]= # Valores distintos / Total de instancias</a:t>
            </a:r>
          </a:p>
          <a:p>
            <a:endParaRPr lang="es-ES" sz="1000" dirty="0"/>
          </a:p>
        </p:txBody>
      </p:sp>
    </p:spTree>
    <p:extLst>
      <p:ext uri="{BB962C8B-B14F-4D97-AF65-F5344CB8AC3E}">
        <p14:creationId xmlns:p14="http://schemas.microsoft.com/office/powerpoint/2010/main" val="2603075787"/>
      </p:ext>
    </p:extLst>
  </p:cSld>
  <p:clrMapOvr>
    <a:masterClrMapping/>
  </p:clrMapOvr>
</p:sld>
</file>

<file path=ppt/theme/theme1.xml><?xml version="1.0" encoding="utf-8"?>
<a:theme xmlns:a="http://schemas.openxmlformats.org/drawingml/2006/main" name="1_Diseñ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Diseñ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iseñ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BFA83BC710E73B4EAC2B8AFF8EC01DA8" ma:contentTypeVersion="2" ma:contentTypeDescription="Crear nuevo documento." ma:contentTypeScope="" ma:versionID="d947bd648ad5c44f6fd641dfc1748c72">
  <xsd:schema xmlns:xsd="http://www.w3.org/2001/XMLSchema" xmlns:xs="http://www.w3.org/2001/XMLSchema" xmlns:p="http://schemas.microsoft.com/office/2006/metadata/properties" xmlns:ns2="e175f0af-9b45-48b7-8f66-de0a21637dd8" targetNamespace="http://schemas.microsoft.com/office/2006/metadata/properties" ma:root="true" ma:fieldsID="c31ce7a597295899024a237e47cb5913" ns2:_="">
    <xsd:import namespace="e175f0af-9b45-48b7-8f66-de0a21637dd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75f0af-9b45-48b7-8f66-de0a21637dd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4899DAF-C2D9-483D-B87F-F3B38628867D}">
  <ds:schemaRefs>
    <ds:schemaRef ds:uri="http://schemas.microsoft.com/sharepoint/v3/contenttype/forms"/>
  </ds:schemaRefs>
</ds:datastoreItem>
</file>

<file path=customXml/itemProps2.xml><?xml version="1.0" encoding="utf-8"?>
<ds:datastoreItem xmlns:ds="http://schemas.openxmlformats.org/officeDocument/2006/customXml" ds:itemID="{CCE379EE-DAF1-4067-AB56-09AF5D7768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175f0af-9b45-48b7-8f66-de0a21637dd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B2AC0CA-67DA-4FBD-9D44-863D62B23E74}">
  <ds:schemaRefs>
    <ds:schemaRef ds:uri="http://purl.org/dc/dcmitype/"/>
    <ds:schemaRef ds:uri="e175f0af-9b45-48b7-8f66-de0a21637dd8"/>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14733</TotalTime>
  <Words>5926</Words>
  <Application>Microsoft Office PowerPoint</Application>
  <PresentationFormat>Panorámica</PresentationFormat>
  <Paragraphs>653</Paragraphs>
  <Slides>27</Slides>
  <Notes>26</Notes>
  <HiddenSlides>0</HiddenSlides>
  <MMClips>1</MMClips>
  <ScaleCrop>false</ScaleCrop>
  <HeadingPairs>
    <vt:vector size="6" baseType="variant">
      <vt:variant>
        <vt:lpstr>Fuentes usadas</vt:lpstr>
      </vt:variant>
      <vt:variant>
        <vt:i4>12</vt:i4>
      </vt:variant>
      <vt:variant>
        <vt:lpstr>Tema</vt:lpstr>
      </vt:variant>
      <vt:variant>
        <vt:i4>4</vt:i4>
      </vt:variant>
      <vt:variant>
        <vt:lpstr>Títulos de diapositiva</vt:lpstr>
      </vt:variant>
      <vt:variant>
        <vt:i4>27</vt:i4>
      </vt:variant>
    </vt:vector>
  </HeadingPairs>
  <TitlesOfParts>
    <vt:vector size="43" baseType="lpstr">
      <vt:lpstr>NSimSun</vt:lpstr>
      <vt:lpstr>Arial</vt:lpstr>
      <vt:lpstr>Calibri</vt:lpstr>
      <vt:lpstr>Calibri Light</vt:lpstr>
      <vt:lpstr>Cambria Math</vt:lpstr>
      <vt:lpstr>Hypatia Sans Pro</vt:lpstr>
      <vt:lpstr>Liberation Serif</vt:lpstr>
      <vt:lpstr>Lucida Sans</vt:lpstr>
      <vt:lpstr>Minion Pro</vt:lpstr>
      <vt:lpstr>Segoe UI Light</vt:lpstr>
      <vt:lpstr>Times New Roman</vt:lpstr>
      <vt:lpstr>Wingdings</vt:lpstr>
      <vt:lpstr>1_Diseño personalizado</vt:lpstr>
      <vt:lpstr>2_Diseño personalizado</vt:lpstr>
      <vt:lpstr>Diseño personalizado</vt:lpstr>
      <vt:lpstr>Tema de Office</vt:lpstr>
      <vt:lpstr>Marco teórico de la comparación de entidades (librería de descubrimiento)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Laura Serna</dc:creator>
  <cp:lastModifiedBy>Daniel Ruiz Santamaria</cp:lastModifiedBy>
  <cp:revision>116</cp:revision>
  <dcterms:created xsi:type="dcterms:W3CDTF">2019-09-19T09:59:35Z</dcterms:created>
  <dcterms:modified xsi:type="dcterms:W3CDTF">2021-02-11T11:41:10Z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0x010100BFA83BC710E73B4EAC2B8AFF8EC01DA8</vt:lpwstr>
  </property>
</Properties>
</file>