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 id="2147483685" r:id="rId6"/>
    <p:sldMasterId id="2147483697" r:id="rId7"/>
  </p:sldMasterIdLst>
  <p:notesMasterIdLst>
    <p:notesMasterId r:id="rId37"/>
  </p:notesMasterIdLst>
  <p:sldIdLst>
    <p:sldId id="256" r:id="rId8"/>
    <p:sldId id="257" r:id="rId9"/>
    <p:sldId id="289" r:id="rId10"/>
    <p:sldId id="268" r:id="rId11"/>
    <p:sldId id="295" r:id="rId12"/>
    <p:sldId id="294" r:id="rId13"/>
    <p:sldId id="291" r:id="rId14"/>
    <p:sldId id="278" r:id="rId15"/>
    <p:sldId id="279" r:id="rId16"/>
    <p:sldId id="280" r:id="rId17"/>
    <p:sldId id="281" r:id="rId18"/>
    <p:sldId id="282" r:id="rId19"/>
    <p:sldId id="283" r:id="rId20"/>
    <p:sldId id="284" r:id="rId21"/>
    <p:sldId id="285" r:id="rId22"/>
    <p:sldId id="286" r:id="rId23"/>
    <p:sldId id="287" r:id="rId24"/>
    <p:sldId id="292" r:id="rId25"/>
    <p:sldId id="290" r:id="rId26"/>
    <p:sldId id="296" r:id="rId27"/>
    <p:sldId id="297" r:id="rId28"/>
    <p:sldId id="298" r:id="rId29"/>
    <p:sldId id="299" r:id="rId30"/>
    <p:sldId id="300" r:id="rId31"/>
    <p:sldId id="301" r:id="rId32"/>
    <p:sldId id="302" r:id="rId33"/>
    <p:sldId id="303" r:id="rId34"/>
    <p:sldId id="288" r:id="rId35"/>
    <p:sldId id="258" r:id="rId3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C2E59160-5156-4170-AB5A-02ACF471DF57}">
          <p14:sldIdLst>
            <p14:sldId id="256"/>
            <p14:sldId id="257"/>
            <p14:sldId id="289"/>
            <p14:sldId id="268"/>
            <p14:sldId id="295"/>
            <p14:sldId id="294"/>
            <p14:sldId id="291"/>
            <p14:sldId id="278"/>
            <p14:sldId id="279"/>
            <p14:sldId id="280"/>
            <p14:sldId id="281"/>
            <p14:sldId id="282"/>
            <p14:sldId id="283"/>
            <p14:sldId id="284"/>
            <p14:sldId id="285"/>
            <p14:sldId id="286"/>
            <p14:sldId id="287"/>
            <p14:sldId id="292"/>
            <p14:sldId id="290"/>
            <p14:sldId id="296"/>
            <p14:sldId id="297"/>
            <p14:sldId id="298"/>
            <p14:sldId id="299"/>
            <p14:sldId id="300"/>
            <p14:sldId id="301"/>
            <p14:sldId id="302"/>
            <p14:sldId id="303"/>
            <p14:sldId id="288"/>
            <p14:sldId id="25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94ED"/>
    <a:srgbClr val="9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427" autoAdjust="0"/>
  </p:normalViewPr>
  <p:slideViewPr>
    <p:cSldViewPr snapToGrid="0">
      <p:cViewPr varScale="1">
        <p:scale>
          <a:sx n="67" d="100"/>
          <a:sy n="67" d="100"/>
        </p:scale>
        <p:origin x="571" y="53"/>
      </p:cViewPr>
      <p:guideLst/>
    </p:cSldViewPr>
  </p:slideViewPr>
  <p:notesTextViewPr>
    <p:cViewPr>
      <p:scale>
        <a:sx n="1" d="1"/>
        <a:sy n="1" d="1"/>
      </p:scale>
      <p:origin x="0" y="0"/>
    </p:cViewPr>
  </p:notesTextViewPr>
  <p:notesViewPr>
    <p:cSldViewPr snapToGrid="0">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1B3F03-733C-4F4F-8160-EA6766E3B12A}" type="datetimeFigureOut">
              <a:rPr lang="es-ES" smtClean="0"/>
              <a:t>19/02/2021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E0464F-B7A6-41EA-9FCA-FF947132E9B8}" type="slidenum">
              <a:rPr lang="es-ES" smtClean="0"/>
              <a:t>‹Nº›</a:t>
            </a:fld>
            <a:endParaRPr lang="es-ES"/>
          </a:p>
        </p:txBody>
      </p:sp>
    </p:spTree>
    <p:extLst>
      <p:ext uri="{BB962C8B-B14F-4D97-AF65-F5344CB8AC3E}">
        <p14:creationId xmlns:p14="http://schemas.microsoft.com/office/powerpoint/2010/main" val="355451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r>
              <a:rPr lang="es-ES" b="1" dirty="0"/>
              <a:t>Antes:</a:t>
            </a:r>
          </a:p>
          <a:p>
            <a:pPr marL="457200" lvl="1" indent="0">
              <a:buFontTx/>
              <a:buNone/>
            </a:pPr>
            <a:endParaRPr lang="es-ES" dirty="0"/>
          </a:p>
          <a:p>
            <a:pPr marL="457200" lvl="1" indent="0">
              <a:buFontTx/>
              <a:buNone/>
            </a:pPr>
            <a:r>
              <a:rPr lang="es-ES" dirty="0"/>
              <a:t>En esta parte de la formación describiremos ampliamente la arquitectura de:</a:t>
            </a:r>
          </a:p>
          <a:p>
            <a:pPr marL="457200" lvl="1" indent="0">
              <a:buFontTx/>
              <a:buNone/>
            </a:pPr>
            <a:endParaRPr lang="es-ES" dirty="0"/>
          </a:p>
          <a:p>
            <a:pPr marL="628650" lvl="1" indent="-171450">
              <a:buFont typeface="Arial" panose="020B0604020202020204" pitchFamily="34" charset="0"/>
              <a:buChar char="•"/>
            </a:pPr>
            <a:r>
              <a:rPr lang="es-ES" dirty="0"/>
              <a:t>La librería de descubrimiento</a:t>
            </a:r>
          </a:p>
          <a:p>
            <a:pPr marL="628650" lvl="1" indent="-171450">
              <a:buFont typeface="Arial" panose="020B0604020202020204" pitchFamily="34" charset="0"/>
              <a:buChar char="•"/>
            </a:pPr>
            <a:r>
              <a:rPr lang="es-ES" dirty="0"/>
              <a:t>Federación</a:t>
            </a:r>
          </a:p>
          <a:p>
            <a:pPr marL="628650" lvl="1" indent="-171450">
              <a:buFont typeface="Arial" panose="020B0604020202020204" pitchFamily="34" charset="0"/>
              <a:buChar char="•"/>
            </a:pPr>
            <a:endParaRPr lang="es-ES" dirty="0"/>
          </a:p>
          <a:p>
            <a:pPr marL="457200" lvl="1" indent="0">
              <a:buFont typeface="Arial" panose="020B0604020202020204" pitchFamily="34" charset="0"/>
              <a:buNone/>
            </a:pPr>
            <a:r>
              <a:rPr lang="es-ES" dirty="0"/>
              <a:t>Y otros microservicios relevantes como</a:t>
            </a:r>
          </a:p>
          <a:p>
            <a:pPr marL="628650" lvl="1" indent="-171450">
              <a:buFont typeface="Arial" panose="020B0604020202020204" pitchFamily="34" charset="0"/>
              <a:buChar char="•"/>
            </a:pPr>
            <a:r>
              <a:rPr lang="es-ES" dirty="0" err="1"/>
              <a:t>Factoria</a:t>
            </a:r>
            <a:r>
              <a:rPr lang="es-ES" dirty="0"/>
              <a:t> de URIs</a:t>
            </a:r>
          </a:p>
          <a:p>
            <a:pPr marL="628650" lvl="1" indent="-171450">
              <a:buFont typeface="Arial" panose="020B0604020202020204" pitchFamily="34" charset="0"/>
              <a:buChar char="•"/>
            </a:pPr>
            <a:r>
              <a:rPr lang="es-ES" dirty="0"/>
              <a:t>Service Discovery</a:t>
            </a:r>
          </a:p>
          <a:p>
            <a:pPr marL="628650" lvl="1" indent="-171450">
              <a:buFont typeface="Arial" panose="020B0604020202020204" pitchFamily="34" charset="0"/>
              <a:buChar char="•"/>
            </a:pPr>
            <a:r>
              <a:rPr lang="es-ES" dirty="0"/>
              <a:t>Event Processor</a:t>
            </a:r>
          </a:p>
          <a:p>
            <a:pPr marL="628650" lvl="1" indent="-171450">
              <a:buFont typeface="Arial" panose="020B0604020202020204" pitchFamily="34" charset="0"/>
              <a:buChar char="•"/>
            </a:pPr>
            <a:r>
              <a:rPr lang="es-ES" dirty="0"/>
              <a:t>Triple Storage </a:t>
            </a:r>
            <a:r>
              <a:rPr lang="es-ES" dirty="0" err="1"/>
              <a:t>Adapter</a:t>
            </a:r>
            <a:endParaRPr lang="es-ES" dirty="0"/>
          </a:p>
          <a:p>
            <a:pPr marL="628650" lvl="1" indent="-171450">
              <a:buFont typeface="Arial" panose="020B0604020202020204" pitchFamily="34" charset="0"/>
              <a:buChar char="•"/>
            </a:pPr>
            <a:r>
              <a:rPr lang="es-ES" dirty="0"/>
              <a:t>Web </a:t>
            </a:r>
            <a:r>
              <a:rPr lang="es-ES" dirty="0" err="1"/>
              <a:t>Publication</a:t>
            </a:r>
            <a:r>
              <a:rPr lang="es-ES" dirty="0"/>
              <a:t> Backend</a:t>
            </a:r>
          </a:p>
          <a:p>
            <a:pPr marL="628650" lvl="1" indent="-171450">
              <a:buFont typeface="Arial" panose="020B0604020202020204" pitchFamily="34" charset="0"/>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a:t>
            </a:fld>
            <a:endParaRPr lang="es-ES"/>
          </a:p>
        </p:txBody>
      </p:sp>
    </p:spTree>
    <p:extLst>
      <p:ext uri="{BB962C8B-B14F-4D97-AF65-F5344CB8AC3E}">
        <p14:creationId xmlns:p14="http://schemas.microsoft.com/office/powerpoint/2010/main" val="3497683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11</a:t>
            </a:fld>
            <a:endParaRPr lang="es-ES"/>
          </a:p>
        </p:txBody>
      </p:sp>
    </p:spTree>
    <p:extLst>
      <p:ext uri="{BB962C8B-B14F-4D97-AF65-F5344CB8AC3E}">
        <p14:creationId xmlns:p14="http://schemas.microsoft.com/office/powerpoint/2010/main" val="3564261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085850" lvl="2" indent="-171450">
              <a:buFont typeface="Arial" panose="020B0604020202020204" pitchFamily="34" charset="0"/>
              <a:buChar char="•"/>
            </a:pPr>
            <a:endParaRPr lang="es-ES" b="0"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12</a:t>
            </a:fld>
            <a:endParaRPr lang="es-ES"/>
          </a:p>
        </p:txBody>
      </p:sp>
    </p:spTree>
    <p:extLst>
      <p:ext uri="{BB962C8B-B14F-4D97-AF65-F5344CB8AC3E}">
        <p14:creationId xmlns:p14="http://schemas.microsoft.com/office/powerpoint/2010/main" val="546102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13</a:t>
            </a:fld>
            <a:endParaRPr lang="es-ES"/>
          </a:p>
        </p:txBody>
      </p:sp>
    </p:spTree>
    <p:extLst>
      <p:ext uri="{BB962C8B-B14F-4D97-AF65-F5344CB8AC3E}">
        <p14:creationId xmlns:p14="http://schemas.microsoft.com/office/powerpoint/2010/main" val="818205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14</a:t>
            </a:fld>
            <a:endParaRPr lang="es-ES"/>
          </a:p>
        </p:txBody>
      </p:sp>
    </p:spTree>
    <p:extLst>
      <p:ext uri="{BB962C8B-B14F-4D97-AF65-F5344CB8AC3E}">
        <p14:creationId xmlns:p14="http://schemas.microsoft.com/office/powerpoint/2010/main" val="3115142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85800" lvl="1" indent="-228600">
              <a:buFontTx/>
              <a:buAutoNum type="arabicPeriod"/>
            </a:pPr>
            <a:r>
              <a:rPr lang="es-ES" dirty="0"/>
              <a:t>Nodo que recibe la petición y en este caso actúa como maestro</a:t>
            </a:r>
          </a:p>
          <a:p>
            <a:pPr marL="914400" lvl="2" indent="0">
              <a:buFontTx/>
              <a:buNone/>
            </a:pPr>
            <a:r>
              <a:rPr lang="es-ES" dirty="0"/>
              <a:t>1.1 Usa el Service Discovery para encontrar el resto de instancias de federación desplegadas</a:t>
            </a:r>
          </a:p>
          <a:p>
            <a:pPr marL="914400" lvl="2" indent="0">
              <a:buFontTx/>
              <a:buNone/>
            </a:pPr>
            <a:r>
              <a:rPr lang="es-ES" dirty="0"/>
              <a:t>1.2 Se solicita a cada nodo Federado la ejecución de la consulta en su nodo, a través del Endpoint </a:t>
            </a:r>
            <a:r>
              <a:rPr lang="es-ES" dirty="0" err="1"/>
              <a:t>Sparql</a:t>
            </a:r>
            <a:endParaRPr lang="es-ES" dirty="0"/>
          </a:p>
          <a:p>
            <a:pPr marL="685800" lvl="1" indent="-228600">
              <a:buFontTx/>
              <a:buAutoNum type="arabicPeriod"/>
            </a:pPr>
            <a:r>
              <a:rPr lang="es-ES" dirty="0"/>
              <a:t>Las respuestas son agrupadas en el nodo de Federación que recibió la consulta, y la respuesta agrupada es enviada al cliente</a:t>
            </a:r>
          </a:p>
        </p:txBody>
      </p:sp>
      <p:sp>
        <p:nvSpPr>
          <p:cNvPr id="4" name="Marcador de número de diapositiva 3"/>
          <p:cNvSpPr>
            <a:spLocks noGrp="1"/>
          </p:cNvSpPr>
          <p:nvPr>
            <p:ph type="sldNum" sz="quarter" idx="5"/>
          </p:nvPr>
        </p:nvSpPr>
        <p:spPr/>
        <p:txBody>
          <a:bodyPr/>
          <a:lstStyle/>
          <a:p>
            <a:fld id="{EBE0464F-B7A6-41EA-9FCA-FF947132E9B8}" type="slidenum">
              <a:rPr lang="es-ES" smtClean="0"/>
              <a:t>15</a:t>
            </a:fld>
            <a:endParaRPr lang="es-ES"/>
          </a:p>
        </p:txBody>
      </p:sp>
    </p:spTree>
    <p:extLst>
      <p:ext uri="{BB962C8B-B14F-4D97-AF65-F5344CB8AC3E}">
        <p14:creationId xmlns:p14="http://schemas.microsoft.com/office/powerpoint/2010/main" val="4083027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16</a:t>
            </a:fld>
            <a:endParaRPr lang="es-ES"/>
          </a:p>
        </p:txBody>
      </p:sp>
    </p:spTree>
    <p:extLst>
      <p:ext uri="{BB962C8B-B14F-4D97-AF65-F5344CB8AC3E}">
        <p14:creationId xmlns:p14="http://schemas.microsoft.com/office/powerpoint/2010/main" val="3426180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17</a:t>
            </a:fld>
            <a:endParaRPr lang="es-ES"/>
          </a:p>
        </p:txBody>
      </p:sp>
    </p:spTree>
    <p:extLst>
      <p:ext uri="{BB962C8B-B14F-4D97-AF65-F5344CB8AC3E}">
        <p14:creationId xmlns:p14="http://schemas.microsoft.com/office/powerpoint/2010/main" val="3534499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18</a:t>
            </a:fld>
            <a:endParaRPr lang="es-ES"/>
          </a:p>
        </p:txBody>
      </p:sp>
    </p:spTree>
    <p:extLst>
      <p:ext uri="{BB962C8B-B14F-4D97-AF65-F5344CB8AC3E}">
        <p14:creationId xmlns:p14="http://schemas.microsoft.com/office/powerpoint/2010/main" val="27695933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19</a:t>
            </a:fld>
            <a:endParaRPr lang="es-ES"/>
          </a:p>
        </p:txBody>
      </p:sp>
    </p:spTree>
    <p:extLst>
      <p:ext uri="{BB962C8B-B14F-4D97-AF65-F5344CB8AC3E}">
        <p14:creationId xmlns:p14="http://schemas.microsoft.com/office/powerpoint/2010/main" val="20806687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20</a:t>
            </a:fld>
            <a:endParaRPr lang="es-ES"/>
          </a:p>
        </p:txBody>
      </p:sp>
    </p:spTree>
    <p:extLst>
      <p:ext uri="{BB962C8B-B14F-4D97-AF65-F5344CB8AC3E}">
        <p14:creationId xmlns:p14="http://schemas.microsoft.com/office/powerpoint/2010/main" val="717529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3</a:t>
            </a:fld>
            <a:endParaRPr lang="es-ES"/>
          </a:p>
        </p:txBody>
      </p:sp>
    </p:spTree>
    <p:extLst>
      <p:ext uri="{BB962C8B-B14F-4D97-AF65-F5344CB8AC3E}">
        <p14:creationId xmlns:p14="http://schemas.microsoft.com/office/powerpoint/2010/main" val="2691782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21</a:t>
            </a:fld>
            <a:endParaRPr lang="es-ES"/>
          </a:p>
        </p:txBody>
      </p:sp>
    </p:spTree>
    <p:extLst>
      <p:ext uri="{BB962C8B-B14F-4D97-AF65-F5344CB8AC3E}">
        <p14:creationId xmlns:p14="http://schemas.microsoft.com/office/powerpoint/2010/main" val="2384880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22</a:t>
            </a:fld>
            <a:endParaRPr lang="es-ES"/>
          </a:p>
        </p:txBody>
      </p:sp>
    </p:spTree>
    <p:extLst>
      <p:ext uri="{BB962C8B-B14F-4D97-AF65-F5344CB8AC3E}">
        <p14:creationId xmlns:p14="http://schemas.microsoft.com/office/powerpoint/2010/main" val="7128776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23</a:t>
            </a:fld>
            <a:endParaRPr lang="es-ES"/>
          </a:p>
        </p:txBody>
      </p:sp>
    </p:spTree>
    <p:extLst>
      <p:ext uri="{BB962C8B-B14F-4D97-AF65-F5344CB8AC3E}">
        <p14:creationId xmlns:p14="http://schemas.microsoft.com/office/powerpoint/2010/main" val="1895160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24</a:t>
            </a:fld>
            <a:endParaRPr lang="es-ES"/>
          </a:p>
        </p:txBody>
      </p:sp>
    </p:spTree>
    <p:extLst>
      <p:ext uri="{BB962C8B-B14F-4D97-AF65-F5344CB8AC3E}">
        <p14:creationId xmlns:p14="http://schemas.microsoft.com/office/powerpoint/2010/main" val="36605564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25</a:t>
            </a:fld>
            <a:endParaRPr lang="es-ES"/>
          </a:p>
        </p:txBody>
      </p:sp>
    </p:spTree>
    <p:extLst>
      <p:ext uri="{BB962C8B-B14F-4D97-AF65-F5344CB8AC3E}">
        <p14:creationId xmlns:p14="http://schemas.microsoft.com/office/powerpoint/2010/main" val="7815101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26</a:t>
            </a:fld>
            <a:endParaRPr lang="es-ES"/>
          </a:p>
        </p:txBody>
      </p:sp>
    </p:spTree>
    <p:extLst>
      <p:ext uri="{BB962C8B-B14F-4D97-AF65-F5344CB8AC3E}">
        <p14:creationId xmlns:p14="http://schemas.microsoft.com/office/powerpoint/2010/main" val="19259896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27</a:t>
            </a:fld>
            <a:endParaRPr lang="es-ES"/>
          </a:p>
        </p:txBody>
      </p:sp>
    </p:spTree>
    <p:extLst>
      <p:ext uri="{BB962C8B-B14F-4D97-AF65-F5344CB8AC3E}">
        <p14:creationId xmlns:p14="http://schemas.microsoft.com/office/powerpoint/2010/main" val="24104861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85800" lvl="1" indent="-228600">
              <a:buFontTx/>
              <a:buAutoNum type="arabicPeriod"/>
            </a:pPr>
            <a:r>
              <a:rPr lang="es-ES" dirty="0"/>
              <a:t>El data Handler gestiona la petición de datos a:</a:t>
            </a:r>
          </a:p>
          <a:p>
            <a:pPr marL="914400" lvl="2" indent="0">
              <a:buFontTx/>
              <a:buNone/>
            </a:pPr>
            <a:r>
              <a:rPr lang="es-ES" dirty="0"/>
              <a:t>1.1 La cache REDIS por medio los servicios </a:t>
            </a:r>
            <a:r>
              <a:rPr lang="es-ES" dirty="0" err="1"/>
              <a:t>CacheSerce</a:t>
            </a:r>
            <a:r>
              <a:rPr lang="es-ES" dirty="0"/>
              <a:t> y </a:t>
            </a:r>
            <a:r>
              <a:rPr lang="es-ES" dirty="0" err="1"/>
              <a:t>RedisService</a:t>
            </a:r>
            <a:endParaRPr lang="es-ES" dirty="0"/>
          </a:p>
          <a:p>
            <a:pPr marL="914400" lvl="2" indent="0">
              <a:buFontTx/>
              <a:buNone/>
            </a:pPr>
            <a:r>
              <a:rPr lang="es-ES" dirty="0"/>
              <a:t>1.2 Petición de datos desde el triple store a partir del Repositorio </a:t>
            </a:r>
            <a:r>
              <a:rPr lang="es-ES" dirty="0" err="1"/>
              <a:t>TripleStorage</a:t>
            </a:r>
            <a:r>
              <a:rPr lang="es-ES" dirty="0"/>
              <a:t> que invocara al modulo </a:t>
            </a:r>
            <a:r>
              <a:rPr lang="es-ES" dirty="0" err="1"/>
              <a:t>DataFetcher</a:t>
            </a:r>
            <a:r>
              <a:rPr lang="es-ES" dirty="0"/>
              <a:t> de la Federación</a:t>
            </a:r>
          </a:p>
          <a:p>
            <a:pPr marL="914400" lvl="2" indent="0">
              <a:buFontTx/>
              <a:buNone/>
            </a:pPr>
            <a:r>
              <a:rPr lang="es-ES" dirty="0"/>
              <a:t>1.3 Actualización de datos en las caches, memoria y en elasticsearch</a:t>
            </a:r>
          </a:p>
          <a:p>
            <a:pPr marL="457200" lvl="1" indent="0">
              <a:buFontTx/>
              <a:buNone/>
            </a:pPr>
            <a:r>
              <a:rPr lang="es-ES" dirty="0"/>
              <a:t>2. La aplicación recibe peticiones de búsqueda de similitud por medio de sus APIs</a:t>
            </a:r>
          </a:p>
          <a:p>
            <a:pPr marL="457200" lvl="1" indent="0">
              <a:buFontTx/>
              <a:buNone/>
            </a:pPr>
            <a:r>
              <a:rPr lang="es-ES" dirty="0"/>
              <a:t>3. Las peticiones son gestionadas por el Servicio </a:t>
            </a:r>
            <a:r>
              <a:rPr lang="es-ES" dirty="0" err="1"/>
              <a:t>JobHandlerService</a:t>
            </a:r>
            <a:r>
              <a:rPr lang="es-ES" dirty="0"/>
              <a:t>, de forma que</a:t>
            </a:r>
          </a:p>
          <a:p>
            <a:pPr marL="628650" lvl="1" indent="-171450">
              <a:buFont typeface="Arial" panose="020B0604020202020204" pitchFamily="34" charset="0"/>
              <a:buChar char="•"/>
            </a:pPr>
            <a:r>
              <a:rPr lang="es-ES" dirty="0"/>
              <a:t>Si son peticiones síncronas, se procesan inmediatamente</a:t>
            </a:r>
          </a:p>
          <a:p>
            <a:pPr marL="628650" lvl="1" indent="-171450">
              <a:buFont typeface="Arial" panose="020B0604020202020204" pitchFamily="34" charset="0"/>
              <a:buChar char="•"/>
            </a:pPr>
            <a:r>
              <a:rPr lang="es-ES" dirty="0"/>
              <a:t>Si son asíncronas se añaden a una cola FIFO, que las procesara en cuanto sea posible</a:t>
            </a:r>
          </a:p>
          <a:p>
            <a:pPr marL="914400" lvl="2" indent="0">
              <a:buFont typeface="Arial" panose="020B0604020202020204" pitchFamily="34" charset="0"/>
              <a:buNone/>
            </a:pPr>
            <a:r>
              <a:rPr lang="es-ES" dirty="0"/>
              <a:t>3.1 Se reduce el espacio de búsqueda por medio del </a:t>
            </a:r>
            <a:r>
              <a:rPr lang="es-ES" dirty="0" err="1"/>
              <a:t>ElasticSearchService</a:t>
            </a:r>
            <a:endParaRPr lang="es-ES" dirty="0"/>
          </a:p>
          <a:p>
            <a:pPr marL="914400" lvl="2" indent="0">
              <a:buFont typeface="Arial" panose="020B0604020202020204" pitchFamily="34" charset="0"/>
              <a:buNone/>
            </a:pPr>
            <a:r>
              <a:rPr lang="es-ES" dirty="0"/>
              <a:t>3.2 Se aplican deltas si procede por medio del </a:t>
            </a:r>
            <a:r>
              <a:rPr lang="es-ES" dirty="0" err="1"/>
              <a:t>CacheService</a:t>
            </a:r>
            <a:endParaRPr lang="es-ES" dirty="0"/>
          </a:p>
          <a:p>
            <a:pPr marL="914400" lvl="2" indent="0">
              <a:buFont typeface="Arial" panose="020B0604020202020204" pitchFamily="34" charset="0"/>
              <a:buNone/>
            </a:pPr>
            <a:r>
              <a:rPr lang="es-ES" dirty="0"/>
              <a:t>3.3 Con los resultados obtenidos, se aplica la comparación de entidades</a:t>
            </a:r>
          </a:p>
          <a:p>
            <a:pPr marL="914400" lvl="2" indent="0">
              <a:buFont typeface="Arial" panose="020B0604020202020204" pitchFamily="34" charset="0"/>
              <a:buNone/>
            </a:pPr>
            <a:r>
              <a:rPr lang="es-ES" dirty="0"/>
              <a:t>3.4 Para las similitudes encontradas, se propagan las acciones correspondientes por la cola Kafka</a:t>
            </a:r>
          </a:p>
          <a:p>
            <a:pPr marL="914400" lvl="2" indent="0">
              <a:buFont typeface="Arial" panose="020B0604020202020204" pitchFamily="34" charset="0"/>
              <a:buNone/>
            </a:pPr>
            <a:r>
              <a:rPr lang="es-ES" dirty="0"/>
              <a:t>3.5 El event manager las procesa, y las propaga al los Tripe Storage </a:t>
            </a:r>
            <a:r>
              <a:rPr lang="es-ES" dirty="0" err="1"/>
              <a:t>Adapters</a:t>
            </a:r>
            <a:r>
              <a:rPr lang="es-ES" dirty="0"/>
              <a:t> que finalmente los persisten el los triple store</a:t>
            </a:r>
          </a:p>
          <a:p>
            <a:pPr marL="914400" lvl="2" indent="0">
              <a:buFont typeface="Arial" panose="020B0604020202020204" pitchFamily="34" charset="0"/>
              <a:buNone/>
            </a:pPr>
            <a:endParaRPr lang="es-ES" dirty="0"/>
          </a:p>
          <a:p>
            <a:pPr marL="457200" lvl="1" indent="0">
              <a:buFont typeface="Arial" panose="020B0604020202020204" pitchFamily="34" charset="0"/>
              <a:buNone/>
            </a:pPr>
            <a:r>
              <a:rPr lang="es-ES" dirty="0"/>
              <a:t>4. La respuesta se notifica al cliente que solicito la petición, bien por un Webhook, bien por cola Kafka</a:t>
            </a:r>
          </a:p>
          <a:p>
            <a:pPr marL="914400" lvl="2" indent="0">
              <a:buFont typeface="Arial" panose="020B0604020202020204" pitchFamily="34" charset="0"/>
              <a:buNone/>
            </a:pPr>
            <a:endParaRPr lang="es-ES" dirty="0"/>
          </a:p>
          <a:p>
            <a:pPr marL="914400" lvl="2"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28</a:t>
            </a:fld>
            <a:endParaRPr lang="es-ES"/>
          </a:p>
        </p:txBody>
      </p:sp>
    </p:spTree>
    <p:extLst>
      <p:ext uri="{BB962C8B-B14F-4D97-AF65-F5344CB8AC3E}">
        <p14:creationId xmlns:p14="http://schemas.microsoft.com/office/powerpoint/2010/main" val="2617041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r>
              <a:rPr lang="es-ES" b="1" dirty="0"/>
              <a:t>Descripción</a:t>
            </a:r>
          </a:p>
          <a:p>
            <a:pPr marL="457200" lvl="1" indent="0">
              <a:buFontTx/>
              <a:buNone/>
            </a:pPr>
            <a:endParaRPr lang="es-ES" b="1" dirty="0"/>
          </a:p>
          <a:p>
            <a:pPr marL="457200" lvl="1" indent="0">
              <a:buFontTx/>
              <a:buNone/>
            </a:pPr>
            <a:r>
              <a:rPr lang="es-ES" b="0" dirty="0"/>
              <a:t>El paquete </a:t>
            </a:r>
            <a:r>
              <a:rPr lang="es-ES" b="0" dirty="0" err="1"/>
              <a:t>appstate</a:t>
            </a:r>
            <a:r>
              <a:rPr lang="es-ES" b="0" dirty="0"/>
              <a:t>, contiene el conjunto de clases que modelan el estado de los datos y la aplicación</a:t>
            </a:r>
          </a:p>
          <a:p>
            <a:pPr marL="457200" lvl="1" indent="0">
              <a:buFontTx/>
              <a:buNone/>
            </a:pPr>
            <a:endParaRPr lang="es-ES" b="0" dirty="0"/>
          </a:p>
          <a:p>
            <a:pPr marL="628650" lvl="1" indent="-171450">
              <a:buFont typeface="Arial" panose="020B0604020202020204" pitchFamily="34" charset="0"/>
              <a:buChar char="•"/>
            </a:pPr>
            <a:r>
              <a:rPr lang="es-ES" b="0" dirty="0"/>
              <a:t>La clase </a:t>
            </a:r>
            <a:r>
              <a:rPr lang="es-ES" b="1" dirty="0" err="1"/>
              <a:t>DiscoveryApplication</a:t>
            </a:r>
            <a:r>
              <a:rPr lang="es-ES" b="0" dirty="0"/>
              <a:t> es una clase JPA (Java </a:t>
            </a:r>
            <a:r>
              <a:rPr lang="es-ES" b="0" dirty="0" err="1"/>
              <a:t>Persistence</a:t>
            </a:r>
            <a:r>
              <a:rPr lang="es-ES" b="0" dirty="0"/>
              <a:t> API), que modela el estado de la aplicación, entre otras cosas el PID del proceso, para temas relacionados con la auditoria</a:t>
            </a:r>
          </a:p>
          <a:p>
            <a:pPr marL="628650" lvl="1" indent="-171450">
              <a:buFont typeface="Arial" panose="020B0604020202020204" pitchFamily="34" charset="0"/>
              <a:buChar char="•"/>
            </a:pPr>
            <a:r>
              <a:rPr lang="es-ES" b="0" dirty="0"/>
              <a:t>La clase </a:t>
            </a:r>
            <a:r>
              <a:rPr lang="es-ES" b="1" dirty="0" err="1"/>
              <a:t>ApplicationState</a:t>
            </a:r>
            <a:r>
              <a:rPr lang="es-ES" b="0" dirty="0"/>
              <a:t>, encapsula los distintos estados de la Aplicación (No inicializada, Inicializada con datos cacheados e Inicializada) y los estados de las replicas de datos en CACHE, ELASTICSEARCH y PETICION DE DATOS</a:t>
            </a:r>
          </a:p>
          <a:p>
            <a:pPr marL="628650" lvl="1" indent="-171450">
              <a:buFont typeface="Arial" panose="020B0604020202020204" pitchFamily="34" charset="0"/>
              <a:buChar char="•"/>
            </a:pPr>
            <a:r>
              <a:rPr lang="es-ES" b="1" dirty="0" err="1"/>
              <a:t>AppState</a:t>
            </a:r>
            <a:r>
              <a:rPr lang="es-ES" b="0" dirty="0"/>
              <a:t> es un enumerado con los distintos estados: </a:t>
            </a:r>
          </a:p>
          <a:p>
            <a:pPr marL="1085850" lvl="2" indent="-171450">
              <a:buFont typeface="Arial" panose="020B0604020202020204" pitchFamily="34" charset="0"/>
              <a:buChar char="•"/>
            </a:pPr>
            <a:r>
              <a:rPr lang="es-ES" b="0" dirty="0"/>
              <a:t>UNINITIALIZED: Sin </a:t>
            </a:r>
            <a:r>
              <a:rPr lang="es-ES" b="0" dirty="0" err="1"/>
              <a:t>incializar</a:t>
            </a:r>
            <a:endParaRPr lang="es-ES" b="0" dirty="0"/>
          </a:p>
          <a:p>
            <a:pPr marL="1085850" lvl="2" indent="-171450">
              <a:buFont typeface="Arial" panose="020B0604020202020204" pitchFamily="34" charset="0"/>
              <a:buChar char="•"/>
            </a:pPr>
            <a:r>
              <a:rPr lang="es-ES" b="0" dirty="0"/>
              <a:t>INITIALIZED_WITH_CACHED_DATA: Inicializado con datos de la cache</a:t>
            </a:r>
          </a:p>
          <a:p>
            <a:pPr marL="1085850" lvl="2" indent="-171450">
              <a:buFont typeface="Arial" panose="020B0604020202020204" pitchFamily="34" charset="0"/>
              <a:buChar char="•"/>
            </a:pPr>
            <a:r>
              <a:rPr lang="es-ES" b="0" dirty="0"/>
              <a:t>INITIALIZED: Inicializado con datos desde el triple Store</a:t>
            </a:r>
          </a:p>
          <a:p>
            <a:pPr marL="628650" lvl="1" indent="-171450">
              <a:buFont typeface="Arial" panose="020B0604020202020204" pitchFamily="34" charset="0"/>
              <a:buChar char="•"/>
            </a:pPr>
            <a:r>
              <a:rPr lang="es-ES" b="1" dirty="0" err="1"/>
              <a:t>DataType</a:t>
            </a:r>
            <a:r>
              <a:rPr lang="es-ES" b="0" dirty="0"/>
              <a:t> es un enumerado con los distintos tipos de replicas de datos REDIS, para el estado de Redis, Elasticsearch para el estado de Elasticsearch y CACHE, para el estado de las peticiones de datos al origen (triple store)</a:t>
            </a:r>
          </a:p>
          <a:p>
            <a:pPr marL="628650" lvl="1" indent="-171450">
              <a:buFont typeface="Arial" panose="020B0604020202020204" pitchFamily="34" charset="0"/>
              <a:buChar char="•"/>
            </a:pPr>
            <a:r>
              <a:rPr lang="es-ES" b="1" dirty="0" err="1"/>
              <a:t>DataState</a:t>
            </a:r>
            <a:r>
              <a:rPr lang="es-ES" b="0" dirty="0"/>
              <a:t> es un una clase que contiene metadatos relativos a los distintos estados de los datos: </a:t>
            </a:r>
          </a:p>
          <a:p>
            <a:pPr marL="1085850" lvl="2" indent="-171450">
              <a:buFont typeface="Arial" panose="020B0604020202020204" pitchFamily="34" charset="0"/>
              <a:buChar char="•"/>
            </a:pPr>
            <a:r>
              <a:rPr lang="es-ES" b="0" dirty="0" err="1"/>
              <a:t>State</a:t>
            </a:r>
            <a:r>
              <a:rPr lang="es-ES" b="0" dirty="0"/>
              <a:t>: Enumerado del estado de los datos [NOT_INITIALIZED,CACHED_DATA,UPLOAD_DATA]</a:t>
            </a:r>
          </a:p>
          <a:p>
            <a:pPr marL="1085850" lvl="2" indent="-171450">
              <a:buFont typeface="Arial" panose="020B0604020202020204" pitchFamily="34" charset="0"/>
              <a:buChar char="•"/>
            </a:pPr>
            <a:r>
              <a:rPr lang="es-ES" b="0" dirty="0" err="1"/>
              <a:t>lastUpdate</a:t>
            </a:r>
            <a:r>
              <a:rPr lang="es-ES" b="0" dirty="0"/>
              <a:t>: Fecha de ultima actualización de los datos</a:t>
            </a:r>
          </a:p>
          <a:p>
            <a:pPr marL="1085850" lvl="2" indent="-171450">
              <a:buFont typeface="Arial" panose="020B0604020202020204" pitchFamily="34" charset="0"/>
              <a:buChar char="•"/>
            </a:pPr>
            <a:r>
              <a:rPr lang="es-ES" b="0" dirty="0" err="1"/>
              <a:t>dateStats</a:t>
            </a:r>
            <a:r>
              <a:rPr lang="es-ES" b="0" dirty="0"/>
              <a:t>: </a:t>
            </a:r>
            <a:r>
              <a:rPr lang="es-ES" b="0" dirty="0" err="1"/>
              <a:t>Estadisticas</a:t>
            </a:r>
            <a:r>
              <a:rPr lang="es-ES" b="0" dirty="0"/>
              <a:t> relativas a los datos organizadas por Nodo </a:t>
            </a:r>
            <a:r>
              <a:rPr lang="es-ES" b="0" dirty="0">
                <a:sym typeface="Wingdings" panose="05000000000000000000" pitchFamily="2" charset="2"/>
              </a:rPr>
              <a:t> </a:t>
            </a:r>
            <a:r>
              <a:rPr lang="es-ES" b="0" dirty="0" err="1">
                <a:sym typeface="Wingdings" panose="05000000000000000000" pitchFamily="2" charset="2"/>
              </a:rPr>
              <a:t>Triplestore</a:t>
            </a:r>
            <a:r>
              <a:rPr lang="es-ES" b="0" dirty="0">
                <a:sym typeface="Wingdings" panose="05000000000000000000" pitchFamily="2" charset="2"/>
              </a:rPr>
              <a:t>  Clase</a:t>
            </a:r>
            <a:endParaRPr lang="es-ES" b="0" dirty="0"/>
          </a:p>
          <a:p>
            <a:pPr marL="628650" lvl="1" indent="-171450">
              <a:buFont typeface="Arial" panose="020B0604020202020204" pitchFamily="34" charset="0"/>
              <a:buChar char="•"/>
            </a:pPr>
            <a:endParaRPr lang="es-ES" b="0" dirty="0"/>
          </a:p>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4</a:t>
            </a:fld>
            <a:endParaRPr lang="es-ES"/>
          </a:p>
        </p:txBody>
      </p:sp>
    </p:spTree>
    <p:extLst>
      <p:ext uri="{BB962C8B-B14F-4D97-AF65-F5344CB8AC3E}">
        <p14:creationId xmlns:p14="http://schemas.microsoft.com/office/powerpoint/2010/main" val="3782539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r>
              <a:rPr lang="es-ES" b="1" dirty="0"/>
              <a:t>Descripción</a:t>
            </a:r>
          </a:p>
          <a:p>
            <a:pPr marL="457200" lvl="1" indent="0">
              <a:buFontTx/>
              <a:buNone/>
            </a:pPr>
            <a:endParaRPr lang="es-ES" b="1"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s-ES" b="0" dirty="0"/>
              <a:t>El paquete </a:t>
            </a:r>
            <a:r>
              <a:rPr lang="es-ES" b="0" dirty="0" err="1"/>
              <a:t>stats</a:t>
            </a:r>
            <a:r>
              <a:rPr lang="es-ES" b="0" dirty="0"/>
              <a:t> , contiene </a:t>
            </a:r>
            <a:r>
              <a:rPr lang="es-ES" sz="1200" dirty="0"/>
              <a:t>el conjunto de clases que el modelan las estadísticas relativas a las clases e instancias a tratar por la librería de descubrimiento, como por ejemplo el índice de relevancia de un determinado atributo para una entidad.</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s-ES" sz="1200"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dirty="0" err="1"/>
              <a:t>StatsHandler</a:t>
            </a:r>
            <a:r>
              <a:rPr lang="es-ES" sz="1200" b="1" dirty="0"/>
              <a:t>: </a:t>
            </a:r>
            <a:r>
              <a:rPr lang="es-ES" sz="1200" b="0" dirty="0" err="1"/>
              <a:t>Contidene</a:t>
            </a:r>
            <a:r>
              <a:rPr lang="es-ES" sz="1200" b="1" dirty="0"/>
              <a:t> </a:t>
            </a:r>
            <a:r>
              <a:rPr lang="es-ES" sz="1200" b="0" dirty="0"/>
              <a:t>la estructura de tipo </a:t>
            </a:r>
            <a:r>
              <a:rPr lang="es-ES" sz="1200" b="0" dirty="0" err="1"/>
              <a:t>Map</a:t>
            </a:r>
            <a:r>
              <a:rPr lang="es-ES" sz="1200" b="0" dirty="0"/>
              <a:t> Nodo </a:t>
            </a:r>
            <a:r>
              <a:rPr lang="es-ES" sz="1200" b="0" dirty="0">
                <a:sym typeface="Wingdings" panose="05000000000000000000" pitchFamily="2" charset="2"/>
              </a:rPr>
              <a:t> </a:t>
            </a:r>
            <a:r>
              <a:rPr lang="es-ES" sz="1200" b="0" dirty="0" err="1">
                <a:sym typeface="Wingdings" panose="05000000000000000000" pitchFamily="2" charset="2"/>
              </a:rPr>
              <a:t>TripleStore</a:t>
            </a:r>
            <a:r>
              <a:rPr lang="es-ES" sz="1200" b="0" dirty="0">
                <a:sym typeface="Wingdings" panose="05000000000000000000" pitchFamily="2" charset="2"/>
              </a:rPr>
              <a:t>  Clase con las estadísticas de clases, generadas a partir de las instancias que la componen, y los métodos para su acceso y creación.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dirty="0" err="1">
                <a:sym typeface="Wingdings" panose="05000000000000000000" pitchFamily="2" charset="2"/>
              </a:rPr>
              <a:t>EntityStats</a:t>
            </a:r>
            <a:r>
              <a:rPr lang="es-ES" sz="1200" b="1" dirty="0">
                <a:sym typeface="Wingdings" panose="05000000000000000000" pitchFamily="2" charset="2"/>
              </a:rPr>
              <a:t>: </a:t>
            </a:r>
            <a:r>
              <a:rPr lang="es-ES" sz="1200" b="0" dirty="0">
                <a:sym typeface="Wingdings" panose="05000000000000000000" pitchFamily="2" charset="2"/>
              </a:rPr>
              <a:t>Clase recursiva que soporta las estadísticas de una entidad, ofreciendo los métodos necesarios para calcularlas en base a las estadísticas de los atributos y clases que contiene y almacenarlas</a:t>
            </a:r>
            <a:endParaRPr lang="es-ES" sz="1200"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b="1" dirty="0" err="1">
                <a:sym typeface="Wingdings" panose="05000000000000000000" pitchFamily="2" charset="2"/>
              </a:rPr>
              <a:t>AttributeStats</a:t>
            </a:r>
            <a:r>
              <a:rPr lang="es-ES" sz="1200" b="1" dirty="0">
                <a:sym typeface="Wingdings" panose="05000000000000000000" pitchFamily="2" charset="2"/>
              </a:rPr>
              <a:t>: </a:t>
            </a:r>
            <a:r>
              <a:rPr lang="es-ES" sz="1200" b="0" dirty="0">
                <a:sym typeface="Wingdings" panose="05000000000000000000" pitchFamily="2" charset="2"/>
              </a:rPr>
              <a:t>Clase que soporta las estadísticas de un determinado atributo, ofreciendo los métodos necesarios para y almacenarlas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ES" sz="1200" b="0" dirty="0"/>
          </a:p>
          <a:p>
            <a:pPr marL="457200" lvl="1" indent="0">
              <a:buFontTx/>
              <a:buNone/>
            </a:pPr>
            <a:endParaRPr lang="es-ES" b="0" dirty="0"/>
          </a:p>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5</a:t>
            </a:fld>
            <a:endParaRPr lang="es-ES"/>
          </a:p>
        </p:txBody>
      </p:sp>
    </p:spTree>
    <p:extLst>
      <p:ext uri="{BB962C8B-B14F-4D97-AF65-F5344CB8AC3E}">
        <p14:creationId xmlns:p14="http://schemas.microsoft.com/office/powerpoint/2010/main" val="2741146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6</a:t>
            </a:fld>
            <a:endParaRPr lang="es-ES"/>
          </a:p>
        </p:txBody>
      </p:sp>
    </p:spTree>
    <p:extLst>
      <p:ext uri="{BB962C8B-B14F-4D97-AF65-F5344CB8AC3E}">
        <p14:creationId xmlns:p14="http://schemas.microsoft.com/office/powerpoint/2010/main" val="1286411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7</a:t>
            </a:fld>
            <a:endParaRPr lang="es-ES"/>
          </a:p>
        </p:txBody>
      </p:sp>
    </p:spTree>
    <p:extLst>
      <p:ext uri="{BB962C8B-B14F-4D97-AF65-F5344CB8AC3E}">
        <p14:creationId xmlns:p14="http://schemas.microsoft.com/office/powerpoint/2010/main" val="2563052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lvl="1" indent="0">
              <a:buFontTx/>
              <a:buNone/>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8</a:t>
            </a:fld>
            <a:endParaRPr lang="es-ES"/>
          </a:p>
        </p:txBody>
      </p:sp>
    </p:spTree>
    <p:extLst>
      <p:ext uri="{BB962C8B-B14F-4D97-AF65-F5344CB8AC3E}">
        <p14:creationId xmlns:p14="http://schemas.microsoft.com/office/powerpoint/2010/main" val="1367267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9</a:t>
            </a:fld>
            <a:endParaRPr lang="es-ES"/>
          </a:p>
        </p:txBody>
      </p:sp>
    </p:spTree>
    <p:extLst>
      <p:ext uri="{BB962C8B-B14F-4D97-AF65-F5344CB8AC3E}">
        <p14:creationId xmlns:p14="http://schemas.microsoft.com/office/powerpoint/2010/main" val="3391523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628650" lvl="1" indent="-171450">
              <a:buFontTx/>
              <a:buChar char="-"/>
            </a:pPr>
            <a:endParaRPr lang="es-ES" dirty="0"/>
          </a:p>
        </p:txBody>
      </p:sp>
      <p:sp>
        <p:nvSpPr>
          <p:cNvPr id="4" name="Marcador de número de diapositiva 3"/>
          <p:cNvSpPr>
            <a:spLocks noGrp="1"/>
          </p:cNvSpPr>
          <p:nvPr>
            <p:ph type="sldNum" sz="quarter" idx="5"/>
          </p:nvPr>
        </p:nvSpPr>
        <p:spPr/>
        <p:txBody>
          <a:bodyPr/>
          <a:lstStyle/>
          <a:p>
            <a:fld id="{EBE0464F-B7A6-41EA-9FCA-FF947132E9B8}" type="slidenum">
              <a:rPr lang="es-ES" smtClean="0"/>
              <a:t>10</a:t>
            </a:fld>
            <a:endParaRPr lang="es-ES"/>
          </a:p>
        </p:txBody>
      </p:sp>
    </p:spTree>
    <p:extLst>
      <p:ext uri="{BB962C8B-B14F-4D97-AF65-F5344CB8AC3E}">
        <p14:creationId xmlns:p14="http://schemas.microsoft.com/office/powerpoint/2010/main" val="7141072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83FA8-90BC-4BF6-B320-BA3B1D79B69E}"/>
              </a:ext>
            </a:extLst>
          </p:cNvPr>
          <p:cNvSpPr>
            <a:spLocks noGrp="1"/>
          </p:cNvSpPr>
          <p:nvPr>
            <p:ph type="ctrTitle"/>
          </p:nvPr>
        </p:nvSpPr>
        <p:spPr>
          <a:xfrm>
            <a:off x="733697" y="1381347"/>
            <a:ext cx="10724606" cy="1022219"/>
          </a:xfrm>
          <a:prstGeom prst="rect">
            <a:avLst/>
          </a:prstGeom>
        </p:spPr>
        <p:txBody>
          <a:bodyPr anchor="b"/>
          <a:lstStyle>
            <a:lvl1pPr algn="ctr">
              <a:defRPr sz="2800">
                <a:solidFill>
                  <a:srgbClr val="6494ED"/>
                </a:solidFill>
                <a:latin typeface="Hypatia Sans Pro" panose="020B0502020204020303" pitchFamily="34" charset="0"/>
              </a:defRPr>
            </a:lvl1pPr>
          </a:lstStyle>
          <a:p>
            <a:endParaRPr lang="es-ES"/>
          </a:p>
        </p:txBody>
      </p:sp>
      <p:pic>
        <p:nvPicPr>
          <p:cNvPr id="4" name="Picture 3">
            <a:extLst>
              <a:ext uri="{FF2B5EF4-FFF2-40B4-BE49-F238E27FC236}">
                <a16:creationId xmlns:a16="http://schemas.microsoft.com/office/drawing/2014/main" id="{6BFC90CC-1F6D-4C97-A3FB-466CD5CCA26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98046" y="2556314"/>
            <a:ext cx="7395908" cy="292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9160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EB3BDD-BA7D-4DC1-A5B3-BBADB1565BDB}"/>
              </a:ext>
            </a:extLst>
          </p:cNvPr>
          <p:cNvSpPr>
            <a:spLocks noGrp="1"/>
          </p:cNvSpPr>
          <p:nvPr>
            <p:ph type="title"/>
          </p:nvPr>
        </p:nvSpPr>
        <p:spPr>
          <a:xfrm>
            <a:off x="838200" y="1305651"/>
            <a:ext cx="10515600" cy="1325563"/>
          </a:xfrm>
          <a:prstGeom prst="rect">
            <a:avLst/>
          </a:prstGeom>
        </p:spPr>
        <p:txBody>
          <a:bodyPr/>
          <a:lstStyle>
            <a:lvl1pPr>
              <a:defRPr>
                <a:latin typeface="Hypatia Sans Pro" panose="020B0502020204020303" pitchFamily="34" charset="0"/>
              </a:defRPr>
            </a:lvl1p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97AA5F9-D252-4DA4-BA9A-49866E392093}"/>
              </a:ext>
            </a:extLst>
          </p:cNvPr>
          <p:cNvSpPr>
            <a:spLocks noGrp="1"/>
          </p:cNvSpPr>
          <p:nvPr>
            <p:ph type="body" orient="vert" idx="1"/>
          </p:nvPr>
        </p:nvSpPr>
        <p:spPr>
          <a:xfrm>
            <a:off x="838200" y="2769325"/>
            <a:ext cx="10515600" cy="3407637"/>
          </a:xfrm>
          <a:prstGeom prst="rect">
            <a:avLst/>
          </a:prstGeom>
        </p:spPr>
        <p:txBody>
          <a:bodyPr vert="eaVert"/>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4165788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8474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7265BE-8659-47D4-A788-3FE8759A171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7B6F7D73-12BA-4822-A6C9-48364AC48976}"/>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0C6EE9A7-9250-4D82-95C2-380AE03779BE}"/>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19/02/2021</a:t>
            </a:fld>
            <a:endParaRPr lang="es-ES"/>
          </a:p>
        </p:txBody>
      </p:sp>
      <p:sp>
        <p:nvSpPr>
          <p:cNvPr id="5" name="Marcador de pie de página 4">
            <a:extLst>
              <a:ext uri="{FF2B5EF4-FFF2-40B4-BE49-F238E27FC236}">
                <a16:creationId xmlns:a16="http://schemas.microsoft.com/office/drawing/2014/main" id="{808440A7-F716-4ACE-8E98-FDAAE7EB7BB1}"/>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1B23A0E0-7A48-45C3-ADF6-7F6ABFF5C3B5}"/>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166906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F9C04F-8550-4867-B8AC-C424BCF85684}"/>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69AF65F-A11E-4644-A6F2-238F51378540}"/>
              </a:ext>
            </a:extLst>
          </p:cNvPr>
          <p:cNvSpPr>
            <a:spLocks noGrp="1"/>
          </p:cNvSpPr>
          <p:nvPr>
            <p:ph idx="1"/>
          </p:nvPr>
        </p:nvSpPr>
        <p:spPr>
          <a:xfrm>
            <a:off x="838200" y="1825625"/>
            <a:ext cx="10515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74A7410-E9A6-4EE5-908D-F255FAF79264}"/>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19/02/2021</a:t>
            </a:fld>
            <a:endParaRPr lang="es-ES"/>
          </a:p>
        </p:txBody>
      </p:sp>
      <p:sp>
        <p:nvSpPr>
          <p:cNvPr id="5" name="Marcador de pie de página 4">
            <a:extLst>
              <a:ext uri="{FF2B5EF4-FFF2-40B4-BE49-F238E27FC236}">
                <a16:creationId xmlns:a16="http://schemas.microsoft.com/office/drawing/2014/main" id="{E1463A6D-441D-463A-A1DD-92541DB69996}"/>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419DD27A-E175-4F69-88CC-8E0778204ED3}"/>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1820933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E967B5-D309-447F-BDC6-0914851E2D5C}"/>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D4C2A32C-F0A1-4273-8842-3DA0D8102ED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4404E7F-55DE-4600-B431-75C927418DD4}"/>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19/02/2021</a:t>
            </a:fld>
            <a:endParaRPr lang="es-ES"/>
          </a:p>
        </p:txBody>
      </p:sp>
      <p:sp>
        <p:nvSpPr>
          <p:cNvPr id="5" name="Marcador de pie de página 4">
            <a:extLst>
              <a:ext uri="{FF2B5EF4-FFF2-40B4-BE49-F238E27FC236}">
                <a16:creationId xmlns:a16="http://schemas.microsoft.com/office/drawing/2014/main" id="{98F5D09C-B912-4619-B1A8-B44A610441DC}"/>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59B9736E-0913-4838-9CCE-C7F2675D8F01}"/>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3886040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2A8851-D55E-4E07-94CC-69FBF7130497}"/>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C3B4C44-2CE7-427F-AFD3-81284DF3FC39}"/>
              </a:ext>
            </a:extLst>
          </p:cNvPr>
          <p:cNvSpPr>
            <a:spLocks noGrp="1"/>
          </p:cNvSpPr>
          <p:nvPr>
            <p:ph sz="half" idx="1"/>
          </p:nvPr>
        </p:nvSpPr>
        <p:spPr>
          <a:xfrm>
            <a:off x="838200" y="1825625"/>
            <a:ext cx="5181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E854BCA0-0E3E-4A87-9FE5-35823F0E9288}"/>
              </a:ext>
            </a:extLst>
          </p:cNvPr>
          <p:cNvSpPr>
            <a:spLocks noGrp="1"/>
          </p:cNvSpPr>
          <p:nvPr>
            <p:ph sz="half" idx="2"/>
          </p:nvPr>
        </p:nvSpPr>
        <p:spPr>
          <a:xfrm>
            <a:off x="6172200" y="1825625"/>
            <a:ext cx="51816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18736A2A-190C-4DB3-8953-ECAB0923FC23}"/>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19/02/2021</a:t>
            </a:fld>
            <a:endParaRPr lang="es-ES"/>
          </a:p>
        </p:txBody>
      </p:sp>
      <p:sp>
        <p:nvSpPr>
          <p:cNvPr id="6" name="Marcador de pie de página 5">
            <a:extLst>
              <a:ext uri="{FF2B5EF4-FFF2-40B4-BE49-F238E27FC236}">
                <a16:creationId xmlns:a16="http://schemas.microsoft.com/office/drawing/2014/main" id="{381A34BF-F19A-4A4E-8936-F6D69C1A9969}"/>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Marcador de número de diapositiva 6">
            <a:extLst>
              <a:ext uri="{FF2B5EF4-FFF2-40B4-BE49-F238E27FC236}">
                <a16:creationId xmlns:a16="http://schemas.microsoft.com/office/drawing/2014/main" id="{78DECAF2-DE11-439D-AD53-14C725D6616A}"/>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20904196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477B50-E442-47AC-A9AF-17DCFBD24C6C}"/>
              </a:ext>
            </a:extLst>
          </p:cNvPr>
          <p:cNvSpPr>
            <a:spLocks noGrp="1"/>
          </p:cNvSpPr>
          <p:nvPr>
            <p:ph type="title"/>
          </p:nvPr>
        </p:nvSpPr>
        <p:spPr>
          <a:xfrm>
            <a:off x="839788" y="365125"/>
            <a:ext cx="10515600" cy="1325563"/>
          </a:xfrm>
          <a:prstGeom prst="rect">
            <a:avLst/>
          </a:prstGeo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DEDF184-A1A7-4C58-8CC2-E4CEC89AE43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CD3439B-8400-4069-8597-036899569C03}"/>
              </a:ext>
            </a:extLst>
          </p:cNvPr>
          <p:cNvSpPr>
            <a:spLocks noGrp="1"/>
          </p:cNvSpPr>
          <p:nvPr>
            <p:ph sz="half" idx="2"/>
          </p:nvPr>
        </p:nvSpPr>
        <p:spPr>
          <a:xfrm>
            <a:off x="839788" y="2505075"/>
            <a:ext cx="5157787"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5BDAFE48-14CC-4297-A412-8F4C87E435E4}"/>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F086D72-6013-4FCC-87BA-6BED889E3B9B}"/>
              </a:ext>
            </a:extLst>
          </p:cNvPr>
          <p:cNvSpPr>
            <a:spLocks noGrp="1"/>
          </p:cNvSpPr>
          <p:nvPr>
            <p:ph sz="quarter" idx="4"/>
          </p:nvPr>
        </p:nvSpPr>
        <p:spPr>
          <a:xfrm>
            <a:off x="6172200" y="2505075"/>
            <a:ext cx="5183188" cy="368458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15E5CC16-C2FF-4022-B765-BA7C69242D93}"/>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19/02/2021</a:t>
            </a:fld>
            <a:endParaRPr lang="es-ES"/>
          </a:p>
        </p:txBody>
      </p:sp>
      <p:sp>
        <p:nvSpPr>
          <p:cNvPr id="8" name="Marcador de pie de página 7">
            <a:extLst>
              <a:ext uri="{FF2B5EF4-FFF2-40B4-BE49-F238E27FC236}">
                <a16:creationId xmlns:a16="http://schemas.microsoft.com/office/drawing/2014/main" id="{BABB818A-0BF3-4D1B-86E1-17737E0A3C9D}"/>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9" name="Marcador de número de diapositiva 8">
            <a:extLst>
              <a:ext uri="{FF2B5EF4-FFF2-40B4-BE49-F238E27FC236}">
                <a16:creationId xmlns:a16="http://schemas.microsoft.com/office/drawing/2014/main" id="{387EE789-D61E-4595-92C9-3BCC8BEE532C}"/>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46957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E8C860-F42D-485E-9172-D6760C42D1C3}"/>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44E1AF67-5213-4284-B772-E5E430A8656B}"/>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19/02/2021</a:t>
            </a:fld>
            <a:endParaRPr lang="es-ES"/>
          </a:p>
        </p:txBody>
      </p:sp>
      <p:sp>
        <p:nvSpPr>
          <p:cNvPr id="4" name="Marcador de pie de página 3">
            <a:extLst>
              <a:ext uri="{FF2B5EF4-FFF2-40B4-BE49-F238E27FC236}">
                <a16:creationId xmlns:a16="http://schemas.microsoft.com/office/drawing/2014/main" id="{7774E59F-05C2-4A09-B187-BC84938DDF32}"/>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5" name="Marcador de número de diapositiva 4">
            <a:extLst>
              <a:ext uri="{FF2B5EF4-FFF2-40B4-BE49-F238E27FC236}">
                <a16:creationId xmlns:a16="http://schemas.microsoft.com/office/drawing/2014/main" id="{6A7CD839-4A60-4AFB-974E-DB6511E6B8BD}"/>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30407493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401075-7BBC-4421-9849-C51C77A0EAF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1B17B5A-14FB-4E7B-95BE-3527AD2BC62B}"/>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B82E9C78-C5AF-4365-8803-B9AD6809F69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E836952-B9E6-42B5-A318-36AB38666024}"/>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19/02/2021</a:t>
            </a:fld>
            <a:endParaRPr lang="es-ES"/>
          </a:p>
        </p:txBody>
      </p:sp>
      <p:sp>
        <p:nvSpPr>
          <p:cNvPr id="6" name="Marcador de pie de página 5">
            <a:extLst>
              <a:ext uri="{FF2B5EF4-FFF2-40B4-BE49-F238E27FC236}">
                <a16:creationId xmlns:a16="http://schemas.microsoft.com/office/drawing/2014/main" id="{95DDC499-767A-40D2-80AF-C3CE9DB8A182}"/>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Marcador de número de diapositiva 6">
            <a:extLst>
              <a:ext uri="{FF2B5EF4-FFF2-40B4-BE49-F238E27FC236}">
                <a16:creationId xmlns:a16="http://schemas.microsoft.com/office/drawing/2014/main" id="{DF27EB1D-5200-4E3A-987D-BAAD9F041739}"/>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1845410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5390D-8453-4D6D-A9E5-3CB138DC5AE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0A3B5DBA-1A3F-4D66-B902-C9E8EBF69856}"/>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DF3E009-5F3F-4B2E-AC64-F06382F78B8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24CF4E8-6AC6-468D-A8B1-E573C90C6032}"/>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19/02/2021</a:t>
            </a:fld>
            <a:endParaRPr lang="es-ES"/>
          </a:p>
        </p:txBody>
      </p:sp>
      <p:sp>
        <p:nvSpPr>
          <p:cNvPr id="6" name="Marcador de pie de página 5">
            <a:extLst>
              <a:ext uri="{FF2B5EF4-FFF2-40B4-BE49-F238E27FC236}">
                <a16:creationId xmlns:a16="http://schemas.microsoft.com/office/drawing/2014/main" id="{03685D13-3251-421C-AA8E-40D9534FD7DE}"/>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Marcador de número de diapositiva 6">
            <a:extLst>
              <a:ext uri="{FF2B5EF4-FFF2-40B4-BE49-F238E27FC236}">
                <a16:creationId xmlns:a16="http://schemas.microsoft.com/office/drawing/2014/main" id="{BB5DA9BD-DADB-4730-B5D6-B1DE44198A3B}"/>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289813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2CEA09-ABDC-4AA2-9ED2-27D860BD2840}"/>
              </a:ext>
            </a:extLst>
          </p:cNvPr>
          <p:cNvSpPr>
            <a:spLocks noGrp="1"/>
          </p:cNvSpPr>
          <p:nvPr>
            <p:ph type="title"/>
          </p:nvPr>
        </p:nvSpPr>
        <p:spPr>
          <a:xfrm>
            <a:off x="838200" y="1331776"/>
            <a:ext cx="10515600" cy="1325563"/>
          </a:xfrm>
          <a:prstGeom prst="rect">
            <a:avLst/>
          </a:prstGeom>
        </p:spPr>
        <p:txBody>
          <a:bodyPr/>
          <a:lstStyle>
            <a:lvl1pPr>
              <a:defRPr sz="2800">
                <a:solidFill>
                  <a:srgbClr val="6494ED"/>
                </a:solidFill>
                <a:latin typeface="Hypatia Sans Pro" panose="020B0502020204020303" pitchFamily="34"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779EAD6-5353-46DD-9806-3B98DC156EDD}"/>
              </a:ext>
            </a:extLst>
          </p:cNvPr>
          <p:cNvSpPr>
            <a:spLocks noGrp="1"/>
          </p:cNvSpPr>
          <p:nvPr>
            <p:ph idx="1"/>
          </p:nvPr>
        </p:nvSpPr>
        <p:spPr>
          <a:xfrm>
            <a:off x="838200" y="3043645"/>
            <a:ext cx="10515600" cy="3133317"/>
          </a:xfrm>
          <a:prstGeom prst="rect">
            <a:avLst/>
          </a:prstGeom>
        </p:spPr>
        <p:txBody>
          <a:bodyPr/>
          <a:lstStyle>
            <a:lvl1pPr>
              <a:defRPr>
                <a:solidFill>
                  <a:srgbClr val="9A0000"/>
                </a:solidFill>
                <a:latin typeface="Minion Pro" panose="02040503050201020203" pitchFamily="18" charset="0"/>
              </a:defRPr>
            </a:lvl1pPr>
            <a:lvl2pPr>
              <a:defRPr>
                <a:solidFill>
                  <a:srgbClr val="9A0000"/>
                </a:solidFill>
                <a:latin typeface="Minion Pro" panose="02040503050201020203" pitchFamily="18" charset="0"/>
              </a:defRPr>
            </a:lvl2pPr>
            <a:lvl3pPr>
              <a:defRPr>
                <a:solidFill>
                  <a:schemeClr val="tx1"/>
                </a:solidFill>
                <a:latin typeface="Minion Pro" panose="02040503050201020203" pitchFamily="18" charset="0"/>
              </a:defRPr>
            </a:lvl3pPr>
            <a:lvl4pPr>
              <a:defRPr>
                <a:solidFill>
                  <a:schemeClr val="tx1"/>
                </a:solidFill>
                <a:latin typeface="Minion Pro" panose="02040503050201020203" pitchFamily="18" charset="0"/>
              </a:defRPr>
            </a:lvl4pPr>
            <a:lvl5pPr>
              <a:defRPr>
                <a:solidFill>
                  <a:schemeClr val="tx1"/>
                </a:solidFill>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1050982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3CF033-AC03-4188-87E3-CCF205FC7F51}"/>
              </a:ext>
            </a:extLst>
          </p:cNvPr>
          <p:cNvSpPr>
            <a:spLocks noGrp="1"/>
          </p:cNvSpPr>
          <p:nvPr>
            <p:ph type="title"/>
          </p:nvPr>
        </p:nvSpPr>
        <p:spPr>
          <a:xfrm>
            <a:off x="838200" y="365125"/>
            <a:ext cx="10515600" cy="1325563"/>
          </a:xfrm>
          <a:prstGeom prst="rect">
            <a:avLst/>
          </a:prstGeom>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9291163-B131-4081-96EC-C5A3357B246A}"/>
              </a:ext>
            </a:extLst>
          </p:cNvPr>
          <p:cNvSpPr>
            <a:spLocks noGrp="1"/>
          </p:cNvSpPr>
          <p:nvPr>
            <p:ph type="body" orient="vert" idx="1"/>
          </p:nvPr>
        </p:nvSpPr>
        <p:spPr>
          <a:xfrm>
            <a:off x="838200" y="1825625"/>
            <a:ext cx="10515600" cy="4351338"/>
          </a:xfrm>
          <a:prstGeom prst="rect">
            <a:avLst/>
          </a:prstGeo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51157BB-1EB4-48C6-8A41-AED68AD09348}"/>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19/02/2021</a:t>
            </a:fld>
            <a:endParaRPr lang="es-ES"/>
          </a:p>
        </p:txBody>
      </p:sp>
      <p:sp>
        <p:nvSpPr>
          <p:cNvPr id="5" name="Marcador de pie de página 4">
            <a:extLst>
              <a:ext uri="{FF2B5EF4-FFF2-40B4-BE49-F238E27FC236}">
                <a16:creationId xmlns:a16="http://schemas.microsoft.com/office/drawing/2014/main" id="{BF45CE07-7FBF-48C8-A2CC-46C48E8BB84E}"/>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31C05006-F438-4065-B8B5-5D6C87EA01B8}"/>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7551275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8910081-B247-4666-B7B2-D9F364333582}"/>
              </a:ext>
            </a:extLst>
          </p:cNvPr>
          <p:cNvSpPr>
            <a:spLocks noGrp="1"/>
          </p:cNvSpPr>
          <p:nvPr>
            <p:ph type="title" orient="vert"/>
          </p:nvPr>
        </p:nvSpPr>
        <p:spPr>
          <a:xfrm>
            <a:off x="8724900" y="365125"/>
            <a:ext cx="2628900" cy="5811838"/>
          </a:xfrm>
          <a:prstGeom prst="rect">
            <a:avLst/>
          </a:prstGeo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CD8D6FE-EC39-4BE8-81C2-811D8B070BB1}"/>
              </a:ext>
            </a:extLst>
          </p:cNvPr>
          <p:cNvSpPr>
            <a:spLocks noGrp="1"/>
          </p:cNvSpPr>
          <p:nvPr>
            <p:ph type="body" orient="vert" idx="1"/>
          </p:nvPr>
        </p:nvSpPr>
        <p:spPr>
          <a:xfrm>
            <a:off x="838200" y="365125"/>
            <a:ext cx="7734300" cy="5811838"/>
          </a:xfrm>
          <a:prstGeom prst="rect">
            <a:avLst/>
          </a:prstGeo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09D82AF-28AF-4AC5-A99E-B7C9CBD49B00}"/>
              </a:ext>
            </a:extLst>
          </p:cNvPr>
          <p:cNvSpPr>
            <a:spLocks noGrp="1"/>
          </p:cNvSpPr>
          <p:nvPr>
            <p:ph type="dt" sz="half" idx="10"/>
          </p:nvPr>
        </p:nvSpPr>
        <p:spPr>
          <a:xfrm>
            <a:off x="838200" y="6356350"/>
            <a:ext cx="2743200" cy="365125"/>
          </a:xfrm>
          <a:prstGeom prst="rect">
            <a:avLst/>
          </a:prstGeom>
        </p:spPr>
        <p:txBody>
          <a:bodyPr/>
          <a:lstStyle/>
          <a:p>
            <a:fld id="{0C6440F9-88A6-4EC7-9B1D-88603D4CA55F}" type="datetimeFigureOut">
              <a:rPr lang="es-ES" smtClean="0"/>
              <a:t>19/02/2021</a:t>
            </a:fld>
            <a:endParaRPr lang="es-ES"/>
          </a:p>
        </p:txBody>
      </p:sp>
      <p:sp>
        <p:nvSpPr>
          <p:cNvPr id="5" name="Marcador de pie de página 4">
            <a:extLst>
              <a:ext uri="{FF2B5EF4-FFF2-40B4-BE49-F238E27FC236}">
                <a16:creationId xmlns:a16="http://schemas.microsoft.com/office/drawing/2014/main" id="{38746769-4059-40A4-8981-4F1967396D65}"/>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Marcador de número de diapositiva 5">
            <a:extLst>
              <a:ext uri="{FF2B5EF4-FFF2-40B4-BE49-F238E27FC236}">
                <a16:creationId xmlns:a16="http://schemas.microsoft.com/office/drawing/2014/main" id="{09367E47-A61A-4386-8533-565F13C80F02}"/>
              </a:ext>
            </a:extLst>
          </p:cNvPr>
          <p:cNvSpPr>
            <a:spLocks noGrp="1"/>
          </p:cNvSpPr>
          <p:nvPr>
            <p:ph type="sldNum" sz="quarter" idx="12"/>
          </p:nvPr>
        </p:nvSpPr>
        <p:spPr>
          <a:xfrm>
            <a:off x="8610600" y="6356350"/>
            <a:ext cx="2743200" cy="365125"/>
          </a:xfrm>
          <a:prstGeom prst="rect">
            <a:avLst/>
          </a:prstGeom>
        </p:spPr>
        <p:txBody>
          <a:bodyPr/>
          <a:lstStyle/>
          <a:p>
            <a:fld id="{B3D0F013-E279-4F46-8D19-AD2EEACA992C}" type="slidenum">
              <a:rPr lang="es-ES" smtClean="0"/>
              <a:t>‹Nº›</a:t>
            </a:fld>
            <a:endParaRPr lang="es-ES"/>
          </a:p>
        </p:txBody>
      </p:sp>
    </p:spTree>
    <p:extLst>
      <p:ext uri="{BB962C8B-B14F-4D97-AF65-F5344CB8AC3E}">
        <p14:creationId xmlns:p14="http://schemas.microsoft.com/office/powerpoint/2010/main" val="31106279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0E953-ABCF-4286-8FE5-D8BD237A16A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EDC42467-B493-4C6C-BABC-FF04BCF21B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76F047E4-33CF-4D92-9310-0B7366615B39}"/>
              </a:ext>
            </a:extLst>
          </p:cNvPr>
          <p:cNvSpPr>
            <a:spLocks noGrp="1"/>
          </p:cNvSpPr>
          <p:nvPr>
            <p:ph type="dt" sz="half" idx="10"/>
          </p:nvPr>
        </p:nvSpPr>
        <p:spPr/>
        <p:txBody>
          <a:bodyPr/>
          <a:lstStyle/>
          <a:p>
            <a:fld id="{4A5A45B6-2818-4683-9C60-0C1210601B5B}" type="datetimeFigureOut">
              <a:rPr lang="es-ES" smtClean="0"/>
              <a:t>19/02/2021</a:t>
            </a:fld>
            <a:endParaRPr lang="es-ES"/>
          </a:p>
        </p:txBody>
      </p:sp>
      <p:sp>
        <p:nvSpPr>
          <p:cNvPr id="5" name="Marcador de pie de página 4">
            <a:extLst>
              <a:ext uri="{FF2B5EF4-FFF2-40B4-BE49-F238E27FC236}">
                <a16:creationId xmlns:a16="http://schemas.microsoft.com/office/drawing/2014/main" id="{B2D89C5D-CAF0-4C12-91A5-AB3A509DF44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10A1326-7A75-4E33-9C33-8835B9253301}"/>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2482992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DA9187-C2E6-4084-B222-36D3C68DF15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321D2E9-DF9B-4415-9B71-DC856BECFDB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B3F1A21-CB46-45F2-8887-747905DCB4C4}"/>
              </a:ext>
            </a:extLst>
          </p:cNvPr>
          <p:cNvSpPr>
            <a:spLocks noGrp="1"/>
          </p:cNvSpPr>
          <p:nvPr>
            <p:ph type="dt" sz="half" idx="10"/>
          </p:nvPr>
        </p:nvSpPr>
        <p:spPr/>
        <p:txBody>
          <a:bodyPr/>
          <a:lstStyle/>
          <a:p>
            <a:fld id="{4A5A45B6-2818-4683-9C60-0C1210601B5B}" type="datetimeFigureOut">
              <a:rPr lang="es-ES" smtClean="0"/>
              <a:t>19/02/2021</a:t>
            </a:fld>
            <a:endParaRPr lang="es-ES"/>
          </a:p>
        </p:txBody>
      </p:sp>
      <p:sp>
        <p:nvSpPr>
          <p:cNvPr id="5" name="Marcador de pie de página 4">
            <a:extLst>
              <a:ext uri="{FF2B5EF4-FFF2-40B4-BE49-F238E27FC236}">
                <a16:creationId xmlns:a16="http://schemas.microsoft.com/office/drawing/2014/main" id="{A961DBE4-D362-4952-8199-4FB7CDBEA6C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81BED84-3353-4F89-93DB-A2ECF32C0E9E}"/>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20483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A9D3B6-6FDF-4F48-BB87-B388CF275C5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1D92F1FD-3D65-4D6C-876B-95E7309F26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973A37D-C1AF-4D98-A9DD-F7EF69D72FB9}"/>
              </a:ext>
            </a:extLst>
          </p:cNvPr>
          <p:cNvSpPr>
            <a:spLocks noGrp="1"/>
          </p:cNvSpPr>
          <p:nvPr>
            <p:ph type="dt" sz="half" idx="10"/>
          </p:nvPr>
        </p:nvSpPr>
        <p:spPr/>
        <p:txBody>
          <a:bodyPr/>
          <a:lstStyle/>
          <a:p>
            <a:fld id="{4A5A45B6-2818-4683-9C60-0C1210601B5B}" type="datetimeFigureOut">
              <a:rPr lang="es-ES" smtClean="0"/>
              <a:t>19/02/2021</a:t>
            </a:fld>
            <a:endParaRPr lang="es-ES"/>
          </a:p>
        </p:txBody>
      </p:sp>
      <p:sp>
        <p:nvSpPr>
          <p:cNvPr id="5" name="Marcador de pie de página 4">
            <a:extLst>
              <a:ext uri="{FF2B5EF4-FFF2-40B4-BE49-F238E27FC236}">
                <a16:creationId xmlns:a16="http://schemas.microsoft.com/office/drawing/2014/main" id="{2E426267-4AB4-4CD2-9800-F3C4811A381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0A5B62D-AE0A-4268-847C-E936D66D8ACE}"/>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4275517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34EEF3-0812-41CD-B28C-6C2E1919B4D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899E8FA-6F47-4DF2-B0F9-2EC6CF714EB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2BF7CC6A-190B-4A0D-B270-05F95947BC1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B2D1925A-EFC0-4ABB-818F-D813F4D7CC89}"/>
              </a:ext>
            </a:extLst>
          </p:cNvPr>
          <p:cNvSpPr>
            <a:spLocks noGrp="1"/>
          </p:cNvSpPr>
          <p:nvPr>
            <p:ph type="dt" sz="half" idx="10"/>
          </p:nvPr>
        </p:nvSpPr>
        <p:spPr/>
        <p:txBody>
          <a:bodyPr/>
          <a:lstStyle/>
          <a:p>
            <a:fld id="{4A5A45B6-2818-4683-9C60-0C1210601B5B}" type="datetimeFigureOut">
              <a:rPr lang="es-ES" smtClean="0"/>
              <a:t>19/02/2021</a:t>
            </a:fld>
            <a:endParaRPr lang="es-ES"/>
          </a:p>
        </p:txBody>
      </p:sp>
      <p:sp>
        <p:nvSpPr>
          <p:cNvPr id="6" name="Marcador de pie de página 5">
            <a:extLst>
              <a:ext uri="{FF2B5EF4-FFF2-40B4-BE49-F238E27FC236}">
                <a16:creationId xmlns:a16="http://schemas.microsoft.com/office/drawing/2014/main" id="{522F3BC3-7163-41DA-A1B4-98F6A7F8C41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97F59DF-2979-44F0-86CB-3DE28EDCA5B2}"/>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3890149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323F98-48A8-439B-A59B-3A9EE80E40C1}"/>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4DE8F10-DC0C-4A60-A269-EB9A5D4E32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09363DE-8DF6-488D-8981-BDEE5FA4AC6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AA482D9-46C2-4B05-BA73-C4C95BFCF5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561EC43-7FBD-4A65-8BAE-318D610ED92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71E2B0B4-D088-44E4-83C2-B6FEB837B354}"/>
              </a:ext>
            </a:extLst>
          </p:cNvPr>
          <p:cNvSpPr>
            <a:spLocks noGrp="1"/>
          </p:cNvSpPr>
          <p:nvPr>
            <p:ph type="dt" sz="half" idx="10"/>
          </p:nvPr>
        </p:nvSpPr>
        <p:spPr/>
        <p:txBody>
          <a:bodyPr/>
          <a:lstStyle/>
          <a:p>
            <a:fld id="{4A5A45B6-2818-4683-9C60-0C1210601B5B}" type="datetimeFigureOut">
              <a:rPr lang="es-ES" smtClean="0"/>
              <a:t>19/02/2021</a:t>
            </a:fld>
            <a:endParaRPr lang="es-ES"/>
          </a:p>
        </p:txBody>
      </p:sp>
      <p:sp>
        <p:nvSpPr>
          <p:cNvPr id="8" name="Marcador de pie de página 7">
            <a:extLst>
              <a:ext uri="{FF2B5EF4-FFF2-40B4-BE49-F238E27FC236}">
                <a16:creationId xmlns:a16="http://schemas.microsoft.com/office/drawing/2014/main" id="{6EA01F99-CC75-423F-A253-E2D868816C50}"/>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1B421A2B-063C-434B-9C2D-4D459B27F0C6}"/>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4330341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2609EA-7D83-4063-800D-D5D5058986E0}"/>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FB10BDBF-D2D5-4CDE-B1EE-59346FE6726F}"/>
              </a:ext>
            </a:extLst>
          </p:cNvPr>
          <p:cNvSpPr>
            <a:spLocks noGrp="1"/>
          </p:cNvSpPr>
          <p:nvPr>
            <p:ph type="dt" sz="half" idx="10"/>
          </p:nvPr>
        </p:nvSpPr>
        <p:spPr/>
        <p:txBody>
          <a:bodyPr/>
          <a:lstStyle/>
          <a:p>
            <a:fld id="{4A5A45B6-2818-4683-9C60-0C1210601B5B}" type="datetimeFigureOut">
              <a:rPr lang="es-ES" smtClean="0"/>
              <a:t>19/02/2021</a:t>
            </a:fld>
            <a:endParaRPr lang="es-ES"/>
          </a:p>
        </p:txBody>
      </p:sp>
      <p:sp>
        <p:nvSpPr>
          <p:cNvPr id="4" name="Marcador de pie de página 3">
            <a:extLst>
              <a:ext uri="{FF2B5EF4-FFF2-40B4-BE49-F238E27FC236}">
                <a16:creationId xmlns:a16="http://schemas.microsoft.com/office/drawing/2014/main" id="{5E27F299-FD03-42EC-9DE4-F05FB0E15442}"/>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B147B5C1-1944-4BA2-93B8-07848B5FC1FE}"/>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33156057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410D4CF-7313-4212-B95A-8EC70CD9DF13}"/>
              </a:ext>
            </a:extLst>
          </p:cNvPr>
          <p:cNvSpPr>
            <a:spLocks noGrp="1"/>
          </p:cNvSpPr>
          <p:nvPr>
            <p:ph type="dt" sz="half" idx="10"/>
          </p:nvPr>
        </p:nvSpPr>
        <p:spPr/>
        <p:txBody>
          <a:bodyPr/>
          <a:lstStyle/>
          <a:p>
            <a:fld id="{4A5A45B6-2818-4683-9C60-0C1210601B5B}" type="datetimeFigureOut">
              <a:rPr lang="es-ES" smtClean="0"/>
              <a:t>19/02/2021</a:t>
            </a:fld>
            <a:endParaRPr lang="es-ES"/>
          </a:p>
        </p:txBody>
      </p:sp>
      <p:sp>
        <p:nvSpPr>
          <p:cNvPr id="3" name="Marcador de pie de página 2">
            <a:extLst>
              <a:ext uri="{FF2B5EF4-FFF2-40B4-BE49-F238E27FC236}">
                <a16:creationId xmlns:a16="http://schemas.microsoft.com/office/drawing/2014/main" id="{4BE5997B-0356-4A29-84F0-D9BA667ACEC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320A9005-AAB3-4C40-97FA-BEA83D49BB7D}"/>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1084730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EBB4E5-FA80-437F-9F0B-BC6528383AF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1ABCDD0-144E-4F12-93E1-5CA813B405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43FDFC9D-0030-410F-AE77-51D83959C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4E15245-3D19-4134-9A7E-6EF9D8D7829C}"/>
              </a:ext>
            </a:extLst>
          </p:cNvPr>
          <p:cNvSpPr>
            <a:spLocks noGrp="1"/>
          </p:cNvSpPr>
          <p:nvPr>
            <p:ph type="dt" sz="half" idx="10"/>
          </p:nvPr>
        </p:nvSpPr>
        <p:spPr/>
        <p:txBody>
          <a:bodyPr/>
          <a:lstStyle/>
          <a:p>
            <a:fld id="{4A5A45B6-2818-4683-9C60-0C1210601B5B}" type="datetimeFigureOut">
              <a:rPr lang="es-ES" smtClean="0"/>
              <a:t>19/02/2021</a:t>
            </a:fld>
            <a:endParaRPr lang="es-ES"/>
          </a:p>
        </p:txBody>
      </p:sp>
      <p:sp>
        <p:nvSpPr>
          <p:cNvPr id="6" name="Marcador de pie de página 5">
            <a:extLst>
              <a:ext uri="{FF2B5EF4-FFF2-40B4-BE49-F238E27FC236}">
                <a16:creationId xmlns:a16="http://schemas.microsoft.com/office/drawing/2014/main" id="{5FFB3A44-F467-4BB2-97F6-A10648B11CA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74BD9CF-7654-4DA6-91A1-BA1B37BBE68F}"/>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2070792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9B31E8-AEFE-44A4-AC04-49D6330EFA69}"/>
              </a:ext>
            </a:extLst>
          </p:cNvPr>
          <p:cNvSpPr>
            <a:spLocks noGrp="1"/>
          </p:cNvSpPr>
          <p:nvPr>
            <p:ph type="title"/>
          </p:nvPr>
        </p:nvSpPr>
        <p:spPr>
          <a:xfrm>
            <a:off x="831850" y="1709738"/>
            <a:ext cx="10515600" cy="2852737"/>
          </a:xfrm>
          <a:prstGeom prst="rect">
            <a:avLst/>
          </a:prstGeom>
        </p:spPr>
        <p:txBody>
          <a:bodyPr anchor="b"/>
          <a:lstStyle>
            <a:lvl1pPr>
              <a:defRPr sz="4000">
                <a:latin typeface="Hypatia Sans Pro" panose="020B0502020204020303" pitchFamily="34" charset="0"/>
              </a:defRPr>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3C14831B-BBD4-4D51-A6FB-DE8A71FC483E}"/>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latin typeface="Minion Pro" panose="02040503050201020203"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Tree>
    <p:extLst>
      <p:ext uri="{BB962C8B-B14F-4D97-AF65-F5344CB8AC3E}">
        <p14:creationId xmlns:p14="http://schemas.microsoft.com/office/powerpoint/2010/main" val="41361472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6B5CB2-1386-4006-812C-CCBACDE21DA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77BEA69F-C26E-495A-910F-A903D2C667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E6F01B35-E529-4AA0-A293-15A4460C4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301E626-4F7D-4F15-8D23-5A850C6E534D}"/>
              </a:ext>
            </a:extLst>
          </p:cNvPr>
          <p:cNvSpPr>
            <a:spLocks noGrp="1"/>
          </p:cNvSpPr>
          <p:nvPr>
            <p:ph type="dt" sz="half" idx="10"/>
          </p:nvPr>
        </p:nvSpPr>
        <p:spPr/>
        <p:txBody>
          <a:bodyPr/>
          <a:lstStyle/>
          <a:p>
            <a:fld id="{4A5A45B6-2818-4683-9C60-0C1210601B5B}" type="datetimeFigureOut">
              <a:rPr lang="es-ES" smtClean="0"/>
              <a:t>19/02/2021</a:t>
            </a:fld>
            <a:endParaRPr lang="es-ES"/>
          </a:p>
        </p:txBody>
      </p:sp>
      <p:sp>
        <p:nvSpPr>
          <p:cNvPr id="6" name="Marcador de pie de página 5">
            <a:extLst>
              <a:ext uri="{FF2B5EF4-FFF2-40B4-BE49-F238E27FC236}">
                <a16:creationId xmlns:a16="http://schemas.microsoft.com/office/drawing/2014/main" id="{E3CBD240-FC8C-4A25-8EB4-D52C110AEAF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9F5FAD0-5481-401C-B194-D27E89DD63BC}"/>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5553481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529701-55FB-42F3-85A5-9A146C8B1E75}"/>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042984B-BB1B-49CB-9C04-B9951BC9FB3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20A8622-F90A-41D9-9C40-004107F9529D}"/>
              </a:ext>
            </a:extLst>
          </p:cNvPr>
          <p:cNvSpPr>
            <a:spLocks noGrp="1"/>
          </p:cNvSpPr>
          <p:nvPr>
            <p:ph type="dt" sz="half" idx="10"/>
          </p:nvPr>
        </p:nvSpPr>
        <p:spPr/>
        <p:txBody>
          <a:bodyPr/>
          <a:lstStyle/>
          <a:p>
            <a:fld id="{4A5A45B6-2818-4683-9C60-0C1210601B5B}" type="datetimeFigureOut">
              <a:rPr lang="es-ES" smtClean="0"/>
              <a:t>19/02/2021</a:t>
            </a:fld>
            <a:endParaRPr lang="es-ES"/>
          </a:p>
        </p:txBody>
      </p:sp>
      <p:sp>
        <p:nvSpPr>
          <p:cNvPr id="5" name="Marcador de pie de página 4">
            <a:extLst>
              <a:ext uri="{FF2B5EF4-FFF2-40B4-BE49-F238E27FC236}">
                <a16:creationId xmlns:a16="http://schemas.microsoft.com/office/drawing/2014/main" id="{63A68658-84AC-42CA-BD34-2DD4125DDAE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F4E1205-DCD9-4999-81A8-C995E915E172}"/>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1731481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ABFCD97-5102-4B55-AA8E-C040A1BD359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A3E76D2-59D3-4AC4-81FE-9664C382098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1712062-DC47-4211-B80C-9A4A7B749ED0}"/>
              </a:ext>
            </a:extLst>
          </p:cNvPr>
          <p:cNvSpPr>
            <a:spLocks noGrp="1"/>
          </p:cNvSpPr>
          <p:nvPr>
            <p:ph type="dt" sz="half" idx="10"/>
          </p:nvPr>
        </p:nvSpPr>
        <p:spPr/>
        <p:txBody>
          <a:bodyPr/>
          <a:lstStyle/>
          <a:p>
            <a:fld id="{4A5A45B6-2818-4683-9C60-0C1210601B5B}" type="datetimeFigureOut">
              <a:rPr lang="es-ES" smtClean="0"/>
              <a:t>19/02/2021</a:t>
            </a:fld>
            <a:endParaRPr lang="es-ES"/>
          </a:p>
        </p:txBody>
      </p:sp>
      <p:sp>
        <p:nvSpPr>
          <p:cNvPr id="5" name="Marcador de pie de página 4">
            <a:extLst>
              <a:ext uri="{FF2B5EF4-FFF2-40B4-BE49-F238E27FC236}">
                <a16:creationId xmlns:a16="http://schemas.microsoft.com/office/drawing/2014/main" id="{B0ADAEEB-7E19-4C4A-B673-B6013631093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8A2B7A3-5E7C-4775-A86D-786287B5725A}"/>
              </a:ext>
            </a:extLst>
          </p:cNvPr>
          <p:cNvSpPr>
            <a:spLocks noGrp="1"/>
          </p:cNvSpPr>
          <p:nvPr>
            <p:ph type="sldNum" sz="quarter" idx="12"/>
          </p:nvPr>
        </p:nvSpPr>
        <p:spPr/>
        <p:txBody>
          <a:bodyPr/>
          <a:lstStyle/>
          <a:p>
            <a:fld id="{597AF0A8-F7B8-4208-ADAD-57B901281B62}" type="slidenum">
              <a:rPr lang="es-ES" smtClean="0"/>
              <a:t>‹Nº›</a:t>
            </a:fld>
            <a:endParaRPr lang="es-ES"/>
          </a:p>
        </p:txBody>
      </p:sp>
    </p:spTree>
    <p:extLst>
      <p:ext uri="{BB962C8B-B14F-4D97-AF65-F5344CB8AC3E}">
        <p14:creationId xmlns:p14="http://schemas.microsoft.com/office/powerpoint/2010/main" val="41333663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61671A-7258-4792-A7B9-05079DB61AD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4FCE70BE-CFC7-4645-88B2-5F35F7DD29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7BC9DA0-89FB-4C5C-B42E-666396F23BC2}"/>
              </a:ext>
            </a:extLst>
          </p:cNvPr>
          <p:cNvSpPr>
            <a:spLocks noGrp="1"/>
          </p:cNvSpPr>
          <p:nvPr>
            <p:ph type="dt" sz="half" idx="10"/>
          </p:nvPr>
        </p:nvSpPr>
        <p:spPr/>
        <p:txBody>
          <a:bodyPr/>
          <a:lstStyle/>
          <a:p>
            <a:fld id="{954496B1-3386-49B8-A8CB-026D317131EE}" type="datetimeFigureOut">
              <a:rPr lang="es-ES" smtClean="0"/>
              <a:t>19/02/2021</a:t>
            </a:fld>
            <a:endParaRPr lang="es-ES"/>
          </a:p>
        </p:txBody>
      </p:sp>
      <p:sp>
        <p:nvSpPr>
          <p:cNvPr id="5" name="Marcador de pie de página 4">
            <a:extLst>
              <a:ext uri="{FF2B5EF4-FFF2-40B4-BE49-F238E27FC236}">
                <a16:creationId xmlns:a16="http://schemas.microsoft.com/office/drawing/2014/main" id="{37B08F5B-B6D4-423A-8311-76039813EEB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E6C0643-0D80-4000-8BB4-092AF9083B31}"/>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6837084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FD0477-8A4F-494E-A7A1-4424202BC9F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27778A0-B396-4AB1-BB5C-AB8EAF8EED40}"/>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0B455A7-99A8-4B42-9585-F672E6B5EEF0}"/>
              </a:ext>
            </a:extLst>
          </p:cNvPr>
          <p:cNvSpPr>
            <a:spLocks noGrp="1"/>
          </p:cNvSpPr>
          <p:nvPr>
            <p:ph type="dt" sz="half" idx="10"/>
          </p:nvPr>
        </p:nvSpPr>
        <p:spPr/>
        <p:txBody>
          <a:bodyPr/>
          <a:lstStyle/>
          <a:p>
            <a:fld id="{954496B1-3386-49B8-A8CB-026D317131EE}" type="datetimeFigureOut">
              <a:rPr lang="es-ES" smtClean="0"/>
              <a:t>19/02/2021</a:t>
            </a:fld>
            <a:endParaRPr lang="es-ES"/>
          </a:p>
        </p:txBody>
      </p:sp>
      <p:sp>
        <p:nvSpPr>
          <p:cNvPr id="5" name="Marcador de pie de página 4">
            <a:extLst>
              <a:ext uri="{FF2B5EF4-FFF2-40B4-BE49-F238E27FC236}">
                <a16:creationId xmlns:a16="http://schemas.microsoft.com/office/drawing/2014/main" id="{C8C48A9C-C759-4DCC-AC94-6379CBA62F4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E286163-8FE0-452C-89D5-D15FF641EB5B}"/>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36529025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58BC78-F1EA-4445-94F7-EABEC496A27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A466464-A823-479E-AE72-69A321B15A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298B9C0B-FF46-4F8D-AF7E-FE495A51CF9A}"/>
              </a:ext>
            </a:extLst>
          </p:cNvPr>
          <p:cNvSpPr>
            <a:spLocks noGrp="1"/>
          </p:cNvSpPr>
          <p:nvPr>
            <p:ph type="dt" sz="half" idx="10"/>
          </p:nvPr>
        </p:nvSpPr>
        <p:spPr/>
        <p:txBody>
          <a:bodyPr/>
          <a:lstStyle/>
          <a:p>
            <a:fld id="{954496B1-3386-49B8-A8CB-026D317131EE}" type="datetimeFigureOut">
              <a:rPr lang="es-ES" smtClean="0"/>
              <a:t>19/02/2021</a:t>
            </a:fld>
            <a:endParaRPr lang="es-ES"/>
          </a:p>
        </p:txBody>
      </p:sp>
      <p:sp>
        <p:nvSpPr>
          <p:cNvPr id="5" name="Marcador de pie de página 4">
            <a:extLst>
              <a:ext uri="{FF2B5EF4-FFF2-40B4-BE49-F238E27FC236}">
                <a16:creationId xmlns:a16="http://schemas.microsoft.com/office/drawing/2014/main" id="{3BEA03C0-2B51-44C5-9454-391004D6EB0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75D8ADE-37F3-4855-9E39-AC1C3E455977}"/>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781253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CE8382-D536-497C-913C-30DBE71130F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1F94C74-196C-4055-B391-492D2282C460}"/>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4285A2F-7CB8-49ED-846B-3A087262DB3D}"/>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2310370B-3DF5-4523-899A-BD86EBA6DA7C}"/>
              </a:ext>
            </a:extLst>
          </p:cNvPr>
          <p:cNvSpPr>
            <a:spLocks noGrp="1"/>
          </p:cNvSpPr>
          <p:nvPr>
            <p:ph type="dt" sz="half" idx="10"/>
          </p:nvPr>
        </p:nvSpPr>
        <p:spPr/>
        <p:txBody>
          <a:bodyPr/>
          <a:lstStyle/>
          <a:p>
            <a:fld id="{954496B1-3386-49B8-A8CB-026D317131EE}" type="datetimeFigureOut">
              <a:rPr lang="es-ES" smtClean="0"/>
              <a:t>19/02/2021</a:t>
            </a:fld>
            <a:endParaRPr lang="es-ES"/>
          </a:p>
        </p:txBody>
      </p:sp>
      <p:sp>
        <p:nvSpPr>
          <p:cNvPr id="6" name="Marcador de pie de página 5">
            <a:extLst>
              <a:ext uri="{FF2B5EF4-FFF2-40B4-BE49-F238E27FC236}">
                <a16:creationId xmlns:a16="http://schemas.microsoft.com/office/drawing/2014/main" id="{E438F623-CA15-4ECF-AB21-A8A52663896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5294172-9EB3-429C-B602-2372D84C92F9}"/>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5068801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4B4B2C-8FDC-4062-B092-BBE7B4B1A4EC}"/>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BB75C79-FDDF-43A4-8349-5D92E79EF1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04592DA8-6749-4190-88D3-B0830F268566}"/>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32FA04C-E66F-4503-B308-7F46B4E425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0512445E-BBB3-4AE9-A16F-C1719C85BDA0}"/>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5462D470-0EFC-4D38-824F-0730D2F72811}"/>
              </a:ext>
            </a:extLst>
          </p:cNvPr>
          <p:cNvSpPr>
            <a:spLocks noGrp="1"/>
          </p:cNvSpPr>
          <p:nvPr>
            <p:ph type="dt" sz="half" idx="10"/>
          </p:nvPr>
        </p:nvSpPr>
        <p:spPr/>
        <p:txBody>
          <a:bodyPr/>
          <a:lstStyle/>
          <a:p>
            <a:fld id="{954496B1-3386-49B8-A8CB-026D317131EE}" type="datetimeFigureOut">
              <a:rPr lang="es-ES" smtClean="0"/>
              <a:t>19/02/2021</a:t>
            </a:fld>
            <a:endParaRPr lang="es-ES"/>
          </a:p>
        </p:txBody>
      </p:sp>
      <p:sp>
        <p:nvSpPr>
          <p:cNvPr id="8" name="Marcador de pie de página 7">
            <a:extLst>
              <a:ext uri="{FF2B5EF4-FFF2-40B4-BE49-F238E27FC236}">
                <a16:creationId xmlns:a16="http://schemas.microsoft.com/office/drawing/2014/main" id="{BD7436F3-B78C-4A52-A7E0-F99F94F6845F}"/>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6BBC8CF7-9639-44E3-8CDE-30E33FCF15DE}"/>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1739318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474BAE-E8AE-48B2-9D43-CD9927E647F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54FE611F-D7DE-413C-947E-E84BA6FB5C86}"/>
              </a:ext>
            </a:extLst>
          </p:cNvPr>
          <p:cNvSpPr>
            <a:spLocks noGrp="1"/>
          </p:cNvSpPr>
          <p:nvPr>
            <p:ph type="dt" sz="half" idx="10"/>
          </p:nvPr>
        </p:nvSpPr>
        <p:spPr/>
        <p:txBody>
          <a:bodyPr/>
          <a:lstStyle/>
          <a:p>
            <a:fld id="{954496B1-3386-49B8-A8CB-026D317131EE}" type="datetimeFigureOut">
              <a:rPr lang="es-ES" smtClean="0"/>
              <a:t>19/02/2021</a:t>
            </a:fld>
            <a:endParaRPr lang="es-ES"/>
          </a:p>
        </p:txBody>
      </p:sp>
      <p:sp>
        <p:nvSpPr>
          <p:cNvPr id="4" name="Marcador de pie de página 3">
            <a:extLst>
              <a:ext uri="{FF2B5EF4-FFF2-40B4-BE49-F238E27FC236}">
                <a16:creationId xmlns:a16="http://schemas.microsoft.com/office/drawing/2014/main" id="{F974FED6-7B66-4C5C-92F4-C69DF95AC7FC}"/>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0BA47A4-F7F6-431A-953F-A0BE656380A0}"/>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4125038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477CB36-40FC-46CE-B984-FDC2C5C55A59}"/>
              </a:ext>
            </a:extLst>
          </p:cNvPr>
          <p:cNvSpPr>
            <a:spLocks noGrp="1"/>
          </p:cNvSpPr>
          <p:nvPr>
            <p:ph type="dt" sz="half" idx="10"/>
          </p:nvPr>
        </p:nvSpPr>
        <p:spPr/>
        <p:txBody>
          <a:bodyPr/>
          <a:lstStyle/>
          <a:p>
            <a:fld id="{954496B1-3386-49B8-A8CB-026D317131EE}" type="datetimeFigureOut">
              <a:rPr lang="es-ES" smtClean="0"/>
              <a:t>19/02/2021</a:t>
            </a:fld>
            <a:endParaRPr lang="es-ES"/>
          </a:p>
        </p:txBody>
      </p:sp>
      <p:sp>
        <p:nvSpPr>
          <p:cNvPr id="3" name="Marcador de pie de página 2">
            <a:extLst>
              <a:ext uri="{FF2B5EF4-FFF2-40B4-BE49-F238E27FC236}">
                <a16:creationId xmlns:a16="http://schemas.microsoft.com/office/drawing/2014/main" id="{6FFAEBAC-3572-4470-86F8-4BDE378D4707}"/>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6CF4F304-81AA-41D9-A4EB-9CBFD45B2FD9}"/>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0507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68C153-D839-45C3-B2DC-F17FDCD72F93}"/>
              </a:ext>
            </a:extLst>
          </p:cNvPr>
          <p:cNvSpPr>
            <a:spLocks noGrp="1"/>
          </p:cNvSpPr>
          <p:nvPr>
            <p:ph type="title"/>
          </p:nvPr>
        </p:nvSpPr>
        <p:spPr>
          <a:xfrm>
            <a:off x="838200" y="1331777"/>
            <a:ext cx="10515600" cy="1325563"/>
          </a:xfrm>
          <a:prstGeom prst="rect">
            <a:avLst/>
          </a:prstGeom>
        </p:spPr>
        <p:txBody>
          <a:bodyPr/>
          <a:lstStyle>
            <a:lvl1pPr>
              <a:defRPr>
                <a:solidFill>
                  <a:srgbClr val="6494ED"/>
                </a:solidFill>
                <a:latin typeface="Hypatia Sans Pro" panose="020B0502020204020303" pitchFamily="34"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9EE834A-F803-4EDD-A26E-A7B4D3D74A7C}"/>
              </a:ext>
            </a:extLst>
          </p:cNvPr>
          <p:cNvSpPr>
            <a:spLocks noGrp="1"/>
          </p:cNvSpPr>
          <p:nvPr>
            <p:ph sz="half" idx="1"/>
          </p:nvPr>
        </p:nvSpPr>
        <p:spPr>
          <a:xfrm>
            <a:off x="838200" y="2834639"/>
            <a:ext cx="5181600" cy="3342323"/>
          </a:xfrm>
          <a:prstGeom prst="rect">
            <a:avLst/>
          </a:prstGeom>
        </p:spPr>
        <p:txBody>
          <a:bodyPr/>
          <a:lstStyle>
            <a:lvl1pPr>
              <a:defRPr>
                <a:solidFill>
                  <a:srgbClr val="C00000"/>
                </a:solidFill>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3F12F004-C784-4CF5-9449-3FAB9F9A4365}"/>
              </a:ext>
            </a:extLst>
          </p:cNvPr>
          <p:cNvSpPr>
            <a:spLocks noGrp="1"/>
          </p:cNvSpPr>
          <p:nvPr>
            <p:ph sz="half" idx="2"/>
          </p:nvPr>
        </p:nvSpPr>
        <p:spPr>
          <a:xfrm>
            <a:off x="6172200" y="2834639"/>
            <a:ext cx="5181600" cy="3342324"/>
          </a:xfrm>
          <a:prstGeom prst="rect">
            <a:avLst/>
          </a:prstGeom>
        </p:spPr>
        <p:txBody>
          <a:bodyPr/>
          <a:lstStyle>
            <a:lvl1pPr>
              <a:defRPr>
                <a:solidFill>
                  <a:srgbClr val="C00000"/>
                </a:solidFill>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38160179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7063E3-5546-4C3F-A0A1-CC87595E61B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F2CE0C1-7D9A-4541-8852-24F07906E0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CD79C5F-938F-4541-9BBC-17CC936AC5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F9F42378-E9EC-4946-829F-858EF074B2AC}"/>
              </a:ext>
            </a:extLst>
          </p:cNvPr>
          <p:cNvSpPr>
            <a:spLocks noGrp="1"/>
          </p:cNvSpPr>
          <p:nvPr>
            <p:ph type="dt" sz="half" idx="10"/>
          </p:nvPr>
        </p:nvSpPr>
        <p:spPr/>
        <p:txBody>
          <a:bodyPr/>
          <a:lstStyle/>
          <a:p>
            <a:fld id="{954496B1-3386-49B8-A8CB-026D317131EE}" type="datetimeFigureOut">
              <a:rPr lang="es-ES" smtClean="0"/>
              <a:t>19/02/2021</a:t>
            </a:fld>
            <a:endParaRPr lang="es-ES"/>
          </a:p>
        </p:txBody>
      </p:sp>
      <p:sp>
        <p:nvSpPr>
          <p:cNvPr id="6" name="Marcador de pie de página 5">
            <a:extLst>
              <a:ext uri="{FF2B5EF4-FFF2-40B4-BE49-F238E27FC236}">
                <a16:creationId xmlns:a16="http://schemas.microsoft.com/office/drawing/2014/main" id="{AA88A94A-88A1-4763-AD9D-95B4731D3C4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41A440F-4A76-423F-B12A-16C880ED6761}"/>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16927013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12AA0F-6E98-4C13-9899-F8934F9BF1E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5A52471-3F2A-4A95-AF0D-233FCC1771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ABDA7B66-F655-4ACC-9E65-7F3BD95AA2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083F0138-F280-46C2-878E-1E23BB964AB2}"/>
              </a:ext>
            </a:extLst>
          </p:cNvPr>
          <p:cNvSpPr>
            <a:spLocks noGrp="1"/>
          </p:cNvSpPr>
          <p:nvPr>
            <p:ph type="dt" sz="half" idx="10"/>
          </p:nvPr>
        </p:nvSpPr>
        <p:spPr/>
        <p:txBody>
          <a:bodyPr/>
          <a:lstStyle/>
          <a:p>
            <a:fld id="{954496B1-3386-49B8-A8CB-026D317131EE}" type="datetimeFigureOut">
              <a:rPr lang="es-ES" smtClean="0"/>
              <a:t>19/02/2021</a:t>
            </a:fld>
            <a:endParaRPr lang="es-ES"/>
          </a:p>
        </p:txBody>
      </p:sp>
      <p:sp>
        <p:nvSpPr>
          <p:cNvPr id="6" name="Marcador de pie de página 5">
            <a:extLst>
              <a:ext uri="{FF2B5EF4-FFF2-40B4-BE49-F238E27FC236}">
                <a16:creationId xmlns:a16="http://schemas.microsoft.com/office/drawing/2014/main" id="{6F8F0B8A-0542-4824-BEB2-6A93ACB5590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D4902D6-FCF9-498D-A866-9ABF068C1EF7}"/>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24559396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E86DC5-C4A6-4CBC-9F42-835949F9868D}"/>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F3CC429-DD32-4FE2-8DD5-B411A77AB7EE}"/>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8B0726C-9655-447A-B089-4655F96A2F46}"/>
              </a:ext>
            </a:extLst>
          </p:cNvPr>
          <p:cNvSpPr>
            <a:spLocks noGrp="1"/>
          </p:cNvSpPr>
          <p:nvPr>
            <p:ph type="dt" sz="half" idx="10"/>
          </p:nvPr>
        </p:nvSpPr>
        <p:spPr/>
        <p:txBody>
          <a:bodyPr/>
          <a:lstStyle/>
          <a:p>
            <a:fld id="{954496B1-3386-49B8-A8CB-026D317131EE}" type="datetimeFigureOut">
              <a:rPr lang="es-ES" smtClean="0"/>
              <a:t>19/02/2021</a:t>
            </a:fld>
            <a:endParaRPr lang="es-ES"/>
          </a:p>
        </p:txBody>
      </p:sp>
      <p:sp>
        <p:nvSpPr>
          <p:cNvPr id="5" name="Marcador de pie de página 4">
            <a:extLst>
              <a:ext uri="{FF2B5EF4-FFF2-40B4-BE49-F238E27FC236}">
                <a16:creationId xmlns:a16="http://schemas.microsoft.com/office/drawing/2014/main" id="{CA172B41-EE28-4AB3-9A89-DF1FA0814C8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E498CE1-1162-4E16-8D45-BF84E1F1C1BD}"/>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30177225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BF26DC8-D440-45F6-ABA4-7AFE93CE76A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69B982D-9638-4672-8932-6143D864DB05}"/>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8CC86E4-F190-42FD-9B65-4FC312AE9A85}"/>
              </a:ext>
            </a:extLst>
          </p:cNvPr>
          <p:cNvSpPr>
            <a:spLocks noGrp="1"/>
          </p:cNvSpPr>
          <p:nvPr>
            <p:ph type="dt" sz="half" idx="10"/>
          </p:nvPr>
        </p:nvSpPr>
        <p:spPr/>
        <p:txBody>
          <a:bodyPr/>
          <a:lstStyle/>
          <a:p>
            <a:fld id="{954496B1-3386-49B8-A8CB-026D317131EE}" type="datetimeFigureOut">
              <a:rPr lang="es-ES" smtClean="0"/>
              <a:t>19/02/2021</a:t>
            </a:fld>
            <a:endParaRPr lang="es-ES"/>
          </a:p>
        </p:txBody>
      </p:sp>
      <p:sp>
        <p:nvSpPr>
          <p:cNvPr id="5" name="Marcador de pie de página 4">
            <a:extLst>
              <a:ext uri="{FF2B5EF4-FFF2-40B4-BE49-F238E27FC236}">
                <a16:creationId xmlns:a16="http://schemas.microsoft.com/office/drawing/2014/main" id="{80ABBC4C-9E56-42C8-97E4-9FF219E9E26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998B88B-6EB1-4FB9-9C7C-B8270E4E76C9}"/>
              </a:ext>
            </a:extLst>
          </p:cNvPr>
          <p:cNvSpPr>
            <a:spLocks noGrp="1"/>
          </p:cNvSpPr>
          <p:nvPr>
            <p:ph type="sldNum" sz="quarter" idx="12"/>
          </p:nvPr>
        </p:nvSpPr>
        <p:spPr/>
        <p:txBody>
          <a:bodyPr/>
          <a:lstStyle/>
          <a:p>
            <a:fld id="{30B79840-7ABA-4C85-A56B-98A287B8AAE4}" type="slidenum">
              <a:rPr lang="es-ES" smtClean="0"/>
              <a:t>‹Nº›</a:t>
            </a:fld>
            <a:endParaRPr lang="es-ES"/>
          </a:p>
        </p:txBody>
      </p:sp>
    </p:spTree>
    <p:extLst>
      <p:ext uri="{BB962C8B-B14F-4D97-AF65-F5344CB8AC3E}">
        <p14:creationId xmlns:p14="http://schemas.microsoft.com/office/powerpoint/2010/main" val="33507694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83FA8-90BC-4BF6-B320-BA3B1D79B69E}"/>
              </a:ext>
            </a:extLst>
          </p:cNvPr>
          <p:cNvSpPr>
            <a:spLocks noGrp="1"/>
          </p:cNvSpPr>
          <p:nvPr>
            <p:ph type="ctrTitle"/>
          </p:nvPr>
        </p:nvSpPr>
        <p:spPr>
          <a:xfrm>
            <a:off x="733697" y="1381347"/>
            <a:ext cx="10724606" cy="1022219"/>
          </a:xfrm>
          <a:prstGeom prst="rect">
            <a:avLst/>
          </a:prstGeom>
        </p:spPr>
        <p:txBody>
          <a:bodyPr anchor="b"/>
          <a:lstStyle>
            <a:lvl1pPr algn="ctr">
              <a:defRPr sz="2800">
                <a:solidFill>
                  <a:srgbClr val="6494ED"/>
                </a:solidFill>
                <a:latin typeface="Hypatia Sans Pro" panose="020B0502020204020303" pitchFamily="34" charset="0"/>
              </a:defRPr>
            </a:lvl1pPr>
          </a:lstStyle>
          <a:p>
            <a:endParaRPr lang="es-ES"/>
          </a:p>
        </p:txBody>
      </p:sp>
      <p:pic>
        <p:nvPicPr>
          <p:cNvPr id="4" name="Picture 3">
            <a:extLst>
              <a:ext uri="{FF2B5EF4-FFF2-40B4-BE49-F238E27FC236}">
                <a16:creationId xmlns:a16="http://schemas.microsoft.com/office/drawing/2014/main" id="{6BFC90CC-1F6D-4C97-A3FB-466CD5CCA26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98046" y="2556314"/>
            <a:ext cx="7395908" cy="292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7706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355F57-033C-4FC9-A99C-D961B3C49EC6}"/>
              </a:ext>
            </a:extLst>
          </p:cNvPr>
          <p:cNvSpPr>
            <a:spLocks noGrp="1"/>
          </p:cNvSpPr>
          <p:nvPr>
            <p:ph type="title"/>
          </p:nvPr>
        </p:nvSpPr>
        <p:spPr>
          <a:xfrm>
            <a:off x="839788" y="1124154"/>
            <a:ext cx="10515600" cy="645659"/>
          </a:xfrm>
          <a:prstGeom prst="rect">
            <a:avLst/>
          </a:prstGeom>
        </p:spPr>
        <p:txBody>
          <a:bodyPr/>
          <a:lstStyle>
            <a:lvl1pPr algn="ctr">
              <a:defRPr sz="3000">
                <a:latin typeface="Hypatia Sans Pro" panose="020B0502020204020303" pitchFamily="34" charset="0"/>
              </a:defRPr>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1F4A197-1DEB-4B84-B43D-0B5DD4D7EFEA}"/>
              </a:ext>
            </a:extLst>
          </p:cNvPr>
          <p:cNvSpPr>
            <a:spLocks noGrp="1"/>
          </p:cNvSpPr>
          <p:nvPr>
            <p:ph type="body" idx="1"/>
          </p:nvPr>
        </p:nvSpPr>
        <p:spPr>
          <a:xfrm>
            <a:off x="839788" y="1859415"/>
            <a:ext cx="5157787" cy="645659"/>
          </a:xfrm>
          <a:prstGeom prst="rect">
            <a:avLst/>
          </a:prstGeom>
        </p:spPr>
        <p:txBody>
          <a:bodyPr anchor="b"/>
          <a:lstStyle>
            <a:lvl1pPr marL="0" indent="0">
              <a:buNone/>
              <a:defRPr sz="2000" b="1">
                <a:latin typeface="Minion Pro" panose="020405030502010202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397FA80-79B2-4542-913A-54CF56162829}"/>
              </a:ext>
            </a:extLst>
          </p:cNvPr>
          <p:cNvSpPr>
            <a:spLocks noGrp="1"/>
          </p:cNvSpPr>
          <p:nvPr>
            <p:ph sz="half" idx="2"/>
          </p:nvPr>
        </p:nvSpPr>
        <p:spPr>
          <a:xfrm>
            <a:off x="836612" y="2648766"/>
            <a:ext cx="5157787" cy="3684588"/>
          </a:xfrm>
          <a:prstGeom prst="rect">
            <a:avLst/>
          </a:prstGeom>
        </p:spPr>
        <p:txBody>
          <a:bodyPr/>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E200412-E5E1-4EDD-ABCD-4EB121E8A20C}"/>
              </a:ext>
            </a:extLst>
          </p:cNvPr>
          <p:cNvSpPr>
            <a:spLocks noGrp="1"/>
          </p:cNvSpPr>
          <p:nvPr>
            <p:ph type="body" sz="quarter" idx="3"/>
          </p:nvPr>
        </p:nvSpPr>
        <p:spPr>
          <a:xfrm>
            <a:off x="6172200" y="1859415"/>
            <a:ext cx="5183188" cy="645660"/>
          </a:xfrm>
          <a:prstGeom prst="rect">
            <a:avLst/>
          </a:prstGeom>
        </p:spPr>
        <p:txBody>
          <a:bodyPr anchor="b"/>
          <a:lstStyle>
            <a:lvl1pPr marL="0" indent="0">
              <a:buNone/>
              <a:defRPr sz="2000" b="1">
                <a:latin typeface="Minion Pro" panose="02040503050201020203"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5393C04-0EEA-4520-8D64-E6138493F981}"/>
              </a:ext>
            </a:extLst>
          </p:cNvPr>
          <p:cNvSpPr>
            <a:spLocks noGrp="1"/>
          </p:cNvSpPr>
          <p:nvPr>
            <p:ph sz="quarter" idx="4"/>
          </p:nvPr>
        </p:nvSpPr>
        <p:spPr>
          <a:xfrm>
            <a:off x="6172200" y="2648766"/>
            <a:ext cx="5183188" cy="3684588"/>
          </a:xfrm>
          <a:prstGeom prst="rect">
            <a:avLst/>
          </a:prstGeom>
        </p:spPr>
        <p:txBody>
          <a:bodyPr/>
          <a:lstStyle>
            <a:lvl1pPr>
              <a:defRPr>
                <a:latin typeface="Minion Pro" panose="02040503050201020203" pitchFamily="18" charset="0"/>
              </a:defRPr>
            </a:lvl1pPr>
            <a:lvl2pPr>
              <a:defRPr>
                <a:latin typeface="Minion Pro" panose="02040503050201020203" pitchFamily="18" charset="0"/>
              </a:defRPr>
            </a:lvl2pPr>
            <a:lvl3pPr>
              <a:defRPr>
                <a:latin typeface="Minion Pro" panose="02040503050201020203" pitchFamily="18" charset="0"/>
              </a:defRPr>
            </a:lvl3pPr>
            <a:lvl4pPr>
              <a:defRPr>
                <a:latin typeface="Minion Pro" panose="02040503050201020203" pitchFamily="18" charset="0"/>
              </a:defRPr>
            </a:lvl4pPr>
            <a:lvl5pPr>
              <a:defRPr>
                <a:latin typeface="Minion Pro" panose="02040503050201020203" pitchFamily="18"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529645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715E6A-07A0-4B5B-A9D0-0C40A41567B0}"/>
              </a:ext>
            </a:extLst>
          </p:cNvPr>
          <p:cNvSpPr>
            <a:spLocks noGrp="1"/>
          </p:cNvSpPr>
          <p:nvPr>
            <p:ph type="title"/>
          </p:nvPr>
        </p:nvSpPr>
        <p:spPr>
          <a:xfrm>
            <a:off x="733697" y="1397091"/>
            <a:ext cx="10515600" cy="1325563"/>
          </a:xfrm>
          <a:prstGeom prst="rect">
            <a:avLst/>
          </a:prstGeom>
        </p:spPr>
        <p:txBody>
          <a:bodyPr/>
          <a:lstStyle>
            <a:lvl1pPr>
              <a:defRPr>
                <a:solidFill>
                  <a:srgbClr val="6494ED"/>
                </a:solidFill>
                <a:latin typeface="Hypatia Sans Pro" panose="020B0502020204020303" pitchFamily="34" charset="0"/>
              </a:defRPr>
            </a:lvl1pPr>
          </a:lstStyle>
          <a:p>
            <a:r>
              <a:rPr lang="es-ES"/>
              <a:t>Haga clic para modificar el estilo de título del patrón</a:t>
            </a:r>
          </a:p>
        </p:txBody>
      </p:sp>
    </p:spTree>
    <p:extLst>
      <p:ext uri="{BB962C8B-B14F-4D97-AF65-F5344CB8AC3E}">
        <p14:creationId xmlns:p14="http://schemas.microsoft.com/office/powerpoint/2010/main" val="398724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4683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F407CB-E55A-40CA-9EBE-67AAB0F84FB7}"/>
              </a:ext>
            </a:extLst>
          </p:cNvPr>
          <p:cNvSpPr>
            <a:spLocks noGrp="1"/>
          </p:cNvSpPr>
          <p:nvPr>
            <p:ph type="title"/>
          </p:nvPr>
        </p:nvSpPr>
        <p:spPr>
          <a:xfrm>
            <a:off x="839788" y="1417320"/>
            <a:ext cx="3932237" cy="1600200"/>
          </a:xfrm>
          <a:prstGeom prst="rect">
            <a:avLst/>
          </a:prstGeom>
        </p:spPr>
        <p:txBody>
          <a:bodyPr anchor="b"/>
          <a:lstStyle>
            <a:lvl1pPr>
              <a:defRPr sz="3200">
                <a:latin typeface="Minion Pro" panose="02040503050201020203" pitchFamily="18" charset="0"/>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DFC1FD7-7402-4C20-BF8B-4F946C7D8C6F}"/>
              </a:ext>
            </a:extLst>
          </p:cNvPr>
          <p:cNvSpPr>
            <a:spLocks noGrp="1"/>
          </p:cNvSpPr>
          <p:nvPr>
            <p:ph idx="1"/>
          </p:nvPr>
        </p:nvSpPr>
        <p:spPr>
          <a:xfrm>
            <a:off x="5183188" y="1417320"/>
            <a:ext cx="6172200" cy="4443730"/>
          </a:xfrm>
          <a:prstGeom prst="rect">
            <a:avLst/>
          </a:prstGeom>
        </p:spPr>
        <p:txBody>
          <a:bodyPr/>
          <a:lstStyle>
            <a:lvl1pPr>
              <a:defRPr sz="3200">
                <a:latin typeface="Minion Pro" panose="02040503050201020203" pitchFamily="18" charset="0"/>
              </a:defRPr>
            </a:lvl1pPr>
            <a:lvl2pPr>
              <a:defRPr sz="2800">
                <a:latin typeface="Minion Pro" panose="02040503050201020203" pitchFamily="18" charset="0"/>
              </a:defRPr>
            </a:lvl2pPr>
            <a:lvl3pPr>
              <a:defRPr sz="2400">
                <a:latin typeface="Minion Pro" panose="02040503050201020203" pitchFamily="18" charset="0"/>
              </a:defRPr>
            </a:lvl3pPr>
            <a:lvl4pPr>
              <a:defRPr sz="2000">
                <a:latin typeface="Minion Pro" panose="02040503050201020203" pitchFamily="18" charset="0"/>
              </a:defRPr>
            </a:lvl4pPr>
            <a:lvl5pPr>
              <a:defRPr sz="2000">
                <a:latin typeface="Minion Pro" panose="02040503050201020203" pitchFamily="18" charset="0"/>
              </a:defRPr>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6B3600B1-26EE-4579-8A1D-FA5CA17ABA2C}"/>
              </a:ext>
            </a:extLst>
          </p:cNvPr>
          <p:cNvSpPr>
            <a:spLocks noGrp="1"/>
          </p:cNvSpPr>
          <p:nvPr>
            <p:ph type="body" sz="half" idx="2"/>
          </p:nvPr>
        </p:nvSpPr>
        <p:spPr>
          <a:xfrm>
            <a:off x="839788" y="3017520"/>
            <a:ext cx="3932237" cy="2851468"/>
          </a:xfrm>
          <a:prstGeom prst="rect">
            <a:avLst/>
          </a:prstGeom>
        </p:spPr>
        <p:txBody>
          <a:bodyPr/>
          <a:lstStyle>
            <a:lvl1pPr marL="0" indent="0">
              <a:buNone/>
              <a:defRPr sz="1600">
                <a:latin typeface="Minion Pro" panose="02040503050201020203"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808636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59DA5C-F64C-4811-947D-92CA6F4552DC}"/>
              </a:ext>
            </a:extLst>
          </p:cNvPr>
          <p:cNvSpPr>
            <a:spLocks noGrp="1"/>
          </p:cNvSpPr>
          <p:nvPr>
            <p:ph type="title"/>
          </p:nvPr>
        </p:nvSpPr>
        <p:spPr>
          <a:xfrm>
            <a:off x="836612" y="1521822"/>
            <a:ext cx="3932237" cy="1600200"/>
          </a:xfrm>
          <a:prstGeom prst="rect">
            <a:avLst/>
          </a:prstGeom>
        </p:spPr>
        <p:txBody>
          <a:bodyPr anchor="b"/>
          <a:lstStyle>
            <a:lvl1pPr>
              <a:defRPr sz="3200">
                <a:latin typeface="Minion Pro" panose="02040503050201020203" pitchFamily="18" charset="0"/>
              </a:defRPr>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189C9B5E-46E1-4902-9390-460DE8E86129}"/>
              </a:ext>
            </a:extLst>
          </p:cNvPr>
          <p:cNvSpPr>
            <a:spLocks noGrp="1"/>
          </p:cNvSpPr>
          <p:nvPr>
            <p:ph type="pic" idx="1"/>
          </p:nvPr>
        </p:nvSpPr>
        <p:spPr>
          <a:xfrm>
            <a:off x="5183188" y="1521822"/>
            <a:ext cx="6172200" cy="4339228"/>
          </a:xfrm>
          <a:prstGeom prst="rect">
            <a:avLst/>
          </a:prstGeom>
        </p:spPr>
        <p:txBody>
          <a:bodyPr/>
          <a:lstStyle>
            <a:lvl1pPr marL="0" indent="0">
              <a:buNone/>
              <a:defRPr sz="3200">
                <a:latin typeface="Minion Pro" panose="02040503050201020203"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3621080A-E690-4FF5-8549-DC3F8D6A7647}"/>
              </a:ext>
            </a:extLst>
          </p:cNvPr>
          <p:cNvSpPr>
            <a:spLocks noGrp="1"/>
          </p:cNvSpPr>
          <p:nvPr>
            <p:ph type="body" sz="half" idx="2"/>
          </p:nvPr>
        </p:nvSpPr>
        <p:spPr>
          <a:xfrm>
            <a:off x="839788" y="3122022"/>
            <a:ext cx="3932237" cy="2746965"/>
          </a:xfrm>
          <a:prstGeom prst="rect">
            <a:avLst/>
          </a:prstGeom>
        </p:spPr>
        <p:txBody>
          <a:bodyPr/>
          <a:lstStyle>
            <a:lvl1pPr marL="0" indent="0">
              <a:buNone/>
              <a:defRPr sz="1600">
                <a:latin typeface="Minion Pro" panose="02040503050201020203"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Tree>
    <p:extLst>
      <p:ext uri="{BB962C8B-B14F-4D97-AF65-F5344CB8AC3E}">
        <p14:creationId xmlns:p14="http://schemas.microsoft.com/office/powerpoint/2010/main" val="3096203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17"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3.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5.jpeg"/><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theme" Target="../theme/theme4.xml"/><Relationship Id="rId18" Type="http://schemas.openxmlformats.org/officeDocument/2006/relationships/image" Target="../media/image5.jpe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image" Target="../media/image4.png"/><Relationship Id="rId2" Type="http://schemas.openxmlformats.org/officeDocument/2006/relationships/slideLayout" Target="../slideLayouts/slideLayout34.xml"/><Relationship Id="rId16" Type="http://schemas.openxmlformats.org/officeDocument/2006/relationships/image" Target="../media/image3.png"/><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image" Target="../media/image2.svg"/><Relationship Id="rId10" Type="http://schemas.openxmlformats.org/officeDocument/2006/relationships/slideLayout" Target="../slideLayouts/slideLayout42.xml"/><Relationship Id="rId19" Type="http://schemas.openxmlformats.org/officeDocument/2006/relationships/image" Target="../media/image6.png"/><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788E8166-B020-47C1-AF76-2ED923695894}"/>
              </a:ext>
            </a:extLst>
          </p:cNvPr>
          <p:cNvSpPr/>
          <p:nvPr userDrawn="1"/>
        </p:nvSpPr>
        <p:spPr>
          <a:xfrm>
            <a:off x="0" y="1"/>
            <a:ext cx="12192000" cy="1153721"/>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pic>
        <p:nvPicPr>
          <p:cNvPr id="14" name="Gráfico 13">
            <a:extLst>
              <a:ext uri="{FF2B5EF4-FFF2-40B4-BE49-F238E27FC236}">
                <a16:creationId xmlns:a16="http://schemas.microsoft.com/office/drawing/2014/main" id="{C2EB6925-3292-4E94-9288-5E06B0A6197D}"/>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9665823" y="2266950"/>
            <a:ext cx="2514273" cy="4591050"/>
          </a:xfrm>
          <a:prstGeom prst="rect">
            <a:avLst/>
          </a:prstGeom>
        </p:spPr>
      </p:pic>
      <p:grpSp>
        <p:nvGrpSpPr>
          <p:cNvPr id="16" name="Grupo 15">
            <a:extLst>
              <a:ext uri="{FF2B5EF4-FFF2-40B4-BE49-F238E27FC236}">
                <a16:creationId xmlns:a16="http://schemas.microsoft.com/office/drawing/2014/main" id="{DD75B89C-B324-45D7-AF65-8A8EBA93A8E9}"/>
              </a:ext>
            </a:extLst>
          </p:cNvPr>
          <p:cNvGrpSpPr/>
          <p:nvPr userDrawn="1"/>
        </p:nvGrpSpPr>
        <p:grpSpPr>
          <a:xfrm>
            <a:off x="3595788" y="142280"/>
            <a:ext cx="8120354" cy="6597106"/>
            <a:chOff x="4082227" y="1056830"/>
            <a:chExt cx="10364961" cy="10097480"/>
          </a:xfrm>
        </p:grpSpPr>
        <p:pic>
          <p:nvPicPr>
            <p:cNvPr id="18" name="Imagen4">
              <a:extLst>
                <a:ext uri="{FF2B5EF4-FFF2-40B4-BE49-F238E27FC236}">
                  <a16:creationId xmlns:a16="http://schemas.microsoft.com/office/drawing/2014/main" id="{A644F525-1B6C-4F00-9F3E-8ACD3DECC879}"/>
                </a:ext>
              </a:extLst>
            </p:cNvPr>
            <p:cNvPicPr>
              <a:picLocks noChangeAspect="1"/>
            </p:cNvPicPr>
            <p:nvPr userDrawn="1"/>
          </p:nvPicPr>
          <p:blipFill>
            <a:blip r:embed="rId14">
              <a:lum/>
              <a:alphaModFix/>
            </a:blip>
            <a:srcRect/>
            <a:stretch>
              <a:fillRect/>
            </a:stretch>
          </p:blipFill>
          <p:spPr>
            <a:xfrm>
              <a:off x="4082227" y="10436770"/>
              <a:ext cx="2716401" cy="717540"/>
            </a:xfrm>
            <a:prstGeom prst="rect">
              <a:avLst/>
            </a:prstGeom>
            <a:noFill/>
            <a:ln cap="flat">
              <a:noFill/>
            </a:ln>
          </p:spPr>
        </p:pic>
        <p:pic>
          <p:nvPicPr>
            <p:cNvPr id="19" name="Imagen5">
              <a:extLst>
                <a:ext uri="{FF2B5EF4-FFF2-40B4-BE49-F238E27FC236}">
                  <a16:creationId xmlns:a16="http://schemas.microsoft.com/office/drawing/2014/main" id="{09FDE27E-B42E-49E7-835F-194A306B66AB}"/>
                </a:ext>
              </a:extLst>
            </p:cNvPr>
            <p:cNvPicPr>
              <a:picLocks noChangeAspect="1"/>
            </p:cNvPicPr>
            <p:nvPr userDrawn="1"/>
          </p:nvPicPr>
          <p:blipFill>
            <a:blip r:embed="rId15">
              <a:lum/>
              <a:alphaModFix/>
            </a:blip>
            <a:srcRect/>
            <a:stretch>
              <a:fillRect/>
            </a:stretch>
          </p:blipFill>
          <p:spPr>
            <a:xfrm>
              <a:off x="12793188" y="1056830"/>
              <a:ext cx="1654000" cy="1405786"/>
            </a:xfrm>
            <a:prstGeom prst="rect">
              <a:avLst/>
            </a:prstGeom>
            <a:noFill/>
            <a:ln cap="flat">
              <a:noFill/>
            </a:ln>
          </p:spPr>
        </p:pic>
      </p:grpSp>
      <p:sp>
        <p:nvSpPr>
          <p:cNvPr id="20" name="Rectángulo 7">
            <a:extLst>
              <a:ext uri="{FF2B5EF4-FFF2-40B4-BE49-F238E27FC236}">
                <a16:creationId xmlns:a16="http://schemas.microsoft.com/office/drawing/2014/main" id="{1D548DC5-C1C6-4438-8EC4-2BF8745C43B3}"/>
              </a:ext>
            </a:extLst>
          </p:cNvPr>
          <p:cNvSpPr/>
          <p:nvPr userDrawn="1"/>
        </p:nvSpPr>
        <p:spPr>
          <a:xfrm>
            <a:off x="4074301" y="235898"/>
            <a:ext cx="4044966" cy="824841"/>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a:solidFill>
                <a:srgbClr val="000000"/>
              </a:solidFill>
              <a:uFillTx/>
              <a:latin typeface="Calibri"/>
            </a:endParaRPr>
          </a:p>
        </p:txBody>
      </p:sp>
      <p:pic>
        <p:nvPicPr>
          <p:cNvPr id="3" name="Imagen 2" descr="Imagen que contiene dibujo, alimentos, flor&#10;&#10;Descripción generada automáticamente">
            <a:extLst>
              <a:ext uri="{FF2B5EF4-FFF2-40B4-BE49-F238E27FC236}">
                <a16:creationId xmlns:a16="http://schemas.microsoft.com/office/drawing/2014/main" id="{7E9225AB-A5F8-4217-9C59-AA64EC3AE165}"/>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32612" y="209690"/>
            <a:ext cx="1995620" cy="669541"/>
          </a:xfrm>
          <a:prstGeom prst="rect">
            <a:avLst/>
          </a:prstGeom>
        </p:spPr>
      </p:pic>
      <p:pic>
        <p:nvPicPr>
          <p:cNvPr id="2" name="Imagen 1">
            <a:extLst>
              <a:ext uri="{FF2B5EF4-FFF2-40B4-BE49-F238E27FC236}">
                <a16:creationId xmlns:a16="http://schemas.microsoft.com/office/drawing/2014/main" id="{C9B9BF36-EB97-4733-A6C6-BD751CCAC51B}"/>
              </a:ext>
            </a:extLst>
          </p:cNvPr>
          <p:cNvPicPr>
            <a:picLocks noChangeAspect="1"/>
          </p:cNvPicPr>
          <p:nvPr userDrawn="1"/>
        </p:nvPicPr>
        <p:blipFill>
          <a:blip r:embed="rId17"/>
          <a:stretch>
            <a:fillRect/>
          </a:stretch>
        </p:blipFill>
        <p:spPr>
          <a:xfrm>
            <a:off x="6468069" y="6253003"/>
            <a:ext cx="1831247" cy="468799"/>
          </a:xfrm>
          <a:prstGeom prst="rect">
            <a:avLst/>
          </a:prstGeom>
        </p:spPr>
      </p:pic>
    </p:spTree>
    <p:extLst>
      <p:ext uri="{BB962C8B-B14F-4D97-AF65-F5344CB8AC3E}">
        <p14:creationId xmlns:p14="http://schemas.microsoft.com/office/powerpoint/2010/main" val="3677361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2CDD1C67-BD31-42CA-8C8D-4A9C4122DFCA}"/>
              </a:ext>
            </a:extLst>
          </p:cNvPr>
          <p:cNvSpPr/>
          <p:nvPr userDrawn="1"/>
        </p:nvSpPr>
        <p:spPr>
          <a:xfrm>
            <a:off x="0" y="2266951"/>
            <a:ext cx="12192000" cy="1466573"/>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grpSp>
        <p:nvGrpSpPr>
          <p:cNvPr id="14" name="Grupo 13">
            <a:extLst>
              <a:ext uri="{FF2B5EF4-FFF2-40B4-BE49-F238E27FC236}">
                <a16:creationId xmlns:a16="http://schemas.microsoft.com/office/drawing/2014/main" id="{39D969FE-EAC5-4EAB-83CD-F2197B504465}"/>
              </a:ext>
            </a:extLst>
          </p:cNvPr>
          <p:cNvGrpSpPr/>
          <p:nvPr userDrawn="1"/>
        </p:nvGrpSpPr>
        <p:grpSpPr>
          <a:xfrm>
            <a:off x="3572235" y="2246568"/>
            <a:ext cx="8354379" cy="2533825"/>
            <a:chOff x="4231600" y="-48724"/>
            <a:chExt cx="10069832" cy="3054109"/>
          </a:xfrm>
        </p:grpSpPr>
        <p:pic>
          <p:nvPicPr>
            <p:cNvPr id="16" name="Imagen4">
              <a:extLst>
                <a:ext uri="{FF2B5EF4-FFF2-40B4-BE49-F238E27FC236}">
                  <a16:creationId xmlns:a16="http://schemas.microsoft.com/office/drawing/2014/main" id="{19BF0C0A-51CA-4C40-A271-AA6D5C8BCF84}"/>
                </a:ext>
              </a:extLst>
            </p:cNvPr>
            <p:cNvPicPr>
              <a:picLocks noChangeAspect="1"/>
            </p:cNvPicPr>
            <p:nvPr userDrawn="1"/>
          </p:nvPicPr>
          <p:blipFill>
            <a:blip r:embed="rId13">
              <a:lum/>
              <a:alphaModFix/>
            </a:blip>
            <a:srcRect/>
            <a:stretch>
              <a:fillRect/>
            </a:stretch>
          </p:blipFill>
          <p:spPr>
            <a:xfrm>
              <a:off x="4231600" y="2287845"/>
              <a:ext cx="2716401" cy="717540"/>
            </a:xfrm>
            <a:prstGeom prst="rect">
              <a:avLst/>
            </a:prstGeom>
            <a:noFill/>
            <a:ln cap="flat">
              <a:noFill/>
            </a:ln>
          </p:spPr>
        </p:pic>
        <p:pic>
          <p:nvPicPr>
            <p:cNvPr id="17" name="Imagen5">
              <a:extLst>
                <a:ext uri="{FF2B5EF4-FFF2-40B4-BE49-F238E27FC236}">
                  <a16:creationId xmlns:a16="http://schemas.microsoft.com/office/drawing/2014/main" id="{A4226F03-88EF-4DAA-9E41-D9E3E624ED79}"/>
                </a:ext>
              </a:extLst>
            </p:cNvPr>
            <p:cNvPicPr>
              <a:picLocks noChangeAspect="1"/>
            </p:cNvPicPr>
            <p:nvPr userDrawn="1"/>
          </p:nvPicPr>
          <p:blipFill>
            <a:blip r:embed="rId14">
              <a:lum/>
              <a:alphaModFix/>
            </a:blip>
            <a:srcRect/>
            <a:stretch>
              <a:fillRect/>
            </a:stretch>
          </p:blipFill>
          <p:spPr>
            <a:xfrm>
              <a:off x="12726648" y="-48724"/>
              <a:ext cx="1574784" cy="1338458"/>
            </a:xfrm>
            <a:prstGeom prst="rect">
              <a:avLst/>
            </a:prstGeom>
            <a:noFill/>
            <a:ln cap="flat">
              <a:noFill/>
            </a:ln>
          </p:spPr>
        </p:pic>
      </p:grpSp>
      <p:sp>
        <p:nvSpPr>
          <p:cNvPr id="18" name="Rectángulo 7">
            <a:extLst>
              <a:ext uri="{FF2B5EF4-FFF2-40B4-BE49-F238E27FC236}">
                <a16:creationId xmlns:a16="http://schemas.microsoft.com/office/drawing/2014/main" id="{13B1B9A1-77D5-42CE-992C-1EB827161504}"/>
              </a:ext>
            </a:extLst>
          </p:cNvPr>
          <p:cNvSpPr/>
          <p:nvPr userDrawn="1"/>
        </p:nvSpPr>
        <p:spPr>
          <a:xfrm>
            <a:off x="4129141" y="2384597"/>
            <a:ext cx="4064244" cy="824841"/>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a:solidFill>
                <a:srgbClr val="000000"/>
              </a:solidFill>
              <a:uFillTx/>
              <a:latin typeface="Calibri"/>
            </a:endParaRPr>
          </a:p>
        </p:txBody>
      </p:sp>
      <p:pic>
        <p:nvPicPr>
          <p:cNvPr id="3" name="Imagen 2" descr="Imagen que contiene dibujo, alimentos, flor&#10;&#10;Descripción generada automáticamente">
            <a:extLst>
              <a:ext uri="{FF2B5EF4-FFF2-40B4-BE49-F238E27FC236}">
                <a16:creationId xmlns:a16="http://schemas.microsoft.com/office/drawing/2014/main" id="{13D62EF3-5F92-47D8-8896-BFCAC133B62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45058" y="2384597"/>
            <a:ext cx="2253647" cy="756110"/>
          </a:xfrm>
          <a:prstGeom prst="rect">
            <a:avLst/>
          </a:prstGeom>
        </p:spPr>
      </p:pic>
      <p:pic>
        <p:nvPicPr>
          <p:cNvPr id="9" name="Imagen 8">
            <a:extLst>
              <a:ext uri="{FF2B5EF4-FFF2-40B4-BE49-F238E27FC236}">
                <a16:creationId xmlns:a16="http://schemas.microsoft.com/office/drawing/2014/main" id="{D16BE6B8-6347-4FAC-BE1C-838813A35927}"/>
              </a:ext>
            </a:extLst>
          </p:cNvPr>
          <p:cNvPicPr>
            <a:picLocks noChangeAspect="1"/>
          </p:cNvPicPr>
          <p:nvPr userDrawn="1"/>
        </p:nvPicPr>
        <p:blipFill>
          <a:blip r:embed="rId16"/>
          <a:stretch>
            <a:fillRect/>
          </a:stretch>
        </p:blipFill>
        <p:spPr>
          <a:xfrm>
            <a:off x="6786010" y="4167506"/>
            <a:ext cx="2325403" cy="595303"/>
          </a:xfrm>
          <a:prstGeom prst="rect">
            <a:avLst/>
          </a:prstGeom>
        </p:spPr>
      </p:pic>
    </p:spTree>
    <p:extLst>
      <p:ext uri="{BB962C8B-B14F-4D97-AF65-F5344CB8AC3E}">
        <p14:creationId xmlns:p14="http://schemas.microsoft.com/office/powerpoint/2010/main" val="3533834585"/>
      </p:ext>
    </p:extLst>
  </p:cSld>
  <p:clrMap bg1="lt1" tx1="dk1" bg2="lt2" tx2="dk2" accent1="accent1" accent2="accent2" accent3="accent3" accent4="accent4" accent5="accent5" accent6="accent6" hlink="hlink" folHlink="folHlink"/>
  <p:sldLayoutIdLst>
    <p:sldLayoutId id="2147483680" r:id="rId1"/>
    <p:sldLayoutId id="2147483674" r:id="rId2"/>
    <p:sldLayoutId id="2147483675" r:id="rId3"/>
    <p:sldLayoutId id="2147483676" r:id="rId4"/>
    <p:sldLayoutId id="2147483677" r:id="rId5"/>
    <p:sldLayoutId id="2147483678" r:id="rId6"/>
    <p:sldLayoutId id="2147483679"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0FCFBFC-D07F-4A22-9862-C4112B2236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AC422C3-A97F-4681-A1D1-4F28781FBE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133EA99-866D-47B9-9709-8D1FF2CF8D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A45B6-2818-4683-9C60-0C1210601B5B}" type="datetimeFigureOut">
              <a:rPr lang="es-ES" smtClean="0"/>
              <a:t>19/02/2021</a:t>
            </a:fld>
            <a:endParaRPr lang="es-ES"/>
          </a:p>
        </p:txBody>
      </p:sp>
      <p:sp>
        <p:nvSpPr>
          <p:cNvPr id="5" name="Marcador de pie de página 4">
            <a:extLst>
              <a:ext uri="{FF2B5EF4-FFF2-40B4-BE49-F238E27FC236}">
                <a16:creationId xmlns:a16="http://schemas.microsoft.com/office/drawing/2014/main" id="{3C8E5F37-E9D4-4FF3-8281-9E2064D179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37D704B0-1F5A-4ACE-A3DD-3A71C096CE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7AF0A8-F7B8-4208-ADAD-57B901281B62}" type="slidenum">
              <a:rPr lang="es-ES" smtClean="0"/>
              <a:t>‹Nº›</a:t>
            </a:fld>
            <a:endParaRPr lang="es-ES"/>
          </a:p>
        </p:txBody>
      </p:sp>
    </p:spTree>
    <p:extLst>
      <p:ext uri="{BB962C8B-B14F-4D97-AF65-F5344CB8AC3E}">
        <p14:creationId xmlns:p14="http://schemas.microsoft.com/office/powerpoint/2010/main" val="39992919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A97FBC-4C15-4BF4-B1E3-0EC0A30413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ECBEA1AD-50E9-45C1-8702-1B34CE2785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42BBDC2-AABB-448D-B1DC-4E85B0CCFB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496B1-3386-49B8-A8CB-026D317131EE}" type="datetimeFigureOut">
              <a:rPr lang="es-ES" smtClean="0"/>
              <a:t>19/02/2021</a:t>
            </a:fld>
            <a:endParaRPr lang="es-ES"/>
          </a:p>
        </p:txBody>
      </p:sp>
      <p:sp>
        <p:nvSpPr>
          <p:cNvPr id="5" name="Marcador de pie de página 4">
            <a:extLst>
              <a:ext uri="{FF2B5EF4-FFF2-40B4-BE49-F238E27FC236}">
                <a16:creationId xmlns:a16="http://schemas.microsoft.com/office/drawing/2014/main" id="{B2CF89A6-5ED6-47DB-9363-6E75073328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128EAC77-61DE-4C2F-B03C-08A99FF2BF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B79840-7ABA-4C85-A56B-98A287B8AAE4}" type="slidenum">
              <a:rPr lang="es-ES" smtClean="0"/>
              <a:t>‹Nº›</a:t>
            </a:fld>
            <a:endParaRPr lang="es-ES"/>
          </a:p>
        </p:txBody>
      </p:sp>
      <p:sp>
        <p:nvSpPr>
          <p:cNvPr id="7" name="Rectángulo 6">
            <a:extLst>
              <a:ext uri="{FF2B5EF4-FFF2-40B4-BE49-F238E27FC236}">
                <a16:creationId xmlns:a16="http://schemas.microsoft.com/office/drawing/2014/main" id="{18B59EDD-86B4-430B-B872-8F6D89555D48}"/>
              </a:ext>
            </a:extLst>
          </p:cNvPr>
          <p:cNvSpPr/>
          <p:nvPr userDrawn="1"/>
        </p:nvSpPr>
        <p:spPr>
          <a:xfrm>
            <a:off x="0" y="1"/>
            <a:ext cx="12192000" cy="1153721"/>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pic>
        <p:nvPicPr>
          <p:cNvPr id="8" name="Gráfico 7">
            <a:extLst>
              <a:ext uri="{FF2B5EF4-FFF2-40B4-BE49-F238E27FC236}">
                <a16:creationId xmlns:a16="http://schemas.microsoft.com/office/drawing/2014/main" id="{0D1CC41F-028B-4723-AD5C-1030D402A46C}"/>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9665823" y="2266950"/>
            <a:ext cx="2514273" cy="4591050"/>
          </a:xfrm>
          <a:prstGeom prst="rect">
            <a:avLst/>
          </a:prstGeom>
        </p:spPr>
      </p:pic>
      <p:grpSp>
        <p:nvGrpSpPr>
          <p:cNvPr id="9" name="Grupo 8">
            <a:extLst>
              <a:ext uri="{FF2B5EF4-FFF2-40B4-BE49-F238E27FC236}">
                <a16:creationId xmlns:a16="http://schemas.microsoft.com/office/drawing/2014/main" id="{F203F1CF-FA16-4EAD-9728-172F0FD3C6F4}"/>
              </a:ext>
            </a:extLst>
          </p:cNvPr>
          <p:cNvGrpSpPr/>
          <p:nvPr userDrawn="1"/>
        </p:nvGrpSpPr>
        <p:grpSpPr>
          <a:xfrm>
            <a:off x="3595788" y="142280"/>
            <a:ext cx="8120354" cy="6597106"/>
            <a:chOff x="4082227" y="1056830"/>
            <a:chExt cx="10364961" cy="10097480"/>
          </a:xfrm>
        </p:grpSpPr>
        <p:pic>
          <p:nvPicPr>
            <p:cNvPr id="10" name="Imagen4">
              <a:extLst>
                <a:ext uri="{FF2B5EF4-FFF2-40B4-BE49-F238E27FC236}">
                  <a16:creationId xmlns:a16="http://schemas.microsoft.com/office/drawing/2014/main" id="{921006ED-FB83-4886-9946-214788B207DC}"/>
                </a:ext>
              </a:extLst>
            </p:cNvPr>
            <p:cNvPicPr>
              <a:picLocks noChangeAspect="1"/>
            </p:cNvPicPr>
            <p:nvPr userDrawn="1"/>
          </p:nvPicPr>
          <p:blipFill>
            <a:blip r:embed="rId16">
              <a:lum/>
              <a:alphaModFix/>
            </a:blip>
            <a:srcRect/>
            <a:stretch>
              <a:fillRect/>
            </a:stretch>
          </p:blipFill>
          <p:spPr>
            <a:xfrm>
              <a:off x="4082227" y="10436770"/>
              <a:ext cx="2716401" cy="717540"/>
            </a:xfrm>
            <a:prstGeom prst="rect">
              <a:avLst/>
            </a:prstGeom>
            <a:noFill/>
            <a:ln cap="flat">
              <a:noFill/>
            </a:ln>
          </p:spPr>
        </p:pic>
        <p:pic>
          <p:nvPicPr>
            <p:cNvPr id="11" name="Imagen5">
              <a:extLst>
                <a:ext uri="{FF2B5EF4-FFF2-40B4-BE49-F238E27FC236}">
                  <a16:creationId xmlns:a16="http://schemas.microsoft.com/office/drawing/2014/main" id="{631ABDB0-97FA-4C15-9FB8-9CA0CFFD4762}"/>
                </a:ext>
              </a:extLst>
            </p:cNvPr>
            <p:cNvPicPr>
              <a:picLocks noChangeAspect="1"/>
            </p:cNvPicPr>
            <p:nvPr userDrawn="1"/>
          </p:nvPicPr>
          <p:blipFill>
            <a:blip r:embed="rId17">
              <a:lum/>
              <a:alphaModFix/>
            </a:blip>
            <a:srcRect/>
            <a:stretch>
              <a:fillRect/>
            </a:stretch>
          </p:blipFill>
          <p:spPr>
            <a:xfrm>
              <a:off x="12793188" y="1056830"/>
              <a:ext cx="1654000" cy="1405786"/>
            </a:xfrm>
            <a:prstGeom prst="rect">
              <a:avLst/>
            </a:prstGeom>
            <a:noFill/>
            <a:ln cap="flat">
              <a:noFill/>
            </a:ln>
          </p:spPr>
        </p:pic>
      </p:grpSp>
      <p:sp>
        <p:nvSpPr>
          <p:cNvPr id="12" name="Rectángulo 7">
            <a:extLst>
              <a:ext uri="{FF2B5EF4-FFF2-40B4-BE49-F238E27FC236}">
                <a16:creationId xmlns:a16="http://schemas.microsoft.com/office/drawing/2014/main" id="{9BFE7BF2-FFD4-4E9F-92C0-E34FDADB0833}"/>
              </a:ext>
            </a:extLst>
          </p:cNvPr>
          <p:cNvSpPr/>
          <p:nvPr userDrawn="1"/>
        </p:nvSpPr>
        <p:spPr>
          <a:xfrm>
            <a:off x="4074301" y="235898"/>
            <a:ext cx="4044966" cy="824841"/>
          </a:xfrm>
          <a:prstGeom prst="rect">
            <a:avLst/>
          </a:prstGeom>
          <a:noFill/>
          <a:ln cap="flat">
            <a:noFill/>
            <a:prstDash val="solid"/>
          </a:ln>
        </p:spPr>
        <p:txBody>
          <a:bodyPr vert="horz" wrap="square" lIns="91440" tIns="45720" rIns="91440" bIns="45720" anchor="t" anchorCtr="1" compatLnSpc="1">
            <a:spAutoFit/>
          </a:bodyPr>
          <a:lstStyle/>
          <a:p>
            <a:pPr marL="0" marR="0" lvl="0" indent="0" algn="ctr" defTabSz="457200" rtl="0" fontAlgn="auto" hangingPunct="1">
              <a:lnSpc>
                <a:spcPct val="120000"/>
              </a:lnSpc>
              <a:spcBef>
                <a:spcPts val="0"/>
              </a:spcBef>
              <a:spcAft>
                <a:spcPts val="0"/>
              </a:spcAft>
              <a:buNone/>
              <a:tabLst/>
              <a:defRPr sz="1800" b="0" i="0" u="none" strike="noStrike" kern="0" cap="none" spc="0" baseline="0">
                <a:solidFill>
                  <a:srgbClr val="000000"/>
                </a:solidFill>
                <a:uFillTx/>
              </a:defRPr>
            </a:pPr>
            <a:r>
              <a:rPr lang="es-ES" sz="1400" b="0" i="0" u="none" strike="noStrike" kern="1200" cap="none" spc="0" baseline="0">
                <a:solidFill>
                  <a:srgbClr val="000000"/>
                </a:solidFill>
                <a:uFillTx/>
                <a:latin typeface="Minion Pro"/>
                <a:ea typeface="Times New Roman" pitchFamily="18"/>
                <a:cs typeface="Times New Roman" pitchFamily="18"/>
              </a:rPr>
              <a:t>FONDO EUROPEO DE DESARROLLO REGIONAL (FEDER)</a:t>
            </a: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s-ES" sz="1400" b="1" i="1" u="none" strike="noStrike" kern="1200" cap="none" spc="0" baseline="0">
                <a:solidFill>
                  <a:srgbClr val="000000"/>
                </a:solidFill>
                <a:uFillTx/>
                <a:latin typeface="Liberation Serif"/>
                <a:ea typeface="NSimSun" pitchFamily="49"/>
                <a:cs typeface="Lucida Sans" pitchFamily="34"/>
              </a:rPr>
              <a:t>Una manera de hacer Europa</a:t>
            </a:r>
            <a:endParaRPr lang="es-ES" sz="1400" b="0" i="0" u="none" strike="noStrike" kern="1200" cap="none" spc="0" baseline="0">
              <a:solidFill>
                <a:srgbClr val="000000"/>
              </a:solidFill>
              <a:uFillTx/>
              <a:latin typeface="Calibri"/>
            </a:endParaRPr>
          </a:p>
        </p:txBody>
      </p:sp>
      <p:pic>
        <p:nvPicPr>
          <p:cNvPr id="13" name="Imagen 12" descr="Imagen que contiene dibujo, alimentos, flor&#10;&#10;Descripción generada automáticamente">
            <a:extLst>
              <a:ext uri="{FF2B5EF4-FFF2-40B4-BE49-F238E27FC236}">
                <a16:creationId xmlns:a16="http://schemas.microsoft.com/office/drawing/2014/main" id="{F551CC62-AFC8-4758-88E1-632DCD4DA8DA}"/>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632612" y="209690"/>
            <a:ext cx="1995620" cy="669541"/>
          </a:xfrm>
          <a:prstGeom prst="rect">
            <a:avLst/>
          </a:prstGeom>
        </p:spPr>
      </p:pic>
      <p:pic>
        <p:nvPicPr>
          <p:cNvPr id="14" name="Imagen 13">
            <a:extLst>
              <a:ext uri="{FF2B5EF4-FFF2-40B4-BE49-F238E27FC236}">
                <a16:creationId xmlns:a16="http://schemas.microsoft.com/office/drawing/2014/main" id="{C94212C6-88BA-4F80-B848-19402CFC155B}"/>
              </a:ext>
            </a:extLst>
          </p:cNvPr>
          <p:cNvPicPr>
            <a:picLocks noChangeAspect="1"/>
          </p:cNvPicPr>
          <p:nvPr userDrawn="1"/>
        </p:nvPicPr>
        <p:blipFill>
          <a:blip r:embed="rId19"/>
          <a:stretch>
            <a:fillRect/>
          </a:stretch>
        </p:blipFill>
        <p:spPr>
          <a:xfrm>
            <a:off x="6468069" y="6253003"/>
            <a:ext cx="1831247" cy="468799"/>
          </a:xfrm>
          <a:prstGeom prst="rect">
            <a:avLst/>
          </a:prstGeom>
        </p:spPr>
      </p:pic>
    </p:spTree>
    <p:extLst>
      <p:ext uri="{BB962C8B-B14F-4D97-AF65-F5344CB8AC3E}">
        <p14:creationId xmlns:p14="http://schemas.microsoft.com/office/powerpoint/2010/main" val="1047693999"/>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HerculesCRUE/ib-discovery" TargetMode="External"/><Relationship Id="rId2" Type="http://schemas.openxmlformats.org/officeDocument/2006/relationships/hyperlink" Target="https://github.com/HerculesCRUE/ib-asio-docs-/blob/master/entregables_hito_2/libreria_descubrimiento/Librer%C3%ADa%20de%20descubrimiento.md"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9.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9.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9.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26BF1-4BC5-4D5F-A496-7427D6B1B6A3}"/>
              </a:ext>
            </a:extLst>
          </p:cNvPr>
          <p:cNvSpPr>
            <a:spLocks noGrp="1"/>
          </p:cNvSpPr>
          <p:nvPr>
            <p:ph type="ctrTitle"/>
          </p:nvPr>
        </p:nvSpPr>
        <p:spPr/>
        <p:txBody>
          <a:bodyPr/>
          <a:lstStyle/>
          <a:p>
            <a:r>
              <a:rPr lang="es-ES" dirty="0">
                <a:latin typeface="Hypatia Sans Pro"/>
              </a:rPr>
              <a:t>Librería de descubrimiento</a:t>
            </a:r>
          </a:p>
        </p:txBody>
      </p:sp>
    </p:spTree>
    <p:extLst>
      <p:ext uri="{BB962C8B-B14F-4D97-AF65-F5344CB8AC3E}">
        <p14:creationId xmlns:p14="http://schemas.microsoft.com/office/powerpoint/2010/main" val="3415662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Descubrimiento. </a:t>
            </a:r>
            <a:r>
              <a:rPr lang="es-ES" sz="4000" dirty="0">
                <a:solidFill>
                  <a:schemeClr val="accent1">
                    <a:lumMod val="50000"/>
                  </a:schemeClr>
                </a:solidFill>
              </a:rPr>
              <a:t>Discovery-Service</a:t>
            </a:r>
            <a:r>
              <a:rPr lang="es-ES" sz="4000" dirty="0"/>
              <a:t>. </a:t>
            </a:r>
            <a:r>
              <a:rPr lang="es-ES" sz="4000" dirty="0">
                <a:solidFill>
                  <a:srgbClr val="FF0000"/>
                </a:solidFill>
              </a:rPr>
              <a:t>Servicios II</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873835" y="2421473"/>
            <a:ext cx="7561886" cy="4431983"/>
          </a:xfrm>
          <a:prstGeom prst="rect">
            <a:avLst/>
          </a:prstGeom>
          <a:noFill/>
        </p:spPr>
        <p:txBody>
          <a:bodyPr wrap="square" rtlCol="0">
            <a:spAutoFit/>
          </a:bodyPr>
          <a:lstStyle/>
          <a:p>
            <a:endParaRPr lang="es-ES" sz="1000" dirty="0"/>
          </a:p>
          <a:p>
            <a:pPr marL="285750" indent="-285750">
              <a:buFont typeface="Arial" panose="020B0604020202020204" pitchFamily="34" charset="0"/>
              <a:buChar char="•"/>
            </a:pPr>
            <a:r>
              <a:rPr lang="es-ES" sz="1600" b="1" dirty="0" err="1"/>
              <a:t>JobHandlerService</a:t>
            </a:r>
            <a:r>
              <a:rPr lang="es-ES" sz="1600" b="1" dirty="0"/>
              <a:t>: </a:t>
            </a:r>
            <a:r>
              <a:rPr lang="es-ES" sz="1600" dirty="0"/>
              <a:t>Servicio encargado de gestionar las distintas peticiones realizadas a la librería de descubrimiento por medio de su API Rest, crear los Jobs mínimos, para asegurarse no procesar la misma petición varias veces y de procesar las respuestas (para todos los clientes que las hubiesen requerido) ya sean síncronas (HTTP) o asíncronas (Kakfa y/o Webhook).</a:t>
            </a:r>
          </a:p>
          <a:p>
            <a:pPr marL="285750" indent="-285750">
              <a:buFont typeface="Arial" panose="020B0604020202020204" pitchFamily="34" charset="0"/>
              <a:buChar char="•"/>
            </a:pPr>
            <a:r>
              <a:rPr lang="es-ES" sz="1600" b="1" dirty="0" err="1"/>
              <a:t>KafkaHandler</a:t>
            </a:r>
            <a:r>
              <a:rPr lang="es-ES" sz="1600" b="1" dirty="0"/>
              <a:t>: </a:t>
            </a:r>
            <a:r>
              <a:rPr lang="es-ES" sz="1600" dirty="0"/>
              <a:t>Servicio encargado de actuar como subscriptor y publicador para todos los topics que la aplicación requiera y de enviar los eventos precisos al resto de componentes de la aplicación que asi lo requieran.</a:t>
            </a:r>
          </a:p>
          <a:p>
            <a:pPr marL="285750" indent="-285750">
              <a:buFont typeface="Arial" panose="020B0604020202020204" pitchFamily="34" charset="0"/>
              <a:buChar char="•"/>
            </a:pPr>
            <a:r>
              <a:rPr lang="es-ES" sz="1600" b="1" dirty="0" err="1"/>
              <a:t>SchemaService</a:t>
            </a:r>
            <a:r>
              <a:rPr lang="es-ES" sz="1600" b="1" dirty="0"/>
              <a:t>: </a:t>
            </a:r>
            <a:r>
              <a:rPr lang="es-ES" sz="1600" dirty="0"/>
              <a:t>Servicio encargado de interpretar cualquier URI creada por la factoría de URIs, pudiendo extraer la información implícita de los componentes de dicha URI.</a:t>
            </a:r>
          </a:p>
          <a:p>
            <a:pPr marL="285750" indent="-285750">
              <a:buFont typeface="Arial" panose="020B0604020202020204" pitchFamily="34" charset="0"/>
              <a:buChar char="•"/>
            </a:pPr>
            <a:r>
              <a:rPr lang="es-ES" sz="1600" b="1" dirty="0" err="1"/>
              <a:t>TextHandler</a:t>
            </a:r>
            <a:r>
              <a:rPr lang="es-ES" sz="1600" b="1" dirty="0"/>
              <a:t>: </a:t>
            </a:r>
            <a:r>
              <a:rPr lang="es-ES" sz="1600" dirty="0"/>
              <a:t>Servicio en el que se delegan todas las tareas de procesamiento de texto, tales como la Normalización (eliminación de caracteres de puntuación y cambio a </a:t>
            </a:r>
            <a:r>
              <a:rPr lang="es-ES" sz="1600" dirty="0" err="1"/>
              <a:t>minusculas</a:t>
            </a:r>
            <a:r>
              <a:rPr lang="es-ES" sz="1600" dirty="0"/>
              <a:t>) y eliminación de Stop Words (Eliminación de palabras que no aportan significado en un texto, especialmente útil para reducir resultados de la búsqueda en elasticsearch).</a:t>
            </a:r>
          </a:p>
          <a:p>
            <a:endParaRPr lang="es-ES" sz="1600" dirty="0"/>
          </a:p>
          <a:p>
            <a:pPr marL="285750" indent="-285750">
              <a:buFont typeface="Arial" panose="020B0604020202020204" pitchFamily="34" charset="0"/>
              <a:buChar char="•"/>
            </a:pPr>
            <a:endParaRPr lang="es-ES" sz="1600" dirty="0"/>
          </a:p>
        </p:txBody>
      </p:sp>
      <p:pic>
        <p:nvPicPr>
          <p:cNvPr id="5" name="Imagen 4">
            <a:extLst>
              <a:ext uri="{FF2B5EF4-FFF2-40B4-BE49-F238E27FC236}">
                <a16:creationId xmlns:a16="http://schemas.microsoft.com/office/drawing/2014/main" id="{696C09C5-9CA5-4C2F-84B8-9385E5FFE292}"/>
              </a:ext>
            </a:extLst>
          </p:cNvPr>
          <p:cNvPicPr>
            <a:picLocks noChangeAspect="1"/>
          </p:cNvPicPr>
          <p:nvPr/>
        </p:nvPicPr>
        <p:blipFill>
          <a:blip r:embed="rId3"/>
          <a:stretch>
            <a:fillRect/>
          </a:stretch>
        </p:blipFill>
        <p:spPr>
          <a:xfrm>
            <a:off x="9938825" y="1730939"/>
            <a:ext cx="1379340" cy="4503810"/>
          </a:xfrm>
          <a:prstGeom prst="rect">
            <a:avLst/>
          </a:prstGeom>
        </p:spPr>
      </p:pic>
    </p:spTree>
    <p:extLst>
      <p:ext uri="{BB962C8B-B14F-4D97-AF65-F5344CB8AC3E}">
        <p14:creationId xmlns:p14="http://schemas.microsoft.com/office/powerpoint/2010/main" val="3578056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05180"/>
            <a:ext cx="9127622" cy="1323439"/>
          </a:xfrm>
          <a:prstGeom prst="rect">
            <a:avLst/>
          </a:prstGeom>
          <a:noFill/>
        </p:spPr>
        <p:txBody>
          <a:bodyPr wrap="square" rtlCol="0">
            <a:spAutoFit/>
          </a:bodyPr>
          <a:lstStyle/>
          <a:p>
            <a:r>
              <a:rPr lang="es-ES" sz="4000" dirty="0"/>
              <a:t>Descubrimiento. </a:t>
            </a:r>
            <a:r>
              <a:rPr lang="es-ES" sz="4000" dirty="0">
                <a:solidFill>
                  <a:schemeClr val="accent1">
                    <a:lumMod val="50000"/>
                  </a:schemeClr>
                </a:solidFill>
              </a:rPr>
              <a:t>Discovery-Service</a:t>
            </a:r>
            <a:r>
              <a:rPr lang="es-ES" sz="4000" dirty="0"/>
              <a:t>. </a:t>
            </a:r>
            <a:r>
              <a:rPr lang="es-ES" sz="4000" dirty="0">
                <a:solidFill>
                  <a:srgbClr val="FF0000"/>
                </a:solidFill>
              </a:rPr>
              <a:t>Modulo de búsqueda de similitudes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598262" y="2728619"/>
            <a:ext cx="6165792" cy="3847207"/>
          </a:xfrm>
          <a:prstGeom prst="rect">
            <a:avLst/>
          </a:prstGeom>
          <a:noFill/>
        </p:spPr>
        <p:txBody>
          <a:bodyPr wrap="square" rtlCol="0">
            <a:spAutoFit/>
          </a:bodyPr>
          <a:lstStyle/>
          <a:p>
            <a:endParaRPr lang="es-ES" sz="1400" dirty="0"/>
          </a:p>
          <a:p>
            <a:pPr marL="285750" indent="-285750">
              <a:buFont typeface="Arial" panose="020B0604020202020204" pitchFamily="34" charset="0"/>
              <a:buChar char="•"/>
            </a:pPr>
            <a:r>
              <a:rPr lang="es-ES" sz="1400" b="1" dirty="0"/>
              <a:t>Comparador de entidades: </a:t>
            </a:r>
            <a:r>
              <a:rPr lang="es-ES" sz="1400" dirty="0"/>
              <a:t>Módulo que calcula la similitud entre entidades haciendo uso del resto de componentes de este módulo y de si mismo</a:t>
            </a:r>
          </a:p>
          <a:p>
            <a:pPr marL="285750" indent="-285750">
              <a:buFont typeface="Arial" panose="020B0604020202020204" pitchFamily="34" charset="0"/>
              <a:buChar char="•"/>
            </a:pPr>
            <a:r>
              <a:rPr lang="es-ES" sz="1400" b="1" dirty="0"/>
              <a:t>Comparador de cadenas de texto: </a:t>
            </a:r>
            <a:r>
              <a:rPr lang="es-ES" sz="1400" dirty="0"/>
              <a:t>Calcula similitud de dos atributos de tipo cadena de texto según el consenso de los 14 algoritmos de comparación de cadenas implementados, según la algoritmia ya expuesta.</a:t>
            </a:r>
          </a:p>
          <a:p>
            <a:pPr marL="285750" indent="-285750">
              <a:buFont typeface="Arial" panose="020B0604020202020204" pitchFamily="34" charset="0"/>
              <a:buChar char="•"/>
            </a:pPr>
            <a:r>
              <a:rPr lang="es-ES" sz="1400" b="1" dirty="0"/>
              <a:t>Comparador numérico: </a:t>
            </a:r>
            <a:r>
              <a:rPr lang="es-ES" sz="1400" dirty="0"/>
              <a:t>Calcula similitud de dos atributos de tipo numérico según la algoritmia ya expuesta.</a:t>
            </a:r>
          </a:p>
          <a:p>
            <a:pPr marL="285750" indent="-285750">
              <a:buFont typeface="Arial" panose="020B0604020202020204" pitchFamily="34" charset="0"/>
              <a:buChar char="•"/>
            </a:pPr>
            <a:r>
              <a:rPr lang="es-ES" sz="1400" b="1" dirty="0"/>
              <a:t>Comparador de fechas: </a:t>
            </a:r>
            <a:r>
              <a:rPr lang="es-ES" sz="1400" dirty="0"/>
              <a:t>Calcula similitud de dos atributos de tipo fecha según la algoritmia ya expuesta.</a:t>
            </a:r>
          </a:p>
          <a:p>
            <a:pPr marL="285750" indent="-285750">
              <a:buFont typeface="Arial" panose="020B0604020202020204" pitchFamily="34" charset="0"/>
              <a:buChar char="•"/>
            </a:pPr>
            <a:r>
              <a:rPr lang="es-ES" sz="1400" b="1" dirty="0"/>
              <a:t>Comparador booleano: </a:t>
            </a:r>
            <a:r>
              <a:rPr lang="es-ES" sz="1400" dirty="0"/>
              <a:t>Calcula similitud de dos atributos de tipo booleano según la algoritmia ya expuesta.</a:t>
            </a:r>
          </a:p>
          <a:p>
            <a:pPr marL="285750" indent="-285750">
              <a:buFont typeface="Arial" panose="020B0604020202020204" pitchFamily="34" charset="0"/>
              <a:buChar char="•"/>
            </a:pPr>
            <a:r>
              <a:rPr lang="es-ES" sz="1400" b="1" dirty="0"/>
              <a:t>Comparador listas: </a:t>
            </a:r>
            <a:r>
              <a:rPr lang="es-ES" sz="1400" dirty="0"/>
              <a:t>Calcula similitud de dos atributos de tipo lista según la algoritmia ya expuesta.</a:t>
            </a:r>
          </a:p>
          <a:p>
            <a:pPr marL="285750" indent="-285750">
              <a:buFont typeface="Arial" panose="020B0604020202020204" pitchFamily="34" charset="0"/>
              <a:buChar char="•"/>
            </a:pPr>
            <a:endParaRPr lang="es-ES" sz="1600" dirty="0"/>
          </a:p>
          <a:p>
            <a:endParaRPr lang="es-ES" sz="1600" dirty="0"/>
          </a:p>
          <a:p>
            <a:pPr marL="285750" indent="-285750">
              <a:buFont typeface="Arial" panose="020B0604020202020204" pitchFamily="34" charset="0"/>
              <a:buChar char="•"/>
            </a:pPr>
            <a:endParaRPr lang="es-ES" sz="1600" dirty="0"/>
          </a:p>
        </p:txBody>
      </p:sp>
      <p:pic>
        <p:nvPicPr>
          <p:cNvPr id="4" name="Imagen 3">
            <a:extLst>
              <a:ext uri="{FF2B5EF4-FFF2-40B4-BE49-F238E27FC236}">
                <a16:creationId xmlns:a16="http://schemas.microsoft.com/office/drawing/2014/main" id="{48BCFF26-59FE-415B-93D3-6DAC0A71EF69}"/>
              </a:ext>
            </a:extLst>
          </p:cNvPr>
          <p:cNvPicPr>
            <a:picLocks noChangeAspect="1"/>
          </p:cNvPicPr>
          <p:nvPr/>
        </p:nvPicPr>
        <p:blipFill>
          <a:blip r:embed="rId3"/>
          <a:stretch>
            <a:fillRect/>
          </a:stretch>
        </p:blipFill>
        <p:spPr>
          <a:xfrm>
            <a:off x="7379720" y="3572574"/>
            <a:ext cx="4572396" cy="1341236"/>
          </a:xfrm>
          <a:prstGeom prst="rect">
            <a:avLst/>
          </a:prstGeom>
        </p:spPr>
      </p:pic>
    </p:spTree>
    <p:extLst>
      <p:ext uri="{BB962C8B-B14F-4D97-AF65-F5344CB8AC3E}">
        <p14:creationId xmlns:p14="http://schemas.microsoft.com/office/powerpoint/2010/main" val="1417869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626863" cy="1323439"/>
          </a:xfrm>
          <a:prstGeom prst="rect">
            <a:avLst/>
          </a:prstGeom>
          <a:noFill/>
        </p:spPr>
        <p:txBody>
          <a:bodyPr wrap="square" rtlCol="0">
            <a:spAutoFit/>
          </a:bodyPr>
          <a:lstStyle/>
          <a:p>
            <a:r>
              <a:rPr lang="es-ES" sz="4000" dirty="0"/>
              <a:t>Descubrimiento. </a:t>
            </a:r>
            <a:r>
              <a:rPr lang="es-ES" sz="4000" dirty="0">
                <a:solidFill>
                  <a:schemeClr val="accent1">
                    <a:lumMod val="50000"/>
                  </a:schemeClr>
                </a:solidFill>
              </a:rPr>
              <a:t>Discovery-Back</a:t>
            </a:r>
            <a:r>
              <a:rPr lang="es-ES" sz="4000" dirty="0"/>
              <a:t>. </a:t>
            </a:r>
            <a:r>
              <a:rPr lang="es-ES" sz="4000" dirty="0">
                <a:solidFill>
                  <a:srgbClr val="FF0000"/>
                </a:solidFill>
              </a:rPr>
              <a:t>API REST I (Búsqueda de enlaces)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3" y="2646466"/>
            <a:ext cx="6785254" cy="4339650"/>
          </a:xfrm>
          <a:prstGeom prst="rect">
            <a:avLst/>
          </a:prstGeom>
          <a:noFill/>
        </p:spPr>
        <p:txBody>
          <a:bodyPr wrap="square" rtlCol="0">
            <a:spAutoFit/>
          </a:bodyPr>
          <a:lstStyle/>
          <a:p>
            <a:endParaRPr lang="es-ES" sz="1200" dirty="0"/>
          </a:p>
          <a:p>
            <a:pPr marL="285750" indent="-285750">
              <a:buFont typeface="Arial" panose="020B0604020202020204" pitchFamily="34" charset="0"/>
              <a:buChar char="•"/>
            </a:pPr>
            <a:r>
              <a:rPr lang="es-ES" sz="1200" b="1" dirty="0"/>
              <a:t>Búsqueda de similitud entre todos los elementos de una clase: </a:t>
            </a:r>
            <a:r>
              <a:rPr lang="es-ES" sz="1200" dirty="0"/>
              <a:t>Petición para realizar la comparación de todos los elementos de una clase para </a:t>
            </a:r>
            <a:r>
              <a:rPr lang="es-ES" sz="1200" b="1" dirty="0"/>
              <a:t>buscar duplicados </a:t>
            </a:r>
            <a:r>
              <a:rPr lang="es-ES" sz="1200" dirty="0"/>
              <a:t>(mismo backend) o elementos relacionados (</a:t>
            </a:r>
            <a:r>
              <a:rPr lang="es-ES" sz="1200" b="1" dirty="0"/>
              <a:t>links</a:t>
            </a:r>
            <a:r>
              <a:rPr lang="es-ES" sz="1200" dirty="0"/>
              <a:t>) en distintos backend insertados en los triple stores de los nodos.</a:t>
            </a:r>
          </a:p>
          <a:p>
            <a:pPr marL="285750" indent="-285750">
              <a:buFont typeface="Arial" panose="020B0604020202020204" pitchFamily="34" charset="0"/>
              <a:buChar char="•"/>
            </a:pPr>
            <a:r>
              <a:rPr lang="es-ES" sz="1200" b="1" dirty="0"/>
              <a:t>Búsqueda de similitud a partir de un objeto : </a:t>
            </a:r>
            <a:r>
              <a:rPr lang="es-ES" sz="1200" dirty="0"/>
              <a:t>Calcula similitud entre el objeto pasado por parámetro y el resto de elementos de su misma clase. Esto, mediante la integración con la factoría de URIs, evita la creación de nuevos duplicados en los triple store</a:t>
            </a:r>
          </a:p>
          <a:p>
            <a:pPr marL="742950" lvl="1" indent="-285750">
              <a:buFont typeface="Arial" panose="020B0604020202020204" pitchFamily="34" charset="0"/>
              <a:buChar char="•"/>
            </a:pPr>
            <a:r>
              <a:rPr lang="es-ES" sz="1200" dirty="0"/>
              <a:t>La factoría de URIs, recibe una petición para asignar una URI, por cada nuevo objeto que se quiere insertar, esta se comunica con la librería de descubrimiento para determinar si ese objeto ya existe en el triple store, dándose uno de estos casos:</a:t>
            </a:r>
          </a:p>
          <a:p>
            <a:pPr marL="1200150" lvl="2" indent="-285750">
              <a:buFont typeface="Arial" panose="020B0604020202020204" pitchFamily="34" charset="0"/>
              <a:buChar char="•"/>
            </a:pPr>
            <a:r>
              <a:rPr lang="es-ES" sz="1200" dirty="0"/>
              <a:t>No existe y por lo tanto se crea una nueva URI</a:t>
            </a:r>
          </a:p>
          <a:p>
            <a:pPr marL="1200150" lvl="2" indent="-285750">
              <a:buFont typeface="Arial" panose="020B0604020202020204" pitchFamily="34" charset="0"/>
              <a:buChar char="•"/>
            </a:pPr>
            <a:r>
              <a:rPr lang="es-ES" sz="1200" dirty="0"/>
              <a:t>Existe en el mismo nodo y se retorna la URI del objeto duplicado, y por lo tanto la acción a ejecutar será un UPDATE</a:t>
            </a:r>
          </a:p>
          <a:p>
            <a:pPr marL="1200150" lvl="2" indent="-285750">
              <a:buFont typeface="Arial" panose="020B0604020202020204" pitchFamily="34" charset="0"/>
              <a:buChar char="•"/>
            </a:pPr>
            <a:r>
              <a:rPr lang="es-ES" sz="1200" dirty="0"/>
              <a:t>Se detecta en otro nodo, y se realiza un INSERT y una operación de LINK, que vincula el objeto creado con el objeto similar, encontrado en otro nodo.</a:t>
            </a:r>
          </a:p>
          <a:p>
            <a:pPr marL="285750" indent="-285750">
              <a:buFont typeface="Arial" panose="020B0604020202020204" pitchFamily="34" charset="0"/>
              <a:buChar char="•"/>
            </a:pPr>
            <a:r>
              <a:rPr lang="es-ES" sz="1200" b="1" dirty="0"/>
              <a:t>Búsqueda de similitudes en la Nube LOD: </a:t>
            </a:r>
            <a:r>
              <a:rPr lang="es-ES" sz="1200" dirty="0"/>
              <a:t>Orquesta las peticiones a el módulo LOD de la federación para obtener las instancias similares para un determinado nodo, triple store y clase. Las similitudes recibidas, se evalúan con el módulo de similitud, con el fin de garantizar el resultado, y se insertan en el triple store, y actualizan los enlaces (en ambas entidades). </a:t>
            </a:r>
          </a:p>
          <a:p>
            <a:pPr marL="1200150" lvl="2" indent="-285750">
              <a:buFont typeface="Arial" panose="020B0604020202020204" pitchFamily="34" charset="0"/>
              <a:buChar char="•"/>
            </a:pPr>
            <a:endParaRPr lang="es-ES" sz="1600" dirty="0"/>
          </a:p>
          <a:p>
            <a:endParaRPr lang="es-ES" sz="1600" dirty="0"/>
          </a:p>
          <a:p>
            <a:pPr marL="285750" indent="-285750">
              <a:buFont typeface="Arial" panose="020B0604020202020204" pitchFamily="34" charset="0"/>
              <a:buChar char="•"/>
            </a:pPr>
            <a:endParaRPr lang="es-ES" sz="1600" dirty="0"/>
          </a:p>
        </p:txBody>
      </p:sp>
      <p:pic>
        <p:nvPicPr>
          <p:cNvPr id="4" name="Imagen 3">
            <a:extLst>
              <a:ext uri="{FF2B5EF4-FFF2-40B4-BE49-F238E27FC236}">
                <a16:creationId xmlns:a16="http://schemas.microsoft.com/office/drawing/2014/main" id="{01144E9B-20EB-4FA2-8DAA-CF2BF9F3DA1E}"/>
              </a:ext>
            </a:extLst>
          </p:cNvPr>
          <p:cNvPicPr>
            <a:picLocks noChangeAspect="1"/>
          </p:cNvPicPr>
          <p:nvPr/>
        </p:nvPicPr>
        <p:blipFill>
          <a:blip r:embed="rId3"/>
          <a:stretch>
            <a:fillRect/>
          </a:stretch>
        </p:blipFill>
        <p:spPr>
          <a:xfrm>
            <a:off x="7174189" y="3429000"/>
            <a:ext cx="4801016" cy="1150720"/>
          </a:xfrm>
          <a:prstGeom prst="rect">
            <a:avLst/>
          </a:prstGeom>
        </p:spPr>
      </p:pic>
    </p:spTree>
    <p:extLst>
      <p:ext uri="{BB962C8B-B14F-4D97-AF65-F5344CB8AC3E}">
        <p14:creationId xmlns:p14="http://schemas.microsoft.com/office/powerpoint/2010/main" val="628604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Descubrimiento. </a:t>
            </a:r>
            <a:r>
              <a:rPr lang="es-ES" sz="4000" dirty="0">
                <a:solidFill>
                  <a:schemeClr val="accent1">
                    <a:lumMod val="50000"/>
                  </a:schemeClr>
                </a:solidFill>
              </a:rPr>
              <a:t>Discovery-Back</a:t>
            </a:r>
            <a:r>
              <a:rPr lang="es-ES" sz="4000" dirty="0"/>
              <a:t>. </a:t>
            </a:r>
            <a:r>
              <a:rPr lang="es-ES" sz="4000" dirty="0">
                <a:solidFill>
                  <a:srgbClr val="FF0000"/>
                </a:solidFill>
              </a:rPr>
              <a:t>API REST II (Control)</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5" y="2113066"/>
            <a:ext cx="6785254" cy="3200876"/>
          </a:xfrm>
          <a:prstGeom prst="rect">
            <a:avLst/>
          </a:prstGeom>
          <a:noFill/>
        </p:spPr>
        <p:txBody>
          <a:bodyPr wrap="square" rtlCol="0">
            <a:spAutoFit/>
          </a:bodyPr>
          <a:lstStyle/>
          <a:p>
            <a:endParaRPr lang="es-ES" sz="1400" dirty="0"/>
          </a:p>
          <a:p>
            <a:pPr marL="285750" indent="-285750">
              <a:buFont typeface="Arial" panose="020B0604020202020204" pitchFamily="34" charset="0"/>
              <a:buChar char="•"/>
            </a:pPr>
            <a:r>
              <a:rPr lang="es-ES" sz="1400" b="1" dirty="0"/>
              <a:t>Estatus: </a:t>
            </a:r>
            <a:r>
              <a:rPr lang="es-ES" sz="1400" dirty="0"/>
              <a:t>Retorna el estado de la aplicación y los datos.</a:t>
            </a:r>
          </a:p>
          <a:p>
            <a:pPr marL="285750" indent="-285750">
              <a:buFont typeface="Arial" panose="020B0604020202020204" pitchFamily="34" charset="0"/>
              <a:buChar char="•"/>
            </a:pPr>
            <a:r>
              <a:rPr lang="es-ES" sz="1400" b="1" dirty="0"/>
              <a:t>Notificación de cambios en una instancia: </a:t>
            </a:r>
            <a:r>
              <a:rPr lang="es-ES" sz="1400" dirty="0"/>
              <a:t>Este end point tiene como finalidad integrarse con el procesador de eventos, de forma que cuando se realice un cambio sobre un objeto en un Triple Store, ya sea una operación INSERT, UPDATE o DELETE, este tenga un método de comunicación con la librería de descubrimiento, que debe de:</a:t>
            </a:r>
          </a:p>
          <a:p>
            <a:pPr marL="742950" lvl="1" indent="-285750">
              <a:buFont typeface="Arial" panose="020B0604020202020204" pitchFamily="34" charset="0"/>
              <a:buChar char="•"/>
            </a:pPr>
            <a:r>
              <a:rPr lang="es-ES" sz="1400" dirty="0"/>
              <a:t>Actualizar las estructuras de datos</a:t>
            </a:r>
          </a:p>
          <a:p>
            <a:pPr marL="742950" lvl="1" indent="-285750">
              <a:buFont typeface="Arial" panose="020B0604020202020204" pitchFamily="34" charset="0"/>
              <a:buChar char="•"/>
            </a:pPr>
            <a:r>
              <a:rPr lang="es-ES" sz="1400" dirty="0"/>
              <a:t>Actualizar la cache</a:t>
            </a:r>
          </a:p>
          <a:p>
            <a:pPr marL="742950" lvl="1" indent="-285750">
              <a:buFont typeface="Arial" panose="020B0604020202020204" pitchFamily="34" charset="0"/>
              <a:buChar char="•"/>
            </a:pPr>
            <a:r>
              <a:rPr lang="es-ES" sz="1400" dirty="0"/>
              <a:t>Actualizar la entidad almacenada en Elasticsearch</a:t>
            </a:r>
          </a:p>
          <a:p>
            <a:pPr marL="285750" indent="-285750">
              <a:buFont typeface="Arial" panose="020B0604020202020204" pitchFamily="34" charset="0"/>
              <a:buChar char="•"/>
            </a:pPr>
            <a:r>
              <a:rPr lang="es-ES" sz="1400" b="1" dirty="0"/>
              <a:t>Forzar actualización de cache:  </a:t>
            </a:r>
            <a:r>
              <a:rPr lang="es-ES" sz="1400" dirty="0"/>
              <a:t>Este endpoint fuerza a recargar las estructuras de datos, realizando las peticiones oportunas al triple store.</a:t>
            </a:r>
          </a:p>
          <a:p>
            <a:pPr marL="1200150" lvl="2" indent="-285750">
              <a:buFont typeface="Arial" panose="020B0604020202020204" pitchFamily="34" charset="0"/>
              <a:buChar char="•"/>
            </a:pPr>
            <a:endParaRPr lang="es-ES" sz="1600" dirty="0"/>
          </a:p>
          <a:p>
            <a:endParaRPr lang="es-ES" sz="1600" dirty="0"/>
          </a:p>
          <a:p>
            <a:pPr marL="285750" indent="-285750">
              <a:buFont typeface="Arial" panose="020B0604020202020204" pitchFamily="34" charset="0"/>
              <a:buChar char="•"/>
            </a:pPr>
            <a:endParaRPr lang="es-ES" sz="1600" dirty="0"/>
          </a:p>
        </p:txBody>
      </p:sp>
      <p:pic>
        <p:nvPicPr>
          <p:cNvPr id="6" name="Imagen 5">
            <a:extLst>
              <a:ext uri="{FF2B5EF4-FFF2-40B4-BE49-F238E27FC236}">
                <a16:creationId xmlns:a16="http://schemas.microsoft.com/office/drawing/2014/main" id="{F96AEB20-0499-4844-99DD-8B7D0C931658}"/>
              </a:ext>
            </a:extLst>
          </p:cNvPr>
          <p:cNvPicPr>
            <a:picLocks noChangeAspect="1"/>
          </p:cNvPicPr>
          <p:nvPr/>
        </p:nvPicPr>
        <p:blipFill>
          <a:blip r:embed="rId3"/>
          <a:stretch>
            <a:fillRect/>
          </a:stretch>
        </p:blipFill>
        <p:spPr>
          <a:xfrm>
            <a:off x="7174188" y="3530376"/>
            <a:ext cx="4801016" cy="1150720"/>
          </a:xfrm>
          <a:prstGeom prst="rect">
            <a:avLst/>
          </a:prstGeom>
        </p:spPr>
      </p:pic>
    </p:spTree>
    <p:extLst>
      <p:ext uri="{BB962C8B-B14F-4D97-AF65-F5344CB8AC3E}">
        <p14:creationId xmlns:p14="http://schemas.microsoft.com/office/powerpoint/2010/main" val="1239131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Federación.</a:t>
            </a:r>
            <a:endParaRPr lang="es-ES" sz="4000" dirty="0">
              <a:solidFill>
                <a:srgbClr val="FF0000"/>
              </a:solidFill>
            </a:endParaRP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113066"/>
            <a:ext cx="8927223" cy="3539430"/>
          </a:xfrm>
          <a:prstGeom prst="rect">
            <a:avLst/>
          </a:prstGeom>
          <a:noFill/>
        </p:spPr>
        <p:txBody>
          <a:bodyPr wrap="square" rtlCol="0">
            <a:spAutoFit/>
          </a:bodyPr>
          <a:lstStyle/>
          <a:p>
            <a:endParaRPr lang="es-ES" sz="1600" dirty="0"/>
          </a:p>
          <a:p>
            <a:pPr marL="285750" indent="-285750">
              <a:buFont typeface="Arial" panose="020B0604020202020204" pitchFamily="34" charset="0"/>
              <a:buChar char="•"/>
            </a:pPr>
            <a:r>
              <a:rPr lang="es-ES" sz="1600" dirty="0"/>
              <a:t>El servicio de federación da una respuesta conjunta de la red HERCULES ante una consulta sobre el sistema a nivel global</a:t>
            </a:r>
          </a:p>
          <a:p>
            <a:pPr marL="285750" indent="-285750">
              <a:buFont typeface="Arial" panose="020B0604020202020204" pitchFamily="34" charset="0"/>
              <a:buChar char="•"/>
            </a:pPr>
            <a:r>
              <a:rPr lang="es-ES" sz="1600" dirty="0"/>
              <a:t>Cada nodo de la red Hércules dispone de un nodo de federación.</a:t>
            </a:r>
          </a:p>
          <a:p>
            <a:pPr marL="285750" indent="-285750">
              <a:buFont typeface="Arial" panose="020B0604020202020204" pitchFamily="34" charset="0"/>
              <a:buChar char="•"/>
            </a:pPr>
            <a:r>
              <a:rPr lang="es-ES" sz="1600" dirty="0"/>
              <a:t>Usa una estrategia P2P, donde el nodo origen de la petición, actúa como maestro agrupando los resultados de todas las peticiones</a:t>
            </a:r>
          </a:p>
          <a:p>
            <a:pPr marL="285750" indent="-285750">
              <a:buFont typeface="Arial" panose="020B0604020202020204" pitchFamily="34" charset="0"/>
              <a:buChar char="•"/>
            </a:pPr>
            <a:r>
              <a:rPr lang="es-ES" sz="1600" dirty="0"/>
              <a:t>Las peticiones de realizan de forma concurrente, de forma que el tiempo necesario para obtener el resultado no es la suma de los tiempos de cada petición, sino el de la petición mas lenta (y el tiempo necesario para agrupar los resultados).</a:t>
            </a:r>
          </a:p>
          <a:p>
            <a:pPr marL="285750" indent="-285750">
              <a:buFont typeface="Arial" panose="020B0604020202020204" pitchFamily="34" charset="0"/>
              <a:buChar char="•"/>
            </a:pPr>
            <a:r>
              <a:rPr lang="es-ES" sz="1600" dirty="0"/>
              <a:t>Usa el servicio Service Discovery para obtener la dirección del resto de nodos federados.</a:t>
            </a:r>
          </a:p>
          <a:p>
            <a:pPr marL="285750" indent="-285750">
              <a:buFont typeface="Arial" panose="020B0604020202020204" pitchFamily="34" charset="0"/>
              <a:buChar char="•"/>
            </a:pPr>
            <a:r>
              <a:rPr lang="es-ES" sz="1600" dirty="0"/>
              <a:t>La librería de descubrimiento, añade tripletas de similitud entre entidades y estas son usadas en la agrupación de resultados.</a:t>
            </a:r>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2854271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Federación II.</a:t>
            </a:r>
            <a:endParaRPr lang="es-ES" sz="4000" dirty="0">
              <a:solidFill>
                <a:srgbClr val="FF0000"/>
              </a:solidFill>
            </a:endParaRPr>
          </a:p>
        </p:txBody>
      </p:sp>
      <p:pic>
        <p:nvPicPr>
          <p:cNvPr id="5" name="Imagen 4">
            <a:extLst>
              <a:ext uri="{FF2B5EF4-FFF2-40B4-BE49-F238E27FC236}">
                <a16:creationId xmlns:a16="http://schemas.microsoft.com/office/drawing/2014/main" id="{F013A12F-A830-48CA-B2F7-3773260084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9190" y="1315232"/>
            <a:ext cx="5138508" cy="5542767"/>
          </a:xfrm>
          <a:prstGeom prst="rect">
            <a:avLst/>
          </a:prstGeom>
        </p:spPr>
      </p:pic>
      <p:sp>
        <p:nvSpPr>
          <p:cNvPr id="3" name="Rectángulo 2">
            <a:extLst>
              <a:ext uri="{FF2B5EF4-FFF2-40B4-BE49-F238E27FC236}">
                <a16:creationId xmlns:a16="http://schemas.microsoft.com/office/drawing/2014/main" id="{85730C0C-D34E-4E8A-B2B9-AC32085D54F4}"/>
              </a:ext>
            </a:extLst>
          </p:cNvPr>
          <p:cNvSpPr/>
          <p:nvPr/>
        </p:nvSpPr>
        <p:spPr>
          <a:xfrm>
            <a:off x="4541702" y="2203014"/>
            <a:ext cx="300082" cy="369332"/>
          </a:xfrm>
          <a:prstGeom prst="rect">
            <a:avLst/>
          </a:prstGeom>
        </p:spPr>
        <p:txBody>
          <a:bodyPr wrap="none">
            <a:spAutoFit/>
          </a:bodyPr>
          <a:lstStyle/>
          <a:p>
            <a:r>
              <a:rPr lang="es-ES" dirty="0"/>
              <a:t>1</a:t>
            </a:r>
          </a:p>
        </p:txBody>
      </p:sp>
      <p:sp>
        <p:nvSpPr>
          <p:cNvPr id="6" name="Rectángulo 5">
            <a:extLst>
              <a:ext uri="{FF2B5EF4-FFF2-40B4-BE49-F238E27FC236}">
                <a16:creationId xmlns:a16="http://schemas.microsoft.com/office/drawing/2014/main" id="{78E4DA5D-BB68-46B5-8E72-4105B85FA168}"/>
              </a:ext>
            </a:extLst>
          </p:cNvPr>
          <p:cNvSpPr/>
          <p:nvPr/>
        </p:nvSpPr>
        <p:spPr>
          <a:xfrm>
            <a:off x="5905882" y="5980357"/>
            <a:ext cx="380232" cy="276999"/>
          </a:xfrm>
          <a:prstGeom prst="rect">
            <a:avLst/>
          </a:prstGeom>
        </p:spPr>
        <p:txBody>
          <a:bodyPr wrap="none">
            <a:spAutoFit/>
          </a:bodyPr>
          <a:lstStyle/>
          <a:p>
            <a:r>
              <a:rPr lang="es-ES" sz="1200" dirty="0"/>
              <a:t>1.1</a:t>
            </a:r>
          </a:p>
        </p:txBody>
      </p:sp>
      <p:sp>
        <p:nvSpPr>
          <p:cNvPr id="7" name="Rectángulo 6">
            <a:extLst>
              <a:ext uri="{FF2B5EF4-FFF2-40B4-BE49-F238E27FC236}">
                <a16:creationId xmlns:a16="http://schemas.microsoft.com/office/drawing/2014/main" id="{F31A054F-6344-4E15-A830-BEB0FA125C67}"/>
              </a:ext>
            </a:extLst>
          </p:cNvPr>
          <p:cNvSpPr/>
          <p:nvPr/>
        </p:nvSpPr>
        <p:spPr>
          <a:xfrm>
            <a:off x="5525650" y="3433472"/>
            <a:ext cx="380232" cy="276999"/>
          </a:xfrm>
          <a:prstGeom prst="rect">
            <a:avLst/>
          </a:prstGeom>
        </p:spPr>
        <p:txBody>
          <a:bodyPr wrap="none">
            <a:spAutoFit/>
          </a:bodyPr>
          <a:lstStyle/>
          <a:p>
            <a:r>
              <a:rPr lang="es-ES" sz="1200" dirty="0"/>
              <a:t>1.2</a:t>
            </a:r>
          </a:p>
        </p:txBody>
      </p:sp>
      <p:sp>
        <p:nvSpPr>
          <p:cNvPr id="9" name="Rectángulo 8">
            <a:extLst>
              <a:ext uri="{FF2B5EF4-FFF2-40B4-BE49-F238E27FC236}">
                <a16:creationId xmlns:a16="http://schemas.microsoft.com/office/drawing/2014/main" id="{11F2FBE7-40DE-4BCA-A274-F9F17AC070A8}"/>
              </a:ext>
            </a:extLst>
          </p:cNvPr>
          <p:cNvSpPr/>
          <p:nvPr/>
        </p:nvSpPr>
        <p:spPr>
          <a:xfrm>
            <a:off x="4841784" y="2477628"/>
            <a:ext cx="300082" cy="369332"/>
          </a:xfrm>
          <a:prstGeom prst="rect">
            <a:avLst/>
          </a:prstGeom>
        </p:spPr>
        <p:txBody>
          <a:bodyPr wrap="none">
            <a:spAutoFit/>
          </a:bodyPr>
          <a:lstStyle/>
          <a:p>
            <a:r>
              <a:rPr lang="es-ES" dirty="0"/>
              <a:t>2</a:t>
            </a:r>
          </a:p>
        </p:txBody>
      </p:sp>
      <p:sp>
        <p:nvSpPr>
          <p:cNvPr id="4" name="Rectángulo 3">
            <a:extLst>
              <a:ext uri="{FF2B5EF4-FFF2-40B4-BE49-F238E27FC236}">
                <a16:creationId xmlns:a16="http://schemas.microsoft.com/office/drawing/2014/main" id="{EAA0AD1F-93E9-417A-807B-65C245C36FE1}"/>
              </a:ext>
            </a:extLst>
          </p:cNvPr>
          <p:cNvSpPr/>
          <p:nvPr/>
        </p:nvSpPr>
        <p:spPr>
          <a:xfrm>
            <a:off x="4321629" y="4767943"/>
            <a:ext cx="1034142" cy="369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604506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Federación. Modulo </a:t>
            </a:r>
            <a:r>
              <a:rPr lang="es-ES" sz="4000" dirty="0" err="1"/>
              <a:t>Fetch</a:t>
            </a:r>
            <a:r>
              <a:rPr lang="es-ES" sz="4000" dirty="0"/>
              <a:t> Data</a:t>
            </a:r>
            <a:endParaRPr lang="es-ES" sz="4000" dirty="0">
              <a:solidFill>
                <a:srgbClr val="FF0000"/>
              </a:solidFill>
            </a:endParaRP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113066"/>
            <a:ext cx="8927223" cy="3785652"/>
          </a:xfrm>
          <a:prstGeom prst="rect">
            <a:avLst/>
          </a:prstGeom>
          <a:noFill/>
        </p:spPr>
        <p:txBody>
          <a:bodyPr wrap="square" rtlCol="0">
            <a:spAutoFit/>
          </a:bodyPr>
          <a:lstStyle/>
          <a:p>
            <a:endParaRPr lang="es-ES" sz="1600" dirty="0"/>
          </a:p>
          <a:p>
            <a:r>
              <a:rPr lang="es-ES" sz="1600" dirty="0"/>
              <a:t>Este módulo es el encargado de facilitar las tareas de </a:t>
            </a:r>
            <a:r>
              <a:rPr lang="es-ES" sz="1600" b="1" dirty="0"/>
              <a:t>obtención de datos </a:t>
            </a:r>
            <a:r>
              <a:rPr lang="es-ES" sz="1600" dirty="0"/>
              <a:t>a la librería de descubrimiento, realizando las siguientes tareas:</a:t>
            </a:r>
          </a:p>
          <a:p>
            <a:pPr marL="285750" indent="-285750">
              <a:buFont typeface="Arial" panose="020B0604020202020204" pitchFamily="34" charset="0"/>
              <a:buChar char="•"/>
            </a:pPr>
            <a:r>
              <a:rPr lang="es-ES" sz="1600" dirty="0"/>
              <a:t>Obtener información de los nodos activos, por medio de una llamada al servicio Service Discovery</a:t>
            </a:r>
          </a:p>
          <a:p>
            <a:pPr marL="285750" indent="-285750">
              <a:buFont typeface="Arial" panose="020B0604020202020204" pitchFamily="34" charset="0"/>
              <a:buChar char="•"/>
            </a:pPr>
            <a:r>
              <a:rPr lang="es-ES" sz="1600" dirty="0"/>
              <a:t>Realizar la/las llamadas necesarias a los nodos para obtener los resultados por medio de los conectores creados para tal efecto. Estos conectores pueden ser:</a:t>
            </a:r>
          </a:p>
          <a:p>
            <a:pPr marL="742950" lvl="1" indent="-285750">
              <a:buFont typeface="Arial" panose="020B0604020202020204" pitchFamily="34" charset="0"/>
              <a:buChar char="•"/>
            </a:pPr>
            <a:r>
              <a:rPr lang="es-ES" sz="1600" dirty="0"/>
              <a:t>Endpoint SPARQL</a:t>
            </a:r>
          </a:p>
          <a:p>
            <a:pPr marL="742950" lvl="1" indent="-285750">
              <a:buFont typeface="Arial" panose="020B0604020202020204" pitchFamily="34" charset="0"/>
              <a:buChar char="•"/>
            </a:pPr>
            <a:r>
              <a:rPr lang="es-ES" sz="1600" dirty="0"/>
              <a:t>API Rest (Trellis)</a:t>
            </a:r>
          </a:p>
          <a:p>
            <a:pPr marL="285750" indent="-285750">
              <a:buFont typeface="Arial" panose="020B0604020202020204" pitchFamily="34" charset="0"/>
              <a:buChar char="•"/>
            </a:pPr>
            <a:r>
              <a:rPr lang="es-ES" sz="1600" dirty="0"/>
              <a:t>Paginar las peticiones y los resultados de forma que las consultas nunca puedan tumbar el sistema.</a:t>
            </a:r>
          </a:p>
          <a:p>
            <a:pPr marL="285750" indent="-285750">
              <a:buFont typeface="Arial" panose="020B0604020202020204" pitchFamily="34" charset="0"/>
              <a:buChar char="•"/>
            </a:pPr>
            <a:r>
              <a:rPr lang="es-ES" sz="1600" dirty="0"/>
              <a:t>Agrupar los resultados.</a:t>
            </a:r>
          </a:p>
          <a:p>
            <a:pPr marL="285750" indent="-285750">
              <a:buFont typeface="Arial" panose="020B0604020202020204" pitchFamily="34" charset="0"/>
              <a:buChar char="•"/>
            </a:pPr>
            <a:r>
              <a:rPr lang="es-ES" sz="1600" dirty="0"/>
              <a:t>Mapear los resultados en listas de objetos tipo </a:t>
            </a:r>
            <a:r>
              <a:rPr lang="es-ES" sz="1600" dirty="0" err="1"/>
              <a:t>TripleObjectSimplified</a:t>
            </a:r>
            <a:r>
              <a:rPr lang="es-ES" sz="1600" dirty="0"/>
              <a:t>, de forma que el proceso de conversión a objetos de tipo </a:t>
            </a:r>
            <a:r>
              <a:rPr lang="es-ES" sz="1600" dirty="0" err="1"/>
              <a:t>TripleObject</a:t>
            </a:r>
            <a:r>
              <a:rPr lang="es-ES" sz="1600" dirty="0"/>
              <a:t> en la librería de descubrimiento sea trivial y poco costoso.</a:t>
            </a:r>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292231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Federación. Modulo de federación</a:t>
            </a:r>
            <a:endParaRPr lang="es-ES" sz="4000" dirty="0">
              <a:solidFill>
                <a:srgbClr val="FF0000"/>
              </a:solidFill>
            </a:endParaRP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113066"/>
            <a:ext cx="8927223" cy="3046988"/>
          </a:xfrm>
          <a:prstGeom prst="rect">
            <a:avLst/>
          </a:prstGeom>
          <a:noFill/>
        </p:spPr>
        <p:txBody>
          <a:bodyPr wrap="square" rtlCol="0">
            <a:spAutoFit/>
          </a:bodyPr>
          <a:lstStyle/>
          <a:p>
            <a:endParaRPr lang="es-ES" sz="1600" dirty="0"/>
          </a:p>
          <a:p>
            <a:r>
              <a:rPr lang="es-ES" sz="1600" dirty="0"/>
              <a:t>Este módulo es el encargado de procesar las </a:t>
            </a:r>
            <a:r>
              <a:rPr lang="es-ES" sz="1600" b="1" dirty="0"/>
              <a:t>peticiones SPARQL </a:t>
            </a:r>
            <a:r>
              <a:rPr lang="es-ES" sz="1600" dirty="0"/>
              <a:t>a cada uno de los servicios federados disponibles de forma que realice las siguientes tareas:</a:t>
            </a:r>
          </a:p>
          <a:p>
            <a:pPr marL="285750" indent="-285750">
              <a:buFont typeface="Arial" panose="020B0604020202020204" pitchFamily="34" charset="0"/>
              <a:buChar char="•"/>
            </a:pPr>
            <a:r>
              <a:rPr lang="es-ES" sz="1600" dirty="0"/>
              <a:t>Obtener información de los nodos activos, por medio de una llamada al servicio Service Discovery</a:t>
            </a:r>
          </a:p>
          <a:p>
            <a:pPr marL="285750" indent="-285750">
              <a:buFont typeface="Arial" panose="020B0604020202020204" pitchFamily="34" charset="0"/>
              <a:buChar char="•"/>
            </a:pPr>
            <a:r>
              <a:rPr lang="es-ES" sz="1600" dirty="0"/>
              <a:t>Realizar la/las llamadas necesarias a los nodos para obtener los resultados por medio de los conectores Endpoint SPARQL creados para tal efecto.</a:t>
            </a:r>
          </a:p>
          <a:p>
            <a:pPr marL="285750" indent="-285750">
              <a:buFont typeface="Arial" panose="020B0604020202020204" pitchFamily="34" charset="0"/>
              <a:buChar char="•"/>
            </a:pPr>
            <a:r>
              <a:rPr lang="es-ES" sz="1600" dirty="0"/>
              <a:t>Paginar las peticiones y los resultados de forma que las consultas nunca puedan tumbar el sistema.</a:t>
            </a:r>
          </a:p>
          <a:p>
            <a:pPr marL="285750" indent="-285750">
              <a:buFont typeface="Arial" panose="020B0604020202020204" pitchFamily="34" charset="0"/>
              <a:buChar char="•"/>
            </a:pPr>
            <a:r>
              <a:rPr lang="es-ES" sz="1600" dirty="0"/>
              <a:t>Agrupar los resultados.</a:t>
            </a:r>
          </a:p>
          <a:p>
            <a:pPr marL="285750" indent="-285750">
              <a:buFont typeface="Arial" panose="020B0604020202020204" pitchFamily="34" charset="0"/>
              <a:buChar char="•"/>
            </a:pPr>
            <a:r>
              <a:rPr lang="es-ES" sz="1600" dirty="0"/>
              <a:t>Dar el formato de salida esperado.</a:t>
            </a:r>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1632904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Federación. Modulo LOD</a:t>
            </a:r>
            <a:endParaRPr lang="es-ES" sz="4000" dirty="0">
              <a:solidFill>
                <a:srgbClr val="FF0000"/>
              </a:solidFill>
            </a:endParaRP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113066"/>
            <a:ext cx="10886685" cy="3785652"/>
          </a:xfrm>
          <a:prstGeom prst="rect">
            <a:avLst/>
          </a:prstGeom>
          <a:noFill/>
        </p:spPr>
        <p:txBody>
          <a:bodyPr wrap="square" rtlCol="0">
            <a:spAutoFit/>
          </a:bodyPr>
          <a:lstStyle/>
          <a:p>
            <a:endParaRPr lang="es-ES" sz="1600" dirty="0"/>
          </a:p>
          <a:p>
            <a:r>
              <a:rPr lang="es-ES" sz="1600" dirty="0"/>
              <a:t>Este módulo de obtener datos de fuentes externas a la aplicación ASIO, por ejemplo API de SCOPUS, Wikidata….:</a:t>
            </a:r>
          </a:p>
          <a:p>
            <a:pPr marL="285750" indent="-285750">
              <a:buFont typeface="Arial" panose="020B0604020202020204" pitchFamily="34" charset="0"/>
              <a:buChar char="•"/>
            </a:pPr>
            <a:r>
              <a:rPr lang="es-ES" sz="1600" dirty="0"/>
              <a:t>Implementa conectores a las fuentes externas</a:t>
            </a:r>
          </a:p>
          <a:p>
            <a:pPr marL="285750" indent="-285750">
              <a:buFont typeface="Arial" panose="020B0604020202020204" pitchFamily="34" charset="0"/>
              <a:buChar char="•"/>
            </a:pPr>
            <a:r>
              <a:rPr lang="es-ES" sz="1600" dirty="0"/>
              <a:t>Interpreta la configuración de forma que puede obtener la información desde las fuentes de datos usando los conectores</a:t>
            </a:r>
          </a:p>
          <a:p>
            <a:pPr marL="285750" indent="-285750">
              <a:buFont typeface="Arial" panose="020B0604020202020204" pitchFamily="34" charset="0"/>
              <a:buChar char="•"/>
            </a:pPr>
            <a:r>
              <a:rPr lang="es-ES" sz="1600" dirty="0"/>
              <a:t>Mapea los resultados obtenidos para hacer los resultados comparables con las entidades similares de la plataforma ASIO.</a:t>
            </a:r>
          </a:p>
          <a:p>
            <a:pPr marL="285750" indent="-285750">
              <a:buFont typeface="Arial" panose="020B0604020202020204" pitchFamily="34" charset="0"/>
              <a:buChar char="•"/>
            </a:pPr>
            <a:r>
              <a:rPr lang="es-ES" sz="1600" dirty="0"/>
              <a:t>Retorna los resultado en un esquema conocido (</a:t>
            </a:r>
            <a:r>
              <a:rPr lang="es-ES" sz="1600" dirty="0" err="1"/>
              <a:t>TripleObjectLink</a:t>
            </a:r>
            <a:r>
              <a:rPr lang="es-ES" sz="1600" dirty="0"/>
              <a:t>) que la librería de descubrimiento puede interpretar.</a:t>
            </a:r>
          </a:p>
          <a:p>
            <a:pPr marL="285750" indent="-285750">
              <a:buFont typeface="Arial" panose="020B0604020202020204" pitchFamily="34" charset="0"/>
              <a:buChar char="•"/>
            </a:pPr>
            <a:r>
              <a:rPr lang="es-ES" sz="1600" dirty="0"/>
              <a:t>La librería de descubrimiento, orquestara las acciones necesarias para almacenar los datos obtenidos en los triple stores:</a:t>
            </a:r>
          </a:p>
          <a:p>
            <a:pPr marL="742950" lvl="1" indent="-285750">
              <a:buFont typeface="Arial" panose="020B0604020202020204" pitchFamily="34" charset="0"/>
              <a:buChar char="•"/>
            </a:pPr>
            <a:r>
              <a:rPr lang="es-ES" sz="1600" dirty="0"/>
              <a:t>INSERT: insertar los datos obtenidos desde fuentes externas en un </a:t>
            </a:r>
            <a:r>
              <a:rPr lang="es-ES" sz="1600" dirty="0" err="1"/>
              <a:t>named</a:t>
            </a:r>
            <a:r>
              <a:rPr lang="es-ES" sz="1600" dirty="0"/>
              <a:t> </a:t>
            </a:r>
            <a:r>
              <a:rPr lang="es-ES" sz="1600" dirty="0" err="1"/>
              <a:t>graph</a:t>
            </a:r>
            <a:r>
              <a:rPr lang="es-ES" sz="1600" dirty="0"/>
              <a:t> creado para tal efecto, de forma que sea posible recuperar los datos de los objetos ASIO, y los obtenidos por fuentes externas.</a:t>
            </a:r>
          </a:p>
          <a:p>
            <a:pPr marL="742950" lvl="1" indent="-285750">
              <a:buFont typeface="Arial" panose="020B0604020202020204" pitchFamily="34" charset="0"/>
              <a:buChar char="•"/>
            </a:pPr>
            <a:r>
              <a:rPr lang="es-ES" sz="1600" dirty="0"/>
              <a:t>UPDATE: insertar tripletas de links entre los objetos ASIO, y </a:t>
            </a:r>
            <a:r>
              <a:rPr lang="es-ES" sz="1600" dirty="0" err="1"/>
              <a:t>lso</a:t>
            </a:r>
            <a:r>
              <a:rPr lang="es-ES" sz="1600" dirty="0"/>
              <a:t> insertados a partir de fuentes externas, apuntando unos a los otros</a:t>
            </a:r>
          </a:p>
          <a:p>
            <a:pPr marL="742950" lvl="1"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2242635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Federación. </a:t>
            </a:r>
            <a:r>
              <a:rPr lang="es-ES" sz="4000" dirty="0">
                <a:solidFill>
                  <a:srgbClr val="FF0000"/>
                </a:solidFill>
              </a:rPr>
              <a:t>Dependencias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5" y="2113066"/>
            <a:ext cx="6785254" cy="2985433"/>
          </a:xfrm>
          <a:prstGeom prst="rect">
            <a:avLst/>
          </a:prstGeom>
          <a:noFill/>
        </p:spPr>
        <p:txBody>
          <a:bodyPr wrap="square" rtlCol="0">
            <a:spAutoFit/>
          </a:bodyPr>
          <a:lstStyle/>
          <a:p>
            <a:pPr marL="285750" indent="-285750">
              <a:buFont typeface="Arial" panose="020B0604020202020204" pitchFamily="34" charset="0"/>
              <a:buChar char="•"/>
            </a:pPr>
            <a:r>
              <a:rPr lang="es-ES" sz="1400" dirty="0"/>
              <a:t>Dependencias con otros servicios:</a:t>
            </a:r>
            <a:endParaRPr lang="es-ES" sz="1400" b="1" dirty="0"/>
          </a:p>
          <a:p>
            <a:pPr marL="742950" lvl="1" indent="-285750">
              <a:buFont typeface="Arial" panose="020B0604020202020204" pitchFamily="34" charset="0"/>
              <a:buChar char="•"/>
            </a:pPr>
            <a:r>
              <a:rPr lang="es-ES" sz="1400" b="1" dirty="0" err="1"/>
              <a:t>MariaDB</a:t>
            </a:r>
            <a:r>
              <a:rPr lang="es-ES" sz="1400" b="1" dirty="0"/>
              <a:t>: </a:t>
            </a:r>
            <a:r>
              <a:rPr lang="es-ES" sz="1400" dirty="0"/>
              <a:t>Base de datos relacional, para almacenamiento persistente.</a:t>
            </a:r>
          </a:p>
          <a:p>
            <a:pPr marL="285750" indent="-285750">
              <a:buFont typeface="Arial" panose="020B0604020202020204" pitchFamily="34" charset="0"/>
              <a:buChar char="•"/>
            </a:pPr>
            <a:r>
              <a:rPr lang="es-ES" sz="1400" dirty="0"/>
              <a:t>Dependencias con otros Microservicios</a:t>
            </a:r>
          </a:p>
          <a:p>
            <a:pPr marL="742950" lvl="1" indent="-285750">
              <a:buFont typeface="Arial" panose="020B0604020202020204" pitchFamily="34" charset="0"/>
              <a:buChar char="•"/>
            </a:pPr>
            <a:r>
              <a:rPr lang="es-ES" sz="1400" b="1" dirty="0"/>
              <a:t>Service Discovery: </a:t>
            </a:r>
            <a:r>
              <a:rPr lang="es-ES" sz="1400" dirty="0"/>
              <a:t>Para obtener las ubicaciones del resto de módulos de federación en las peticiones Federadas</a:t>
            </a:r>
          </a:p>
          <a:p>
            <a:pPr marL="285750" indent="-285750">
              <a:buFont typeface="Arial" panose="020B0604020202020204" pitchFamily="34" charset="0"/>
              <a:buChar char="•"/>
            </a:pPr>
            <a:r>
              <a:rPr lang="es-ES" sz="1400" dirty="0"/>
              <a:t>Configuración:</a:t>
            </a:r>
          </a:p>
          <a:p>
            <a:pPr marL="742950" lvl="1" indent="-285750">
              <a:buFont typeface="Arial" panose="020B0604020202020204" pitchFamily="34" charset="0"/>
              <a:buChar char="•"/>
            </a:pPr>
            <a:r>
              <a:rPr lang="es-ES" sz="1400" dirty="0"/>
              <a:t>Fichero </a:t>
            </a:r>
            <a:r>
              <a:rPr lang="es-ES" sz="1400" b="1" dirty="0" err="1"/>
              <a:t>appication.yml</a:t>
            </a:r>
            <a:r>
              <a:rPr lang="es-ES" sz="1400" b="1" dirty="0"/>
              <a:t>: </a:t>
            </a:r>
            <a:r>
              <a:rPr lang="es-ES" sz="1400" dirty="0"/>
              <a:t>configuración de la aplicación</a:t>
            </a:r>
          </a:p>
          <a:p>
            <a:pPr marL="742950" lvl="1" indent="-285750">
              <a:buFont typeface="Arial" panose="020B0604020202020204" pitchFamily="34" charset="0"/>
              <a:buChar char="•"/>
            </a:pPr>
            <a:r>
              <a:rPr lang="es-ES" sz="1400" dirty="0"/>
              <a:t>Fichero </a:t>
            </a:r>
            <a:r>
              <a:rPr lang="es-ES" sz="1400" b="1" dirty="0"/>
              <a:t>docker-</a:t>
            </a:r>
            <a:r>
              <a:rPr lang="es-ES" sz="1400" b="1" dirty="0" err="1"/>
              <a:t>compose.yml</a:t>
            </a:r>
            <a:r>
              <a:rPr lang="es-ES" sz="1400" b="1" dirty="0"/>
              <a:t> </a:t>
            </a:r>
            <a:r>
              <a:rPr lang="es-ES" sz="1400" dirty="0"/>
              <a:t>en directorio </a:t>
            </a:r>
            <a:r>
              <a:rPr lang="es-ES" sz="1400" b="1" dirty="0"/>
              <a:t>docker-</a:t>
            </a:r>
            <a:r>
              <a:rPr lang="es-ES" sz="1400" b="1" dirty="0" err="1"/>
              <a:t>devenv</a:t>
            </a:r>
            <a:r>
              <a:rPr lang="es-ES" sz="1400" b="1" dirty="0"/>
              <a:t>: </a:t>
            </a:r>
            <a:r>
              <a:rPr lang="es-ES" sz="1400" dirty="0"/>
              <a:t>configuración de contenedores docker para instalar el entorno.</a:t>
            </a:r>
          </a:p>
          <a:p>
            <a:pPr marL="285750" indent="-285750">
              <a:buFont typeface="Arial" panose="020B0604020202020204" pitchFamily="34" charset="0"/>
              <a:buChar char="•"/>
            </a:pPr>
            <a:endParaRPr lang="es-ES" sz="1400" dirty="0"/>
          </a:p>
          <a:p>
            <a:pPr marL="1200150" lvl="2" indent="-285750">
              <a:buFont typeface="Arial" panose="020B0604020202020204" pitchFamily="34" charset="0"/>
              <a:buChar char="•"/>
            </a:pPr>
            <a:endParaRPr lang="es-ES" sz="1600" dirty="0"/>
          </a:p>
          <a:p>
            <a:endParaRPr lang="es-ES" sz="1600" dirty="0"/>
          </a:p>
          <a:p>
            <a:pPr marL="285750"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2702125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392654"/>
            <a:ext cx="11758411" cy="707886"/>
          </a:xfrm>
          <a:prstGeom prst="rect">
            <a:avLst/>
          </a:prstGeom>
          <a:noFill/>
        </p:spPr>
        <p:txBody>
          <a:bodyPr wrap="square" rtlCol="0">
            <a:spAutoFit/>
          </a:bodyPr>
          <a:lstStyle/>
          <a:p>
            <a:r>
              <a:rPr lang="es-ES" sz="4000" dirty="0"/>
              <a:t>Arquitectura</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4" y="2269000"/>
            <a:ext cx="5895925" cy="3785652"/>
          </a:xfrm>
          <a:prstGeom prst="rect">
            <a:avLst/>
          </a:prstGeom>
          <a:noFill/>
        </p:spPr>
        <p:txBody>
          <a:bodyPr wrap="square" rtlCol="0">
            <a:spAutoFit/>
          </a:bodyPr>
          <a:lstStyle/>
          <a:p>
            <a:pPr marL="342900" indent="-342900">
              <a:buFont typeface="Arial" panose="020B0604020202020204" pitchFamily="34" charset="0"/>
              <a:buChar char="•"/>
            </a:pPr>
            <a:r>
              <a:rPr lang="es-ES" sz="2400" b="1" dirty="0"/>
              <a:t>Librería de descubrimiento</a:t>
            </a:r>
          </a:p>
          <a:p>
            <a:pPr marL="800100" lvl="1" indent="-342900">
              <a:buFont typeface="Arial" panose="020B0604020202020204" pitchFamily="34" charset="0"/>
              <a:buChar char="•"/>
            </a:pPr>
            <a:r>
              <a:rPr lang="es-ES" sz="2400" dirty="0"/>
              <a:t>Módulo Discovery-</a:t>
            </a:r>
            <a:r>
              <a:rPr lang="es-ES" sz="2400" dirty="0" err="1"/>
              <a:t>service</a:t>
            </a:r>
            <a:endParaRPr lang="es-ES" sz="2400" dirty="0"/>
          </a:p>
          <a:p>
            <a:pPr marL="1257300" lvl="2" indent="-342900">
              <a:buFont typeface="Arial" panose="020B0604020202020204" pitchFamily="34" charset="0"/>
              <a:buChar char="•"/>
            </a:pPr>
            <a:r>
              <a:rPr lang="es-ES" sz="2400" dirty="0"/>
              <a:t>Modelo de dominio</a:t>
            </a:r>
          </a:p>
          <a:p>
            <a:pPr marL="1257300" lvl="2" indent="-342900">
              <a:buFont typeface="Arial" panose="020B0604020202020204" pitchFamily="34" charset="0"/>
              <a:buChar char="•"/>
            </a:pPr>
            <a:r>
              <a:rPr lang="es-ES" sz="2400" dirty="0"/>
              <a:t>Repositorios</a:t>
            </a:r>
          </a:p>
          <a:p>
            <a:pPr marL="1257300" lvl="2" indent="-342900">
              <a:buFont typeface="Arial" panose="020B0604020202020204" pitchFamily="34" charset="0"/>
              <a:buChar char="•"/>
            </a:pPr>
            <a:r>
              <a:rPr lang="es-ES" sz="2400" dirty="0"/>
              <a:t>Servicios</a:t>
            </a:r>
          </a:p>
          <a:p>
            <a:pPr marL="1257300" lvl="2" indent="-342900">
              <a:buFont typeface="Arial" panose="020B0604020202020204" pitchFamily="34" charset="0"/>
              <a:buChar char="•"/>
            </a:pPr>
            <a:r>
              <a:rPr lang="es-ES" sz="2400" dirty="0"/>
              <a:t>Modulo de búsqueda de similitudes</a:t>
            </a:r>
          </a:p>
          <a:p>
            <a:pPr marL="800100" lvl="1" indent="-342900">
              <a:buFont typeface="Arial" panose="020B0604020202020204" pitchFamily="34" charset="0"/>
              <a:buChar char="•"/>
            </a:pPr>
            <a:r>
              <a:rPr lang="es-ES" sz="2400" dirty="0"/>
              <a:t>Módulo Discovery-back</a:t>
            </a:r>
          </a:p>
          <a:p>
            <a:pPr marL="1257300" lvl="2" indent="-342900">
              <a:buFont typeface="Arial" panose="020B0604020202020204" pitchFamily="34" charset="0"/>
              <a:buChar char="•"/>
            </a:pPr>
            <a:r>
              <a:rPr lang="es-ES" sz="2400" dirty="0"/>
              <a:t>API</a:t>
            </a:r>
          </a:p>
          <a:p>
            <a:pPr marL="1257300" lvl="2" indent="-342900">
              <a:buFont typeface="Arial" panose="020B0604020202020204" pitchFamily="34" charset="0"/>
              <a:buChar char="•"/>
            </a:pPr>
            <a:r>
              <a:rPr lang="es-ES" sz="2400" dirty="0"/>
              <a:t>Configuración</a:t>
            </a:r>
          </a:p>
          <a:p>
            <a:pPr marL="800100" lvl="1" indent="-342900">
              <a:buFont typeface="Arial" panose="020B0604020202020204" pitchFamily="34" charset="0"/>
              <a:buChar char="•"/>
            </a:pPr>
            <a:endParaRPr lang="es-ES" sz="2400" dirty="0"/>
          </a:p>
        </p:txBody>
      </p:sp>
      <p:sp>
        <p:nvSpPr>
          <p:cNvPr id="4" name="CuadroTexto 3">
            <a:extLst>
              <a:ext uri="{FF2B5EF4-FFF2-40B4-BE49-F238E27FC236}">
                <a16:creationId xmlns:a16="http://schemas.microsoft.com/office/drawing/2014/main" id="{2F93C711-83F8-45F9-91C7-60B761642BD6}"/>
              </a:ext>
            </a:extLst>
          </p:cNvPr>
          <p:cNvSpPr txBox="1"/>
          <p:nvPr/>
        </p:nvSpPr>
        <p:spPr>
          <a:xfrm>
            <a:off x="6112719" y="2269000"/>
            <a:ext cx="5895925" cy="3416320"/>
          </a:xfrm>
          <a:prstGeom prst="rect">
            <a:avLst/>
          </a:prstGeom>
          <a:noFill/>
        </p:spPr>
        <p:txBody>
          <a:bodyPr wrap="square" rtlCol="0">
            <a:spAutoFit/>
          </a:bodyPr>
          <a:lstStyle/>
          <a:p>
            <a:pPr marL="342900" indent="-342900">
              <a:buFont typeface="Arial" panose="020B0604020202020204" pitchFamily="34" charset="0"/>
              <a:buChar char="•"/>
            </a:pPr>
            <a:r>
              <a:rPr lang="es-ES" sz="2400" b="1" dirty="0"/>
              <a:t>Federación</a:t>
            </a:r>
          </a:p>
          <a:p>
            <a:pPr marL="800100" lvl="1" indent="-342900">
              <a:buFont typeface="Arial" panose="020B0604020202020204" pitchFamily="34" charset="0"/>
              <a:buChar char="•"/>
            </a:pPr>
            <a:r>
              <a:rPr lang="es-ES" sz="2400" dirty="0"/>
              <a:t>Módulo data-</a:t>
            </a:r>
            <a:r>
              <a:rPr lang="es-ES" sz="2400" dirty="0" err="1"/>
              <a:t>fetcher</a:t>
            </a:r>
            <a:endParaRPr lang="es-ES" sz="2400" dirty="0"/>
          </a:p>
          <a:p>
            <a:pPr marL="800100" lvl="1" indent="-342900">
              <a:buFont typeface="Arial" panose="020B0604020202020204" pitchFamily="34" charset="0"/>
              <a:buChar char="•"/>
            </a:pPr>
            <a:r>
              <a:rPr lang="es-ES" sz="2400" dirty="0"/>
              <a:t>Módulo federación</a:t>
            </a:r>
          </a:p>
          <a:p>
            <a:pPr marL="342900" indent="-342900">
              <a:buFont typeface="Arial" panose="020B0604020202020204" pitchFamily="34" charset="0"/>
              <a:buChar char="•"/>
            </a:pPr>
            <a:r>
              <a:rPr lang="es-ES" sz="2400" b="1" dirty="0"/>
              <a:t>Factoría de URIS</a:t>
            </a:r>
          </a:p>
          <a:p>
            <a:pPr marL="342900" indent="-342900">
              <a:buFont typeface="Arial" panose="020B0604020202020204" pitchFamily="34" charset="0"/>
              <a:buChar char="•"/>
            </a:pPr>
            <a:r>
              <a:rPr lang="es-ES" sz="2400" b="1" dirty="0"/>
              <a:t>Service Discovery</a:t>
            </a:r>
          </a:p>
          <a:p>
            <a:pPr marL="342900" indent="-342900">
              <a:buFont typeface="Arial" panose="020B0604020202020204" pitchFamily="34" charset="0"/>
              <a:buChar char="•"/>
            </a:pPr>
            <a:r>
              <a:rPr lang="es-ES" sz="2400" b="1" dirty="0"/>
              <a:t>Event Proccesor</a:t>
            </a:r>
          </a:p>
          <a:p>
            <a:pPr marL="342900" indent="-342900">
              <a:buFont typeface="Arial" panose="020B0604020202020204" pitchFamily="34" charset="0"/>
              <a:buChar char="•"/>
            </a:pPr>
            <a:r>
              <a:rPr lang="es-ES" sz="2400" b="1" dirty="0"/>
              <a:t>Triple Storage </a:t>
            </a:r>
            <a:r>
              <a:rPr lang="es-ES" sz="2400" b="1" dirty="0" err="1"/>
              <a:t>adapter</a:t>
            </a:r>
            <a:endParaRPr lang="es-ES" sz="2400" b="1" dirty="0"/>
          </a:p>
          <a:p>
            <a:pPr marL="342900" indent="-342900">
              <a:buFont typeface="Arial" panose="020B0604020202020204" pitchFamily="34" charset="0"/>
              <a:buChar char="•"/>
            </a:pPr>
            <a:r>
              <a:rPr lang="es-ES" sz="2400" b="1" dirty="0"/>
              <a:t>Integración en la arquitectura ASIO</a:t>
            </a:r>
          </a:p>
          <a:p>
            <a:pPr lvl="1"/>
            <a:endParaRPr lang="es-ES" sz="2400" dirty="0"/>
          </a:p>
        </p:txBody>
      </p:sp>
    </p:spTree>
    <p:extLst>
      <p:ext uri="{BB962C8B-B14F-4D97-AF65-F5344CB8AC3E}">
        <p14:creationId xmlns:p14="http://schemas.microsoft.com/office/powerpoint/2010/main" val="2694240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Factoría de URIS.</a:t>
            </a:r>
            <a:endParaRPr lang="es-ES" sz="4000" dirty="0">
              <a:solidFill>
                <a:srgbClr val="FF0000"/>
              </a:solidFill>
            </a:endParaRP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113066"/>
            <a:ext cx="11620641" cy="2308324"/>
          </a:xfrm>
          <a:prstGeom prst="rect">
            <a:avLst/>
          </a:prstGeom>
          <a:noFill/>
        </p:spPr>
        <p:txBody>
          <a:bodyPr wrap="square" rtlCol="0">
            <a:spAutoFit/>
          </a:bodyPr>
          <a:lstStyle/>
          <a:p>
            <a:endParaRPr lang="es-ES" sz="1600" dirty="0"/>
          </a:p>
          <a:p>
            <a:pPr marL="285750" indent="-285750">
              <a:buFont typeface="Arial" panose="020B0604020202020204" pitchFamily="34" charset="0"/>
              <a:buChar char="•"/>
            </a:pPr>
            <a:r>
              <a:rPr lang="es-ES" sz="1600" dirty="0"/>
              <a:t>La factoría de URIS, se encarga de asignar URIs, de acuerdo con el esquema de URIs establecido, a los recursos dentro de  la plataforma ASIO. Esto implica:</a:t>
            </a:r>
          </a:p>
          <a:p>
            <a:pPr marL="742950" lvl="1" indent="-285750">
              <a:buFont typeface="Arial" panose="020B0604020202020204" pitchFamily="34" charset="0"/>
              <a:buChar char="•"/>
            </a:pPr>
            <a:r>
              <a:rPr lang="es-ES" sz="1600" dirty="0"/>
              <a:t>Crear una URI nueva si el recurso es nuevo, o asignarle una URI existente, si el recurso ya existía en la plataforma ASIO</a:t>
            </a:r>
          </a:p>
          <a:p>
            <a:pPr marL="742950" lvl="1" indent="-285750">
              <a:buFont typeface="Arial" panose="020B0604020202020204" pitchFamily="34" charset="0"/>
              <a:buChar char="•"/>
            </a:pPr>
            <a:r>
              <a:rPr lang="es-ES" sz="1600" dirty="0"/>
              <a:t>Para saber si el recurso es nuevo o no, la factoría de URIs ha de comunicarse con la librería de descubrimiento, para que esta determine si el recurso ya existía o no, en función de su similitud con otros recursos previamente almacenados (mediante una llamada al endpoint de </a:t>
            </a:r>
            <a:r>
              <a:rPr lang="es-ES" sz="1600" b="1" dirty="0"/>
              <a:t>Búsqueda de similitud a partir de un objeto</a:t>
            </a:r>
            <a:r>
              <a:rPr lang="es-ES" sz="1600" dirty="0"/>
              <a:t>)</a:t>
            </a:r>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3019699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Factoría de URIS . </a:t>
            </a:r>
            <a:r>
              <a:rPr lang="es-ES" sz="4000" dirty="0">
                <a:solidFill>
                  <a:srgbClr val="FF0000"/>
                </a:solidFill>
              </a:rPr>
              <a:t>Dependencias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5" y="2113066"/>
            <a:ext cx="6785254" cy="2985433"/>
          </a:xfrm>
          <a:prstGeom prst="rect">
            <a:avLst/>
          </a:prstGeom>
          <a:noFill/>
        </p:spPr>
        <p:txBody>
          <a:bodyPr wrap="square" rtlCol="0">
            <a:spAutoFit/>
          </a:bodyPr>
          <a:lstStyle/>
          <a:p>
            <a:pPr marL="285750" indent="-285750">
              <a:buFont typeface="Arial" panose="020B0604020202020204" pitchFamily="34" charset="0"/>
              <a:buChar char="•"/>
            </a:pPr>
            <a:r>
              <a:rPr lang="es-ES" sz="1400" dirty="0"/>
              <a:t>Dependencias con otros servicios:</a:t>
            </a:r>
            <a:endParaRPr lang="es-ES" sz="1400" b="1" dirty="0"/>
          </a:p>
          <a:p>
            <a:pPr marL="742950" lvl="1" indent="-285750">
              <a:buFont typeface="Arial" panose="020B0604020202020204" pitchFamily="34" charset="0"/>
              <a:buChar char="•"/>
            </a:pPr>
            <a:r>
              <a:rPr lang="es-ES" sz="1400" b="1" dirty="0" err="1"/>
              <a:t>MariaDB</a:t>
            </a:r>
            <a:r>
              <a:rPr lang="es-ES" sz="1400" b="1" dirty="0"/>
              <a:t>: </a:t>
            </a:r>
            <a:r>
              <a:rPr lang="es-ES" sz="1400" dirty="0"/>
              <a:t>Base de datos relacional, para almacenamiento persistente.</a:t>
            </a:r>
          </a:p>
          <a:p>
            <a:pPr marL="285750" indent="-285750">
              <a:buFont typeface="Arial" panose="020B0604020202020204" pitchFamily="34" charset="0"/>
              <a:buChar char="•"/>
            </a:pPr>
            <a:r>
              <a:rPr lang="es-ES" sz="1400" dirty="0"/>
              <a:t>Dependencias con otros Microservicios</a:t>
            </a:r>
          </a:p>
          <a:p>
            <a:pPr marL="742950" lvl="1" indent="-285750">
              <a:buFont typeface="Arial" panose="020B0604020202020204" pitchFamily="34" charset="0"/>
              <a:buChar char="•"/>
            </a:pPr>
            <a:r>
              <a:rPr lang="es-ES" sz="1400" b="1" dirty="0"/>
              <a:t>Librería de descubrimiento: </a:t>
            </a:r>
            <a:r>
              <a:rPr lang="es-ES" sz="1400" dirty="0"/>
              <a:t>Para determinar si una determinada instancia existe ya o no dentro de los recursos ASIO</a:t>
            </a:r>
          </a:p>
          <a:p>
            <a:pPr marL="285750" indent="-285750">
              <a:buFont typeface="Arial" panose="020B0604020202020204" pitchFamily="34" charset="0"/>
              <a:buChar char="•"/>
            </a:pPr>
            <a:r>
              <a:rPr lang="es-ES" sz="1400" dirty="0"/>
              <a:t>Configuración:</a:t>
            </a:r>
          </a:p>
          <a:p>
            <a:pPr marL="742950" lvl="1" indent="-285750">
              <a:buFont typeface="Arial" panose="020B0604020202020204" pitchFamily="34" charset="0"/>
              <a:buChar char="•"/>
            </a:pPr>
            <a:r>
              <a:rPr lang="es-ES" sz="1400" dirty="0"/>
              <a:t>Fichero </a:t>
            </a:r>
            <a:r>
              <a:rPr lang="es-ES" sz="1400" b="1" dirty="0" err="1"/>
              <a:t>appication.yml</a:t>
            </a:r>
            <a:r>
              <a:rPr lang="es-ES" sz="1400" b="1" dirty="0"/>
              <a:t>: </a:t>
            </a:r>
            <a:r>
              <a:rPr lang="es-ES" sz="1400" dirty="0"/>
              <a:t>configuración de la aplicación</a:t>
            </a:r>
          </a:p>
          <a:p>
            <a:pPr marL="742950" lvl="1" indent="-285750">
              <a:buFont typeface="Arial" panose="020B0604020202020204" pitchFamily="34" charset="0"/>
              <a:buChar char="•"/>
            </a:pPr>
            <a:r>
              <a:rPr lang="es-ES" sz="1400" dirty="0"/>
              <a:t>Fichero </a:t>
            </a:r>
            <a:r>
              <a:rPr lang="es-ES" sz="1400" b="1" dirty="0"/>
              <a:t>docker-</a:t>
            </a:r>
            <a:r>
              <a:rPr lang="es-ES" sz="1400" b="1" dirty="0" err="1"/>
              <a:t>compose.yml</a:t>
            </a:r>
            <a:r>
              <a:rPr lang="es-ES" sz="1400" b="1" dirty="0"/>
              <a:t> </a:t>
            </a:r>
            <a:r>
              <a:rPr lang="es-ES" sz="1400" dirty="0"/>
              <a:t>en directorio </a:t>
            </a:r>
            <a:r>
              <a:rPr lang="es-ES" sz="1400" b="1" dirty="0"/>
              <a:t>docker-</a:t>
            </a:r>
            <a:r>
              <a:rPr lang="es-ES" sz="1400" b="1" dirty="0" err="1"/>
              <a:t>devenv</a:t>
            </a:r>
            <a:r>
              <a:rPr lang="es-ES" sz="1400" b="1" dirty="0"/>
              <a:t>: </a:t>
            </a:r>
            <a:r>
              <a:rPr lang="es-ES" sz="1400" dirty="0"/>
              <a:t>configuración de contenedores docker para instalar el entorno.</a:t>
            </a:r>
          </a:p>
          <a:p>
            <a:pPr marL="285750" indent="-285750">
              <a:buFont typeface="Arial" panose="020B0604020202020204" pitchFamily="34" charset="0"/>
              <a:buChar char="•"/>
            </a:pPr>
            <a:endParaRPr lang="es-ES" sz="1400" dirty="0"/>
          </a:p>
          <a:p>
            <a:pPr marL="1200150" lvl="2" indent="-285750">
              <a:buFont typeface="Arial" panose="020B0604020202020204" pitchFamily="34" charset="0"/>
              <a:buChar char="•"/>
            </a:pPr>
            <a:endParaRPr lang="es-ES" sz="1600" dirty="0"/>
          </a:p>
          <a:p>
            <a:endParaRPr lang="es-ES" sz="1600" dirty="0"/>
          </a:p>
          <a:p>
            <a:pPr marL="285750"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2475200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Service Discovery.</a:t>
            </a:r>
            <a:endParaRPr lang="es-ES" sz="4000" dirty="0">
              <a:solidFill>
                <a:srgbClr val="FF0000"/>
              </a:solidFill>
            </a:endParaRP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113066"/>
            <a:ext cx="11620641" cy="2062103"/>
          </a:xfrm>
          <a:prstGeom prst="rect">
            <a:avLst/>
          </a:prstGeom>
          <a:noFill/>
        </p:spPr>
        <p:txBody>
          <a:bodyPr wrap="square" rtlCol="0">
            <a:spAutoFit/>
          </a:bodyPr>
          <a:lstStyle/>
          <a:p>
            <a:endParaRPr lang="es-ES" sz="1600" dirty="0"/>
          </a:p>
          <a:p>
            <a:pPr marL="285750" indent="-285750">
              <a:buFont typeface="Arial" panose="020B0604020202020204" pitchFamily="34" charset="0"/>
              <a:buChar char="•"/>
            </a:pPr>
            <a:r>
              <a:rPr lang="es-ES" sz="1600" dirty="0"/>
              <a:t>El Service Discovery actúa como repositorio donde los servicios puedan registrarse de forma que se posible obtener sus ubicaciones en los distintos nodos que pudiesen estar desplegados. Para ellos ofrece servicios que permiten:</a:t>
            </a:r>
          </a:p>
          <a:p>
            <a:pPr marL="742950" lvl="1" indent="-285750">
              <a:buFont typeface="Arial" panose="020B0604020202020204" pitchFamily="34" charset="0"/>
              <a:buChar char="•"/>
            </a:pPr>
            <a:r>
              <a:rPr lang="es-ES" sz="1600" dirty="0"/>
              <a:t>Registrar servicios</a:t>
            </a:r>
          </a:p>
          <a:p>
            <a:pPr marL="742950" lvl="1" indent="-285750">
              <a:buFont typeface="Arial" panose="020B0604020202020204" pitchFamily="34" charset="0"/>
              <a:buChar char="•"/>
            </a:pPr>
            <a:r>
              <a:rPr lang="es-ES" sz="1600" dirty="0"/>
              <a:t>Registrar endpoints a los que será posible atacar desde otros nodos</a:t>
            </a:r>
          </a:p>
          <a:p>
            <a:pPr marL="742950" lvl="1" indent="-285750">
              <a:buFont typeface="Arial" panose="020B0604020202020204" pitchFamily="34" charset="0"/>
              <a:buChar char="•"/>
            </a:pPr>
            <a:r>
              <a:rPr lang="es-ES" sz="1600" dirty="0"/>
              <a:t>Obtener servicios y endpoint desplegados en otros nodos</a:t>
            </a:r>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2505489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Factoría de URIS . </a:t>
            </a:r>
            <a:r>
              <a:rPr lang="es-ES" sz="4000" dirty="0">
                <a:solidFill>
                  <a:srgbClr val="FF0000"/>
                </a:solidFill>
              </a:rPr>
              <a:t>Dependencias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5" y="2113066"/>
            <a:ext cx="6785254" cy="2769989"/>
          </a:xfrm>
          <a:prstGeom prst="rect">
            <a:avLst/>
          </a:prstGeom>
          <a:noFill/>
        </p:spPr>
        <p:txBody>
          <a:bodyPr wrap="square" rtlCol="0">
            <a:spAutoFit/>
          </a:bodyPr>
          <a:lstStyle/>
          <a:p>
            <a:pPr marL="285750" indent="-285750">
              <a:buFont typeface="Arial" panose="020B0604020202020204" pitchFamily="34" charset="0"/>
              <a:buChar char="•"/>
            </a:pPr>
            <a:r>
              <a:rPr lang="es-ES" sz="1400" dirty="0"/>
              <a:t>Dependencias con otros servicios:</a:t>
            </a:r>
            <a:endParaRPr lang="es-ES" sz="1400" b="1" dirty="0"/>
          </a:p>
          <a:p>
            <a:pPr marL="742950" lvl="1" indent="-285750">
              <a:buFont typeface="Arial" panose="020B0604020202020204" pitchFamily="34" charset="0"/>
              <a:buChar char="•"/>
            </a:pPr>
            <a:r>
              <a:rPr lang="es-ES" sz="1400" b="1" dirty="0" err="1"/>
              <a:t>MariaDB</a:t>
            </a:r>
            <a:r>
              <a:rPr lang="es-ES" sz="1400" b="1" dirty="0"/>
              <a:t>: </a:t>
            </a:r>
            <a:r>
              <a:rPr lang="es-ES" sz="1400" dirty="0"/>
              <a:t>Base de datos relacional, para almacenamiento persistente.</a:t>
            </a:r>
          </a:p>
          <a:p>
            <a:pPr marL="285750" indent="-285750">
              <a:buFont typeface="Arial" panose="020B0604020202020204" pitchFamily="34" charset="0"/>
              <a:buChar char="•"/>
            </a:pPr>
            <a:r>
              <a:rPr lang="es-ES" sz="1400" dirty="0"/>
              <a:t>Dependencias con otros Microservicios</a:t>
            </a:r>
          </a:p>
          <a:p>
            <a:pPr marL="742950" lvl="1" indent="-285750">
              <a:buFont typeface="Arial" panose="020B0604020202020204" pitchFamily="34" charset="0"/>
              <a:buChar char="•"/>
            </a:pPr>
            <a:r>
              <a:rPr lang="es-ES" sz="1400" b="1" dirty="0"/>
              <a:t>No</a:t>
            </a:r>
            <a:endParaRPr lang="es-ES" sz="1400" dirty="0"/>
          </a:p>
          <a:p>
            <a:pPr marL="285750" indent="-285750">
              <a:buFont typeface="Arial" panose="020B0604020202020204" pitchFamily="34" charset="0"/>
              <a:buChar char="•"/>
            </a:pPr>
            <a:r>
              <a:rPr lang="es-ES" sz="1400" dirty="0"/>
              <a:t>Configuración:</a:t>
            </a:r>
          </a:p>
          <a:p>
            <a:pPr marL="742950" lvl="1" indent="-285750">
              <a:buFont typeface="Arial" panose="020B0604020202020204" pitchFamily="34" charset="0"/>
              <a:buChar char="•"/>
            </a:pPr>
            <a:r>
              <a:rPr lang="es-ES" sz="1400" dirty="0"/>
              <a:t>Fichero </a:t>
            </a:r>
            <a:r>
              <a:rPr lang="es-ES" sz="1400" b="1" dirty="0" err="1"/>
              <a:t>appication.yml</a:t>
            </a:r>
            <a:r>
              <a:rPr lang="es-ES" sz="1400" b="1" dirty="0"/>
              <a:t>: </a:t>
            </a:r>
            <a:r>
              <a:rPr lang="es-ES" sz="1400" dirty="0"/>
              <a:t>configuración de la aplicación</a:t>
            </a:r>
          </a:p>
          <a:p>
            <a:pPr marL="742950" lvl="1" indent="-285750">
              <a:buFont typeface="Arial" panose="020B0604020202020204" pitchFamily="34" charset="0"/>
              <a:buChar char="•"/>
            </a:pPr>
            <a:r>
              <a:rPr lang="es-ES" sz="1400" dirty="0"/>
              <a:t>Fichero </a:t>
            </a:r>
            <a:r>
              <a:rPr lang="es-ES" sz="1400" b="1" dirty="0"/>
              <a:t>docker-</a:t>
            </a:r>
            <a:r>
              <a:rPr lang="es-ES" sz="1400" b="1" dirty="0" err="1"/>
              <a:t>compose.yml</a:t>
            </a:r>
            <a:r>
              <a:rPr lang="es-ES" sz="1400" b="1" dirty="0"/>
              <a:t> </a:t>
            </a:r>
            <a:r>
              <a:rPr lang="es-ES" sz="1400" dirty="0"/>
              <a:t>en directorio </a:t>
            </a:r>
            <a:r>
              <a:rPr lang="es-ES" sz="1400" b="1" dirty="0"/>
              <a:t>docker-</a:t>
            </a:r>
            <a:r>
              <a:rPr lang="es-ES" sz="1400" b="1" dirty="0" err="1"/>
              <a:t>devenv</a:t>
            </a:r>
            <a:r>
              <a:rPr lang="es-ES" sz="1400" b="1" dirty="0"/>
              <a:t>: </a:t>
            </a:r>
            <a:r>
              <a:rPr lang="es-ES" sz="1400" dirty="0"/>
              <a:t>configuración de contenedores docker para instalar el entorno.</a:t>
            </a:r>
          </a:p>
          <a:p>
            <a:pPr marL="285750" indent="-285750">
              <a:buFont typeface="Arial" panose="020B0604020202020204" pitchFamily="34" charset="0"/>
              <a:buChar char="•"/>
            </a:pPr>
            <a:endParaRPr lang="es-ES" sz="1400" dirty="0"/>
          </a:p>
          <a:p>
            <a:pPr marL="1200150" lvl="2" indent="-285750">
              <a:buFont typeface="Arial" panose="020B0604020202020204" pitchFamily="34" charset="0"/>
              <a:buChar char="•"/>
            </a:pPr>
            <a:endParaRPr lang="es-ES" sz="1600" dirty="0"/>
          </a:p>
          <a:p>
            <a:endParaRPr lang="es-ES" sz="1600" dirty="0"/>
          </a:p>
          <a:p>
            <a:pPr marL="285750"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1277101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Event Processor.</a:t>
            </a:r>
            <a:endParaRPr lang="es-ES" sz="4000" dirty="0">
              <a:solidFill>
                <a:srgbClr val="FF0000"/>
              </a:solidFill>
            </a:endParaRP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113066"/>
            <a:ext cx="11620641" cy="2308324"/>
          </a:xfrm>
          <a:prstGeom prst="rect">
            <a:avLst/>
          </a:prstGeom>
          <a:noFill/>
        </p:spPr>
        <p:txBody>
          <a:bodyPr wrap="square" rtlCol="0">
            <a:spAutoFit/>
          </a:bodyPr>
          <a:lstStyle/>
          <a:p>
            <a:endParaRPr lang="es-ES" sz="1600" dirty="0"/>
          </a:p>
          <a:p>
            <a:pPr marL="285750" indent="-285750">
              <a:buFont typeface="Arial" panose="020B0604020202020204" pitchFamily="34" charset="0"/>
              <a:buChar char="•"/>
            </a:pPr>
            <a:r>
              <a:rPr lang="es-ES" sz="1600" dirty="0"/>
              <a:t>El event processor es el servicio encargado de recibir por medio de mensajes asíncronos en una cola Kafka, los cambios que han de ser persistidos en el triple store. Para ello realiza las siguientes tareas:</a:t>
            </a:r>
          </a:p>
          <a:p>
            <a:pPr marL="742950" lvl="1" indent="-285750">
              <a:buFont typeface="Arial" panose="020B0604020202020204" pitchFamily="34" charset="0"/>
              <a:buChar char="•"/>
            </a:pPr>
            <a:r>
              <a:rPr lang="es-ES" sz="1600" dirty="0"/>
              <a:t>Hace las trasformaciones necesarias en los datos para que estos puedan ser almacenados en el Triple Store correspondiente, entre ellas solicitar las URIS necesarias a la Factoría de URIS.</a:t>
            </a:r>
          </a:p>
          <a:p>
            <a:pPr marL="742950" lvl="1" indent="-285750">
              <a:buFont typeface="Arial" panose="020B0604020202020204" pitchFamily="34" charset="0"/>
              <a:buChar char="•"/>
            </a:pPr>
            <a:r>
              <a:rPr lang="es-ES" sz="1600" dirty="0"/>
              <a:t>Orquesta las peticiones a los distintos Triple Store </a:t>
            </a:r>
            <a:r>
              <a:rPr lang="es-ES" sz="1600" dirty="0" err="1"/>
              <a:t>Adapter</a:t>
            </a:r>
            <a:r>
              <a:rPr lang="es-ES" sz="1600" dirty="0"/>
              <a:t> para que estos puedan persistir los datos</a:t>
            </a:r>
          </a:p>
          <a:p>
            <a:pPr marL="742950" lvl="1"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1752644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Event Processor. </a:t>
            </a:r>
            <a:r>
              <a:rPr lang="es-ES" sz="4000" dirty="0">
                <a:solidFill>
                  <a:srgbClr val="FF0000"/>
                </a:solidFill>
              </a:rPr>
              <a:t>Dependencias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5" y="2113066"/>
            <a:ext cx="6785254" cy="3200876"/>
          </a:xfrm>
          <a:prstGeom prst="rect">
            <a:avLst/>
          </a:prstGeom>
          <a:noFill/>
        </p:spPr>
        <p:txBody>
          <a:bodyPr wrap="square" rtlCol="0">
            <a:spAutoFit/>
          </a:bodyPr>
          <a:lstStyle/>
          <a:p>
            <a:pPr marL="285750" indent="-285750">
              <a:buFont typeface="Arial" panose="020B0604020202020204" pitchFamily="34" charset="0"/>
              <a:buChar char="•"/>
            </a:pPr>
            <a:r>
              <a:rPr lang="es-ES" sz="1400" dirty="0"/>
              <a:t>Dependencias con otros servicios:</a:t>
            </a:r>
            <a:endParaRPr lang="es-ES" sz="1400" b="1" dirty="0"/>
          </a:p>
          <a:p>
            <a:pPr marL="742950" lvl="1" indent="-285750">
              <a:buFont typeface="Arial" panose="020B0604020202020204" pitchFamily="34" charset="0"/>
              <a:buChar char="•"/>
            </a:pPr>
            <a:r>
              <a:rPr lang="es-ES" sz="1400" b="1" dirty="0" err="1"/>
              <a:t>MariaDB</a:t>
            </a:r>
            <a:r>
              <a:rPr lang="es-ES" sz="1400" b="1" dirty="0"/>
              <a:t>: </a:t>
            </a:r>
            <a:r>
              <a:rPr lang="es-ES" sz="1400" dirty="0"/>
              <a:t>Base de datos relacional, para almacenamiento persistente.</a:t>
            </a:r>
          </a:p>
          <a:p>
            <a:pPr marL="742950" lvl="1" indent="-285750">
              <a:buFont typeface="Arial" panose="020B0604020202020204" pitchFamily="34" charset="0"/>
              <a:buChar char="•"/>
            </a:pPr>
            <a:r>
              <a:rPr lang="es-ES" sz="1400" b="1" dirty="0"/>
              <a:t>Kafka: </a:t>
            </a:r>
            <a:r>
              <a:rPr lang="es-ES" sz="1400" dirty="0"/>
              <a:t>Cola de mensajes para suscripción y publicación en topics.</a:t>
            </a:r>
          </a:p>
          <a:p>
            <a:pPr marL="285750" indent="-285750">
              <a:buFont typeface="Arial" panose="020B0604020202020204" pitchFamily="34" charset="0"/>
              <a:buChar char="•"/>
            </a:pPr>
            <a:r>
              <a:rPr lang="es-ES" sz="1400" dirty="0"/>
              <a:t>Dependencias con otros Microservicios</a:t>
            </a:r>
          </a:p>
          <a:p>
            <a:pPr marL="742950" lvl="1" indent="-285750">
              <a:buFont typeface="Arial" panose="020B0604020202020204" pitchFamily="34" charset="0"/>
              <a:buChar char="•"/>
            </a:pPr>
            <a:r>
              <a:rPr lang="es-ES" sz="1400" b="1" dirty="0"/>
              <a:t>Factoría de URIS: </a:t>
            </a:r>
            <a:r>
              <a:rPr lang="es-ES" sz="1400" dirty="0"/>
              <a:t>Para obtener la URIs de los recursos</a:t>
            </a:r>
          </a:p>
          <a:p>
            <a:pPr marL="742950" lvl="1" indent="-285750">
              <a:buFont typeface="Arial" panose="020B0604020202020204" pitchFamily="34" charset="0"/>
              <a:buChar char="•"/>
            </a:pPr>
            <a:r>
              <a:rPr lang="es-ES" sz="1400" b="1" dirty="0"/>
              <a:t>Triple Store </a:t>
            </a:r>
            <a:r>
              <a:rPr lang="es-ES" sz="1400" b="1" dirty="0" err="1"/>
              <a:t>Adapters</a:t>
            </a:r>
            <a:r>
              <a:rPr lang="es-ES" sz="1400" b="1" dirty="0"/>
              <a:t>: </a:t>
            </a:r>
            <a:r>
              <a:rPr lang="es-ES" sz="1400" dirty="0"/>
              <a:t>Para persistir los recursos en los Triple Stores</a:t>
            </a:r>
          </a:p>
          <a:p>
            <a:pPr marL="285750" indent="-285750">
              <a:buFont typeface="Arial" panose="020B0604020202020204" pitchFamily="34" charset="0"/>
              <a:buChar char="•"/>
            </a:pPr>
            <a:r>
              <a:rPr lang="es-ES" sz="1400" dirty="0"/>
              <a:t>Configuración:</a:t>
            </a:r>
          </a:p>
          <a:p>
            <a:pPr marL="742950" lvl="1" indent="-285750">
              <a:buFont typeface="Arial" panose="020B0604020202020204" pitchFamily="34" charset="0"/>
              <a:buChar char="•"/>
            </a:pPr>
            <a:r>
              <a:rPr lang="es-ES" sz="1400" dirty="0"/>
              <a:t>Fichero </a:t>
            </a:r>
            <a:r>
              <a:rPr lang="es-ES" sz="1400" b="1" dirty="0" err="1"/>
              <a:t>appication.yml</a:t>
            </a:r>
            <a:r>
              <a:rPr lang="es-ES" sz="1400" b="1" dirty="0"/>
              <a:t>: </a:t>
            </a:r>
            <a:r>
              <a:rPr lang="es-ES" sz="1400" dirty="0"/>
              <a:t>configuración de la aplicación</a:t>
            </a:r>
          </a:p>
          <a:p>
            <a:pPr marL="742950" lvl="1" indent="-285750">
              <a:buFont typeface="Arial" panose="020B0604020202020204" pitchFamily="34" charset="0"/>
              <a:buChar char="•"/>
            </a:pPr>
            <a:r>
              <a:rPr lang="es-ES" sz="1400" dirty="0"/>
              <a:t>Fichero </a:t>
            </a:r>
            <a:r>
              <a:rPr lang="es-ES" sz="1400" b="1" dirty="0"/>
              <a:t>docker-</a:t>
            </a:r>
            <a:r>
              <a:rPr lang="es-ES" sz="1400" b="1" dirty="0" err="1"/>
              <a:t>compose.yml</a:t>
            </a:r>
            <a:r>
              <a:rPr lang="es-ES" sz="1400" b="1" dirty="0"/>
              <a:t> </a:t>
            </a:r>
            <a:r>
              <a:rPr lang="es-ES" sz="1400" dirty="0"/>
              <a:t>en directorio </a:t>
            </a:r>
            <a:r>
              <a:rPr lang="es-ES" sz="1400" b="1" dirty="0"/>
              <a:t>docker-</a:t>
            </a:r>
            <a:r>
              <a:rPr lang="es-ES" sz="1400" b="1" dirty="0" err="1"/>
              <a:t>devenv</a:t>
            </a:r>
            <a:r>
              <a:rPr lang="es-ES" sz="1400" b="1" dirty="0"/>
              <a:t>: </a:t>
            </a:r>
            <a:r>
              <a:rPr lang="es-ES" sz="1400" dirty="0"/>
              <a:t>configuración de contenedores docker para instalar el entorno.</a:t>
            </a:r>
          </a:p>
          <a:p>
            <a:pPr marL="285750" indent="-285750">
              <a:buFont typeface="Arial" panose="020B0604020202020204" pitchFamily="34" charset="0"/>
              <a:buChar char="•"/>
            </a:pPr>
            <a:endParaRPr lang="es-ES" sz="1400" dirty="0"/>
          </a:p>
          <a:p>
            <a:pPr marL="1200150" lvl="2" indent="-285750">
              <a:buFont typeface="Arial" panose="020B0604020202020204" pitchFamily="34" charset="0"/>
              <a:buChar char="•"/>
            </a:pPr>
            <a:endParaRPr lang="es-ES" sz="1600" dirty="0"/>
          </a:p>
          <a:p>
            <a:endParaRPr lang="es-ES" sz="1600" dirty="0"/>
          </a:p>
          <a:p>
            <a:pPr marL="285750"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3600485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Triple Store </a:t>
            </a:r>
            <a:r>
              <a:rPr lang="es-ES" sz="4000" dirty="0" err="1"/>
              <a:t>Adapter</a:t>
            </a:r>
            <a:r>
              <a:rPr lang="es-ES" sz="4000" dirty="0"/>
              <a:t>.</a:t>
            </a:r>
            <a:endParaRPr lang="es-ES" sz="4000" dirty="0">
              <a:solidFill>
                <a:srgbClr val="FF0000"/>
              </a:solidFill>
            </a:endParaRP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113066"/>
            <a:ext cx="11620641" cy="1569660"/>
          </a:xfrm>
          <a:prstGeom prst="rect">
            <a:avLst/>
          </a:prstGeom>
          <a:noFill/>
        </p:spPr>
        <p:txBody>
          <a:bodyPr wrap="square" rtlCol="0">
            <a:spAutoFit/>
          </a:bodyPr>
          <a:lstStyle/>
          <a:p>
            <a:endParaRPr lang="es-ES" sz="1600" dirty="0"/>
          </a:p>
          <a:p>
            <a:pPr marL="285750" indent="-285750">
              <a:buFont typeface="Arial" panose="020B0604020202020204" pitchFamily="34" charset="0"/>
              <a:buChar char="•"/>
            </a:pPr>
            <a:r>
              <a:rPr lang="es-ES" sz="1600" dirty="0"/>
              <a:t>Son los conectores para persistir las instancias en los Triple Stores definidos</a:t>
            </a:r>
          </a:p>
          <a:p>
            <a:pPr marL="285750" indent="-285750">
              <a:buFont typeface="Arial" panose="020B0604020202020204" pitchFamily="34" charset="0"/>
              <a:buChar char="•"/>
            </a:pPr>
            <a:r>
              <a:rPr lang="es-ES" sz="1600" dirty="0"/>
              <a:t>Hay tantos como triple stores</a:t>
            </a:r>
          </a:p>
          <a:p>
            <a:pPr marL="742950" lvl="1"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3780462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Triple Store </a:t>
            </a:r>
            <a:r>
              <a:rPr lang="es-ES" sz="4000" dirty="0" err="1"/>
              <a:t>Adapter</a:t>
            </a:r>
            <a:r>
              <a:rPr lang="es-ES" sz="4000" dirty="0"/>
              <a:t>. </a:t>
            </a:r>
            <a:r>
              <a:rPr lang="es-ES" sz="4000" dirty="0">
                <a:solidFill>
                  <a:srgbClr val="FF0000"/>
                </a:solidFill>
              </a:rPr>
              <a:t>Dependencias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5" y="2113066"/>
            <a:ext cx="6785254" cy="2985433"/>
          </a:xfrm>
          <a:prstGeom prst="rect">
            <a:avLst/>
          </a:prstGeom>
          <a:noFill/>
        </p:spPr>
        <p:txBody>
          <a:bodyPr wrap="square" rtlCol="0">
            <a:spAutoFit/>
          </a:bodyPr>
          <a:lstStyle/>
          <a:p>
            <a:pPr marL="285750" indent="-285750">
              <a:buFont typeface="Arial" panose="020B0604020202020204" pitchFamily="34" charset="0"/>
              <a:buChar char="•"/>
            </a:pPr>
            <a:r>
              <a:rPr lang="es-ES" sz="1400" dirty="0"/>
              <a:t>Dependencias con otros servicios:</a:t>
            </a:r>
            <a:endParaRPr lang="es-ES" sz="1400" b="1" dirty="0"/>
          </a:p>
          <a:p>
            <a:pPr marL="742950" lvl="1" indent="-285750">
              <a:buFont typeface="Arial" panose="020B0604020202020204" pitchFamily="34" charset="0"/>
              <a:buChar char="•"/>
            </a:pPr>
            <a:r>
              <a:rPr lang="es-ES" sz="1400" b="1" dirty="0"/>
              <a:t>Triple Store: </a:t>
            </a:r>
            <a:r>
              <a:rPr lang="es-ES" sz="1400" dirty="0"/>
              <a:t>Base de datos de grafos RDF, para almacenamiento persistente.</a:t>
            </a:r>
          </a:p>
          <a:p>
            <a:pPr marL="742950" lvl="1" indent="-285750">
              <a:buFont typeface="Arial" panose="020B0604020202020204" pitchFamily="34" charset="0"/>
              <a:buChar char="•"/>
            </a:pPr>
            <a:r>
              <a:rPr lang="es-ES" sz="1400" b="1" dirty="0"/>
              <a:t>Kafka: </a:t>
            </a:r>
            <a:r>
              <a:rPr lang="es-ES" sz="1400" dirty="0"/>
              <a:t>Cola de mensajes para suscripción y publicación en topics.</a:t>
            </a:r>
          </a:p>
          <a:p>
            <a:pPr marL="285750" indent="-285750">
              <a:buFont typeface="Arial" panose="020B0604020202020204" pitchFamily="34" charset="0"/>
              <a:buChar char="•"/>
            </a:pPr>
            <a:r>
              <a:rPr lang="es-ES" sz="1400" dirty="0"/>
              <a:t>Dependencias con otros Microservicios</a:t>
            </a:r>
          </a:p>
          <a:p>
            <a:pPr marL="742950" lvl="1" indent="-285750">
              <a:buFont typeface="Arial" panose="020B0604020202020204" pitchFamily="34" charset="0"/>
              <a:buChar char="•"/>
            </a:pPr>
            <a:r>
              <a:rPr lang="es-ES" sz="1400" b="1" dirty="0"/>
              <a:t>No</a:t>
            </a:r>
            <a:endParaRPr lang="es-ES" sz="1400" dirty="0"/>
          </a:p>
          <a:p>
            <a:pPr marL="285750" indent="-285750">
              <a:buFont typeface="Arial" panose="020B0604020202020204" pitchFamily="34" charset="0"/>
              <a:buChar char="•"/>
            </a:pPr>
            <a:r>
              <a:rPr lang="es-ES" sz="1400" dirty="0"/>
              <a:t>Configuración:</a:t>
            </a:r>
          </a:p>
          <a:p>
            <a:pPr marL="742950" lvl="1" indent="-285750">
              <a:buFont typeface="Arial" panose="020B0604020202020204" pitchFamily="34" charset="0"/>
              <a:buChar char="•"/>
            </a:pPr>
            <a:r>
              <a:rPr lang="es-ES" sz="1400" dirty="0"/>
              <a:t>Fichero </a:t>
            </a:r>
            <a:r>
              <a:rPr lang="es-ES" sz="1400" b="1" dirty="0" err="1"/>
              <a:t>appication.yml</a:t>
            </a:r>
            <a:r>
              <a:rPr lang="es-ES" sz="1400" b="1" dirty="0"/>
              <a:t>: </a:t>
            </a:r>
            <a:r>
              <a:rPr lang="es-ES" sz="1400" dirty="0"/>
              <a:t>configuración de la aplicación</a:t>
            </a:r>
          </a:p>
          <a:p>
            <a:pPr marL="742950" lvl="1" indent="-285750">
              <a:buFont typeface="Arial" panose="020B0604020202020204" pitchFamily="34" charset="0"/>
              <a:buChar char="•"/>
            </a:pPr>
            <a:r>
              <a:rPr lang="es-ES" sz="1400" dirty="0"/>
              <a:t>Fichero </a:t>
            </a:r>
            <a:r>
              <a:rPr lang="es-ES" sz="1400" b="1" dirty="0"/>
              <a:t>docker-</a:t>
            </a:r>
            <a:r>
              <a:rPr lang="es-ES" sz="1400" b="1" dirty="0" err="1"/>
              <a:t>compose.yml</a:t>
            </a:r>
            <a:r>
              <a:rPr lang="es-ES" sz="1400" b="1" dirty="0"/>
              <a:t> </a:t>
            </a:r>
            <a:r>
              <a:rPr lang="es-ES" sz="1400" dirty="0"/>
              <a:t>en directorio </a:t>
            </a:r>
            <a:r>
              <a:rPr lang="es-ES" sz="1400" b="1" dirty="0"/>
              <a:t>docker-</a:t>
            </a:r>
            <a:r>
              <a:rPr lang="es-ES" sz="1400" b="1" dirty="0" err="1"/>
              <a:t>devenv</a:t>
            </a:r>
            <a:r>
              <a:rPr lang="es-ES" sz="1400" b="1" dirty="0"/>
              <a:t>: </a:t>
            </a:r>
            <a:r>
              <a:rPr lang="es-ES" sz="1400" dirty="0"/>
              <a:t>configuración de contenedores docker para instalar el entorno.</a:t>
            </a:r>
          </a:p>
          <a:p>
            <a:pPr marL="285750" indent="-285750">
              <a:buFont typeface="Arial" panose="020B0604020202020204" pitchFamily="34" charset="0"/>
              <a:buChar char="•"/>
            </a:pPr>
            <a:endParaRPr lang="es-ES" sz="1400" dirty="0"/>
          </a:p>
          <a:p>
            <a:pPr marL="1200150" lvl="2" indent="-285750">
              <a:buFont typeface="Arial" panose="020B0604020202020204" pitchFamily="34" charset="0"/>
              <a:buChar char="•"/>
            </a:pPr>
            <a:endParaRPr lang="es-ES" sz="1600" dirty="0"/>
          </a:p>
          <a:p>
            <a:endParaRPr lang="es-ES" sz="1600" dirty="0"/>
          </a:p>
          <a:p>
            <a:pPr marL="285750"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2208661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4" y="1405179"/>
            <a:ext cx="2983606" cy="1925850"/>
          </a:xfrm>
          <a:prstGeom prst="rect">
            <a:avLst/>
          </a:prstGeom>
          <a:noFill/>
        </p:spPr>
        <p:txBody>
          <a:bodyPr wrap="square" rtlCol="0">
            <a:spAutoFit/>
          </a:bodyPr>
          <a:lstStyle/>
          <a:p>
            <a:r>
              <a:rPr lang="es-ES" sz="4000" dirty="0"/>
              <a:t>Arquitectura: Integración de servicios</a:t>
            </a:r>
            <a:endParaRPr lang="es-ES" sz="4000" dirty="0">
              <a:solidFill>
                <a:srgbClr val="FF0000"/>
              </a:solidFill>
            </a:endParaRPr>
          </a:p>
        </p:txBody>
      </p:sp>
      <p:pic>
        <p:nvPicPr>
          <p:cNvPr id="7" name="Imagen 6">
            <a:extLst>
              <a:ext uri="{FF2B5EF4-FFF2-40B4-BE49-F238E27FC236}">
                <a16:creationId xmlns:a16="http://schemas.microsoft.com/office/drawing/2014/main" id="{F497E3A5-6716-474C-B834-B1E1F71EF0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8019" y="1251856"/>
            <a:ext cx="8797259" cy="5529943"/>
          </a:xfrm>
          <a:prstGeom prst="rect">
            <a:avLst/>
          </a:prstGeom>
        </p:spPr>
      </p:pic>
      <p:sp>
        <p:nvSpPr>
          <p:cNvPr id="8" name="Rectángulo 7">
            <a:extLst>
              <a:ext uri="{FF2B5EF4-FFF2-40B4-BE49-F238E27FC236}">
                <a16:creationId xmlns:a16="http://schemas.microsoft.com/office/drawing/2014/main" id="{B1AAEFDD-F57C-4611-B58D-32C3701A2340}"/>
              </a:ext>
            </a:extLst>
          </p:cNvPr>
          <p:cNvSpPr/>
          <p:nvPr/>
        </p:nvSpPr>
        <p:spPr>
          <a:xfrm>
            <a:off x="6738091" y="2106099"/>
            <a:ext cx="223138" cy="184666"/>
          </a:xfrm>
          <a:prstGeom prst="rect">
            <a:avLst/>
          </a:prstGeom>
        </p:spPr>
        <p:txBody>
          <a:bodyPr wrap="none">
            <a:spAutoFit/>
          </a:bodyPr>
          <a:lstStyle/>
          <a:p>
            <a:r>
              <a:rPr lang="es-ES" sz="600" dirty="0"/>
              <a:t>1</a:t>
            </a:r>
          </a:p>
        </p:txBody>
      </p:sp>
      <p:sp>
        <p:nvSpPr>
          <p:cNvPr id="9" name="Rectángulo 8">
            <a:extLst>
              <a:ext uri="{FF2B5EF4-FFF2-40B4-BE49-F238E27FC236}">
                <a16:creationId xmlns:a16="http://schemas.microsoft.com/office/drawing/2014/main" id="{8CE6AF0E-000F-4F02-90A5-A06CD94B47DD}"/>
              </a:ext>
            </a:extLst>
          </p:cNvPr>
          <p:cNvSpPr/>
          <p:nvPr/>
        </p:nvSpPr>
        <p:spPr>
          <a:xfrm>
            <a:off x="6728196" y="1834632"/>
            <a:ext cx="280846" cy="184666"/>
          </a:xfrm>
          <a:prstGeom prst="rect">
            <a:avLst/>
          </a:prstGeom>
        </p:spPr>
        <p:txBody>
          <a:bodyPr wrap="none">
            <a:spAutoFit/>
          </a:bodyPr>
          <a:lstStyle/>
          <a:p>
            <a:r>
              <a:rPr lang="es-ES" sz="600" dirty="0"/>
              <a:t>1.1</a:t>
            </a:r>
          </a:p>
        </p:txBody>
      </p:sp>
      <p:sp>
        <p:nvSpPr>
          <p:cNvPr id="10" name="Rectángulo 9">
            <a:extLst>
              <a:ext uri="{FF2B5EF4-FFF2-40B4-BE49-F238E27FC236}">
                <a16:creationId xmlns:a16="http://schemas.microsoft.com/office/drawing/2014/main" id="{C22421C1-CF98-4369-BB8C-3F46EC2D7A61}"/>
              </a:ext>
            </a:extLst>
          </p:cNvPr>
          <p:cNvSpPr/>
          <p:nvPr/>
        </p:nvSpPr>
        <p:spPr>
          <a:xfrm>
            <a:off x="6732954" y="3206248"/>
            <a:ext cx="280846" cy="184666"/>
          </a:xfrm>
          <a:prstGeom prst="rect">
            <a:avLst/>
          </a:prstGeom>
        </p:spPr>
        <p:txBody>
          <a:bodyPr wrap="none">
            <a:spAutoFit/>
          </a:bodyPr>
          <a:lstStyle/>
          <a:p>
            <a:r>
              <a:rPr lang="es-ES" sz="600" dirty="0"/>
              <a:t>1.1</a:t>
            </a:r>
          </a:p>
        </p:txBody>
      </p:sp>
      <p:sp>
        <p:nvSpPr>
          <p:cNvPr id="11" name="Rectángulo 10">
            <a:extLst>
              <a:ext uri="{FF2B5EF4-FFF2-40B4-BE49-F238E27FC236}">
                <a16:creationId xmlns:a16="http://schemas.microsoft.com/office/drawing/2014/main" id="{7E234622-BF4A-4D73-A82E-89BA270BAE35}"/>
              </a:ext>
            </a:extLst>
          </p:cNvPr>
          <p:cNvSpPr/>
          <p:nvPr/>
        </p:nvSpPr>
        <p:spPr>
          <a:xfrm>
            <a:off x="7456854" y="2915735"/>
            <a:ext cx="280846" cy="184666"/>
          </a:xfrm>
          <a:prstGeom prst="rect">
            <a:avLst/>
          </a:prstGeom>
        </p:spPr>
        <p:txBody>
          <a:bodyPr wrap="none">
            <a:spAutoFit/>
          </a:bodyPr>
          <a:lstStyle/>
          <a:p>
            <a:r>
              <a:rPr lang="es-ES" sz="600" dirty="0"/>
              <a:t>1.2</a:t>
            </a:r>
          </a:p>
        </p:txBody>
      </p:sp>
      <p:sp>
        <p:nvSpPr>
          <p:cNvPr id="12" name="Rectángulo 11">
            <a:extLst>
              <a:ext uri="{FF2B5EF4-FFF2-40B4-BE49-F238E27FC236}">
                <a16:creationId xmlns:a16="http://schemas.microsoft.com/office/drawing/2014/main" id="{CEC9A285-F635-4056-8FAC-292917808BBD}"/>
              </a:ext>
            </a:extLst>
          </p:cNvPr>
          <p:cNvSpPr/>
          <p:nvPr/>
        </p:nvSpPr>
        <p:spPr>
          <a:xfrm>
            <a:off x="6398541" y="1834632"/>
            <a:ext cx="280846" cy="184666"/>
          </a:xfrm>
          <a:prstGeom prst="rect">
            <a:avLst/>
          </a:prstGeom>
        </p:spPr>
        <p:txBody>
          <a:bodyPr wrap="none">
            <a:spAutoFit/>
          </a:bodyPr>
          <a:lstStyle/>
          <a:p>
            <a:r>
              <a:rPr lang="es-ES" sz="600" dirty="0"/>
              <a:t>1.3</a:t>
            </a:r>
          </a:p>
        </p:txBody>
      </p:sp>
      <p:sp>
        <p:nvSpPr>
          <p:cNvPr id="13" name="Rectángulo 12">
            <a:extLst>
              <a:ext uri="{FF2B5EF4-FFF2-40B4-BE49-F238E27FC236}">
                <a16:creationId xmlns:a16="http://schemas.microsoft.com/office/drawing/2014/main" id="{62753757-484B-4963-9ADA-A7A6BACCA8EB}"/>
              </a:ext>
            </a:extLst>
          </p:cNvPr>
          <p:cNvSpPr/>
          <p:nvPr/>
        </p:nvSpPr>
        <p:spPr>
          <a:xfrm>
            <a:off x="6398541" y="3206248"/>
            <a:ext cx="280846" cy="184666"/>
          </a:xfrm>
          <a:prstGeom prst="rect">
            <a:avLst/>
          </a:prstGeom>
        </p:spPr>
        <p:txBody>
          <a:bodyPr wrap="none">
            <a:spAutoFit/>
          </a:bodyPr>
          <a:lstStyle/>
          <a:p>
            <a:r>
              <a:rPr lang="es-ES" sz="600" dirty="0"/>
              <a:t>1.3</a:t>
            </a:r>
          </a:p>
        </p:txBody>
      </p:sp>
      <p:sp>
        <p:nvSpPr>
          <p:cNvPr id="14" name="Rectángulo 13">
            <a:extLst>
              <a:ext uri="{FF2B5EF4-FFF2-40B4-BE49-F238E27FC236}">
                <a16:creationId xmlns:a16="http://schemas.microsoft.com/office/drawing/2014/main" id="{93266D89-843A-4ABC-8C3D-ECE7543E3C1B}"/>
              </a:ext>
            </a:extLst>
          </p:cNvPr>
          <p:cNvSpPr/>
          <p:nvPr/>
        </p:nvSpPr>
        <p:spPr>
          <a:xfrm>
            <a:off x="6398541" y="2368104"/>
            <a:ext cx="280846" cy="184666"/>
          </a:xfrm>
          <a:prstGeom prst="rect">
            <a:avLst/>
          </a:prstGeom>
        </p:spPr>
        <p:txBody>
          <a:bodyPr wrap="none">
            <a:spAutoFit/>
          </a:bodyPr>
          <a:lstStyle/>
          <a:p>
            <a:r>
              <a:rPr lang="es-ES" sz="600" dirty="0"/>
              <a:t>1.3</a:t>
            </a:r>
          </a:p>
        </p:txBody>
      </p:sp>
      <p:sp>
        <p:nvSpPr>
          <p:cNvPr id="15" name="Rectángulo 14">
            <a:extLst>
              <a:ext uri="{FF2B5EF4-FFF2-40B4-BE49-F238E27FC236}">
                <a16:creationId xmlns:a16="http://schemas.microsoft.com/office/drawing/2014/main" id="{C472D113-76EB-4B80-955B-04B443E2F1EB}"/>
              </a:ext>
            </a:extLst>
          </p:cNvPr>
          <p:cNvSpPr/>
          <p:nvPr/>
        </p:nvSpPr>
        <p:spPr>
          <a:xfrm>
            <a:off x="7009865" y="5568437"/>
            <a:ext cx="223138" cy="184666"/>
          </a:xfrm>
          <a:prstGeom prst="rect">
            <a:avLst/>
          </a:prstGeom>
        </p:spPr>
        <p:txBody>
          <a:bodyPr wrap="none">
            <a:spAutoFit/>
          </a:bodyPr>
          <a:lstStyle/>
          <a:p>
            <a:r>
              <a:rPr lang="es-ES" sz="600" dirty="0"/>
              <a:t>2</a:t>
            </a:r>
          </a:p>
        </p:txBody>
      </p:sp>
      <p:sp>
        <p:nvSpPr>
          <p:cNvPr id="17" name="Rectángulo 16">
            <a:extLst>
              <a:ext uri="{FF2B5EF4-FFF2-40B4-BE49-F238E27FC236}">
                <a16:creationId xmlns:a16="http://schemas.microsoft.com/office/drawing/2014/main" id="{5922ACD9-A25B-45BA-A603-5E03E38B5019}"/>
              </a:ext>
            </a:extLst>
          </p:cNvPr>
          <p:cNvSpPr/>
          <p:nvPr/>
        </p:nvSpPr>
        <p:spPr>
          <a:xfrm>
            <a:off x="7467070" y="5563661"/>
            <a:ext cx="223138" cy="184666"/>
          </a:xfrm>
          <a:prstGeom prst="rect">
            <a:avLst/>
          </a:prstGeom>
        </p:spPr>
        <p:txBody>
          <a:bodyPr wrap="none">
            <a:spAutoFit/>
          </a:bodyPr>
          <a:lstStyle/>
          <a:p>
            <a:r>
              <a:rPr lang="es-ES" sz="600" dirty="0"/>
              <a:t>2</a:t>
            </a:r>
          </a:p>
        </p:txBody>
      </p:sp>
      <p:sp>
        <p:nvSpPr>
          <p:cNvPr id="19" name="Rectángulo 18">
            <a:extLst>
              <a:ext uri="{FF2B5EF4-FFF2-40B4-BE49-F238E27FC236}">
                <a16:creationId xmlns:a16="http://schemas.microsoft.com/office/drawing/2014/main" id="{617CA967-87FF-4DDD-99A3-BAD0B12274D2}"/>
              </a:ext>
            </a:extLst>
          </p:cNvPr>
          <p:cNvSpPr/>
          <p:nvPr/>
        </p:nvSpPr>
        <p:spPr>
          <a:xfrm>
            <a:off x="7900463" y="5568418"/>
            <a:ext cx="223138" cy="184666"/>
          </a:xfrm>
          <a:prstGeom prst="rect">
            <a:avLst/>
          </a:prstGeom>
        </p:spPr>
        <p:txBody>
          <a:bodyPr wrap="none">
            <a:spAutoFit/>
          </a:bodyPr>
          <a:lstStyle/>
          <a:p>
            <a:r>
              <a:rPr lang="es-ES" sz="600" dirty="0"/>
              <a:t>2</a:t>
            </a:r>
          </a:p>
        </p:txBody>
      </p:sp>
      <p:sp>
        <p:nvSpPr>
          <p:cNvPr id="20" name="Rectángulo 19">
            <a:extLst>
              <a:ext uri="{FF2B5EF4-FFF2-40B4-BE49-F238E27FC236}">
                <a16:creationId xmlns:a16="http://schemas.microsoft.com/office/drawing/2014/main" id="{BF8B8BBA-B21D-41E2-9E29-218FF52709E4}"/>
              </a:ext>
            </a:extLst>
          </p:cNvPr>
          <p:cNvSpPr/>
          <p:nvPr/>
        </p:nvSpPr>
        <p:spPr>
          <a:xfrm>
            <a:off x="6733319" y="2649031"/>
            <a:ext cx="223138" cy="184666"/>
          </a:xfrm>
          <a:prstGeom prst="rect">
            <a:avLst/>
          </a:prstGeom>
        </p:spPr>
        <p:txBody>
          <a:bodyPr wrap="none">
            <a:spAutoFit/>
          </a:bodyPr>
          <a:lstStyle/>
          <a:p>
            <a:r>
              <a:rPr lang="es-ES" sz="600" dirty="0"/>
              <a:t>3</a:t>
            </a:r>
          </a:p>
        </p:txBody>
      </p:sp>
      <p:sp>
        <p:nvSpPr>
          <p:cNvPr id="21" name="Rectángulo 20">
            <a:extLst>
              <a:ext uri="{FF2B5EF4-FFF2-40B4-BE49-F238E27FC236}">
                <a16:creationId xmlns:a16="http://schemas.microsoft.com/office/drawing/2014/main" id="{386ACDB3-8CD8-4738-B001-148EE959C363}"/>
              </a:ext>
            </a:extLst>
          </p:cNvPr>
          <p:cNvSpPr/>
          <p:nvPr/>
        </p:nvSpPr>
        <p:spPr>
          <a:xfrm>
            <a:off x="6728472" y="2372867"/>
            <a:ext cx="280846" cy="184666"/>
          </a:xfrm>
          <a:prstGeom prst="rect">
            <a:avLst/>
          </a:prstGeom>
        </p:spPr>
        <p:txBody>
          <a:bodyPr wrap="none">
            <a:spAutoFit/>
          </a:bodyPr>
          <a:lstStyle/>
          <a:p>
            <a:r>
              <a:rPr lang="es-ES" sz="600" dirty="0"/>
              <a:t>3.1</a:t>
            </a:r>
          </a:p>
        </p:txBody>
      </p:sp>
      <p:sp>
        <p:nvSpPr>
          <p:cNvPr id="22" name="Rectángulo 21">
            <a:extLst>
              <a:ext uri="{FF2B5EF4-FFF2-40B4-BE49-F238E27FC236}">
                <a16:creationId xmlns:a16="http://schemas.microsoft.com/office/drawing/2014/main" id="{23665885-23F8-401E-AF43-EC0B12F8756A}"/>
              </a:ext>
            </a:extLst>
          </p:cNvPr>
          <p:cNvSpPr/>
          <p:nvPr/>
        </p:nvSpPr>
        <p:spPr>
          <a:xfrm>
            <a:off x="6409374" y="1982337"/>
            <a:ext cx="280846" cy="184666"/>
          </a:xfrm>
          <a:prstGeom prst="rect">
            <a:avLst/>
          </a:prstGeom>
        </p:spPr>
        <p:txBody>
          <a:bodyPr wrap="none">
            <a:spAutoFit/>
          </a:bodyPr>
          <a:lstStyle/>
          <a:p>
            <a:r>
              <a:rPr lang="es-ES" sz="600" dirty="0"/>
              <a:t>3.2</a:t>
            </a:r>
          </a:p>
        </p:txBody>
      </p:sp>
      <p:sp>
        <p:nvSpPr>
          <p:cNvPr id="23" name="Rectángulo 22">
            <a:extLst>
              <a:ext uri="{FF2B5EF4-FFF2-40B4-BE49-F238E27FC236}">
                <a16:creationId xmlns:a16="http://schemas.microsoft.com/office/drawing/2014/main" id="{6EEA3E49-28F2-4DE9-A3AE-5F2963FFA307}"/>
              </a:ext>
            </a:extLst>
          </p:cNvPr>
          <p:cNvSpPr/>
          <p:nvPr/>
        </p:nvSpPr>
        <p:spPr>
          <a:xfrm>
            <a:off x="8081012" y="4401687"/>
            <a:ext cx="280846" cy="184666"/>
          </a:xfrm>
          <a:prstGeom prst="rect">
            <a:avLst/>
          </a:prstGeom>
        </p:spPr>
        <p:txBody>
          <a:bodyPr wrap="none">
            <a:spAutoFit/>
          </a:bodyPr>
          <a:lstStyle/>
          <a:p>
            <a:r>
              <a:rPr lang="es-ES" sz="600" dirty="0"/>
              <a:t>3.3</a:t>
            </a:r>
          </a:p>
        </p:txBody>
      </p:sp>
      <p:sp>
        <p:nvSpPr>
          <p:cNvPr id="24" name="Rectángulo 23">
            <a:extLst>
              <a:ext uri="{FF2B5EF4-FFF2-40B4-BE49-F238E27FC236}">
                <a16:creationId xmlns:a16="http://schemas.microsoft.com/office/drawing/2014/main" id="{7D8099A3-D21A-4AD7-99F2-B397DEFF83B0}"/>
              </a:ext>
            </a:extLst>
          </p:cNvPr>
          <p:cNvSpPr/>
          <p:nvPr/>
        </p:nvSpPr>
        <p:spPr>
          <a:xfrm>
            <a:off x="5647104" y="6511423"/>
            <a:ext cx="280846" cy="184666"/>
          </a:xfrm>
          <a:prstGeom prst="rect">
            <a:avLst/>
          </a:prstGeom>
        </p:spPr>
        <p:txBody>
          <a:bodyPr wrap="none">
            <a:spAutoFit/>
          </a:bodyPr>
          <a:lstStyle/>
          <a:p>
            <a:r>
              <a:rPr lang="es-ES" sz="600" dirty="0"/>
              <a:t>3.4</a:t>
            </a:r>
          </a:p>
        </p:txBody>
      </p:sp>
      <p:sp>
        <p:nvSpPr>
          <p:cNvPr id="25" name="Rectángulo 24">
            <a:extLst>
              <a:ext uri="{FF2B5EF4-FFF2-40B4-BE49-F238E27FC236}">
                <a16:creationId xmlns:a16="http://schemas.microsoft.com/office/drawing/2014/main" id="{3FD5CBCF-0100-4165-9159-5D1441AC64A2}"/>
              </a:ext>
            </a:extLst>
          </p:cNvPr>
          <p:cNvSpPr/>
          <p:nvPr/>
        </p:nvSpPr>
        <p:spPr>
          <a:xfrm>
            <a:off x="4594591" y="4354010"/>
            <a:ext cx="280846" cy="184666"/>
          </a:xfrm>
          <a:prstGeom prst="rect">
            <a:avLst/>
          </a:prstGeom>
        </p:spPr>
        <p:txBody>
          <a:bodyPr wrap="none">
            <a:spAutoFit/>
          </a:bodyPr>
          <a:lstStyle/>
          <a:p>
            <a:r>
              <a:rPr lang="es-ES" sz="600" dirty="0"/>
              <a:t>3.4</a:t>
            </a:r>
          </a:p>
        </p:txBody>
      </p:sp>
      <p:sp>
        <p:nvSpPr>
          <p:cNvPr id="26" name="Rectángulo 25">
            <a:extLst>
              <a:ext uri="{FF2B5EF4-FFF2-40B4-BE49-F238E27FC236}">
                <a16:creationId xmlns:a16="http://schemas.microsoft.com/office/drawing/2014/main" id="{C5B0A69D-0AAE-4356-926C-8537C287CDF7}"/>
              </a:ext>
            </a:extLst>
          </p:cNvPr>
          <p:cNvSpPr/>
          <p:nvPr/>
        </p:nvSpPr>
        <p:spPr>
          <a:xfrm>
            <a:off x="4584508" y="5655994"/>
            <a:ext cx="280846" cy="184666"/>
          </a:xfrm>
          <a:prstGeom prst="rect">
            <a:avLst/>
          </a:prstGeom>
        </p:spPr>
        <p:txBody>
          <a:bodyPr wrap="none">
            <a:spAutoFit/>
          </a:bodyPr>
          <a:lstStyle/>
          <a:p>
            <a:r>
              <a:rPr lang="es-ES" sz="600" dirty="0"/>
              <a:t>3.5</a:t>
            </a:r>
          </a:p>
        </p:txBody>
      </p:sp>
      <p:sp>
        <p:nvSpPr>
          <p:cNvPr id="28" name="Rectángulo 27">
            <a:extLst>
              <a:ext uri="{FF2B5EF4-FFF2-40B4-BE49-F238E27FC236}">
                <a16:creationId xmlns:a16="http://schemas.microsoft.com/office/drawing/2014/main" id="{A2CF0138-C7F5-4CE2-AFF1-3C9006628412}"/>
              </a:ext>
            </a:extLst>
          </p:cNvPr>
          <p:cNvSpPr/>
          <p:nvPr/>
        </p:nvSpPr>
        <p:spPr>
          <a:xfrm>
            <a:off x="6424751" y="2653660"/>
            <a:ext cx="223138" cy="184666"/>
          </a:xfrm>
          <a:prstGeom prst="rect">
            <a:avLst/>
          </a:prstGeom>
        </p:spPr>
        <p:txBody>
          <a:bodyPr wrap="none">
            <a:spAutoFit/>
          </a:bodyPr>
          <a:lstStyle/>
          <a:p>
            <a:r>
              <a:rPr lang="es-ES" sz="600" dirty="0"/>
              <a:t>4</a:t>
            </a:r>
          </a:p>
        </p:txBody>
      </p:sp>
      <p:sp>
        <p:nvSpPr>
          <p:cNvPr id="29" name="Rectángulo 28">
            <a:extLst>
              <a:ext uri="{FF2B5EF4-FFF2-40B4-BE49-F238E27FC236}">
                <a16:creationId xmlns:a16="http://schemas.microsoft.com/office/drawing/2014/main" id="{07FE36B3-514A-435B-9989-58277A6B8036}"/>
              </a:ext>
            </a:extLst>
          </p:cNvPr>
          <p:cNvSpPr/>
          <p:nvPr/>
        </p:nvSpPr>
        <p:spPr>
          <a:xfrm>
            <a:off x="6401891" y="2927980"/>
            <a:ext cx="223138" cy="184666"/>
          </a:xfrm>
          <a:prstGeom prst="rect">
            <a:avLst/>
          </a:prstGeom>
        </p:spPr>
        <p:txBody>
          <a:bodyPr wrap="none">
            <a:spAutoFit/>
          </a:bodyPr>
          <a:lstStyle/>
          <a:p>
            <a:r>
              <a:rPr lang="es-ES" sz="600" dirty="0"/>
              <a:t>4</a:t>
            </a:r>
          </a:p>
        </p:txBody>
      </p:sp>
    </p:spTree>
    <p:extLst>
      <p:ext uri="{BB962C8B-B14F-4D97-AF65-F5344CB8AC3E}">
        <p14:creationId xmlns:p14="http://schemas.microsoft.com/office/powerpoint/2010/main" val="4191258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4E7D7-4CBE-455B-9F66-8C17C74FD65E}"/>
              </a:ext>
            </a:extLst>
          </p:cNvPr>
          <p:cNvSpPr txBox="1">
            <a:spLocks/>
          </p:cNvSpPr>
          <p:nvPr/>
        </p:nvSpPr>
        <p:spPr>
          <a:xfrm>
            <a:off x="553433" y="5823751"/>
            <a:ext cx="11085133" cy="60288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2800" kern="1200">
                <a:solidFill>
                  <a:srgbClr val="6494ED"/>
                </a:solidFill>
                <a:latin typeface="Hypatia Sans Pro" panose="020B0502020204020303" pitchFamily="34" charset="0"/>
                <a:ea typeface="+mj-ea"/>
                <a:cs typeface="+mj-cs"/>
              </a:defRPr>
            </a:lvl1pPr>
          </a:lstStyle>
          <a:p>
            <a:pPr algn="l"/>
            <a:r>
              <a:rPr lang="es-ES" sz="1200" dirty="0">
                <a:solidFill>
                  <a:schemeClr val="tx1"/>
                </a:solidFill>
                <a:latin typeface="+mn-lt"/>
              </a:rPr>
              <a:t>Documentación</a:t>
            </a:r>
            <a:r>
              <a:rPr lang="es-ES" sz="1200" dirty="0">
                <a:latin typeface="+mn-lt"/>
              </a:rPr>
              <a:t>: </a:t>
            </a:r>
            <a:r>
              <a:rPr lang="es-ES" sz="1200" dirty="0">
                <a:solidFill>
                  <a:srgbClr val="0070C0"/>
                </a:solidFill>
                <a:latin typeface="+mn-lt"/>
                <a:hlinkClick r:id="rId2">
                  <a:extLst>
                    <a:ext uri="{A12FA001-AC4F-418D-AE19-62706E023703}">
                      <ahyp:hlinkClr xmlns:ahyp="http://schemas.microsoft.com/office/drawing/2018/hyperlinkcolor" val="tx"/>
                    </a:ext>
                  </a:extLst>
                </a:hlinkClick>
              </a:rPr>
              <a:t>https://github.com/HerculesCRUE/ib-asio-docs-/blob/master/entregables_hito_2/libreria_descubrimiento/Librer%C3%ADa%20de%20descubrimiento.md</a:t>
            </a:r>
            <a:endParaRPr lang="es-ES" sz="1200" dirty="0">
              <a:solidFill>
                <a:srgbClr val="0070C0"/>
              </a:solidFill>
              <a:latin typeface="+mn-lt"/>
            </a:endParaRPr>
          </a:p>
          <a:p>
            <a:pPr algn="l"/>
            <a:r>
              <a:rPr lang="es-ES" sz="1200" dirty="0">
                <a:solidFill>
                  <a:schemeClr val="tx1"/>
                </a:solidFill>
                <a:latin typeface="+mn-lt"/>
              </a:rPr>
              <a:t>Repositorio</a:t>
            </a:r>
            <a:r>
              <a:rPr lang="es-ES" sz="1200" dirty="0">
                <a:latin typeface="+mn-lt"/>
              </a:rPr>
              <a:t>: </a:t>
            </a:r>
            <a:r>
              <a:rPr lang="es-ES" sz="1200" dirty="0">
                <a:latin typeface="+mn-lt"/>
                <a:hlinkClick r:id="rId3"/>
              </a:rPr>
              <a:t>https://github.com/HerculesCRUE/ib-discovery</a:t>
            </a:r>
            <a:r>
              <a:rPr lang="es-ES" sz="1200" dirty="0">
                <a:latin typeface="+mn-lt"/>
              </a:rPr>
              <a:t> , https://github.com/HerculesCRUE/ib-federation</a:t>
            </a:r>
          </a:p>
          <a:p>
            <a:pPr algn="l"/>
            <a:endParaRPr lang="es-ES" dirty="0">
              <a:latin typeface="Hypatia Sans Pro"/>
            </a:endParaRPr>
          </a:p>
        </p:txBody>
      </p:sp>
    </p:spTree>
    <p:extLst>
      <p:ext uri="{BB962C8B-B14F-4D97-AF65-F5344CB8AC3E}">
        <p14:creationId xmlns:p14="http://schemas.microsoft.com/office/powerpoint/2010/main" val="1974507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Descubrimiento. </a:t>
            </a:r>
            <a:r>
              <a:rPr lang="es-ES" sz="4000" dirty="0">
                <a:solidFill>
                  <a:srgbClr val="FF0000"/>
                </a:solidFill>
              </a:rPr>
              <a:t>Dependencias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216795" y="2113066"/>
            <a:ext cx="11626862" cy="4278094"/>
          </a:xfrm>
          <a:prstGeom prst="rect">
            <a:avLst/>
          </a:prstGeom>
          <a:noFill/>
        </p:spPr>
        <p:txBody>
          <a:bodyPr wrap="square" rtlCol="0">
            <a:spAutoFit/>
          </a:bodyPr>
          <a:lstStyle/>
          <a:p>
            <a:pPr marL="285750" indent="-285750">
              <a:buFont typeface="Arial" panose="020B0604020202020204" pitchFamily="34" charset="0"/>
              <a:buChar char="•"/>
            </a:pPr>
            <a:r>
              <a:rPr lang="es-ES" sz="1400" dirty="0"/>
              <a:t>Dependencias con otros servicios (docker-compose):</a:t>
            </a:r>
            <a:endParaRPr lang="es-ES" sz="1400" b="1" dirty="0"/>
          </a:p>
          <a:p>
            <a:pPr marL="742950" lvl="1" indent="-285750">
              <a:buFont typeface="Arial" panose="020B0604020202020204" pitchFamily="34" charset="0"/>
              <a:buChar char="•"/>
            </a:pPr>
            <a:r>
              <a:rPr lang="es-ES" sz="1400" b="1" dirty="0"/>
              <a:t>Elasticsearch</a:t>
            </a:r>
            <a:r>
              <a:rPr lang="es-ES" sz="1400" dirty="0"/>
              <a:t>: Motor de búsqueda por documentos indexados</a:t>
            </a:r>
          </a:p>
          <a:p>
            <a:pPr marL="742950" lvl="1" indent="-285750">
              <a:buFont typeface="Arial" panose="020B0604020202020204" pitchFamily="34" charset="0"/>
              <a:buChar char="•"/>
            </a:pPr>
            <a:r>
              <a:rPr lang="es-ES" sz="1400" b="1" dirty="0"/>
              <a:t>Redis: </a:t>
            </a:r>
            <a:r>
              <a:rPr lang="es-ES" sz="1400" dirty="0"/>
              <a:t>Base de datos tipo clave y valor en memoria de alta velocidad.</a:t>
            </a:r>
          </a:p>
          <a:p>
            <a:pPr marL="742950" lvl="1" indent="-285750">
              <a:buFont typeface="Arial" panose="020B0604020202020204" pitchFamily="34" charset="0"/>
              <a:buChar char="•"/>
            </a:pPr>
            <a:r>
              <a:rPr lang="es-ES" sz="1400" dirty="0"/>
              <a:t>Base de datos relacional (</a:t>
            </a:r>
            <a:r>
              <a:rPr lang="es-ES" sz="1400" b="1" dirty="0" err="1"/>
              <a:t>MariaDB</a:t>
            </a:r>
            <a:r>
              <a:rPr lang="es-ES" sz="1400" dirty="0"/>
              <a:t>): Base de datos relacional para objetos persistentes.</a:t>
            </a:r>
          </a:p>
          <a:p>
            <a:pPr marL="742950" lvl="1" indent="-285750">
              <a:buFont typeface="Arial" panose="020B0604020202020204" pitchFamily="34" charset="0"/>
              <a:buChar char="•"/>
            </a:pPr>
            <a:r>
              <a:rPr lang="es-ES" sz="1400" b="1" dirty="0"/>
              <a:t>Kafka: </a:t>
            </a:r>
            <a:r>
              <a:rPr lang="es-ES" sz="1400" dirty="0"/>
              <a:t>Cola de mensajes para suscripción y publicación en topics.</a:t>
            </a:r>
          </a:p>
          <a:p>
            <a:pPr marL="742950" lvl="1" indent="-285750">
              <a:buFont typeface="Arial" panose="020B0604020202020204" pitchFamily="34" charset="0"/>
              <a:buChar char="•"/>
            </a:pPr>
            <a:r>
              <a:rPr lang="es-ES" sz="1400" b="1" dirty="0"/>
              <a:t>Kibana</a:t>
            </a:r>
            <a:r>
              <a:rPr lang="es-ES" sz="1400" dirty="0"/>
              <a:t> (opcional): Frontal para facilitar el visionado de los datos almacenados en Elasticsearch.</a:t>
            </a:r>
          </a:p>
          <a:p>
            <a:pPr marL="742950" lvl="1" indent="-285750">
              <a:buFont typeface="Arial" panose="020B0604020202020204" pitchFamily="34" charset="0"/>
              <a:buChar char="•"/>
            </a:pPr>
            <a:r>
              <a:rPr lang="es-ES" sz="1400" b="1" dirty="0" err="1"/>
              <a:t>MariaDB</a:t>
            </a:r>
            <a:r>
              <a:rPr lang="es-ES" sz="1400" b="1" dirty="0"/>
              <a:t>: </a:t>
            </a:r>
            <a:r>
              <a:rPr lang="es-ES" sz="1400" dirty="0"/>
              <a:t>Base de datos relacional, para almacenamiento persistente.</a:t>
            </a:r>
          </a:p>
          <a:p>
            <a:pPr marL="742950" lvl="1" indent="-285750">
              <a:buFont typeface="Arial" panose="020B0604020202020204" pitchFamily="34" charset="0"/>
              <a:buChar char="•"/>
            </a:pPr>
            <a:r>
              <a:rPr lang="es-ES" sz="1400" b="1" dirty="0"/>
              <a:t>Service Discovery: </a:t>
            </a:r>
            <a:r>
              <a:rPr lang="es-ES" sz="1400" dirty="0"/>
              <a:t>Necesita que el servicio de </a:t>
            </a:r>
            <a:r>
              <a:rPr lang="es-ES" sz="1400" dirty="0" err="1"/>
              <a:t>service-discovery</a:t>
            </a:r>
            <a:r>
              <a:rPr lang="es-ES" sz="1400" dirty="0"/>
              <a:t> este desplegado</a:t>
            </a:r>
          </a:p>
          <a:p>
            <a:pPr marL="285750" indent="-285750">
              <a:buFont typeface="Arial" panose="020B0604020202020204" pitchFamily="34" charset="0"/>
              <a:buChar char="•"/>
            </a:pPr>
            <a:r>
              <a:rPr lang="es-ES" sz="1400" dirty="0"/>
              <a:t>Dependencias con otros </a:t>
            </a:r>
            <a:r>
              <a:rPr lang="es-ES" sz="1400" dirty="0" err="1"/>
              <a:t>micro-servios</a:t>
            </a:r>
            <a:r>
              <a:rPr lang="es-ES" sz="1400" dirty="0"/>
              <a:t>:</a:t>
            </a:r>
          </a:p>
          <a:p>
            <a:pPr marL="742950" lvl="1" indent="-285750">
              <a:buFont typeface="Arial" panose="020B0604020202020204" pitchFamily="34" charset="0"/>
              <a:buChar char="•"/>
            </a:pPr>
            <a:r>
              <a:rPr lang="es-ES" sz="1400" dirty="0"/>
              <a:t>Federación: Para obtener los datos desde los triple stores</a:t>
            </a:r>
          </a:p>
          <a:p>
            <a:pPr marL="742950" lvl="1" indent="-285750">
              <a:buFont typeface="Arial" panose="020B0604020202020204" pitchFamily="34" charset="0"/>
              <a:buChar char="•"/>
            </a:pPr>
            <a:r>
              <a:rPr lang="es-ES" sz="1400" dirty="0"/>
              <a:t>Factoría de URIs: Para obtener la URI local del recurso</a:t>
            </a:r>
          </a:p>
          <a:p>
            <a:pPr marL="742950" lvl="1" indent="-285750">
              <a:buFont typeface="Arial" panose="020B0604020202020204" pitchFamily="34" charset="0"/>
              <a:buChar char="•"/>
            </a:pPr>
            <a:r>
              <a:rPr lang="es-ES" sz="1400" dirty="0"/>
              <a:t>Event Manager: Para ejecutar las acciones necesarias sobre el triple store</a:t>
            </a:r>
          </a:p>
          <a:p>
            <a:pPr marL="285750" indent="-285750">
              <a:buFont typeface="Arial" panose="020B0604020202020204" pitchFamily="34" charset="0"/>
              <a:buChar char="•"/>
            </a:pPr>
            <a:r>
              <a:rPr lang="es-ES" sz="1400" dirty="0"/>
              <a:t>Configuración:</a:t>
            </a:r>
          </a:p>
          <a:p>
            <a:pPr marL="742950" lvl="1" indent="-285750">
              <a:buFont typeface="Arial" panose="020B0604020202020204" pitchFamily="34" charset="0"/>
              <a:buChar char="•"/>
            </a:pPr>
            <a:r>
              <a:rPr lang="es-ES" sz="1400" dirty="0"/>
              <a:t>Fichero </a:t>
            </a:r>
            <a:r>
              <a:rPr lang="es-ES" sz="1400" b="1" dirty="0" err="1"/>
              <a:t>appication.yml</a:t>
            </a:r>
            <a:r>
              <a:rPr lang="es-ES" sz="1400" b="1" dirty="0"/>
              <a:t>: </a:t>
            </a:r>
            <a:r>
              <a:rPr lang="es-ES" sz="1400" dirty="0"/>
              <a:t>configuración de la aplicación</a:t>
            </a:r>
          </a:p>
          <a:p>
            <a:pPr marL="742950" lvl="1" indent="-285750">
              <a:buFont typeface="Arial" panose="020B0604020202020204" pitchFamily="34" charset="0"/>
              <a:buChar char="•"/>
            </a:pPr>
            <a:r>
              <a:rPr lang="es-ES" sz="1400" dirty="0"/>
              <a:t>Fichero </a:t>
            </a:r>
            <a:r>
              <a:rPr lang="es-ES" sz="1400" b="1" dirty="0"/>
              <a:t>docker-</a:t>
            </a:r>
            <a:r>
              <a:rPr lang="es-ES" sz="1400" b="1" dirty="0" err="1"/>
              <a:t>compose.yml</a:t>
            </a:r>
            <a:r>
              <a:rPr lang="es-ES" sz="1400" b="1" dirty="0"/>
              <a:t> </a:t>
            </a:r>
            <a:r>
              <a:rPr lang="es-ES" sz="1400" dirty="0"/>
              <a:t>en directorio </a:t>
            </a:r>
            <a:r>
              <a:rPr lang="es-ES" sz="1400" b="1" dirty="0"/>
              <a:t>docker-</a:t>
            </a:r>
            <a:r>
              <a:rPr lang="es-ES" sz="1400" b="1" dirty="0" err="1"/>
              <a:t>devenv</a:t>
            </a:r>
            <a:r>
              <a:rPr lang="es-ES" sz="1400" b="1" dirty="0"/>
              <a:t>: </a:t>
            </a:r>
            <a:r>
              <a:rPr lang="es-ES" sz="1400" dirty="0"/>
              <a:t>configuración de contenedores docker para instalar el entorno.</a:t>
            </a:r>
          </a:p>
          <a:p>
            <a:pPr marL="285750" indent="-285750">
              <a:buFont typeface="Arial" panose="020B0604020202020204" pitchFamily="34" charset="0"/>
              <a:buChar char="•"/>
            </a:pPr>
            <a:endParaRPr lang="es-ES" sz="1400" dirty="0"/>
          </a:p>
          <a:p>
            <a:pPr marL="1200150" lvl="2" indent="-285750">
              <a:buFont typeface="Arial" panose="020B0604020202020204" pitchFamily="34" charset="0"/>
              <a:buChar char="•"/>
            </a:pPr>
            <a:endParaRPr lang="es-ES" sz="1600" dirty="0"/>
          </a:p>
          <a:p>
            <a:endParaRPr lang="es-ES" sz="1600" dirty="0"/>
          </a:p>
          <a:p>
            <a:pPr marL="285750"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3194333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646331"/>
          </a:xfrm>
          <a:prstGeom prst="rect">
            <a:avLst/>
          </a:prstGeom>
          <a:noFill/>
        </p:spPr>
        <p:txBody>
          <a:bodyPr wrap="square" rtlCol="0">
            <a:spAutoFit/>
          </a:bodyPr>
          <a:lstStyle/>
          <a:p>
            <a:r>
              <a:rPr lang="es-ES" sz="3600" dirty="0"/>
              <a:t>Descubrimiento. </a:t>
            </a:r>
            <a:r>
              <a:rPr lang="es-ES" sz="3600" dirty="0">
                <a:solidFill>
                  <a:schemeClr val="accent1">
                    <a:lumMod val="50000"/>
                  </a:schemeClr>
                </a:solidFill>
              </a:rPr>
              <a:t>Discovery-Service</a:t>
            </a:r>
            <a:r>
              <a:rPr lang="es-ES" sz="3600" dirty="0"/>
              <a:t>. </a:t>
            </a:r>
            <a:r>
              <a:rPr lang="es-ES" sz="3600" dirty="0">
                <a:solidFill>
                  <a:srgbClr val="FF0000"/>
                </a:solidFill>
              </a:rPr>
              <a:t>Modelo de dominio I</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113066"/>
            <a:ext cx="8927223" cy="1231106"/>
          </a:xfrm>
          <a:prstGeom prst="rect">
            <a:avLst/>
          </a:prstGeom>
          <a:noFill/>
        </p:spPr>
        <p:txBody>
          <a:bodyPr wrap="square" rtlCol="0">
            <a:spAutoFit/>
          </a:bodyPr>
          <a:lstStyle/>
          <a:p>
            <a:endParaRPr lang="es-ES" sz="1000" dirty="0"/>
          </a:p>
          <a:p>
            <a:pPr marL="285750" indent="-285750">
              <a:buFont typeface="Arial" panose="020B0604020202020204" pitchFamily="34" charset="0"/>
              <a:buChar char="•"/>
            </a:pPr>
            <a:r>
              <a:rPr lang="es-ES" sz="1600" b="1" dirty="0"/>
              <a:t>Paquete </a:t>
            </a:r>
            <a:r>
              <a:rPr lang="es-ES" sz="1600" b="1" dirty="0" err="1"/>
              <a:t>appstate</a:t>
            </a:r>
            <a:r>
              <a:rPr lang="es-ES" sz="1600" b="1" dirty="0"/>
              <a:t>: </a:t>
            </a:r>
            <a:r>
              <a:rPr lang="es-ES" sz="1600" dirty="0"/>
              <a:t>Clases que modelan el estado de los datos y la aplicación.</a:t>
            </a:r>
          </a:p>
          <a:p>
            <a:endParaRPr lang="es-ES" sz="1600" dirty="0"/>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p:txBody>
      </p:sp>
      <p:pic>
        <p:nvPicPr>
          <p:cNvPr id="5" name="Imagen 4">
            <a:extLst>
              <a:ext uri="{FF2B5EF4-FFF2-40B4-BE49-F238E27FC236}">
                <a16:creationId xmlns:a16="http://schemas.microsoft.com/office/drawing/2014/main" id="{7222C256-DA75-4DBE-8292-CDBEBFAC0C4F}"/>
              </a:ext>
            </a:extLst>
          </p:cNvPr>
          <p:cNvPicPr>
            <a:picLocks noChangeAspect="1"/>
          </p:cNvPicPr>
          <p:nvPr/>
        </p:nvPicPr>
        <p:blipFill>
          <a:blip r:embed="rId3"/>
          <a:stretch>
            <a:fillRect/>
          </a:stretch>
        </p:blipFill>
        <p:spPr>
          <a:xfrm>
            <a:off x="9730615" y="2113066"/>
            <a:ext cx="1570858" cy="4325142"/>
          </a:xfrm>
          <a:prstGeom prst="rect">
            <a:avLst/>
          </a:prstGeom>
        </p:spPr>
      </p:pic>
      <p:sp>
        <p:nvSpPr>
          <p:cNvPr id="6" name="Rectángulo 5">
            <a:extLst>
              <a:ext uri="{FF2B5EF4-FFF2-40B4-BE49-F238E27FC236}">
                <a16:creationId xmlns:a16="http://schemas.microsoft.com/office/drawing/2014/main" id="{1B76DF0E-87FC-4C2B-BB53-0950A66D1FE2}"/>
              </a:ext>
            </a:extLst>
          </p:cNvPr>
          <p:cNvSpPr/>
          <p:nvPr/>
        </p:nvSpPr>
        <p:spPr>
          <a:xfrm>
            <a:off x="8834025" y="4185821"/>
            <a:ext cx="301686" cy="369332"/>
          </a:xfrm>
          <a:prstGeom prst="rect">
            <a:avLst/>
          </a:prstGeom>
        </p:spPr>
        <p:txBody>
          <a:bodyPr wrap="none">
            <a:spAutoFit/>
          </a:bodyPr>
          <a:lstStyle/>
          <a:p>
            <a:r>
              <a:rPr lang="es-ES" dirty="0"/>
              <a:t>6</a:t>
            </a:r>
          </a:p>
        </p:txBody>
      </p:sp>
      <p:pic>
        <p:nvPicPr>
          <p:cNvPr id="7" name="Imagen 6">
            <a:extLst>
              <a:ext uri="{FF2B5EF4-FFF2-40B4-BE49-F238E27FC236}">
                <a16:creationId xmlns:a16="http://schemas.microsoft.com/office/drawing/2014/main" id="{4AAAE722-360D-4CC2-99F8-0060C5DD6A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9338" y="2738003"/>
            <a:ext cx="4516892" cy="3288250"/>
          </a:xfrm>
          <a:prstGeom prst="rect">
            <a:avLst/>
          </a:prstGeom>
        </p:spPr>
      </p:pic>
    </p:spTree>
    <p:extLst>
      <p:ext uri="{BB962C8B-B14F-4D97-AF65-F5344CB8AC3E}">
        <p14:creationId xmlns:p14="http://schemas.microsoft.com/office/powerpoint/2010/main" val="2186793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646331"/>
          </a:xfrm>
          <a:prstGeom prst="rect">
            <a:avLst/>
          </a:prstGeom>
          <a:noFill/>
        </p:spPr>
        <p:txBody>
          <a:bodyPr wrap="square" rtlCol="0">
            <a:spAutoFit/>
          </a:bodyPr>
          <a:lstStyle/>
          <a:p>
            <a:r>
              <a:rPr lang="es-ES" sz="3600" dirty="0"/>
              <a:t>Descubrimiento. </a:t>
            </a:r>
            <a:r>
              <a:rPr lang="es-ES" sz="3600" dirty="0">
                <a:solidFill>
                  <a:schemeClr val="accent1">
                    <a:lumMod val="50000"/>
                  </a:schemeClr>
                </a:solidFill>
              </a:rPr>
              <a:t>Discovery-Service</a:t>
            </a:r>
            <a:r>
              <a:rPr lang="es-ES" sz="3600" dirty="0"/>
              <a:t>. </a:t>
            </a:r>
            <a:r>
              <a:rPr lang="es-ES" sz="3600" dirty="0">
                <a:solidFill>
                  <a:srgbClr val="FF0000"/>
                </a:solidFill>
              </a:rPr>
              <a:t>Modelo de dominio II</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113066"/>
            <a:ext cx="8927223" cy="1723549"/>
          </a:xfrm>
          <a:prstGeom prst="rect">
            <a:avLst/>
          </a:prstGeom>
          <a:noFill/>
        </p:spPr>
        <p:txBody>
          <a:bodyPr wrap="square" rtlCol="0">
            <a:spAutoFit/>
          </a:bodyPr>
          <a:lstStyle/>
          <a:p>
            <a:endParaRPr lang="es-ES" sz="1000" dirty="0"/>
          </a:p>
          <a:p>
            <a:pPr marL="285750" indent="-285750">
              <a:buFont typeface="Arial" panose="020B0604020202020204" pitchFamily="34" charset="0"/>
              <a:buChar char="•"/>
            </a:pPr>
            <a:r>
              <a:rPr lang="es-ES" sz="1600" b="1" dirty="0"/>
              <a:t>Paquete </a:t>
            </a:r>
            <a:r>
              <a:rPr lang="es-ES" sz="1600" b="1" dirty="0" err="1"/>
              <a:t>stats</a:t>
            </a:r>
            <a:r>
              <a:rPr lang="es-ES" sz="1600" b="1" dirty="0"/>
              <a:t>: </a:t>
            </a:r>
            <a:r>
              <a:rPr lang="es-ES" sz="1600" dirty="0"/>
              <a:t>Clases que el modelan las estadísticas relativas a las clases e instancias a tratar por la librería de descubrimiento, como por ejemplo el índice de relevancia de un determinado atributo para una entidad.</a:t>
            </a:r>
          </a:p>
          <a:p>
            <a:endParaRPr lang="es-ES" sz="1600" dirty="0"/>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p:txBody>
      </p:sp>
      <p:pic>
        <p:nvPicPr>
          <p:cNvPr id="5" name="Imagen 4">
            <a:extLst>
              <a:ext uri="{FF2B5EF4-FFF2-40B4-BE49-F238E27FC236}">
                <a16:creationId xmlns:a16="http://schemas.microsoft.com/office/drawing/2014/main" id="{7222C256-DA75-4DBE-8292-CDBEBFAC0C4F}"/>
              </a:ext>
            </a:extLst>
          </p:cNvPr>
          <p:cNvPicPr>
            <a:picLocks noChangeAspect="1"/>
          </p:cNvPicPr>
          <p:nvPr/>
        </p:nvPicPr>
        <p:blipFill>
          <a:blip r:embed="rId3"/>
          <a:stretch>
            <a:fillRect/>
          </a:stretch>
        </p:blipFill>
        <p:spPr>
          <a:xfrm>
            <a:off x="9730615" y="2113066"/>
            <a:ext cx="1570858" cy="4325142"/>
          </a:xfrm>
          <a:prstGeom prst="rect">
            <a:avLst/>
          </a:prstGeom>
        </p:spPr>
      </p:pic>
      <p:pic>
        <p:nvPicPr>
          <p:cNvPr id="8" name="Imagen 7">
            <a:extLst>
              <a:ext uri="{FF2B5EF4-FFF2-40B4-BE49-F238E27FC236}">
                <a16:creationId xmlns:a16="http://schemas.microsoft.com/office/drawing/2014/main" id="{30B7C37D-00D0-449F-8D49-970693CF5E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3573" y="2974840"/>
            <a:ext cx="7125643" cy="3796074"/>
          </a:xfrm>
          <a:prstGeom prst="rect">
            <a:avLst/>
          </a:prstGeom>
        </p:spPr>
      </p:pic>
    </p:spTree>
    <p:extLst>
      <p:ext uri="{BB962C8B-B14F-4D97-AF65-F5344CB8AC3E}">
        <p14:creationId xmlns:p14="http://schemas.microsoft.com/office/powerpoint/2010/main" val="119716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646331"/>
          </a:xfrm>
          <a:prstGeom prst="rect">
            <a:avLst/>
          </a:prstGeom>
          <a:noFill/>
        </p:spPr>
        <p:txBody>
          <a:bodyPr wrap="square" rtlCol="0">
            <a:spAutoFit/>
          </a:bodyPr>
          <a:lstStyle/>
          <a:p>
            <a:r>
              <a:rPr lang="es-ES" sz="3600" dirty="0"/>
              <a:t>Descubrimiento. </a:t>
            </a:r>
            <a:r>
              <a:rPr lang="es-ES" sz="3600" dirty="0">
                <a:solidFill>
                  <a:schemeClr val="accent1">
                    <a:lumMod val="50000"/>
                  </a:schemeClr>
                </a:solidFill>
              </a:rPr>
              <a:t>Discovery-Service</a:t>
            </a:r>
            <a:r>
              <a:rPr lang="es-ES" sz="3600" dirty="0"/>
              <a:t>. </a:t>
            </a:r>
            <a:r>
              <a:rPr lang="es-ES" sz="3600" dirty="0">
                <a:solidFill>
                  <a:srgbClr val="FF0000"/>
                </a:solidFill>
              </a:rPr>
              <a:t>Modelo de dominio III</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113066"/>
            <a:ext cx="8927223" cy="2954655"/>
          </a:xfrm>
          <a:prstGeom prst="rect">
            <a:avLst/>
          </a:prstGeom>
          <a:noFill/>
        </p:spPr>
        <p:txBody>
          <a:bodyPr wrap="square" rtlCol="0">
            <a:spAutoFit/>
          </a:bodyPr>
          <a:lstStyle/>
          <a:p>
            <a:endParaRPr lang="es-ES" sz="1000" dirty="0"/>
          </a:p>
          <a:p>
            <a:pPr marL="285750" indent="-285750">
              <a:buFont typeface="Arial" panose="020B0604020202020204" pitchFamily="34" charset="0"/>
              <a:buChar char="•"/>
            </a:pPr>
            <a:r>
              <a:rPr lang="es-ES" sz="1600" b="1" dirty="0" err="1"/>
              <a:t>TripleStore</a:t>
            </a:r>
            <a:r>
              <a:rPr lang="es-ES" sz="1600" dirty="0"/>
              <a:t>: Esta clase modela datos relativos a el origen del dato (triple store)</a:t>
            </a:r>
            <a:endParaRPr lang="es-ES" sz="1600" b="1" dirty="0"/>
          </a:p>
          <a:p>
            <a:pPr marL="285750" indent="-285750">
              <a:buFont typeface="Arial" panose="020B0604020202020204" pitchFamily="34" charset="0"/>
              <a:buChar char="•"/>
            </a:pPr>
            <a:r>
              <a:rPr lang="es-ES" sz="1600" b="1" dirty="0" err="1"/>
              <a:t>TripleObject</a:t>
            </a:r>
            <a:r>
              <a:rPr lang="es-ES" sz="1600" b="1" dirty="0"/>
              <a:t>: </a:t>
            </a:r>
            <a:r>
              <a:rPr lang="es-ES" sz="1600" dirty="0"/>
              <a:t>Clase principal que modela la entidad a comparar, con suficiente grado de generalización para modelar cualquier objeto representable en un triple store. Sus atributos pueden resumirse en 2 tipos:</a:t>
            </a:r>
          </a:p>
          <a:p>
            <a:pPr marL="742950" lvl="1" indent="-285750">
              <a:buFont typeface="Arial" panose="020B0604020202020204" pitchFamily="34" charset="0"/>
              <a:buChar char="•"/>
            </a:pPr>
            <a:r>
              <a:rPr lang="es-ES" sz="1600" b="1" dirty="0"/>
              <a:t>Metadatos: </a:t>
            </a:r>
            <a:r>
              <a:rPr lang="es-ES" sz="1600" dirty="0"/>
              <a:t>Datos acerca del origen de al información y su lugar de almacenamiento</a:t>
            </a:r>
          </a:p>
          <a:p>
            <a:pPr marL="742950" lvl="1" indent="-285750">
              <a:buFont typeface="Arial" panose="020B0604020202020204" pitchFamily="34" charset="0"/>
              <a:buChar char="•"/>
            </a:pPr>
            <a:r>
              <a:rPr lang="es-ES" sz="1600" b="1" dirty="0"/>
              <a:t>Atributos: </a:t>
            </a:r>
            <a:r>
              <a:rPr lang="es-ES" sz="1600" dirty="0"/>
              <a:t>Todos los atributos de la entidad que de forma recursiva pueden contener otros </a:t>
            </a:r>
            <a:r>
              <a:rPr lang="es-ES" sz="1600" dirty="0" err="1"/>
              <a:t>TripleObject</a:t>
            </a:r>
            <a:r>
              <a:rPr lang="es-ES" sz="1600" dirty="0"/>
              <a:t>, modelando asi el objeto.</a:t>
            </a:r>
          </a:p>
          <a:p>
            <a:pPr marL="285750" indent="-285750">
              <a:buFont typeface="Arial" panose="020B0604020202020204" pitchFamily="34" charset="0"/>
              <a:buChar char="•"/>
            </a:pPr>
            <a:r>
              <a:rPr lang="es-ES" sz="1600" b="1" dirty="0" err="1"/>
              <a:t>TripleObjectES</a:t>
            </a:r>
            <a:r>
              <a:rPr lang="es-ES" sz="1600" b="1" dirty="0"/>
              <a:t> (Paquete elasticsearch): </a:t>
            </a:r>
            <a:r>
              <a:rPr lang="es-ES" sz="1600" dirty="0"/>
              <a:t>Clases que modelan el objeto </a:t>
            </a:r>
            <a:r>
              <a:rPr lang="es-ES" sz="1600" dirty="0" err="1"/>
              <a:t>TripleObject</a:t>
            </a:r>
            <a:r>
              <a:rPr lang="es-ES" sz="1600" dirty="0"/>
              <a:t> adaptado para su uso en Elasticsearch</a:t>
            </a:r>
          </a:p>
          <a:p>
            <a:pPr marL="285750" indent="-285750">
              <a:buFont typeface="Arial" panose="020B0604020202020204" pitchFamily="34" charset="0"/>
              <a:buChar char="•"/>
            </a:pPr>
            <a:r>
              <a:rPr lang="es-ES" sz="1600" b="1" dirty="0" err="1"/>
              <a:t>TripleObjectLink</a:t>
            </a:r>
            <a:r>
              <a:rPr lang="es-ES" sz="1600" b="1" dirty="0"/>
              <a:t>: </a:t>
            </a:r>
            <a:r>
              <a:rPr lang="es-ES" sz="1600" dirty="0"/>
              <a:t>Modela los objetos recuperados de la Nube LOD, con un formato muy similar a </a:t>
            </a:r>
            <a:r>
              <a:rPr lang="es-ES" sz="1600" dirty="0" err="1"/>
              <a:t>TripleObject</a:t>
            </a:r>
            <a:r>
              <a:rPr lang="es-ES" sz="1600" dirty="0"/>
              <a:t>, pero añadiendo los metadatos propios de los objetos de origen externo al proyecto ASIO. </a:t>
            </a:r>
            <a:endParaRPr lang="es-ES" sz="1600" b="1" dirty="0"/>
          </a:p>
        </p:txBody>
      </p:sp>
      <p:pic>
        <p:nvPicPr>
          <p:cNvPr id="5" name="Imagen 4">
            <a:extLst>
              <a:ext uri="{FF2B5EF4-FFF2-40B4-BE49-F238E27FC236}">
                <a16:creationId xmlns:a16="http://schemas.microsoft.com/office/drawing/2014/main" id="{7222C256-DA75-4DBE-8292-CDBEBFAC0C4F}"/>
              </a:ext>
            </a:extLst>
          </p:cNvPr>
          <p:cNvPicPr>
            <a:picLocks noChangeAspect="1"/>
          </p:cNvPicPr>
          <p:nvPr/>
        </p:nvPicPr>
        <p:blipFill>
          <a:blip r:embed="rId3"/>
          <a:stretch>
            <a:fillRect/>
          </a:stretch>
        </p:blipFill>
        <p:spPr>
          <a:xfrm>
            <a:off x="9730615" y="2113066"/>
            <a:ext cx="1570858" cy="4325142"/>
          </a:xfrm>
          <a:prstGeom prst="rect">
            <a:avLst/>
          </a:prstGeom>
        </p:spPr>
      </p:pic>
      <p:sp>
        <p:nvSpPr>
          <p:cNvPr id="6" name="Rectángulo 5">
            <a:extLst>
              <a:ext uri="{FF2B5EF4-FFF2-40B4-BE49-F238E27FC236}">
                <a16:creationId xmlns:a16="http://schemas.microsoft.com/office/drawing/2014/main" id="{1B76DF0E-87FC-4C2B-BB53-0950A66D1FE2}"/>
              </a:ext>
            </a:extLst>
          </p:cNvPr>
          <p:cNvSpPr/>
          <p:nvPr/>
        </p:nvSpPr>
        <p:spPr>
          <a:xfrm>
            <a:off x="8834025" y="4185821"/>
            <a:ext cx="301686" cy="369332"/>
          </a:xfrm>
          <a:prstGeom prst="rect">
            <a:avLst/>
          </a:prstGeom>
        </p:spPr>
        <p:txBody>
          <a:bodyPr wrap="none">
            <a:spAutoFit/>
          </a:bodyPr>
          <a:lstStyle/>
          <a:p>
            <a:r>
              <a:rPr lang="es-ES" dirty="0"/>
              <a:t>6</a:t>
            </a:r>
          </a:p>
        </p:txBody>
      </p:sp>
      <p:sp>
        <p:nvSpPr>
          <p:cNvPr id="7" name="CuadroTexto 6">
            <a:extLst>
              <a:ext uri="{FF2B5EF4-FFF2-40B4-BE49-F238E27FC236}">
                <a16:creationId xmlns:a16="http://schemas.microsoft.com/office/drawing/2014/main" id="{DA64AC2F-3146-4304-A96E-05E62FCC7C55}"/>
              </a:ext>
            </a:extLst>
          </p:cNvPr>
          <p:cNvSpPr txBox="1"/>
          <p:nvPr/>
        </p:nvSpPr>
        <p:spPr>
          <a:xfrm>
            <a:off x="1649963" y="5283543"/>
            <a:ext cx="6949751" cy="338554"/>
          </a:xfrm>
          <a:prstGeom prst="rect">
            <a:avLst/>
          </a:prstGeom>
          <a:noFill/>
        </p:spPr>
        <p:txBody>
          <a:bodyPr wrap="square" rtlCol="0">
            <a:spAutoFit/>
          </a:bodyPr>
          <a:lstStyle/>
          <a:p>
            <a:r>
              <a:rPr lang="es-ES" sz="1600" b="1" dirty="0"/>
              <a:t>Atributos </a:t>
            </a:r>
            <a:r>
              <a:rPr lang="es-ES" sz="1600" b="1" dirty="0" err="1"/>
              <a:t>TripleObject</a:t>
            </a:r>
            <a:r>
              <a:rPr lang="es-ES" sz="1600" b="1" dirty="0"/>
              <a:t> = Atributos </a:t>
            </a:r>
            <a:r>
              <a:rPr lang="es-ES" sz="1600" b="1" dirty="0" err="1"/>
              <a:t>TripleObjectES</a:t>
            </a:r>
            <a:r>
              <a:rPr lang="es-ES" sz="1600" b="1" dirty="0"/>
              <a:t> = Atributos </a:t>
            </a:r>
            <a:r>
              <a:rPr lang="es-ES" sz="1600" b="1" dirty="0" err="1"/>
              <a:t>TripleObjectLink</a:t>
            </a:r>
            <a:endParaRPr lang="es-ES" sz="1000" dirty="0"/>
          </a:p>
        </p:txBody>
      </p:sp>
      <p:sp>
        <p:nvSpPr>
          <p:cNvPr id="8" name="CuadroTexto 7">
            <a:extLst>
              <a:ext uri="{FF2B5EF4-FFF2-40B4-BE49-F238E27FC236}">
                <a16:creationId xmlns:a16="http://schemas.microsoft.com/office/drawing/2014/main" id="{45EBD25A-A30A-4080-B119-B14B9DB0D4FA}"/>
              </a:ext>
            </a:extLst>
          </p:cNvPr>
          <p:cNvSpPr txBox="1"/>
          <p:nvPr/>
        </p:nvSpPr>
        <p:spPr>
          <a:xfrm>
            <a:off x="1649962" y="5653831"/>
            <a:ext cx="6949751" cy="584775"/>
          </a:xfrm>
          <a:prstGeom prst="rect">
            <a:avLst/>
          </a:prstGeom>
          <a:noFill/>
        </p:spPr>
        <p:txBody>
          <a:bodyPr wrap="square" rtlCol="0">
            <a:spAutoFit/>
          </a:bodyPr>
          <a:lstStyle/>
          <a:p>
            <a:r>
              <a:rPr lang="es-ES" sz="1600" dirty="0"/>
              <a:t>La diferencia entre estos 3 objetos esta en los metadatos, por lo que la conversión de uno a otro siempre es posible</a:t>
            </a:r>
            <a:endParaRPr lang="es-ES" sz="1000" dirty="0"/>
          </a:p>
        </p:txBody>
      </p:sp>
    </p:spTree>
    <p:extLst>
      <p:ext uri="{BB962C8B-B14F-4D97-AF65-F5344CB8AC3E}">
        <p14:creationId xmlns:p14="http://schemas.microsoft.com/office/powerpoint/2010/main" val="2870025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4329449" cy="2554545"/>
          </a:xfrm>
          <a:prstGeom prst="rect">
            <a:avLst/>
          </a:prstGeom>
          <a:noFill/>
        </p:spPr>
        <p:txBody>
          <a:bodyPr wrap="square" rtlCol="0">
            <a:spAutoFit/>
          </a:bodyPr>
          <a:lstStyle/>
          <a:p>
            <a:r>
              <a:rPr lang="es-ES" sz="4000" dirty="0"/>
              <a:t>Descubrimiento. </a:t>
            </a:r>
            <a:r>
              <a:rPr lang="es-ES" sz="4000" dirty="0">
                <a:solidFill>
                  <a:schemeClr val="accent1">
                    <a:lumMod val="50000"/>
                  </a:schemeClr>
                </a:solidFill>
              </a:rPr>
              <a:t>Discovery-Service</a:t>
            </a:r>
            <a:r>
              <a:rPr lang="es-ES" sz="4000" dirty="0"/>
              <a:t>. </a:t>
            </a:r>
            <a:r>
              <a:rPr lang="es-ES" sz="4000" dirty="0">
                <a:solidFill>
                  <a:srgbClr val="FF0000"/>
                </a:solidFill>
              </a:rPr>
              <a:t>Modelo de dominio IV</a:t>
            </a:r>
          </a:p>
        </p:txBody>
      </p:sp>
      <p:pic>
        <p:nvPicPr>
          <p:cNvPr id="1026" name="Picture 2" descr="modelo datos">
            <a:extLst>
              <a:ext uri="{FF2B5EF4-FFF2-40B4-BE49-F238E27FC236}">
                <a16:creationId xmlns:a16="http://schemas.microsoft.com/office/drawing/2014/main" id="{B0B304D8-BF71-41AC-A87D-2604E91877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9870" y="1138548"/>
            <a:ext cx="4158623" cy="5642353"/>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F974E8ED-D13A-436B-B487-CE238CDF495D}"/>
              </a:ext>
            </a:extLst>
          </p:cNvPr>
          <p:cNvSpPr/>
          <p:nvPr/>
        </p:nvSpPr>
        <p:spPr>
          <a:xfrm>
            <a:off x="216793" y="3959725"/>
            <a:ext cx="6096000" cy="2031325"/>
          </a:xfrm>
          <a:prstGeom prst="rect">
            <a:avLst/>
          </a:prstGeom>
        </p:spPr>
        <p:txBody>
          <a:bodyPr>
            <a:spAutoFit/>
          </a:bodyPr>
          <a:lstStyle/>
          <a:p>
            <a:pPr marL="285750" indent="-285750">
              <a:buFont typeface="Arial" panose="020B0604020202020204" pitchFamily="34" charset="0"/>
              <a:buChar char="•"/>
            </a:pPr>
            <a:r>
              <a:rPr lang="es-ES" b="1" dirty="0"/>
              <a:t>Paquete </a:t>
            </a:r>
            <a:r>
              <a:rPr lang="es-ES" b="1" dirty="0" err="1"/>
              <a:t>relational</a:t>
            </a:r>
            <a:r>
              <a:rPr lang="es-ES" b="1" dirty="0"/>
              <a:t>: </a:t>
            </a:r>
            <a:r>
              <a:rPr lang="es-ES" dirty="0"/>
              <a:t>Clases que modelan las entidades de la BBDD relacional (Entidades JPA). Estas clases modelan: Estado de la aplicación, Jobs, Peticiones, Respuestas y Acciones ante similitudes encontradas. También soporta la auditoria de la aplicación, es decir, quien realiza que petición y cuando se realizo, cual fue la respuesta, que acciones se generaron….</a:t>
            </a:r>
          </a:p>
        </p:txBody>
      </p:sp>
    </p:spTree>
    <p:extLst>
      <p:ext uri="{BB962C8B-B14F-4D97-AF65-F5344CB8AC3E}">
        <p14:creationId xmlns:p14="http://schemas.microsoft.com/office/powerpoint/2010/main" val="355959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Descubrimiento. </a:t>
            </a:r>
            <a:r>
              <a:rPr lang="es-ES" sz="4000" dirty="0">
                <a:solidFill>
                  <a:schemeClr val="accent1">
                    <a:lumMod val="50000"/>
                  </a:schemeClr>
                </a:solidFill>
              </a:rPr>
              <a:t>Discovery-Service</a:t>
            </a:r>
            <a:r>
              <a:rPr lang="es-ES" sz="4000" dirty="0"/>
              <a:t>. </a:t>
            </a:r>
            <a:r>
              <a:rPr lang="es-ES" sz="4000" dirty="0">
                <a:solidFill>
                  <a:srgbClr val="FF0000"/>
                </a:solidFill>
              </a:rPr>
              <a:t>Repositorios</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354563" y="2113066"/>
            <a:ext cx="8927223" cy="3447098"/>
          </a:xfrm>
          <a:prstGeom prst="rect">
            <a:avLst/>
          </a:prstGeom>
          <a:noFill/>
        </p:spPr>
        <p:txBody>
          <a:bodyPr wrap="square" rtlCol="0">
            <a:spAutoFit/>
          </a:bodyPr>
          <a:lstStyle/>
          <a:p>
            <a:endParaRPr lang="es-ES" sz="1000" dirty="0"/>
          </a:p>
          <a:p>
            <a:pPr marL="285750" indent="-285750">
              <a:buFont typeface="Arial" panose="020B0604020202020204" pitchFamily="34" charset="0"/>
              <a:buChar char="•"/>
            </a:pPr>
            <a:r>
              <a:rPr lang="es-ES" sz="1600" b="1" dirty="0"/>
              <a:t>Elasticsearch: </a:t>
            </a:r>
            <a:r>
              <a:rPr lang="es-ES" sz="1600" dirty="0"/>
              <a:t>Conector hacia el repositorio de elasticsearch, con todos los métodos necesarios, para realizar las operaciones requeridas por la librería de descubrimiento y convertirlos en objetos </a:t>
            </a:r>
            <a:r>
              <a:rPr lang="es-ES" sz="1600" dirty="0" err="1"/>
              <a:t>TripleObjectES</a:t>
            </a:r>
            <a:r>
              <a:rPr lang="es-ES" sz="1600" dirty="0"/>
              <a:t>. Destaca la clase </a:t>
            </a:r>
            <a:r>
              <a:rPr lang="es-ES" sz="1600" b="1" dirty="0" err="1"/>
              <a:t>TripleObjectESCustomRepository</a:t>
            </a:r>
            <a:r>
              <a:rPr lang="es-ES" sz="1600" dirty="0"/>
              <a:t>, que contiene la lógica necesaria para construir las queries necesarias para insertar, buscar, borrar objetos </a:t>
            </a:r>
            <a:r>
              <a:rPr lang="es-ES" sz="1600" b="1" dirty="0" err="1"/>
              <a:t>TripleObjectES</a:t>
            </a:r>
            <a:r>
              <a:rPr lang="es-ES" sz="1600" dirty="0"/>
              <a:t> desde elasticsearch.</a:t>
            </a:r>
          </a:p>
          <a:p>
            <a:pPr marL="285750" indent="-285750">
              <a:buFont typeface="Arial" panose="020B0604020202020204" pitchFamily="34" charset="0"/>
              <a:buChar char="•"/>
            </a:pPr>
            <a:r>
              <a:rPr lang="es-ES" sz="1600" b="1" dirty="0"/>
              <a:t>Redis: </a:t>
            </a:r>
            <a:r>
              <a:rPr lang="es-ES" sz="1600" dirty="0"/>
              <a:t>Conector hacia el repositorio de Redis, con todos los métodos necesarios, para realizar las operaciones requeridas por la librería de descubrimiento.</a:t>
            </a:r>
          </a:p>
          <a:p>
            <a:pPr marL="285750" indent="-285750">
              <a:buFont typeface="Arial" panose="020B0604020202020204" pitchFamily="34" charset="0"/>
              <a:buChar char="•"/>
            </a:pPr>
            <a:r>
              <a:rPr lang="es-ES" sz="1600" b="1" dirty="0" err="1"/>
              <a:t>Relational</a:t>
            </a:r>
            <a:r>
              <a:rPr lang="es-ES" sz="1600" b="1" dirty="0"/>
              <a:t>: </a:t>
            </a:r>
            <a:r>
              <a:rPr lang="es-ES" sz="1600" dirty="0"/>
              <a:t>Conector hacia el repositorio de la BBDD relacional, con todos los métodos necesarios, para realizar las operaciones requeridas por la librería de descubrimiento..</a:t>
            </a:r>
          </a:p>
          <a:p>
            <a:pPr marL="285750" indent="-285750">
              <a:buFont typeface="Arial" panose="020B0604020202020204" pitchFamily="34" charset="0"/>
              <a:buChar char="•"/>
            </a:pPr>
            <a:r>
              <a:rPr lang="es-ES" sz="1600" b="1" dirty="0" err="1"/>
              <a:t>TripleStore</a:t>
            </a:r>
            <a:r>
              <a:rPr lang="es-ES" sz="1600" b="1" dirty="0"/>
              <a:t> Handler: </a:t>
            </a:r>
            <a:r>
              <a:rPr lang="es-ES" sz="1600" dirty="0"/>
              <a:t>Conector hacia la el módulo data-</a:t>
            </a:r>
            <a:r>
              <a:rPr lang="es-ES" sz="1600" dirty="0" err="1"/>
              <a:t>fetcher</a:t>
            </a:r>
            <a:r>
              <a:rPr lang="es-ES" sz="1600" dirty="0"/>
              <a:t> de la federación, con todos los métodos necesarios, para recuperar los datos y convertirlos en objetos </a:t>
            </a:r>
            <a:r>
              <a:rPr lang="es-ES" sz="1600" b="1" dirty="0" err="1"/>
              <a:t>TripleObject</a:t>
            </a:r>
            <a:endParaRPr lang="es-ES" sz="1600" b="1" dirty="0"/>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p:txBody>
      </p:sp>
      <p:pic>
        <p:nvPicPr>
          <p:cNvPr id="4" name="Imagen 3">
            <a:extLst>
              <a:ext uri="{FF2B5EF4-FFF2-40B4-BE49-F238E27FC236}">
                <a16:creationId xmlns:a16="http://schemas.microsoft.com/office/drawing/2014/main" id="{E961B350-10A7-4B0C-A91E-8D9AD44C2161}"/>
              </a:ext>
            </a:extLst>
          </p:cNvPr>
          <p:cNvPicPr>
            <a:picLocks noChangeAspect="1"/>
          </p:cNvPicPr>
          <p:nvPr/>
        </p:nvPicPr>
        <p:blipFill>
          <a:blip r:embed="rId3"/>
          <a:stretch>
            <a:fillRect/>
          </a:stretch>
        </p:blipFill>
        <p:spPr>
          <a:xfrm>
            <a:off x="9948944" y="2113066"/>
            <a:ext cx="1350282" cy="4233695"/>
          </a:xfrm>
          <a:prstGeom prst="rect">
            <a:avLst/>
          </a:prstGeom>
        </p:spPr>
      </p:pic>
      <p:pic>
        <p:nvPicPr>
          <p:cNvPr id="1026" name="Picture 2" descr="elastic | Elasticsearch Logo Download - SVG - All Vector Logo">
            <a:extLst>
              <a:ext uri="{FF2B5EF4-FFF2-40B4-BE49-F238E27FC236}">
                <a16:creationId xmlns:a16="http://schemas.microsoft.com/office/drawing/2014/main" id="{513C7532-E0F0-44AB-A17B-976B70B9FE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2753" y="2541864"/>
            <a:ext cx="695531" cy="3858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ris.lu :: step 9: install redis (redis.io store)">
            <a:extLst>
              <a:ext uri="{FF2B5EF4-FFF2-40B4-BE49-F238E27FC236}">
                <a16:creationId xmlns:a16="http://schemas.microsoft.com/office/drawing/2014/main" id="{C272E792-5E3D-4C77-904F-516B591AC0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82753" y="2927757"/>
            <a:ext cx="642869" cy="5427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edora y openSUSE cambiarán MySQL por MariaDB">
            <a:extLst>
              <a:ext uri="{FF2B5EF4-FFF2-40B4-BE49-F238E27FC236}">
                <a16:creationId xmlns:a16="http://schemas.microsoft.com/office/drawing/2014/main" id="{D8A2C459-39F5-41F8-99F1-C92DDA7FD6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27309" y="3705128"/>
            <a:ext cx="598313" cy="450231"/>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2B17EEC7-05F9-46CF-80DA-BA1E3C5B15B5}"/>
              </a:ext>
            </a:extLst>
          </p:cNvPr>
          <p:cNvSpPr txBox="1"/>
          <p:nvPr/>
        </p:nvSpPr>
        <p:spPr>
          <a:xfrm>
            <a:off x="11299226" y="4389980"/>
            <a:ext cx="1220078" cy="276999"/>
          </a:xfrm>
          <a:prstGeom prst="rect">
            <a:avLst/>
          </a:prstGeom>
          <a:noFill/>
        </p:spPr>
        <p:txBody>
          <a:bodyPr wrap="square" rtlCol="0">
            <a:spAutoFit/>
          </a:bodyPr>
          <a:lstStyle/>
          <a:p>
            <a:r>
              <a:rPr lang="es-ES" sz="1200" dirty="0"/>
              <a:t>Federación</a:t>
            </a:r>
          </a:p>
        </p:txBody>
      </p:sp>
    </p:spTree>
    <p:extLst>
      <p:ext uri="{BB962C8B-B14F-4D97-AF65-F5344CB8AC3E}">
        <p14:creationId xmlns:p14="http://schemas.microsoft.com/office/powerpoint/2010/main" val="2365159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72817FE-30FA-4881-97F7-087E97EC70DF}"/>
              </a:ext>
            </a:extLst>
          </p:cNvPr>
          <p:cNvSpPr txBox="1"/>
          <p:nvPr/>
        </p:nvSpPr>
        <p:spPr>
          <a:xfrm>
            <a:off x="216793" y="1405180"/>
            <a:ext cx="11758411" cy="707886"/>
          </a:xfrm>
          <a:prstGeom prst="rect">
            <a:avLst/>
          </a:prstGeom>
          <a:noFill/>
        </p:spPr>
        <p:txBody>
          <a:bodyPr wrap="square" rtlCol="0">
            <a:spAutoFit/>
          </a:bodyPr>
          <a:lstStyle/>
          <a:p>
            <a:r>
              <a:rPr lang="es-ES" sz="4000" dirty="0"/>
              <a:t>Descubrimiento. </a:t>
            </a:r>
            <a:r>
              <a:rPr lang="es-ES" sz="4000" dirty="0">
                <a:solidFill>
                  <a:schemeClr val="accent1">
                    <a:lumMod val="50000"/>
                  </a:schemeClr>
                </a:solidFill>
              </a:rPr>
              <a:t>Discovery-Service</a:t>
            </a:r>
            <a:r>
              <a:rPr lang="es-ES" sz="4000" dirty="0"/>
              <a:t>. </a:t>
            </a:r>
            <a:r>
              <a:rPr lang="es-ES" sz="4000" dirty="0">
                <a:solidFill>
                  <a:srgbClr val="FF0000"/>
                </a:solidFill>
              </a:rPr>
              <a:t>Servicios I</a:t>
            </a:r>
          </a:p>
        </p:txBody>
      </p:sp>
      <p:sp>
        <p:nvSpPr>
          <p:cNvPr id="3" name="CuadroTexto 2">
            <a:extLst>
              <a:ext uri="{FF2B5EF4-FFF2-40B4-BE49-F238E27FC236}">
                <a16:creationId xmlns:a16="http://schemas.microsoft.com/office/drawing/2014/main" id="{5AC02955-B68A-4468-B218-F80C970EBE53}"/>
              </a:ext>
            </a:extLst>
          </p:cNvPr>
          <p:cNvSpPr txBox="1"/>
          <p:nvPr/>
        </p:nvSpPr>
        <p:spPr>
          <a:xfrm>
            <a:off x="873835" y="2421473"/>
            <a:ext cx="7561886" cy="3447098"/>
          </a:xfrm>
          <a:prstGeom prst="rect">
            <a:avLst/>
          </a:prstGeom>
          <a:noFill/>
        </p:spPr>
        <p:txBody>
          <a:bodyPr wrap="square" rtlCol="0">
            <a:spAutoFit/>
          </a:bodyPr>
          <a:lstStyle/>
          <a:p>
            <a:endParaRPr lang="es-ES" sz="1000" dirty="0"/>
          </a:p>
          <a:p>
            <a:pPr marL="285750" indent="-285750">
              <a:buFont typeface="Arial" panose="020B0604020202020204" pitchFamily="34" charset="0"/>
              <a:buChar char="•"/>
            </a:pPr>
            <a:r>
              <a:rPr lang="es-ES" sz="1600" b="1" dirty="0" err="1"/>
              <a:t>DataHandlerService</a:t>
            </a:r>
            <a:r>
              <a:rPr lang="es-ES" sz="1600" b="1" dirty="0"/>
              <a:t>: </a:t>
            </a:r>
            <a:r>
              <a:rPr lang="es-ES" sz="1600" dirty="0"/>
              <a:t>Servicio encargado de </a:t>
            </a:r>
            <a:r>
              <a:rPr lang="es-ES" sz="1600" b="1" dirty="0"/>
              <a:t>orquestar:</a:t>
            </a:r>
            <a:r>
              <a:rPr lang="es-ES" sz="1600" dirty="0"/>
              <a:t> el flujo de datos de la aplicación y las comparaciones de entidades, haciendo las invocaciones precisas a los otros servicios mencionados a continuación.</a:t>
            </a:r>
            <a:endParaRPr lang="es-ES" sz="1600" b="1" dirty="0"/>
          </a:p>
          <a:p>
            <a:pPr marL="285750" indent="-285750">
              <a:buFont typeface="Arial" panose="020B0604020202020204" pitchFamily="34" charset="0"/>
              <a:buChar char="•"/>
            </a:pPr>
            <a:r>
              <a:rPr lang="es-ES" sz="1600" b="1" dirty="0" err="1"/>
              <a:t>CacheService</a:t>
            </a:r>
            <a:r>
              <a:rPr lang="es-ES" sz="1600" b="1" dirty="0"/>
              <a:t>: </a:t>
            </a:r>
            <a:r>
              <a:rPr lang="es-ES" sz="1600" dirty="0"/>
              <a:t>Servicio encargado de mantener estructuras de datos en memoria, y de interactuar con la cache.</a:t>
            </a:r>
          </a:p>
          <a:p>
            <a:pPr marL="285750" indent="-285750">
              <a:buFont typeface="Arial" panose="020B0604020202020204" pitchFamily="34" charset="0"/>
              <a:buChar char="•"/>
            </a:pPr>
            <a:r>
              <a:rPr lang="es-ES" sz="1600" b="1" dirty="0" err="1"/>
              <a:t>ElasticSeachService</a:t>
            </a:r>
            <a:r>
              <a:rPr lang="es-ES" sz="1600" b="1" dirty="0"/>
              <a:t>: </a:t>
            </a:r>
            <a:r>
              <a:rPr lang="es-ES" sz="1600" dirty="0"/>
              <a:t>Servicio encargado de realizar las peticiones oportunas al repositorio de ElasticSearch (de forma asíncrona y concurrente) e implementar la lógica de negocio que proceda.</a:t>
            </a:r>
          </a:p>
          <a:p>
            <a:pPr marL="285750" indent="-285750">
              <a:buFont typeface="Arial" panose="020B0604020202020204" pitchFamily="34" charset="0"/>
              <a:buChar char="•"/>
            </a:pPr>
            <a:r>
              <a:rPr lang="es-ES" sz="1600" b="1" dirty="0" err="1"/>
              <a:t>RedisService</a:t>
            </a:r>
            <a:r>
              <a:rPr lang="es-ES" sz="1600" b="1" dirty="0"/>
              <a:t>: </a:t>
            </a:r>
            <a:r>
              <a:rPr lang="es-ES" sz="1600" dirty="0"/>
              <a:t>Servicio encargado de realizar las peticiones oportunas al repositorio de Redis (de forma asíncrona y concurrente) e implementar la logica de negocio que proceda.</a:t>
            </a:r>
          </a:p>
          <a:p>
            <a:endParaRPr lang="es-ES" sz="1600" dirty="0"/>
          </a:p>
          <a:p>
            <a:pPr marL="285750" indent="-285750">
              <a:buFont typeface="Arial" panose="020B0604020202020204" pitchFamily="34" charset="0"/>
              <a:buChar char="•"/>
            </a:pPr>
            <a:endParaRPr lang="es-ES" sz="1600" dirty="0"/>
          </a:p>
        </p:txBody>
      </p:sp>
      <p:pic>
        <p:nvPicPr>
          <p:cNvPr id="5" name="Imagen 4">
            <a:extLst>
              <a:ext uri="{FF2B5EF4-FFF2-40B4-BE49-F238E27FC236}">
                <a16:creationId xmlns:a16="http://schemas.microsoft.com/office/drawing/2014/main" id="{696C09C5-9CA5-4C2F-84B8-9385E5FFE292}"/>
              </a:ext>
            </a:extLst>
          </p:cNvPr>
          <p:cNvPicPr>
            <a:picLocks noChangeAspect="1"/>
          </p:cNvPicPr>
          <p:nvPr/>
        </p:nvPicPr>
        <p:blipFill>
          <a:blip r:embed="rId3"/>
          <a:stretch>
            <a:fillRect/>
          </a:stretch>
        </p:blipFill>
        <p:spPr>
          <a:xfrm>
            <a:off x="9938825" y="1730939"/>
            <a:ext cx="1379340" cy="4503810"/>
          </a:xfrm>
          <a:prstGeom prst="rect">
            <a:avLst/>
          </a:prstGeom>
        </p:spPr>
      </p:pic>
    </p:spTree>
    <p:extLst>
      <p:ext uri="{BB962C8B-B14F-4D97-AF65-F5344CB8AC3E}">
        <p14:creationId xmlns:p14="http://schemas.microsoft.com/office/powerpoint/2010/main" val="3949681198"/>
      </p:ext>
    </p:extLst>
  </p:cSld>
  <p:clrMapOvr>
    <a:masterClrMapping/>
  </p:clrMapOvr>
</p:sld>
</file>

<file path=ppt/theme/theme1.xml><?xml version="1.0" encoding="utf-8"?>
<a:theme xmlns:a="http://schemas.openxmlformats.org/drawingml/2006/main" name="1_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BFA83BC710E73B4EAC2B8AFF8EC01DA8" ma:contentTypeVersion="2" ma:contentTypeDescription="Crear nuevo documento." ma:contentTypeScope="" ma:versionID="d947bd648ad5c44f6fd641dfc1748c72">
  <xsd:schema xmlns:xsd="http://www.w3.org/2001/XMLSchema" xmlns:xs="http://www.w3.org/2001/XMLSchema" xmlns:p="http://schemas.microsoft.com/office/2006/metadata/properties" xmlns:ns2="e175f0af-9b45-48b7-8f66-de0a21637dd8" targetNamespace="http://schemas.microsoft.com/office/2006/metadata/properties" ma:root="true" ma:fieldsID="c31ce7a597295899024a237e47cb5913" ns2:_="">
    <xsd:import namespace="e175f0af-9b45-48b7-8f66-de0a21637dd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75f0af-9b45-48b7-8f66-de0a21637d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2AC0CA-67DA-4FBD-9D44-863D62B23E74}">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e175f0af-9b45-48b7-8f66-de0a21637dd8"/>
    <ds:schemaRef ds:uri="http://purl.org/dc/elements/1.1/"/>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CCE379EE-DAF1-4067-AB56-09AF5D7768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75f0af-9b45-48b7-8f66-de0a21637d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4899DAF-C2D9-483D-B87F-F3B3862886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12976</TotalTime>
  <Words>3504</Words>
  <Application>Microsoft Office PowerPoint</Application>
  <PresentationFormat>Panorámica</PresentationFormat>
  <Paragraphs>330</Paragraphs>
  <Slides>29</Slides>
  <Notes>27</Notes>
  <HiddenSlides>0</HiddenSlides>
  <MMClips>0</MMClips>
  <ScaleCrop>false</ScaleCrop>
  <HeadingPairs>
    <vt:vector size="6" baseType="variant">
      <vt:variant>
        <vt:lpstr>Fuentes usadas</vt:lpstr>
      </vt:variant>
      <vt:variant>
        <vt:i4>10</vt:i4>
      </vt:variant>
      <vt:variant>
        <vt:lpstr>Tema</vt:lpstr>
      </vt:variant>
      <vt:variant>
        <vt:i4>4</vt:i4>
      </vt:variant>
      <vt:variant>
        <vt:lpstr>Títulos de diapositiva</vt:lpstr>
      </vt:variant>
      <vt:variant>
        <vt:i4>29</vt:i4>
      </vt:variant>
    </vt:vector>
  </HeadingPairs>
  <TitlesOfParts>
    <vt:vector size="43" baseType="lpstr">
      <vt:lpstr>NSimSun</vt:lpstr>
      <vt:lpstr>Arial</vt:lpstr>
      <vt:lpstr>Calibri</vt:lpstr>
      <vt:lpstr>Calibri Light</vt:lpstr>
      <vt:lpstr>Hypatia Sans Pro</vt:lpstr>
      <vt:lpstr>Liberation Serif</vt:lpstr>
      <vt:lpstr>Lucida Sans</vt:lpstr>
      <vt:lpstr>Minion Pro</vt:lpstr>
      <vt:lpstr>Times New Roman</vt:lpstr>
      <vt:lpstr>Wingdings</vt:lpstr>
      <vt:lpstr>1_Diseño personalizado</vt:lpstr>
      <vt:lpstr>2_Diseño personalizado</vt:lpstr>
      <vt:lpstr>Diseño personalizado</vt:lpstr>
      <vt:lpstr>Tema de Office</vt:lpstr>
      <vt:lpstr>Librería de descubrimiento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Laura Serna</dc:creator>
  <cp:lastModifiedBy>Daniel Ruiz Santamaria</cp:lastModifiedBy>
  <cp:revision>85</cp:revision>
  <dcterms:created xsi:type="dcterms:W3CDTF">2019-09-19T09:59:35Z</dcterms:created>
  <dcterms:modified xsi:type="dcterms:W3CDTF">2021-02-19T07:40:18Z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0x010100BFA83BC710E73B4EAC2B8AFF8EC01DA8</vt:lpwstr>
  </property>
</Properties>
</file>