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3"/>
  </p:notesMasterIdLst>
  <p:sldIdLst>
    <p:sldId id="256" r:id="rId8"/>
    <p:sldId id="257" r:id="rId9"/>
    <p:sldId id="268" r:id="rId10"/>
    <p:sldId id="278" r:id="rId11"/>
    <p:sldId id="279" r:id="rId12"/>
    <p:sldId id="292" r:id="rId13"/>
    <p:sldId id="293" r:id="rId14"/>
    <p:sldId id="283" r:id="rId15"/>
    <p:sldId id="294" r:id="rId16"/>
    <p:sldId id="295" r:id="rId17"/>
    <p:sldId id="296" r:id="rId18"/>
    <p:sldId id="297" r:id="rId19"/>
    <p:sldId id="298" r:id="rId20"/>
    <p:sldId id="281" r:id="rId21"/>
    <p:sldId id="282" r:id="rId22"/>
    <p:sldId id="299" r:id="rId23"/>
    <p:sldId id="284" r:id="rId24"/>
    <p:sldId id="285" r:id="rId25"/>
    <p:sldId id="286" r:id="rId26"/>
    <p:sldId id="287" r:id="rId27"/>
    <p:sldId id="288" r:id="rId28"/>
    <p:sldId id="289" r:id="rId29"/>
    <p:sldId id="290" r:id="rId30"/>
    <p:sldId id="291" r:id="rId31"/>
    <p:sldId id="258"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78"/>
            <p14:sldId id="279"/>
            <p14:sldId id="292"/>
            <p14:sldId id="293"/>
            <p14:sldId id="283"/>
            <p14:sldId id="294"/>
            <p14:sldId id="295"/>
            <p14:sldId id="296"/>
            <p14:sldId id="297"/>
            <p14:sldId id="298"/>
            <p14:sldId id="281"/>
            <p14:sldId id="282"/>
            <p14:sldId id="299"/>
            <p14:sldId id="284"/>
            <p14:sldId id="285"/>
            <p14:sldId id="286"/>
            <p14:sldId id="287"/>
            <p14:sldId id="288"/>
            <p14:sldId id="289"/>
            <p14:sldId id="290"/>
            <p14:sldId id="29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3333" autoAdjust="0"/>
  </p:normalViewPr>
  <p:slideViewPr>
    <p:cSldViewPr snapToGrid="0">
      <p:cViewPr varScale="1">
        <p:scale>
          <a:sx n="84" d="100"/>
          <a:sy n="84" d="100"/>
        </p:scale>
        <p:origin x="159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07/02/2021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dirty="0"/>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diseño de la librería de descubrimiento, hay que tener en cuenta los siguientes factores: </a:t>
            </a:r>
          </a:p>
          <a:p>
            <a:endParaRPr lang="es-ES" dirty="0"/>
          </a:p>
          <a:p>
            <a:pPr marL="342900" indent="-342900">
              <a:buFont typeface="Arial" panose="020B0604020202020204" pitchFamily="34" charset="0"/>
              <a:buChar char="•"/>
            </a:pPr>
            <a:r>
              <a:rPr lang="es-ES" sz="1200" dirty="0"/>
              <a:t>Reducción del acoplamiento: No interesa que la obtención de los datos forme parte de la librería de descubrimiento, de ser asi, haríamos que la librería dependa de los datos.</a:t>
            </a:r>
          </a:p>
          <a:p>
            <a:pPr marL="342900" indent="-342900">
              <a:buFont typeface="Arial" panose="020B0604020202020204" pitchFamily="34" charset="0"/>
              <a:buChar char="•"/>
            </a:pPr>
            <a:r>
              <a:rPr lang="es-ES" sz="1200" dirty="0"/>
              <a:t>Modelo de datos generalizado: Nos interesa para facilitar la reutilización de un modelo de datos, lo suficientemente abstracto, para dar cabida a cualquier dato que pueda ser requerido para su evaluación.</a:t>
            </a:r>
          </a:p>
          <a:p>
            <a:pPr marL="342900" indent="-342900">
              <a:buFont typeface="Arial" panose="020B0604020202020204" pitchFamily="34" charset="0"/>
              <a:buChar char="•"/>
            </a:pPr>
            <a:r>
              <a:rPr lang="es-ES" sz="1200" dirty="0"/>
              <a:t>Reducción de la complejidad: La librería ha de realizar las taras de búsqueda de similitudes de una forma lo mas eficiente posible.</a:t>
            </a:r>
          </a:p>
          <a:p>
            <a:pPr marL="342900" indent="-342900">
              <a:buFont typeface="Arial" panose="020B0604020202020204" pitchFamily="34" charset="0"/>
              <a:buChar char="•"/>
            </a:pPr>
            <a:r>
              <a:rPr lang="es-ES" sz="1200" dirty="0"/>
              <a:t>Gestión de caches, estructuras en memoria y flujo del dato: El almacenamiento del dato en memoria, hace que aumente la velocidad de proceso, pero es necesario, poder volcar aquellos que no usamos,  en un sistema de almacenamiento rápido, de forma que no saturemos la memoria.</a:t>
            </a:r>
          </a:p>
          <a:p>
            <a:pPr marL="342900" indent="-342900">
              <a:buFont typeface="Arial" panose="020B0604020202020204" pitchFamily="34" charset="0"/>
              <a:buChar char="•"/>
            </a:pPr>
            <a:r>
              <a:rPr lang="es-ES" sz="1200" dirty="0"/>
              <a:t>Asincronía y paralelismo: Nos interesa en favor del rendimiento, hacer todas las operaciones que podamos de forma paralela, y asíncrona.</a:t>
            </a:r>
          </a:p>
          <a:p>
            <a:pPr marL="342900" indent="-342900">
              <a:buFont typeface="Arial" panose="020B0604020202020204" pitchFamily="34" charset="0"/>
              <a:buChar char="•"/>
            </a:pPr>
            <a:r>
              <a:rPr lang="es-ES" sz="1200" dirty="0"/>
              <a:t>Peticiones no bloqueantes: Algunas peticiones, aunque optimizadas, son pesadas, por lo que nos interesa no bloquear a los clientes que las invoquen y ejecutarlas en el momento en que la librería pueda atenderlas.</a:t>
            </a:r>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dirty="0"/>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dirty="0"/>
          </a:p>
        </p:txBody>
      </p:sp>
    </p:spTree>
    <p:extLst>
      <p:ext uri="{BB962C8B-B14F-4D97-AF65-F5344CB8AC3E}">
        <p14:creationId xmlns:p14="http://schemas.microsoft.com/office/powerpoint/2010/main" val="42325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dirty="0"/>
          </a:p>
        </p:txBody>
      </p:sp>
    </p:spTree>
    <p:extLst>
      <p:ext uri="{BB962C8B-B14F-4D97-AF65-F5344CB8AC3E}">
        <p14:creationId xmlns:p14="http://schemas.microsoft.com/office/powerpoint/2010/main" val="112522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dirty="0"/>
          </a:p>
        </p:txBody>
      </p:sp>
    </p:spTree>
    <p:extLst>
      <p:ext uri="{BB962C8B-B14F-4D97-AF65-F5344CB8AC3E}">
        <p14:creationId xmlns:p14="http://schemas.microsoft.com/office/powerpoint/2010/main" val="44872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Algoritmo</a:t>
            </a:r>
          </a:p>
          <a:p>
            <a:endParaRPr lang="es-ES" dirty="0"/>
          </a:p>
          <a:p>
            <a:pPr marL="228600" indent="-228600">
              <a:buAutoNum type="arabicPeriod"/>
            </a:pPr>
            <a:r>
              <a:rPr lang="es-ES" dirty="0"/>
              <a:t>El comparador de entidades, pide a la cache (Redis), las entidades para cierto Nodo, Triple Store y Clase</a:t>
            </a:r>
          </a:p>
          <a:p>
            <a:pPr marL="228600" indent="-228600">
              <a:buAutoNum type="arabicPeriod"/>
            </a:pPr>
            <a:r>
              <a:rPr lang="es-ES" dirty="0"/>
              <a:t>La cache retorna dichas entidades</a:t>
            </a:r>
          </a:p>
          <a:p>
            <a:pPr marL="228600" indent="-228600">
              <a:buAutoNum type="arabicPeriod"/>
            </a:pPr>
            <a:r>
              <a:rPr lang="es-ES" dirty="0"/>
              <a:t>El comparador solicita a Elasticsearch que retorne las entidades mas relevantes en base a los atributos mas significativos, ordena los resultados por el valor de similitud, y corta en el punto donde los valores de similitud, permanecen mas o menos constantes, sin grandes diferencias entre ellos. Existen valores de configuración que también limitan por numero o umbral el numero de resultados garantizando que el resultado esta limitado por numero…</a:t>
            </a:r>
          </a:p>
          <a:p>
            <a:pPr marL="228600" indent="-228600">
              <a:buAutoNum type="arabicPeriod"/>
            </a:pPr>
            <a:r>
              <a:rPr lang="es-ES" dirty="0"/>
              <a:t>Se evalúa la similitud entre la entidad a comparar (con la algoritmia de comparación de entidades ya explicada) y los resultados de similitud según elasticsearch retornados en el paso anterior en el paso anterior.</a:t>
            </a:r>
          </a:p>
          <a:p>
            <a:pPr marL="228600" indent="-228600">
              <a:buAutoNum type="arabicPeriod"/>
            </a:pPr>
            <a:endParaRPr lang="es-ES" dirty="0"/>
          </a:p>
          <a:p>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dirty="0"/>
          </a:p>
        </p:txBody>
      </p:sp>
    </p:spTree>
    <p:extLst>
      <p:ext uri="{BB962C8B-B14F-4D97-AF65-F5344CB8AC3E}">
        <p14:creationId xmlns:p14="http://schemas.microsoft.com/office/powerpoint/2010/main" val="2775782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dirty="0"/>
          </a:p>
        </p:txBody>
      </p:sp>
    </p:spTree>
    <p:extLst>
      <p:ext uri="{BB962C8B-B14F-4D97-AF65-F5344CB8AC3E}">
        <p14:creationId xmlns:p14="http://schemas.microsoft.com/office/powerpoint/2010/main" val="169849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Se recibe la solicitud de búsqueda de </a:t>
            </a:r>
            <a:r>
              <a:rPr lang="es-ES" dirty="0" err="1"/>
              <a:t>similaridad</a:t>
            </a:r>
            <a:r>
              <a:rPr lang="es-ES" dirty="0"/>
              <a:t> para un determinado Nodo, Triple Store y Clase</a:t>
            </a:r>
          </a:p>
          <a:p>
            <a:pPr marL="685800" lvl="1" indent="-228600">
              <a:buFontTx/>
              <a:buAutoNum type="arabicPeriod"/>
            </a:pPr>
            <a:r>
              <a:rPr lang="es-ES" dirty="0"/>
              <a:t>Se obtiene la fecha de ultima petición para ese Nodo, Triple Store y Clase</a:t>
            </a:r>
          </a:p>
          <a:p>
            <a:pPr marL="685800" lvl="1" indent="-228600">
              <a:buFontTx/>
              <a:buAutoNum type="arabicPeriod"/>
            </a:pPr>
            <a:r>
              <a:rPr lang="es-ES" dirty="0"/>
              <a:t>Se obtienen desde la cache, las entidades que han sido modificadas desde la fecha obtenida para la última petición (Deltas), en este punto ya hemos reducido la complejidad de n, por d, que es el numero de entidades que han cambiado desde la ultima petición. En la primera ejecución de la librería de descubrimiento, esta claro que d=n, pero en las sucesivas peticiones, claramente d será mucho menor que n.</a:t>
            </a:r>
          </a:p>
          <a:p>
            <a:pPr marL="685800" lvl="1" indent="-228600">
              <a:buFontTx/>
              <a:buAutoNum type="arabicPeriod"/>
            </a:pPr>
            <a:r>
              <a:rPr lang="es-ES" dirty="0"/>
              <a:t>Se realiza la petición a elastic Search para a partir de los deltas obtener las entidades mas similares. Con esto reducimos el termino (n-1 de la complejidad), que llamaremos s </a:t>
            </a:r>
            <a:r>
              <a:rPr lang="es-ES" dirty="0">
                <a:sym typeface="Wingdings" panose="05000000000000000000" pitchFamily="2" charset="2"/>
              </a:rPr>
              <a:t> numero de elementos </a:t>
            </a:r>
            <a:r>
              <a:rPr lang="es-ES" dirty="0" err="1">
                <a:sym typeface="Wingdings" panose="05000000000000000000" pitchFamily="2" charset="2"/>
              </a:rPr>
              <a:t>smilares</a:t>
            </a:r>
            <a:r>
              <a:rPr lang="es-ES" dirty="0">
                <a:sym typeface="Wingdings" panose="05000000000000000000" pitchFamily="2" charset="2"/>
              </a:rPr>
              <a:t> según elastic search. Ahora claramente la complejidad no es exponencial, sino que d y s, se asemejaran a constantes, y por lo tanto, su producto, será una constante también, por lo que el problema, ahora es manejable</a:t>
            </a:r>
          </a:p>
          <a:p>
            <a:pPr marL="685800" lvl="1" indent="-228600">
              <a:buFontTx/>
              <a:buAutoNum type="arabicPeriod"/>
            </a:pPr>
            <a:r>
              <a:rPr lang="es-ES" dirty="0">
                <a:sym typeface="Wingdings" panose="05000000000000000000" pitchFamily="2" charset="2"/>
              </a:rPr>
              <a:t>En este punto evaluamos la similitud propiamente dicha</a:t>
            </a:r>
            <a:endParaRPr lang="es-ES" dirty="0"/>
          </a:p>
          <a:p>
            <a:pPr marL="685800" lvl="1"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dirty="0"/>
          </a:p>
        </p:txBody>
      </p:sp>
    </p:spTree>
    <p:extLst>
      <p:ext uri="{BB962C8B-B14F-4D97-AF65-F5344CB8AC3E}">
        <p14:creationId xmlns:p14="http://schemas.microsoft.com/office/powerpoint/2010/main" val="196723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dirty="0"/>
          </a:p>
        </p:txBody>
      </p:sp>
    </p:spTree>
    <p:extLst>
      <p:ext uri="{BB962C8B-B14F-4D97-AF65-F5344CB8AC3E}">
        <p14:creationId xmlns:p14="http://schemas.microsoft.com/office/powerpoint/2010/main" val="165949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La librería comienza en estado Inicializado</a:t>
            </a:r>
          </a:p>
          <a:p>
            <a:pPr marL="685800" lvl="1" indent="-228600">
              <a:buFontTx/>
              <a:buAutoNum type="arabicPeriod"/>
            </a:pPr>
            <a:r>
              <a:rPr lang="es-ES" dirty="0"/>
              <a:t>Si existen datos en la cache</a:t>
            </a:r>
          </a:p>
          <a:p>
            <a:pPr marL="914400" lvl="2" indent="0">
              <a:buFontTx/>
              <a:buNone/>
            </a:pPr>
            <a:r>
              <a:rPr lang="es-ES" dirty="0"/>
              <a:t>2.1.  Se recuperan de forma paralelizada y asíncrona</a:t>
            </a:r>
          </a:p>
          <a:p>
            <a:pPr marL="914400" lvl="2" indent="0">
              <a:buFontTx/>
              <a:buNone/>
            </a:pPr>
            <a:r>
              <a:rPr lang="es-ES" dirty="0"/>
              <a:t>2.2.  Se actualizan estructuras en memoria</a:t>
            </a:r>
          </a:p>
          <a:p>
            <a:pPr marL="685800" lvl="1" indent="-228600">
              <a:buFontTx/>
              <a:buAutoNum type="arabicPeriod" startAt="3"/>
            </a:pPr>
            <a:r>
              <a:rPr lang="es-ES" dirty="0"/>
              <a:t>Se pasa al estado </a:t>
            </a:r>
            <a:r>
              <a:rPr lang="es-ES" dirty="0" err="1"/>
              <a:t>Cached</a:t>
            </a:r>
            <a:r>
              <a:rPr lang="es-ES" dirty="0"/>
              <a:t> Data. En este instante la librería esta operativa, pero puede no contener los últimos datos insertados en el triple store</a:t>
            </a:r>
          </a:p>
          <a:p>
            <a:pPr marL="685800" lvl="1" indent="-228600">
              <a:buFontTx/>
              <a:buAutoNum type="arabicPeriod" startAt="3"/>
            </a:pPr>
            <a:r>
              <a:rPr lang="es-ES" dirty="0"/>
              <a:t>Se obtienen los datos de el triple Store a partir del modulo </a:t>
            </a:r>
            <a:r>
              <a:rPr lang="es-ES" dirty="0" err="1"/>
              <a:t>fech</a:t>
            </a:r>
            <a:r>
              <a:rPr lang="es-ES" dirty="0"/>
              <a:t>-data de la librería de descubrimiento</a:t>
            </a:r>
          </a:p>
          <a:p>
            <a:pPr marL="914400" lvl="2" indent="0">
              <a:buFontTx/>
              <a:buNone/>
            </a:pPr>
            <a:r>
              <a:rPr lang="es-ES" dirty="0"/>
              <a:t>4.1 Si la obtención concluye con éxito se actualizan las estructuras de datos en memoria</a:t>
            </a:r>
          </a:p>
          <a:p>
            <a:pPr marL="914400" lvl="2" indent="0">
              <a:buFontTx/>
              <a:buNone/>
            </a:pPr>
            <a:r>
              <a:rPr lang="es-ES" dirty="0"/>
              <a:t>4.2 Se actualizan las caches</a:t>
            </a:r>
          </a:p>
          <a:p>
            <a:pPr marL="914400" lvl="2" indent="0">
              <a:buFontTx/>
              <a:buNone/>
            </a:pPr>
            <a:r>
              <a:rPr lang="es-ES" dirty="0"/>
              <a:t>	</a:t>
            </a:r>
          </a:p>
          <a:p>
            <a:pPr marL="685800" lvl="1" indent="-228600">
              <a:buFontTx/>
              <a:buAutoNum type="arabicPeriod" startAt="5"/>
            </a:pPr>
            <a:r>
              <a:rPr lang="es-ES" dirty="0"/>
              <a:t>La aplicación pasa al estado </a:t>
            </a:r>
            <a:r>
              <a:rPr lang="es-ES" dirty="0" err="1"/>
              <a:t>Loaded</a:t>
            </a:r>
            <a:r>
              <a:rPr lang="es-ES" dirty="0"/>
              <a:t> Data, que implica que esta totalmente operativa, con los últimos cambios de datos actualizados</a:t>
            </a:r>
          </a:p>
          <a:p>
            <a:pPr marL="457200" lvl="1" indent="0">
              <a:buFontTx/>
              <a:buNone/>
            </a:pPr>
            <a:endParaRPr lang="es-ES" dirty="0"/>
          </a:p>
          <a:p>
            <a:pPr marL="457200" lvl="1" indent="0">
              <a:buFontTx/>
              <a:buNone/>
            </a:pPr>
            <a:endParaRPr lang="es-ES" dirty="0"/>
          </a:p>
          <a:p>
            <a:pPr marL="685800" lvl="1" indent="-228600">
              <a:buFontTx/>
              <a:buAutoNum type="arabicPeriod" startAt="3"/>
            </a:pPr>
            <a:endParaRPr lang="es-ES" dirty="0"/>
          </a:p>
          <a:p>
            <a:pPr marL="685800" lvl="1" indent="-228600">
              <a:buFontTx/>
              <a:buAutoNum type="arabicPeriod" startAt="3"/>
            </a:pPr>
            <a:endParaRPr lang="es-ES" dirty="0"/>
          </a:p>
          <a:p>
            <a:pPr marL="685800" lvl="1" indent="-228600">
              <a:buFontTx/>
              <a:buAutoNum type="arabicPeriod" startAt="3"/>
            </a:pPr>
            <a:endParaRPr lang="es-ES" dirty="0"/>
          </a:p>
          <a:p>
            <a:pPr marL="457200" lvl="1" indent="0">
              <a:buFontTx/>
              <a:buNone/>
            </a:pPr>
            <a:endParaRPr lang="es-ES" dirty="0"/>
          </a:p>
          <a:p>
            <a:pPr marL="685800" lvl="1"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dirty="0"/>
          </a:p>
        </p:txBody>
      </p:sp>
    </p:spTree>
    <p:extLst>
      <p:ext uri="{BB962C8B-B14F-4D97-AF65-F5344CB8AC3E}">
        <p14:creationId xmlns:p14="http://schemas.microsoft.com/office/powerpoint/2010/main" val="377479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dirty="0"/>
          </a:p>
        </p:txBody>
      </p:sp>
    </p:spTree>
    <p:extLst>
      <p:ext uri="{BB962C8B-B14F-4D97-AF65-F5344CB8AC3E}">
        <p14:creationId xmlns:p14="http://schemas.microsoft.com/office/powerpoint/2010/main" val="3865185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r>
              <a:rPr lang="es-ES" dirty="0"/>
              <a:t>Se almacenan en estructuras tipo </a:t>
            </a:r>
            <a:r>
              <a:rPr lang="es-ES" dirty="0" err="1"/>
              <a:t>HashMap</a:t>
            </a:r>
            <a:r>
              <a:rPr lang="es-ES" dirty="0"/>
              <a:t>, que garantizan cualquier acceso a la información con complejidad de O(1)</a:t>
            </a:r>
          </a:p>
          <a:p>
            <a:pPr marL="628650" lvl="1" indent="-171450">
              <a:buFontTx/>
              <a:buChar char="-"/>
            </a:pPr>
            <a:r>
              <a:rPr lang="es-ES" dirty="0"/>
              <a:t>Cualquier filtro concreto es posible  con complejidad de O(3)</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dirty="0"/>
          </a:p>
        </p:txBody>
      </p:sp>
    </p:spTree>
    <p:extLst>
      <p:ext uri="{BB962C8B-B14F-4D97-AF65-F5344CB8AC3E}">
        <p14:creationId xmlns:p14="http://schemas.microsoft.com/office/powerpoint/2010/main" val="165465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dirty="0"/>
          </a:p>
        </p:txBody>
      </p:sp>
    </p:spTree>
    <p:extLst>
      <p:ext uri="{BB962C8B-B14F-4D97-AF65-F5344CB8AC3E}">
        <p14:creationId xmlns:p14="http://schemas.microsoft.com/office/powerpoint/2010/main" val="378253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dirty="0"/>
          </a:p>
        </p:txBody>
      </p:sp>
    </p:spTree>
    <p:extLst>
      <p:ext uri="{BB962C8B-B14F-4D97-AF65-F5344CB8AC3E}">
        <p14:creationId xmlns:p14="http://schemas.microsoft.com/office/powerpoint/2010/main" val="2961790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dirty="0"/>
          </a:p>
        </p:txBody>
      </p:sp>
    </p:spTree>
    <p:extLst>
      <p:ext uri="{BB962C8B-B14F-4D97-AF65-F5344CB8AC3E}">
        <p14:creationId xmlns:p14="http://schemas.microsoft.com/office/powerpoint/2010/main" val="3521243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dirty="0"/>
          </a:p>
        </p:txBody>
      </p:sp>
    </p:spTree>
    <p:extLst>
      <p:ext uri="{BB962C8B-B14F-4D97-AF65-F5344CB8AC3E}">
        <p14:creationId xmlns:p14="http://schemas.microsoft.com/office/powerpoint/2010/main" val="225379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Se recibe una nueva petición</a:t>
            </a:r>
          </a:p>
          <a:p>
            <a:pPr marL="685800" lvl="1" indent="-228600">
              <a:buFontTx/>
              <a:buAutoNum type="arabicPeriod"/>
            </a:pPr>
            <a:r>
              <a:rPr lang="es-ES" dirty="0"/>
              <a:t>Se evalúa si existen peticiones pendientes iguales</a:t>
            </a:r>
          </a:p>
          <a:p>
            <a:pPr marL="1143000" lvl="2" indent="-228600">
              <a:buFontTx/>
              <a:buAutoNum type="arabicPeriod"/>
            </a:pPr>
            <a:r>
              <a:rPr lang="es-ES" dirty="0"/>
              <a:t>Existe: En caso de que existan, no se añade una nueva para procesar, pero si se almacena la petición para dar respuesta al cliente cuando este lista. Es decir una petición solo se procesa 1 vez pero puede ser respondida tantas veces como peticiones existan</a:t>
            </a:r>
          </a:p>
          <a:p>
            <a:pPr marL="1143000" lvl="2" indent="-228600">
              <a:buFontTx/>
              <a:buAutoNum type="arabicPeriod"/>
            </a:pPr>
            <a:r>
              <a:rPr lang="es-ES" dirty="0"/>
              <a:t>No existe: En este caso, se inserta la petición en una cola FIFO (</a:t>
            </a:r>
            <a:r>
              <a:rPr lang="es-ES" dirty="0" err="1"/>
              <a:t>First</a:t>
            </a:r>
            <a:r>
              <a:rPr lang="es-ES" dirty="0"/>
              <a:t> in </a:t>
            </a:r>
            <a:r>
              <a:rPr lang="es-ES" dirty="0" err="1"/>
              <a:t>First</a:t>
            </a:r>
            <a:r>
              <a:rPr lang="es-ES" dirty="0"/>
              <a:t> OUT), de forma que se procesara cuando la librería este en disposición de hacerlo por orden de llegada.</a:t>
            </a:r>
          </a:p>
          <a:p>
            <a:pPr marL="685800" lvl="1" indent="-228600">
              <a:buFontTx/>
              <a:buAutoNum type="arabicPeriod"/>
            </a:pPr>
            <a:r>
              <a:rPr lang="es-ES" dirty="0"/>
              <a:t>El lanzador de Jobs (</a:t>
            </a:r>
            <a:r>
              <a:rPr lang="es-ES" dirty="0" err="1"/>
              <a:t>Scheduler</a:t>
            </a:r>
            <a:r>
              <a:rPr lang="es-ES" dirty="0"/>
              <a:t>) se ejecuta cada vez que se ha terminado de procesar un Job o periódicamente. </a:t>
            </a:r>
          </a:p>
          <a:p>
            <a:pPr marL="685800" lvl="1" indent="-228600">
              <a:buFontTx/>
              <a:buAutoNum type="arabicPeriod"/>
            </a:pPr>
            <a:r>
              <a:rPr lang="es-ES" dirty="0"/>
              <a:t>Si existen </a:t>
            </a:r>
            <a:r>
              <a:rPr lang="es-ES" dirty="0" err="1"/>
              <a:t>JOBs</a:t>
            </a:r>
            <a:r>
              <a:rPr lang="es-ES" dirty="0"/>
              <a:t> para procesar, obtiene de la cola FIFO, el mas antiguo.</a:t>
            </a:r>
          </a:p>
          <a:p>
            <a:pPr marL="685800" lvl="1" indent="-228600">
              <a:buFontTx/>
              <a:buAutoNum type="arabicPeriod"/>
            </a:pPr>
            <a:r>
              <a:rPr lang="es-ES" dirty="0"/>
              <a:t>Procesa el Job para buscar similitudes, ya sea en el mismo nodo, entre distintos Backend SGI o en la nube LOD.</a:t>
            </a:r>
          </a:p>
          <a:p>
            <a:pPr marL="685800" lvl="1" indent="-228600">
              <a:buFontTx/>
              <a:buAutoNum type="arabicPeriod"/>
            </a:pPr>
            <a:r>
              <a:rPr lang="es-ES" dirty="0"/>
              <a:t>Una vez que el Job termina de procesarse y se obtienen resultados de la búsqueda de similitudes, </a:t>
            </a:r>
          </a:p>
          <a:p>
            <a:pPr marL="685800" lvl="1" indent="-228600">
              <a:buFontTx/>
              <a:buAutoNum type="arabicPeriod"/>
            </a:pPr>
            <a:r>
              <a:rPr lang="es-ES" dirty="0"/>
              <a:t>Los resultados son reportados a los usuarios que solicitaron el Job por medio de Colas Kafka o Webhook</a:t>
            </a:r>
          </a:p>
          <a:p>
            <a:pPr marL="685800" lvl="1" indent="-228600">
              <a:buFontTx/>
              <a:buAutoNum type="arabicPeriod"/>
            </a:pPr>
            <a:r>
              <a:rPr lang="es-ES" dirty="0"/>
              <a:t>Si los resultados derivan en acciones, UPDATE, DELETES o </a:t>
            </a:r>
            <a:r>
              <a:rPr lang="es-ES" dirty="0" err="1"/>
              <a:t>LINKs</a:t>
            </a:r>
            <a:r>
              <a:rPr lang="es-ES" dirty="0"/>
              <a:t> entre entidades, estas acciones son notificadas al Storage </a:t>
            </a:r>
            <a:r>
              <a:rPr lang="es-ES" dirty="0" err="1"/>
              <a:t>Adapter</a:t>
            </a:r>
            <a:r>
              <a:rPr lang="es-ES" dirty="0"/>
              <a:t> de la plataforma ASIO, para que sean ejecutadas de forma </a:t>
            </a:r>
            <a:r>
              <a:rPr lang="es-ES"/>
              <a:t>asíncrona.</a:t>
            </a:r>
            <a:endParaRPr lang="es-ES" dirty="0"/>
          </a:p>
          <a:p>
            <a:pPr marL="685800" lvl="1" indent="-228600">
              <a:buFontTx/>
              <a:buAutoNum type="arabicPeriod"/>
            </a:pPr>
            <a:r>
              <a:rPr lang="es-ES" dirty="0"/>
              <a:t>Se notifica al Job </a:t>
            </a:r>
            <a:r>
              <a:rPr lang="es-ES" dirty="0" err="1"/>
              <a:t>Scheduler</a:t>
            </a:r>
            <a:r>
              <a:rPr lang="es-ES" dirty="0"/>
              <a:t>, volviendo al punto 3, hasta terminar los </a:t>
            </a:r>
            <a:r>
              <a:rPr lang="es-ES" dirty="0" err="1"/>
              <a:t>JOBs</a:t>
            </a:r>
            <a:r>
              <a:rPr lang="es-ES" dirty="0"/>
              <a:t> pendientes.</a:t>
            </a:r>
          </a:p>
          <a:p>
            <a:pPr marL="457200" lvl="1" indent="0">
              <a:buFontTx/>
              <a:buNone/>
            </a:pPr>
            <a:endParaRPr lang="es-ES" dirty="0"/>
          </a:p>
          <a:p>
            <a:pPr marL="1143000" lvl="2"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dirty="0"/>
          </a:p>
        </p:txBody>
      </p:sp>
    </p:spTree>
    <p:extLst>
      <p:ext uri="{BB962C8B-B14F-4D97-AF65-F5344CB8AC3E}">
        <p14:creationId xmlns:p14="http://schemas.microsoft.com/office/powerpoint/2010/main" val="74633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14400" lvl="2" indent="0">
              <a:buFont typeface="Arial" panose="020B0604020202020204" pitchFamily="34" charset="0"/>
              <a:buNone/>
            </a:pPr>
            <a:endParaRPr lang="es-ES" dirty="0"/>
          </a:p>
          <a:p>
            <a:pPr marL="457200" lvl="1" indent="0">
              <a:buFontTx/>
              <a:buNone/>
            </a:pPr>
            <a:endParaRPr lang="es-ES"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dirty="0"/>
          </a:p>
        </p:txBody>
      </p:sp>
    </p:spTree>
    <p:extLst>
      <p:ext uri="{BB962C8B-B14F-4D97-AF65-F5344CB8AC3E}">
        <p14:creationId xmlns:p14="http://schemas.microsoft.com/office/powerpoint/2010/main" val="366425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dirty="0"/>
          </a:p>
        </p:txBody>
      </p:sp>
    </p:spTree>
    <p:extLst>
      <p:ext uri="{BB962C8B-B14F-4D97-AF65-F5344CB8AC3E}">
        <p14:creationId xmlns:p14="http://schemas.microsoft.com/office/powerpoint/2010/main" val="332411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dirty="0"/>
          </a:p>
        </p:txBody>
      </p:sp>
    </p:spTree>
    <p:extLst>
      <p:ext uri="{BB962C8B-B14F-4D97-AF65-F5344CB8AC3E}">
        <p14:creationId xmlns:p14="http://schemas.microsoft.com/office/powerpoint/2010/main" val="14978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dirty="0"/>
          </a:p>
        </p:txBody>
      </p:sp>
    </p:spTree>
    <p:extLst>
      <p:ext uri="{BB962C8B-B14F-4D97-AF65-F5344CB8AC3E}">
        <p14:creationId xmlns:p14="http://schemas.microsoft.com/office/powerpoint/2010/main" val="132760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dirty="0"/>
          </a:p>
        </p:txBody>
      </p:sp>
    </p:spTree>
    <p:extLst>
      <p:ext uri="{BB962C8B-B14F-4D97-AF65-F5344CB8AC3E}">
        <p14:creationId xmlns:p14="http://schemas.microsoft.com/office/powerpoint/2010/main" val="2362302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dirty="0"/>
          </a:p>
        </p:txBody>
      </p:sp>
    </p:spTree>
    <p:extLst>
      <p:ext uri="{BB962C8B-B14F-4D97-AF65-F5344CB8AC3E}">
        <p14:creationId xmlns:p14="http://schemas.microsoft.com/office/powerpoint/2010/main" val="38671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dirty="0"/>
          </a:p>
        </p:txBody>
      </p:sp>
    </p:spTree>
    <p:extLst>
      <p:ext uri="{BB962C8B-B14F-4D97-AF65-F5344CB8AC3E}">
        <p14:creationId xmlns:p14="http://schemas.microsoft.com/office/powerpoint/2010/main" val="1864037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dirty="0"/>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460856" cy="1723549"/>
          </a:xfrm>
          <a:prstGeom prst="rect">
            <a:avLst/>
          </a:prstGeom>
        </p:spPr>
        <p:txBody>
          <a:bodyPr wrap="square">
            <a:spAutoFit/>
          </a:bodyPr>
          <a:lstStyle/>
          <a:p>
            <a:r>
              <a:rPr lang="es-ES" b="1" dirty="0"/>
              <a:t>Algoritmo II:</a:t>
            </a:r>
          </a:p>
          <a:p>
            <a:endParaRPr lang="es-ES" b="1" dirty="0"/>
          </a:p>
          <a:p>
            <a:pPr marL="285750" indent="-285750">
              <a:buFont typeface="Arial" panose="020B0604020202020204" pitchFamily="34" charset="0"/>
              <a:buChar char="•"/>
            </a:pPr>
            <a:r>
              <a:rPr lang="es-ES" sz="1400" dirty="0"/>
              <a:t>Realizar la query en elasticsearch, de la siguiente forma</a:t>
            </a:r>
          </a:p>
          <a:p>
            <a:pPr marL="742950" lvl="1" indent="-285750">
              <a:buFont typeface="Arial" panose="020B0604020202020204" pitchFamily="34" charset="0"/>
              <a:buChar char="•"/>
            </a:pPr>
            <a:r>
              <a:rPr lang="es-ES" sz="1400" dirty="0"/>
              <a:t>Operaciones AND y coincidencia exacta para los atributos Nodo y Triple Store y Clase, de forma que restringimos la búsqueda para esos atributos</a:t>
            </a:r>
          </a:p>
          <a:p>
            <a:pPr marL="742950" lvl="1" indent="-285750">
              <a:buFont typeface="Arial" panose="020B0604020202020204" pitchFamily="34" charset="0"/>
              <a:buChar char="•"/>
            </a:pPr>
            <a:r>
              <a:rPr lang="es-ES" sz="1400" dirty="0"/>
              <a:t>Operaciones OR para los atributos mas relevantes usados en el paso anterior permitiendo coincidencia aproximada o parcial, y pasando el atributo de importancia del atributo como parámetro para calcular la similitud.</a:t>
            </a:r>
          </a:p>
          <a:p>
            <a:pPr marL="742950" lvl="1"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15068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461665"/>
          </a:xfrm>
          <a:prstGeom prst="rect">
            <a:avLst/>
          </a:prstGeom>
          <a:noFill/>
        </p:spPr>
        <p:txBody>
          <a:bodyPr wrap="square" rtlCol="0">
            <a:spAutoFit/>
          </a:bodyPr>
          <a:lstStyle/>
          <a:p>
            <a:r>
              <a:rPr lang="es-ES" sz="2400" dirty="0"/>
              <a:t>Reducción de complejidad. </a:t>
            </a:r>
            <a:r>
              <a:rPr lang="es-ES" sz="2400" dirty="0">
                <a:solidFill>
                  <a:srgbClr val="C00000"/>
                </a:solidFill>
              </a:rPr>
              <a:t>Reducción del espacio de búsqueda IV</a:t>
            </a:r>
          </a:p>
        </p:txBody>
      </p:sp>
      <p:sp>
        <p:nvSpPr>
          <p:cNvPr id="6" name="Rectángulo 5">
            <a:extLst>
              <a:ext uri="{FF2B5EF4-FFF2-40B4-BE49-F238E27FC236}">
                <a16:creationId xmlns:a16="http://schemas.microsoft.com/office/drawing/2014/main" id="{B732A6A9-9428-4DE6-86E7-C668480A2ADD}"/>
              </a:ext>
            </a:extLst>
          </p:cNvPr>
          <p:cNvSpPr/>
          <p:nvPr/>
        </p:nvSpPr>
        <p:spPr>
          <a:xfrm>
            <a:off x="312044" y="1894076"/>
            <a:ext cx="2809875" cy="3539430"/>
          </a:xfrm>
          <a:prstGeom prst="rect">
            <a:avLst/>
          </a:prstGeom>
          <a:solidFill>
            <a:schemeClr val="tx1"/>
          </a:solidFill>
        </p:spPr>
        <p:txBody>
          <a:bodyPr wrap="square">
            <a:spAutoFit/>
          </a:bodyPr>
          <a:lstStyle/>
          <a:p>
            <a:r>
              <a:rPr lang="es-ES" sz="800" dirty="0">
                <a:solidFill>
                  <a:schemeClr val="bg1"/>
                </a:solidFill>
              </a:rPr>
              <a:t>"</a:t>
            </a:r>
            <a:r>
              <a:rPr lang="es-ES" sz="800" dirty="0" err="1">
                <a:solidFill>
                  <a:schemeClr val="bg1"/>
                </a:solidFill>
              </a:rPr>
              <a:t>must</a:t>
            </a:r>
            <a:r>
              <a:rPr lang="es-ES" sz="800" dirty="0">
                <a:solidFill>
                  <a:schemeClr val="bg1"/>
                </a:solidFill>
              </a:rPr>
              <a:t>" : [</a:t>
            </a:r>
          </a:p>
          <a:p>
            <a:r>
              <a:rPr lang="es-ES" sz="800" dirty="0">
                <a:solidFill>
                  <a:schemeClr val="bg1"/>
                </a:solidFill>
              </a:rPr>
              <a:t>      {</a:t>
            </a:r>
          </a:p>
          <a:p>
            <a:r>
              <a:rPr lang="es-ES" sz="800" dirty="0">
                <a:solidFill>
                  <a:schemeClr val="bg1"/>
                </a:solidFill>
              </a:rPr>
              <a:t>        "</a:t>
            </a:r>
            <a:r>
              <a:rPr lang="es-ES" sz="800" dirty="0" err="1">
                <a:solidFill>
                  <a:schemeClr val="bg1"/>
                </a:solidFill>
              </a:rPr>
              <a:t>term</a:t>
            </a:r>
            <a:r>
              <a:rPr lang="es-ES" sz="800" dirty="0">
                <a:solidFill>
                  <a:schemeClr val="bg1"/>
                </a:solidFill>
              </a:rPr>
              <a:t>" : {</a:t>
            </a:r>
          </a:p>
          <a:p>
            <a:r>
              <a:rPr lang="es-ES" sz="800" dirty="0">
                <a:solidFill>
                  <a:schemeClr val="bg1"/>
                </a:solidFill>
              </a:rPr>
              <a:t>          "</a:t>
            </a:r>
            <a:r>
              <a:rPr lang="es-ES" sz="800" dirty="0" err="1">
                <a:solidFill>
                  <a:schemeClr val="bg1"/>
                </a:solidFill>
              </a:rPr>
              <a:t>tripleStore.node.nodeName</a:t>
            </a:r>
            <a:r>
              <a:rPr lang="es-ES" sz="800" dirty="0">
                <a:solidFill>
                  <a:schemeClr val="bg1"/>
                </a:solidFill>
              </a:rPr>
              <a:t>" : {</a:t>
            </a:r>
          </a:p>
          <a:p>
            <a:r>
              <a:rPr lang="es-ES" sz="800" dirty="0">
                <a:solidFill>
                  <a:schemeClr val="bg1"/>
                </a:solidFill>
              </a:rPr>
              <a:t>            "value" : "</a:t>
            </a:r>
            <a:r>
              <a:rPr lang="es-ES" sz="800" dirty="0" err="1">
                <a:solidFill>
                  <a:srgbClr val="FFFF00"/>
                </a:solidFill>
              </a:rPr>
              <a:t>um</a:t>
            </a:r>
            <a:r>
              <a:rPr lang="es-ES" sz="800" dirty="0">
                <a:solidFill>
                  <a:schemeClr val="bg1"/>
                </a:solidFill>
              </a:rPr>
              <a:t>",</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r>
              <a:rPr lang="es-ES" sz="800" dirty="0" err="1">
                <a:solidFill>
                  <a:schemeClr val="bg1"/>
                </a:solidFill>
              </a:rPr>
              <a:t>term</a:t>
            </a:r>
            <a:r>
              <a:rPr lang="es-ES" sz="800" dirty="0">
                <a:solidFill>
                  <a:schemeClr val="bg1"/>
                </a:solidFill>
              </a:rPr>
              <a:t>" : {</a:t>
            </a:r>
          </a:p>
          <a:p>
            <a:r>
              <a:rPr lang="es-ES" sz="800" dirty="0">
                <a:solidFill>
                  <a:schemeClr val="bg1"/>
                </a:solidFill>
              </a:rPr>
              <a:t>          "tripleStore.name" : {</a:t>
            </a:r>
          </a:p>
          <a:p>
            <a:r>
              <a:rPr lang="es-ES" sz="800" dirty="0">
                <a:solidFill>
                  <a:schemeClr val="bg1"/>
                </a:solidFill>
              </a:rPr>
              <a:t>            "value" : "</a:t>
            </a:r>
            <a:r>
              <a:rPr lang="es-ES" sz="800" dirty="0" err="1">
                <a:solidFill>
                  <a:srgbClr val="FFFF00"/>
                </a:solidFill>
              </a:rPr>
              <a:t>sparql</a:t>
            </a:r>
            <a:r>
              <a:rPr lang="es-ES" sz="800" dirty="0">
                <a:solidFill>
                  <a:schemeClr val="bg1"/>
                </a:solidFill>
              </a:rPr>
              <a:t>",</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"match" : {</a:t>
            </a:r>
          </a:p>
          <a:p>
            <a:r>
              <a:rPr lang="es-ES" sz="800" dirty="0">
                <a:solidFill>
                  <a:schemeClr val="bg1"/>
                </a:solidFill>
              </a:rPr>
              <a:t>          "</a:t>
            </a:r>
            <a:r>
              <a:rPr lang="es-ES" sz="800" dirty="0" err="1">
                <a:solidFill>
                  <a:schemeClr val="bg1"/>
                </a:solidFill>
              </a:rPr>
              <a:t>className</a:t>
            </a:r>
            <a:r>
              <a:rPr lang="es-ES" sz="800" dirty="0">
                <a:solidFill>
                  <a:schemeClr val="bg1"/>
                </a:solidFill>
              </a:rPr>
              <a:t>" : {</a:t>
            </a:r>
          </a:p>
          <a:p>
            <a:r>
              <a:rPr lang="es-ES" sz="800" dirty="0">
                <a:solidFill>
                  <a:schemeClr val="bg1"/>
                </a:solidFill>
              </a:rPr>
              <a:t>            "query" : "</a:t>
            </a:r>
            <a:r>
              <a:rPr lang="es-ES" sz="800" dirty="0">
                <a:solidFill>
                  <a:srgbClr val="FFFF00"/>
                </a:solidFill>
              </a:rPr>
              <a:t>Articulo</a:t>
            </a:r>
            <a:r>
              <a:rPr lang="es-ES" sz="800" dirty="0">
                <a:solidFill>
                  <a:schemeClr val="bg1"/>
                </a:solidFill>
              </a:rPr>
              <a:t>",</a:t>
            </a:r>
          </a:p>
          <a:p>
            <a:r>
              <a:rPr lang="es-ES" sz="800" dirty="0">
                <a:solidFill>
                  <a:schemeClr val="bg1"/>
                </a:solidFill>
              </a:rPr>
              <a:t>            "</a:t>
            </a:r>
            <a:r>
              <a:rPr lang="es-ES" sz="800" dirty="0" err="1">
                <a:solidFill>
                  <a:schemeClr val="bg1"/>
                </a:solidFill>
              </a:rPr>
              <a:t>prefix_length</a:t>
            </a:r>
            <a:r>
              <a:rPr lang="es-ES" sz="800" dirty="0">
                <a:solidFill>
                  <a:schemeClr val="bg1"/>
                </a:solidFill>
              </a:rPr>
              <a:t>" : 0,</a:t>
            </a:r>
          </a:p>
          <a:p>
            <a:r>
              <a:rPr lang="es-ES" sz="800" dirty="0">
                <a:solidFill>
                  <a:schemeClr val="bg1"/>
                </a:solidFill>
              </a:rPr>
              <a:t>            "</a:t>
            </a:r>
            <a:r>
              <a:rPr lang="es-ES" sz="800" dirty="0" err="1">
                <a:solidFill>
                  <a:schemeClr val="bg1"/>
                </a:solidFill>
              </a:rPr>
              <a:t>max_expansions</a:t>
            </a:r>
            <a:r>
              <a:rPr lang="es-ES" sz="800" dirty="0">
                <a:solidFill>
                  <a:schemeClr val="bg1"/>
                </a:solidFill>
              </a:rPr>
              <a:t>" : 50,</a:t>
            </a:r>
          </a:p>
          <a:p>
            <a:r>
              <a:rPr lang="es-ES" sz="800" dirty="0">
                <a:solidFill>
                  <a:schemeClr val="bg1"/>
                </a:solidFill>
              </a:rPr>
              <a:t>            "</a:t>
            </a:r>
            <a:r>
              <a:rPr lang="es-ES" sz="800" dirty="0" err="1">
                <a:solidFill>
                  <a:schemeClr val="bg1"/>
                </a:solidFill>
              </a:rPr>
              <a:t>fuzzy_transpositions</a:t>
            </a:r>
            <a:r>
              <a:rPr lang="es-ES" sz="800" dirty="0">
                <a:solidFill>
                  <a:schemeClr val="bg1"/>
                </a:solidFill>
              </a:rPr>
              <a:t>" : true,</a:t>
            </a:r>
          </a:p>
          <a:p>
            <a:r>
              <a:rPr lang="es-ES" sz="800" dirty="0">
                <a:solidFill>
                  <a:schemeClr val="bg1"/>
                </a:solidFill>
              </a:rPr>
              <a:t>            "</a:t>
            </a:r>
            <a:r>
              <a:rPr lang="es-ES" sz="800" dirty="0" err="1">
                <a:solidFill>
                  <a:schemeClr val="bg1"/>
                </a:solidFill>
              </a:rPr>
              <a:t>lenient</a:t>
            </a:r>
            <a:r>
              <a:rPr lang="es-ES" sz="800" dirty="0">
                <a:solidFill>
                  <a:schemeClr val="bg1"/>
                </a:solidFill>
              </a:rPr>
              <a:t>" : false,</a:t>
            </a:r>
          </a:p>
          <a:p>
            <a:r>
              <a:rPr lang="es-ES" sz="800" dirty="0">
                <a:solidFill>
                  <a:schemeClr val="bg1"/>
                </a:solidFill>
              </a:rPr>
              <a:t>            "</a:t>
            </a:r>
            <a:r>
              <a:rPr lang="es-ES" sz="800" dirty="0" err="1">
                <a:solidFill>
                  <a:schemeClr val="bg1"/>
                </a:solidFill>
              </a:rPr>
              <a:t>zero_terms_query</a:t>
            </a:r>
            <a:r>
              <a:rPr lang="es-ES" sz="800" dirty="0">
                <a:solidFill>
                  <a:schemeClr val="bg1"/>
                </a:solidFill>
              </a:rPr>
              <a:t>" : "NONE",</a:t>
            </a:r>
          </a:p>
          <a:p>
            <a:r>
              <a:rPr lang="es-ES" sz="800" dirty="0">
                <a:solidFill>
                  <a:schemeClr val="bg1"/>
                </a:solidFill>
              </a:rPr>
              <a:t>            "</a:t>
            </a:r>
            <a:r>
              <a:rPr lang="es-ES" sz="800" dirty="0" err="1">
                <a:solidFill>
                  <a:schemeClr val="bg1"/>
                </a:solidFill>
              </a:rPr>
              <a:t>auto_generate_synonyms_phrase_query</a:t>
            </a:r>
            <a:r>
              <a:rPr lang="es-ES" sz="800" dirty="0">
                <a:solidFill>
                  <a:schemeClr val="bg1"/>
                </a:solidFill>
              </a:rPr>
              <a:t>" : true,</a:t>
            </a:r>
          </a:p>
          <a:p>
            <a:r>
              <a:rPr lang="es-ES" sz="800" dirty="0">
                <a:solidFill>
                  <a:schemeClr val="bg1"/>
                </a:solidFill>
              </a:rPr>
              <a:t>          }</a:t>
            </a:r>
          </a:p>
          <a:p>
            <a:r>
              <a:rPr lang="es-ES" sz="800" dirty="0">
                <a:solidFill>
                  <a:schemeClr val="bg1"/>
                </a:solidFill>
              </a:rPr>
              <a:t>        }</a:t>
            </a:r>
          </a:p>
          <a:p>
            <a:r>
              <a:rPr lang="es-ES" sz="800" dirty="0">
                <a:solidFill>
                  <a:schemeClr val="bg1"/>
                </a:solidFill>
              </a:rPr>
              <a:t>      }</a:t>
            </a:r>
          </a:p>
        </p:txBody>
      </p:sp>
      <p:sp>
        <p:nvSpPr>
          <p:cNvPr id="7" name="Rectángulo 6">
            <a:extLst>
              <a:ext uri="{FF2B5EF4-FFF2-40B4-BE49-F238E27FC236}">
                <a16:creationId xmlns:a16="http://schemas.microsoft.com/office/drawing/2014/main" id="{0543C86A-1C5D-4142-87AD-B4A0807AA127}"/>
              </a:ext>
            </a:extLst>
          </p:cNvPr>
          <p:cNvSpPr/>
          <p:nvPr/>
        </p:nvSpPr>
        <p:spPr>
          <a:xfrm>
            <a:off x="416819" y="5587394"/>
            <a:ext cx="2031106" cy="1169551"/>
          </a:xfrm>
          <a:prstGeom prst="rect">
            <a:avLst/>
          </a:prstGeom>
        </p:spPr>
        <p:txBody>
          <a:bodyPr wrap="square">
            <a:spAutoFit/>
          </a:bodyPr>
          <a:lstStyle/>
          <a:p>
            <a:pPr lvl="1"/>
            <a:r>
              <a:rPr lang="es-ES" sz="1400" dirty="0"/>
              <a:t>Operaciones AND (implica coincidencia exacta de todos los valores)</a:t>
            </a:r>
          </a:p>
        </p:txBody>
      </p:sp>
      <p:sp>
        <p:nvSpPr>
          <p:cNvPr id="8" name="Rectángulo 7">
            <a:extLst>
              <a:ext uri="{FF2B5EF4-FFF2-40B4-BE49-F238E27FC236}">
                <a16:creationId xmlns:a16="http://schemas.microsoft.com/office/drawing/2014/main" id="{FBA8EBD1-5FD4-42DA-8F4D-60378E099F93}"/>
              </a:ext>
            </a:extLst>
          </p:cNvPr>
          <p:cNvSpPr/>
          <p:nvPr/>
        </p:nvSpPr>
        <p:spPr>
          <a:xfrm>
            <a:off x="4105275" y="1894076"/>
            <a:ext cx="6096000" cy="4431983"/>
          </a:xfrm>
          <a:prstGeom prst="rect">
            <a:avLst/>
          </a:prstGeom>
          <a:solidFill>
            <a:schemeClr val="tx1"/>
          </a:solidFill>
        </p:spPr>
        <p:txBody>
          <a:bodyPr>
            <a:spAutoFit/>
          </a:bodyPr>
          <a:lstStyle/>
          <a:p>
            <a:r>
              <a:rPr lang="es-ES" sz="600" dirty="0">
                <a:solidFill>
                  <a:schemeClr val="bg1"/>
                </a:solidFill>
              </a:rPr>
              <a:t>"</a:t>
            </a:r>
            <a:r>
              <a:rPr lang="es-ES" sz="600" dirty="0" err="1">
                <a:solidFill>
                  <a:schemeClr val="bg1"/>
                </a:solidFill>
              </a:rPr>
              <a:t>should</a:t>
            </a:r>
            <a:r>
              <a:rPr lang="es-ES" sz="600" dirty="0">
                <a:solidFill>
                  <a:schemeClr val="bg1"/>
                </a:solidFill>
              </a:rPr>
              <a:t>" :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
            </a:r>
            <a:r>
              <a:rPr lang="es-ES" sz="600" dirty="0" err="1">
                <a:solidFill>
                  <a:schemeClr val="bg1"/>
                </a:solidFill>
              </a:rPr>
              <a:t>attributes.localId</a:t>
            </a:r>
            <a:r>
              <a:rPr lang="es-ES" sz="600" dirty="0">
                <a:solidFill>
                  <a:schemeClr val="bg1"/>
                </a:solidFill>
              </a:rPr>
              <a:t>" : {</a:t>
            </a:r>
          </a:p>
          <a:p>
            <a:r>
              <a:rPr lang="es-ES" sz="600" dirty="0">
                <a:solidFill>
                  <a:schemeClr val="bg1"/>
                </a:solidFill>
              </a:rPr>
              <a:t>                  "query" : "13007",</a:t>
            </a:r>
          </a:p>
          <a:p>
            <a:r>
              <a:rPr lang="es-ES" sz="600" dirty="0">
                <a:solidFill>
                  <a:schemeClr val="bg1"/>
                </a:solidFill>
              </a:rPr>
              <a:t>                  "</a:t>
            </a:r>
            <a:r>
              <a:rPr lang="es-ES" sz="600" dirty="0" err="1">
                <a:solidFill>
                  <a:schemeClr val="bg1"/>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chemeClr val="bg1"/>
                </a:solidFill>
              </a:rPr>
              <a:t>max_expansions</a:t>
            </a:r>
            <a:r>
              <a:rPr lang="es-ES" sz="600" dirty="0">
                <a:solidFill>
                  <a:schemeClr val="bg1"/>
                </a:solidFill>
              </a:rPr>
              <a:t>" : 50,</a:t>
            </a:r>
          </a:p>
          <a:p>
            <a:r>
              <a:rPr lang="es-ES" sz="600" dirty="0">
                <a:solidFill>
                  <a:schemeClr val="bg1"/>
                </a:solidFill>
              </a:rPr>
              <a:t>                  "</a:t>
            </a:r>
            <a:r>
              <a:rPr lang="es-ES" sz="600" dirty="0" err="1">
                <a:solidFill>
                  <a:schemeClr val="bg1"/>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chemeClr val="bg1"/>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chemeClr val="bg1"/>
                </a:solidFill>
              </a:rPr>
              <a:t>boost</a:t>
            </a:r>
            <a:r>
              <a:rPr lang="es-ES" sz="600" dirty="0">
                <a:solidFill>
                  <a:schemeClr val="bg1"/>
                </a:solidFill>
              </a:rPr>
              <a:t>" : 1.0</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"attributes.name" : {</a:t>
            </a:r>
          </a:p>
          <a:p>
            <a:r>
              <a:rPr lang="es-ES" sz="600" dirty="0">
                <a:solidFill>
                  <a:schemeClr val="bg1"/>
                </a:solidFill>
              </a:rPr>
              <a:t>                  "</a:t>
            </a:r>
            <a:r>
              <a:rPr lang="es-ES" sz="600" dirty="0">
                <a:solidFill>
                  <a:srgbClr val="FFFF00"/>
                </a:solidFill>
              </a:rPr>
              <a:t>query</a:t>
            </a:r>
            <a:r>
              <a:rPr lang="es-ES" sz="600" dirty="0">
                <a:solidFill>
                  <a:schemeClr val="bg1"/>
                </a:solidFill>
              </a:rPr>
              <a:t>" : "PROCLAMACION LUIS REY ESPAÑA MURCIA",</a:t>
            </a:r>
          </a:p>
          <a:p>
            <a:r>
              <a:rPr lang="es-ES" sz="600" dirty="0">
                <a:solidFill>
                  <a:schemeClr val="bg1"/>
                </a:solidFill>
              </a:rPr>
              <a:t>                  "</a:t>
            </a:r>
            <a:r>
              <a:rPr lang="es-ES" sz="600" dirty="0" err="1">
                <a:solidFill>
                  <a:srgbClr val="FFFF00"/>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rgbClr val="FFFF00"/>
                </a:solidFill>
              </a:rPr>
              <a:t>max_expansions</a:t>
            </a:r>
            <a:r>
              <a:rPr lang="es-ES" sz="600" dirty="0">
                <a:solidFill>
                  <a:schemeClr val="bg1"/>
                </a:solidFill>
              </a:rPr>
              <a:t>" : 50,</a:t>
            </a:r>
          </a:p>
          <a:p>
            <a:r>
              <a:rPr lang="es-ES" sz="600" dirty="0">
                <a:solidFill>
                  <a:schemeClr val="bg1"/>
                </a:solidFill>
              </a:rPr>
              <a:t>                  "</a:t>
            </a:r>
            <a:r>
              <a:rPr lang="es-ES" sz="600" dirty="0" err="1">
                <a:solidFill>
                  <a:srgbClr val="FFFF00"/>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rgbClr val="FFFF00"/>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rgbClr val="FFFF00"/>
                </a:solidFill>
              </a:rPr>
              <a:t>boost</a:t>
            </a:r>
            <a:r>
              <a:rPr lang="es-ES" sz="600" dirty="0">
                <a:solidFill>
                  <a:schemeClr val="bg1"/>
                </a:solidFill>
              </a:rPr>
              <a:t>" : 0,98</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
            </a:r>
            <a:r>
              <a:rPr lang="es-ES" sz="600" dirty="0" err="1">
                <a:solidFill>
                  <a:schemeClr val="bg1"/>
                </a:solidFill>
              </a:rPr>
              <a:t>attributes.pers</a:t>
            </a:r>
            <a:r>
              <a:rPr lang="es-ES" sz="600" dirty="0">
                <a:solidFill>
                  <a:schemeClr val="bg1"/>
                </a:solidFill>
              </a:rPr>
              <a:t>" : {</a:t>
            </a:r>
          </a:p>
          <a:p>
            <a:r>
              <a:rPr lang="es-ES" sz="600" dirty="0">
                <a:solidFill>
                  <a:schemeClr val="bg1"/>
                </a:solidFill>
              </a:rPr>
              <a:t>                  "query" : "http://hercules.org/</a:t>
            </a:r>
            <a:r>
              <a:rPr lang="es-ES" sz="600" dirty="0" err="1">
                <a:solidFill>
                  <a:schemeClr val="bg1"/>
                </a:solidFill>
              </a:rPr>
              <a:t>um</a:t>
            </a:r>
            <a:r>
              <a:rPr lang="es-ES" sz="600" dirty="0">
                <a:solidFill>
                  <a:schemeClr val="bg1"/>
                </a:solidFill>
              </a:rPr>
              <a:t>/es-ES/</a:t>
            </a:r>
            <a:r>
              <a:rPr lang="es-ES" sz="600" dirty="0" err="1">
                <a:solidFill>
                  <a:schemeClr val="bg1"/>
                </a:solidFill>
              </a:rPr>
              <a:t>rec</a:t>
            </a:r>
            <a:r>
              <a:rPr lang="es-ES" sz="600" dirty="0">
                <a:solidFill>
                  <a:schemeClr val="bg1"/>
                </a:solidFill>
              </a:rPr>
              <a:t>/Persona/158f3069a4353314a80bdcb024f8e422",</a:t>
            </a:r>
          </a:p>
          <a:p>
            <a:r>
              <a:rPr lang="es-ES" sz="600" dirty="0">
                <a:solidFill>
                  <a:schemeClr val="bg1"/>
                </a:solidFill>
              </a:rPr>
              <a:t>                  "</a:t>
            </a:r>
            <a:r>
              <a:rPr lang="es-ES" sz="600" dirty="0" err="1">
                <a:solidFill>
                  <a:schemeClr val="bg1"/>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chemeClr val="bg1"/>
                </a:solidFill>
              </a:rPr>
              <a:t>max_expansions</a:t>
            </a:r>
            <a:r>
              <a:rPr lang="es-ES" sz="600" dirty="0">
                <a:solidFill>
                  <a:schemeClr val="bg1"/>
                </a:solidFill>
              </a:rPr>
              <a:t>" : 50,</a:t>
            </a:r>
          </a:p>
          <a:p>
            <a:r>
              <a:rPr lang="es-ES" sz="600" dirty="0">
                <a:solidFill>
                  <a:schemeClr val="bg1"/>
                </a:solidFill>
              </a:rPr>
              <a:t>                  "</a:t>
            </a:r>
            <a:r>
              <a:rPr lang="es-ES" sz="600" dirty="0" err="1">
                <a:solidFill>
                  <a:schemeClr val="bg1"/>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chemeClr val="bg1"/>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chemeClr val="bg1"/>
                </a:solidFill>
              </a:rPr>
              <a:t>boost</a:t>
            </a:r>
            <a:r>
              <a:rPr lang="es-ES" sz="600" dirty="0">
                <a:solidFill>
                  <a:schemeClr val="bg1"/>
                </a:solidFill>
              </a:rPr>
              <a:t>" : 0,72</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p:txBody>
      </p:sp>
      <p:sp>
        <p:nvSpPr>
          <p:cNvPr id="9" name="Rectángulo 8">
            <a:extLst>
              <a:ext uri="{FF2B5EF4-FFF2-40B4-BE49-F238E27FC236}">
                <a16:creationId xmlns:a16="http://schemas.microsoft.com/office/drawing/2014/main" id="{76C2F5E1-A0E7-4017-86D4-CC2D3C41B7E0}"/>
              </a:ext>
            </a:extLst>
          </p:cNvPr>
          <p:cNvSpPr/>
          <p:nvPr/>
        </p:nvSpPr>
        <p:spPr>
          <a:xfrm>
            <a:off x="9969500" y="3121223"/>
            <a:ext cx="1958975" cy="1169551"/>
          </a:xfrm>
          <a:prstGeom prst="rect">
            <a:avLst/>
          </a:prstGeom>
        </p:spPr>
        <p:txBody>
          <a:bodyPr wrap="square">
            <a:spAutoFit/>
          </a:bodyPr>
          <a:lstStyle/>
          <a:p>
            <a:pPr lvl="1"/>
            <a:r>
              <a:rPr lang="es-ES" sz="1400" dirty="0"/>
              <a:t>Operaciones OR</a:t>
            </a:r>
          </a:p>
          <a:p>
            <a:pPr lvl="1"/>
            <a:r>
              <a:rPr lang="es-ES" sz="1400" dirty="0"/>
              <a:t>(implican coincidencia parcial en alguno de los valores)</a:t>
            </a:r>
          </a:p>
        </p:txBody>
      </p:sp>
    </p:spTree>
    <p:extLst>
      <p:ext uri="{BB962C8B-B14F-4D97-AF65-F5344CB8AC3E}">
        <p14:creationId xmlns:p14="http://schemas.microsoft.com/office/powerpoint/2010/main" val="203610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5521276" cy="1938992"/>
          </a:xfrm>
          <a:prstGeom prst="rect">
            <a:avLst/>
          </a:prstGeom>
        </p:spPr>
        <p:txBody>
          <a:bodyPr wrap="square">
            <a:spAutoFit/>
          </a:bodyPr>
          <a:lstStyle/>
          <a:p>
            <a:r>
              <a:rPr lang="es-ES" b="1" dirty="0"/>
              <a:t>Algoritmo III:</a:t>
            </a:r>
          </a:p>
          <a:p>
            <a:endParaRPr lang="es-ES" b="1" dirty="0"/>
          </a:p>
          <a:p>
            <a:pPr marL="285750" indent="-285750">
              <a:buFont typeface="Arial" panose="020B0604020202020204" pitchFamily="34" charset="0"/>
              <a:buChar char="•"/>
            </a:pPr>
            <a:r>
              <a:rPr lang="es-ES" sz="1400" dirty="0"/>
              <a:t>Establecer punto de corte para los resultados devueltos por elasticsearch buscando el punto de inflexión es decir el punto donde los niveles de similitud parecen estabilizarse en un nivel mas o menos constante, de forma que hayamos reducido considerablemente es espacio de búsqueda, desde por ejemplo varias decenas de miles a probablemente menos de una decena.</a:t>
            </a:r>
          </a:p>
        </p:txBody>
      </p:sp>
      <p:pic>
        <p:nvPicPr>
          <p:cNvPr id="4" name="Picture 2" descr="Resultado de imagen de graph exp inverse">
            <a:extLst>
              <a:ext uri="{FF2B5EF4-FFF2-40B4-BE49-F238E27FC236}">
                <a16:creationId xmlns:a16="http://schemas.microsoft.com/office/drawing/2014/main" id="{C87D7D20-7AF1-4EBA-8DC1-6ECED166D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261" y="2531725"/>
            <a:ext cx="5342389" cy="344287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9F43443D-1671-49F3-84D2-E832D4282AFA}"/>
              </a:ext>
            </a:extLst>
          </p:cNvPr>
          <p:cNvCxnSpPr>
            <a:cxnSpLocks/>
          </p:cNvCxnSpPr>
          <p:nvPr/>
        </p:nvCxnSpPr>
        <p:spPr>
          <a:xfrm>
            <a:off x="6230224" y="5548629"/>
            <a:ext cx="5191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52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670406" cy="2154436"/>
          </a:xfrm>
          <a:prstGeom prst="rect">
            <a:avLst/>
          </a:prstGeom>
        </p:spPr>
        <p:txBody>
          <a:bodyPr wrap="square">
            <a:spAutoFit/>
          </a:bodyPr>
          <a:lstStyle/>
          <a:p>
            <a:r>
              <a:rPr lang="es-ES" b="1" dirty="0"/>
              <a:t>Algoritmo IV:</a:t>
            </a:r>
          </a:p>
          <a:p>
            <a:endParaRPr lang="es-ES" b="1" dirty="0"/>
          </a:p>
          <a:p>
            <a:pPr marL="285750" indent="-285750">
              <a:buFont typeface="Arial" panose="020B0604020202020204" pitchFamily="34" charset="0"/>
              <a:buChar char="•"/>
            </a:pPr>
            <a:r>
              <a:rPr lang="es-ES" sz="1400" dirty="0"/>
              <a:t>Sobre el espacio de búsqueda reducido, esta vez si, aplicamos la algorítmica descrita para calcular la similitud de entidades. </a:t>
            </a:r>
          </a:p>
          <a:p>
            <a:pPr marL="285750" indent="-285750">
              <a:buFont typeface="Arial" panose="020B0604020202020204" pitchFamily="34" charset="0"/>
              <a:buChar char="•"/>
            </a:pPr>
            <a:r>
              <a:rPr lang="es-ES" sz="1400" dirty="0"/>
              <a:t>Según la similitud obtenida, existen ciertos umbrales en la configuración que determinaran las acciones</a:t>
            </a:r>
          </a:p>
          <a:p>
            <a:pPr marL="742950" lvl="1" indent="-285750">
              <a:buFont typeface="Arial" panose="020B0604020202020204" pitchFamily="34" charset="0"/>
              <a:buChar char="•"/>
            </a:pPr>
            <a:r>
              <a:rPr lang="es-ES" sz="1400" dirty="0"/>
              <a:t>Automático: Implica que la similitud es suficiente para desencadenar acciones sin intervención humana. Estas acciones serán</a:t>
            </a:r>
          </a:p>
          <a:p>
            <a:pPr marL="1200150" lvl="2" indent="-285750">
              <a:buFont typeface="Arial" panose="020B0604020202020204" pitchFamily="34" charset="0"/>
              <a:buChar char="•"/>
            </a:pPr>
            <a:r>
              <a:rPr lang="es-ES" sz="1400" dirty="0"/>
              <a:t>UPDATES: Que implica un merge de las entidades similares, y una actualización de una de ellas con la fusión de ambas</a:t>
            </a:r>
          </a:p>
          <a:p>
            <a:pPr marL="1200150" lvl="2" indent="-285750">
              <a:buFont typeface="Arial" panose="020B0604020202020204" pitchFamily="34" charset="0"/>
              <a:buChar char="•"/>
            </a:pPr>
            <a:r>
              <a:rPr lang="es-ES" sz="1400" dirty="0"/>
              <a:t>DELETES: Implica el borrado de la entidad/es que no han sido actualizadas</a:t>
            </a:r>
          </a:p>
          <a:p>
            <a:pPr marL="742950" lvl="1" indent="-285750">
              <a:buFont typeface="Arial" panose="020B0604020202020204" pitchFamily="34" charset="0"/>
              <a:buChar char="•"/>
            </a:pPr>
            <a:r>
              <a:rPr lang="es-ES" sz="1400" dirty="0"/>
              <a:t>Manual: Implica que existe cierto grado de similitud, pero no suficiente para desencadenar las acciones automáticas. Esto implica que es necesaria la desambiguación por parte de un usuario cualificado </a:t>
            </a:r>
          </a:p>
        </p:txBody>
      </p:sp>
      <p:pic>
        <p:nvPicPr>
          <p:cNvPr id="6" name="Imagen 5">
            <a:extLst>
              <a:ext uri="{FF2B5EF4-FFF2-40B4-BE49-F238E27FC236}">
                <a16:creationId xmlns:a16="http://schemas.microsoft.com/office/drawing/2014/main" id="{1694283D-E8D6-4431-98CC-82D23A95B2C4}"/>
              </a:ext>
            </a:extLst>
          </p:cNvPr>
          <p:cNvPicPr>
            <a:picLocks noChangeAspect="1"/>
          </p:cNvPicPr>
          <p:nvPr/>
        </p:nvPicPr>
        <p:blipFill>
          <a:blip r:embed="rId3"/>
          <a:stretch>
            <a:fillRect/>
          </a:stretch>
        </p:blipFill>
        <p:spPr>
          <a:xfrm>
            <a:off x="415168" y="5316531"/>
            <a:ext cx="9467063" cy="811463"/>
          </a:xfrm>
          <a:prstGeom prst="rect">
            <a:avLst/>
          </a:prstGeom>
        </p:spPr>
      </p:pic>
    </p:spTree>
    <p:extLst>
      <p:ext uri="{BB962C8B-B14F-4D97-AF65-F5344CB8AC3E}">
        <p14:creationId xmlns:p14="http://schemas.microsoft.com/office/powerpoint/2010/main" val="291872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5" y="1432411"/>
            <a:ext cx="4253606" cy="3154103"/>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VII</a:t>
            </a:r>
          </a:p>
        </p:txBody>
      </p:sp>
      <p:pic>
        <p:nvPicPr>
          <p:cNvPr id="11" name="Imagen 10">
            <a:extLst>
              <a:ext uri="{FF2B5EF4-FFF2-40B4-BE49-F238E27FC236}">
                <a16:creationId xmlns:a16="http://schemas.microsoft.com/office/drawing/2014/main" id="{7F9F3B3A-DCB3-4684-8278-80DDAD480CC7}"/>
              </a:ext>
            </a:extLst>
          </p:cNvPr>
          <p:cNvPicPr>
            <a:picLocks noChangeAspect="1"/>
          </p:cNvPicPr>
          <p:nvPr/>
        </p:nvPicPr>
        <p:blipFill>
          <a:blip r:embed="rId3"/>
          <a:stretch>
            <a:fillRect/>
          </a:stretch>
        </p:blipFill>
        <p:spPr>
          <a:xfrm>
            <a:off x="4017485" y="1363468"/>
            <a:ext cx="7129486" cy="4882045"/>
          </a:xfrm>
          <a:prstGeom prst="rect">
            <a:avLst/>
          </a:prstGeom>
        </p:spPr>
      </p:pic>
      <p:sp>
        <p:nvSpPr>
          <p:cNvPr id="3" name="Rectángulo 2">
            <a:extLst>
              <a:ext uri="{FF2B5EF4-FFF2-40B4-BE49-F238E27FC236}">
                <a16:creationId xmlns:a16="http://schemas.microsoft.com/office/drawing/2014/main" id="{E8E4D2D1-BFD9-489C-9E84-007CF3B90B6C}"/>
              </a:ext>
            </a:extLst>
          </p:cNvPr>
          <p:cNvSpPr/>
          <p:nvPr/>
        </p:nvSpPr>
        <p:spPr>
          <a:xfrm>
            <a:off x="7376816" y="1432411"/>
            <a:ext cx="266700" cy="369332"/>
          </a:xfrm>
          <a:prstGeom prst="rect">
            <a:avLst/>
          </a:prstGeom>
        </p:spPr>
        <p:txBody>
          <a:bodyPr wrap="square">
            <a:spAutoFit/>
          </a:bodyPr>
          <a:lstStyle/>
          <a:p>
            <a:r>
              <a:rPr lang="es-ES" dirty="0"/>
              <a:t>1</a:t>
            </a:r>
          </a:p>
        </p:txBody>
      </p:sp>
      <p:sp>
        <p:nvSpPr>
          <p:cNvPr id="5" name="Rectángulo 4">
            <a:extLst>
              <a:ext uri="{FF2B5EF4-FFF2-40B4-BE49-F238E27FC236}">
                <a16:creationId xmlns:a16="http://schemas.microsoft.com/office/drawing/2014/main" id="{28D42769-15A6-4DA5-8ABB-227778693D78}"/>
              </a:ext>
            </a:extLst>
          </p:cNvPr>
          <p:cNvSpPr/>
          <p:nvPr/>
        </p:nvSpPr>
        <p:spPr>
          <a:xfrm>
            <a:off x="8955496" y="2640130"/>
            <a:ext cx="266700" cy="369332"/>
          </a:xfrm>
          <a:prstGeom prst="rect">
            <a:avLst/>
          </a:prstGeom>
        </p:spPr>
        <p:txBody>
          <a:bodyPr wrap="square">
            <a:spAutoFit/>
          </a:bodyPr>
          <a:lstStyle/>
          <a:p>
            <a:r>
              <a:rPr lang="es-ES" dirty="0"/>
              <a:t>2</a:t>
            </a:r>
          </a:p>
        </p:txBody>
      </p:sp>
      <p:sp>
        <p:nvSpPr>
          <p:cNvPr id="6" name="Rectángulo 5">
            <a:extLst>
              <a:ext uri="{FF2B5EF4-FFF2-40B4-BE49-F238E27FC236}">
                <a16:creationId xmlns:a16="http://schemas.microsoft.com/office/drawing/2014/main" id="{D8568110-4A62-447C-907F-77A1106C5599}"/>
              </a:ext>
            </a:extLst>
          </p:cNvPr>
          <p:cNvSpPr/>
          <p:nvPr/>
        </p:nvSpPr>
        <p:spPr>
          <a:xfrm>
            <a:off x="8582116" y="4217182"/>
            <a:ext cx="266700" cy="369332"/>
          </a:xfrm>
          <a:prstGeom prst="rect">
            <a:avLst/>
          </a:prstGeom>
        </p:spPr>
        <p:txBody>
          <a:bodyPr wrap="square">
            <a:spAutoFit/>
          </a:bodyPr>
          <a:lstStyle/>
          <a:p>
            <a:r>
              <a:rPr lang="es-ES" dirty="0"/>
              <a:t>3</a:t>
            </a:r>
          </a:p>
        </p:txBody>
      </p:sp>
      <p:sp>
        <p:nvSpPr>
          <p:cNvPr id="7" name="Rectángulo 6">
            <a:extLst>
              <a:ext uri="{FF2B5EF4-FFF2-40B4-BE49-F238E27FC236}">
                <a16:creationId xmlns:a16="http://schemas.microsoft.com/office/drawing/2014/main" id="{883E248C-935B-4865-9AAD-E33CF2E3FD90}"/>
              </a:ext>
            </a:extLst>
          </p:cNvPr>
          <p:cNvSpPr/>
          <p:nvPr/>
        </p:nvSpPr>
        <p:spPr>
          <a:xfrm>
            <a:off x="6259558" y="3429000"/>
            <a:ext cx="266700" cy="369332"/>
          </a:xfrm>
          <a:prstGeom prst="rect">
            <a:avLst/>
          </a:prstGeom>
        </p:spPr>
        <p:txBody>
          <a:bodyPr wrap="square">
            <a:spAutoFit/>
          </a:bodyPr>
          <a:lstStyle/>
          <a:p>
            <a:r>
              <a:rPr lang="es-ES" dirty="0"/>
              <a:t>4</a:t>
            </a:r>
          </a:p>
        </p:txBody>
      </p:sp>
    </p:spTree>
    <p:extLst>
      <p:ext uri="{BB962C8B-B14F-4D97-AF65-F5344CB8AC3E}">
        <p14:creationId xmlns:p14="http://schemas.microsoft.com/office/powerpoint/2010/main" val="85671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 entidades a comparar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05674"/>
            <a:ext cx="5490961" cy="3077766"/>
          </a:xfrm>
          <a:prstGeom prst="rect">
            <a:avLst/>
          </a:prstGeom>
        </p:spPr>
        <p:txBody>
          <a:bodyPr wrap="square">
            <a:spAutoFit/>
          </a:bodyPr>
          <a:lstStyle/>
          <a:p>
            <a:r>
              <a:rPr lang="es-ES" b="1" dirty="0"/>
              <a:t>Requisitos: (reducción del termino n)</a:t>
            </a:r>
            <a:endParaRPr lang="es-ES" dirty="0"/>
          </a:p>
          <a:p>
            <a:pPr marL="285750" indent="-285750">
              <a:buFont typeface="Arial" panose="020B0604020202020204" pitchFamily="34" charset="0"/>
              <a:buChar char="•"/>
            </a:pPr>
            <a:r>
              <a:rPr lang="es-ES" sz="1600" dirty="0"/>
              <a:t>Evitar buscar similitudes en cada iteración de todas las entidades de una clase. Dado que las similitudes son simétricas, es decir que la similitud de A con respecto a B es la misma que la similitud de B con respecto a A. Esto implica que cuando añadimos una nueva instancia y esto genera un duplicado, solo con evaluar la nueva instancia, ya estaríamos teniendo en cuenta la similitud con las anteriores. Para la complejidad antes mencionada n(n-1), siguiendo esta estrategia, </a:t>
            </a:r>
            <a:r>
              <a:rPr lang="es-ES" sz="1600" b="1" dirty="0"/>
              <a:t>conseguimos reducir </a:t>
            </a:r>
            <a:r>
              <a:rPr lang="es-ES" sz="1600" dirty="0"/>
              <a:t>el primer termino, es decir </a:t>
            </a:r>
            <a:r>
              <a:rPr lang="es-ES" sz="1600" b="1" dirty="0"/>
              <a:t>n</a:t>
            </a:r>
            <a:r>
              <a:rPr lang="es-ES" sz="1600" dirty="0"/>
              <a:t> (el numero de elementos para los cuales es necesario hacer la comparación)</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905674"/>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entidades almacenadas en los triple stores contienen metadatos tales como la fecha de </a:t>
            </a:r>
            <a:r>
              <a:rPr lang="es-ES" sz="1600" b="1" dirty="0"/>
              <a:t>última actualización</a:t>
            </a:r>
            <a:r>
              <a:rPr lang="es-ES" sz="1600" dirty="0"/>
              <a:t>. Almacenando información en la libraría de descubrimiento relativa a búsquedas anteriores por nodo, triple store y clase, podemos comparar dichas fechas con la fecha de ultima actualización y obtener solo los deltas (instancias que han sido modificadas desde la ultima búsqueda). Dado que la similitud es tiene la propiedad conmutativa, es decir la similitud de A con B es la misma que la similitud de B con A, no existe problema en ello, ya que el cuando recuperamos por Elasticsearch las entidades similares si estamos teniendo en cuenta todo el conjunto.</a:t>
            </a:r>
            <a:endParaRPr lang="es-ES" sz="1600" b="1" dirty="0"/>
          </a:p>
        </p:txBody>
      </p:sp>
    </p:spTree>
    <p:extLst>
      <p:ext uri="{BB962C8B-B14F-4D97-AF65-F5344CB8AC3E}">
        <p14:creationId xmlns:p14="http://schemas.microsoft.com/office/powerpoint/2010/main" val="65695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5480309" cy="2554545"/>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 entidades a comparar II</a:t>
            </a:r>
          </a:p>
        </p:txBody>
      </p:sp>
      <p:pic>
        <p:nvPicPr>
          <p:cNvPr id="8" name="Imagen 7">
            <a:extLst>
              <a:ext uri="{FF2B5EF4-FFF2-40B4-BE49-F238E27FC236}">
                <a16:creationId xmlns:a16="http://schemas.microsoft.com/office/drawing/2014/main" id="{C95FF6BB-1EC4-4E81-93DC-1C2CB465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19200"/>
            <a:ext cx="5591175" cy="5638800"/>
          </a:xfrm>
          <a:prstGeom prst="rect">
            <a:avLst/>
          </a:prstGeom>
        </p:spPr>
      </p:pic>
      <p:sp>
        <p:nvSpPr>
          <p:cNvPr id="9" name="Rectángulo 8">
            <a:extLst>
              <a:ext uri="{FF2B5EF4-FFF2-40B4-BE49-F238E27FC236}">
                <a16:creationId xmlns:a16="http://schemas.microsoft.com/office/drawing/2014/main" id="{5BFFC84C-265C-4E73-A0E2-32D43537CC3E}"/>
              </a:ext>
            </a:extLst>
          </p:cNvPr>
          <p:cNvSpPr/>
          <p:nvPr/>
        </p:nvSpPr>
        <p:spPr>
          <a:xfrm>
            <a:off x="7901325" y="1529834"/>
            <a:ext cx="301686" cy="369332"/>
          </a:xfrm>
          <a:prstGeom prst="rect">
            <a:avLst/>
          </a:prstGeom>
        </p:spPr>
        <p:txBody>
          <a:bodyPr wrap="none">
            <a:spAutoFit/>
          </a:bodyPr>
          <a:lstStyle/>
          <a:p>
            <a:r>
              <a:rPr lang="es-ES" dirty="0"/>
              <a:t>1</a:t>
            </a:r>
          </a:p>
        </p:txBody>
      </p:sp>
      <p:sp>
        <p:nvSpPr>
          <p:cNvPr id="10" name="Rectángulo 9">
            <a:extLst>
              <a:ext uri="{FF2B5EF4-FFF2-40B4-BE49-F238E27FC236}">
                <a16:creationId xmlns:a16="http://schemas.microsoft.com/office/drawing/2014/main" id="{B76041CC-2A13-4723-B4D8-C385F70E1B00}"/>
              </a:ext>
            </a:extLst>
          </p:cNvPr>
          <p:cNvSpPr/>
          <p:nvPr/>
        </p:nvSpPr>
        <p:spPr>
          <a:xfrm>
            <a:off x="9825375" y="2950964"/>
            <a:ext cx="301686" cy="369332"/>
          </a:xfrm>
          <a:prstGeom prst="rect">
            <a:avLst/>
          </a:prstGeom>
        </p:spPr>
        <p:txBody>
          <a:bodyPr wrap="none">
            <a:spAutoFit/>
          </a:bodyPr>
          <a:lstStyle/>
          <a:p>
            <a:r>
              <a:rPr lang="es-ES" dirty="0"/>
              <a:t>2</a:t>
            </a:r>
          </a:p>
        </p:txBody>
      </p:sp>
      <p:sp>
        <p:nvSpPr>
          <p:cNvPr id="11" name="Rectángulo 10">
            <a:extLst>
              <a:ext uri="{FF2B5EF4-FFF2-40B4-BE49-F238E27FC236}">
                <a16:creationId xmlns:a16="http://schemas.microsoft.com/office/drawing/2014/main" id="{A77572F6-7FF9-4CAF-BF7D-33B46C472B01}"/>
              </a:ext>
            </a:extLst>
          </p:cNvPr>
          <p:cNvSpPr/>
          <p:nvPr/>
        </p:nvSpPr>
        <p:spPr>
          <a:xfrm>
            <a:off x="6960255" y="4132064"/>
            <a:ext cx="301686" cy="369332"/>
          </a:xfrm>
          <a:prstGeom prst="rect">
            <a:avLst/>
          </a:prstGeom>
        </p:spPr>
        <p:txBody>
          <a:bodyPr wrap="none">
            <a:spAutoFit/>
          </a:bodyPr>
          <a:lstStyle/>
          <a:p>
            <a:r>
              <a:rPr lang="es-ES" dirty="0"/>
              <a:t>3</a:t>
            </a:r>
          </a:p>
        </p:txBody>
      </p:sp>
      <p:sp>
        <p:nvSpPr>
          <p:cNvPr id="12" name="Rectángulo 11">
            <a:extLst>
              <a:ext uri="{FF2B5EF4-FFF2-40B4-BE49-F238E27FC236}">
                <a16:creationId xmlns:a16="http://schemas.microsoft.com/office/drawing/2014/main" id="{966F5565-A085-41A3-8B0C-84F837EEED95}"/>
              </a:ext>
            </a:extLst>
          </p:cNvPr>
          <p:cNvSpPr/>
          <p:nvPr/>
        </p:nvSpPr>
        <p:spPr>
          <a:xfrm>
            <a:off x="10240665" y="5149334"/>
            <a:ext cx="301686" cy="369332"/>
          </a:xfrm>
          <a:prstGeom prst="rect">
            <a:avLst/>
          </a:prstGeom>
        </p:spPr>
        <p:txBody>
          <a:bodyPr wrap="none">
            <a:spAutoFit/>
          </a:bodyPr>
          <a:lstStyle/>
          <a:p>
            <a:r>
              <a:rPr lang="es-ES" dirty="0"/>
              <a:t>4</a:t>
            </a:r>
          </a:p>
        </p:txBody>
      </p:sp>
      <p:sp>
        <p:nvSpPr>
          <p:cNvPr id="13" name="Rectángulo 12">
            <a:extLst>
              <a:ext uri="{FF2B5EF4-FFF2-40B4-BE49-F238E27FC236}">
                <a16:creationId xmlns:a16="http://schemas.microsoft.com/office/drawing/2014/main" id="{409F23F3-1446-4F09-8530-A0072C679D39}"/>
              </a:ext>
            </a:extLst>
          </p:cNvPr>
          <p:cNvSpPr/>
          <p:nvPr/>
        </p:nvSpPr>
        <p:spPr>
          <a:xfrm>
            <a:off x="7859496" y="6056114"/>
            <a:ext cx="301686" cy="369332"/>
          </a:xfrm>
          <a:prstGeom prst="rect">
            <a:avLst/>
          </a:prstGeom>
        </p:spPr>
        <p:txBody>
          <a:bodyPr wrap="none">
            <a:spAutoFit/>
          </a:bodyPr>
          <a:lstStyle/>
          <a:p>
            <a:r>
              <a:rPr lang="es-ES" dirty="0"/>
              <a:t>5</a:t>
            </a:r>
          </a:p>
        </p:txBody>
      </p:sp>
    </p:spTree>
    <p:extLst>
      <p:ext uri="{BB962C8B-B14F-4D97-AF65-F5344CB8AC3E}">
        <p14:creationId xmlns:p14="http://schemas.microsoft.com/office/powerpoint/2010/main" val="257075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332398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Los datos almacenados en los triple stores deben de estar disponibles en el menor intervalo de tiempo posible (recuperación desde el triple store). La librería no estará plenamente operativa hasta obtener los datos, por lo que el tiempo necesario es muy importante.</a:t>
            </a:r>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Los datos disponibles, que no estén en memoria, deben ser accesibles en el menor intervalo de tiempo posible (recuperación desde cache).</a:t>
            </a:r>
          </a:p>
          <a:p>
            <a:pPr marL="285750" indent="-285750">
              <a:buFont typeface="Arial" panose="020B0604020202020204" pitchFamily="34" charset="0"/>
              <a:buChar char="•"/>
            </a:pPr>
            <a:r>
              <a:rPr lang="es-ES" sz="1600" dirty="0"/>
              <a:t>Cualquier cambio en el triple store, debe de actualizar la cache</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4308872"/>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Al desplegarse la aplicación obtendrá los datos desde la cache REDIS, de esa forma la aplicación estará operativa en un intervalo de tiempo bastante corto. De forma paralela, la aplicación obtendrá los datos actuales desde el triple store a través de la federación, y actualizara la cache y las estructuras de datos en memoria.</a:t>
            </a:r>
          </a:p>
          <a:p>
            <a:pPr marL="285750" indent="-285750">
              <a:buFont typeface="Arial" panose="020B0604020202020204" pitchFamily="34" charset="0"/>
              <a:buChar char="•"/>
            </a:pPr>
            <a:r>
              <a:rPr lang="es-ES" sz="1600" dirty="0"/>
              <a:t>Existirán estructuras de datos en memoria, para los datos necesarios para las evaluaciones que la librería este realizando en ese momento. Pasada la evaluación las estructuras serán vaciadas.</a:t>
            </a:r>
          </a:p>
          <a:p>
            <a:pPr marL="285750" indent="-285750">
              <a:buFont typeface="Arial" panose="020B0604020202020204" pitchFamily="34" charset="0"/>
              <a:buChar char="•"/>
            </a:pPr>
            <a:r>
              <a:rPr lang="es-ES" sz="1600" dirty="0"/>
              <a:t>El acceso a la cache se realiza de forma concurrente, de forma que se minimice el tiempo necesario para actualizar las estructuras desde la cache.</a:t>
            </a:r>
          </a:p>
          <a:p>
            <a:pPr marL="285750" indent="-285750">
              <a:buFont typeface="Arial" panose="020B0604020202020204" pitchFamily="34" charset="0"/>
              <a:buChar char="•"/>
            </a:pPr>
            <a:r>
              <a:rPr lang="es-ES" sz="1600" dirty="0"/>
              <a:t>Existe un endpoint y una cola Kafka a/los que se notifica cada vez que se modifica una entidad en el triple store, lo cual deriva en una actualización de la chache y de las estructuras de datos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89553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0"/>
            <a:ext cx="5637271" cy="1323439"/>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pic>
        <p:nvPicPr>
          <p:cNvPr id="6" name="Imagen 5">
            <a:extLst>
              <a:ext uri="{FF2B5EF4-FFF2-40B4-BE49-F238E27FC236}">
                <a16:creationId xmlns:a16="http://schemas.microsoft.com/office/drawing/2014/main" id="{C8D2D315-F02E-4614-9DC6-FECA6FCFF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065" y="1411068"/>
            <a:ext cx="5350872" cy="5287278"/>
          </a:xfrm>
          <a:prstGeom prst="rect">
            <a:avLst/>
          </a:prstGeom>
        </p:spPr>
      </p:pic>
      <p:sp>
        <p:nvSpPr>
          <p:cNvPr id="3" name="Rectángulo 2">
            <a:extLst>
              <a:ext uri="{FF2B5EF4-FFF2-40B4-BE49-F238E27FC236}">
                <a16:creationId xmlns:a16="http://schemas.microsoft.com/office/drawing/2014/main" id="{5459E475-D8F1-4F53-8CDD-9FD99CFF0924}"/>
              </a:ext>
            </a:extLst>
          </p:cNvPr>
          <p:cNvSpPr/>
          <p:nvPr/>
        </p:nvSpPr>
        <p:spPr>
          <a:xfrm>
            <a:off x="7783575" y="2672834"/>
            <a:ext cx="301686" cy="369332"/>
          </a:xfrm>
          <a:prstGeom prst="rect">
            <a:avLst/>
          </a:prstGeom>
        </p:spPr>
        <p:txBody>
          <a:bodyPr wrap="none">
            <a:spAutoFit/>
          </a:bodyPr>
          <a:lstStyle/>
          <a:p>
            <a:r>
              <a:rPr lang="es-ES" dirty="0"/>
              <a:t>1</a:t>
            </a:r>
          </a:p>
        </p:txBody>
      </p:sp>
      <p:sp>
        <p:nvSpPr>
          <p:cNvPr id="5" name="Rectángulo 4">
            <a:extLst>
              <a:ext uri="{FF2B5EF4-FFF2-40B4-BE49-F238E27FC236}">
                <a16:creationId xmlns:a16="http://schemas.microsoft.com/office/drawing/2014/main" id="{D19332F7-9D69-4AB2-8F91-37E79EBF8CA5}"/>
              </a:ext>
            </a:extLst>
          </p:cNvPr>
          <p:cNvSpPr/>
          <p:nvPr/>
        </p:nvSpPr>
        <p:spPr>
          <a:xfrm>
            <a:off x="8884665" y="3870041"/>
            <a:ext cx="301686" cy="369332"/>
          </a:xfrm>
          <a:prstGeom prst="rect">
            <a:avLst/>
          </a:prstGeom>
        </p:spPr>
        <p:txBody>
          <a:bodyPr wrap="none">
            <a:spAutoFit/>
          </a:bodyPr>
          <a:lstStyle/>
          <a:p>
            <a:r>
              <a:rPr lang="es-ES" dirty="0"/>
              <a:t>2</a:t>
            </a:r>
          </a:p>
        </p:txBody>
      </p:sp>
      <p:sp>
        <p:nvSpPr>
          <p:cNvPr id="7" name="Rectángulo 6">
            <a:extLst>
              <a:ext uri="{FF2B5EF4-FFF2-40B4-BE49-F238E27FC236}">
                <a16:creationId xmlns:a16="http://schemas.microsoft.com/office/drawing/2014/main" id="{DC2836BF-3F20-4C2A-874A-5862D4D48784}"/>
              </a:ext>
            </a:extLst>
          </p:cNvPr>
          <p:cNvSpPr/>
          <p:nvPr/>
        </p:nvSpPr>
        <p:spPr>
          <a:xfrm>
            <a:off x="5966901" y="3685375"/>
            <a:ext cx="476412" cy="369332"/>
          </a:xfrm>
          <a:prstGeom prst="rect">
            <a:avLst/>
          </a:prstGeom>
        </p:spPr>
        <p:txBody>
          <a:bodyPr wrap="none">
            <a:spAutoFit/>
          </a:bodyPr>
          <a:lstStyle/>
          <a:p>
            <a:r>
              <a:rPr lang="es-ES" dirty="0"/>
              <a:t>2.1</a:t>
            </a:r>
          </a:p>
        </p:txBody>
      </p:sp>
      <p:sp>
        <p:nvSpPr>
          <p:cNvPr id="8" name="Rectángulo 7">
            <a:extLst>
              <a:ext uri="{FF2B5EF4-FFF2-40B4-BE49-F238E27FC236}">
                <a16:creationId xmlns:a16="http://schemas.microsoft.com/office/drawing/2014/main" id="{2A64C9D8-0AF2-4318-8601-302C2FB9E9B1}"/>
              </a:ext>
            </a:extLst>
          </p:cNvPr>
          <p:cNvSpPr/>
          <p:nvPr/>
        </p:nvSpPr>
        <p:spPr>
          <a:xfrm>
            <a:off x="5997984" y="4660735"/>
            <a:ext cx="476412" cy="369332"/>
          </a:xfrm>
          <a:prstGeom prst="rect">
            <a:avLst/>
          </a:prstGeom>
        </p:spPr>
        <p:txBody>
          <a:bodyPr wrap="none">
            <a:spAutoFit/>
          </a:bodyPr>
          <a:lstStyle/>
          <a:p>
            <a:r>
              <a:rPr lang="es-ES" dirty="0"/>
              <a:t>2.2</a:t>
            </a:r>
          </a:p>
        </p:txBody>
      </p:sp>
      <p:sp>
        <p:nvSpPr>
          <p:cNvPr id="9" name="Rectángulo 8">
            <a:extLst>
              <a:ext uri="{FF2B5EF4-FFF2-40B4-BE49-F238E27FC236}">
                <a16:creationId xmlns:a16="http://schemas.microsoft.com/office/drawing/2014/main" id="{3AF5B2C1-7CE2-41DF-80CF-7FEF13A54DD7}"/>
              </a:ext>
            </a:extLst>
          </p:cNvPr>
          <p:cNvSpPr/>
          <p:nvPr/>
        </p:nvSpPr>
        <p:spPr>
          <a:xfrm>
            <a:off x="9186351" y="4569295"/>
            <a:ext cx="301686" cy="369332"/>
          </a:xfrm>
          <a:prstGeom prst="rect">
            <a:avLst/>
          </a:prstGeom>
        </p:spPr>
        <p:txBody>
          <a:bodyPr wrap="none">
            <a:spAutoFit/>
          </a:bodyPr>
          <a:lstStyle/>
          <a:p>
            <a:r>
              <a:rPr lang="es-ES" dirty="0"/>
              <a:t>3</a:t>
            </a:r>
          </a:p>
        </p:txBody>
      </p:sp>
      <p:sp>
        <p:nvSpPr>
          <p:cNvPr id="10" name="Rectángulo 9">
            <a:extLst>
              <a:ext uri="{FF2B5EF4-FFF2-40B4-BE49-F238E27FC236}">
                <a16:creationId xmlns:a16="http://schemas.microsoft.com/office/drawing/2014/main" id="{D35D7FEC-A988-4D5D-AF67-CBF539F4D324}"/>
              </a:ext>
            </a:extLst>
          </p:cNvPr>
          <p:cNvSpPr/>
          <p:nvPr/>
        </p:nvSpPr>
        <p:spPr>
          <a:xfrm>
            <a:off x="11240364" y="1601305"/>
            <a:ext cx="301686" cy="369332"/>
          </a:xfrm>
          <a:prstGeom prst="rect">
            <a:avLst/>
          </a:prstGeom>
        </p:spPr>
        <p:txBody>
          <a:bodyPr wrap="none">
            <a:spAutoFit/>
          </a:bodyPr>
          <a:lstStyle/>
          <a:p>
            <a:r>
              <a:rPr lang="es-ES" dirty="0"/>
              <a:t>4</a:t>
            </a:r>
          </a:p>
        </p:txBody>
      </p:sp>
      <p:sp>
        <p:nvSpPr>
          <p:cNvPr id="11" name="Rectángulo 10">
            <a:extLst>
              <a:ext uri="{FF2B5EF4-FFF2-40B4-BE49-F238E27FC236}">
                <a16:creationId xmlns:a16="http://schemas.microsoft.com/office/drawing/2014/main" id="{86164455-3547-4DC9-87A9-587B82B4B433}"/>
              </a:ext>
            </a:extLst>
          </p:cNvPr>
          <p:cNvSpPr/>
          <p:nvPr/>
        </p:nvSpPr>
        <p:spPr>
          <a:xfrm>
            <a:off x="11249544" y="4054707"/>
            <a:ext cx="476412" cy="369332"/>
          </a:xfrm>
          <a:prstGeom prst="rect">
            <a:avLst/>
          </a:prstGeom>
        </p:spPr>
        <p:txBody>
          <a:bodyPr wrap="none">
            <a:spAutoFit/>
          </a:bodyPr>
          <a:lstStyle/>
          <a:p>
            <a:r>
              <a:rPr lang="es-ES" dirty="0"/>
              <a:t>4.1</a:t>
            </a:r>
          </a:p>
        </p:txBody>
      </p:sp>
      <p:sp>
        <p:nvSpPr>
          <p:cNvPr id="12" name="Rectángulo 11">
            <a:extLst>
              <a:ext uri="{FF2B5EF4-FFF2-40B4-BE49-F238E27FC236}">
                <a16:creationId xmlns:a16="http://schemas.microsoft.com/office/drawing/2014/main" id="{BE33FA6F-785C-4DF3-BE72-025B2B8C8551}"/>
              </a:ext>
            </a:extLst>
          </p:cNvPr>
          <p:cNvSpPr/>
          <p:nvPr/>
        </p:nvSpPr>
        <p:spPr>
          <a:xfrm>
            <a:off x="11249544" y="5072029"/>
            <a:ext cx="476412" cy="369332"/>
          </a:xfrm>
          <a:prstGeom prst="rect">
            <a:avLst/>
          </a:prstGeom>
        </p:spPr>
        <p:txBody>
          <a:bodyPr wrap="none">
            <a:spAutoFit/>
          </a:bodyPr>
          <a:lstStyle/>
          <a:p>
            <a:r>
              <a:rPr lang="es-ES" dirty="0"/>
              <a:t>4.2</a:t>
            </a:r>
          </a:p>
        </p:txBody>
      </p:sp>
      <p:sp>
        <p:nvSpPr>
          <p:cNvPr id="13" name="Rectángulo 12">
            <a:extLst>
              <a:ext uri="{FF2B5EF4-FFF2-40B4-BE49-F238E27FC236}">
                <a16:creationId xmlns:a16="http://schemas.microsoft.com/office/drawing/2014/main" id="{126E7F24-EF4E-42B1-BD6E-4AC89DEDF57B}"/>
              </a:ext>
            </a:extLst>
          </p:cNvPr>
          <p:cNvSpPr/>
          <p:nvPr/>
        </p:nvSpPr>
        <p:spPr>
          <a:xfrm>
            <a:off x="9733164" y="6035959"/>
            <a:ext cx="301686" cy="369332"/>
          </a:xfrm>
          <a:prstGeom prst="rect">
            <a:avLst/>
          </a:prstGeom>
        </p:spPr>
        <p:txBody>
          <a:bodyPr wrap="none">
            <a:spAutoFit/>
          </a:bodyPr>
          <a:lstStyle/>
          <a:p>
            <a:r>
              <a:rPr lang="es-ES" dirty="0"/>
              <a:t>5</a:t>
            </a:r>
          </a:p>
        </p:txBody>
      </p:sp>
    </p:spTree>
    <p:extLst>
      <p:ext uri="{BB962C8B-B14F-4D97-AF65-F5344CB8AC3E}">
        <p14:creationId xmlns:p14="http://schemas.microsoft.com/office/powerpoint/2010/main" val="4504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Las estructuras de memoria han de mantenerse siempre sincronizadas con respecto a la cache y a los datos almacenados en los triple stores.</a:t>
            </a:r>
          </a:p>
          <a:p>
            <a:pPr marL="285750" indent="-285750">
              <a:buFont typeface="Arial" panose="020B0604020202020204" pitchFamily="34" charset="0"/>
              <a:buChar char="•"/>
            </a:pPr>
            <a:r>
              <a:rPr lang="es-ES" sz="1600" dirty="0"/>
              <a:t>El intercambio de información entre triple stores, cache y estructura de memoria debe de realizarse de forma transparente al usuario.</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2585323"/>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El servicio </a:t>
            </a:r>
            <a:r>
              <a:rPr lang="es-ES" sz="1600" dirty="0" err="1"/>
              <a:t>CacheService</a:t>
            </a:r>
            <a:r>
              <a:rPr lang="es-ES" sz="1600" dirty="0"/>
              <a:t>, gestiona la interacción con la cache y mantiene los datos necesarios siempre en memoria, en estructuras de datos que garanticen accesos y búsquedas de elementos con complejidad de O(1) de modo que el tiempo necesario para obtener cualquier dato sea mínimo.</a:t>
            </a:r>
          </a:p>
          <a:p>
            <a:pPr marL="285750" indent="-285750">
              <a:buFont typeface="Arial" panose="020B0604020202020204" pitchFamily="34" charset="0"/>
              <a:buChar char="•"/>
            </a:pPr>
            <a:r>
              <a:rPr lang="es-ES" sz="1600" dirty="0"/>
              <a:t>Este servicio garantiza también la integridad de datos entre cache y memoria.</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83854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Descripción a bajo nivel de la 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pPr marL="342900" indent="-342900">
              <a:buFont typeface="Arial" panose="020B0604020202020204" pitchFamily="34" charset="0"/>
              <a:buChar char="•"/>
            </a:pPr>
            <a:r>
              <a:rPr lang="es-ES" sz="2400" dirty="0"/>
              <a:t>Reducción del acoplamiento</a:t>
            </a:r>
          </a:p>
          <a:p>
            <a:pPr marL="342900" indent="-342900">
              <a:buFont typeface="Arial" panose="020B0604020202020204" pitchFamily="34" charset="0"/>
              <a:buChar char="•"/>
            </a:pPr>
            <a:r>
              <a:rPr lang="es-ES" sz="2400" dirty="0"/>
              <a:t>Modelo de datos generalizado</a:t>
            </a:r>
          </a:p>
          <a:p>
            <a:pPr marL="342900" indent="-342900">
              <a:buFont typeface="Arial" panose="020B0604020202020204" pitchFamily="34" charset="0"/>
              <a:buChar char="•"/>
            </a:pPr>
            <a:r>
              <a:rPr lang="es-ES" sz="2400" dirty="0"/>
              <a:t>Reducción de la complejidad.</a:t>
            </a:r>
          </a:p>
          <a:p>
            <a:pPr marL="342900" indent="-342900">
              <a:buFont typeface="Arial" panose="020B0604020202020204" pitchFamily="34" charset="0"/>
              <a:buChar char="•"/>
            </a:pPr>
            <a:r>
              <a:rPr lang="es-ES" sz="2400" dirty="0"/>
              <a:t>Gestión de caches, estructuras en memoria y flujo del dato</a:t>
            </a:r>
          </a:p>
          <a:p>
            <a:pPr marL="342900" indent="-342900">
              <a:buFont typeface="Arial" panose="020B0604020202020204" pitchFamily="34" charset="0"/>
              <a:buChar char="•"/>
            </a:pPr>
            <a:r>
              <a:rPr lang="es-ES" sz="2400" dirty="0"/>
              <a:t>Asincronía y paralelismo</a:t>
            </a:r>
          </a:p>
          <a:p>
            <a:pPr marL="342900" indent="-342900">
              <a:buFont typeface="Arial" panose="020B0604020202020204" pitchFamily="34" charset="0"/>
              <a:buChar char="•"/>
            </a:pPr>
            <a:r>
              <a:rPr lang="es-ES" sz="2400" dirty="0"/>
              <a:t>Peticiones no bloqueantes</a:t>
            </a:r>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II</a:t>
            </a:r>
          </a:p>
        </p:txBody>
      </p:sp>
      <p:pic>
        <p:nvPicPr>
          <p:cNvPr id="6" name="Imagen 5">
            <a:extLst>
              <a:ext uri="{FF2B5EF4-FFF2-40B4-BE49-F238E27FC236}">
                <a16:creationId xmlns:a16="http://schemas.microsoft.com/office/drawing/2014/main" id="{107EFF58-6E3C-4220-9D90-6D481528A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80" y="2334532"/>
            <a:ext cx="9709237" cy="3659868"/>
          </a:xfrm>
          <a:prstGeom prst="rect">
            <a:avLst/>
          </a:prstGeom>
        </p:spPr>
      </p:pic>
    </p:spTree>
    <p:extLst>
      <p:ext uri="{BB962C8B-B14F-4D97-AF65-F5344CB8AC3E}">
        <p14:creationId xmlns:p14="http://schemas.microsoft.com/office/powerpoint/2010/main" val="38828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135421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minimizar el tiempo de las peticiones pesadas como actualización y carga de datos desde la cache y desde los triple Store, y que estas no fuesen bloqueantes para la aplicación.</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2831544"/>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Se implementan todas las operaciones pesadas de forma que estas se ejecutan siempre de forma concurrente y asíncrona. Esto hace que el tiempo necesario para acometer una operación (por ejemplo la carga de todos los datos desde un determinado triple store), no sea la suma de las operaciones necesarias sino el tiempo de la operación mas lenta. Por otra parte para favorecer la concurrencia se dividen los grandes conjuntos de datos por nodo, triple store y clase. </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64457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II</a:t>
            </a:r>
          </a:p>
        </p:txBody>
      </p:sp>
      <p:pic>
        <p:nvPicPr>
          <p:cNvPr id="6" name="Imagen 5">
            <a:extLst>
              <a:ext uri="{FF2B5EF4-FFF2-40B4-BE49-F238E27FC236}">
                <a16:creationId xmlns:a16="http://schemas.microsoft.com/office/drawing/2014/main" id="{3EB4EBC2-8BF4-4E66-8916-EACD98AB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111" y="2653814"/>
            <a:ext cx="7343775" cy="2771775"/>
          </a:xfrm>
          <a:prstGeom prst="rect">
            <a:avLst/>
          </a:prstGeom>
        </p:spPr>
      </p:pic>
    </p:spTree>
    <p:extLst>
      <p:ext uri="{BB962C8B-B14F-4D97-AF65-F5344CB8AC3E}">
        <p14:creationId xmlns:p14="http://schemas.microsoft.com/office/powerpoint/2010/main" val="393195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a:t>
            </a:r>
            <a:endParaRPr lang="es-ES" sz="4000" dirty="0">
              <a:solidFill>
                <a:srgbClr val="C00000"/>
              </a:solidFill>
            </a:endParaRP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que las peticiones pesadas no bloqueasen al cliente que las invoca.</a:t>
            </a:r>
          </a:p>
          <a:p>
            <a:pPr marL="285750" indent="-285750">
              <a:buFont typeface="Arial" panose="020B0604020202020204" pitchFamily="34" charset="0"/>
              <a:buChar char="•"/>
            </a:pPr>
            <a:r>
              <a:rPr lang="es-ES" sz="1600" dirty="0"/>
              <a:t>Seria también deseable que las peticiones se procesen en función de la capacidad de proceso de la librería de descubrimiento. </a:t>
            </a:r>
          </a:p>
          <a:p>
            <a:pPr marL="285750" indent="-285750">
              <a:buFont typeface="Arial" panose="020B0604020202020204" pitchFamily="34" charset="0"/>
              <a:buChar char="•"/>
            </a:pPr>
            <a:r>
              <a:rPr lang="es-ES" sz="1600" dirty="0"/>
              <a:t>Múltiples peticiones idénticas no deben procesarse múltiples veces, sino únicamente una. Sin embargo todas las peticiones han de obtener respuesta.</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peticiones (si están marcadas como asíncronas), no se procesan inmediatamente sino que se almacenan en una cola FIFO, y la petición retorna inmediatamente indicando un código de petición. </a:t>
            </a:r>
          </a:p>
          <a:p>
            <a:pPr marL="285750" indent="-285750">
              <a:buFont typeface="Arial" panose="020B0604020202020204" pitchFamily="34" charset="0"/>
              <a:buChar char="•"/>
            </a:pPr>
            <a:r>
              <a:rPr lang="es-ES" sz="1600" dirty="0"/>
              <a:t>La respuesta de la petición o peticiones cuando es procesada, es enviada de forma asíncrona, por medio de colas Kafka o webhook según preferencias del usuario.</a:t>
            </a:r>
          </a:p>
          <a:p>
            <a:pPr marL="285750" indent="-285750">
              <a:buFont typeface="Arial" panose="020B0604020202020204" pitchFamily="34" charset="0"/>
              <a:buChar char="•"/>
            </a:pPr>
            <a:r>
              <a:rPr lang="es-ES" sz="1600" dirty="0"/>
              <a:t>Las peticiones idénticas solo se almacenan una vez en la cola FIFO, por lo que solo será procesada una sola vez. Sin embargo, se guarda registro de todos los clientes que realizaron la petición y por lo tanto la librería responderá a todas ellas. </a:t>
            </a:r>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5957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II.</a:t>
            </a:r>
            <a:endParaRPr lang="es-ES" sz="4000" dirty="0">
              <a:solidFill>
                <a:srgbClr val="C00000"/>
              </a:solidFill>
            </a:endParaRPr>
          </a:p>
        </p:txBody>
      </p:sp>
      <p:pic>
        <p:nvPicPr>
          <p:cNvPr id="10" name="Imagen 9">
            <a:extLst>
              <a:ext uri="{FF2B5EF4-FFF2-40B4-BE49-F238E27FC236}">
                <a16:creationId xmlns:a16="http://schemas.microsoft.com/office/drawing/2014/main" id="{F1B6BEF2-90E6-4E07-A5B8-F34640161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364" y="1009634"/>
            <a:ext cx="5061322" cy="5765695"/>
          </a:xfrm>
          <a:prstGeom prst="rect">
            <a:avLst/>
          </a:prstGeom>
        </p:spPr>
      </p:pic>
      <p:sp>
        <p:nvSpPr>
          <p:cNvPr id="3" name="Rectángulo 2">
            <a:extLst>
              <a:ext uri="{FF2B5EF4-FFF2-40B4-BE49-F238E27FC236}">
                <a16:creationId xmlns:a16="http://schemas.microsoft.com/office/drawing/2014/main" id="{6EBD68DE-A575-41EA-87D7-3FEF5AEA2FBC}"/>
              </a:ext>
            </a:extLst>
          </p:cNvPr>
          <p:cNvSpPr/>
          <p:nvPr/>
        </p:nvSpPr>
        <p:spPr>
          <a:xfrm>
            <a:off x="8156200" y="1063079"/>
            <a:ext cx="301686" cy="369332"/>
          </a:xfrm>
          <a:prstGeom prst="rect">
            <a:avLst/>
          </a:prstGeom>
        </p:spPr>
        <p:txBody>
          <a:bodyPr wrap="none">
            <a:spAutoFit/>
          </a:bodyPr>
          <a:lstStyle/>
          <a:p>
            <a:r>
              <a:rPr lang="es-ES" dirty="0"/>
              <a:t>1</a:t>
            </a:r>
          </a:p>
        </p:txBody>
      </p:sp>
      <p:sp>
        <p:nvSpPr>
          <p:cNvPr id="5" name="Rectángulo 4">
            <a:extLst>
              <a:ext uri="{FF2B5EF4-FFF2-40B4-BE49-F238E27FC236}">
                <a16:creationId xmlns:a16="http://schemas.microsoft.com/office/drawing/2014/main" id="{8935B53E-EA25-4A04-BDB3-0B9168A30B0A}"/>
              </a:ext>
            </a:extLst>
          </p:cNvPr>
          <p:cNvSpPr/>
          <p:nvPr/>
        </p:nvSpPr>
        <p:spPr>
          <a:xfrm>
            <a:off x="8457886" y="2049869"/>
            <a:ext cx="301686" cy="369332"/>
          </a:xfrm>
          <a:prstGeom prst="rect">
            <a:avLst/>
          </a:prstGeom>
        </p:spPr>
        <p:txBody>
          <a:bodyPr wrap="none">
            <a:spAutoFit/>
          </a:bodyPr>
          <a:lstStyle/>
          <a:p>
            <a:r>
              <a:rPr lang="es-ES" dirty="0"/>
              <a:t>2</a:t>
            </a:r>
          </a:p>
        </p:txBody>
      </p:sp>
      <p:sp>
        <p:nvSpPr>
          <p:cNvPr id="6" name="Rectángulo 5">
            <a:extLst>
              <a:ext uri="{FF2B5EF4-FFF2-40B4-BE49-F238E27FC236}">
                <a16:creationId xmlns:a16="http://schemas.microsoft.com/office/drawing/2014/main" id="{6A3EAC88-EB63-4043-B21C-F93365E42085}"/>
              </a:ext>
            </a:extLst>
          </p:cNvPr>
          <p:cNvSpPr/>
          <p:nvPr/>
        </p:nvSpPr>
        <p:spPr>
          <a:xfrm>
            <a:off x="9844645" y="1786354"/>
            <a:ext cx="380232" cy="276999"/>
          </a:xfrm>
          <a:prstGeom prst="rect">
            <a:avLst/>
          </a:prstGeom>
        </p:spPr>
        <p:txBody>
          <a:bodyPr wrap="none">
            <a:spAutoFit/>
          </a:bodyPr>
          <a:lstStyle/>
          <a:p>
            <a:r>
              <a:rPr lang="es-ES" sz="1200" dirty="0"/>
              <a:t>2.1</a:t>
            </a:r>
          </a:p>
        </p:txBody>
      </p:sp>
      <p:sp>
        <p:nvSpPr>
          <p:cNvPr id="7" name="Rectángulo 6">
            <a:extLst>
              <a:ext uri="{FF2B5EF4-FFF2-40B4-BE49-F238E27FC236}">
                <a16:creationId xmlns:a16="http://schemas.microsoft.com/office/drawing/2014/main" id="{F8884090-2157-4E90-B2F4-BE3426376D4D}"/>
              </a:ext>
            </a:extLst>
          </p:cNvPr>
          <p:cNvSpPr/>
          <p:nvPr/>
        </p:nvSpPr>
        <p:spPr>
          <a:xfrm>
            <a:off x="9844645" y="2509629"/>
            <a:ext cx="380232" cy="276999"/>
          </a:xfrm>
          <a:prstGeom prst="rect">
            <a:avLst/>
          </a:prstGeom>
        </p:spPr>
        <p:txBody>
          <a:bodyPr wrap="none">
            <a:spAutoFit/>
          </a:bodyPr>
          <a:lstStyle/>
          <a:p>
            <a:r>
              <a:rPr lang="es-ES" sz="1200" dirty="0"/>
              <a:t>2.2</a:t>
            </a:r>
          </a:p>
        </p:txBody>
      </p:sp>
      <p:sp>
        <p:nvSpPr>
          <p:cNvPr id="8" name="Rectángulo 7">
            <a:extLst>
              <a:ext uri="{FF2B5EF4-FFF2-40B4-BE49-F238E27FC236}">
                <a16:creationId xmlns:a16="http://schemas.microsoft.com/office/drawing/2014/main" id="{E100FD56-D986-4AE9-9250-AB822F45EBA1}"/>
              </a:ext>
            </a:extLst>
          </p:cNvPr>
          <p:cNvSpPr/>
          <p:nvPr/>
        </p:nvSpPr>
        <p:spPr>
          <a:xfrm>
            <a:off x="6610036" y="3345269"/>
            <a:ext cx="301686" cy="369332"/>
          </a:xfrm>
          <a:prstGeom prst="rect">
            <a:avLst/>
          </a:prstGeom>
        </p:spPr>
        <p:txBody>
          <a:bodyPr wrap="none">
            <a:spAutoFit/>
          </a:bodyPr>
          <a:lstStyle/>
          <a:p>
            <a:r>
              <a:rPr lang="es-ES" dirty="0"/>
              <a:t>3</a:t>
            </a:r>
          </a:p>
        </p:txBody>
      </p:sp>
      <p:sp>
        <p:nvSpPr>
          <p:cNvPr id="9" name="Rectángulo 8">
            <a:extLst>
              <a:ext uri="{FF2B5EF4-FFF2-40B4-BE49-F238E27FC236}">
                <a16:creationId xmlns:a16="http://schemas.microsoft.com/office/drawing/2014/main" id="{E0DFD560-146E-47A5-BE87-D38094ECD68D}"/>
              </a:ext>
            </a:extLst>
          </p:cNvPr>
          <p:cNvSpPr/>
          <p:nvPr/>
        </p:nvSpPr>
        <p:spPr>
          <a:xfrm>
            <a:off x="9923191" y="3429000"/>
            <a:ext cx="301686" cy="369332"/>
          </a:xfrm>
          <a:prstGeom prst="rect">
            <a:avLst/>
          </a:prstGeom>
        </p:spPr>
        <p:txBody>
          <a:bodyPr wrap="none">
            <a:spAutoFit/>
          </a:bodyPr>
          <a:lstStyle/>
          <a:p>
            <a:r>
              <a:rPr lang="es-ES" dirty="0"/>
              <a:t>4</a:t>
            </a:r>
          </a:p>
        </p:txBody>
      </p:sp>
      <p:sp>
        <p:nvSpPr>
          <p:cNvPr id="11" name="Rectángulo 10">
            <a:extLst>
              <a:ext uri="{FF2B5EF4-FFF2-40B4-BE49-F238E27FC236}">
                <a16:creationId xmlns:a16="http://schemas.microsoft.com/office/drawing/2014/main" id="{5C6360D6-B294-4DDB-B220-C25FE096DEA1}"/>
              </a:ext>
            </a:extLst>
          </p:cNvPr>
          <p:cNvSpPr/>
          <p:nvPr/>
        </p:nvSpPr>
        <p:spPr>
          <a:xfrm>
            <a:off x="10555651" y="5027831"/>
            <a:ext cx="301686" cy="369332"/>
          </a:xfrm>
          <a:prstGeom prst="rect">
            <a:avLst/>
          </a:prstGeom>
        </p:spPr>
        <p:txBody>
          <a:bodyPr wrap="none">
            <a:spAutoFit/>
          </a:bodyPr>
          <a:lstStyle/>
          <a:p>
            <a:r>
              <a:rPr lang="es-ES" dirty="0"/>
              <a:t>5</a:t>
            </a:r>
          </a:p>
        </p:txBody>
      </p:sp>
      <p:sp>
        <p:nvSpPr>
          <p:cNvPr id="12" name="Rectángulo 11">
            <a:extLst>
              <a:ext uri="{FF2B5EF4-FFF2-40B4-BE49-F238E27FC236}">
                <a16:creationId xmlns:a16="http://schemas.microsoft.com/office/drawing/2014/main" id="{41E3987A-BE11-467F-8992-E1DEADE6D04E}"/>
              </a:ext>
            </a:extLst>
          </p:cNvPr>
          <p:cNvSpPr/>
          <p:nvPr/>
        </p:nvSpPr>
        <p:spPr>
          <a:xfrm>
            <a:off x="8834025" y="4185821"/>
            <a:ext cx="301686" cy="369332"/>
          </a:xfrm>
          <a:prstGeom prst="rect">
            <a:avLst/>
          </a:prstGeom>
        </p:spPr>
        <p:txBody>
          <a:bodyPr wrap="none">
            <a:spAutoFit/>
          </a:bodyPr>
          <a:lstStyle/>
          <a:p>
            <a:r>
              <a:rPr lang="es-ES" dirty="0"/>
              <a:t>6</a:t>
            </a:r>
          </a:p>
        </p:txBody>
      </p:sp>
      <p:sp>
        <p:nvSpPr>
          <p:cNvPr id="13" name="Rectángulo 12">
            <a:extLst>
              <a:ext uri="{FF2B5EF4-FFF2-40B4-BE49-F238E27FC236}">
                <a16:creationId xmlns:a16="http://schemas.microsoft.com/office/drawing/2014/main" id="{01DCE620-66CE-49D3-BE4E-1D0B9BB5953D}"/>
              </a:ext>
            </a:extLst>
          </p:cNvPr>
          <p:cNvSpPr/>
          <p:nvPr/>
        </p:nvSpPr>
        <p:spPr>
          <a:xfrm>
            <a:off x="7432423" y="4273147"/>
            <a:ext cx="301686" cy="369332"/>
          </a:xfrm>
          <a:prstGeom prst="rect">
            <a:avLst/>
          </a:prstGeom>
        </p:spPr>
        <p:txBody>
          <a:bodyPr wrap="none">
            <a:spAutoFit/>
          </a:bodyPr>
          <a:lstStyle/>
          <a:p>
            <a:r>
              <a:rPr lang="es-ES" dirty="0"/>
              <a:t>7</a:t>
            </a:r>
          </a:p>
        </p:txBody>
      </p:sp>
    </p:spTree>
    <p:extLst>
      <p:ext uri="{BB962C8B-B14F-4D97-AF65-F5344CB8AC3E}">
        <p14:creationId xmlns:p14="http://schemas.microsoft.com/office/powerpoint/2010/main" val="115001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Índice de retos y soluciones planteadas</a:t>
            </a:r>
          </a:p>
        </p:txBody>
      </p:sp>
      <p:graphicFrame>
        <p:nvGraphicFramePr>
          <p:cNvPr id="6" name="Tabla 5">
            <a:extLst>
              <a:ext uri="{FF2B5EF4-FFF2-40B4-BE49-F238E27FC236}">
                <a16:creationId xmlns:a16="http://schemas.microsoft.com/office/drawing/2014/main" id="{F7BA0CC6-85D5-45B2-A538-A0E1108F5916}"/>
              </a:ext>
            </a:extLst>
          </p:cNvPr>
          <p:cNvGraphicFramePr>
            <a:graphicFrameLocks noGrp="1"/>
          </p:cNvGraphicFramePr>
          <p:nvPr>
            <p:extLst>
              <p:ext uri="{D42A27DB-BD31-4B8C-83A1-F6EECF244321}">
                <p14:modId xmlns:p14="http://schemas.microsoft.com/office/powerpoint/2010/main" val="3027229454"/>
              </p:ext>
            </p:extLst>
          </p:nvPr>
        </p:nvGraphicFramePr>
        <p:xfrm>
          <a:off x="2550793" y="2100540"/>
          <a:ext cx="7090412" cy="3936314"/>
        </p:xfrm>
        <a:graphic>
          <a:graphicData uri="http://schemas.openxmlformats.org/drawingml/2006/table">
            <a:tbl>
              <a:tblPr>
                <a:tableStyleId>{5C22544A-7EE6-4342-B048-85BDC9FD1C3A}</a:tableStyleId>
              </a:tblPr>
              <a:tblGrid>
                <a:gridCol w="3545206">
                  <a:extLst>
                    <a:ext uri="{9D8B030D-6E8A-4147-A177-3AD203B41FA5}">
                      <a16:colId xmlns:a16="http://schemas.microsoft.com/office/drawing/2014/main" val="1236869033"/>
                    </a:ext>
                  </a:extLst>
                </a:gridCol>
                <a:gridCol w="3545206">
                  <a:extLst>
                    <a:ext uri="{9D8B030D-6E8A-4147-A177-3AD203B41FA5}">
                      <a16:colId xmlns:a16="http://schemas.microsoft.com/office/drawing/2014/main" val="920763250"/>
                    </a:ext>
                  </a:extLst>
                </a:gridCol>
              </a:tblGrid>
              <a:tr h="607750">
                <a:tc>
                  <a:txBody>
                    <a:bodyPr/>
                    <a:lstStyle/>
                    <a:p>
                      <a:pPr algn="ctr" fontAlgn="ctr"/>
                      <a:r>
                        <a:rPr lang="es-ES" sz="1800" b="1" u="none" strike="noStrike" dirty="0">
                          <a:effectLst/>
                        </a:rPr>
                        <a:t>Retos</a:t>
                      </a:r>
                      <a:endParaRPr lang="es-ES" sz="1800" b="1" i="0" u="none" strike="noStrike" dirty="0">
                        <a:solidFill>
                          <a:srgbClr val="FFFFFF"/>
                        </a:solidFill>
                        <a:effectLst/>
                        <a:latin typeface="Calibri" panose="020F0502020204030204" pitchFamily="34" charset="0"/>
                      </a:endParaRPr>
                    </a:p>
                  </a:txBody>
                  <a:tcPr marL="7503" marR="7503" marT="7503" marB="0" anchor="ctr"/>
                </a:tc>
                <a:tc>
                  <a:txBody>
                    <a:bodyPr/>
                    <a:lstStyle/>
                    <a:p>
                      <a:pPr algn="ctr" fontAlgn="ctr"/>
                      <a:r>
                        <a:rPr lang="es-ES" sz="1800" b="1" u="none" strike="noStrike" dirty="0">
                          <a:effectLst/>
                        </a:rPr>
                        <a:t>Soluciones implementadas en la librería de descubrimiento</a:t>
                      </a:r>
                      <a:endParaRPr lang="es-ES" sz="1800" b="1" i="0" u="none" strike="noStrike" dirty="0">
                        <a:solidFill>
                          <a:srgbClr val="FFFFFF"/>
                        </a:solidFill>
                        <a:effectLst/>
                        <a:latin typeface="Calibri" panose="020F0502020204030204" pitchFamily="34" charset="0"/>
                      </a:endParaRPr>
                    </a:p>
                  </a:txBody>
                  <a:tcPr marL="7503" marR="7503" marT="7503" marB="0" anchor="ctr"/>
                </a:tc>
                <a:extLst>
                  <a:ext uri="{0D108BD9-81ED-4DB2-BD59-A6C34878D82A}">
                    <a16:rowId xmlns:a16="http://schemas.microsoft.com/office/drawing/2014/main" val="2476370990"/>
                  </a:ext>
                </a:extLst>
              </a:tr>
              <a:tr h="502706">
                <a:tc>
                  <a:txBody>
                    <a:bodyPr/>
                    <a:lstStyle/>
                    <a:p>
                      <a:pPr algn="ctr" fontAlgn="ctr"/>
                      <a:r>
                        <a:rPr lang="es-ES" sz="1100" b="0" i="0" u="none" strike="noStrike" dirty="0">
                          <a:solidFill>
                            <a:srgbClr val="000000"/>
                          </a:solidFill>
                          <a:effectLst/>
                          <a:latin typeface="Calibri" panose="020F0502020204030204" pitchFamily="34" charset="0"/>
                        </a:rPr>
                        <a:t>Distintas fuentes de datos (triple stores) y ontología cambiante (dependencia con la ontología)</a:t>
                      </a: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Reducir acoplamiento al dato y a la fuente de datos. Modelo de dominio abstracto y flexible, capaz de modelar cualquier entidad</a:t>
                      </a:r>
                    </a:p>
                  </a:txBody>
                  <a:tcPr marL="7620" marR="7620" marT="7620" marB="0" anchor="ctr"/>
                </a:tc>
                <a:extLst>
                  <a:ext uri="{0D108BD9-81ED-4DB2-BD59-A6C34878D82A}">
                    <a16:rowId xmlns:a16="http://schemas.microsoft.com/office/drawing/2014/main" val="3806965646"/>
                  </a:ext>
                </a:extLst>
              </a:tr>
              <a:tr h="360148">
                <a:tc rowSpan="2">
                  <a:txBody>
                    <a:bodyPr/>
                    <a:lstStyle/>
                    <a:p>
                      <a:pPr algn="ctr" fontAlgn="ctr">
                        <a:buClr>
                          <a:srgbClr val="000000"/>
                        </a:buClr>
                        <a:buSzPts val="1100"/>
                        <a:buFont typeface="Calibri" panose="020F0502020204030204" pitchFamily="34" charset="0"/>
                        <a:buNone/>
                      </a:pPr>
                      <a:r>
                        <a:rPr lang="es-ES" sz="1100" b="0" i="0" u="none" strike="noStrike" dirty="0">
                          <a:solidFill>
                            <a:srgbClr val="000000"/>
                          </a:solidFill>
                          <a:effectLst/>
                          <a:latin typeface="Calibri" panose="020F0502020204030204" pitchFamily="34" charset="0"/>
                        </a:rPr>
                        <a:t>Reducción de Complejidad</a:t>
                      </a: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Reducción el espacio de búsqueda (Elasticsearch)</a:t>
                      </a:r>
                    </a:p>
                  </a:txBody>
                  <a:tcPr marL="7620" marR="7620" marT="7620" marB="0" anchor="ctr"/>
                </a:tc>
                <a:extLst>
                  <a:ext uri="{0D108BD9-81ED-4DB2-BD59-A6C34878D82A}">
                    <a16:rowId xmlns:a16="http://schemas.microsoft.com/office/drawing/2014/main" val="55516409"/>
                  </a:ext>
                </a:extLst>
              </a:tr>
              <a:tr h="180074">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Mantener estado de últimas búsquedas de similitud (deltas)</a:t>
                      </a:r>
                    </a:p>
                  </a:txBody>
                  <a:tcPr marL="7620" marR="7620" marT="7620" marB="0" anchor="b"/>
                </a:tc>
                <a:extLst>
                  <a:ext uri="{0D108BD9-81ED-4DB2-BD59-A6C34878D82A}">
                    <a16:rowId xmlns:a16="http://schemas.microsoft.com/office/drawing/2014/main" val="1723965606"/>
                  </a:ext>
                </a:extLst>
              </a:tr>
              <a:tr h="180074">
                <a:tc rowSpan="3">
                  <a:txBody>
                    <a:bodyPr/>
                    <a:lstStyle/>
                    <a:p>
                      <a:pPr algn="ctr" fontAlgn="ctr"/>
                      <a:r>
                        <a:rPr lang="es-ES" sz="1100" b="0" i="0" u="none" strike="noStrike" dirty="0">
                          <a:solidFill>
                            <a:srgbClr val="000000"/>
                          </a:solidFill>
                          <a:effectLst/>
                          <a:latin typeface="Calibri" panose="020F0502020204030204" pitchFamily="34" charset="0"/>
                        </a:rPr>
                        <a:t>Maximizar el rendimiento de la librería </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Cache Redis para los datos </a:t>
                      </a:r>
                    </a:p>
                  </a:txBody>
                  <a:tcPr marL="7620" marR="7620" marT="7620" marB="0" anchor="b"/>
                </a:tc>
                <a:extLst>
                  <a:ext uri="{0D108BD9-81ED-4DB2-BD59-A6C34878D82A}">
                    <a16:rowId xmlns:a16="http://schemas.microsoft.com/office/drawing/2014/main" val="2598880930"/>
                  </a:ext>
                </a:extLst>
              </a:tr>
              <a:tr h="211960">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Estructuras en memoria</a:t>
                      </a:r>
                    </a:p>
                  </a:txBody>
                  <a:tcPr marL="7620" marR="7620" marT="7620" marB="0" anchor="b"/>
                </a:tc>
                <a:extLst>
                  <a:ext uri="{0D108BD9-81ED-4DB2-BD59-A6C34878D82A}">
                    <a16:rowId xmlns:a16="http://schemas.microsoft.com/office/drawing/2014/main" val="523788448"/>
                  </a:ext>
                </a:extLst>
              </a:tr>
              <a:tr h="537028">
                <a:tc vMerge="1">
                  <a:txBody>
                    <a:bodyPr/>
                    <a:lstStyle/>
                    <a:p>
                      <a:endParaRPr lang="es-ES"/>
                    </a:p>
                  </a:txBody>
                  <a:tcPr/>
                </a:tc>
                <a:tc>
                  <a:txBody>
                    <a:bodyPr/>
                    <a:lstStyle/>
                    <a:p>
                      <a:pPr lvl="1" algn="ctr" fontAlgn="b"/>
                      <a:r>
                        <a:rPr lang="es-ES" sz="1100" b="0" i="0" u="none" strike="noStrike" dirty="0">
                          <a:solidFill>
                            <a:srgbClr val="000000"/>
                          </a:solidFill>
                          <a:effectLst/>
                          <a:latin typeface="Calibri" panose="020F0502020204030204" pitchFamily="34" charset="0"/>
                        </a:rPr>
                        <a:t>Asincronía y paralelismo en peticiones pesadas (obtención de datos desde triple store y cache, evaluación de similitudes y búsqueda de enlaces)</a:t>
                      </a:r>
                    </a:p>
                  </a:txBody>
                  <a:tcPr marL="7620" marR="7620" marT="7620" marB="0" anchor="b"/>
                </a:tc>
                <a:extLst>
                  <a:ext uri="{0D108BD9-81ED-4DB2-BD59-A6C34878D82A}">
                    <a16:rowId xmlns:a16="http://schemas.microsoft.com/office/drawing/2014/main" val="1430563811"/>
                  </a:ext>
                </a:extLst>
              </a:tr>
              <a:tr h="360148">
                <a:tc>
                  <a:txBody>
                    <a:bodyPr/>
                    <a:lstStyle/>
                    <a:p>
                      <a:pPr algn="ctr" fontAlgn="ctr"/>
                      <a:r>
                        <a:rPr lang="es-ES" sz="1100" b="0" i="0" u="none" strike="noStrike" dirty="0">
                          <a:solidFill>
                            <a:srgbClr val="000000"/>
                          </a:solidFill>
                          <a:effectLst/>
                          <a:latin typeface="Calibri" panose="020F0502020204030204" pitchFamily="34" charset="0"/>
                        </a:rPr>
                        <a:t>Peticiones no bloqueantes</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Las peticiones pesadas se pueden procesar por medio de Jobs, de forma que estas no boqueen al cliente. Estas serán almacenadas en una cola FIFO  y procesadas cuando la librería pueda atenderlas. Las sucesivas peticiones iguales hechas por un cliente solo se procesaran una vez, pero se dará respuesta a todas. La respuesta en este caso será asíncrona, por medio de una cola kafka o un webhook, según preferencia del cliente.</a:t>
                      </a:r>
                    </a:p>
                  </a:txBody>
                  <a:tcPr marL="7620" marR="7620" marT="7620" marB="0" anchor="b"/>
                </a:tc>
                <a:extLst>
                  <a:ext uri="{0D108BD9-81ED-4DB2-BD59-A6C34878D82A}">
                    <a16:rowId xmlns:a16="http://schemas.microsoft.com/office/drawing/2014/main" val="4056205470"/>
                  </a:ext>
                </a:extLst>
              </a:tr>
            </a:tbl>
          </a:graphicData>
        </a:graphic>
      </p:graphicFrame>
    </p:spTree>
    <p:extLst>
      <p:ext uri="{BB962C8B-B14F-4D97-AF65-F5344CB8AC3E}">
        <p14:creationId xmlns:p14="http://schemas.microsoft.com/office/powerpoint/2010/main" val="21867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Modelo de dominio I. </a:t>
            </a:r>
            <a:r>
              <a:rPr lang="es-ES" sz="4000" dirty="0">
                <a:solidFill>
                  <a:srgbClr val="C00000"/>
                </a:solidFill>
              </a:rPr>
              <a:t>Reducción de acoplamiento a la fuente de datos</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755850"/>
            <a:ext cx="5490961" cy="3293209"/>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proyecto impone que pueden existir mas de una fuente de datos, y estas pueden ser intercambiables. Ahora mismo coexisten Fuseki y Wikibase ambos accesibles por Endpoint SPARQL o API.</a:t>
            </a:r>
          </a:p>
          <a:p>
            <a:pPr marL="285750" indent="-285750">
              <a:buFont typeface="Arial" panose="020B0604020202020204" pitchFamily="34" charset="0"/>
              <a:buChar char="•"/>
            </a:pPr>
            <a:r>
              <a:rPr lang="es-ES" sz="1400" dirty="0"/>
              <a:t>Reducir la dependencia de la librería de descubrimiento con las fuentes de datos</a:t>
            </a:r>
          </a:p>
          <a:p>
            <a:pPr marL="285750" indent="-285750">
              <a:buFont typeface="Arial" panose="020B0604020202020204" pitchFamily="34" charset="0"/>
              <a:buChar char="•"/>
            </a:pPr>
            <a:endParaRPr lang="es-ES" dirty="0"/>
          </a:p>
          <a:p>
            <a:r>
              <a:rPr lang="es-ES" b="1" dirty="0" err="1"/>
              <a:t>Soluciónes</a:t>
            </a:r>
            <a:r>
              <a:rPr lang="es-ES" b="1" dirty="0"/>
              <a:t>:</a:t>
            </a:r>
            <a:endParaRPr lang="es-ES" dirty="0"/>
          </a:p>
          <a:p>
            <a:pPr marL="285750" indent="-285750">
              <a:buFont typeface="Arial" panose="020B0604020202020204" pitchFamily="34" charset="0"/>
              <a:buChar char="•"/>
            </a:pPr>
            <a:r>
              <a:rPr lang="es-ES" sz="1400" dirty="0"/>
              <a:t>Desacoplar las fuentes de datos de la librería de descubrimiento. Al fin y al cabo, la </a:t>
            </a:r>
            <a:r>
              <a:rPr lang="es-ES" sz="1400" b="1" dirty="0"/>
              <a:t>federación</a:t>
            </a:r>
            <a:r>
              <a:rPr lang="es-ES" sz="1400" dirty="0"/>
              <a:t> ha de conocer las fuentes de datos e interactuar con ellas, asi que ¿Por qué no delegar esta responsabilidad en ella?</a:t>
            </a:r>
          </a:p>
          <a:p>
            <a:pPr marL="285750" indent="-285750">
              <a:buFont typeface="Arial" panose="020B0604020202020204" pitchFamily="34" charset="0"/>
              <a:buChar char="•"/>
            </a:pPr>
            <a:r>
              <a:rPr lang="es-ES" sz="1400" dirty="0"/>
              <a:t>Crear un modelo de datos lo sufrientemente abstracto, para poder dar soporte a cualquier fuente de datos sin perdida de información.</a:t>
            </a:r>
          </a:p>
        </p:txBody>
      </p:sp>
      <p:pic>
        <p:nvPicPr>
          <p:cNvPr id="9" name="Imagen 8">
            <a:extLst>
              <a:ext uri="{FF2B5EF4-FFF2-40B4-BE49-F238E27FC236}">
                <a16:creationId xmlns:a16="http://schemas.microsoft.com/office/drawing/2014/main" id="{8B720434-66EF-40EB-BAA9-121247BE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47" y="2801123"/>
            <a:ext cx="4333875" cy="2771775"/>
          </a:xfrm>
          <a:prstGeom prst="rect">
            <a:avLst/>
          </a:prstGeom>
        </p:spPr>
      </p:pic>
    </p:spTree>
    <p:extLst>
      <p:ext uri="{BB962C8B-B14F-4D97-AF65-F5344CB8AC3E}">
        <p14:creationId xmlns:p14="http://schemas.microsoft.com/office/powerpoint/2010/main" val="163951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 </a:t>
            </a:r>
            <a:r>
              <a:rPr lang="es-ES" sz="4000" dirty="0">
                <a:solidFill>
                  <a:srgbClr val="C00000"/>
                </a:solidFill>
              </a:rPr>
              <a:t>Ontología cambiante</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140297"/>
            <a:ext cx="5490961" cy="3939540"/>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modelo de dominio tiene que ser capaz de modelar cualquier tipo de objeto descrito por una ontología</a:t>
            </a:r>
          </a:p>
          <a:p>
            <a:pPr marL="285750" indent="-285750">
              <a:buFont typeface="Arial" panose="020B0604020202020204" pitchFamily="34" charset="0"/>
              <a:buChar char="•"/>
            </a:pPr>
            <a:r>
              <a:rPr lang="es-ES" sz="1400" dirty="0"/>
              <a:t>Tiene que ser capaz de almacenar además metadatos relativos al estado de la instancia (fecha ultima actualización, clase a la que pertenece, localización de donde se encuentra almacenado….)</a:t>
            </a:r>
          </a:p>
          <a:p>
            <a:pPr marL="285750" indent="-285750">
              <a:buFont typeface="Arial" panose="020B0604020202020204" pitchFamily="34" charset="0"/>
              <a:buChar char="•"/>
            </a:pPr>
            <a:endParaRPr lang="es-ES" dirty="0"/>
          </a:p>
          <a:p>
            <a:r>
              <a:rPr lang="es-ES" b="1" dirty="0"/>
              <a:t>Solución:</a:t>
            </a:r>
            <a:endParaRPr lang="es-ES" dirty="0"/>
          </a:p>
          <a:p>
            <a:pPr marL="285750" indent="-285750">
              <a:buFont typeface="Arial" panose="020B0604020202020204" pitchFamily="34" charset="0"/>
              <a:buChar char="•"/>
            </a:pPr>
            <a:r>
              <a:rPr lang="es-ES" sz="1400" dirty="0"/>
              <a:t>Crear un Tipo de objeto abstracto (implementado por la clase TripleObject), con ciertos metadatos constantes (id, entityId, localURI,className, lastModification, y el Objeto TripleStore con datos relativos al origen del dato )</a:t>
            </a:r>
          </a:p>
          <a:p>
            <a:pPr marL="285750" indent="-285750">
              <a:buFont typeface="Arial" panose="020B0604020202020204" pitchFamily="34" charset="0"/>
              <a:buChar char="•"/>
            </a:pPr>
            <a:r>
              <a:rPr lang="es-ES" sz="1400" dirty="0"/>
              <a:t>Almacenar atributos en una estructura potencialmente recursiva tipo clave-valor donde el valor puede ser también un objeto de tipo TripleObject. Esto aumenta mucho la flexibilidad pero también la complejidad (Cualquier objeto que pueda modelarse en Json puede también modelarse con la clase Triple Object)</a:t>
            </a:r>
          </a:p>
        </p:txBody>
      </p:sp>
      <p:pic>
        <p:nvPicPr>
          <p:cNvPr id="6" name="Imagen 5">
            <a:extLst>
              <a:ext uri="{FF2B5EF4-FFF2-40B4-BE49-F238E27FC236}">
                <a16:creationId xmlns:a16="http://schemas.microsoft.com/office/drawing/2014/main" id="{2373CEC3-0519-4F6B-85FA-BFDA9A86A832}"/>
              </a:ext>
            </a:extLst>
          </p:cNvPr>
          <p:cNvPicPr>
            <a:picLocks noChangeAspect="1"/>
          </p:cNvPicPr>
          <p:nvPr/>
        </p:nvPicPr>
        <p:blipFill>
          <a:blip r:embed="rId3"/>
          <a:stretch>
            <a:fillRect/>
          </a:stretch>
        </p:blipFill>
        <p:spPr>
          <a:xfrm>
            <a:off x="5707755" y="2137916"/>
            <a:ext cx="6267450" cy="3695700"/>
          </a:xfrm>
          <a:prstGeom prst="rect">
            <a:avLst/>
          </a:prstGeom>
        </p:spPr>
      </p:pic>
      <p:sp>
        <p:nvSpPr>
          <p:cNvPr id="9" name="Cerrar corchete 8">
            <a:extLst>
              <a:ext uri="{FF2B5EF4-FFF2-40B4-BE49-F238E27FC236}">
                <a16:creationId xmlns:a16="http://schemas.microsoft.com/office/drawing/2014/main" id="{6CC5906D-C887-40FA-86DA-A93D4E1A5B39}"/>
              </a:ext>
            </a:extLst>
          </p:cNvPr>
          <p:cNvSpPr/>
          <p:nvPr/>
        </p:nvSpPr>
        <p:spPr>
          <a:xfrm>
            <a:off x="11125564" y="2388602"/>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Rectángulo 9">
            <a:extLst>
              <a:ext uri="{FF2B5EF4-FFF2-40B4-BE49-F238E27FC236}">
                <a16:creationId xmlns:a16="http://schemas.microsoft.com/office/drawing/2014/main" id="{382ED12A-3194-4D5C-923F-CE69E82352C9}"/>
              </a:ext>
            </a:extLst>
          </p:cNvPr>
          <p:cNvSpPr/>
          <p:nvPr/>
        </p:nvSpPr>
        <p:spPr>
          <a:xfrm rot="5400000">
            <a:off x="11030501" y="2707303"/>
            <a:ext cx="914399" cy="276999"/>
          </a:xfrm>
          <a:prstGeom prst="rect">
            <a:avLst/>
          </a:prstGeom>
        </p:spPr>
        <p:txBody>
          <a:bodyPr wrap="square">
            <a:spAutoFit/>
          </a:bodyPr>
          <a:lstStyle/>
          <a:p>
            <a:r>
              <a:rPr lang="es-ES" sz="1200" b="1" dirty="0"/>
              <a:t>Metadatos</a:t>
            </a:r>
            <a:endParaRPr lang="es-ES" sz="1200" dirty="0"/>
          </a:p>
        </p:txBody>
      </p:sp>
      <p:sp>
        <p:nvSpPr>
          <p:cNvPr id="14" name="Cerrar corchete 13">
            <a:extLst>
              <a:ext uri="{FF2B5EF4-FFF2-40B4-BE49-F238E27FC236}">
                <a16:creationId xmlns:a16="http://schemas.microsoft.com/office/drawing/2014/main" id="{D1E7EDCB-141E-4EA0-96AA-D26F6081D2A7}"/>
              </a:ext>
            </a:extLst>
          </p:cNvPr>
          <p:cNvSpPr/>
          <p:nvPr/>
        </p:nvSpPr>
        <p:spPr>
          <a:xfrm>
            <a:off x="11136382" y="3370615"/>
            <a:ext cx="62334" cy="130441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ángulo 14">
            <a:extLst>
              <a:ext uri="{FF2B5EF4-FFF2-40B4-BE49-F238E27FC236}">
                <a16:creationId xmlns:a16="http://schemas.microsoft.com/office/drawing/2014/main" id="{69176694-E1C7-4F3C-8F08-A90FC4A44200}"/>
              </a:ext>
            </a:extLst>
          </p:cNvPr>
          <p:cNvSpPr/>
          <p:nvPr/>
        </p:nvSpPr>
        <p:spPr>
          <a:xfrm rot="5400000">
            <a:off x="11030501" y="3870007"/>
            <a:ext cx="914399" cy="276999"/>
          </a:xfrm>
          <a:prstGeom prst="rect">
            <a:avLst/>
          </a:prstGeom>
        </p:spPr>
        <p:txBody>
          <a:bodyPr wrap="square">
            <a:spAutoFit/>
          </a:bodyPr>
          <a:lstStyle/>
          <a:p>
            <a:pPr algn="ctr"/>
            <a:r>
              <a:rPr lang="es-ES" sz="1200" b="1" dirty="0"/>
              <a:t>Origen</a:t>
            </a:r>
            <a:endParaRPr lang="es-ES" sz="1200" dirty="0"/>
          </a:p>
        </p:txBody>
      </p:sp>
      <p:sp>
        <p:nvSpPr>
          <p:cNvPr id="16" name="Cerrar corchete 15">
            <a:extLst>
              <a:ext uri="{FF2B5EF4-FFF2-40B4-BE49-F238E27FC236}">
                <a16:creationId xmlns:a16="http://schemas.microsoft.com/office/drawing/2014/main" id="{59B0FE0F-9EE9-42EA-A2A3-65505AB60FE0}"/>
              </a:ext>
            </a:extLst>
          </p:cNvPr>
          <p:cNvSpPr/>
          <p:nvPr/>
        </p:nvSpPr>
        <p:spPr>
          <a:xfrm>
            <a:off x="11145025" y="4714011"/>
            <a:ext cx="53691" cy="109509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Rectángulo 16">
            <a:extLst>
              <a:ext uri="{FF2B5EF4-FFF2-40B4-BE49-F238E27FC236}">
                <a16:creationId xmlns:a16="http://schemas.microsoft.com/office/drawing/2014/main" id="{89CB2E4E-E0B5-4B18-A2AD-51692F738887}"/>
              </a:ext>
            </a:extLst>
          </p:cNvPr>
          <p:cNvSpPr/>
          <p:nvPr/>
        </p:nvSpPr>
        <p:spPr>
          <a:xfrm rot="5400000">
            <a:off x="11137852" y="5280006"/>
            <a:ext cx="914399" cy="646331"/>
          </a:xfrm>
          <a:prstGeom prst="rect">
            <a:avLst/>
          </a:prstGeom>
        </p:spPr>
        <p:txBody>
          <a:bodyPr wrap="square">
            <a:spAutoFit/>
          </a:bodyPr>
          <a:lstStyle/>
          <a:p>
            <a:pPr algn="ctr"/>
            <a:r>
              <a:rPr lang="es-ES" sz="1200" b="1" dirty="0"/>
              <a:t>Datos</a:t>
            </a:r>
          </a:p>
          <a:p>
            <a:pPr algn="ctr"/>
            <a:r>
              <a:rPr lang="es-ES" sz="1200" b="1" dirty="0"/>
              <a:t>Estructura Recursiva</a:t>
            </a:r>
            <a:endParaRPr lang="es-ES" sz="1200" dirty="0"/>
          </a:p>
        </p:txBody>
      </p:sp>
    </p:spTree>
    <p:extLst>
      <p:ext uri="{BB962C8B-B14F-4D97-AF65-F5344CB8AC3E}">
        <p14:creationId xmlns:p14="http://schemas.microsoft.com/office/powerpoint/2010/main" val="3261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III. </a:t>
            </a:r>
            <a:r>
              <a:rPr lang="es-ES" sz="4000" dirty="0">
                <a:solidFill>
                  <a:srgbClr val="C00000"/>
                </a:solidFill>
              </a:rPr>
              <a:t>Ontología cambiante 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140297"/>
            <a:ext cx="7961291" cy="3970318"/>
          </a:xfrm>
          <a:prstGeom prst="rect">
            <a:avLst/>
          </a:prstGeom>
        </p:spPr>
        <p:txBody>
          <a:bodyPr wrap="square">
            <a:spAutoFit/>
          </a:bodyPr>
          <a:lstStyle/>
          <a:p>
            <a:pPr marL="285750" indent="-285750">
              <a:buFont typeface="Arial" panose="020B0604020202020204" pitchFamily="34" charset="0"/>
              <a:buChar char="•"/>
            </a:pPr>
            <a:r>
              <a:rPr lang="es-ES" dirty="0"/>
              <a:t>En cualquier caso, hay funciones especificas (Elastic Search, búsqueda de enlaces), que necesita ser modelados con objetos con características distintas. Para ello se cran variaciones del objeto </a:t>
            </a:r>
            <a:r>
              <a:rPr lang="es-ES" dirty="0" err="1"/>
              <a:t>TripleObject</a:t>
            </a:r>
            <a:r>
              <a:rPr lang="es-ES" dirty="0"/>
              <a:t> que modelen estas diferencias</a:t>
            </a:r>
            <a:r>
              <a:rPr lang="es-ES" sz="1400" dirty="0"/>
              <a:t>:</a:t>
            </a:r>
          </a:p>
          <a:p>
            <a:pPr marL="742950" lvl="1" indent="-285750">
              <a:buFont typeface="Arial" panose="020B0604020202020204" pitchFamily="34" charset="0"/>
              <a:buChar char="•"/>
            </a:pPr>
            <a:r>
              <a:rPr lang="es-ES" b="1" dirty="0" err="1"/>
              <a:t>TripleObject</a:t>
            </a:r>
            <a:r>
              <a:rPr lang="es-ES" b="1" dirty="0"/>
              <a:t>: </a:t>
            </a:r>
            <a:r>
              <a:rPr lang="es-ES" dirty="0"/>
              <a:t>Modelo general.</a:t>
            </a:r>
          </a:p>
          <a:p>
            <a:pPr marL="742950" lvl="1" indent="-285750">
              <a:buFont typeface="Arial" panose="020B0604020202020204" pitchFamily="34" charset="0"/>
              <a:buChar char="•"/>
            </a:pPr>
            <a:r>
              <a:rPr lang="es-ES" b="1" dirty="0" err="1"/>
              <a:t>TripleObjectES</a:t>
            </a:r>
            <a:r>
              <a:rPr lang="es-ES" b="1" dirty="0"/>
              <a:t> (Elasticsearch): </a:t>
            </a:r>
            <a:r>
              <a:rPr lang="es-ES" dirty="0"/>
              <a:t>Modelo especifico de Elasticsearch, basado en el modelo general (</a:t>
            </a:r>
            <a:r>
              <a:rPr lang="es-ES" dirty="0" err="1"/>
              <a:t>TripleObject</a:t>
            </a:r>
            <a:r>
              <a:rPr lang="es-ES" dirty="0"/>
              <a:t>) con peculiaridades especificas para los índices en Elasticsearch y gestión de métricas de similitud propias de las consultas de búsqueda en Elasticsearch.</a:t>
            </a:r>
          </a:p>
          <a:p>
            <a:pPr marL="742950" lvl="1" indent="-285750">
              <a:buFont typeface="Arial" panose="020B0604020202020204" pitchFamily="34" charset="0"/>
              <a:buChar char="•"/>
            </a:pPr>
            <a:r>
              <a:rPr lang="es-ES" b="1" dirty="0" err="1"/>
              <a:t>TripleObjectLink</a:t>
            </a:r>
            <a:r>
              <a:rPr lang="es-ES" b="1" dirty="0"/>
              <a:t> (Búsqueda de enlaces externos): </a:t>
            </a:r>
            <a:r>
              <a:rPr lang="es-ES" dirty="0"/>
              <a:t>Es el modelo de datos, para entidades externas (</a:t>
            </a:r>
            <a:r>
              <a:rPr lang="es-ES" dirty="0" err="1"/>
              <a:t>NubeLOD</a:t>
            </a:r>
            <a:r>
              <a:rPr lang="es-ES" dirty="0"/>
              <a:t>). Hay que tener en cuenta que no comparten esquema con las entidades internas (basadas en la ontología). Es necesario algunos metadatos nuevos como por ejemplo los mapeadores desde el nuevo esquema de datos a la ontología</a:t>
            </a:r>
          </a:p>
        </p:txBody>
      </p:sp>
      <p:pic>
        <p:nvPicPr>
          <p:cNvPr id="5" name="Imagen 4">
            <a:extLst>
              <a:ext uri="{FF2B5EF4-FFF2-40B4-BE49-F238E27FC236}">
                <a16:creationId xmlns:a16="http://schemas.microsoft.com/office/drawing/2014/main" id="{FDD3242A-28D7-4D24-8977-F72F0FF2A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258" y="2564848"/>
            <a:ext cx="3914775" cy="2581275"/>
          </a:xfrm>
          <a:prstGeom prst="rect">
            <a:avLst/>
          </a:prstGeom>
        </p:spPr>
      </p:pic>
      <p:sp>
        <p:nvSpPr>
          <p:cNvPr id="7" name="Rectángulo 6">
            <a:extLst>
              <a:ext uri="{FF2B5EF4-FFF2-40B4-BE49-F238E27FC236}">
                <a16:creationId xmlns:a16="http://schemas.microsoft.com/office/drawing/2014/main" id="{D3788749-B26E-439F-9CB7-16D466A74BCF}"/>
              </a:ext>
            </a:extLst>
          </p:cNvPr>
          <p:cNvSpPr/>
          <p:nvPr/>
        </p:nvSpPr>
        <p:spPr>
          <a:xfrm>
            <a:off x="8366976" y="5259037"/>
            <a:ext cx="3262648" cy="1200329"/>
          </a:xfrm>
          <a:prstGeom prst="rect">
            <a:avLst/>
          </a:prstGeom>
        </p:spPr>
        <p:txBody>
          <a:bodyPr wrap="square">
            <a:spAutoFit/>
          </a:bodyPr>
          <a:lstStyle/>
          <a:p>
            <a:pPr algn="ctr"/>
            <a:r>
              <a:rPr lang="es-ES" dirty="0"/>
              <a:t>La conversión de datos entre modelos siempre es posible, especialmente entre los modelos específicos y el general</a:t>
            </a:r>
          </a:p>
        </p:txBody>
      </p:sp>
    </p:spTree>
    <p:extLst>
      <p:ext uri="{BB962C8B-B14F-4D97-AF65-F5344CB8AC3E}">
        <p14:creationId xmlns:p14="http://schemas.microsoft.com/office/powerpoint/2010/main" val="258662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III. </a:t>
            </a:r>
            <a:r>
              <a:rPr lang="es-ES" sz="4000" dirty="0">
                <a:solidFill>
                  <a:srgbClr val="C00000"/>
                </a:solidFill>
              </a:rPr>
              <a:t>Ontología cambiante III</a:t>
            </a:r>
          </a:p>
        </p:txBody>
      </p:sp>
      <p:sp>
        <p:nvSpPr>
          <p:cNvPr id="6" name="Rectángulo 5">
            <a:extLst>
              <a:ext uri="{FF2B5EF4-FFF2-40B4-BE49-F238E27FC236}">
                <a16:creationId xmlns:a16="http://schemas.microsoft.com/office/drawing/2014/main" id="{D4DCD3B4-5E88-4E10-8D2A-895700D251DE}"/>
              </a:ext>
            </a:extLst>
          </p:cNvPr>
          <p:cNvSpPr/>
          <p:nvPr/>
        </p:nvSpPr>
        <p:spPr>
          <a:xfrm>
            <a:off x="391239" y="2140297"/>
            <a:ext cx="2747493" cy="4278094"/>
          </a:xfrm>
          <a:prstGeom prst="rect">
            <a:avLst/>
          </a:prstGeom>
          <a:solidFill>
            <a:schemeClr val="tx1"/>
          </a:solidFill>
        </p:spPr>
        <p:txBody>
          <a:bodyPr wrap="square">
            <a:spAutoFit/>
          </a:bodyPr>
          <a:lstStyle/>
          <a:p>
            <a:r>
              <a:rPr lang="es-ES" sz="800" dirty="0">
                <a:solidFill>
                  <a:schemeClr val="bg1"/>
                </a:solidFill>
              </a:rPr>
              <a:t>{</a:t>
            </a:r>
          </a:p>
          <a:p>
            <a:r>
              <a:rPr lang="es-ES" sz="800" dirty="0">
                <a:solidFill>
                  <a:schemeClr val="bg1"/>
                </a:solidFill>
              </a:rPr>
              <a:t>  "_index": "triple-object",</a:t>
            </a:r>
          </a:p>
          <a:p>
            <a:r>
              <a:rPr lang="es-ES" sz="800" dirty="0">
                <a:solidFill>
                  <a:schemeClr val="bg1"/>
                </a:solidFill>
              </a:rPr>
              <a:t>  "_</a:t>
            </a:r>
            <a:r>
              <a:rPr lang="es-ES" sz="800" dirty="0" err="1">
                <a:solidFill>
                  <a:schemeClr val="bg1"/>
                </a:solidFill>
              </a:rPr>
              <a:t>type</a:t>
            </a:r>
            <a:r>
              <a:rPr lang="es-ES" sz="800" dirty="0">
                <a:solidFill>
                  <a:schemeClr val="bg1"/>
                </a:solidFill>
              </a:rPr>
              <a:t>": "</a:t>
            </a:r>
            <a:r>
              <a:rPr lang="es-ES" sz="800" dirty="0" err="1">
                <a:solidFill>
                  <a:schemeClr val="bg1"/>
                </a:solidFill>
              </a:rPr>
              <a:t>classes</a:t>
            </a:r>
            <a:r>
              <a:rPr lang="es-ES" sz="800" dirty="0">
                <a:solidFill>
                  <a:schemeClr val="bg1"/>
                </a:solidFill>
              </a:rPr>
              <a:t>",</a:t>
            </a:r>
          </a:p>
          <a:p>
            <a:r>
              <a:rPr lang="es-ES" sz="800" dirty="0">
                <a:solidFill>
                  <a:schemeClr val="bg1"/>
                </a:solidFill>
              </a:rPr>
              <a:t>  "_id": "-2118106488",</a:t>
            </a:r>
          </a:p>
          <a:p>
            <a:r>
              <a:rPr lang="es-ES" sz="800" dirty="0">
                <a:solidFill>
                  <a:schemeClr val="bg1"/>
                </a:solidFill>
              </a:rPr>
              <a:t>  "_score": 3.6922317,</a:t>
            </a:r>
          </a:p>
          <a:p>
            <a:r>
              <a:rPr lang="es-ES" sz="800" dirty="0">
                <a:solidFill>
                  <a:schemeClr val="bg1"/>
                </a:solidFill>
              </a:rPr>
              <a:t>  "_source</a:t>
            </a:r>
            <a:r>
              <a:rPr lang="es-ES" sz="800" dirty="0">
                <a:solidFill>
                  <a:srgbClr val="FFFF00"/>
                </a:solidFill>
              </a:rPr>
              <a:t>": {</a:t>
            </a:r>
          </a:p>
          <a:p>
            <a:r>
              <a:rPr lang="es-ES" sz="800" dirty="0">
                <a:solidFill>
                  <a:srgbClr val="FFFF00"/>
                </a:solidFill>
              </a:rPr>
              <a:t>    "id": -2118106488,</a:t>
            </a:r>
          </a:p>
          <a:p>
            <a:r>
              <a:rPr lang="es-ES" sz="800" dirty="0">
                <a:solidFill>
                  <a:srgbClr val="FFFF00"/>
                </a:solidFill>
              </a:rPr>
              <a:t>    "</a:t>
            </a:r>
            <a:r>
              <a:rPr lang="es-ES" sz="800" dirty="0" err="1">
                <a:solidFill>
                  <a:srgbClr val="FFFF00"/>
                </a:solidFill>
              </a:rPr>
              <a:t>entityId</a:t>
            </a:r>
            <a:r>
              <a:rPr lang="es-ES" sz="800" dirty="0">
                <a:solidFill>
                  <a:srgbClr val="FFFF00"/>
                </a:solidFill>
              </a:rPr>
              <a:t>": "b344953b-7561-3eb4-9588-c6753a3899e9",</a:t>
            </a:r>
          </a:p>
          <a:p>
            <a:r>
              <a:rPr lang="es-ES" sz="800" dirty="0">
                <a:solidFill>
                  <a:srgbClr val="FFFF00"/>
                </a:solidFill>
              </a:rPr>
              <a:t>    "</a:t>
            </a:r>
            <a:r>
              <a:rPr lang="es-ES" sz="800" dirty="0" err="1">
                <a:solidFill>
                  <a:srgbClr val="FFFF00"/>
                </a:solidFill>
              </a:rPr>
              <a:t>localURI</a:t>
            </a:r>
            <a:r>
              <a:rPr lang="es-ES" sz="800" dirty="0">
                <a:solidFill>
                  <a:srgbClr val="FFFF00"/>
                </a:solidFill>
              </a:rPr>
              <a:t>": "http://herc-iz-front-desa.atica.um.es/Articulo/b344953b-7561-3eb4-9588-c6753a3899e9",</a:t>
            </a:r>
          </a:p>
          <a:p>
            <a:r>
              <a:rPr lang="es-ES" sz="800" dirty="0">
                <a:solidFill>
                  <a:srgbClr val="FFFF00"/>
                </a:solidFill>
              </a:rPr>
              <a:t>    "</a:t>
            </a:r>
            <a:r>
              <a:rPr lang="es-ES" sz="800" dirty="0" err="1">
                <a:solidFill>
                  <a:srgbClr val="FFFF00"/>
                </a:solidFill>
              </a:rPr>
              <a:t>className</a:t>
            </a:r>
            <a:r>
              <a:rPr lang="es-ES" sz="800" dirty="0">
                <a:solidFill>
                  <a:srgbClr val="FFFF00"/>
                </a:solidFill>
              </a:rPr>
              <a:t>": "Articulo",</a:t>
            </a:r>
          </a:p>
          <a:p>
            <a:r>
              <a:rPr lang="es-ES" sz="800" dirty="0">
                <a:solidFill>
                  <a:srgbClr val="FFFF00"/>
                </a:solidFill>
              </a:rPr>
              <a:t>    "</a:t>
            </a:r>
            <a:r>
              <a:rPr lang="es-ES" sz="800" dirty="0" err="1">
                <a:solidFill>
                  <a:srgbClr val="FFFF00"/>
                </a:solidFill>
              </a:rPr>
              <a:t>lastModification</a:t>
            </a:r>
            <a:r>
              <a:rPr lang="es-ES" sz="800" dirty="0">
                <a:solidFill>
                  <a:srgbClr val="FFFF00"/>
                </a:solidFill>
              </a:rPr>
              <a:t>": 1465596000000,</a:t>
            </a:r>
          </a:p>
          <a:p>
            <a:r>
              <a:rPr lang="es-ES" sz="800" dirty="0">
                <a:solidFill>
                  <a:srgbClr val="FFFF00"/>
                </a:solidFill>
              </a:rPr>
              <a:t>    "</a:t>
            </a:r>
            <a:r>
              <a:rPr lang="es-ES" sz="800" dirty="0" err="1">
                <a:solidFill>
                  <a:srgbClr val="FFFF00"/>
                </a:solidFill>
              </a:rPr>
              <a:t>tripleStore</a:t>
            </a:r>
            <a:r>
              <a:rPr lang="es-ES" sz="800" dirty="0">
                <a:solidFill>
                  <a:srgbClr val="FFFF00"/>
                </a:solidFill>
              </a:rPr>
              <a:t>": {</a:t>
            </a:r>
          </a:p>
          <a:p>
            <a:r>
              <a:rPr lang="es-ES" sz="800" dirty="0">
                <a:solidFill>
                  <a:srgbClr val="FFFF00"/>
                </a:solidFill>
              </a:rPr>
              <a:t>      "id": </a:t>
            </a:r>
            <a:r>
              <a:rPr lang="es-ES" sz="800" dirty="0" err="1">
                <a:solidFill>
                  <a:srgbClr val="FFFF00"/>
                </a:solidFill>
              </a:rPr>
              <a:t>null</a:t>
            </a:r>
            <a:r>
              <a:rPr lang="es-ES" sz="800" dirty="0">
                <a:solidFill>
                  <a:srgbClr val="FFFF00"/>
                </a:solidFill>
              </a:rPr>
              <a:t>,</a:t>
            </a:r>
          </a:p>
          <a:p>
            <a:r>
              <a:rPr lang="es-ES" sz="800" dirty="0">
                <a:solidFill>
                  <a:srgbClr val="FFFF00"/>
                </a:solidFill>
              </a:rPr>
              <a:t>      "name": "</a:t>
            </a:r>
            <a:r>
              <a:rPr lang="es-ES" sz="800" dirty="0" err="1">
                <a:solidFill>
                  <a:srgbClr val="FFFF00"/>
                </a:solidFill>
              </a:rPr>
              <a:t>sparql</a:t>
            </a:r>
            <a:r>
              <a:rPr lang="es-ES" sz="800" dirty="0">
                <a:solidFill>
                  <a:srgbClr val="FFFF00"/>
                </a:solidFill>
              </a:rPr>
              <a:t>",</a:t>
            </a:r>
          </a:p>
          <a:p>
            <a:r>
              <a:rPr lang="es-ES" sz="800" dirty="0">
                <a:solidFill>
                  <a:srgbClr val="FFFF00"/>
                </a:solidFill>
              </a:rPr>
              <a:t>      "</a:t>
            </a:r>
            <a:r>
              <a:rPr lang="es-ES" sz="800" dirty="0" err="1">
                <a:solidFill>
                  <a:srgbClr val="FFFF00"/>
                </a:solidFill>
              </a:rPr>
              <a:t>node</a:t>
            </a:r>
            <a:r>
              <a:rPr lang="es-ES" sz="800" dirty="0">
                <a:solidFill>
                  <a:srgbClr val="FFFF00"/>
                </a:solidFill>
              </a:rPr>
              <a:t>": {</a:t>
            </a:r>
          </a:p>
          <a:p>
            <a:r>
              <a:rPr lang="es-ES" sz="800" dirty="0">
                <a:solidFill>
                  <a:srgbClr val="FFFF00"/>
                </a:solidFill>
              </a:rPr>
              <a:t>        "</a:t>
            </a:r>
            <a:r>
              <a:rPr lang="es-ES" sz="800" dirty="0" err="1">
                <a:solidFill>
                  <a:srgbClr val="FFFF00"/>
                </a:solidFill>
              </a:rPr>
              <a:t>nodeName</a:t>
            </a:r>
            <a:r>
              <a:rPr lang="es-ES" sz="800" dirty="0">
                <a:solidFill>
                  <a:srgbClr val="FFFF00"/>
                </a:solidFill>
              </a:rPr>
              <a:t>": "um2"</a:t>
            </a:r>
          </a:p>
          <a:p>
            <a:r>
              <a:rPr lang="es-ES" sz="800" dirty="0">
                <a:solidFill>
                  <a:srgbClr val="FFFF00"/>
                </a:solidFill>
              </a:rPr>
              <a:t>      },</a:t>
            </a:r>
          </a:p>
          <a:p>
            <a:r>
              <a:rPr lang="es-ES" sz="800" dirty="0">
                <a:solidFill>
                  <a:srgbClr val="FFFF00"/>
                </a:solidFill>
              </a:rPr>
              <a:t>      "</a:t>
            </a:r>
            <a:r>
              <a:rPr lang="es-ES" sz="800" dirty="0" err="1">
                <a:solidFill>
                  <a:srgbClr val="FFFF00"/>
                </a:solidFill>
              </a:rPr>
              <a:t>baseURL</a:t>
            </a:r>
            <a:r>
              <a:rPr lang="es-ES" sz="800" dirty="0">
                <a:solidFill>
                  <a:srgbClr val="FFFF00"/>
                </a:solidFill>
              </a:rPr>
              <a:t>": </a:t>
            </a:r>
            <a:r>
              <a:rPr lang="es-ES" sz="800" dirty="0" err="1">
                <a:solidFill>
                  <a:srgbClr val="FFFF00"/>
                </a:solidFill>
              </a:rPr>
              <a:t>null</a:t>
            </a:r>
            <a:r>
              <a:rPr lang="es-ES" sz="800" dirty="0">
                <a:solidFill>
                  <a:srgbClr val="FFFF00"/>
                </a:solidFill>
              </a:rPr>
              <a:t>,</a:t>
            </a:r>
          </a:p>
          <a:p>
            <a:r>
              <a:rPr lang="es-ES" sz="800" dirty="0">
                <a:solidFill>
                  <a:srgbClr val="FFFF00"/>
                </a:solidFill>
              </a:rPr>
              <a:t>      "</a:t>
            </a:r>
            <a:r>
              <a:rPr lang="es-ES" sz="800" dirty="0" err="1">
                <a:solidFill>
                  <a:srgbClr val="FFFF00"/>
                </a:solidFill>
              </a:rPr>
              <a:t>user</a:t>
            </a:r>
            <a:r>
              <a:rPr lang="es-ES" sz="800" dirty="0">
                <a:solidFill>
                  <a:srgbClr val="FFFF00"/>
                </a:solidFill>
              </a:rPr>
              <a:t>": </a:t>
            </a:r>
            <a:r>
              <a:rPr lang="es-ES" sz="800" dirty="0" err="1">
                <a:solidFill>
                  <a:srgbClr val="FFFF00"/>
                </a:solidFill>
              </a:rPr>
              <a:t>null</a:t>
            </a:r>
            <a:r>
              <a:rPr lang="es-ES" sz="800" dirty="0">
                <a:solidFill>
                  <a:srgbClr val="FFFF00"/>
                </a:solidFill>
              </a:rPr>
              <a:t>,</a:t>
            </a:r>
          </a:p>
          <a:p>
            <a:r>
              <a:rPr lang="es-ES" sz="800" dirty="0">
                <a:solidFill>
                  <a:srgbClr val="FFFF00"/>
                </a:solidFill>
              </a:rPr>
              <a:t>      "password": </a:t>
            </a:r>
            <a:r>
              <a:rPr lang="es-ES" sz="800" dirty="0" err="1">
                <a:solidFill>
                  <a:srgbClr val="FFFF00"/>
                </a:solidFill>
              </a:rPr>
              <a:t>null</a:t>
            </a:r>
            <a:endParaRPr lang="es-ES" sz="800" dirty="0">
              <a:solidFill>
                <a:srgbClr val="FFFF00"/>
              </a:solidFill>
            </a:endParaRPr>
          </a:p>
          <a:p>
            <a:r>
              <a:rPr lang="es-ES" sz="800" dirty="0">
                <a:solidFill>
                  <a:srgbClr val="FFFF00"/>
                </a:solidFill>
              </a:rPr>
              <a:t>    },</a:t>
            </a:r>
          </a:p>
          <a:p>
            <a:r>
              <a:rPr lang="es-ES" sz="800" dirty="0">
                <a:solidFill>
                  <a:srgbClr val="FFFF00"/>
                </a:solidFill>
              </a:rPr>
              <a:t>    "</a:t>
            </a:r>
            <a:r>
              <a:rPr lang="es-ES" sz="800" dirty="0" err="1">
                <a:solidFill>
                  <a:srgbClr val="FFFF00"/>
                </a:solidFill>
              </a:rPr>
              <a:t>attributes</a:t>
            </a:r>
            <a:r>
              <a:rPr lang="es-ES" sz="800" dirty="0">
                <a:solidFill>
                  <a:srgbClr val="FFFF00"/>
                </a:solidFill>
              </a:rPr>
              <a:t>": {</a:t>
            </a:r>
          </a:p>
          <a:p>
            <a:r>
              <a:rPr lang="es-ES" sz="800" dirty="0">
                <a:solidFill>
                  <a:srgbClr val="FFFF00"/>
                </a:solidFill>
              </a:rPr>
              <a:t>      "</a:t>
            </a:r>
            <a:r>
              <a:rPr lang="es-ES" sz="800" dirty="0" err="1">
                <a:solidFill>
                  <a:srgbClr val="FFFF00"/>
                </a:solidFill>
              </a:rPr>
              <a:t>localId</a:t>
            </a:r>
            <a:r>
              <a:rPr lang="es-ES" sz="800" dirty="0">
                <a:solidFill>
                  <a:srgbClr val="FFFF00"/>
                </a:solidFill>
              </a:rPr>
              <a:t>": "13007",</a:t>
            </a:r>
          </a:p>
          <a:p>
            <a:r>
              <a:rPr lang="es-ES" sz="800" dirty="0">
                <a:solidFill>
                  <a:srgbClr val="FFFF00"/>
                </a:solidFill>
              </a:rPr>
              <a:t>      "name": "PROCLAMACION DE LUIS I COMO REY DE ESPAÑA EN MURCIA",</a:t>
            </a:r>
          </a:p>
          <a:p>
            <a:r>
              <a:rPr lang="es-ES" sz="800" dirty="0">
                <a:solidFill>
                  <a:srgbClr val="FFFF00"/>
                </a:solidFill>
              </a:rPr>
              <a:t>      "año": "1993",</a:t>
            </a:r>
          </a:p>
          <a:p>
            <a:r>
              <a:rPr lang="es-ES" sz="800" dirty="0">
                <a:solidFill>
                  <a:srgbClr val="FFFF00"/>
                </a:solidFill>
              </a:rPr>
              <a:t>      "</a:t>
            </a:r>
            <a:r>
              <a:rPr lang="es-ES" sz="800" dirty="0" err="1">
                <a:solidFill>
                  <a:srgbClr val="FFFF00"/>
                </a:solidFill>
              </a:rPr>
              <a:t>coautoria</a:t>
            </a:r>
            <a:r>
              <a:rPr lang="es-ES" sz="800" dirty="0">
                <a:solidFill>
                  <a:srgbClr val="FFFF00"/>
                </a:solidFill>
              </a:rPr>
              <a:t>": "N",</a:t>
            </a:r>
          </a:p>
          <a:p>
            <a:r>
              <a:rPr lang="es-ES" sz="800" dirty="0">
                <a:solidFill>
                  <a:srgbClr val="FFFF00"/>
                </a:solidFill>
              </a:rPr>
              <a:t>      "</a:t>
            </a:r>
            <a:r>
              <a:rPr lang="es-ES" sz="800" dirty="0" err="1">
                <a:solidFill>
                  <a:srgbClr val="FFFF00"/>
                </a:solidFill>
              </a:rPr>
              <a:t>pers</a:t>
            </a:r>
            <a:r>
              <a:rPr lang="es-ES" sz="800" dirty="0">
                <a:solidFill>
                  <a:srgbClr val="FFFF00"/>
                </a:solidFill>
              </a:rPr>
              <a:t>": "http://hercules.org/</a:t>
            </a:r>
            <a:r>
              <a:rPr lang="es-ES" sz="800" dirty="0" err="1">
                <a:solidFill>
                  <a:srgbClr val="FFFF00"/>
                </a:solidFill>
              </a:rPr>
              <a:t>um</a:t>
            </a:r>
            <a:r>
              <a:rPr lang="es-ES" sz="800" dirty="0">
                <a:solidFill>
                  <a:srgbClr val="FFFF00"/>
                </a:solidFill>
              </a:rPr>
              <a:t>/es-ES/</a:t>
            </a:r>
            <a:r>
              <a:rPr lang="es-ES" sz="800" dirty="0" err="1">
                <a:solidFill>
                  <a:srgbClr val="FFFF00"/>
                </a:solidFill>
              </a:rPr>
              <a:t>rec</a:t>
            </a:r>
            <a:r>
              <a:rPr lang="es-ES" sz="800" dirty="0">
                <a:solidFill>
                  <a:srgbClr val="FFFF00"/>
                </a:solidFill>
              </a:rPr>
              <a:t>/Persona/158f3069-a435-3314-a80b-dcb024f8e422"</a:t>
            </a:r>
          </a:p>
          <a:p>
            <a:r>
              <a:rPr lang="es-ES" sz="800" dirty="0">
                <a:solidFill>
                  <a:srgbClr val="FFFF00"/>
                </a:solidFill>
              </a:rPr>
              <a:t>    }</a:t>
            </a:r>
          </a:p>
          <a:p>
            <a:r>
              <a:rPr lang="es-ES" sz="800" dirty="0">
                <a:solidFill>
                  <a:schemeClr val="bg1"/>
                </a:solidFill>
              </a:rPr>
              <a:t>  }</a:t>
            </a:r>
          </a:p>
          <a:p>
            <a:r>
              <a:rPr lang="es-ES" sz="800" dirty="0">
                <a:solidFill>
                  <a:schemeClr val="bg1"/>
                </a:solidFill>
              </a:rPr>
              <a:t>}</a:t>
            </a:r>
          </a:p>
        </p:txBody>
      </p:sp>
      <p:pic>
        <p:nvPicPr>
          <p:cNvPr id="9" name="Imagen 8">
            <a:extLst>
              <a:ext uri="{FF2B5EF4-FFF2-40B4-BE49-F238E27FC236}">
                <a16:creationId xmlns:a16="http://schemas.microsoft.com/office/drawing/2014/main" id="{768C694F-AB05-43E7-9A0F-CC59492F3337}"/>
              </a:ext>
            </a:extLst>
          </p:cNvPr>
          <p:cNvPicPr>
            <a:picLocks noChangeAspect="1"/>
          </p:cNvPicPr>
          <p:nvPr/>
        </p:nvPicPr>
        <p:blipFill>
          <a:blip r:embed="rId3"/>
          <a:stretch>
            <a:fillRect/>
          </a:stretch>
        </p:blipFill>
        <p:spPr>
          <a:xfrm>
            <a:off x="4027399" y="2140297"/>
            <a:ext cx="2747493" cy="3700381"/>
          </a:xfrm>
          <a:prstGeom prst="rect">
            <a:avLst/>
          </a:prstGeom>
        </p:spPr>
      </p:pic>
      <p:pic>
        <p:nvPicPr>
          <p:cNvPr id="10" name="Imagen 9">
            <a:extLst>
              <a:ext uri="{FF2B5EF4-FFF2-40B4-BE49-F238E27FC236}">
                <a16:creationId xmlns:a16="http://schemas.microsoft.com/office/drawing/2014/main" id="{AFE6AAE7-1190-4EDB-9D86-4D741357CDE7}"/>
              </a:ext>
            </a:extLst>
          </p:cNvPr>
          <p:cNvPicPr>
            <a:picLocks noChangeAspect="1"/>
          </p:cNvPicPr>
          <p:nvPr/>
        </p:nvPicPr>
        <p:blipFill>
          <a:blip r:embed="rId4"/>
          <a:stretch>
            <a:fillRect/>
          </a:stretch>
        </p:blipFill>
        <p:spPr>
          <a:xfrm>
            <a:off x="7132305" y="2145809"/>
            <a:ext cx="4288170" cy="2619375"/>
          </a:xfrm>
          <a:prstGeom prst="rect">
            <a:avLst/>
          </a:prstGeom>
        </p:spPr>
      </p:pic>
      <p:sp>
        <p:nvSpPr>
          <p:cNvPr id="11" name="Rectángulo 10">
            <a:extLst>
              <a:ext uri="{FF2B5EF4-FFF2-40B4-BE49-F238E27FC236}">
                <a16:creationId xmlns:a16="http://schemas.microsoft.com/office/drawing/2014/main" id="{CA91F87E-25A5-4FD8-B664-7F98A19ACB4B}"/>
              </a:ext>
            </a:extLst>
          </p:cNvPr>
          <p:cNvSpPr/>
          <p:nvPr/>
        </p:nvSpPr>
        <p:spPr>
          <a:xfrm>
            <a:off x="604337" y="6460837"/>
            <a:ext cx="2159566" cy="338554"/>
          </a:xfrm>
          <a:prstGeom prst="rect">
            <a:avLst/>
          </a:prstGeom>
        </p:spPr>
        <p:txBody>
          <a:bodyPr wrap="none">
            <a:spAutoFit/>
          </a:bodyPr>
          <a:lstStyle/>
          <a:p>
            <a:r>
              <a:rPr lang="es-ES" sz="800" dirty="0"/>
              <a:t>Objetos tipo </a:t>
            </a:r>
            <a:r>
              <a:rPr lang="es-ES" sz="800" dirty="0" err="1"/>
              <a:t>TripleObejct</a:t>
            </a:r>
            <a:r>
              <a:rPr lang="es-ES" sz="800" dirty="0"/>
              <a:t> o </a:t>
            </a:r>
            <a:r>
              <a:rPr lang="es-ES" sz="800" dirty="0" err="1"/>
              <a:t>TripleObjectES</a:t>
            </a:r>
            <a:endParaRPr lang="es-ES" sz="800" dirty="0"/>
          </a:p>
          <a:p>
            <a:r>
              <a:rPr lang="es-ES" sz="800" dirty="0"/>
              <a:t> (en amarillo la parte común de ambos objetos)</a:t>
            </a:r>
          </a:p>
        </p:txBody>
      </p:sp>
      <p:sp>
        <p:nvSpPr>
          <p:cNvPr id="12" name="Rectángulo 11">
            <a:extLst>
              <a:ext uri="{FF2B5EF4-FFF2-40B4-BE49-F238E27FC236}">
                <a16:creationId xmlns:a16="http://schemas.microsoft.com/office/drawing/2014/main" id="{B234B496-9460-4622-8552-9CC47BBFD925}"/>
              </a:ext>
            </a:extLst>
          </p:cNvPr>
          <p:cNvSpPr/>
          <p:nvPr/>
        </p:nvSpPr>
        <p:spPr>
          <a:xfrm>
            <a:off x="4027399" y="5840678"/>
            <a:ext cx="1402948" cy="215444"/>
          </a:xfrm>
          <a:prstGeom prst="rect">
            <a:avLst/>
          </a:prstGeom>
        </p:spPr>
        <p:txBody>
          <a:bodyPr wrap="none">
            <a:spAutoFit/>
          </a:bodyPr>
          <a:lstStyle/>
          <a:p>
            <a:r>
              <a:rPr lang="es-ES" sz="800" dirty="0"/>
              <a:t>Objetos tipo </a:t>
            </a:r>
            <a:r>
              <a:rPr lang="es-ES" sz="800" dirty="0" err="1"/>
              <a:t>TripleObjectLink</a:t>
            </a:r>
            <a:endParaRPr lang="es-ES" sz="800" dirty="0"/>
          </a:p>
        </p:txBody>
      </p:sp>
    </p:spTree>
    <p:extLst>
      <p:ext uri="{BB962C8B-B14F-4D97-AF65-F5344CB8AC3E}">
        <p14:creationId xmlns:p14="http://schemas.microsoft.com/office/powerpoint/2010/main" val="34094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a:t>
            </a:r>
          </a:p>
        </p:txBody>
      </p:sp>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3E052283-A616-4B34-B8B3-B69FFFF5F895}"/>
                  </a:ext>
                </a:extLst>
              </p:cNvPr>
              <p:cNvSpPr/>
              <p:nvPr/>
            </p:nvSpPr>
            <p:spPr>
              <a:xfrm>
                <a:off x="216794" y="2910663"/>
                <a:ext cx="5490961" cy="2739211"/>
              </a:xfrm>
              <a:prstGeom prst="rect">
                <a:avLst/>
              </a:prstGeom>
            </p:spPr>
            <p:txBody>
              <a:bodyPr wrap="square">
                <a:spAutoFit/>
              </a:bodyPr>
              <a:lstStyle/>
              <a:p>
                <a:r>
                  <a:rPr lang="es-ES" b="1" dirty="0"/>
                  <a:t>Requisitos: (reducción del termino n-1)</a:t>
                </a:r>
                <a:endParaRPr lang="es-ES" dirty="0"/>
              </a:p>
              <a:p>
                <a:pPr marL="285750" indent="-285750">
                  <a:buFont typeface="Arial" panose="020B0604020202020204" pitchFamily="34" charset="0"/>
                  <a:buChar char="•"/>
                </a:pPr>
                <a:r>
                  <a:rPr lang="es-ES" sz="1400" dirty="0"/>
                  <a:t>Cualquier búsqueda de similitud implica comparar el elemento, con el resto de elementos de su tipo, esto implica una complejidad n(n-1), es decir </a:t>
                </a:r>
                <a14:m>
                  <m:oMath xmlns:m="http://schemas.openxmlformats.org/officeDocument/2006/math">
                    <m:sSup>
                      <m:sSupPr>
                        <m:ctrlPr>
                          <a:rPr lang="es-ES" sz="1400" i="1" smtClean="0">
                            <a:latin typeface="Cambria Math" panose="02040503050406030204" pitchFamily="18" charset="0"/>
                          </a:rPr>
                        </m:ctrlPr>
                      </m:sSupPr>
                      <m:e>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e>
                      <m:sup>
                        <m:r>
                          <a:rPr lang="es-ES" sz="1400" b="0" i="1" smtClean="0">
                            <a:latin typeface="Cambria Math" panose="02040503050406030204" pitchFamily="18" charset="0"/>
                          </a:rPr>
                          <m:t>2</m:t>
                        </m:r>
                      </m:sup>
                    </m:sSup>
                    <m:r>
                      <a:rPr lang="es-ES" sz="1400" b="0" i="1" smtClean="0">
                        <a:latin typeface="Cambria Math" panose="02040503050406030204" pitchFamily="18" charset="0"/>
                      </a:rPr>
                      <m:t>)</m:t>
                    </m:r>
                  </m:oMath>
                </a14:m>
                <a:r>
                  <a:rPr lang="es-ES" sz="1400" dirty="0"/>
                  <a:t>, es decir exponencial. Es necesario encontrar mecanismos para </a:t>
                </a:r>
                <a:r>
                  <a:rPr lang="es-ES" sz="1400" b="1" dirty="0"/>
                  <a:t>reducir</a:t>
                </a:r>
                <a:r>
                  <a:rPr lang="es-ES" sz="1400" dirty="0"/>
                  <a:t> la complejidad. En este caso buscamos reducir el numero de entidades con las que comparar, es decir </a:t>
                </a:r>
                <a:r>
                  <a:rPr lang="es-ES" sz="1400" b="1" dirty="0"/>
                  <a:t>(n-1),</a:t>
                </a:r>
                <a:r>
                  <a:rPr lang="es-ES" sz="1400" dirty="0"/>
                  <a:t> buscado algo que se asemeje a una constante, pasando de orden exponencial a orden polinomial </a:t>
                </a:r>
                <a14:m>
                  <m:oMath xmlns:m="http://schemas.openxmlformats.org/officeDocument/2006/math">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𝑚</m:t>
                    </m:r>
                    <m:r>
                      <a:rPr lang="es-ES" sz="1400" b="0" i="1" smtClean="0">
                        <a:latin typeface="Cambria Math" panose="02040503050406030204" pitchFamily="18" charset="0"/>
                      </a:rPr>
                      <m:t>)</m:t>
                    </m:r>
                  </m:oMath>
                </a14:m>
                <a:r>
                  <a:rPr lang="es-ES" sz="1400" dirty="0"/>
                  <a:t>, siendo n el numero de elementos a comparar, y m, el número de elementos similares encontrados en el espacio (n-1) que para obtener ganancia debe ser muy inferior en numero a n-1 (máximo 50 elementos, ideal menos de 5).</a:t>
                </a:r>
              </a:p>
            </p:txBody>
          </p:sp>
        </mc:Choice>
        <mc:Fallback>
          <p:sp>
            <p:nvSpPr>
              <p:cNvPr id="3" name="Rectángulo 2">
                <a:extLst>
                  <a:ext uri="{FF2B5EF4-FFF2-40B4-BE49-F238E27FC236}">
                    <a16:creationId xmlns:a16="http://schemas.microsoft.com/office/drawing/2014/main" id="{3E052283-A616-4B34-B8B3-B69FFFF5F895}"/>
                  </a:ext>
                </a:extLst>
              </p:cNvPr>
              <p:cNvSpPr>
                <a:spLocks noRot="1" noChangeAspect="1" noMove="1" noResize="1" noEditPoints="1" noAdjustHandles="1" noChangeArrowheads="1" noChangeShapeType="1" noTextEdit="1"/>
              </p:cNvSpPr>
              <p:nvPr/>
            </p:nvSpPr>
            <p:spPr>
              <a:xfrm>
                <a:off x="216794" y="2910663"/>
                <a:ext cx="5490961" cy="2739211"/>
              </a:xfrm>
              <a:prstGeom prst="rect">
                <a:avLst/>
              </a:prstGeom>
              <a:blipFill>
                <a:blip r:embed="rId3"/>
                <a:stretch>
                  <a:fillRect l="-1000" t="-1111" r="-778" b="-1333"/>
                </a:stretch>
              </a:blipFill>
            </p:spPr>
            <p:txBody>
              <a:bodyPr/>
              <a:lstStyle/>
              <a:p>
                <a:r>
                  <a:rPr lang="es-ES">
                    <a:noFill/>
                  </a:rPr>
                  <a:t> </a:t>
                </a:r>
              </a:p>
            </p:txBody>
          </p:sp>
        </mc:Fallback>
      </mc:AlternateContent>
      <p:sp>
        <p:nvSpPr>
          <p:cNvPr id="4" name="Rectángulo 3">
            <a:extLst>
              <a:ext uri="{FF2B5EF4-FFF2-40B4-BE49-F238E27FC236}">
                <a16:creationId xmlns:a16="http://schemas.microsoft.com/office/drawing/2014/main" id="{C8B0FA7B-8541-4A94-A7D9-EB364D1F4C07}"/>
              </a:ext>
            </a:extLst>
          </p:cNvPr>
          <p:cNvSpPr/>
          <p:nvPr/>
        </p:nvSpPr>
        <p:spPr>
          <a:xfrm>
            <a:off x="5879205" y="2910663"/>
            <a:ext cx="6096000" cy="1661993"/>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400" dirty="0"/>
              <a:t>Usar el motor de búsqueda de Elasticsearch (sobre los atributos mas relevantes), para reducir el número de elementos con los que hay que comparar cada instancia y cortar los resultados en el punto en que el valor de similitud  encontrado por ES, baja sustancialmente (búsqueda de un punto de inflexión) .  Las búsqueda en Elasticsearch es muy rápida, debido al uso de índices inversos (Lucene).</a:t>
            </a:r>
          </a:p>
        </p:txBody>
      </p:sp>
    </p:spTree>
    <p:extLst>
      <p:ext uri="{BB962C8B-B14F-4D97-AF65-F5344CB8AC3E}">
        <p14:creationId xmlns:p14="http://schemas.microsoft.com/office/powerpoint/2010/main" val="23043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460856" cy="1723549"/>
          </a:xfrm>
          <a:prstGeom prst="rect">
            <a:avLst/>
          </a:prstGeom>
        </p:spPr>
        <p:txBody>
          <a:bodyPr wrap="square">
            <a:spAutoFit/>
          </a:bodyPr>
          <a:lstStyle/>
          <a:p>
            <a:r>
              <a:rPr lang="es-ES" b="1" dirty="0"/>
              <a:t>Algoritmo:</a:t>
            </a:r>
          </a:p>
          <a:p>
            <a:endParaRPr lang="es-ES" b="1" dirty="0"/>
          </a:p>
          <a:p>
            <a:pPr marL="285750" indent="-285750">
              <a:buFont typeface="Arial" panose="020B0604020202020204" pitchFamily="34" charset="0"/>
              <a:buChar char="•"/>
            </a:pPr>
            <a:r>
              <a:rPr lang="es-ES" sz="1400" dirty="0"/>
              <a:t>Obtener los atributos mas relevantes para una entidad hasta alcanzar uno de estos dos parámetros de la configuración </a:t>
            </a:r>
          </a:p>
          <a:p>
            <a:pPr marL="742950" lvl="1" indent="-285750">
              <a:buFont typeface="Arial" panose="020B0604020202020204" pitchFamily="34" charset="0"/>
              <a:buChar char="•"/>
            </a:pPr>
            <a:r>
              <a:rPr lang="es-ES" sz="1400" b="1" dirty="0" err="1"/>
              <a:t>elasticsearchAttributesThresholdSimple</a:t>
            </a:r>
            <a:r>
              <a:rPr lang="es-ES" sz="1400" dirty="0"/>
              <a:t> si es un objeto no anidado o </a:t>
            </a:r>
            <a:r>
              <a:rPr lang="es-ES" sz="1400" b="1" dirty="0" err="1"/>
              <a:t>elasticsearchAttributesThresholdComplex</a:t>
            </a:r>
            <a:r>
              <a:rPr lang="es-ES" sz="1400" dirty="0"/>
              <a:t> si es un objeto anidado, que representa el % de importancia en los atributos de forma que usaremos atributos para formar la query hasta alcanzar dicho índice</a:t>
            </a:r>
          </a:p>
          <a:p>
            <a:pPr marL="742950" lvl="1" indent="-285750">
              <a:buFont typeface="Arial" panose="020B0604020202020204" pitchFamily="34" charset="0"/>
              <a:buChar char="•"/>
            </a:pPr>
            <a:r>
              <a:rPr lang="es-ES" sz="1400" b="1" dirty="0" err="1"/>
              <a:t>elasticsearchNumberRatioSimple</a:t>
            </a:r>
            <a:r>
              <a:rPr lang="es-ES" sz="1400" b="1" dirty="0"/>
              <a:t> </a:t>
            </a:r>
            <a:r>
              <a:rPr lang="es-ES" sz="1400" dirty="0"/>
              <a:t>si es un objeto no anidado o </a:t>
            </a:r>
            <a:r>
              <a:rPr lang="es-ES" sz="1400" b="1" dirty="0" err="1"/>
              <a:t>elasticsearchNumberRatioComplex</a:t>
            </a:r>
            <a:r>
              <a:rPr lang="es-ES" sz="1400" dirty="0"/>
              <a:t> si es un objeto anidado, que representa el porcentaje de atributos mínimos para formar la query</a:t>
            </a:r>
          </a:p>
        </p:txBody>
      </p:sp>
      <p:pic>
        <p:nvPicPr>
          <p:cNvPr id="10" name="Imagen 9">
            <a:extLst>
              <a:ext uri="{FF2B5EF4-FFF2-40B4-BE49-F238E27FC236}">
                <a16:creationId xmlns:a16="http://schemas.microsoft.com/office/drawing/2014/main" id="{720DBEE6-BF04-4DB5-887A-42270C13A52F}"/>
              </a:ext>
            </a:extLst>
          </p:cNvPr>
          <p:cNvPicPr>
            <a:picLocks noChangeAspect="1"/>
          </p:cNvPicPr>
          <p:nvPr/>
        </p:nvPicPr>
        <p:blipFill>
          <a:blip r:embed="rId3"/>
          <a:stretch>
            <a:fillRect/>
          </a:stretch>
        </p:blipFill>
        <p:spPr>
          <a:xfrm>
            <a:off x="2471736" y="4811226"/>
            <a:ext cx="7248525" cy="1228725"/>
          </a:xfrm>
          <a:prstGeom prst="rect">
            <a:avLst/>
          </a:prstGeom>
        </p:spPr>
      </p:pic>
    </p:spTree>
    <p:extLst>
      <p:ext uri="{BB962C8B-B14F-4D97-AF65-F5344CB8AC3E}">
        <p14:creationId xmlns:p14="http://schemas.microsoft.com/office/powerpoint/2010/main" val="630913076"/>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AC0CA-67DA-4FBD-9D44-863D62B23E74}">
  <ds:schemaRefs>
    <ds:schemaRef ds:uri="http://purl.org/dc/dcmitype/"/>
    <ds:schemaRef ds:uri="e175f0af-9b45-48b7-8f66-de0a21637dd8"/>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5493</TotalTime>
  <Words>4118</Words>
  <Application>Microsoft Office PowerPoint</Application>
  <PresentationFormat>Panorámica</PresentationFormat>
  <Paragraphs>336</Paragraphs>
  <Slides>25</Slides>
  <Notes>23</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25</vt:i4>
      </vt:variant>
    </vt:vector>
  </HeadingPairs>
  <TitlesOfParts>
    <vt:vector size="40" baseType="lpstr">
      <vt:lpstr>NSimSun</vt:lpstr>
      <vt:lpstr>Arial</vt:lpstr>
      <vt:lpstr>Calibri</vt:lpstr>
      <vt:lpstr>Calibri Light</vt:lpstr>
      <vt:lpstr>Cambria Math</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100</cp:revision>
  <dcterms:created xsi:type="dcterms:W3CDTF">2019-09-19T09:59:35Z</dcterms:created>
  <dcterms:modified xsi:type="dcterms:W3CDTF">2021-02-08T12:37:29Z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