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5"/>
  </p:notesMasterIdLst>
  <p:sldIdLst>
    <p:sldId id="256" r:id="rId8"/>
    <p:sldId id="287" r:id="rId9"/>
    <p:sldId id="257" r:id="rId10"/>
    <p:sldId id="286" r:id="rId11"/>
    <p:sldId id="278" r:id="rId12"/>
    <p:sldId id="288" r:id="rId13"/>
    <p:sldId id="268" r:id="rId14"/>
    <p:sldId id="269" r:id="rId15"/>
    <p:sldId id="270" r:id="rId16"/>
    <p:sldId id="289" r:id="rId17"/>
    <p:sldId id="290" r:id="rId18"/>
    <p:sldId id="271" r:id="rId19"/>
    <p:sldId id="279" r:id="rId20"/>
    <p:sldId id="272" r:id="rId21"/>
    <p:sldId id="273" r:id="rId22"/>
    <p:sldId id="280" r:id="rId23"/>
    <p:sldId id="282" r:id="rId24"/>
    <p:sldId id="283" r:id="rId25"/>
    <p:sldId id="293" r:id="rId26"/>
    <p:sldId id="294" r:id="rId27"/>
    <p:sldId id="295" r:id="rId28"/>
    <p:sldId id="296" r:id="rId29"/>
    <p:sldId id="274" r:id="rId30"/>
    <p:sldId id="291" r:id="rId31"/>
    <p:sldId id="285" r:id="rId32"/>
    <p:sldId id="284" r:id="rId33"/>
    <p:sldId id="258"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87"/>
            <p14:sldId id="257"/>
            <p14:sldId id="286"/>
            <p14:sldId id="278"/>
            <p14:sldId id="288"/>
            <p14:sldId id="268"/>
            <p14:sldId id="269"/>
            <p14:sldId id="270"/>
            <p14:sldId id="289"/>
            <p14:sldId id="290"/>
            <p14:sldId id="271"/>
            <p14:sldId id="279"/>
            <p14:sldId id="272"/>
            <p14:sldId id="273"/>
            <p14:sldId id="280"/>
            <p14:sldId id="282"/>
            <p14:sldId id="283"/>
            <p14:sldId id="293"/>
            <p14:sldId id="294"/>
            <p14:sldId id="295"/>
            <p14:sldId id="296"/>
            <p14:sldId id="274"/>
            <p14:sldId id="291"/>
            <p14:sldId id="285"/>
            <p14:sldId id="28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uiz Santamaria" initials="DRS" lastIdx="1" clrIdx="0">
    <p:extLst>
      <p:ext uri="{19B8F6BF-5375-455C-9EA6-DF929625EA0E}">
        <p15:presenceInfo xmlns:p15="http://schemas.microsoft.com/office/powerpoint/2012/main" userId="S-1-5-21-2547761324-2094215381-2870057409-11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286" autoAdjust="0"/>
  </p:normalViewPr>
  <p:slideViewPr>
    <p:cSldViewPr snapToGrid="0">
      <p:cViewPr varScale="1">
        <p:scale>
          <a:sx n="53" d="100"/>
          <a:sy n="53" d="100"/>
        </p:scale>
        <p:origin x="1838" y="48"/>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782"/>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11/02/2021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Hola soy Daniel Ruiz Santamaría, arquitecto de datos, en Izertis, del equipo de innovación y transformación digital.</a:t>
            </a:r>
          </a:p>
          <a:p>
            <a:endParaRPr lang="es-ES" dirty="0"/>
          </a:p>
          <a:p>
            <a:r>
              <a:rPr lang="es-ES" dirty="0"/>
              <a:t>He formado parte de el proyecto Hércules, desde su inicio, y realmente para mi, a supuesto un reto, por que como seguramente habréis comprobado a lo largo de la formación, no es un proyecto al uso, sino que tiene muchos componentes de carácter innovador, y creo que durante la formación de hoy, veremos algunos de ellos.</a:t>
            </a:r>
          </a:p>
          <a:p>
            <a:endParaRPr lang="es-ES" dirty="0"/>
          </a:p>
          <a:p>
            <a:r>
              <a:rPr lang="es-ES" dirty="0"/>
              <a:t>Antes de comenzar me gustaría, que os presentaseis brevemente, para asi poder adaptar en algún modo el contenido de la formación a vuestro perfil</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a:t>
            </a:fld>
            <a:endParaRPr lang="es-ES"/>
          </a:p>
        </p:txBody>
      </p:sp>
    </p:spTree>
    <p:extLst>
      <p:ext uri="{BB962C8B-B14F-4D97-AF65-F5344CB8AC3E}">
        <p14:creationId xmlns:p14="http://schemas.microsoft.com/office/powerpoint/2010/main" val="383807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294646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1" dirty="0"/>
              <a:t>En</a:t>
            </a:r>
            <a:r>
              <a:rPr lang="es-ES" b="1" baseline="0" dirty="0"/>
              <a:t> este caso tenemos un dos ejemplos:</a:t>
            </a:r>
          </a:p>
          <a:p>
            <a:pPr marL="0" indent="0">
              <a:buFontTx/>
              <a:buNone/>
            </a:pPr>
            <a:endParaRPr lang="es-ES" baseline="0" dirty="0"/>
          </a:p>
          <a:p>
            <a:pPr marL="171450" lvl="0" indent="-171450">
              <a:buFont typeface="Arial" panose="020B0604020202020204" pitchFamily="34" charset="0"/>
              <a:buChar char="•"/>
            </a:pPr>
            <a:r>
              <a:rPr lang="es-ES" baseline="0" dirty="0"/>
              <a:t>Conviene fijarse en los distintos ratios ponderados de similitud:</a:t>
            </a:r>
          </a:p>
          <a:p>
            <a:pPr marL="628650" lvl="1" indent="-171450">
              <a:buFont typeface="Arial" panose="020B0604020202020204" pitchFamily="34" charset="0"/>
              <a:buChar char="•"/>
            </a:pPr>
            <a:r>
              <a:rPr lang="es-ES" baseline="0" dirty="0"/>
              <a:t>Los atributos Nombre, ORCID, </a:t>
            </a:r>
            <a:r>
              <a:rPr lang="es-ES" sz="1200" u="none" strike="noStrike" dirty="0">
                <a:effectLst/>
              </a:rPr>
              <a:t>Email</a:t>
            </a:r>
            <a:r>
              <a:rPr lang="es-ES" baseline="0" dirty="0"/>
              <a:t> , y Calle en el ejemplo suman mas del 86.5% por ciento de la relevancia de los atributos</a:t>
            </a:r>
          </a:p>
          <a:p>
            <a:pPr marL="628650" lvl="1" indent="-171450">
              <a:buFont typeface="Arial" panose="020B0604020202020204" pitchFamily="34" charset="0"/>
              <a:buChar char="•"/>
            </a:pPr>
            <a:r>
              <a:rPr lang="es-ES" baseline="0" dirty="0"/>
              <a:t>El resto de atributos (sexo, departamento, Año de nacimiento y población) suman solo el 13,5%</a:t>
            </a:r>
          </a:p>
          <a:p>
            <a:pPr marL="0" indent="0">
              <a:buFontTx/>
              <a:buNone/>
            </a:pPr>
            <a:endParaRPr lang="es-ES" baseline="0" dirty="0"/>
          </a:p>
          <a:p>
            <a:pPr marL="171450" indent="-171450">
              <a:buFont typeface="Arial" panose="020B0604020202020204" pitchFamily="34" charset="0"/>
              <a:buChar char="•"/>
            </a:pPr>
            <a:r>
              <a:rPr lang="es-ES" baseline="0" dirty="0"/>
              <a:t>Similitud positiva</a:t>
            </a:r>
          </a:p>
          <a:p>
            <a:pPr marL="628650" lvl="1" indent="-171450">
              <a:buFont typeface="Arial" panose="020B0604020202020204" pitchFamily="34" charset="0"/>
              <a:buChar char="•"/>
            </a:pPr>
            <a:r>
              <a:rPr lang="es-ES" baseline="0" dirty="0"/>
              <a:t>Conviene fijarse en los distintos ratios ponderados de similitud, en este caso la combinación de valores altos de similitud en los atributos relevantes (y no tanto en los no relevantes), da como resultado un valor de similitud total bastante alto</a:t>
            </a:r>
          </a:p>
          <a:p>
            <a:pPr marL="171450" indent="-171450">
              <a:buFont typeface="Arial" panose="020B0604020202020204" pitchFamily="34" charset="0"/>
              <a:buChar char="•"/>
            </a:pPr>
            <a:r>
              <a:rPr lang="es-ES" baseline="0" dirty="0"/>
              <a:t>Similitud negativa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En este caso ocurre justo lo contrario, es decir los atributos que tiene alta similitud, son poco relevantes, y como se puede ver eso deriva en un valor de similitud bajo</a:t>
            </a:r>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245412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Es el Tipo de mayor importancia, ya que es el tipo más general: todos los tipos de datos descritos después, pueden ser también evaluados como cadenas de texto</a:t>
            </a:r>
          </a:p>
          <a:p>
            <a:endParaRPr lang="es-ES" dirty="0"/>
          </a:p>
          <a:p>
            <a:r>
              <a:rPr lang="es-ES" dirty="0"/>
              <a:t>Stop Word</a:t>
            </a:r>
          </a:p>
          <a:p>
            <a:endParaRPr lang="es-ES" dirty="0"/>
          </a:p>
          <a:p>
            <a:r>
              <a:rPr lang="es-ES" dirty="0"/>
              <a:t>Un ejemplo donde podría ser útil la eliminación de Stop Word podría ser cualquier frase que contenga muchos artículos o preposiciones, como</a:t>
            </a:r>
          </a:p>
          <a:p>
            <a:endParaRPr lang="es-ES" dirty="0"/>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aminoácidos</a:t>
            </a:r>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artículos</a:t>
            </a:r>
          </a:p>
          <a:p>
            <a:pPr marL="0" indent="0">
              <a:buFont typeface="Arial" panose="020B0604020202020204" pitchFamily="34" charset="0"/>
              <a:buNone/>
            </a:pPr>
            <a:endParaRPr lang="es-ES" dirty="0"/>
          </a:p>
          <a:p>
            <a:pPr marL="0" indent="0">
              <a:buFont typeface="Arial" panose="020B0604020202020204" pitchFamily="34" charset="0"/>
              <a:buNone/>
            </a:pPr>
            <a:r>
              <a:rPr lang="es-ES" dirty="0"/>
              <a:t>En este caso, si no eliminamos las Stop Words, 3 de las 4 palabras serian idénticas, lo que afectaría a la evaluación.</a:t>
            </a:r>
          </a:p>
          <a:p>
            <a:pPr marL="0" indent="0">
              <a:buFont typeface="Arial" panose="020B0604020202020204" pitchFamily="34" charset="0"/>
              <a:buNone/>
            </a:pPr>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144236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 apreciar que todos los algoritmos funcionan bastante bien identificando cadenas iguales, iguales desordenadas, pero empiezan a tener problemas al identificar cadenas con cambios de caracteres, o que han sido truncadas y por supuesto las que han sufrido todo tipo de cambios.</a:t>
            </a:r>
          </a:p>
          <a:p>
            <a:pPr marL="0" lvl="0" indent="0">
              <a:buFontTx/>
              <a:buNone/>
            </a:pPr>
            <a:endParaRPr lang="es-ES" dirty="0"/>
          </a:p>
          <a:p>
            <a:pPr marL="0" lvl="0" indent="0">
              <a:buFontTx/>
              <a:buNone/>
            </a:pPr>
            <a:r>
              <a:rPr lang="es-ES" dirty="0"/>
              <a:t>Es especialmente peligroso los errores al identificar cadenas totalmente distintas. Esto puede provocar falsos positivos, que podrían derivar en que dos entidades se fusionen, cuando realmente son distintas, y por lo tanto se pierdan datos….</a:t>
            </a:r>
          </a:p>
          <a:p>
            <a:pPr marL="0" lvl="0" indent="0">
              <a:buFontTx/>
              <a:buNone/>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pueden ver en la tabla, algoritmos extremadamente optimistas, como el  de Jaro Winkler o </a:t>
            </a:r>
            <a:r>
              <a:rPr lang="es-ES" sz="1200" u="none" strike="noStrike" dirty="0" err="1">
                <a:effectLst/>
              </a:rPr>
              <a:t>Longest</a:t>
            </a:r>
            <a:r>
              <a:rPr lang="es-ES" sz="1200" u="none" strike="noStrike" dirty="0">
                <a:effectLst/>
              </a:rPr>
              <a:t> </a:t>
            </a:r>
            <a:r>
              <a:rPr lang="es-ES" sz="1200" u="none" strike="noStrike" dirty="0" err="1">
                <a:effectLst/>
              </a:rPr>
              <a:t>Common</a:t>
            </a:r>
            <a:r>
              <a:rPr lang="es-ES" sz="1200" u="none" strike="noStrike" dirty="0">
                <a:effectLst/>
              </a:rPr>
              <a:t> </a:t>
            </a:r>
            <a:r>
              <a:rPr lang="es-ES" sz="1200" u="none" strike="noStrike" dirty="0" err="1">
                <a:effectLst/>
              </a:rPr>
              <a:t>Subsequence</a:t>
            </a:r>
            <a:r>
              <a:rPr lang="es-ES" dirty="0"/>
              <a:t>, que incluso tiende a encontrar algún grado de similitud entre cadenas distintas, o más pesimistas , como el de Jaccard, Block </a:t>
            </a:r>
            <a:r>
              <a:rPr lang="es-ES" dirty="0" err="1"/>
              <a:t>distance</a:t>
            </a:r>
            <a:r>
              <a:rPr lang="es-ES" dirty="0"/>
              <a:t>, </a:t>
            </a:r>
            <a:r>
              <a:rPr lang="es-ES" dirty="0" err="1"/>
              <a:t>Cosine</a:t>
            </a:r>
            <a:r>
              <a:rPr lang="es-ES" dirty="0"/>
              <a:t> </a:t>
            </a:r>
            <a:r>
              <a:rPr lang="es-ES" dirty="0" err="1"/>
              <a:t>Distance</a:t>
            </a:r>
            <a:r>
              <a:rPr lang="es-ES" dirty="0"/>
              <a:t>, Dice </a:t>
            </a:r>
            <a:r>
              <a:rPr lang="es-ES" dirty="0" err="1"/>
              <a:t>Dstance</a:t>
            </a:r>
            <a:r>
              <a:rPr lang="es-ES" dirty="0"/>
              <a:t>,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3301276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endParaRPr lang="es-ES" b="1" dirty="0"/>
          </a:p>
          <a:p>
            <a:r>
              <a:rPr lang="es-ES" b="0" dirty="0"/>
              <a:t>En la tabla podemos ver los distintos pesos que se aplicaran en los valores dados por los algoritmos (que serán ordenados descendientemente o ascendentemente según el consenso) y los </a:t>
            </a:r>
          </a:p>
          <a:p>
            <a:endParaRPr lang="es-ES" dirty="0"/>
          </a:p>
          <a:p>
            <a:r>
              <a:rPr lang="es-ES" dirty="0"/>
              <a:t>En la tabla se puede apreciar que la columna de peso a aplicar, es muy alto para los primeros valores (los 2 primeros superan el 55%) y luego disminuye rápidamente, siendo que el elemento 6, ya superan el 91% del peso y por tanto dejan un 9% para el resto de comparadores. Es decir todos los comparadores importan, pero tiende a hacer mas caso a los algoritmos mas optimistas, cuando en su mayoría se infiere similitud, y a los pesimistas cuando no se infiere similitud.</a:t>
            </a:r>
          </a:p>
          <a:p>
            <a:endParaRPr lang="es-ES" dirty="0"/>
          </a:p>
          <a:p>
            <a:r>
              <a:rPr lang="es-ES" dirty="0"/>
              <a:t>Esto acentúa los  valores, y hace que el valor de la similitud se vean poco lastrada por otros algoritmos que en minoría, pueden estar diciendo lo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416168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76593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9735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29276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Durante</a:t>
            </a:r>
            <a:r>
              <a:rPr lang="es-ES" baseline="0" dirty="0"/>
              <a:t> la Formación de hoy, veremos distintos servicios que se integran en la plataforma ASIO</a:t>
            </a:r>
          </a:p>
          <a:p>
            <a:r>
              <a:rPr lang="es-ES" baseline="0" dirty="0"/>
              <a:t>Entre ellos</a:t>
            </a:r>
          </a:p>
          <a:p>
            <a:pPr marL="171450" indent="-171450">
              <a:buFont typeface="Arial" panose="020B0604020202020204" pitchFamily="34" charset="0"/>
              <a:buChar char="•"/>
            </a:pPr>
            <a:r>
              <a:rPr lang="es-ES" baseline="0" dirty="0"/>
              <a:t>la librería de descubrimiento, que básicamente se encarga de buscar similitudes entre entidades</a:t>
            </a:r>
          </a:p>
          <a:p>
            <a:pPr marL="628650" lvl="1" indent="-171450">
              <a:buFont typeface="Arial" panose="020B0604020202020204" pitchFamily="34" charset="0"/>
              <a:buChar char="•"/>
            </a:pPr>
            <a:r>
              <a:rPr lang="es-ES" baseline="0" dirty="0"/>
              <a:t>Dentro de el mismo nodo</a:t>
            </a:r>
          </a:p>
          <a:p>
            <a:pPr marL="628650" lvl="1" indent="-171450">
              <a:buFont typeface="Arial" panose="020B0604020202020204" pitchFamily="34" charset="0"/>
              <a:buChar char="•"/>
            </a:pPr>
            <a:r>
              <a:rPr lang="es-ES" baseline="0" dirty="0"/>
              <a:t>Entre distintos nodos del Backend SGI</a:t>
            </a:r>
          </a:p>
          <a:p>
            <a:pPr marL="628650" lvl="1" indent="-171450">
              <a:buFont typeface="Arial" panose="020B0604020202020204" pitchFamily="34" charset="0"/>
              <a:buChar char="•"/>
            </a:pPr>
            <a:r>
              <a:rPr lang="es-ES" baseline="0" dirty="0"/>
              <a:t>En la nube LOD (distintos dataset de contenido semántico es decir Linked Open Data)</a:t>
            </a:r>
            <a:endParaRPr lang="es-ES" dirty="0"/>
          </a:p>
          <a:p>
            <a:pPr marL="171450" lvl="0" indent="-171450">
              <a:buFontTx/>
              <a:buChar char="-"/>
            </a:pPr>
            <a:r>
              <a:rPr lang="es-ES" dirty="0"/>
              <a:t>Federación:	Básicamente se encarga de gestionar las peticiones de datos a:</a:t>
            </a:r>
          </a:p>
          <a:p>
            <a:pPr marL="628650" lvl="1" indent="-171450">
              <a:buFontTx/>
              <a:buChar char="-"/>
            </a:pPr>
            <a:r>
              <a:rPr lang="es-ES" dirty="0"/>
              <a:t>Un</a:t>
            </a:r>
            <a:r>
              <a:rPr lang="es-ES" baseline="0" dirty="0"/>
              <a:t> nodo</a:t>
            </a:r>
          </a:p>
          <a:p>
            <a:pPr marL="628650" lvl="1" indent="-171450">
              <a:buFontTx/>
              <a:buChar char="-"/>
            </a:pPr>
            <a:r>
              <a:rPr lang="es-ES" baseline="0" dirty="0"/>
              <a:t>Distintos nodos , coordinando la respuesta y realizando agregación</a:t>
            </a:r>
          </a:p>
          <a:p>
            <a:pPr marL="628650" lvl="1" indent="-171450">
              <a:buFontTx/>
              <a:buChar char="-"/>
            </a:pPr>
            <a:r>
              <a:rPr lang="es-ES" baseline="0" dirty="0"/>
              <a:t>La nube </a:t>
            </a:r>
            <a:r>
              <a:rPr lang="es-ES" baseline="0" dirty="0" err="1"/>
              <a:t>lod</a:t>
            </a:r>
            <a:endParaRPr lang="es-ES" baseline="0" dirty="0"/>
          </a:p>
          <a:p>
            <a:pPr marL="171450" lvl="0" indent="-171450">
              <a:buFontTx/>
              <a:buChar char="-"/>
            </a:pPr>
            <a:r>
              <a:rPr lang="es-ES" baseline="0" dirty="0"/>
              <a:t>Service Discovery: es el nodo central encargado de registrar la ubicación (dirección IP, puerto y en algunos casos endpoints), de los distintos servicios de la plataforma ASIO. Al existir distintos nodos, es necesario que un único servicio, registre sus ubicaciones y los nodos desplegados y su estado…..</a:t>
            </a:r>
          </a:p>
          <a:p>
            <a:pPr marL="171450" lvl="0" indent="-171450">
              <a:buFontTx/>
              <a:buChar char="-"/>
            </a:pPr>
            <a:r>
              <a:rPr lang="es-ES" baseline="0" dirty="0" err="1"/>
              <a:t>Factoria</a:t>
            </a:r>
            <a:r>
              <a:rPr lang="es-ES" baseline="0" dirty="0"/>
              <a:t> de URIS: </a:t>
            </a:r>
            <a:r>
              <a:rPr lang="es-ES" baseline="0" dirty="0" err="1"/>
              <a:t>Basicamente</a:t>
            </a:r>
            <a:r>
              <a:rPr lang="es-ES" baseline="0" dirty="0"/>
              <a:t> se encarga de:</a:t>
            </a:r>
          </a:p>
          <a:p>
            <a:pPr marL="628650" lvl="1" indent="-171450">
              <a:buFontTx/>
              <a:buChar char="-"/>
            </a:pPr>
            <a:r>
              <a:rPr lang="es-ES" baseline="0" dirty="0"/>
              <a:t>Generar nuevas URIs para recursos nuevos o retornar las existentes (si el recurso ya existía) ya sea para:</a:t>
            </a:r>
          </a:p>
          <a:p>
            <a:pPr marL="1085850" lvl="2" indent="-171450">
              <a:buFontTx/>
              <a:buChar char="-"/>
            </a:pPr>
            <a:r>
              <a:rPr lang="es-ES" baseline="0" dirty="0"/>
              <a:t>Entidades: Que derivaran en contenedores</a:t>
            </a:r>
          </a:p>
          <a:p>
            <a:pPr marL="1085850" lvl="2" indent="-171450">
              <a:buFontTx/>
              <a:buChar char="-"/>
            </a:pPr>
            <a:r>
              <a:rPr lang="es-ES" baseline="0" dirty="0"/>
              <a:t>Propiedades: Que permitirán definir atributos</a:t>
            </a:r>
          </a:p>
          <a:p>
            <a:pPr marL="1085850" lvl="2" indent="-171450">
              <a:buFontTx/>
              <a:buChar char="-"/>
            </a:pPr>
            <a:r>
              <a:rPr lang="es-ES" baseline="0" dirty="0"/>
              <a:t>Instancias: Que representaran un instancia de un determinado Objeto, con contenido semántico</a:t>
            </a:r>
          </a:p>
          <a:p>
            <a:pPr marL="171450" lvl="0" indent="-171450">
              <a:buFontTx/>
              <a:buChar char="-"/>
            </a:pPr>
            <a:r>
              <a:rPr lang="es-ES" baseline="0" dirty="0"/>
              <a:t>En caso de tener tiempo para ello, veremos también los </a:t>
            </a:r>
            <a:r>
              <a:rPr lang="es-ES" baseline="0" dirty="0" err="1"/>
              <a:t>Bechmarks</a:t>
            </a:r>
            <a:r>
              <a:rPr lang="es-ES" baseline="0" dirty="0"/>
              <a:t>, que permiten evaluar los distintos triple stores, y poder asi, seleccionar el mas apropiado para el proyecto</a:t>
            </a: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146219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116872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217467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50924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134902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2855237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Como habéis visto, el crecimiento exponencial es muy peligroso, solo con tener 1000 entidades, esto supondría tener que realizar 1.000.000 de comprobaciones….. Y realmente 1000, no son muchas, ¿y si tuviésemos 1 millón? (</a:t>
            </a:r>
            <a:r>
              <a:rPr lang="es-ES" dirty="0" err="1"/>
              <a:t>Supondria</a:t>
            </a:r>
            <a:r>
              <a:rPr lang="es-ES" dirty="0"/>
              <a:t> 1 </a:t>
            </a:r>
            <a:r>
              <a:rPr lang="es-ES" dirty="0" err="1"/>
              <a:t>billosm</a:t>
            </a:r>
            <a:r>
              <a:rPr lang="es-ES" dirty="0"/>
              <a:t> de comprobaciones)</a:t>
            </a:r>
          </a:p>
          <a:p>
            <a:endParaRPr lang="es-ES" dirty="0"/>
          </a:p>
          <a:p>
            <a:r>
              <a:rPr lang="es-ES" dirty="0"/>
              <a:t>Esto realmente es un problema grabe.</a:t>
            </a:r>
          </a:p>
          <a:p>
            <a:endParaRPr lang="es-ES" dirty="0"/>
          </a:p>
          <a:p>
            <a:r>
              <a:rPr lang="es-ES" dirty="0"/>
              <a:t>Para ello, queremos reducir el espacio de búsqueda, en el símil del ajedrez, intentamos quedarnos solo con las primeras casillas del ajedrez…..</a:t>
            </a:r>
          </a:p>
          <a:p>
            <a:endParaRPr lang="es-ES" dirty="0"/>
          </a:p>
          <a:p>
            <a:r>
              <a:rPr lang="es-ES" dirty="0"/>
              <a:t>Para ellos aportamos las siguientes soluciones </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22134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En este caso al estar dentro del mismo contexto (Por ejemplo la Universidad de Murcia), si dos instancias de la misma clase son similares, referencial el mismo concepto, y por lo tanto, podemos considerar que son  </a:t>
            </a:r>
            <a:r>
              <a:rPr lang="es-ES" b="1" dirty="0"/>
              <a:t>duplicados</a:t>
            </a:r>
          </a:p>
          <a:p>
            <a:pPr marL="171450" indent="-171450">
              <a:buFontTx/>
              <a:buChar char="-"/>
            </a:pPr>
            <a:r>
              <a:rPr lang="es-ES" dirty="0"/>
              <a:t>Descubrimiento de enlaces </a:t>
            </a:r>
            <a:r>
              <a:rPr lang="es-ES" dirty="0">
                <a:sym typeface="Wingdings" panose="05000000000000000000" pitchFamily="2" charset="2"/>
              </a:rPr>
              <a:t></a:t>
            </a:r>
            <a:r>
              <a:rPr lang="es-ES" dirty="0"/>
              <a:t> En este caso buscamos instancias similares, en otros Backend SGI o la nube LOD. Al ser en ambos casos nodos distintos al nodo desde el cual realizamos la comparación, y por lo tanto pertenecer a un contexto de datos distinto, no podemos considerarlos duplicados, sino información complementaria, ya que seguramente podamos encontrar información nueva. </a:t>
            </a:r>
            <a:r>
              <a:rPr lang="es-ES" dirty="0">
                <a:sym typeface="Wingdings" panose="05000000000000000000" pitchFamily="2" charset="2"/>
              </a:rPr>
              <a:t> Por ejemplo si buscando un cierto investigador desde los datos de la universidad de Murcia, encuentro a un mismo investigador en otro Backend SGI (por ejemplo Oviedo), muy probablemente la nueva información será relativa a su relación con la Universidad de Oviedo, y por lo tanto, la unión de ambas, generara una visión mas completa del investigador.</a:t>
            </a:r>
          </a:p>
          <a:p>
            <a:pPr marL="171450" indent="-171450">
              <a:buFontTx/>
              <a:buChar char="-"/>
            </a:pPr>
            <a:endParaRPr lang="es-ES" dirty="0">
              <a:sym typeface="Wingdings" panose="05000000000000000000" pitchFamily="2" charset="2"/>
            </a:endParaRPr>
          </a:p>
          <a:p>
            <a:pPr marL="0" lvl="0" indent="0">
              <a:buFontTx/>
              <a:buNone/>
            </a:pPr>
            <a:r>
              <a:rPr lang="es-ES" dirty="0">
                <a:sym typeface="Wingdings" panose="05000000000000000000" pitchFamily="2" charset="2"/>
              </a:rPr>
              <a:t>Los 3 módulos son en mi opinión de una altísima complejidad, ya veremos el por que…..</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Los 2 primeros al menos comparten esquema (es decir las entidades comparten atributos), lo cual reduce algo la complejidad</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El ultimo punto hace que tengamos que comparar entidades con distintos esquemas, lo cual eleva otra vez el nivel de complejidad</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Descripción del esquema</a:t>
            </a:r>
          </a:p>
          <a:p>
            <a:endParaRPr lang="es-ES" dirty="0"/>
          </a:p>
          <a:p>
            <a:r>
              <a:rPr lang="es-ES" dirty="0"/>
              <a:t>El </a:t>
            </a:r>
            <a:r>
              <a:rPr lang="es-ES" baseline="0" dirty="0"/>
              <a:t>esquema podemos observar por un lado los distintos Backend SGI, por ejemplo podrimos tener un nodo para la universidad de Murcia y otro para la universidad de Oviedo</a:t>
            </a:r>
          </a:p>
          <a:p>
            <a:endParaRPr lang="es-ES" baseline="0" dirty="0"/>
          </a:p>
          <a:p>
            <a:pPr marL="228600" indent="-228600">
              <a:buAutoNum type="arabicPeriod"/>
            </a:pPr>
            <a:r>
              <a:rPr lang="es-ES" baseline="0" dirty="0"/>
              <a:t>Podemos observar también que en nodo 1, en el ejemplo la universidad de Murcia, existe un posible duplicado de una instancia, donde en una caso el nombre aparece como Daniel Ruiz Santamaría y en el otro como Ruiz Santamaria Daniel. En este caso la acción que la librería de descubrimiento debería de realizar, es por una lado detectar el duplicado y por otro, realizar la orquestación de la operación de Merge, que implicara una actualización de una de las entidades añadiéndole los atributos que en la otra entidad, y dejando la ultima versión en los atributos que coinciden.</a:t>
            </a:r>
          </a:p>
          <a:p>
            <a:pPr marL="228600" indent="-228600">
              <a:buAutoNum type="arabicPeriod"/>
            </a:pPr>
            <a:r>
              <a:rPr lang="es-ES" baseline="0" dirty="0"/>
              <a:t>Como podemos ver existe otro nodo que para el ejemplo diremos que es la Universidad de Oviedo, que contiene una entidad similar. En este caso, no coinciden todos los atributos, (falta ORCID), pero las que coinciden, tienen el mismo valor o semejante. N este caso, es necesario mantener ambas instancias en el sistema, puesto que son instancias en nodos distintos. Lo que haremos es relacionarlas por medio de un enlace, del tipo </a:t>
            </a:r>
            <a:r>
              <a:rPr lang="es-ES" baseline="0" dirty="0" err="1"/>
              <a:t>sameAS</a:t>
            </a:r>
            <a:r>
              <a:rPr lang="es-ES" baseline="0" dirty="0"/>
              <a:t>, que indicara la </a:t>
            </a:r>
            <a:r>
              <a:rPr lang="es-ES" baseline="0" dirty="0" err="1"/>
              <a:t>realción</a:t>
            </a:r>
            <a:r>
              <a:rPr lang="es-ES" baseline="0" dirty="0"/>
              <a:t> entre ambas</a:t>
            </a:r>
          </a:p>
          <a:p>
            <a:pPr marL="228600" indent="-228600">
              <a:buAutoNum type="arabicPeriod"/>
            </a:pPr>
            <a:r>
              <a:rPr lang="es-ES" baseline="0" dirty="0"/>
              <a:t>Por otro lado, podemos ver que en la nube LOD, en el esquema aparecen dos posibles enlaces, en los datasets de SCOPUS y de WIKIDATA. También en este caso deberíamos de generar un enlace, que en este caso será externo, añadiendo la tripleta </a:t>
            </a:r>
            <a:r>
              <a:rPr lang="es-ES" baseline="0" dirty="0" err="1"/>
              <a:t>closeMatch</a:t>
            </a:r>
            <a:r>
              <a:rPr lang="es-ES" baseline="0" dirty="0"/>
              <a:t>, que indica la relación externa entre las dos instancias.</a:t>
            </a:r>
          </a:p>
          <a:p>
            <a:endParaRPr lang="es-ES" baseline="0" dirty="0"/>
          </a:p>
          <a:p>
            <a:r>
              <a:rPr lang="es-ES" baseline="0" dirty="0"/>
              <a:t> </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1853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err="1"/>
              <a:t>Despues</a:t>
            </a:r>
            <a:r>
              <a:rPr lang="es-ES" b="1" dirty="0"/>
              <a:t>: </a:t>
            </a:r>
          </a:p>
          <a:p>
            <a:pPr marL="457200" lvl="1" indent="0">
              <a:buFontTx/>
              <a:buNone/>
            </a:pPr>
            <a:endParaRPr lang="es-ES" dirty="0"/>
          </a:p>
          <a:p>
            <a:pPr marL="457200" lvl="1" indent="0">
              <a:buFontTx/>
              <a:buNone/>
            </a:pPr>
            <a:r>
              <a:rPr lang="es-ES" dirty="0"/>
              <a:t>Personalmente ha sido para mi una oportunidad participar en una rama de investigación abierta y activa, de la cual no existen soluciones cerradas, que aplicar como solución.</a:t>
            </a:r>
          </a:p>
          <a:p>
            <a:pPr marL="457200" lvl="1" indent="0">
              <a:buFontTx/>
              <a:buNone/>
            </a:pPr>
            <a:endParaRPr lang="es-ES" dirty="0"/>
          </a:p>
          <a:p>
            <a:pPr marL="457200" lvl="1" indent="0">
              <a:buFontTx/>
              <a:buNone/>
            </a:pPr>
            <a:r>
              <a:rPr lang="es-ES" dirty="0"/>
              <a:t>Siempre me he sentido atraído por esta serie de problemas, donde a priori, no hay una solución viable, bien algorítmicamente, bien computacionalmente y bueno por suerte ya son varios los problemas de este tipo de complejidad , a los que me he enfrentado.</a:t>
            </a:r>
          </a:p>
          <a:p>
            <a:pPr marL="457200" lvl="1" indent="0">
              <a:buFontTx/>
              <a:buNone/>
            </a:pPr>
            <a:endParaRPr lang="es-ES" dirty="0"/>
          </a:p>
          <a:p>
            <a:pPr marL="457200" lvl="1" indent="0">
              <a:buFontTx/>
              <a:buNone/>
            </a:pPr>
            <a:r>
              <a:rPr lang="es-ES" dirty="0"/>
              <a:t>Esto ha hecho necesario diseñar una solución imaginativa, que no solo de respuesta a el problema general de la reconciliación de entidades, sino que lo haga en el marco de el proyecto ASIO, y que pueda ser una solución viable para dicho proyecto, y a su vez tenga el suficiente grado de abstracción para poder ser usado, con mínimas modificaciones en otros proyectos</a:t>
            </a:r>
          </a:p>
          <a:p>
            <a:pPr marL="457200" lvl="1" indent="0">
              <a:buFontTx/>
              <a:buNone/>
            </a:pPr>
            <a:endParaRPr lang="es-ES" dirty="0"/>
          </a:p>
          <a:p>
            <a:pPr marL="457200" lvl="1" indent="0">
              <a:buFontTx/>
              <a:buNone/>
            </a:pPr>
            <a:r>
              <a:rPr lang="es-ES" dirty="0"/>
              <a:t>Como veremos durante la presentación, es necesario abordar distintos retos, no solo relativos a la comparación en si, sino también al rendimiento de la librería, haciendo de un proceso extremadamente complejo, un proceso que al menos sea tratable en términos computacionales.</a:t>
            </a:r>
          </a:p>
          <a:p>
            <a:pPr marL="457200" lvl="1" indent="0">
              <a:buFontTx/>
              <a:buNone/>
            </a:pPr>
            <a:endParaRPr lang="es-ES" dirty="0"/>
          </a:p>
          <a:p>
            <a:pPr marL="457200" lvl="1" indent="0">
              <a:buFontTx/>
              <a:buNone/>
            </a:pPr>
            <a:r>
              <a:rPr lang="es-ES" dirty="0"/>
              <a:t>Realmente tanto yo a la hora de diseñar y desarrollar de la herramienta, como vosotros a la hora de realizar futuras mejoras o mantenimientos, nos enfrentamos a un problema de simple planteamiento, pero muy compleja solución, lo que sin duda a algunas personas les hará evitarlo y a otras (como yo lamentablemente), les motivara….</a:t>
            </a:r>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281219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380760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 </a:t>
            </a:r>
          </a:p>
          <a:p>
            <a:endParaRPr lang="es-ES" b="1" dirty="0"/>
          </a:p>
          <a:p>
            <a:r>
              <a:rPr lang="es-ES" b="0" dirty="0"/>
              <a:t>Para comparar entidades, antes tenemos que establecer como vamos a comparar los atributos que las forman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84394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9.xml"/><Relationship Id="rId1" Type="http://schemas.openxmlformats.org/officeDocument/2006/relationships/video" Target="https://www.youtube.com/embed/yfZJq-iEIJE" TargetMode="Externa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discovery/tree/master/docs"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Marco teórico de la comparación de entidades (librería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615553"/>
          </a:xfrm>
          <a:prstGeom prst="rect">
            <a:avLst/>
          </a:prstGeom>
          <a:noFill/>
        </p:spPr>
        <p:txBody>
          <a:bodyPr wrap="square" rtlCol="0">
            <a:spAutoFit/>
          </a:bodyPr>
          <a:lstStyle/>
          <a:p>
            <a:r>
              <a:rPr lang="es-ES" sz="2400" dirty="0"/>
              <a:t>Métricas de similitud en </a:t>
            </a:r>
            <a:r>
              <a:rPr lang="es-ES" sz="2400" b="1" u="sng" dirty="0"/>
              <a:t>atributos II</a:t>
            </a:r>
          </a:p>
          <a:p>
            <a:endParaRPr lang="es-ES" sz="10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1786514" y="2716986"/>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
        <p:nvSpPr>
          <p:cNvPr id="5" name="CuadroTexto 4">
            <a:extLst>
              <a:ext uri="{FF2B5EF4-FFF2-40B4-BE49-F238E27FC236}">
                <a16:creationId xmlns:a16="http://schemas.microsoft.com/office/drawing/2014/main" id="{2B8C8AB2-826A-4A02-99FB-681EF3E75C19}"/>
              </a:ext>
            </a:extLst>
          </p:cNvPr>
          <p:cNvSpPr txBox="1"/>
          <p:nvPr/>
        </p:nvSpPr>
        <p:spPr>
          <a:xfrm>
            <a:off x="367003" y="3824982"/>
            <a:ext cx="11457992" cy="2492990"/>
          </a:xfrm>
          <a:prstGeom prst="rect">
            <a:avLst/>
          </a:prstGeom>
          <a:noFill/>
        </p:spPr>
        <p:txBody>
          <a:bodyPr wrap="square" rtlCol="0">
            <a:spAutoFit/>
          </a:bodyPr>
          <a:lstStyle/>
          <a:p>
            <a:pPr marL="285750" indent="-285750">
              <a:buFont typeface="Arial" panose="020B0604020202020204" pitchFamily="34" charset="0"/>
              <a:buChar char="•"/>
            </a:pPr>
            <a:r>
              <a:rPr lang="es-ES" sz="1400" dirty="0"/>
              <a:t>Es un indicador de la importancia de el atributo.</a:t>
            </a:r>
          </a:p>
          <a:p>
            <a:pPr marL="285750" indent="-285750">
              <a:buFont typeface="Arial" panose="020B0604020202020204" pitchFamily="34" charset="0"/>
              <a:buChar char="•"/>
            </a:pPr>
            <a:r>
              <a:rPr lang="es-ES" sz="1400" dirty="0"/>
              <a:t>Básicamente, los atributos relevantes, deben tender a un valor 1 para el ratio de discriminación, por ejemplo para la entidad persona, los atributos como el código ORCID, DNI o el Nombre, tendrán un valor similar a 1 (si no hay muchos duplicados). Incluso en el caso de haber muchos duplicados, el valor relativo del atributo (comparado con otros no discriminativos será mucho mas alto). </a:t>
            </a:r>
          </a:p>
          <a:p>
            <a:pPr marL="285750" indent="-285750">
              <a:buFont typeface="Arial" panose="020B0604020202020204" pitchFamily="34" charset="0"/>
              <a:buChar char="•"/>
            </a:pPr>
            <a:r>
              <a:rPr lang="es-ES" sz="1400" dirty="0"/>
              <a:t>Para los atributos menos discriminativos, el valor del ratio de discriminación tendera a ser mucho menor (tendiendo en algunos casos a 0, especialmente en los casos binarios), por ejemplo para el atributo sexo, </a:t>
            </a:r>
            <a:r>
              <a:rPr lang="es-ES" sz="1400" dirty="0" err="1"/>
              <a:t>es_docente</a:t>
            </a:r>
            <a:r>
              <a:rPr lang="es-ES" sz="1400" dirty="0"/>
              <a:t>, departamento, </a:t>
            </a:r>
            <a:r>
              <a:rPr lang="es-ES" sz="1400" dirty="0" err="1"/>
              <a:t>etc</a:t>
            </a:r>
            <a:r>
              <a:rPr lang="es-ES" sz="1400" dirty="0"/>
              <a:t>… </a:t>
            </a:r>
          </a:p>
          <a:p>
            <a:pPr marL="285750" indent="-285750">
              <a:buFont typeface="Arial" panose="020B0604020202020204" pitchFamily="34" charset="0"/>
              <a:buChar char="•"/>
            </a:pPr>
            <a:r>
              <a:rPr lang="es-ES" sz="1400" dirty="0"/>
              <a:t>Para evaluar una entidad (se vera posteriormente), todos los atributos tendrán relevancia, pero el ratio de discriminación determinara cual será su importancia, al ponderar  el valor de similitud en cada atributo.</a:t>
            </a:r>
          </a:p>
          <a:p>
            <a:pPr marL="285750" indent="-285750">
              <a:buFont typeface="Arial" panose="020B0604020202020204" pitchFamily="34" charset="0"/>
              <a:buChar char="•"/>
            </a:pPr>
            <a:r>
              <a:rPr lang="es-ES" sz="1400" dirty="0"/>
              <a:t>Canto mas datos tengamos en los triple stores, los ratios de discriminación aumentaran su precisión, tenderán a ser mayores para los atributos mas relevantes, y menores para los menos relevantes, al estar el ratio dividido por el numero de instancias</a:t>
            </a:r>
            <a:endParaRPr lang="es-ES" sz="10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234755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graphicFrame>
        <p:nvGraphicFramePr>
          <p:cNvPr id="4" name="Tabla 3">
            <a:extLst>
              <a:ext uri="{FF2B5EF4-FFF2-40B4-BE49-F238E27FC236}">
                <a16:creationId xmlns:a16="http://schemas.microsoft.com/office/drawing/2014/main" id="{97B7DBC6-0982-41F9-A9BB-10680AC08472}"/>
              </a:ext>
            </a:extLst>
          </p:cNvPr>
          <p:cNvGraphicFramePr>
            <a:graphicFrameLocks noGrp="1"/>
          </p:cNvGraphicFramePr>
          <p:nvPr>
            <p:extLst>
              <p:ext uri="{D42A27DB-BD31-4B8C-83A1-F6EECF244321}">
                <p14:modId xmlns:p14="http://schemas.microsoft.com/office/powerpoint/2010/main" val="1219978164"/>
              </p:ext>
            </p:extLst>
          </p:nvPr>
        </p:nvGraphicFramePr>
        <p:xfrm>
          <a:off x="367003" y="308790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874444904"/>
                    </a:ext>
                  </a:extLst>
                </a:gridCol>
                <a:gridCol w="647700">
                  <a:extLst>
                    <a:ext uri="{9D8B030D-6E8A-4147-A177-3AD203B41FA5}">
                      <a16:colId xmlns:a16="http://schemas.microsoft.com/office/drawing/2014/main" val="4035541231"/>
                    </a:ext>
                  </a:extLst>
                </a:gridCol>
                <a:gridCol w="1016000">
                  <a:extLst>
                    <a:ext uri="{9D8B030D-6E8A-4147-A177-3AD203B41FA5}">
                      <a16:colId xmlns:a16="http://schemas.microsoft.com/office/drawing/2014/main" val="3829280398"/>
                    </a:ext>
                  </a:extLst>
                </a:gridCol>
                <a:gridCol w="1016000">
                  <a:extLst>
                    <a:ext uri="{9D8B030D-6E8A-4147-A177-3AD203B41FA5}">
                      <a16:colId xmlns:a16="http://schemas.microsoft.com/office/drawing/2014/main" val="205544962"/>
                    </a:ext>
                  </a:extLst>
                </a:gridCol>
                <a:gridCol w="787400">
                  <a:extLst>
                    <a:ext uri="{9D8B030D-6E8A-4147-A177-3AD203B41FA5}">
                      <a16:colId xmlns:a16="http://schemas.microsoft.com/office/drawing/2014/main" val="2147168113"/>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dirty="0">
                          <a:effectLst/>
                        </a:rPr>
                        <a:t>Similitud [0-1]</a:t>
                      </a:r>
                      <a:endParaRPr lang="es-E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4306444"/>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0808024"/>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9910673"/>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148920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0313383"/>
                  </a:ext>
                </a:extLst>
              </a:tr>
              <a:tr h="182880">
                <a:tc>
                  <a:txBody>
                    <a:bodyPr/>
                    <a:lstStyle/>
                    <a:p>
                      <a:pPr algn="l" fontAlgn="b"/>
                      <a:r>
                        <a:rPr lang="es-ES" sz="1100" u="none" strike="noStrike" dirty="0">
                          <a:effectLst/>
                        </a:rPr>
                        <a:t>Departamento</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1881314"/>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17114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0.03</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0804170"/>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0.16</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5696951"/>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1</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0.95</a:t>
                      </a:r>
                      <a:endParaRPr lang="es-E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6869048"/>
                  </a:ext>
                </a:extLst>
              </a:tr>
            </a:tbl>
          </a:graphicData>
        </a:graphic>
      </p:graphicFrame>
      <p:sp>
        <p:nvSpPr>
          <p:cNvPr id="6" name="CuadroTexto 5">
            <a:extLst>
              <a:ext uri="{FF2B5EF4-FFF2-40B4-BE49-F238E27FC236}">
                <a16:creationId xmlns:a16="http://schemas.microsoft.com/office/drawing/2014/main" id="{71BCC9C8-EEE3-44D4-A2F1-E152856D9A3F}"/>
              </a:ext>
            </a:extLst>
          </p:cNvPr>
          <p:cNvSpPr txBox="1"/>
          <p:nvPr/>
        </p:nvSpPr>
        <p:spPr>
          <a:xfrm>
            <a:off x="367003" y="2161123"/>
            <a:ext cx="11457992" cy="492443"/>
          </a:xfrm>
          <a:prstGeom prst="rect">
            <a:avLst/>
          </a:prstGeom>
          <a:noFill/>
        </p:spPr>
        <p:txBody>
          <a:bodyPr wrap="square" rtlCol="0">
            <a:spAutoFit/>
          </a:bodyPr>
          <a:lstStyle/>
          <a:p>
            <a:r>
              <a:rPr lang="es-ES" sz="1600" dirty="0"/>
              <a:t>Ejemplos de ratio de discriminación y calculo de similitud para una entidad de tipo Persona</a:t>
            </a:r>
            <a:endParaRPr lang="es-ES" sz="1600" b="1" u="sng" dirty="0"/>
          </a:p>
          <a:p>
            <a:endParaRPr lang="es-ES" sz="1000" dirty="0"/>
          </a:p>
        </p:txBody>
      </p:sp>
      <p:sp>
        <p:nvSpPr>
          <p:cNvPr id="7" name="CuadroTexto 6">
            <a:extLst>
              <a:ext uri="{FF2B5EF4-FFF2-40B4-BE49-F238E27FC236}">
                <a16:creationId xmlns:a16="http://schemas.microsoft.com/office/drawing/2014/main" id="{88B579D3-430F-454D-983E-6D29E9BB25C6}"/>
              </a:ext>
            </a:extLst>
          </p:cNvPr>
          <p:cNvSpPr txBox="1"/>
          <p:nvPr/>
        </p:nvSpPr>
        <p:spPr>
          <a:xfrm>
            <a:off x="216793" y="5489247"/>
            <a:ext cx="4531709" cy="492443"/>
          </a:xfrm>
          <a:prstGeom prst="rect">
            <a:avLst/>
          </a:prstGeom>
          <a:noFill/>
        </p:spPr>
        <p:txBody>
          <a:bodyPr wrap="square" rtlCol="0">
            <a:spAutoFit/>
          </a:bodyPr>
          <a:lstStyle/>
          <a:p>
            <a:pPr algn="ctr"/>
            <a:r>
              <a:rPr lang="es-ES" sz="1600" dirty="0"/>
              <a:t>Similitud positiva</a:t>
            </a:r>
            <a:endParaRPr lang="es-ES" sz="1600" b="1" u="sng" dirty="0"/>
          </a:p>
          <a:p>
            <a:endParaRPr lang="es-ES" sz="1000" dirty="0"/>
          </a:p>
        </p:txBody>
      </p:sp>
      <p:graphicFrame>
        <p:nvGraphicFramePr>
          <p:cNvPr id="8" name="Tabla 7">
            <a:extLst>
              <a:ext uri="{FF2B5EF4-FFF2-40B4-BE49-F238E27FC236}">
                <a16:creationId xmlns:a16="http://schemas.microsoft.com/office/drawing/2014/main" id="{715F85C0-6B2B-4385-AE99-F286DA402CC7}"/>
              </a:ext>
            </a:extLst>
          </p:cNvPr>
          <p:cNvGraphicFramePr>
            <a:graphicFrameLocks noGrp="1"/>
          </p:cNvGraphicFramePr>
          <p:nvPr>
            <p:extLst>
              <p:ext uri="{D42A27DB-BD31-4B8C-83A1-F6EECF244321}">
                <p14:modId xmlns:p14="http://schemas.microsoft.com/office/powerpoint/2010/main" val="306579919"/>
              </p:ext>
            </p:extLst>
          </p:nvPr>
        </p:nvGraphicFramePr>
        <p:xfrm>
          <a:off x="6800850" y="307393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932938672"/>
                    </a:ext>
                  </a:extLst>
                </a:gridCol>
                <a:gridCol w="647700">
                  <a:extLst>
                    <a:ext uri="{9D8B030D-6E8A-4147-A177-3AD203B41FA5}">
                      <a16:colId xmlns:a16="http://schemas.microsoft.com/office/drawing/2014/main" val="2634374590"/>
                    </a:ext>
                  </a:extLst>
                </a:gridCol>
                <a:gridCol w="1016000">
                  <a:extLst>
                    <a:ext uri="{9D8B030D-6E8A-4147-A177-3AD203B41FA5}">
                      <a16:colId xmlns:a16="http://schemas.microsoft.com/office/drawing/2014/main" val="1034386002"/>
                    </a:ext>
                  </a:extLst>
                </a:gridCol>
                <a:gridCol w="1016000">
                  <a:extLst>
                    <a:ext uri="{9D8B030D-6E8A-4147-A177-3AD203B41FA5}">
                      <a16:colId xmlns:a16="http://schemas.microsoft.com/office/drawing/2014/main" val="3674833889"/>
                    </a:ext>
                  </a:extLst>
                </a:gridCol>
                <a:gridCol w="787400">
                  <a:extLst>
                    <a:ext uri="{9D8B030D-6E8A-4147-A177-3AD203B41FA5}">
                      <a16:colId xmlns:a16="http://schemas.microsoft.com/office/drawing/2014/main" val="3139501774"/>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Similitud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24458460"/>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0.33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0.07</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0292551"/>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23874"/>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1657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663888"/>
                  </a:ext>
                </a:extLst>
              </a:tr>
              <a:tr h="182880">
                <a:tc>
                  <a:txBody>
                    <a:bodyPr/>
                    <a:lstStyle/>
                    <a:p>
                      <a:pPr algn="l" fontAlgn="b"/>
                      <a:r>
                        <a:rPr lang="es-ES" sz="1100" u="none" strike="noStrike">
                          <a:effectLst/>
                        </a:rPr>
                        <a:t>Departamento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5542293"/>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43352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3358238"/>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749067"/>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rgbClr val="FF0000"/>
                          </a:solidFill>
                          <a:effectLst/>
                        </a:rPr>
                        <a:t>0.37</a:t>
                      </a:r>
                      <a:endParaRPr lang="es-ES" sz="1100" b="1"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6193852"/>
                  </a:ext>
                </a:extLst>
              </a:tr>
            </a:tbl>
          </a:graphicData>
        </a:graphic>
      </p:graphicFrame>
      <p:sp>
        <p:nvSpPr>
          <p:cNvPr id="9" name="CuadroTexto 8">
            <a:extLst>
              <a:ext uri="{FF2B5EF4-FFF2-40B4-BE49-F238E27FC236}">
                <a16:creationId xmlns:a16="http://schemas.microsoft.com/office/drawing/2014/main" id="{9332414A-2130-4CF3-9CD6-CBF2B690C905}"/>
              </a:ext>
            </a:extLst>
          </p:cNvPr>
          <p:cNvSpPr txBox="1"/>
          <p:nvPr/>
        </p:nvSpPr>
        <p:spPr>
          <a:xfrm>
            <a:off x="6725745" y="5489247"/>
            <a:ext cx="4531709" cy="492443"/>
          </a:xfrm>
          <a:prstGeom prst="rect">
            <a:avLst/>
          </a:prstGeom>
          <a:noFill/>
        </p:spPr>
        <p:txBody>
          <a:bodyPr wrap="square" rtlCol="0">
            <a:spAutoFit/>
          </a:bodyPr>
          <a:lstStyle/>
          <a:p>
            <a:pPr algn="ctr"/>
            <a:r>
              <a:rPr lang="es-ES" sz="1600" dirty="0"/>
              <a:t>Similitud negativa</a:t>
            </a:r>
            <a:endParaRPr lang="es-ES" sz="1600" b="1" u="sng" dirty="0"/>
          </a:p>
          <a:p>
            <a:endParaRPr lang="es-ES" sz="1000" dirty="0"/>
          </a:p>
        </p:txBody>
      </p:sp>
    </p:spTree>
    <p:extLst>
      <p:ext uri="{BB962C8B-B14F-4D97-AF65-F5344CB8AC3E}">
        <p14:creationId xmlns:p14="http://schemas.microsoft.com/office/powerpoint/2010/main" val="410544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1972866"/>
            <a:ext cx="11457992" cy="1723549"/>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696415"/>
            <a:ext cx="11457992" cy="2554545"/>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Reducción de la complejidad: </a:t>
            </a:r>
          </a:p>
          <a:p>
            <a:pPr marL="285750" indent="-285750">
              <a:buFont typeface="Arial" panose="020B0604020202020204" pitchFamily="34" charset="0"/>
              <a:buChar char="•"/>
            </a:pPr>
            <a:r>
              <a:rPr lang="es-ES" sz="1400" dirty="0"/>
              <a:t>No se discriminara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285750" indent="-285750">
              <a:buFont typeface="Arial" panose="020B0604020202020204" pitchFamily="34" charset="0"/>
              <a:buChar char="•"/>
            </a:pPr>
            <a:r>
              <a:rPr lang="es-ES" sz="1400" dirty="0"/>
              <a:t>Stop words:</a:t>
            </a:r>
          </a:p>
          <a:p>
            <a:pPr marL="742950" lvl="1" indent="-285750">
              <a:buFont typeface="Arial" panose="020B0604020202020204" pitchFamily="34" charset="0"/>
              <a:buChar char="•"/>
            </a:pPr>
            <a:r>
              <a:rPr lang="es-ES" sz="1400" dirty="0"/>
              <a:t>Las palabras que aparecen a menudo en un texto, aportan muy poco valor discriminatorio, y pueden alterar la evaluación.</a:t>
            </a:r>
          </a:p>
          <a:p>
            <a:pPr marL="742950" lvl="1" indent="-285750">
              <a:buFont typeface="Arial" panose="020B0604020202020204" pitchFamily="34" charset="0"/>
              <a:buChar char="•"/>
            </a:pPr>
            <a:r>
              <a:rPr lang="es-ES" sz="1400" dirty="0"/>
              <a:t>Artículos, pronombres, preposiciones, conjunciones, algunos verbos, adjetivos, adverbios.</a:t>
            </a:r>
          </a:p>
          <a:p>
            <a:pPr marL="742950" lvl="1" indent="-285750">
              <a:buFont typeface="Arial" panose="020B0604020202020204" pitchFamily="34" charset="0"/>
              <a:buChar char="•"/>
            </a:pPr>
            <a:r>
              <a:rPr lang="es-ES" sz="1400" dirty="0"/>
              <a:t>Eliminarlas mejora eficacia</a:t>
            </a:r>
          </a:p>
          <a:p>
            <a:pPr marL="742950" lvl="1" indent="-285750">
              <a:buFont typeface="Arial" panose="020B0604020202020204" pitchFamily="34" charset="0"/>
              <a:buChar char="•"/>
            </a:pPr>
            <a:r>
              <a:rPr lang="es-ES" sz="1400" dirty="0"/>
              <a:t>También reduce tiempo de evaluación</a:t>
            </a:r>
          </a:p>
        </p:txBody>
      </p:sp>
    </p:spTree>
    <p:extLst>
      <p:ext uri="{BB962C8B-B14F-4D97-AF65-F5344CB8AC3E}">
        <p14:creationId xmlns:p14="http://schemas.microsoft.com/office/powerpoint/2010/main" val="93433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 </a:t>
            </a:r>
            <a:r>
              <a:rPr lang="es-ES" sz="4000" dirty="0" err="1"/>
              <a:t>Algortimos</a:t>
            </a:r>
            <a:r>
              <a:rPr lang="es-ES" sz="4000" dirty="0"/>
              <a: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09949" y="2346687"/>
            <a:ext cx="5731186" cy="4893647"/>
          </a:xfrm>
          <a:prstGeom prst="rect">
            <a:avLst/>
          </a:prstGeom>
          <a:noFill/>
        </p:spPr>
        <p:txBody>
          <a:bodyPr wrap="square" rtlCol="0">
            <a:spAutoFit/>
          </a:bodyPr>
          <a:lstStyle/>
          <a:p>
            <a:pPr marL="342900" indent="-342900">
              <a:buFont typeface="Arial" panose="020B0604020202020204" pitchFamily="34" charset="0"/>
              <a:buChar char="•"/>
            </a:pPr>
            <a:r>
              <a:rPr lang="es-ES" sz="1600" b="1" dirty="0"/>
              <a:t>Block </a:t>
            </a:r>
            <a:r>
              <a:rPr lang="es-ES" sz="1600" b="1" dirty="0" err="1"/>
              <a:t>distance</a:t>
            </a:r>
            <a:r>
              <a:rPr lang="es-ES" sz="1600" b="1" dirty="0"/>
              <a:t>:</a:t>
            </a:r>
            <a:r>
              <a:rPr lang="es-ES" sz="1600" dirty="0"/>
              <a:t> Distancia cartesiana entre los vectores de dos cadenas de texto.</a:t>
            </a:r>
          </a:p>
          <a:p>
            <a:pPr marL="342900" indent="-342900">
              <a:buFont typeface="Arial" panose="020B0604020202020204" pitchFamily="34" charset="0"/>
              <a:buChar char="•"/>
            </a:pPr>
            <a:r>
              <a:rPr lang="es-ES" sz="1600" b="1" dirty="0"/>
              <a:t>Distancia </a:t>
            </a:r>
            <a:r>
              <a:rPr lang="es-ES" sz="1600" b="1" dirty="0" err="1"/>
              <a:t>euclidea</a:t>
            </a:r>
            <a:r>
              <a:rPr lang="es-ES" sz="1600" b="1" dirty="0"/>
              <a:t>: </a:t>
            </a:r>
            <a:r>
              <a:rPr lang="es-ES" sz="1600" dirty="0"/>
              <a:t>Distancia </a:t>
            </a:r>
            <a:r>
              <a:rPr lang="es-ES" sz="1600" dirty="0" err="1"/>
              <a:t>euclidea</a:t>
            </a:r>
            <a:r>
              <a:rPr lang="es-ES" sz="1600" dirty="0"/>
              <a:t> entre los vectores de dos cadenas de texto.</a:t>
            </a:r>
          </a:p>
          <a:p>
            <a:pPr marL="342900" indent="-342900">
              <a:buFont typeface="Arial" panose="020B0604020202020204" pitchFamily="34" charset="0"/>
              <a:buChar char="•"/>
            </a:pPr>
            <a:r>
              <a:rPr lang="es-ES" sz="1600" b="1" dirty="0" err="1"/>
              <a:t>Cosine</a:t>
            </a:r>
            <a:r>
              <a:rPr lang="es-ES" sz="1600" b="1" dirty="0"/>
              <a:t> </a:t>
            </a:r>
            <a:r>
              <a:rPr lang="es-ES" sz="1600" b="1" dirty="0" err="1"/>
              <a:t>distance</a:t>
            </a:r>
            <a:r>
              <a:rPr lang="es-ES" sz="1600" b="1" dirty="0"/>
              <a:t>: </a:t>
            </a:r>
            <a:r>
              <a:rPr lang="es-ES" sz="1600" dirty="0"/>
              <a:t>Distancia cartesiana de el Angulo de dos vectores que representan cadenas de texto.</a:t>
            </a:r>
          </a:p>
          <a:p>
            <a:pPr marL="342900" indent="-342900">
              <a:buFont typeface="Arial" panose="020B0604020202020204" pitchFamily="34" charset="0"/>
              <a:buChar char="•"/>
            </a:pPr>
            <a:r>
              <a:rPr lang="es-ES" sz="1600" b="1" dirty="0"/>
              <a:t>Dice </a:t>
            </a:r>
            <a:r>
              <a:rPr lang="es-ES" sz="1600" b="1" dirty="0" err="1"/>
              <a:t>distance</a:t>
            </a:r>
            <a:r>
              <a:rPr lang="es-ES" sz="1600" b="1" dirty="0"/>
              <a:t>:</a:t>
            </a:r>
            <a:r>
              <a:rPr lang="es-ES" sz="1600" dirty="0"/>
              <a:t> Evalúa la similitud de dos muestras desde el punto de vista de los elementos que comparten (caracteres).</a:t>
            </a:r>
          </a:p>
          <a:p>
            <a:pPr marL="342900" indent="-342900">
              <a:buFont typeface="Arial" panose="020B0604020202020204" pitchFamily="34" charset="0"/>
              <a:buChar char="•"/>
            </a:pPr>
            <a:r>
              <a:rPr lang="es-ES" sz="1600" b="1" dirty="0"/>
              <a:t>Jaccard y Jaccard generalizado:</a:t>
            </a:r>
            <a:r>
              <a:rPr lang="es-ES" sz="1600" dirty="0"/>
              <a:t> Mide el grado de similitud entre dos conjuntos (intersección/unión).</a:t>
            </a:r>
          </a:p>
          <a:p>
            <a:pPr marL="342900" indent="-342900">
              <a:buFont typeface="Arial" panose="020B0604020202020204" pitchFamily="34" charset="0"/>
              <a:buChar char="•"/>
            </a:pPr>
            <a:r>
              <a:rPr lang="es-ES" sz="1600" b="1" dirty="0">
                <a:solidFill>
                  <a:srgbClr val="000000"/>
                </a:solidFill>
                <a:latin typeface="Calibri" panose="020F0502020204030204" pitchFamily="34" charset="0"/>
              </a:rPr>
              <a:t>Jaro Winkler: </a:t>
            </a:r>
            <a:r>
              <a:rPr lang="es-ES" sz="1600" dirty="0">
                <a:solidFill>
                  <a:srgbClr val="000000"/>
                </a:solidFill>
                <a:latin typeface="Calibri" panose="020F0502020204030204" pitchFamily="34" charset="0"/>
              </a:rPr>
              <a:t>evalúa el número de caracteres iguales entre dos cadenas y el número de transposiciones que son necesarias para llegar de una a otra. Jaro-Winkler da mayor peso a las cadenas con prefijos comunes.</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
        <p:nvSpPr>
          <p:cNvPr id="7" name="CuadroTexto 6">
            <a:extLst>
              <a:ext uri="{FF2B5EF4-FFF2-40B4-BE49-F238E27FC236}">
                <a16:creationId xmlns:a16="http://schemas.microsoft.com/office/drawing/2014/main" id="{DF5F70E1-7EF9-4002-A4F9-F6D16018C104}"/>
              </a:ext>
            </a:extLst>
          </p:cNvPr>
          <p:cNvSpPr txBox="1"/>
          <p:nvPr/>
        </p:nvSpPr>
        <p:spPr>
          <a:xfrm>
            <a:off x="6244019" y="2346687"/>
            <a:ext cx="5731186" cy="4647426"/>
          </a:xfrm>
          <a:prstGeom prst="rect">
            <a:avLst/>
          </a:prstGeom>
          <a:noFill/>
        </p:spPr>
        <p:txBody>
          <a:bodyPr wrap="square" rtlCol="0">
            <a:spAutoFit/>
          </a:bodyPr>
          <a:lstStyle/>
          <a:p>
            <a:pPr marL="342900" indent="-342900">
              <a:buFont typeface="Arial" panose="020B0604020202020204" pitchFamily="34" charset="0"/>
              <a:buChar char="•"/>
            </a:pPr>
            <a:r>
              <a:rPr lang="es-ES" sz="1600" b="1" dirty="0" err="1"/>
              <a:t>Levenshtein</a:t>
            </a:r>
            <a:r>
              <a:rPr lang="es-ES" sz="1600" b="1" dirty="0"/>
              <a:t> o distancia de edición: </a:t>
            </a:r>
            <a:r>
              <a:rPr lang="es-ES" sz="1600" dirty="0"/>
              <a:t>La similitud entre dos cadenas de texto A y B se basa en el conjunto mínimo de operaciones de edición necesarias para transformar A en B, o viceversa</a:t>
            </a:r>
          </a:p>
          <a:p>
            <a:pPr marL="342900" indent="-342900">
              <a:buFont typeface="Arial" panose="020B0604020202020204" pitchFamily="34" charset="0"/>
              <a:buChar char="•"/>
            </a:pPr>
            <a:r>
              <a:rPr lang="es-ES" sz="1600" b="1" dirty="0" err="1"/>
              <a:t>Longest</a:t>
            </a:r>
            <a:r>
              <a:rPr lang="es-ES" sz="1600" b="1" dirty="0"/>
              <a:t> </a:t>
            </a:r>
            <a:r>
              <a:rPr lang="es-ES" sz="1600" b="1" dirty="0" err="1"/>
              <a:t>Common</a:t>
            </a:r>
            <a:r>
              <a:rPr lang="es-ES" sz="1600" b="1" dirty="0"/>
              <a:t> </a:t>
            </a:r>
            <a:r>
              <a:rPr lang="es-ES" sz="1600" b="1" dirty="0" err="1"/>
              <a:t>Subsequence</a:t>
            </a:r>
            <a:r>
              <a:rPr lang="es-ES" sz="1600" b="1" dirty="0"/>
              <a:t> o </a:t>
            </a:r>
            <a:r>
              <a:rPr lang="es-ES" sz="1600" b="1" dirty="0" err="1"/>
              <a:t>Longest</a:t>
            </a:r>
            <a:r>
              <a:rPr lang="es-ES" sz="1600" b="1" dirty="0"/>
              <a:t> </a:t>
            </a:r>
            <a:r>
              <a:rPr lang="es-ES" sz="1600" b="1" dirty="0" err="1"/>
              <a:t>Common</a:t>
            </a:r>
            <a:r>
              <a:rPr lang="es-ES" sz="1600" b="1" dirty="0"/>
              <a:t> String: </a:t>
            </a:r>
            <a:r>
              <a:rPr lang="es-ES" sz="1600" dirty="0"/>
              <a:t>se trata de encontrar una subsecuencia más larga que es común en un conjunto de secuencias</a:t>
            </a:r>
          </a:p>
          <a:p>
            <a:pPr marL="342900" indent="-342900">
              <a:buFont typeface="Arial" panose="020B0604020202020204" pitchFamily="34" charset="0"/>
              <a:buChar char="•"/>
            </a:pPr>
            <a:r>
              <a:rPr lang="es-ES" sz="1600" b="1" dirty="0" err="1"/>
              <a:t>Simon</a:t>
            </a:r>
            <a:r>
              <a:rPr lang="es-ES" sz="1600" b="1" dirty="0"/>
              <a:t> White: </a:t>
            </a:r>
            <a:r>
              <a:rPr lang="es-ES" sz="1600" dirty="0"/>
              <a:t>Basado en el la longitud de n-gramas presentes en las 2 cadenas.</a:t>
            </a:r>
          </a:p>
          <a:p>
            <a:pPr marL="342900" indent="-342900">
              <a:buFont typeface="Arial" panose="020B0604020202020204" pitchFamily="34" charset="0"/>
              <a:buChar char="•"/>
            </a:pPr>
            <a:r>
              <a:rPr lang="es-ES" sz="1600" b="1" dirty="0"/>
              <a:t>Smith </a:t>
            </a:r>
            <a:r>
              <a:rPr lang="es-ES" sz="1600" b="1" dirty="0" err="1"/>
              <a:t>Weterman</a:t>
            </a:r>
            <a:r>
              <a:rPr lang="es-ES" sz="1600" b="1" dirty="0"/>
              <a:t> y Smith </a:t>
            </a:r>
            <a:r>
              <a:rPr lang="es-ES" sz="1600" b="1" dirty="0" err="1"/>
              <a:t>Weterman</a:t>
            </a:r>
            <a:r>
              <a:rPr lang="es-ES" sz="1600" b="1" dirty="0"/>
              <a:t> </a:t>
            </a:r>
            <a:r>
              <a:rPr lang="es-ES" sz="1600" b="1" dirty="0" err="1"/>
              <a:t>Gotoh</a:t>
            </a:r>
            <a:r>
              <a:rPr lang="es-ES" sz="1600" b="1" dirty="0"/>
              <a:t>: </a:t>
            </a:r>
            <a:r>
              <a:rPr lang="es-ES" sz="1600" dirty="0"/>
              <a:t>Ideado como un algoritmo para realizar alineamientos locales en secuencias de ADN, se suele usar para alinear textos, buscando el alineamiento optimo de dichas cadenas, y evaluando su similitud</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29597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III). Algoritmos II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3889646360"/>
              </p:ext>
            </p:extLst>
          </p:nvPr>
        </p:nvGraphicFramePr>
        <p:xfrm>
          <a:off x="3920963" y="2483466"/>
          <a:ext cx="7238449" cy="3494127"/>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508309">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Truncado</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highlight>
                          <a:srgbClr val="FF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Mal</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Mal</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dirty="0" err="1">
                          <a:effectLst/>
                        </a:rPr>
                        <a:t>Longest</a:t>
                      </a:r>
                      <a:r>
                        <a:rPr lang="es-ES" sz="1100" u="none" strike="noStrike" dirty="0">
                          <a:effectLst/>
                        </a:rPr>
                        <a:t> </a:t>
                      </a:r>
                      <a:r>
                        <a:rPr lang="es-ES" sz="1100" u="none" strike="noStrike" dirty="0" err="1">
                          <a:effectLst/>
                        </a:rPr>
                        <a:t>Common</a:t>
                      </a:r>
                      <a:r>
                        <a:rPr lang="es-ES" sz="1100" u="none" strike="noStrike" dirty="0">
                          <a:effectLst/>
                        </a:rPr>
                        <a:t> </a:t>
                      </a:r>
                      <a:r>
                        <a:rPr lang="es-ES" sz="1100" u="none" strike="noStrike" dirty="0" err="1">
                          <a:effectLst/>
                        </a:rPr>
                        <a:t>Subsequence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highlight>
                          <a:srgbClr val="C0C0C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2923877"/>
          </a:xfrm>
          <a:prstGeom prst="rect">
            <a:avLst/>
          </a:prstGeom>
          <a:noFill/>
        </p:spPr>
        <p:txBody>
          <a:bodyPr wrap="square" rtlCol="0">
            <a:spAutoFit/>
          </a:bodyPr>
          <a:lstStyle/>
          <a:p>
            <a:r>
              <a:rPr lang="es-ES" sz="1400" dirty="0"/>
              <a:t>Resultados evaluación de algoritmo con 10.000 cadenas sintéticas de n tokens (de 3 a 6) generadas aleatoriamente</a:t>
            </a:r>
          </a:p>
          <a:p>
            <a:endParaRPr lang="es-ES" sz="1400" dirty="0"/>
          </a:p>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IV).  Consenso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r>
              <a:rPr lang="es-ES" sz="1600" dirty="0"/>
              <a:t>Conclusión</a:t>
            </a:r>
            <a:endParaRPr lang="es-ES" sz="800" b="1" u="sng" dirty="0"/>
          </a:p>
          <a:p>
            <a:pPr marL="285750" indent="-285750">
              <a:buFont typeface="Arial" panose="020B0604020202020204" pitchFamily="34" charset="0"/>
              <a:buChar char="•"/>
            </a:pPr>
            <a:r>
              <a:rPr lang="es-ES" sz="1200" dirty="0"/>
              <a:t>Ningún algoritmo funciona bien para todos los casos.</a:t>
            </a:r>
            <a:endParaRPr lang="es-ES" sz="16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669188"/>
                <a:ext cx="11457992" cy="2471639"/>
              </a:xfrm>
              <a:prstGeom prst="rect">
                <a:avLst/>
              </a:prstGeom>
              <a:noFill/>
            </p:spPr>
            <p:txBody>
              <a:bodyPr wrap="square" rtlCol="0">
                <a:spAutoFit/>
              </a:bodyPr>
              <a:lstStyle/>
              <a:p>
                <a:r>
                  <a:rPr lang="es-ES" sz="1600" dirty="0"/>
                  <a:t>Algoritmo de consenso</a:t>
                </a:r>
              </a:p>
              <a:p>
                <a:endParaRPr lang="es-ES" sz="800" b="1" u="sng" dirty="0"/>
              </a:p>
              <a:p>
                <a:pPr marL="342900" indent="-342900">
                  <a:buFont typeface="+mj-lt"/>
                  <a:buAutoNum type="arabicPeriod"/>
                </a:pPr>
                <a:r>
                  <a:rPr lang="es-ES" sz="1200" dirty="0"/>
                  <a:t>Ordenar los resultados de similitud de cada algoritmo de la siguiente forma:</a:t>
                </a:r>
              </a:p>
              <a:p>
                <a:pPr marL="800100" lvl="1" indent="-342900">
                  <a:buFont typeface="Arial" panose="020B0604020202020204" pitchFamily="34" charset="0"/>
                  <a:buChar char="•"/>
                </a:pPr>
                <a:r>
                  <a:rPr lang="es-ES" sz="1200" dirty="0"/>
                  <a:t>Si del resultado mayoritario se infiere similitud (por encima de un cierto umbral configurable), se ordenan de mayor a menor.</a:t>
                </a:r>
              </a:p>
              <a:p>
                <a:pPr marL="800100" lvl="1" indent="-342900">
                  <a:buFont typeface="Arial" panose="020B0604020202020204" pitchFamily="34" charset="0"/>
                  <a:buChar char="•"/>
                </a:pPr>
                <a:r>
                  <a:rPr lang="es-ES" sz="1200" dirty="0"/>
                  <a:t>En caso contrario se ordenan de menor a mayor</a:t>
                </a:r>
              </a:p>
              <a:p>
                <a:pPr marL="342900" indent="-342900">
                  <a:buFont typeface="+mj-lt"/>
                  <a:buAutoNum type="arabicPeriod"/>
                </a:pPr>
                <a:r>
                  <a:rPr lang="es-ES" sz="1200" dirty="0"/>
                  <a:t>Se establece el peso restante (PR), como el peso en el rango [0,1] que aun no ha sido asignado. Para la primera iteración (PR = 1);</a:t>
                </a:r>
              </a:p>
              <a:p>
                <a:pPr marL="342900" indent="-342900">
                  <a:buFont typeface="+mj-lt"/>
                  <a:buAutoNum type="arabicPeriod"/>
                </a:pPr>
                <a:r>
                  <a:rPr lang="es-ES" sz="1200" dirty="0"/>
                  <a:t>Se establecen los valores</a:t>
                </a:r>
              </a:p>
              <a:p>
                <a:pPr marL="742950" lvl="1" indent="-285750">
                  <a:buFont typeface="Arial" panose="020B0604020202020204" pitchFamily="34" charset="0"/>
                  <a:buChar char="•"/>
                </a:pPr>
                <a:r>
                  <a:rPr lang="es-ES" sz="1200" dirty="0"/>
                  <a:t>Se calcula el </a:t>
                </a:r>
                <a:r>
                  <a:rPr lang="es-ES" sz="1200" b="1" dirty="0"/>
                  <a:t>peso a aplicar </a:t>
                </a:r>
                <a:r>
                  <a:rPr lang="es-ES" sz="1200" dirty="0"/>
                  <a:t>al elemento como: </a:t>
                </a:r>
                <a14:m>
                  <m:oMath xmlns:m="http://schemas.openxmlformats.org/officeDocument/2006/math">
                    <m:sSub>
                      <m:sSubPr>
                        <m:ctrlPr>
                          <a:rPr lang="es-ES" sz="1200" b="1" i="1" smtClean="0">
                            <a:latin typeface="Cambria Math" panose="02040503050406030204" pitchFamily="18" charset="0"/>
                          </a:rPr>
                        </m:ctrlPr>
                      </m:sSubPr>
                      <m:e>
                        <m:r>
                          <a:rPr lang="es-ES" sz="1200" b="1" i="1">
                            <a:latin typeface="Cambria Math" panose="02040503050406030204" pitchFamily="18" charset="0"/>
                            <a:ea typeface="Cambria Math" panose="02040503050406030204" pitchFamily="18" charset="0"/>
                          </a:rPr>
                          <m:t>𝜶</m:t>
                        </m:r>
                      </m:e>
                      <m:sub>
                        <m:r>
                          <a:rPr lang="es-ES" sz="1200" b="1" i="1" smtClean="0">
                            <a:latin typeface="Cambria Math" panose="02040503050406030204" pitchFamily="18" charset="0"/>
                          </a:rPr>
                          <m:t>𝒊</m:t>
                        </m:r>
                      </m:sub>
                    </m:sSub>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1</m:t>
                        </m:r>
                      </m:num>
                      <m:den>
                        <m:r>
                          <a:rPr lang="es-ES" sz="1200" b="0" i="1" smtClean="0">
                            <a:latin typeface="Cambria Math" panose="02040503050406030204" pitchFamily="18" charset="0"/>
                          </a:rPr>
                          <m:t>3</m:t>
                        </m:r>
                      </m:den>
                    </m:f>
                    <m:r>
                      <a:rPr lang="es-ES" sz="1200" b="0" i="1" smtClean="0">
                        <a:latin typeface="Cambria Math" panose="02040503050406030204" pitchFamily="18" charset="0"/>
                      </a:rPr>
                      <m:t> </m:t>
                    </m:r>
                    <m:r>
                      <a:rPr lang="es-ES" sz="1200" b="0" i="1" smtClean="0">
                        <a:latin typeface="Cambria Math" panose="02040503050406030204" pitchFamily="18" charset="0"/>
                      </a:rPr>
                      <m:t>𝑃𝑅</m:t>
                    </m:r>
                  </m:oMath>
                </a14:m>
                <a:r>
                  <a:rPr lang="es-ES" sz="1200" dirty="0"/>
                  <a:t>, es decir, un tercio de lo que quede por asignar. En la primera iteración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ea typeface="Cambria Math" panose="02040503050406030204" pitchFamily="18" charset="0"/>
                          </a:rPr>
                          <m:t>1</m:t>
                        </m:r>
                      </m:sub>
                    </m:sSub>
                    <m:r>
                      <a:rPr lang="es-ES" sz="1200" i="1">
                        <a:latin typeface="Cambria Math" panose="02040503050406030204" pitchFamily="18" charset="0"/>
                      </a:rPr>
                      <m:t>=</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r>
                      <a:rPr lang="es-ES" sz="1200" i="1">
                        <a:latin typeface="Cambria Math" panose="02040503050406030204" pitchFamily="18" charset="0"/>
                      </a:rPr>
                      <m:t> </m:t>
                    </m:r>
                    <m:r>
                      <a:rPr lang="es-ES" sz="1200" b="0" i="1" smtClean="0">
                        <a:latin typeface="Cambria Math" panose="02040503050406030204" pitchFamily="18" charset="0"/>
                      </a:rPr>
                      <m:t>1=</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actualiza el restante: </a:t>
                </a:r>
                <a:r>
                  <a:rPr lang="es-ES" sz="1200" b="1" dirty="0"/>
                  <a:t>PR</a:t>
                </a:r>
                <a:r>
                  <a:rPr lang="es-ES" sz="1200" dirty="0"/>
                  <a:t> = (1-</a:t>
                </a:r>
                <a:r>
                  <a:rPr lang="el-GR" sz="1200" dirty="0"/>
                  <a:t> α</a:t>
                </a:r>
                <a:r>
                  <a:rPr lang="es-ES" sz="1200" dirty="0"/>
                  <a:t>)*PR. En la primera iteración PR = (1-</a:t>
                </a:r>
                <a:r>
                  <a:rPr lang="el-GR" sz="1200" dirty="0"/>
                  <a:t> </a:t>
                </a:r>
                <a14:m>
                  <m:oMath xmlns:m="http://schemas.openxmlformats.org/officeDocument/2006/math">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r>
                  <a:rPr lang="es-ES" sz="1200" dirty="0"/>
                  <a:t>)*1 = </a:t>
                </a:r>
                <a14:m>
                  <m:oMath xmlns:m="http://schemas.openxmlformats.org/officeDocument/2006/math">
                    <m:f>
                      <m:fPr>
                        <m:ctrlPr>
                          <a:rPr lang="es-ES" sz="1200" i="1">
                            <a:latin typeface="Cambria Math" panose="02040503050406030204" pitchFamily="18" charset="0"/>
                          </a:rPr>
                        </m:ctrlPr>
                      </m:fPr>
                      <m:num>
                        <m:r>
                          <a:rPr lang="es-ES" sz="1200" b="0" i="1" smtClean="0">
                            <a:latin typeface="Cambria Math" panose="02040503050406030204" pitchFamily="18" charset="0"/>
                          </a:rPr>
                          <m:t>2</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calcula el valor de </a:t>
                </a:r>
                <a:r>
                  <a:rPr lang="es-ES" sz="1200" b="1" dirty="0"/>
                  <a:t>similitud ponderada </a:t>
                </a:r>
                <a:r>
                  <a:rPr lang="es-ES" sz="1200" dirty="0"/>
                  <a:t>a aplicar para la similitud de el algoritmo i, como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r>
                      <a:rPr lang="es-ES" sz="1200" b="0" i="1" smtClean="0">
                        <a:latin typeface="Cambria Math" panose="02040503050406030204" pitchFamily="18" charset="0"/>
                      </a:rPr>
                      <m:t>= </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rPr>
                          <m:t>𝑖</m:t>
                        </m:r>
                      </m:sub>
                    </m:sSub>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𝑆</m:t>
                        </m:r>
                      </m:e>
                      <m:sub>
                        <m:r>
                          <a:rPr lang="es-ES" sz="1200" i="1">
                            <a:latin typeface="Cambria Math" panose="02040503050406030204" pitchFamily="18" charset="0"/>
                          </a:rPr>
                          <m:t>𝑖</m:t>
                        </m:r>
                      </m:sub>
                    </m:sSub>
                    <m:r>
                      <a:rPr lang="es-ES" sz="1200" b="0" i="0" smtClean="0">
                        <a:latin typeface="Cambria Math" panose="02040503050406030204" pitchFamily="18" charset="0"/>
                      </a:rPr>
                      <m:t>.</m:t>
                    </m:r>
                  </m:oMath>
                </a14:m>
                <a:r>
                  <a:rPr lang="es-ES" sz="1200" dirty="0"/>
                  <a:t> </a:t>
                </a:r>
              </a:p>
              <a:p>
                <a:pPr marL="342900" indent="-342900">
                  <a:buFont typeface="+mj-lt"/>
                  <a:buAutoNum type="arabicPeriod"/>
                </a:pPr>
                <a:r>
                  <a:rPr lang="es-ES" sz="1200" dirty="0"/>
                  <a:t>Se repite el punto 3, hasta alcanzar los 2 últimos elementos de la lista, para dichos elementos se reaprtira el sobrante: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rPr>
                          <m:t>𝑆𝑃</m:t>
                        </m:r>
                      </m:e>
                      <m:sub>
                        <m:r>
                          <a:rPr lang="es-ES" sz="1200" b="0" i="1" smtClean="0">
                            <a:latin typeface="Cambria Math" panose="02040503050406030204" pitchFamily="18" charset="0"/>
                          </a:rPr>
                          <m:t>𝑛</m:t>
                        </m:r>
                        <m:r>
                          <a:rPr lang="es-ES" sz="1200" b="0" i="1" smtClean="0">
                            <a:latin typeface="Cambria Math" panose="02040503050406030204" pitchFamily="18" charset="0"/>
                          </a:rPr>
                          <m:t>−1,2</m:t>
                        </m:r>
                      </m:sub>
                    </m:sSub>
                    <m:r>
                      <a:rPr lang="es-ES" sz="1200" i="1">
                        <a:latin typeface="Cambria Math" panose="02040503050406030204" pitchFamily="18" charset="0"/>
                      </a:rPr>
                      <m:t>=</m:t>
                    </m:r>
                    <m:r>
                      <a:rPr lang="es-ES" sz="1200" b="0" i="1" smtClean="0">
                        <a:latin typeface="Cambria Math" panose="02040503050406030204" pitchFamily="18" charset="0"/>
                      </a:rPr>
                      <m:t>1/2</m:t>
                    </m:r>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𝑃𝑅</m:t>
                        </m:r>
                        <m:r>
                          <a:rPr lang="es-ES" sz="1200" i="1">
                            <a:latin typeface="Cambria Math" panose="02040503050406030204" pitchFamily="18" charset="0"/>
                          </a:rPr>
                          <m:t>∗</m:t>
                        </m:r>
                        <m:r>
                          <a:rPr lang="es-ES" sz="1200" i="1">
                            <a:latin typeface="Cambria Math" panose="02040503050406030204" pitchFamily="18" charset="0"/>
                          </a:rPr>
                          <m:t>𝑆</m:t>
                        </m:r>
                      </m:e>
                      <m:sub>
                        <m:r>
                          <a:rPr lang="es-ES" sz="1200" i="1">
                            <a:latin typeface="Cambria Math" panose="02040503050406030204" pitchFamily="18" charset="0"/>
                          </a:rPr>
                          <m:t>𝑖</m:t>
                        </m:r>
                      </m:sub>
                    </m:sSub>
                    <m:r>
                      <a:rPr lang="es-ES" sz="1200">
                        <a:latin typeface="Cambria Math" panose="02040503050406030204" pitchFamily="18" charset="0"/>
                      </a:rPr>
                      <m:t>.</m:t>
                    </m:r>
                  </m:oMath>
                </a14:m>
                <a:r>
                  <a:rPr lang="es-ES" sz="1200" dirty="0"/>
                  <a:t> </a:t>
                </a:r>
              </a:p>
              <a:p>
                <a:pPr marL="342900" indent="-342900">
                  <a:buFont typeface="+mj-lt"/>
                  <a:buAutoNum type="arabicPeriod"/>
                </a:pPr>
                <a:r>
                  <a:rPr lang="es-ES" sz="1200" dirty="0"/>
                  <a:t>Se sumaran todos los valores ponderados: </a:t>
                </a:r>
                <a14:m>
                  <m:oMath xmlns:m="http://schemas.openxmlformats.org/officeDocument/2006/math">
                    <m:nary>
                      <m:naryPr>
                        <m:chr m:val="∑"/>
                        <m:ctrlPr>
                          <a:rPr lang="es-ES" sz="1200" i="1" smtClean="0">
                            <a:latin typeface="Cambria Math" panose="02040503050406030204" pitchFamily="18" charset="0"/>
                          </a:rPr>
                        </m:ctrlPr>
                      </m:naryPr>
                      <m:sub>
                        <m:r>
                          <m:rPr>
                            <m:brk m:alnAt="23"/>
                          </m:rPr>
                          <a:rPr lang="es-ES" sz="1200" b="0" i="1" smtClean="0">
                            <a:latin typeface="Cambria Math" panose="02040503050406030204" pitchFamily="18" charset="0"/>
                          </a:rPr>
                          <m:t>𝑖</m:t>
                        </m:r>
                        <m:r>
                          <a:rPr lang="es-ES" sz="1200" b="0" i="1" smtClean="0">
                            <a:latin typeface="Cambria Math" panose="02040503050406030204" pitchFamily="18" charset="0"/>
                          </a:rPr>
                          <m:t>=1</m:t>
                        </m:r>
                      </m:sub>
                      <m:sup>
                        <m:r>
                          <a:rPr lang="es-ES" sz="1200" b="0" i="1" smtClean="0">
                            <a:latin typeface="Cambria Math" panose="02040503050406030204" pitchFamily="18" charset="0"/>
                          </a:rPr>
                          <m:t>𝑛</m:t>
                        </m:r>
                      </m:sup>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e>
                    </m:nary>
                  </m:oMath>
                </a14:m>
                <a:r>
                  <a:rPr lang="es-ES" sz="1200" dirty="0"/>
                  <a:t>, siendo esta la similitud consensuada</a:t>
                </a:r>
              </a:p>
            </p:txBody>
          </p:sp>
        </mc:Choice>
        <mc:Fallback xmlns="">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669188"/>
                <a:ext cx="11457992" cy="2471639"/>
              </a:xfrm>
              <a:prstGeom prst="rect">
                <a:avLst/>
              </a:prstGeom>
              <a:blipFill>
                <a:blip r:embed="rId3"/>
                <a:stretch>
                  <a:fillRect l="-319" t="-741" b="-17037"/>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88FD63AC-667C-43E2-8CB7-B47D01EF0906}"/>
              </a:ext>
            </a:extLst>
          </p:cNvPr>
          <p:cNvSpPr txBox="1"/>
          <p:nvPr/>
        </p:nvSpPr>
        <p:spPr>
          <a:xfrm>
            <a:off x="216794" y="2746851"/>
            <a:ext cx="11457992" cy="892552"/>
          </a:xfrm>
          <a:prstGeom prst="rect">
            <a:avLst/>
          </a:prstGeom>
          <a:noFill/>
        </p:spPr>
        <p:txBody>
          <a:bodyPr wrap="square" rtlCol="0">
            <a:spAutoFit/>
          </a:bodyPr>
          <a:lstStyle/>
          <a:p>
            <a:r>
              <a:rPr lang="es-ES" sz="1600" dirty="0"/>
              <a:t>Idea</a:t>
            </a:r>
            <a:endParaRPr lang="es-ES" sz="1200" b="1" u="sng" dirty="0"/>
          </a:p>
          <a:p>
            <a:pPr marL="285750" indent="-285750">
              <a:buFont typeface="Arial" panose="020B0604020202020204" pitchFamily="34" charset="0"/>
              <a:buChar char="•"/>
            </a:pPr>
            <a:r>
              <a:rPr lang="es-ES" sz="1200" dirty="0"/>
              <a:t>Usar todos los algoritmos, ya que partiendo del hecho de que ninguno es perfecto, la unión de todos, puede arrojar un valor mas preciso, que su suma individual. Se opta por apoyarse en todos ellos, de forma que se maximice los valores altos, en caso de que los algoritmos muestren de forma mayoritaria algún grado de similitud, y en se maximicen los valores bajos en caso contrario.</a:t>
            </a:r>
          </a:p>
        </p:txBody>
      </p:sp>
    </p:spTree>
    <p:extLst>
      <p:ext uri="{BB962C8B-B14F-4D97-AF65-F5344CB8AC3E}">
        <p14:creationId xmlns:p14="http://schemas.microsoft.com/office/powerpoint/2010/main" val="8309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V). Pesos algoritmo de consenso.</a:t>
            </a:r>
          </a:p>
        </p:txBody>
      </p:sp>
      <p:pic>
        <p:nvPicPr>
          <p:cNvPr id="5" name="Imagen 4">
            <a:extLst>
              <a:ext uri="{FF2B5EF4-FFF2-40B4-BE49-F238E27FC236}">
                <a16:creationId xmlns:a16="http://schemas.microsoft.com/office/drawing/2014/main" id="{D07A176F-CDA9-40B3-BCFB-617B5E6788C5}"/>
              </a:ext>
            </a:extLst>
          </p:cNvPr>
          <p:cNvPicPr>
            <a:picLocks noChangeAspect="1"/>
          </p:cNvPicPr>
          <p:nvPr/>
        </p:nvPicPr>
        <p:blipFill>
          <a:blip r:embed="rId3"/>
          <a:stretch>
            <a:fillRect/>
          </a:stretch>
        </p:blipFill>
        <p:spPr>
          <a:xfrm>
            <a:off x="2551113" y="2953600"/>
            <a:ext cx="5648007" cy="3059544"/>
          </a:xfrm>
          <a:prstGeom prst="rect">
            <a:avLst/>
          </a:prstGeom>
        </p:spPr>
      </p:pic>
    </p:spTree>
    <p:extLst>
      <p:ext uri="{BB962C8B-B14F-4D97-AF65-F5344CB8AC3E}">
        <p14:creationId xmlns:p14="http://schemas.microsoft.com/office/powerpoint/2010/main" val="249544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(Valores Numéricos).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8155046" cy="3801682"/>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Identificadores: </a:t>
                </a:r>
                <a:r>
                  <a:rPr lang="es-ES" sz="1400" dirty="0"/>
                  <a:t>Típicamente los enteros actúan como identificadores de una entidad. Un identificador a de tener una variabilidad tendiente a 1. Por lo tanto si el valor es entero, y tiene una variabilidad cercana a 1, se le considera un identificador, y se aplica un valor de similitud 1, en caso de ser igual, y un valor 0, en caso contrario. </a:t>
                </a:r>
              </a:p>
              <a:p>
                <a:pPr marL="285750" indent="-285750">
                  <a:buFont typeface="Arial" panose="020B0604020202020204" pitchFamily="34" charset="0"/>
                  <a:buChar char="•"/>
                </a:pPr>
                <a:r>
                  <a:rPr lang="es-ES" sz="1400" b="1" dirty="0"/>
                  <a:t>No identificadores: </a:t>
                </a:r>
                <a:r>
                  <a:rPr lang="es-ES" sz="1400" dirty="0"/>
                  <a:t>En este caso nos interesa que la similitud siga una distribución exponencial inversa, lo que garantiza que la similitud decaiga rápidamente cuanto menor sea. Para calcularla </a:t>
                </a:r>
                <a:r>
                  <a:rPr lang="es-ES" sz="1400" dirty="0" err="1"/>
                  <a:t>segumos</a:t>
                </a:r>
                <a:r>
                  <a:rPr lang="es-ES" sz="1400" dirty="0"/>
                  <a:t> la siguiente algoritmia:</a:t>
                </a:r>
              </a:p>
              <a:p>
                <a:pPr marL="742950" lvl="1" indent="-285750">
                  <a:buFont typeface="Arial" panose="020B0604020202020204" pitchFamily="34" charset="0"/>
                  <a:buChar char="•"/>
                </a:pPr>
                <a:r>
                  <a:rPr lang="es-ES" sz="1400" dirty="0"/>
                  <a:t>Normalizamos el numero en el intervalo [0-1], para que este no se vea afectado por la magnitud</a:t>
                </a:r>
              </a:p>
              <a:p>
                <a:pPr marL="742950" lvl="1" indent="-285750">
                  <a:buFont typeface="Arial" panose="020B0604020202020204" pitchFamily="34" charset="0"/>
                  <a:buChar char="•"/>
                </a:pPr>
                <a:r>
                  <a:rPr lang="es-ES" sz="1400" dirty="0"/>
                  <a:t>Discretizamos la diferencia de forma que esta solo pueda tomar los valores [0.0,0.1,0.2,0.3 0.4,0.5,0.6,0.7 0.8,0.9,1.0] siguiendo la formula </a:t>
                </a:r>
                <a14:m>
                  <m:oMath xmlns:m="http://schemas.openxmlformats.org/officeDocument/2006/math">
                    <m:r>
                      <a:rPr lang="es-ES" sz="1400" b="0" i="1" smtClean="0">
                        <a:latin typeface="Cambria Math" panose="02040503050406030204" pitchFamily="18" charset="0"/>
                      </a:rPr>
                      <m:t>𝑑𝑖𝑓</m:t>
                    </m:r>
                    <m:r>
                      <a:rPr lang="es-ES" sz="1400" i="1" smtClean="0">
                        <a:latin typeface="Cambria Math" panose="02040503050406030204" pitchFamily="18" charset="0"/>
                      </a:rPr>
                      <m:t>=</m:t>
                    </m:r>
                    <m:r>
                      <a:rPr lang="es-ES" sz="1400" b="0" i="1" smtClean="0">
                        <a:latin typeface="Cambria Math" panose="02040503050406030204" pitchFamily="18" charset="0"/>
                      </a:rPr>
                      <m:t>𝑛𝑀𝑎𝑥</m:t>
                    </m:r>
                    <m:r>
                      <a:rPr lang="es-ES" sz="1400" b="0" i="1" smtClean="0">
                        <a:latin typeface="Cambria Math" panose="02040503050406030204" pitchFamily="18" charset="0"/>
                      </a:rPr>
                      <m:t>− </m:t>
                    </m:r>
                    <m:r>
                      <a:rPr lang="es-ES" sz="1400" b="0" i="1" smtClean="0">
                        <a:latin typeface="Cambria Math" panose="02040503050406030204" pitchFamily="18" charset="0"/>
                      </a:rPr>
                      <m:t>𝑓𝑙𝑜𝑜𝑟</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𝑛𝑀𝑎𝑥</m:t>
                        </m:r>
                      </m:e>
                    </m:d>
                  </m:oMath>
                </a14:m>
                <a:endParaRPr lang="es-ES" sz="1400" dirty="0"/>
              </a:p>
              <a:p>
                <a:pPr marL="742950" lvl="1" indent="-285750">
                  <a:buFont typeface="Arial" panose="020B0604020202020204" pitchFamily="34" charset="0"/>
                  <a:buChar char="•"/>
                </a:pPr>
                <a:r>
                  <a:rPr lang="es-ES" sz="1400" dirty="0"/>
                  <a:t>El valor de la similitud entonces se calcula como </a:t>
                </a:r>
                <a14:m>
                  <m:oMath xmlns:m="http://schemas.openxmlformats.org/officeDocument/2006/math">
                    <m:r>
                      <a:rPr lang="es-ES" sz="1400" b="0" i="1" smtClean="0">
                        <a:latin typeface="Cambria Math" panose="02040503050406030204" pitchFamily="18" charset="0"/>
                      </a:rPr>
                      <m:t>𝑠𝑖𝑚𝑖𝑙𝑖𝑡𝑢𝑑</m:t>
                    </m:r>
                    <m:r>
                      <a:rPr lang="en-US" sz="1400" b="0" i="1" smtClean="0">
                        <a:latin typeface="Cambria Math" panose="02040503050406030204" pitchFamily="18" charset="0"/>
                      </a:rPr>
                      <m:t>=</m:t>
                    </m:r>
                    <m:r>
                      <a:rPr lang="es-ES" sz="1400" b="0" i="1" smtClean="0">
                        <a:latin typeface="Cambria Math" panose="02040503050406030204" pitchFamily="18" charset="0"/>
                      </a:rPr>
                      <m:t> </m:t>
                    </m:r>
                    <m:sSup>
                      <m:sSupPr>
                        <m:ctrlPr>
                          <a:rPr lang="es-ES" sz="1400" b="0" i="1" smtClean="0">
                            <a:latin typeface="Cambria Math" panose="02040503050406030204" pitchFamily="18" charset="0"/>
                          </a:rPr>
                        </m:ctrlPr>
                      </m:sSupPr>
                      <m:e>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1" smtClean="0">
                                <a:latin typeface="Cambria Math" panose="02040503050406030204" pitchFamily="18" charset="0"/>
                              </a:rPr>
                              <m:t>2</m:t>
                            </m:r>
                          </m:den>
                        </m:f>
                      </m:e>
                      <m:sup>
                        <m:r>
                          <a:rPr lang="es-ES" sz="1400" b="0" i="1" smtClean="0">
                            <a:latin typeface="Cambria Math" panose="02040503050406030204" pitchFamily="18" charset="0"/>
                          </a:rPr>
                          <m:t>𝑛𝑀𝑎𝑥</m:t>
                        </m:r>
                        <m:r>
                          <a:rPr lang="es-ES" sz="1400" b="0" i="1" smtClean="0">
                            <a:latin typeface="Cambria Math" panose="02040503050406030204" pitchFamily="18" charset="0"/>
                          </a:rPr>
                          <m:t>−</m:t>
                        </m:r>
                        <m:r>
                          <a:rPr lang="es-ES" sz="1400" b="0" i="1" smtClean="0">
                            <a:latin typeface="Cambria Math" panose="02040503050406030204" pitchFamily="18" charset="0"/>
                          </a:rPr>
                          <m:t>𝑑𝑖𝑓</m:t>
                        </m:r>
                      </m:sup>
                    </m:sSup>
                  </m:oMath>
                </a14:m>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4" y="2193846"/>
                <a:ext cx="8155046" cy="3801682"/>
              </a:xfrm>
              <a:prstGeom prst="rect">
                <a:avLst/>
              </a:prstGeom>
              <a:blipFill>
                <a:blip r:embed="rId3"/>
                <a:stretch>
                  <a:fillRect l="-1197" t="-1282" r="-673"/>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6D685558-9FED-41E8-A385-A785D0A675DF}"/>
              </a:ext>
            </a:extLst>
          </p:cNvPr>
          <p:cNvPicPr>
            <a:picLocks noChangeAspect="1"/>
          </p:cNvPicPr>
          <p:nvPr/>
        </p:nvPicPr>
        <p:blipFill>
          <a:blip r:embed="rId4"/>
          <a:stretch>
            <a:fillRect/>
          </a:stretch>
        </p:blipFill>
        <p:spPr>
          <a:xfrm>
            <a:off x="8468813" y="2964077"/>
            <a:ext cx="3290669" cy="2420723"/>
          </a:xfrm>
          <a:prstGeom prst="rect">
            <a:avLst/>
          </a:prstGeom>
        </p:spPr>
      </p:pic>
    </p:spTree>
    <p:extLst>
      <p:ext uri="{BB962C8B-B14F-4D97-AF65-F5344CB8AC3E}">
        <p14:creationId xmlns:p14="http://schemas.microsoft.com/office/powerpoint/2010/main" val="19923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 Booleanos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507846" cy="4062651"/>
          </a:xfrm>
          <a:prstGeom prst="rect">
            <a:avLst/>
          </a:prstGeom>
          <a:noFill/>
        </p:spPr>
        <p:txBody>
          <a:bodyPr wrap="square" rtlCol="0">
            <a:spAutoFit/>
          </a:bodyPr>
          <a:lstStyle/>
          <a:p>
            <a:r>
              <a:rPr lang="es-ES" sz="2400" dirty="0"/>
              <a:t>Booleanos</a:t>
            </a:r>
          </a:p>
          <a:p>
            <a:endParaRPr lang="es-ES" sz="800" b="1" u="sng" dirty="0"/>
          </a:p>
          <a:p>
            <a:pPr marL="285750" indent="-285750">
              <a:buFont typeface="Arial" panose="020B0604020202020204" pitchFamily="34" charset="0"/>
              <a:buChar char="•"/>
            </a:pPr>
            <a:r>
              <a:rPr lang="es-ES" sz="1400" dirty="0"/>
              <a:t>Existen múltiples representaciones de tipos booleanos según lenguaje de programación, base de datos o fichero de origen, Idioma…</a:t>
            </a:r>
          </a:p>
          <a:p>
            <a:pPr marL="742950" lvl="1" indent="-285750">
              <a:buFont typeface="Arial" panose="020B0604020202020204" pitchFamily="34" charset="0"/>
              <a:buChar char="•"/>
            </a:pPr>
            <a:r>
              <a:rPr lang="es-ES" sz="1400" dirty="0"/>
              <a:t>Según lenguaje de programación</a:t>
            </a:r>
          </a:p>
          <a:p>
            <a:pPr marL="1200150" lvl="2" indent="-285750">
              <a:buFont typeface="Arial" panose="020B0604020202020204" pitchFamily="34" charset="0"/>
              <a:buChar char="•"/>
            </a:pPr>
            <a:r>
              <a:rPr lang="es-ES" sz="1400" dirty="0"/>
              <a:t>O </a:t>
            </a:r>
            <a:r>
              <a:rPr lang="es-ES" sz="1400" dirty="0">
                <a:sym typeface="Wingdings" panose="05000000000000000000" pitchFamily="2" charset="2"/>
              </a:rPr>
              <a:t> No, 1 True (C)</a:t>
            </a:r>
          </a:p>
          <a:p>
            <a:pPr marL="1200150" lvl="2" indent="-285750">
              <a:buFont typeface="Arial" panose="020B0604020202020204" pitchFamily="34" charset="0"/>
              <a:buChar char="•"/>
            </a:pPr>
            <a:r>
              <a:rPr lang="es-ES" sz="1400" dirty="0">
                <a:sym typeface="Wingdings" panose="05000000000000000000" pitchFamily="2" charset="2"/>
              </a:rPr>
              <a:t>true, false (Java…), True, False (Python)</a:t>
            </a:r>
          </a:p>
          <a:p>
            <a:pPr marL="742950" lvl="1" indent="-285750">
              <a:buFont typeface="Arial" panose="020B0604020202020204" pitchFamily="34" charset="0"/>
              <a:buChar char="•"/>
            </a:pPr>
            <a:r>
              <a:rPr lang="es-ES" sz="1400" dirty="0">
                <a:sym typeface="Wingdings" panose="05000000000000000000" pitchFamily="2" charset="2"/>
              </a:rPr>
              <a:t>Según base de datos</a:t>
            </a:r>
          </a:p>
          <a:p>
            <a:pPr marL="1200150" lvl="2" indent="-285750">
              <a:buFont typeface="Arial" panose="020B0604020202020204" pitchFamily="34" charset="0"/>
              <a:buChar char="•"/>
            </a:pPr>
            <a:r>
              <a:rPr lang="es-ES" sz="1400" dirty="0">
                <a:sym typeface="Wingdings" panose="05000000000000000000" pitchFamily="2" charset="2"/>
              </a:rPr>
              <a:t>Bit</a:t>
            </a:r>
          </a:p>
          <a:p>
            <a:pPr marL="1200150" lvl="2" indent="-285750">
              <a:buFont typeface="Arial" panose="020B0604020202020204" pitchFamily="34" charset="0"/>
              <a:buChar char="•"/>
            </a:pPr>
            <a:r>
              <a:rPr lang="es-ES" sz="1400" dirty="0" err="1">
                <a:sym typeface="Wingdings" panose="05000000000000000000" pitchFamily="2" charset="2"/>
              </a:rPr>
              <a:t>Tynint</a:t>
            </a:r>
            <a:endParaRPr lang="es-ES" sz="1400" dirty="0">
              <a:sym typeface="Wingdings" panose="05000000000000000000" pitchFamily="2" charset="2"/>
            </a:endParaRPr>
          </a:p>
          <a:p>
            <a:pPr marL="742950" lvl="1" indent="-285750">
              <a:buFont typeface="Arial" panose="020B0604020202020204" pitchFamily="34" charset="0"/>
              <a:buChar char="•"/>
            </a:pPr>
            <a:r>
              <a:rPr lang="es-ES" sz="1400" dirty="0"/>
              <a:t>Según Idioma</a:t>
            </a:r>
          </a:p>
          <a:p>
            <a:pPr marL="1200150" lvl="2" indent="-285750">
              <a:buFont typeface="Arial" panose="020B0604020202020204" pitchFamily="34" charset="0"/>
              <a:buChar char="•"/>
            </a:pPr>
            <a:r>
              <a:rPr lang="es-ES" sz="1400" dirty="0"/>
              <a:t>Si-No o S-N</a:t>
            </a:r>
          </a:p>
          <a:p>
            <a:pPr marL="1200150" lvl="2" indent="-285750">
              <a:buFont typeface="Arial" panose="020B0604020202020204" pitchFamily="34" charset="0"/>
              <a:buChar char="•"/>
            </a:pPr>
            <a:r>
              <a:rPr lang="es-ES" sz="1400" dirty="0"/>
              <a:t>Yes, True o Y-T</a:t>
            </a:r>
          </a:p>
          <a:p>
            <a:pPr marL="285750" indent="-285750">
              <a:buFont typeface="Arial" panose="020B0604020202020204" pitchFamily="34" charset="0"/>
              <a:buChar char="•"/>
            </a:pPr>
            <a:r>
              <a:rPr lang="es-ES" sz="1400" dirty="0"/>
              <a:t>Es necesario detectar las posibles variaciones y convertiros en un tipo booleana del tipo primitivo en Java</a:t>
            </a:r>
          </a:p>
          <a:p>
            <a:pPr marL="285750" indent="-285750">
              <a:buFont typeface="Arial" panose="020B0604020202020204" pitchFamily="34" charset="0"/>
              <a:buChar char="•"/>
            </a:pPr>
            <a:r>
              <a:rPr lang="es-ES" sz="1400" dirty="0"/>
              <a:t>Operación XAND, es decir 1 cuando son iguales y 0 cuando son distintos.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pic>
        <p:nvPicPr>
          <p:cNvPr id="1026" name="Picture 2" descr="Resultado de imagen de Tabla de verdad XAND">
            <a:extLst>
              <a:ext uri="{FF2B5EF4-FFF2-40B4-BE49-F238E27FC236}">
                <a16:creationId xmlns:a16="http://schemas.microsoft.com/office/drawing/2014/main" id="{4912B8D5-7D00-41D5-A439-59733C9A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915" y="3429000"/>
            <a:ext cx="31337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 Fechas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4871573" cy="5139869"/>
          </a:xfrm>
          <a:prstGeom prst="rect">
            <a:avLst/>
          </a:prstGeom>
          <a:noFill/>
        </p:spPr>
        <p:txBody>
          <a:bodyPr wrap="square" rtlCol="0">
            <a:spAutoFit/>
          </a:bodyPr>
          <a:lstStyle/>
          <a:p>
            <a:r>
              <a:rPr lang="es-ES" sz="2400" dirty="0"/>
              <a:t>Fechas</a:t>
            </a:r>
          </a:p>
          <a:p>
            <a:endParaRPr lang="es-ES" sz="800" b="1" u="sng" dirty="0"/>
          </a:p>
          <a:p>
            <a:pPr marL="285750" indent="-285750">
              <a:buFont typeface="Arial" panose="020B0604020202020204" pitchFamily="34" charset="0"/>
              <a:buChar char="•"/>
            </a:pPr>
            <a:r>
              <a:rPr lang="es-ES" sz="1400" dirty="0"/>
              <a:t>Existen múltiples representaciones de fechas</a:t>
            </a:r>
          </a:p>
          <a:p>
            <a:pPr marL="742950" lvl="1" indent="-285750">
              <a:buFont typeface="Arial" panose="020B0604020202020204" pitchFamily="34" charset="0"/>
              <a:buChar char="•"/>
            </a:pPr>
            <a:r>
              <a:rPr lang="es-ES" sz="1400" dirty="0"/>
              <a:t>Solo fecha</a:t>
            </a:r>
          </a:p>
          <a:p>
            <a:pPr marL="742950" lvl="1" indent="-285750">
              <a:buFont typeface="Arial" panose="020B0604020202020204" pitchFamily="34" charset="0"/>
              <a:buChar char="•"/>
            </a:pPr>
            <a:r>
              <a:rPr lang="es-ES" sz="1400" dirty="0"/>
              <a:t>Fecha e instante de tiempo </a:t>
            </a:r>
          </a:p>
          <a:p>
            <a:pPr marL="285750" indent="-285750">
              <a:buFont typeface="Arial" panose="020B0604020202020204" pitchFamily="34" charset="0"/>
              <a:buChar char="•"/>
            </a:pPr>
            <a:r>
              <a:rPr lang="es-ES" sz="1400" dirty="0"/>
              <a:t>En cualquier orden</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dd</a:t>
            </a:r>
            <a:r>
              <a:rPr lang="es-ES" sz="1400" dirty="0"/>
              <a:t>-MM-</a:t>
            </a:r>
            <a:r>
              <a:rPr lang="es-ES" sz="1400" dirty="0" err="1"/>
              <a:t>yyyy</a:t>
            </a:r>
            <a:endParaRPr lang="es-ES" sz="1400" dirty="0"/>
          </a:p>
          <a:p>
            <a:pPr marL="285750" indent="-285750">
              <a:buFont typeface="Arial" panose="020B0604020202020204" pitchFamily="34" charset="0"/>
              <a:buChar char="•"/>
            </a:pPr>
            <a:r>
              <a:rPr lang="es-ES" sz="1400" dirty="0"/>
              <a:t>Con cualquier separador</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285750" indent="-285750">
              <a:buFont typeface="Arial" panose="020B0604020202020204" pitchFamily="34" charset="0"/>
              <a:buChar char="•"/>
            </a:pPr>
            <a:r>
              <a:rPr lang="es-ES" sz="1400" dirty="0"/>
              <a:t>En cualquier idioma</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Friday, 12 of </a:t>
            </a:r>
            <a:r>
              <a:rPr lang="es-ES" sz="1400" dirty="0" err="1"/>
              <a:t>Febrary</a:t>
            </a:r>
            <a:r>
              <a:rPr lang="es-ES" sz="1400" dirty="0"/>
              <a:t> of 2021</a:t>
            </a:r>
          </a:p>
          <a:p>
            <a:pPr marL="285750" indent="-285750">
              <a:buFont typeface="Arial" panose="020B0604020202020204" pitchFamily="34" charset="0"/>
              <a:buChar char="•"/>
            </a:pPr>
            <a:r>
              <a:rPr lang="es-ES" sz="1400" dirty="0"/>
              <a:t>Con distintas longitudes</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Vie, 12 de Feb de 2021</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1AEDFA32-7C7B-457E-ADC2-4A7458FD60FD}"/>
              </a:ext>
            </a:extLst>
          </p:cNvPr>
          <p:cNvSpPr txBox="1"/>
          <p:nvPr/>
        </p:nvSpPr>
        <p:spPr>
          <a:xfrm>
            <a:off x="6095999" y="2100540"/>
            <a:ext cx="4871573" cy="4616648"/>
          </a:xfrm>
          <a:prstGeom prst="rect">
            <a:avLst/>
          </a:prstGeom>
          <a:noFill/>
        </p:spPr>
        <p:txBody>
          <a:bodyPr wrap="square" rtlCol="0">
            <a:spAutoFit/>
          </a:bodyPr>
          <a:lstStyle/>
          <a:p>
            <a:r>
              <a:rPr lang="es-ES" sz="2400" dirty="0"/>
              <a:t>Existen clases auxiliares que</a:t>
            </a:r>
          </a:p>
          <a:p>
            <a:endParaRPr lang="es-ES" sz="2400" dirty="0"/>
          </a:p>
          <a:p>
            <a:pPr marL="285750" indent="-285750">
              <a:buFont typeface="Arial" panose="020B0604020202020204" pitchFamily="34" charset="0"/>
              <a:buChar char="•"/>
            </a:pPr>
            <a:r>
              <a:rPr lang="es-ES" sz="1400" dirty="0"/>
              <a:t>Comprueban que si un texto es en realidad una fecha:</a:t>
            </a:r>
          </a:p>
          <a:p>
            <a:pPr marL="742950" lvl="1" indent="-285750">
              <a:buFont typeface="Arial" panose="020B0604020202020204" pitchFamily="34" charset="0"/>
              <a:buChar char="•"/>
            </a:pPr>
            <a:r>
              <a:rPr lang="es-ES" sz="1400" dirty="0"/>
              <a:t>En los distintos idiomas configurados</a:t>
            </a:r>
          </a:p>
          <a:p>
            <a:pPr marL="742950" lvl="1" indent="-285750">
              <a:buFont typeface="Arial" panose="020B0604020202020204" pitchFamily="34" charset="0"/>
              <a:buChar char="•"/>
            </a:pPr>
            <a:r>
              <a:rPr lang="es-ES" sz="1400" dirty="0"/>
              <a:t>Con distintos separadores</a:t>
            </a:r>
          </a:p>
          <a:p>
            <a:pPr marL="742950" lvl="1" indent="-285750">
              <a:buFont typeface="Arial" panose="020B0604020202020204" pitchFamily="34" charset="0"/>
              <a:buChar char="•"/>
            </a:pPr>
            <a:r>
              <a:rPr lang="es-ES" sz="1400" dirty="0"/>
              <a:t>Con distintas extensiones para cada parte</a:t>
            </a:r>
          </a:p>
          <a:p>
            <a:pPr marL="742950" lvl="1" indent="-285750">
              <a:buFont typeface="Arial" panose="020B0604020202020204" pitchFamily="34" charset="0"/>
              <a:buChar char="•"/>
            </a:pPr>
            <a:r>
              <a:rPr lang="es-ES" sz="1400" dirty="0"/>
              <a:t>Con distintos ordenes en sus partes</a:t>
            </a:r>
          </a:p>
          <a:p>
            <a:pPr marL="742950" lvl="1" indent="-285750">
              <a:buFont typeface="Arial" panose="020B0604020202020204" pitchFamily="34" charset="0"/>
              <a:buChar char="•"/>
            </a:pPr>
            <a:r>
              <a:rPr lang="es-ES" sz="1400" dirty="0"/>
              <a:t>Con formato date o </a:t>
            </a:r>
            <a:r>
              <a:rPr lang="es-ES" sz="1400" dirty="0" err="1"/>
              <a:t>datetime</a:t>
            </a:r>
            <a:endParaRPr lang="es-ES" sz="1400" dirty="0"/>
          </a:p>
          <a:p>
            <a:pPr lvl="1"/>
            <a:endParaRPr lang="es-ES" sz="1400" dirty="0"/>
          </a:p>
          <a:p>
            <a:r>
              <a:rPr lang="es-ES" sz="2400" dirty="0"/>
              <a:t>Evaluación</a:t>
            </a:r>
          </a:p>
          <a:p>
            <a:endParaRPr lang="es-ES" sz="2400" dirty="0"/>
          </a:p>
          <a:p>
            <a:pPr marL="285750" indent="-285750">
              <a:buFont typeface="Arial" panose="020B0604020202020204" pitchFamily="34" charset="0"/>
              <a:buChar char="•"/>
            </a:pPr>
            <a:r>
              <a:rPr lang="es-ES" sz="1400" dirty="0"/>
              <a:t>Muy sencilla, si coincide 1, si no coincide 0. Nota: Si una fecha es mas precisa que otra por ejemplo 2021-02-12 y 2021-02-12 10:23:33.123, </a:t>
            </a:r>
            <a:r>
              <a:rPr lang="es-ES" sz="1400" b="1" dirty="0"/>
              <a:t>se considerara coincidencia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408464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Librerías necesarias para proyecto ASIO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677656"/>
          </a:xfrm>
          <a:prstGeom prst="rect">
            <a:avLst/>
          </a:prstGeom>
          <a:noFill/>
        </p:spPr>
        <p:txBody>
          <a:bodyPr wrap="square" rtlCol="0">
            <a:spAutoFit/>
          </a:bodyPr>
          <a:lstStyle/>
          <a:p>
            <a:pPr marL="571500" indent="-571500">
              <a:buFont typeface="Arial" panose="020B0604020202020204" pitchFamily="34" charset="0"/>
              <a:buChar char="•"/>
            </a:pPr>
            <a:r>
              <a:rPr lang="es-ES" sz="2400" dirty="0"/>
              <a:t>Librería de descubrimiento: Reconciliación de entidades</a:t>
            </a:r>
          </a:p>
          <a:p>
            <a:pPr marL="571500" indent="-571500">
              <a:buFont typeface="Arial" panose="020B0604020202020204" pitchFamily="34" charset="0"/>
              <a:buChar char="•"/>
            </a:pPr>
            <a:r>
              <a:rPr lang="es-ES" sz="2400" dirty="0"/>
              <a:t>Federación: Consultas de datos en varios nodos</a:t>
            </a:r>
          </a:p>
          <a:p>
            <a:pPr marL="571500" indent="-571500">
              <a:buFont typeface="Arial" panose="020B0604020202020204" pitchFamily="34" charset="0"/>
              <a:buChar char="•"/>
            </a:pPr>
            <a:r>
              <a:rPr lang="es-ES" sz="2400" dirty="0"/>
              <a:t>Service Discovery: Descubrimiento de servicios alojados en múltiples nodos.	</a:t>
            </a:r>
          </a:p>
          <a:p>
            <a:pPr marL="571500" indent="-571500">
              <a:buFont typeface="Arial" panose="020B0604020202020204" pitchFamily="34" charset="0"/>
              <a:buChar char="•"/>
            </a:pPr>
            <a:r>
              <a:rPr lang="es-ES" sz="2400" dirty="0"/>
              <a:t>Factoría de URIs: Librería que genera URIs para recursos, siguiendo el esquema definido para el proyecto, y los criterios de la LDP.</a:t>
            </a:r>
          </a:p>
          <a:p>
            <a:pPr marL="571500" indent="-571500">
              <a:buFont typeface="Arial" panose="020B0604020202020204" pitchFamily="34" charset="0"/>
              <a:buChar char="•"/>
            </a:pPr>
            <a:r>
              <a:rPr lang="es-ES" sz="2400" dirty="0"/>
              <a:t>Otros: </a:t>
            </a:r>
          </a:p>
          <a:p>
            <a:pPr marL="1028700" lvl="1" indent="-571500">
              <a:buFont typeface="Arial" panose="020B0604020202020204" pitchFamily="34" charset="0"/>
              <a:buChar char="•"/>
            </a:pPr>
            <a:r>
              <a:rPr lang="es-ES" sz="2400" dirty="0" err="1"/>
              <a:t>Bechmarks</a:t>
            </a:r>
            <a:r>
              <a:rPr lang="es-ES" sz="2400" dirty="0"/>
              <a:t>: Conjunto de métricas que evalúan los triple stores </a:t>
            </a:r>
          </a:p>
        </p:txBody>
      </p:sp>
    </p:spTree>
    <p:extLst>
      <p:ext uri="{BB962C8B-B14F-4D97-AF65-F5344CB8AC3E}">
        <p14:creationId xmlns:p14="http://schemas.microsoft.com/office/powerpoint/2010/main" val="21919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III. Listas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3804631"/>
              </a:xfrm>
              <a:prstGeom prst="rect">
                <a:avLst/>
              </a:prstGeom>
              <a:noFill/>
            </p:spPr>
            <p:txBody>
              <a:bodyPr wrap="square" rtlCol="0">
                <a:spAutoFit/>
              </a:bodyPr>
              <a:lstStyle/>
              <a:p>
                <a:r>
                  <a:rPr lang="es-ES" sz="2400" dirty="0"/>
                  <a:t>Listas</a:t>
                </a:r>
              </a:p>
              <a:p>
                <a:endParaRPr lang="es-ES" sz="800" b="1" u="sng" dirty="0"/>
              </a:p>
              <a:p>
                <a:pPr marL="285750" indent="-285750">
                  <a:buFont typeface="Arial" panose="020B0604020202020204" pitchFamily="34" charset="0"/>
                  <a:buChar char="•"/>
                </a:pPr>
                <a:r>
                  <a:rPr lang="es-ES" sz="1400" dirty="0"/>
                  <a:t>Las listas no es un tipo por si mismo, si no que contienen elementos que son de un tipo determinado</a:t>
                </a:r>
              </a:p>
              <a:p>
                <a:pPr marL="285750" indent="-285750">
                  <a:buFont typeface="Arial" panose="020B0604020202020204" pitchFamily="34" charset="0"/>
                  <a:buChar char="•"/>
                </a:pPr>
                <a:r>
                  <a:rPr lang="es-ES" sz="1400" dirty="0"/>
                  <a:t>Para evaluarlas se aplica la siguiente algoritmia:</a:t>
                </a:r>
              </a:p>
              <a:p>
                <a:pPr marL="800100" lvl="1" indent="-342900">
                  <a:buAutoNum type="arabicPeriod"/>
                </a:pPr>
                <a:r>
                  <a:rPr lang="es-ES" sz="1400" dirty="0"/>
                  <a:t>Se elige el primer elemento de la lista A</a:t>
                </a:r>
              </a:p>
              <a:p>
                <a:pPr marL="800100" lvl="1" indent="-342900">
                  <a:buFontTx/>
                  <a:buAutoNum type="arabicPeriod"/>
                </a:pPr>
                <a:r>
                  <a:rPr lang="es-ES" sz="1400" dirty="0"/>
                  <a:t>Se busca el elemento con mayor grado de similitud en la lista B y se almacena la similitud encontrada, eliminados ambos elementos de la lista A y B</a:t>
                </a:r>
              </a:p>
              <a:p>
                <a:pPr marL="800100" lvl="1" indent="-342900">
                  <a:buFontTx/>
                  <a:buAutoNum type="arabicPeriod"/>
                </a:pPr>
                <a:r>
                  <a:rPr lang="es-ES" sz="1400" dirty="0"/>
                  <a:t>Se repite la operación hasta que en alguna de las lista no quede ningún elemento</a:t>
                </a:r>
              </a:p>
              <a:p>
                <a:pPr marL="800100" lvl="1" indent="-342900">
                  <a:buFontTx/>
                  <a:buAutoNum type="arabicPeriod"/>
                </a:pPr>
                <a:r>
                  <a:rPr lang="es-ES" sz="1400" dirty="0"/>
                  <a:t>Se calcula la similitud total para la lista que viene dada por  </a:t>
                </a:r>
                <a14:m>
                  <m:oMath xmlns:m="http://schemas.openxmlformats.org/officeDocument/2006/math">
                    <m:r>
                      <a:rPr lang="es-ES" sz="1400" b="0" i="1" smtClean="0">
                        <a:latin typeface="Cambria Math" panose="02040503050406030204" pitchFamily="18" charset="0"/>
                      </a:rPr>
                      <m:t>𝑆</m:t>
                    </m:r>
                    <m:r>
                      <a:rPr lang="es-ES" sz="1400" i="1" smtClean="0">
                        <a:latin typeface="Cambria Math" panose="02040503050406030204" pitchFamily="18" charset="0"/>
                      </a:rPr>
                      <m:t>=</m:t>
                    </m:r>
                    <m:r>
                      <a:rPr lang="es-ES" sz="1400" b="0" i="1" smtClean="0">
                        <a:latin typeface="Cambria Math" panose="02040503050406030204" pitchFamily="18" charset="0"/>
                      </a:rPr>
                      <m:t> </m:t>
                    </m:r>
                    <m:f>
                      <m:fPr>
                        <m:ctrlPr>
                          <a:rPr lang="es-ES" sz="1400" b="0" i="1" smtClean="0">
                            <a:latin typeface="Cambria Math" panose="02040503050406030204" pitchFamily="18" charset="0"/>
                          </a:rPr>
                        </m:ctrlPr>
                      </m:fPr>
                      <m:num>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=0</m:t>
                            </m:r>
                          </m:sub>
                          <m:sup>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𝑒𝑙𝑒𝑚</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𝑚𝑒𝑛𝑜𝑟</m:t>
                            </m:r>
                          </m:sup>
                          <m:e>
                            <m:r>
                              <a:rPr lang="es-ES" sz="1400" b="0" i="1" smtClean="0">
                                <a:latin typeface="Cambria Math" panose="02040503050406030204" pitchFamily="18" charset="0"/>
                              </a:rPr>
                              <m:t>𝑠𝑖𝑚𝑖𝑙𝑖𝑡𝑢𝑑</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𝑡𝑖𝑝𝑜</m:t>
                            </m:r>
                            <m:r>
                              <a:rPr lang="es-ES" sz="1400" b="0" i="1" smtClean="0">
                                <a:latin typeface="Cambria Math" panose="02040503050406030204" pitchFamily="18" charset="0"/>
                              </a:rPr>
                              <m:t> </m:t>
                            </m:r>
                            <m:r>
                              <a:rPr lang="es-ES" sz="1400" b="0" i="1" smtClean="0">
                                <a:latin typeface="Cambria Math" panose="02040503050406030204" pitchFamily="18" charset="0"/>
                              </a:rPr>
                              <m:t>𝑐𝑜𝑚𝑢𝑛</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𝑙𝑜𝑠</m:t>
                            </m:r>
                            <m:r>
                              <a:rPr lang="es-ES" sz="1400" b="0" i="1" smtClean="0">
                                <a:latin typeface="Cambria Math" panose="02040503050406030204" pitchFamily="18" charset="0"/>
                              </a:rPr>
                              <m:t>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𝐴</m:t>
                                </m:r>
                              </m:e>
                              <m:sub>
                                <m:r>
                                  <a:rPr lang="es-ES" sz="1400" b="0" i="1" smtClean="0">
                                    <a:latin typeface="Cambria Math" panose="02040503050406030204" pitchFamily="18" charset="0"/>
                                  </a:rPr>
                                  <m:t>𝑖</m:t>
                                </m:r>
                                <m:r>
                                  <a:rPr lang="es-ES" sz="1400" b="0" i="1" smtClean="0">
                                    <a:latin typeface="Cambria Math" panose="02040503050406030204" pitchFamily="18" charset="0"/>
                                  </a:rPr>
                                  <m:t>, </m:t>
                                </m:r>
                              </m:sub>
                            </m:sSub>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𝐵</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e>
                        </m:nary>
                      </m:num>
                      <m:den>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𝑚𝑎𝑦𝑜𝑟</m:t>
                        </m:r>
                      </m:den>
                    </m:f>
                  </m:oMath>
                </a14:m>
                <a:r>
                  <a:rPr lang="es-ES" sz="1400" dirty="0"/>
                  <a:t>, siendo A la lista de origen y B la lista con la que se compara</a:t>
                </a:r>
              </a:p>
              <a:p>
                <a:pPr marL="800100" lvl="1" indent="-342900">
                  <a:buFontTx/>
                  <a:buAutoNum type="arabicPeriod"/>
                </a:pPr>
                <a:r>
                  <a:rPr lang="es-ES" sz="1400" dirty="0"/>
                  <a:t>Se aplica la similitud ponderada, para el atributo lista, según las estadísticas de esa entidad.</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3" y="2100540"/>
                <a:ext cx="11758411" cy="3804631"/>
              </a:xfrm>
              <a:prstGeom prst="rect">
                <a:avLst/>
              </a:prstGeom>
              <a:blipFill>
                <a:blip r:embed="rId3"/>
                <a:stretch>
                  <a:fillRect l="-830" t="-1282"/>
                </a:stretch>
              </a:blipFill>
            </p:spPr>
            <p:txBody>
              <a:bodyPr/>
              <a:lstStyle/>
              <a:p>
                <a:r>
                  <a:rPr lang="es-ES">
                    <a:noFill/>
                  </a:rPr>
                  <a:t> </a:t>
                </a:r>
              </a:p>
            </p:txBody>
          </p:sp>
        </mc:Fallback>
      </mc:AlternateContent>
    </p:spTree>
    <p:extLst>
      <p:ext uri="{BB962C8B-B14F-4D97-AF65-F5344CB8AC3E}">
        <p14:creationId xmlns:p14="http://schemas.microsoft.com/office/powerpoint/2010/main" val="294901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IV. Objetos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5261987" cy="2769989"/>
          </a:xfrm>
          <a:prstGeom prst="rect">
            <a:avLst/>
          </a:prstGeom>
          <a:noFill/>
        </p:spPr>
        <p:txBody>
          <a:bodyPr wrap="square" rtlCol="0">
            <a:spAutoFit/>
          </a:bodyPr>
          <a:lstStyle/>
          <a:p>
            <a:r>
              <a:rPr lang="es-ES" sz="2400" dirty="0"/>
              <a:t>Objetos</a:t>
            </a:r>
          </a:p>
          <a:p>
            <a:endParaRPr lang="es-ES" sz="800" b="1" u="sng" dirty="0"/>
          </a:p>
          <a:p>
            <a:pPr marL="285750" indent="-285750">
              <a:buFont typeface="Arial" panose="020B0604020202020204" pitchFamily="34" charset="0"/>
              <a:buChar char="•"/>
            </a:pPr>
            <a:r>
              <a:rPr lang="es-ES" sz="1400" dirty="0"/>
              <a:t>Si el atributo a evaluar es un objeto se aplica la evaluación de objetos que se describirá mas adelante</a:t>
            </a:r>
          </a:p>
          <a:p>
            <a:pPr marL="285750" indent="-285750">
              <a:buFont typeface="Arial" panose="020B0604020202020204" pitchFamily="34" charset="0"/>
              <a:buChar char="•"/>
            </a:pPr>
            <a:r>
              <a:rPr lang="es-ES" sz="1400" dirty="0"/>
              <a:t>Este caso se da cuando los objetos encontrados en el triple store son objetos anidados.</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Rectángulo 4">
            <a:extLst>
              <a:ext uri="{FF2B5EF4-FFF2-40B4-BE49-F238E27FC236}">
                <a16:creationId xmlns:a16="http://schemas.microsoft.com/office/drawing/2014/main" id="{5DACDA73-0C31-4A5C-9376-A4CD0BBAA92A}"/>
              </a:ext>
            </a:extLst>
          </p:cNvPr>
          <p:cNvSpPr/>
          <p:nvPr/>
        </p:nvSpPr>
        <p:spPr>
          <a:xfrm>
            <a:off x="5478780" y="2100540"/>
            <a:ext cx="6217920" cy="4164806"/>
          </a:xfrm>
          <a:prstGeom prst="rect">
            <a:avLst/>
          </a:prstGeom>
          <a:solidFill>
            <a:schemeClr val="tx1"/>
          </a:solidFill>
        </p:spPr>
        <p:txBody>
          <a:bodyPr wrap="square">
            <a:spAutoFit/>
          </a:bodyPr>
          <a:lstStyle/>
          <a:p>
            <a:r>
              <a:rPr lang="es-ES" sz="800" dirty="0">
                <a:solidFill>
                  <a:schemeClr val="bg1"/>
                </a:solidFill>
              </a:rPr>
              <a:t>{</a:t>
            </a:r>
          </a:p>
          <a:p>
            <a:r>
              <a:rPr lang="es-ES" sz="800" dirty="0">
                <a:solidFill>
                  <a:schemeClr val="bg1"/>
                </a:solidFill>
              </a:rPr>
              <a:t>  "@_fa": "true",</a:t>
            </a:r>
          </a:p>
          <a:p>
            <a:r>
              <a:rPr lang="es-ES" sz="800" dirty="0">
                <a:solidFill>
                  <a:schemeClr val="bg1"/>
                </a:solidFill>
              </a:rPr>
              <a:t>  "</a:t>
            </a:r>
            <a:r>
              <a:rPr lang="es-ES" sz="800" dirty="0" err="1">
                <a:solidFill>
                  <a:schemeClr val="bg1"/>
                </a:solidFill>
              </a:rPr>
              <a:t>prism:url</a:t>
            </a:r>
            <a:r>
              <a:rPr lang="es-ES" sz="800" dirty="0">
                <a:solidFill>
                  <a:schemeClr val="bg1"/>
                </a:solidFill>
              </a:rPr>
              <a:t>": "https://api.elsevier.com/content/</a:t>
            </a:r>
            <a:r>
              <a:rPr lang="es-ES" sz="800" dirty="0" err="1">
                <a:solidFill>
                  <a:schemeClr val="bg1"/>
                </a:solidFill>
              </a:rPr>
              <a:t>abstract</a:t>
            </a:r>
            <a:r>
              <a:rPr lang="es-ES" sz="800" dirty="0">
                <a:solidFill>
                  <a:schemeClr val="bg1"/>
                </a:solidFill>
              </a:rPr>
              <a:t>/</a:t>
            </a:r>
            <a:r>
              <a:rPr lang="es-ES" sz="800" dirty="0" err="1">
                <a:solidFill>
                  <a:schemeClr val="bg1"/>
                </a:solidFill>
              </a:rPr>
              <a:t>scopus_id</a:t>
            </a:r>
            <a:r>
              <a:rPr lang="es-ES" sz="800" dirty="0">
                <a:solidFill>
                  <a:schemeClr val="bg1"/>
                </a:solidFill>
              </a:rPr>
              <a:t>/85064015825",</a:t>
            </a:r>
          </a:p>
          <a:p>
            <a:r>
              <a:rPr lang="es-ES" sz="800" dirty="0">
                <a:solidFill>
                  <a:schemeClr val="bg1"/>
                </a:solidFill>
              </a:rPr>
              <a:t>  "</a:t>
            </a:r>
            <a:r>
              <a:rPr lang="es-ES" sz="800" dirty="0" err="1">
                <a:solidFill>
                  <a:schemeClr val="bg1"/>
                </a:solidFill>
              </a:rPr>
              <a:t>dc:identifier</a:t>
            </a:r>
            <a:r>
              <a:rPr lang="es-ES" sz="800" dirty="0">
                <a:solidFill>
                  <a:schemeClr val="bg1"/>
                </a:solidFill>
              </a:rPr>
              <a:t>": "SCOPUS_ID:85064015825",</a:t>
            </a:r>
          </a:p>
          <a:p>
            <a:r>
              <a:rPr lang="es-ES" sz="800" dirty="0">
                <a:solidFill>
                  <a:schemeClr val="bg1"/>
                </a:solidFill>
              </a:rPr>
              <a:t>  "</a:t>
            </a:r>
            <a:r>
              <a:rPr lang="es-ES" sz="800" dirty="0" err="1">
                <a:solidFill>
                  <a:schemeClr val="bg1"/>
                </a:solidFill>
              </a:rPr>
              <a:t>eid</a:t>
            </a:r>
            <a:r>
              <a:rPr lang="es-ES" sz="800" dirty="0">
                <a:solidFill>
                  <a:schemeClr val="bg1"/>
                </a:solidFill>
              </a:rPr>
              <a:t>": "2-s2.0-85064015825",</a:t>
            </a:r>
          </a:p>
          <a:p>
            <a:r>
              <a:rPr lang="es-ES" sz="800" dirty="0">
                <a:solidFill>
                  <a:schemeClr val="bg1"/>
                </a:solidFill>
              </a:rPr>
              <a:t>  "</a:t>
            </a:r>
            <a:r>
              <a:rPr lang="es-ES" sz="800" dirty="0" err="1">
                <a:solidFill>
                  <a:schemeClr val="bg1"/>
                </a:solidFill>
              </a:rPr>
              <a:t>dc:title</a:t>
            </a:r>
            <a:r>
              <a:rPr lang="es-ES" sz="800" dirty="0">
                <a:solidFill>
                  <a:schemeClr val="bg1"/>
                </a:solidFill>
              </a:rPr>
              <a:t>": "</a:t>
            </a:r>
            <a:r>
              <a:rPr lang="es-ES" sz="800" dirty="0" err="1">
                <a:solidFill>
                  <a:schemeClr val="bg1"/>
                </a:solidFill>
              </a:rPr>
              <a:t>Implementation</a:t>
            </a:r>
            <a:r>
              <a:rPr lang="es-ES" sz="800" dirty="0">
                <a:solidFill>
                  <a:schemeClr val="bg1"/>
                </a:solidFill>
              </a:rPr>
              <a:t> of a new modular </a:t>
            </a:r>
            <a:r>
              <a:rPr lang="es-ES" sz="800" dirty="0" err="1">
                <a:solidFill>
                  <a:schemeClr val="bg1"/>
                </a:solidFill>
              </a:rPr>
              <a:t>facility</a:t>
            </a:r>
            <a:r>
              <a:rPr lang="es-ES" sz="800" dirty="0">
                <a:solidFill>
                  <a:schemeClr val="bg1"/>
                </a:solidFill>
              </a:rPr>
              <a:t> to </a:t>
            </a:r>
            <a:r>
              <a:rPr lang="es-ES" sz="800" dirty="0" err="1">
                <a:solidFill>
                  <a:schemeClr val="bg1"/>
                </a:solidFill>
              </a:rPr>
              <a:t>detoxify</a:t>
            </a:r>
            <a:r>
              <a:rPr lang="es-ES" sz="800" dirty="0">
                <a:solidFill>
                  <a:schemeClr val="bg1"/>
                </a:solidFill>
              </a:rPr>
              <a:t> agro-</a:t>
            </a:r>
            <a:r>
              <a:rPr lang="es-ES" sz="800" dirty="0" err="1">
                <a:solidFill>
                  <a:schemeClr val="bg1"/>
                </a:solidFill>
              </a:rPr>
              <a:t>wastewater</a:t>
            </a:r>
            <a:r>
              <a:rPr lang="es-ES" sz="800" dirty="0">
                <a:solidFill>
                  <a:schemeClr val="bg1"/>
                </a:solidFill>
              </a:rPr>
              <a:t> </a:t>
            </a:r>
            <a:r>
              <a:rPr lang="es-ES" sz="800" dirty="0" err="1">
                <a:solidFill>
                  <a:schemeClr val="bg1"/>
                </a:solidFill>
              </a:rPr>
              <a:t>polluted</a:t>
            </a:r>
            <a:r>
              <a:rPr lang="es-ES" sz="800" dirty="0">
                <a:solidFill>
                  <a:schemeClr val="bg1"/>
                </a:solidFill>
              </a:rPr>
              <a:t> </a:t>
            </a:r>
            <a:r>
              <a:rPr lang="es-ES" sz="800" dirty="0" err="1">
                <a:solidFill>
                  <a:schemeClr val="bg1"/>
                </a:solidFill>
              </a:rPr>
              <a:t>with</a:t>
            </a:r>
            <a:r>
              <a:rPr lang="es-ES" sz="800" dirty="0">
                <a:solidFill>
                  <a:schemeClr val="bg1"/>
                </a:solidFill>
              </a:rPr>
              <a:t> </a:t>
            </a:r>
            <a:r>
              <a:rPr lang="es-ES" sz="800" dirty="0" err="1">
                <a:solidFill>
                  <a:schemeClr val="bg1"/>
                </a:solidFill>
              </a:rPr>
              <a:t>neonicotinoid</a:t>
            </a:r>
            <a:r>
              <a:rPr lang="es-ES" sz="800" dirty="0">
                <a:solidFill>
                  <a:schemeClr val="bg1"/>
                </a:solidFill>
              </a:rPr>
              <a:t> </a:t>
            </a:r>
            <a:r>
              <a:rPr lang="es-ES" sz="800" dirty="0" err="1">
                <a:solidFill>
                  <a:schemeClr val="bg1"/>
                </a:solidFill>
              </a:rPr>
              <a:t>insecticides</a:t>
            </a:r>
            <a:r>
              <a:rPr lang="es-ES" sz="800" dirty="0">
                <a:solidFill>
                  <a:schemeClr val="bg1"/>
                </a:solidFill>
              </a:rPr>
              <a:t> in </a:t>
            </a:r>
            <a:r>
              <a:rPr lang="es-ES" sz="800" dirty="0" err="1">
                <a:solidFill>
                  <a:schemeClr val="bg1"/>
                </a:solidFill>
              </a:rPr>
              <a:t>farms</a:t>
            </a:r>
            <a:r>
              <a:rPr lang="es-ES" sz="800" dirty="0">
                <a:solidFill>
                  <a:schemeClr val="bg1"/>
                </a:solidFill>
              </a:rPr>
              <a:t> </a:t>
            </a:r>
            <a:r>
              <a:rPr lang="es-ES" sz="800" dirty="0" err="1">
                <a:solidFill>
                  <a:schemeClr val="bg1"/>
                </a:solidFill>
              </a:rPr>
              <a:t>by</a:t>
            </a:r>
            <a:r>
              <a:rPr lang="es-ES" sz="800" dirty="0">
                <a:solidFill>
                  <a:schemeClr val="bg1"/>
                </a:solidFill>
              </a:rPr>
              <a:t> solar </a:t>
            </a:r>
            <a:r>
              <a:rPr lang="es-ES" sz="800" dirty="0" err="1">
                <a:solidFill>
                  <a:schemeClr val="bg1"/>
                </a:solidFill>
              </a:rPr>
              <a:t>photocatalysis</a:t>
            </a:r>
            <a:r>
              <a:rPr lang="es-ES" sz="800" dirty="0">
                <a:solidFill>
                  <a:schemeClr val="bg1"/>
                </a:solidFill>
              </a:rPr>
              <a:t>",</a:t>
            </a:r>
          </a:p>
          <a:p>
            <a:r>
              <a:rPr lang="es-ES" sz="800" dirty="0">
                <a:solidFill>
                  <a:schemeClr val="bg1"/>
                </a:solidFill>
              </a:rPr>
              <a:t>  "</a:t>
            </a:r>
            <a:r>
              <a:rPr lang="es-ES" sz="800" dirty="0" err="1">
                <a:solidFill>
                  <a:schemeClr val="bg1"/>
                </a:solidFill>
              </a:rPr>
              <a:t>dc:creator</a:t>
            </a:r>
            <a:r>
              <a:rPr lang="es-ES" sz="800" dirty="0">
                <a:solidFill>
                  <a:schemeClr val="bg1"/>
                </a:solidFill>
              </a:rPr>
              <a:t>": "</a:t>
            </a:r>
            <a:r>
              <a:rPr lang="es-ES" sz="800" dirty="0" err="1">
                <a:solidFill>
                  <a:schemeClr val="bg1"/>
                </a:solidFill>
              </a:rPr>
              <a:t>Fenoll</a:t>
            </a:r>
            <a:r>
              <a:rPr lang="es-ES" sz="800" dirty="0">
                <a:solidFill>
                  <a:schemeClr val="bg1"/>
                </a:solidFill>
              </a:rPr>
              <a:t> J.",</a:t>
            </a:r>
          </a:p>
          <a:p>
            <a:r>
              <a:rPr lang="es-ES" sz="800" dirty="0">
                <a:solidFill>
                  <a:schemeClr val="bg1"/>
                </a:solidFill>
              </a:rPr>
              <a:t>  "</a:t>
            </a:r>
            <a:r>
              <a:rPr lang="es-ES" sz="800" dirty="0" err="1">
                <a:solidFill>
                  <a:schemeClr val="bg1"/>
                </a:solidFill>
              </a:rPr>
              <a:t>prism:publicationName</a:t>
            </a:r>
            <a:r>
              <a:rPr lang="es-ES" sz="800" dirty="0">
                <a:solidFill>
                  <a:schemeClr val="bg1"/>
                </a:solidFill>
              </a:rPr>
              <a:t>": "Energy",</a:t>
            </a:r>
          </a:p>
          <a:p>
            <a:r>
              <a:rPr lang="es-ES" sz="800" dirty="0">
                <a:solidFill>
                  <a:schemeClr val="bg1"/>
                </a:solidFill>
              </a:rPr>
              <a:t>  "</a:t>
            </a:r>
            <a:r>
              <a:rPr lang="es-ES" sz="800" dirty="0" err="1">
                <a:solidFill>
                  <a:schemeClr val="bg1"/>
                </a:solidFill>
              </a:rPr>
              <a:t>prism:issn</a:t>
            </a:r>
            <a:r>
              <a:rPr lang="es-ES" sz="800" dirty="0">
                <a:solidFill>
                  <a:schemeClr val="bg1"/>
                </a:solidFill>
              </a:rPr>
              <a:t>": "03605442",</a:t>
            </a:r>
          </a:p>
          <a:p>
            <a:r>
              <a:rPr lang="es-ES" sz="800" dirty="0">
                <a:solidFill>
                  <a:schemeClr val="bg1"/>
                </a:solidFill>
              </a:rPr>
              <a:t>  "</a:t>
            </a:r>
            <a:r>
              <a:rPr lang="es-ES" sz="800" dirty="0" err="1">
                <a:solidFill>
                  <a:schemeClr val="bg1"/>
                </a:solidFill>
              </a:rPr>
              <a:t>prism:volume</a:t>
            </a:r>
            <a:r>
              <a:rPr lang="es-ES" sz="800" dirty="0">
                <a:solidFill>
                  <a:schemeClr val="bg1"/>
                </a:solidFill>
              </a:rPr>
              <a:t>": "175",</a:t>
            </a:r>
          </a:p>
          <a:p>
            <a:r>
              <a:rPr lang="es-ES" sz="800" dirty="0">
                <a:solidFill>
                  <a:schemeClr val="bg1"/>
                </a:solidFill>
              </a:rPr>
              <a:t>  "</a:t>
            </a:r>
            <a:r>
              <a:rPr lang="es-ES" sz="800" dirty="0" err="1">
                <a:solidFill>
                  <a:schemeClr val="bg1"/>
                </a:solidFill>
              </a:rPr>
              <a:t>prism:pageRange</a:t>
            </a:r>
            <a:r>
              <a:rPr lang="es-ES" sz="800" dirty="0">
                <a:solidFill>
                  <a:schemeClr val="bg1"/>
                </a:solidFill>
              </a:rPr>
              <a:t>": "722-729",</a:t>
            </a:r>
          </a:p>
          <a:p>
            <a:r>
              <a:rPr lang="es-ES" sz="800" dirty="0">
                <a:solidFill>
                  <a:schemeClr val="bg1"/>
                </a:solidFill>
              </a:rPr>
              <a:t>  "</a:t>
            </a:r>
            <a:r>
              <a:rPr lang="es-ES" sz="800" dirty="0" err="1">
                <a:solidFill>
                  <a:schemeClr val="bg1"/>
                </a:solidFill>
              </a:rPr>
              <a:t>prism:coverDate</a:t>
            </a:r>
            <a:r>
              <a:rPr lang="es-ES" sz="800" dirty="0">
                <a:solidFill>
                  <a:schemeClr val="bg1"/>
                </a:solidFill>
              </a:rPr>
              <a:t>": "2019-05-15",</a:t>
            </a:r>
          </a:p>
          <a:p>
            <a:r>
              <a:rPr lang="es-ES" sz="800" dirty="0">
                <a:solidFill>
                  <a:schemeClr val="bg1"/>
                </a:solidFill>
              </a:rPr>
              <a:t>  "</a:t>
            </a:r>
            <a:r>
              <a:rPr lang="es-ES" sz="800" dirty="0" err="1">
                <a:solidFill>
                  <a:schemeClr val="bg1"/>
                </a:solidFill>
              </a:rPr>
              <a:t>prism:coverDisplayDate</a:t>
            </a:r>
            <a:r>
              <a:rPr lang="es-ES" sz="800" dirty="0">
                <a:solidFill>
                  <a:schemeClr val="bg1"/>
                </a:solidFill>
              </a:rPr>
              <a:t>": "15 May 2019",</a:t>
            </a:r>
          </a:p>
          <a:p>
            <a:r>
              <a:rPr lang="es-ES" sz="800" dirty="0">
                <a:solidFill>
                  <a:schemeClr val="bg1"/>
                </a:solidFill>
              </a:rPr>
              <a:t>  "</a:t>
            </a:r>
            <a:r>
              <a:rPr lang="es-ES" sz="800" dirty="0" err="1">
                <a:solidFill>
                  <a:schemeClr val="bg1"/>
                </a:solidFill>
              </a:rPr>
              <a:t>prism:doi</a:t>
            </a:r>
            <a:r>
              <a:rPr lang="es-ES" sz="800" dirty="0">
                <a:solidFill>
                  <a:schemeClr val="bg1"/>
                </a:solidFill>
              </a:rPr>
              <a:t>": "10.1016/j.energy.2019.03.118",</a:t>
            </a:r>
          </a:p>
          <a:p>
            <a:r>
              <a:rPr lang="es-ES" sz="800" dirty="0">
                <a:solidFill>
                  <a:schemeClr val="bg1"/>
                </a:solidFill>
              </a:rPr>
              <a:t>  "</a:t>
            </a:r>
            <a:r>
              <a:rPr lang="es-ES" sz="800" dirty="0" err="1">
                <a:solidFill>
                  <a:schemeClr val="bg1"/>
                </a:solidFill>
              </a:rPr>
              <a:t>pii</a:t>
            </a:r>
            <a:r>
              <a:rPr lang="es-ES" sz="800" dirty="0">
                <a:solidFill>
                  <a:schemeClr val="bg1"/>
                </a:solidFill>
              </a:rPr>
              <a:t>": "S0360544219305341",</a:t>
            </a:r>
          </a:p>
          <a:p>
            <a:r>
              <a:rPr lang="es-ES" sz="800" dirty="0">
                <a:solidFill>
                  <a:schemeClr val="bg1"/>
                </a:solidFill>
              </a:rPr>
              <a:t>  "</a:t>
            </a:r>
            <a:r>
              <a:rPr lang="es-ES" sz="800" dirty="0" err="1">
                <a:solidFill>
                  <a:schemeClr val="bg1"/>
                </a:solidFill>
              </a:rPr>
              <a:t>citedby-count</a:t>
            </a:r>
            <a:r>
              <a:rPr lang="es-ES" sz="800" dirty="0">
                <a:solidFill>
                  <a:schemeClr val="bg1"/>
                </a:solidFill>
              </a:rPr>
              <a:t>": "8",</a:t>
            </a:r>
          </a:p>
          <a:p>
            <a:r>
              <a:rPr lang="es-ES" sz="800" dirty="0">
                <a:solidFill>
                  <a:schemeClr val="bg1"/>
                </a:solidFill>
              </a:rPr>
              <a:t>  </a:t>
            </a:r>
            <a:r>
              <a:rPr lang="es-ES" sz="800" dirty="0">
                <a:solidFill>
                  <a:srgbClr val="FFFF00"/>
                </a:solidFill>
              </a:rPr>
              <a:t>"</a:t>
            </a:r>
            <a:r>
              <a:rPr lang="es-ES" sz="800" dirty="0" err="1">
                <a:solidFill>
                  <a:srgbClr val="FFFF00"/>
                </a:solidFill>
              </a:rPr>
              <a:t>affiliation</a:t>
            </a:r>
            <a:r>
              <a:rPr lang="es-ES" sz="800" dirty="0">
                <a:solidFill>
                  <a:srgbClr val="FFFF00"/>
                </a:solidFill>
              </a:rPr>
              <a:t>": [</a:t>
            </a:r>
          </a:p>
          <a:p>
            <a:r>
              <a:rPr lang="es-ES" sz="800" dirty="0">
                <a:solidFill>
                  <a:srgbClr val="FFFF00"/>
                </a:solidFill>
              </a:rPr>
              <a:t>    {</a:t>
            </a:r>
          </a:p>
          <a:p>
            <a:r>
              <a:rPr lang="es-ES" sz="800" dirty="0">
                <a:solidFill>
                  <a:srgbClr val="FFFF00"/>
                </a:solidFill>
              </a:rPr>
              <a:t>      "@_fa": "true",</a:t>
            </a:r>
          </a:p>
          <a:p>
            <a:r>
              <a:rPr lang="es-ES" sz="800" dirty="0">
                <a:solidFill>
                  <a:srgbClr val="FFFF00"/>
                </a:solidFill>
              </a:rPr>
              <a:t>      "</a:t>
            </a:r>
            <a:r>
              <a:rPr lang="es-ES" sz="800" dirty="0" err="1">
                <a:solidFill>
                  <a:srgbClr val="FFFF00"/>
                </a:solidFill>
              </a:rPr>
              <a:t>affilname</a:t>
            </a:r>
            <a:r>
              <a:rPr lang="es-ES" sz="800" dirty="0">
                <a:solidFill>
                  <a:srgbClr val="FFFF00"/>
                </a:solidFill>
              </a:rPr>
              <a:t>": "</a:t>
            </a:r>
            <a:r>
              <a:rPr lang="es-ES" sz="800" dirty="0" err="1">
                <a:solidFill>
                  <a:srgbClr val="FFFF00"/>
                </a:solidFill>
              </a:rPr>
              <a:t>Sustainability</a:t>
            </a:r>
            <a:r>
              <a:rPr lang="es-ES" sz="800" dirty="0">
                <a:solidFill>
                  <a:srgbClr val="FFFF00"/>
                </a:solidFill>
              </a:rPr>
              <a:t> and </a:t>
            </a:r>
            <a:r>
              <a:rPr lang="es-ES" sz="800" dirty="0" err="1">
                <a:solidFill>
                  <a:srgbClr val="FFFF00"/>
                </a:solidFill>
              </a:rPr>
              <a:t>Quality</a:t>
            </a:r>
            <a:r>
              <a:rPr lang="es-ES" sz="800" dirty="0">
                <a:solidFill>
                  <a:srgbClr val="FFFF00"/>
                </a:solidFill>
              </a:rPr>
              <a:t> Group of </a:t>
            </a:r>
            <a:r>
              <a:rPr lang="es-ES" sz="800" dirty="0" err="1">
                <a:solidFill>
                  <a:srgbClr val="FFFF00"/>
                </a:solidFill>
              </a:rPr>
              <a:t>Fruit</a:t>
            </a:r>
            <a:r>
              <a:rPr lang="es-ES" sz="800" dirty="0">
                <a:solidFill>
                  <a:srgbClr val="FFFF00"/>
                </a:solidFill>
              </a:rPr>
              <a:t> and Vegetable </a:t>
            </a:r>
            <a:r>
              <a:rPr lang="es-ES" sz="800" dirty="0" err="1">
                <a:solidFill>
                  <a:srgbClr val="FFFF00"/>
                </a:solidFill>
              </a:rPr>
              <a:t>Products</a:t>
            </a:r>
            <a:r>
              <a:rPr lang="es-ES" sz="800" dirty="0">
                <a:solidFill>
                  <a:srgbClr val="FFFF00"/>
                </a:solidFill>
              </a:rPr>
              <a:t>. Murcia Institute of Agri-</a:t>
            </a:r>
            <a:r>
              <a:rPr lang="es-ES" sz="800" dirty="0" err="1">
                <a:solidFill>
                  <a:srgbClr val="FFFF00"/>
                </a:solidFill>
              </a:rPr>
              <a:t>Food</a:t>
            </a:r>
            <a:r>
              <a:rPr lang="es-ES" sz="800" dirty="0">
                <a:solidFill>
                  <a:srgbClr val="FFFF00"/>
                </a:solidFill>
              </a:rPr>
              <a:t> Research and Development",</a:t>
            </a:r>
          </a:p>
          <a:p>
            <a:r>
              <a:rPr lang="es-ES" sz="800" dirty="0">
                <a:solidFill>
                  <a:srgbClr val="FFFF00"/>
                </a:solidFill>
              </a:rPr>
              <a:t>      "</a:t>
            </a:r>
            <a:r>
              <a:rPr lang="es-ES" sz="800" dirty="0" err="1">
                <a:solidFill>
                  <a:srgbClr val="FFFF00"/>
                </a:solidFill>
              </a:rPr>
              <a:t>affiliation-city</a:t>
            </a:r>
            <a:r>
              <a:rPr lang="es-ES" sz="800" dirty="0">
                <a:solidFill>
                  <a:srgbClr val="FFFF00"/>
                </a:solidFill>
              </a:rPr>
              <a:t>": "Murcia",</a:t>
            </a:r>
          </a:p>
          <a:p>
            <a:r>
              <a:rPr lang="es-ES" sz="800" dirty="0">
                <a:solidFill>
                  <a:srgbClr val="FFFF00"/>
                </a:solidFill>
              </a:rPr>
              <a:t>      "</a:t>
            </a:r>
            <a:r>
              <a:rPr lang="es-ES" sz="800" dirty="0" err="1">
                <a:solidFill>
                  <a:srgbClr val="FFFF00"/>
                </a:solidFill>
              </a:rPr>
              <a:t>affiliation</a:t>
            </a:r>
            <a:r>
              <a:rPr lang="es-ES" sz="800" dirty="0">
                <a:solidFill>
                  <a:srgbClr val="FFFF00"/>
                </a:solidFill>
              </a:rPr>
              <a:t>-country": "</a:t>
            </a:r>
            <a:r>
              <a:rPr lang="es-ES" sz="800" dirty="0" err="1">
                <a:solidFill>
                  <a:srgbClr val="FFFF00"/>
                </a:solidFill>
              </a:rPr>
              <a:t>Spain</a:t>
            </a:r>
            <a:r>
              <a:rPr lang="es-ES" sz="800" dirty="0">
                <a:solidFill>
                  <a:srgbClr val="FFFF00"/>
                </a:solidFill>
              </a:rPr>
              <a:t>"</a:t>
            </a:r>
          </a:p>
          <a:p>
            <a:r>
              <a:rPr lang="es-ES" sz="800" dirty="0">
                <a:solidFill>
                  <a:srgbClr val="FFFF00"/>
                </a:solidFill>
              </a:rPr>
              <a:t>    }</a:t>
            </a:r>
          </a:p>
          <a:p>
            <a:r>
              <a:rPr lang="es-ES" sz="800" dirty="0">
                <a:solidFill>
                  <a:srgbClr val="FFFF00"/>
                </a:solidFill>
              </a:rPr>
              <a:t>  ],</a:t>
            </a:r>
          </a:p>
          <a:p>
            <a:r>
              <a:rPr lang="es-ES" sz="800" dirty="0">
                <a:solidFill>
                  <a:schemeClr val="bg1"/>
                </a:solidFill>
              </a:rPr>
              <a:t>  "</a:t>
            </a:r>
            <a:r>
              <a:rPr lang="es-ES" sz="800" dirty="0" err="1">
                <a:solidFill>
                  <a:schemeClr val="bg1"/>
                </a:solidFill>
              </a:rPr>
              <a:t>prism:aggregationType</a:t>
            </a:r>
            <a:r>
              <a:rPr lang="es-ES" sz="800" dirty="0">
                <a:solidFill>
                  <a:schemeClr val="bg1"/>
                </a:solidFill>
              </a:rPr>
              <a:t>": "Journal",</a:t>
            </a:r>
          </a:p>
          <a:p>
            <a:r>
              <a:rPr lang="es-ES" sz="800" dirty="0">
                <a:solidFill>
                  <a:schemeClr val="bg1"/>
                </a:solidFill>
              </a:rPr>
              <a:t>  "</a:t>
            </a:r>
            <a:r>
              <a:rPr lang="es-ES" sz="800" dirty="0" err="1">
                <a:solidFill>
                  <a:schemeClr val="bg1"/>
                </a:solidFill>
              </a:rPr>
              <a:t>subtype</a:t>
            </a:r>
            <a:r>
              <a:rPr lang="es-ES" sz="800" dirty="0">
                <a:solidFill>
                  <a:schemeClr val="bg1"/>
                </a:solidFill>
              </a:rPr>
              <a:t>": "ar",</a:t>
            </a:r>
          </a:p>
          <a:p>
            <a:r>
              <a:rPr lang="es-ES" sz="800" dirty="0">
                <a:solidFill>
                  <a:schemeClr val="bg1"/>
                </a:solidFill>
              </a:rPr>
              <a:t>  "</a:t>
            </a:r>
            <a:r>
              <a:rPr lang="es-ES" sz="800" dirty="0" err="1">
                <a:solidFill>
                  <a:schemeClr val="bg1"/>
                </a:solidFill>
              </a:rPr>
              <a:t>subtypeDescription</a:t>
            </a:r>
            <a:r>
              <a:rPr lang="es-ES" sz="800" dirty="0">
                <a:solidFill>
                  <a:schemeClr val="bg1"/>
                </a:solidFill>
              </a:rPr>
              <a:t>": "</a:t>
            </a:r>
            <a:r>
              <a:rPr lang="es-ES" sz="800" dirty="0" err="1">
                <a:solidFill>
                  <a:schemeClr val="bg1"/>
                </a:solidFill>
              </a:rPr>
              <a:t>Article</a:t>
            </a:r>
            <a:r>
              <a:rPr lang="es-ES" sz="800" dirty="0">
                <a:solidFill>
                  <a:schemeClr val="bg1"/>
                </a:solidFill>
              </a:rPr>
              <a:t>",</a:t>
            </a:r>
          </a:p>
          <a:p>
            <a:r>
              <a:rPr lang="es-ES" sz="800" dirty="0">
                <a:solidFill>
                  <a:schemeClr val="bg1"/>
                </a:solidFill>
              </a:rPr>
              <a:t>  "source-id": "29348",</a:t>
            </a:r>
          </a:p>
          <a:p>
            <a:r>
              <a:rPr lang="es-ES" sz="800" dirty="0">
                <a:solidFill>
                  <a:schemeClr val="bg1"/>
                </a:solidFill>
              </a:rPr>
              <a:t>  "</a:t>
            </a:r>
            <a:r>
              <a:rPr lang="es-ES" sz="800" dirty="0" err="1">
                <a:solidFill>
                  <a:schemeClr val="bg1"/>
                </a:solidFill>
              </a:rPr>
              <a:t>openaccess</a:t>
            </a:r>
            <a:r>
              <a:rPr lang="es-ES" sz="800" dirty="0">
                <a:solidFill>
                  <a:schemeClr val="bg1"/>
                </a:solidFill>
              </a:rPr>
              <a:t>": "0",</a:t>
            </a:r>
          </a:p>
          <a:p>
            <a:r>
              <a:rPr lang="es-ES" sz="800" dirty="0">
                <a:solidFill>
                  <a:schemeClr val="bg1"/>
                </a:solidFill>
              </a:rPr>
              <a:t>  "</a:t>
            </a:r>
            <a:r>
              <a:rPr lang="es-ES" sz="800" dirty="0" err="1">
                <a:solidFill>
                  <a:schemeClr val="bg1"/>
                </a:solidFill>
              </a:rPr>
              <a:t>openaccessFlag</a:t>
            </a:r>
            <a:r>
              <a:rPr lang="es-ES" sz="800" dirty="0">
                <a:solidFill>
                  <a:schemeClr val="bg1"/>
                </a:solidFill>
              </a:rPr>
              <a:t>": false</a:t>
            </a:r>
          </a:p>
          <a:p>
            <a:r>
              <a:rPr lang="es-ES" sz="800" dirty="0">
                <a:solidFill>
                  <a:schemeClr val="bg1"/>
                </a:solidFill>
              </a:rPr>
              <a:t>}</a:t>
            </a:r>
          </a:p>
        </p:txBody>
      </p:sp>
    </p:spTree>
    <p:extLst>
      <p:ext uri="{BB962C8B-B14F-4D97-AF65-F5344CB8AC3E}">
        <p14:creationId xmlns:p14="http://schemas.microsoft.com/office/powerpoint/2010/main" val="229004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V. Enlaces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5109091"/>
          </a:xfrm>
          <a:prstGeom prst="rect">
            <a:avLst/>
          </a:prstGeom>
          <a:noFill/>
        </p:spPr>
        <p:txBody>
          <a:bodyPr wrap="square" rtlCol="0">
            <a:spAutoFit/>
          </a:bodyPr>
          <a:lstStyle/>
          <a:p>
            <a:r>
              <a:rPr lang="es-ES" sz="2400" dirty="0"/>
              <a:t>Enlaces</a:t>
            </a:r>
          </a:p>
          <a:p>
            <a:endParaRPr lang="es-ES" sz="2400" dirty="0"/>
          </a:p>
          <a:p>
            <a:pPr marL="342900" indent="-342900">
              <a:buFont typeface="Arial" panose="020B0604020202020204" pitchFamily="34" charset="0"/>
              <a:buChar char="•"/>
            </a:pPr>
            <a:r>
              <a:rPr lang="es-ES" sz="1600" dirty="0"/>
              <a:t>Hay que tener en cuenta hacia donde se efectúa el enlace:</a:t>
            </a:r>
          </a:p>
          <a:p>
            <a:pPr marL="800100" lvl="1" indent="-342900">
              <a:buFont typeface="Arial" panose="020B0604020202020204" pitchFamily="34" charset="0"/>
              <a:buChar char="•"/>
            </a:pPr>
            <a:r>
              <a:rPr lang="es-ES" sz="1600" dirty="0"/>
              <a:t>Si es dentro del mismo nodo, necesariamente referencia a el mismo objeto. En este caso, solo hay que comprobar si la URI es la misma o no, en caso de ser la misma, similitud 1 y e caso contrario similitud 0</a:t>
            </a:r>
          </a:p>
          <a:p>
            <a:pPr marL="800100" lvl="1" indent="-342900">
              <a:buFont typeface="Arial" panose="020B0604020202020204" pitchFamily="34" charset="0"/>
              <a:buChar char="•"/>
            </a:pPr>
            <a:r>
              <a:rPr lang="es-ES" sz="1600" dirty="0"/>
              <a:t>Si la comparación es entre instancias en distintos nodos, hay dos posibles situaciones</a:t>
            </a:r>
          </a:p>
          <a:p>
            <a:pPr marL="1257300" lvl="2" indent="-342900">
              <a:buFont typeface="Arial" panose="020B0604020202020204" pitchFamily="34" charset="0"/>
              <a:buChar char="•"/>
            </a:pPr>
            <a:r>
              <a:rPr lang="es-ES" sz="1600" dirty="0"/>
              <a:t>Si existe una tripleta o propiedad del tipo </a:t>
            </a:r>
            <a:r>
              <a:rPr lang="es-ES" sz="1600" dirty="0" err="1"/>
              <a:t>sameAs</a:t>
            </a:r>
            <a:r>
              <a:rPr lang="es-ES" sz="1600" dirty="0"/>
              <a:t> (que indica que dos objetos almacenados en distintos nodos son en realidad el mismo), en alguno de los nodos, que referencie al otro objeto almacenado en el otro nodo, entonces el objeto es el mismo, y por tanto la similitud es 1. (propiedad de simetría, A = B </a:t>
            </a:r>
            <a:r>
              <a:rPr lang="es-ES" sz="1600" dirty="0">
                <a:sym typeface="Wingdings" panose="05000000000000000000" pitchFamily="2" charset="2"/>
              </a:rPr>
              <a:t> B = A</a:t>
            </a:r>
            <a:r>
              <a:rPr lang="es-ES" sz="1600" dirty="0"/>
              <a:t>)</a:t>
            </a:r>
          </a:p>
          <a:p>
            <a:pPr marL="1257300" lvl="2" indent="-342900">
              <a:buFont typeface="Arial" panose="020B0604020202020204" pitchFamily="34" charset="0"/>
              <a:buChar char="•"/>
            </a:pPr>
            <a:r>
              <a:rPr lang="es-ES" sz="1600" dirty="0"/>
              <a:t>En caso de no existir enlaces de ese tipo si existirá la misma tripleta o propiedad de tipo </a:t>
            </a:r>
            <a:r>
              <a:rPr lang="es-ES" sz="1600" dirty="0" err="1"/>
              <a:t>closeMatch</a:t>
            </a:r>
            <a:r>
              <a:rPr lang="es-ES" sz="1600" dirty="0"/>
              <a:t> (que indica un enlace a una entidad externa al </a:t>
            </a:r>
            <a:r>
              <a:rPr lang="es-ES" sz="1600" dirty="0" err="1"/>
              <a:t>backendSGI</a:t>
            </a:r>
            <a:r>
              <a:rPr lang="es-ES" sz="1600" dirty="0"/>
              <a:t>), con el mismo enlace, significa que ambos son iguales a un objeto externo y por lo tanto iguales entre si (propiedad transitiva, A = C, B = C </a:t>
            </a:r>
            <a:r>
              <a:rPr lang="es-ES" sz="1600" dirty="0">
                <a:sym typeface="Wingdings" panose="05000000000000000000" pitchFamily="2" charset="2"/>
              </a:rPr>
              <a:t> A=B</a:t>
            </a:r>
            <a:r>
              <a:rPr lang="es-ES" sz="1600" dirty="0"/>
              <a:t>).  </a:t>
            </a:r>
          </a:p>
          <a:p>
            <a:pPr marL="1257300" lvl="2" indent="-342900">
              <a:buFont typeface="Arial" panose="020B0604020202020204" pitchFamily="34" charset="0"/>
              <a:buChar char="•"/>
            </a:pPr>
            <a:r>
              <a:rPr lang="es-ES" sz="1600" dirty="0"/>
              <a:t>En caso contrario es necesario evaluar las entidades a la que apuntan los enlaces (de forma recursiva si fuese necesario), aplicando la evaluación de entidades que veremos mas adelante</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64544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984885"/>
          </a:xfrm>
          <a:prstGeom prst="rect">
            <a:avLst/>
          </a:prstGeom>
          <a:noFill/>
        </p:spPr>
        <p:txBody>
          <a:bodyPr wrap="square" rtlCol="0">
            <a:spAutoFit/>
          </a:bodyPr>
          <a:lstStyle/>
          <a:p>
            <a:r>
              <a:rPr lang="es-ES" sz="1600" b="1" dirty="0"/>
              <a:t>Idea</a:t>
            </a:r>
          </a:p>
          <a:p>
            <a:pPr marL="285750" indent="-285750">
              <a:buFont typeface="Arial" panose="020B0604020202020204" pitchFamily="34" charset="0"/>
              <a:buChar char="•"/>
            </a:pPr>
            <a:r>
              <a:rPr lang="es-ES" sz="1400" dirty="0"/>
              <a:t>Todas las métricas han de estar normalizadas en el intervalo [0,1]</a:t>
            </a:r>
          </a:p>
          <a:p>
            <a:pPr marL="285750" indent="-285750">
              <a:buFont typeface="Arial" panose="020B0604020202020204" pitchFamily="34" charset="0"/>
              <a:buChar char="•"/>
            </a:pPr>
            <a:r>
              <a:rPr lang="es-ES" sz="1400" dirty="0"/>
              <a:t>Se calculara como la similitud ponderada de los atributos de forma que se otorgue un peso dependiente de su valor de discriminación (mas peso a los atributos mas discriminantes y menos peso a los menos discriminantes)</a:t>
            </a:r>
          </a:p>
        </p:txBody>
      </p:sp>
      <p:sp>
        <p:nvSpPr>
          <p:cNvPr id="4" name="CuadroTexto 3">
            <a:extLst>
              <a:ext uri="{FF2B5EF4-FFF2-40B4-BE49-F238E27FC236}">
                <a16:creationId xmlns:a16="http://schemas.microsoft.com/office/drawing/2014/main" id="{F51C0F09-2325-4808-8F00-9D93F0758AF8}"/>
              </a:ext>
            </a:extLst>
          </p:cNvPr>
          <p:cNvSpPr txBox="1"/>
          <p:nvPr/>
        </p:nvSpPr>
        <p:spPr>
          <a:xfrm>
            <a:off x="216794" y="3272037"/>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83FD105-53CD-4650-965F-59CB106D42F1}"/>
                  </a:ext>
                </a:extLst>
              </p:cNvPr>
              <p:cNvSpPr txBox="1"/>
              <p:nvPr/>
            </p:nvSpPr>
            <p:spPr>
              <a:xfrm>
                <a:off x="216794" y="4285337"/>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V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F83FD105-53CD-4650-965F-59CB106D42F1}"/>
                  </a:ext>
                </a:extLst>
              </p:cNvPr>
              <p:cNvSpPr txBox="1">
                <a:spLocks noRot="1" noChangeAspect="1" noMove="1" noResize="1" noEditPoints="1" noAdjustHandles="1" noChangeArrowheads="1" noChangeShapeType="1" noTextEdit="1"/>
              </p:cNvSpPr>
              <p:nvPr/>
            </p:nvSpPr>
            <p:spPr>
              <a:xfrm>
                <a:off x="216794" y="4285337"/>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0851AC35-ED1D-4A01-9EA1-AC8C45FC16AA}"/>
              </a:ext>
            </a:extLst>
          </p:cNvPr>
          <p:cNvPicPr>
            <a:picLocks noChangeAspect="1"/>
          </p:cNvPicPr>
          <p:nvPr/>
        </p:nvPicPr>
        <p:blipFill>
          <a:blip r:embed="rId4"/>
          <a:stretch>
            <a:fillRect/>
          </a:stretch>
        </p:blipFill>
        <p:spPr>
          <a:xfrm>
            <a:off x="7939690" y="4285337"/>
            <a:ext cx="3501360" cy="791882"/>
          </a:xfrm>
          <a:prstGeom prst="rect">
            <a:avLst/>
          </a:prstGeom>
        </p:spPr>
      </p:pic>
    </p:spTree>
    <p:extLst>
      <p:ext uri="{BB962C8B-B14F-4D97-AF65-F5344CB8AC3E}">
        <p14:creationId xmlns:p14="http://schemas.microsoft.com/office/powerpoint/2010/main" val="70576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87914" y="2804477"/>
                <a:ext cx="11457992" cy="3354765"/>
              </a:xfrm>
              <a:prstGeom prst="rect">
                <a:avLst/>
              </a:prstGeom>
              <a:noFill/>
            </p:spPr>
            <p:txBody>
              <a:bodyPr wrap="square" rtlCol="0">
                <a:spAutoFit/>
              </a:bodyPr>
              <a:lstStyle/>
              <a:p>
                <a:r>
                  <a:rPr lang="es-ES" sz="1600" b="1" dirty="0"/>
                  <a:t>Problema</a:t>
                </a:r>
              </a:p>
              <a:p>
                <a:endParaRPr lang="es-ES" sz="1600" b="1" dirty="0"/>
              </a:p>
              <a:p>
                <a:r>
                  <a:rPr lang="es-ES" sz="1400" dirty="0"/>
                  <a:t>Potencialmente si queremos buscar que entidades son similares tenemos que la complejidad es del tipo </a:t>
                </a:r>
                <a14:m>
                  <m:oMath xmlns:m="http://schemas.openxmlformats.org/officeDocument/2006/math">
                    <m:sSup>
                      <m:sSupPr>
                        <m:ctrlPr>
                          <a:rPr lang="es-ES" sz="1400" i="1" smtClean="0">
                            <a:latin typeface="Cambria Math" panose="02040503050406030204" pitchFamily="18" charset="0"/>
                          </a:rPr>
                        </m:ctrlPr>
                      </m:sSupPr>
                      <m:e>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e>
                      <m:sup>
                        <m:r>
                          <a:rPr lang="es-ES" sz="1400" b="0" i="1" smtClean="0">
                            <a:latin typeface="Cambria Math" panose="02040503050406030204" pitchFamily="18" charset="0"/>
                          </a:rPr>
                          <m:t>4</m:t>
                        </m:r>
                      </m:sup>
                    </m:sSup>
                    <m:r>
                      <a:rPr lang="es-ES" sz="1400" b="0" i="1" smtClean="0">
                        <a:latin typeface="Cambria Math" panose="02040503050406030204" pitchFamily="18" charset="0"/>
                      </a:rPr>
                      <m:t>)</m:t>
                    </m:r>
                  </m:oMath>
                </a14:m>
                <a:r>
                  <a:rPr lang="es-ES" sz="1400" dirty="0"/>
                  <a:t> ya que</a:t>
                </a:r>
              </a:p>
              <a:p>
                <a:endParaRPr lang="es-ES" sz="1400" dirty="0"/>
              </a:p>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𝐶𝑜𝑚𝑝𝑙𝑒𝑗𝑖𝑑𝑎𝑑</m:t>
                      </m:r>
                      <m:r>
                        <a:rPr lang="es-ES" sz="140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𝑛𝑜𝑑𝑜𝑠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𝑐𝑙𝑎𝑠𝑒𝑠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𝑒𝑛𝑡𝑖𝑑𝑎𝑑</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𝑐𝑜𝑚𝑝𝑎𝑟𝑎𝑟</m:t>
                          </m:r>
                        </m:e>
                      </m:d>
                      <m:r>
                        <a:rPr lang="es-ES" sz="1400" b="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−1 (</m:t>
                      </m:r>
                      <m:r>
                        <a:rPr lang="es-ES" sz="1400" b="0" i="1" smtClean="0">
                          <a:latin typeface="Cambria Math" panose="02040503050406030204" pitchFamily="18" charset="0"/>
                        </a:rPr>
                        <m:t>𝑟𝑒𝑠𝑡𝑜</m:t>
                      </m:r>
                      <m:r>
                        <a:rPr lang="es-ES" sz="1400" b="0" i="1" smtClean="0">
                          <a:latin typeface="Cambria Math" panose="02040503050406030204" pitchFamily="18" charset="0"/>
                        </a:rPr>
                        <m:t> </m:t>
                      </m:r>
                      <m:r>
                        <a:rPr lang="es-ES" sz="1400" b="0" i="1" smtClean="0">
                          <a:latin typeface="Cambria Math" panose="02040503050406030204" pitchFamily="18" charset="0"/>
                        </a:rPr>
                        <m:t>𝑑𝑒</m:t>
                      </m:r>
                      <m:r>
                        <a:rPr lang="es-ES" sz="1400" b="0" i="1" smtClean="0">
                          <a:latin typeface="Cambria Math" panose="02040503050406030204" pitchFamily="18" charset="0"/>
                        </a:rPr>
                        <m:t>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m:t>
                      </m:r>
                    </m:oMath>
                  </m:oMathPara>
                </a14:m>
                <a:endParaRPr lang="es-ES" sz="1400" dirty="0"/>
              </a:p>
              <a:p>
                <a:endParaRPr lang="es-ES" sz="1400" dirty="0"/>
              </a:p>
              <a:p>
                <a:r>
                  <a:rPr lang="es-ES" sz="1400" dirty="0"/>
                  <a:t>Como el numero de nodos y de clases, potencialmente no será demasiado elevado, y además en cada iteración solo buscaremos para un determinado nodo y clase la complejidad de cada operación será </a:t>
                </a:r>
              </a:p>
              <a:p>
                <a:endParaRPr lang="es-ES" sz="1400" dirty="0"/>
              </a:p>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=1∗1∗</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a:p>
                <a:endParaRPr lang="es-ES" sz="1400" dirty="0"/>
              </a:p>
              <a:p>
                <a:r>
                  <a:rPr lang="es-ES" sz="1400" dirty="0"/>
                  <a:t>Es decir tenemos un problema con complejidad de orden exponencial </a:t>
                </a:r>
                <a14:m>
                  <m:oMath xmlns:m="http://schemas.openxmlformats.org/officeDocument/2006/math">
                    <m:sSup>
                      <m:sSupPr>
                        <m:ctrlPr>
                          <a:rPr lang="es-ES" sz="1400" i="1">
                            <a:latin typeface="Cambria Math" panose="02040503050406030204" pitchFamily="18" charset="0"/>
                          </a:rPr>
                        </m:ctrlPr>
                      </m:sSupPr>
                      <m:e>
                        <m:r>
                          <a:rPr lang="es-ES" sz="1400" i="1">
                            <a:latin typeface="Cambria Math" panose="02040503050406030204" pitchFamily="18" charset="0"/>
                          </a:rPr>
                          <m:t>𝑂</m:t>
                        </m:r>
                        <m:r>
                          <a:rPr lang="es-ES" sz="1400" i="1">
                            <a:latin typeface="Cambria Math" panose="02040503050406030204" pitchFamily="18" charset="0"/>
                          </a:rPr>
                          <m:t>(</m:t>
                        </m:r>
                        <m:r>
                          <a:rPr lang="es-ES" sz="1400" i="1">
                            <a:latin typeface="Cambria Math" panose="02040503050406030204" pitchFamily="18" charset="0"/>
                          </a:rPr>
                          <m:t>𝑛</m:t>
                        </m:r>
                      </m:e>
                      <m:sup>
                        <m:r>
                          <a:rPr lang="es-ES" sz="1400" b="0" i="1" smtClean="0">
                            <a:latin typeface="Cambria Math" panose="02040503050406030204" pitchFamily="18" charset="0"/>
                          </a:rPr>
                          <m:t>2</m:t>
                        </m:r>
                      </m:sup>
                    </m:sSup>
                    <m:r>
                      <a:rPr lang="es-ES" sz="1400" i="1">
                        <a:latin typeface="Cambria Math" panose="02040503050406030204" pitchFamily="18" charset="0"/>
                      </a:rPr>
                      <m:t>)</m:t>
                    </m:r>
                  </m:oMath>
                </a14:m>
                <a:r>
                  <a:rPr lang="es-ES" sz="1400" dirty="0"/>
                  <a:t>, lo cual implica con casi toda seguridad, un problema de rendimiento.</a:t>
                </a:r>
              </a:p>
              <a:p>
                <a:endParaRPr lang="es-ES" sz="1400" dirty="0"/>
              </a:p>
              <a:p>
                <a:r>
                  <a:rPr lang="es-ES" sz="1400" dirty="0"/>
                  <a:t>Hay que tener en cuenta que la máxima complejidad, depende del numero de instancias es decir de los 2 últimos términos</a:t>
                </a:r>
              </a:p>
              <a:p>
                <a:endParaRPr lang="es-ES" sz="12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87914" y="2804477"/>
                <a:ext cx="11457992" cy="3354765"/>
              </a:xfrm>
              <a:prstGeom prst="rect">
                <a:avLst/>
              </a:prstGeom>
              <a:blipFill>
                <a:blip r:embed="rId3"/>
                <a:stretch>
                  <a:fillRect l="-266" t="-545" r="-106"/>
                </a:stretch>
              </a:blipFill>
            </p:spPr>
            <p:txBody>
              <a:bodyPr/>
              <a:lstStyle/>
              <a:p>
                <a:r>
                  <a:rPr lang="es-ES">
                    <a:noFill/>
                  </a:rPr>
                  <a:t> </a:t>
                </a:r>
              </a:p>
            </p:txBody>
          </p:sp>
        </mc:Fallback>
      </mc:AlternateContent>
    </p:spTree>
    <p:extLst>
      <p:ext uri="{BB962C8B-B14F-4D97-AF65-F5344CB8AC3E}">
        <p14:creationId xmlns:p14="http://schemas.microsoft.com/office/powerpoint/2010/main" val="306726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423CE7F-1BA9-4550-B035-A8E3C3753483}"/>
              </a:ext>
            </a:extLst>
          </p:cNvPr>
          <p:cNvSpPr/>
          <p:nvPr/>
        </p:nvSpPr>
        <p:spPr>
          <a:xfrm>
            <a:off x="112321" y="1423154"/>
            <a:ext cx="3690060" cy="2554545"/>
          </a:xfrm>
          <a:prstGeom prst="rect">
            <a:avLst/>
          </a:prstGeom>
        </p:spPr>
        <p:txBody>
          <a:bodyPr wrap="square">
            <a:spAutoFit/>
          </a:bodyPr>
          <a:lstStyle/>
          <a:p>
            <a:r>
              <a:rPr lang="es-ES" sz="4000" dirty="0"/>
              <a:t>Optimización de Búsqueda de similitudes entre entidades II</a:t>
            </a:r>
          </a:p>
        </p:txBody>
      </p:sp>
      <p:sp>
        <p:nvSpPr>
          <p:cNvPr id="12" name="Rectángulo 11">
            <a:extLst>
              <a:ext uri="{FF2B5EF4-FFF2-40B4-BE49-F238E27FC236}">
                <a16:creationId xmlns:a16="http://schemas.microsoft.com/office/drawing/2014/main" id="{4E30B3C2-1760-4DCE-926C-0BF569F171F0}"/>
              </a:ext>
            </a:extLst>
          </p:cNvPr>
          <p:cNvSpPr/>
          <p:nvPr/>
        </p:nvSpPr>
        <p:spPr>
          <a:xfrm>
            <a:off x="188520" y="4280654"/>
            <a:ext cx="3258969" cy="369332"/>
          </a:xfrm>
          <a:prstGeom prst="rect">
            <a:avLst/>
          </a:prstGeom>
        </p:spPr>
        <p:txBody>
          <a:bodyPr wrap="none">
            <a:spAutoFit/>
          </a:bodyPr>
          <a:lstStyle/>
          <a:p>
            <a:r>
              <a:rPr lang="es-ES" dirty="0"/>
              <a:t>La leyenda del origen del ajedrez</a:t>
            </a:r>
          </a:p>
        </p:txBody>
      </p:sp>
      <p:pic>
        <p:nvPicPr>
          <p:cNvPr id="4" name="Elementos multimedia en línea 3" title="La leyenda de Sissa: el origen del ajedrez">
            <a:hlinkClick r:id="" action="ppaction://media"/>
            <a:extLst>
              <a:ext uri="{FF2B5EF4-FFF2-40B4-BE49-F238E27FC236}">
                <a16:creationId xmlns:a16="http://schemas.microsoft.com/office/drawing/2014/main" id="{327BC268-BE7C-4719-963F-C5DF9D4AD1C9}"/>
              </a:ext>
            </a:extLst>
          </p:cNvPr>
          <p:cNvPicPr>
            <a:picLocks noRot="1" noChangeAspect="1"/>
          </p:cNvPicPr>
          <p:nvPr>
            <a:videoFile r:link="rId1"/>
          </p:nvPr>
        </p:nvPicPr>
        <p:blipFill>
          <a:blip r:embed="rId4"/>
          <a:stretch>
            <a:fillRect/>
          </a:stretch>
        </p:blipFill>
        <p:spPr>
          <a:xfrm>
            <a:off x="3984171" y="1611425"/>
            <a:ext cx="7546824" cy="4245089"/>
          </a:xfrm>
          <a:prstGeom prst="rect">
            <a:avLst/>
          </a:prstGeom>
        </p:spPr>
      </p:pic>
    </p:spTree>
    <p:extLst>
      <p:ext uri="{BB962C8B-B14F-4D97-AF65-F5344CB8AC3E}">
        <p14:creationId xmlns:p14="http://schemas.microsoft.com/office/powerpoint/2010/main" val="54916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716093"/>
            <a:ext cx="11457992" cy="2554545"/>
          </a:xfrm>
          <a:prstGeom prst="rect">
            <a:avLst/>
          </a:prstGeom>
          <a:noFill/>
        </p:spPr>
        <p:txBody>
          <a:bodyPr wrap="square" rtlCol="0">
            <a:spAutoFit/>
          </a:bodyPr>
          <a:lstStyle/>
          <a:p>
            <a:r>
              <a:rPr lang="es-ES" sz="1600" b="1" dirty="0"/>
              <a:t>Soluciones</a:t>
            </a:r>
          </a:p>
          <a:p>
            <a:endParaRPr lang="es-ES" sz="1600" b="1" dirty="0"/>
          </a:p>
          <a:p>
            <a:pPr marL="285750" indent="-285750">
              <a:buFont typeface="Arial" panose="020B0604020202020204" pitchFamily="34" charset="0"/>
              <a:buChar char="•"/>
            </a:pPr>
            <a:r>
              <a:rPr lang="es-ES" sz="1600" b="1" dirty="0"/>
              <a:t>Reducción del espacio de búsqueda: </a:t>
            </a:r>
            <a:r>
              <a:rPr lang="es-ES" sz="1600" dirty="0"/>
              <a:t>Mediante Elasticsearch, realizando una búsqueda solo por los atributos mas relevantes para identificar la entidad, podemos reducir considerablemente las entidades con las cual comparar una entidad dada (reducimos considerablemente la complejidad del 4º termino del calculo de complejidad, pasando a ser de tipo exponencial a otra que tiende a polinómica). </a:t>
            </a:r>
          </a:p>
          <a:p>
            <a:pPr marL="285750" indent="-285750">
              <a:buFont typeface="Arial" panose="020B0604020202020204" pitchFamily="34" charset="0"/>
              <a:buChar char="•"/>
            </a:pPr>
            <a:r>
              <a:rPr lang="es-ES" sz="1600" b="1" dirty="0"/>
              <a:t>Comparar únicamente los deltas (nuevas inserciones o entidades que han cambiado): </a:t>
            </a:r>
            <a:r>
              <a:rPr lang="es-ES" sz="1600" dirty="0"/>
              <a:t>Si una entidad no ha cambiado, y ya hemos evaluado su similitud, no tenemos por que volver a hacerlo. (reducimos considerablemente la complejidad del 1º,2º y 3º termino del calculo de complejidad,  ya que solo debemos evaluar los deltas y no todo el contenido de instancias, pasando a ser de tipo exponencial a otra que tiende a polinómica). </a:t>
            </a:r>
          </a:p>
        </p:txBody>
      </p:sp>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22AC021B-A1AB-4773-A7C0-04CAF5925545}"/>
                  </a:ext>
                </a:extLst>
              </p:cNvPr>
              <p:cNvSpPr/>
              <p:nvPr/>
            </p:nvSpPr>
            <p:spPr>
              <a:xfrm>
                <a:off x="-443607" y="5612605"/>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𝑛𝑜𝑑𝑜𝑠</m:t>
                      </m:r>
                      <m:r>
                        <a:rPr lang="es-ES" sz="1400" i="1" smtClean="0">
                          <a:latin typeface="Cambria Math" panose="02040503050406030204" pitchFamily="18" charset="0"/>
                        </a:rPr>
                        <m:t> ∗</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𝑐𝑙𝑎𝑠𝑒𝑠</m:t>
                      </m:r>
                      <m:r>
                        <a:rPr lang="es-ES" sz="1400" i="1" smtClean="0">
                          <a:latin typeface="Cambria Math" panose="02040503050406030204" pitchFamily="18" charset="0"/>
                        </a:rPr>
                        <m:t> ∗</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p:txBody>
          </p:sp>
        </mc:Choice>
        <mc:Fallback xmlns="">
          <p:sp>
            <p:nvSpPr>
              <p:cNvPr id="9" name="Rectángulo 8">
                <a:extLst>
                  <a:ext uri="{FF2B5EF4-FFF2-40B4-BE49-F238E27FC236}">
                    <a16:creationId xmlns:a16="http://schemas.microsoft.com/office/drawing/2014/main" id="{22AC021B-A1AB-4773-A7C0-04CAF5925545}"/>
                  </a:ext>
                </a:extLst>
              </p:cNvPr>
              <p:cNvSpPr>
                <a:spLocks noRot="1" noChangeAspect="1" noMove="1" noResize="1" noEditPoints="1" noAdjustHandles="1" noChangeArrowheads="1" noChangeShapeType="1" noTextEdit="1"/>
              </p:cNvSpPr>
              <p:nvPr/>
            </p:nvSpPr>
            <p:spPr>
              <a:xfrm>
                <a:off x="-443607" y="5612605"/>
                <a:ext cx="11758411" cy="307777"/>
              </a:xfrm>
              <a:prstGeom prst="rect">
                <a:avLst/>
              </a:prstGeom>
              <a:blipFill>
                <a:blip r:embed="rId3"/>
                <a:stretch>
                  <a:fillRect b="-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8C3F765A-1F36-47AB-A52C-4284C8E8336F}"/>
                  </a:ext>
                </a:extLst>
              </p:cNvPr>
              <p:cNvSpPr/>
              <p:nvPr/>
            </p:nvSpPr>
            <p:spPr>
              <a:xfrm>
                <a:off x="-890647" y="5920382"/>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𝑁𝑢𝑒𝑣𝑎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𝑐𝑜𝑚𝑝𝑙𝑒𝑗𝑖𝑑𝑎𝑑</m:t>
                      </m:r>
                      <m:r>
                        <a:rPr lang="es-ES" sz="1400" i="1">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𝑞𝑢𝑒</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h𝑎𝑛</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𝑐𝑎𝑚𝑏𝑖𝑎𝑑𝑜</m:t>
                      </m:r>
                      <m:r>
                        <a:rPr lang="es-ES" sz="1400" i="1">
                          <a:highlight>
                            <a:srgbClr val="00FF00"/>
                          </a:highlight>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i="1">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𝑠𝑖𝑚𝑖𝑙𝑎𝑟𝑒𝑠</m:t>
                      </m:r>
                    </m:oMath>
                  </m:oMathPara>
                </a14:m>
                <a:endParaRPr lang="es-ES" sz="1400" dirty="0">
                  <a:highlight>
                    <a:srgbClr val="00FF00"/>
                  </a:highlight>
                </a:endParaRPr>
              </a:p>
            </p:txBody>
          </p:sp>
        </mc:Choice>
        <mc:Fallback xmlns="">
          <p:sp>
            <p:nvSpPr>
              <p:cNvPr id="10" name="Rectángulo 9">
                <a:extLst>
                  <a:ext uri="{FF2B5EF4-FFF2-40B4-BE49-F238E27FC236}">
                    <a16:creationId xmlns:a16="http://schemas.microsoft.com/office/drawing/2014/main" id="{8C3F765A-1F36-47AB-A52C-4284C8E8336F}"/>
                  </a:ext>
                </a:extLst>
              </p:cNvPr>
              <p:cNvSpPr>
                <a:spLocks noRot="1" noChangeAspect="1" noMove="1" noResize="1" noEditPoints="1" noAdjustHandles="1" noChangeArrowheads="1" noChangeShapeType="1" noTextEdit="1"/>
              </p:cNvSpPr>
              <p:nvPr/>
            </p:nvSpPr>
            <p:spPr>
              <a:xfrm>
                <a:off x="-890647" y="5920382"/>
                <a:ext cx="11758411" cy="307777"/>
              </a:xfrm>
              <a:prstGeom prst="rect">
                <a:avLst/>
              </a:prstGeom>
              <a:blipFill>
                <a:blip r:embed="rId4"/>
                <a:stretch>
                  <a:fillRect b="-5882"/>
                </a:stretch>
              </a:blipFill>
            </p:spPr>
            <p:txBody>
              <a:bodyPr/>
              <a:lstStyle/>
              <a:p>
                <a:r>
                  <a:rPr lang="es-ES">
                    <a:noFill/>
                  </a:rPr>
                  <a:t> </a:t>
                </a:r>
              </a:p>
            </p:txBody>
          </p:sp>
        </mc:Fallback>
      </mc:AlternateContent>
    </p:spTree>
    <p:extLst>
      <p:ext uri="{BB962C8B-B14F-4D97-AF65-F5344CB8AC3E}">
        <p14:creationId xmlns:p14="http://schemas.microsoft.com/office/powerpoint/2010/main" val="195068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latin typeface="+mn-lt"/>
                <a:hlinkClick r:id="rId2"/>
              </a:rPr>
              <a:t>https://github.com/HerculesCRUE/ib-discovery/tree/master</a:t>
            </a:r>
            <a:r>
              <a:rPr lang="es-ES" sz="1200">
                <a:latin typeface="+mn-lt"/>
                <a:hlinkClick r:id="rId2"/>
              </a:rPr>
              <a:t>/docs</a:t>
            </a:r>
            <a:endParaRPr lang="es-ES" sz="1200" dirty="0">
              <a:latin typeface="+mn-lt"/>
            </a:endParaRPr>
          </a:p>
          <a:p>
            <a:pPr algn="l"/>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1938992"/>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p:txBody>
      </p:sp>
    </p:spTree>
    <p:extLst>
      <p:ext uri="{BB962C8B-B14F-4D97-AF65-F5344CB8AC3E}">
        <p14:creationId xmlns:p14="http://schemas.microsoft.com/office/powerpoint/2010/main" val="269424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pic>
        <p:nvPicPr>
          <p:cNvPr id="7" name="Imagen 6">
            <a:extLst>
              <a:ext uri="{FF2B5EF4-FFF2-40B4-BE49-F238E27FC236}">
                <a16:creationId xmlns:a16="http://schemas.microsoft.com/office/drawing/2014/main" id="{50173F9C-47C1-4F8D-9C04-6D1B09A63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50" y="1755528"/>
            <a:ext cx="10557349" cy="4923253"/>
          </a:xfrm>
          <a:prstGeom prst="rect">
            <a:avLst/>
          </a:prstGeom>
        </p:spPr>
      </p:pic>
    </p:spTree>
    <p:extLst>
      <p:ext uri="{BB962C8B-B14F-4D97-AF65-F5344CB8AC3E}">
        <p14:creationId xmlns:p14="http://schemas.microsoft.com/office/powerpoint/2010/main" val="60686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3077766"/>
          </a:xfrm>
          <a:prstGeom prst="rect">
            <a:avLst/>
          </a:prstGeom>
          <a:noFill/>
        </p:spPr>
        <p:txBody>
          <a:bodyPr wrap="square" rtlCol="0">
            <a:spAutoFit/>
          </a:bodyPr>
          <a:lstStyle/>
          <a:p>
            <a:r>
              <a:rPr lang="es-ES" sz="2400" dirty="0"/>
              <a:t>Estado del Arte I</a:t>
            </a:r>
          </a:p>
          <a:p>
            <a:endParaRPr lang="es-ES" sz="1000" dirty="0"/>
          </a:p>
          <a:p>
            <a:pPr marL="285750" indent="-285750">
              <a:buFont typeface="Arial" panose="020B0604020202020204" pitchFamily="34" charset="0"/>
              <a:buChar char="•"/>
            </a:pPr>
            <a:r>
              <a:rPr lang="es-ES" sz="1600" dirty="0"/>
              <a:t>El gran aumento del volumen de datos (se estima 175 </a:t>
            </a:r>
            <a:r>
              <a:rPr lang="es-ES" sz="1600" dirty="0" err="1"/>
              <a:t>zettabytes</a:t>
            </a:r>
            <a:r>
              <a:rPr lang="es-ES" sz="1600" dirty="0"/>
              <a:t> en 2025 = ”10^21 bytes” = 10^9 TB en el mundo), hace que se requieran herramientas par garantizar la integridad, y la falta de duplicados </a:t>
            </a:r>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Múltiples aplicaciones relativas a la integridad de los datos (si se almacena basura, se obtiene basura)</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a:t>
            </a:r>
          </a:p>
          <a:p>
            <a:pPr marL="1200150" lvl="2" indent="-285750">
              <a:buFont typeface="Arial" panose="020B0604020202020204" pitchFamily="34" charset="0"/>
              <a:buChar char="•"/>
            </a:pPr>
            <a:r>
              <a:rPr lang="es-ES" sz="1600" dirty="0"/>
              <a:t>Distintas convenciones según entidad, momento en el tiempo, convenciones nacionales o culturales…</a:t>
            </a:r>
          </a:p>
          <a:p>
            <a:pPr marL="1200150" lvl="2" indent="-285750">
              <a:buFont typeface="Arial" panose="020B0604020202020204" pitchFamily="34" charset="0"/>
              <a:buChar char="•"/>
            </a:pPr>
            <a:r>
              <a:rPr lang="es-ES" sz="1600" dirty="0"/>
              <a:t>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Tree>
    <p:extLst>
      <p:ext uri="{BB962C8B-B14F-4D97-AF65-F5344CB8AC3E}">
        <p14:creationId xmlns:p14="http://schemas.microsoft.com/office/powerpoint/2010/main" val="254375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4062651"/>
          </a:xfrm>
          <a:prstGeom prst="rect">
            <a:avLst/>
          </a:prstGeom>
          <a:noFill/>
        </p:spPr>
        <p:txBody>
          <a:bodyPr wrap="square" rtlCol="0">
            <a:spAutoFit/>
          </a:bodyPr>
          <a:lstStyle/>
          <a:p>
            <a:r>
              <a:rPr lang="es-ES" sz="2400" dirty="0"/>
              <a:t>Estado del Arte II</a:t>
            </a:r>
          </a:p>
          <a:p>
            <a:endParaRPr lang="es-ES" sz="1000" dirty="0"/>
          </a:p>
          <a:p>
            <a:pPr marL="285750" indent="-285750">
              <a:buFont typeface="Arial" panose="020B0604020202020204" pitchFamily="34" charset="0"/>
              <a:buChar char="•"/>
            </a:pPr>
            <a:r>
              <a:rPr lang="es-ES" sz="1600" dirty="0"/>
              <a:t>Hay que diferenciar entre distintos conceptos en el reconocimiento de entidades:</a:t>
            </a:r>
          </a:p>
          <a:p>
            <a:pPr marL="742950" lvl="1" indent="-285750">
              <a:buFont typeface="Arial" panose="020B0604020202020204" pitchFamily="34" charset="0"/>
              <a:buChar char="•"/>
            </a:pPr>
            <a:r>
              <a:rPr lang="es-ES" sz="1600" dirty="0"/>
              <a:t>Entity Link: Proceso por el cual se busca vincular entidades entre distintas fuentes de conocimiento. Típicamente puede ser:</a:t>
            </a:r>
          </a:p>
          <a:p>
            <a:pPr marL="1200150" lvl="2" indent="-285750">
              <a:buFont typeface="Arial" panose="020B0604020202020204" pitchFamily="34" charset="0"/>
              <a:buChar char="•"/>
            </a:pPr>
            <a:r>
              <a:rPr lang="es-ES" sz="1600" dirty="0"/>
              <a:t>NER: </a:t>
            </a:r>
            <a:r>
              <a:rPr lang="es-ES" sz="1600" dirty="0" err="1"/>
              <a:t>Named-Enity</a:t>
            </a:r>
            <a:r>
              <a:rPr lang="es-ES" sz="1600" dirty="0"/>
              <a:t> </a:t>
            </a:r>
            <a:r>
              <a:rPr lang="es-ES" sz="1600" dirty="0" err="1"/>
              <a:t>Recognition</a:t>
            </a:r>
            <a:r>
              <a:rPr lang="es-ES" sz="1600" dirty="0"/>
              <a:t>: es la tarea de extracción de información que busca localizar y clasificar en categorías predefinidas, como personas, organizaciones, lugares, expresiones de tiempo y cantidades encontradas en un texto. Esto no es el objetivo de la librería de descubrimiento.</a:t>
            </a:r>
          </a:p>
          <a:p>
            <a:pPr marL="1200150" lvl="2" indent="-285750">
              <a:buFont typeface="Arial" panose="020B0604020202020204" pitchFamily="34" charset="0"/>
              <a:buChar char="•"/>
            </a:pPr>
            <a:r>
              <a:rPr lang="es-ES" sz="1600" b="1" dirty="0"/>
              <a:t>NED: </a:t>
            </a:r>
            <a:r>
              <a:rPr lang="es-ES" sz="1600" dirty="0"/>
              <a:t>Desambiguación de Entidades Nombradas. Esta es la labor de la librería de descubrimiento (en la parte de búsqueda dentro de la misma ontología), hay que tener en cuenta que</a:t>
            </a:r>
          </a:p>
          <a:p>
            <a:pPr marL="1657350" lvl="3" indent="-285750">
              <a:buFont typeface="Arial" panose="020B0604020202020204" pitchFamily="34" charset="0"/>
              <a:buChar char="•"/>
            </a:pPr>
            <a:r>
              <a:rPr lang="es-ES" sz="1600" dirty="0"/>
              <a:t>Para todos los Backend SGI, las entidades comparten esquema, por lo que su comparación se reduce a comparar entidades, cuyos atributos son compartidos</a:t>
            </a:r>
          </a:p>
          <a:p>
            <a:pPr marL="1657350" lvl="3" indent="-285750">
              <a:buFont typeface="Arial" panose="020B0604020202020204" pitchFamily="34" charset="0"/>
              <a:buChar char="•"/>
            </a:pPr>
            <a:r>
              <a:rPr lang="es-ES" sz="1600" dirty="0"/>
              <a:t>Para la nube LOD, el esquema no es compartido, por lo que compararemos entidades que representan la misma instancias, con atributos distintos. Aquí se aplica el Register Link</a:t>
            </a:r>
          </a:p>
          <a:p>
            <a:pPr marL="1200150" lvl="2" indent="-285750">
              <a:buFont typeface="Arial" panose="020B0604020202020204" pitchFamily="34" charset="0"/>
              <a:buChar char="•"/>
            </a:pPr>
            <a:r>
              <a:rPr lang="es-ES" sz="1600" dirty="0"/>
              <a:t>RL: Register Link: Vinculación de registros. Concite en encontrar relaciones entre datos </a:t>
            </a:r>
            <a:r>
              <a:rPr lang="es-ES" sz="1600" dirty="0" err="1"/>
              <a:t>Heterogeneos</a:t>
            </a:r>
            <a:r>
              <a:rPr lang="es-ES" sz="1600" dirty="0"/>
              <a:t>, como por ejemplo en el modulo de búsqueda de enlaces.</a:t>
            </a:r>
          </a:p>
          <a:p>
            <a:pPr marL="742950"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6581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13151" y="2481942"/>
            <a:ext cx="11157281" cy="2092881"/>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a:p>
            <a:pPr marL="285750" indent="-285750">
              <a:buFont typeface="Arial" panose="020B0604020202020204" pitchFamily="34" charset="0"/>
              <a:buChar char="•"/>
            </a:pPr>
            <a:r>
              <a:rPr lang="es-ES" sz="1600" dirty="0"/>
              <a:t>Crear enlaces a instancias almacenadas en datasets externos (Nube LOD) que referencian las mismas instancias almacenadas en el Backend SGI, de forma que los datos almacenados, puedan ser completados con la información de dichas instancias. </a:t>
            </a:r>
          </a:p>
        </p:txBody>
      </p:sp>
    </p:spTree>
    <p:extLst>
      <p:ext uri="{BB962C8B-B14F-4D97-AF65-F5344CB8AC3E}">
        <p14:creationId xmlns:p14="http://schemas.microsoft.com/office/powerpoint/2010/main" val="218679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la lógica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3877985"/>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de similitud han de estar </a:t>
            </a:r>
            <a:r>
              <a:rPr lang="es-ES" sz="1400" b="1" dirty="0"/>
              <a:t>normalizadas</a:t>
            </a:r>
            <a:r>
              <a:rPr lang="es-ES" sz="1400" dirty="0"/>
              <a:t> (valores en el intervalo [0,1]), para que puedan ser comparables, siendo 0 ninguna similitud, y 1 similitud completa.</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i="1" dirty="0"/>
              <a:t>Números</a:t>
            </a:r>
            <a:r>
              <a:rPr lang="es-ES" sz="1400" dirty="0"/>
              <a:t> (enteros o decimales).</a:t>
            </a:r>
          </a:p>
          <a:p>
            <a:pPr marL="742950" lvl="1" indent="-285750">
              <a:buFont typeface="Arial" panose="020B0604020202020204" pitchFamily="34" charset="0"/>
              <a:buChar char="•"/>
            </a:pPr>
            <a:r>
              <a:rPr lang="es-ES" sz="1400" b="1" dirty="0"/>
              <a:t>Fechas</a:t>
            </a:r>
            <a:r>
              <a:rPr lang="es-ES" sz="1400" dirty="0"/>
              <a:t> (en distintos </a:t>
            </a:r>
            <a:r>
              <a:rPr lang="es-ES" sz="1400" u="sng" dirty="0"/>
              <a:t>formatos</a:t>
            </a:r>
            <a:r>
              <a:rPr lang="es-ES" sz="1400" dirty="0"/>
              <a:t>).</a:t>
            </a:r>
          </a:p>
          <a:p>
            <a:pPr marL="742950" lvl="1" indent="-285750">
              <a:buFont typeface="Arial" panose="020B0604020202020204" pitchFamily="34" charset="0"/>
              <a:buChar char="•"/>
            </a:pPr>
            <a:r>
              <a:rPr lang="es-ES" sz="1400" b="1" dirty="0"/>
              <a:t>Booleanos</a:t>
            </a:r>
            <a:r>
              <a:rPr lang="es-ES" sz="1400" dirty="0"/>
              <a:t>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b="1" dirty="0"/>
              <a:t>Cadenas de texto</a:t>
            </a:r>
            <a:r>
              <a:rPr lang="es-ES" sz="1400" dirty="0"/>
              <a:t>.</a:t>
            </a:r>
          </a:p>
          <a:p>
            <a:pPr marL="742950" lvl="1" indent="-285750">
              <a:buFont typeface="Arial" panose="020B0604020202020204" pitchFamily="34" charset="0"/>
              <a:buChar char="•"/>
            </a:pPr>
            <a:r>
              <a:rPr lang="es-ES" sz="1400" b="1" dirty="0"/>
              <a:t>Enlaces</a:t>
            </a:r>
          </a:p>
          <a:p>
            <a:pPr marL="742950" lvl="1" indent="-285750">
              <a:buFont typeface="Arial" panose="020B0604020202020204" pitchFamily="34" charset="0"/>
              <a:buChar char="•"/>
            </a:pPr>
            <a:r>
              <a:rPr lang="es-ES" sz="1400" b="1" dirty="0"/>
              <a:t>Objetos</a:t>
            </a:r>
            <a:r>
              <a:rPr lang="es-ES" sz="1400" dirty="0"/>
              <a:t>.</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455304"/>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9" ma:contentTypeDescription="Crear nuevo documento." ma:contentTypeScope="" ma:versionID="773c7d3573b8c332d14eab6ab70c172a">
  <xsd:schema xmlns:xsd="http://www.w3.org/2001/XMLSchema" xmlns:xs="http://www.w3.org/2001/XMLSchema" xmlns:p="http://schemas.microsoft.com/office/2006/metadata/properties" xmlns:ns2="e175f0af-9b45-48b7-8f66-de0a21637dd8" xmlns:ns3="bdc783c9-c3e0-4479-8d3e-3c9c61a0cf24" targetNamespace="http://schemas.microsoft.com/office/2006/metadata/properties" ma:root="true" ma:fieldsID="b757611d0eb8f13a267724a05cc75662" ns2:_="" ns3:_="">
    <xsd:import namespace="e175f0af-9b45-48b7-8f66-de0a21637dd8"/>
    <xsd:import namespace="bdc783c9-c3e0-4479-8d3e-3c9c61a0cf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c783c9-c3e0-4479-8d3e-3c9c61a0cf24"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39E62A-6F53-4A99-8095-4A9F11EBC166}"/>
</file>

<file path=customXml/itemProps2.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3.xml><?xml version="1.0" encoding="utf-8"?>
<ds:datastoreItem xmlns:ds="http://schemas.openxmlformats.org/officeDocument/2006/customXml" ds:itemID="{0B2AC0CA-67DA-4FBD-9D44-863D62B23E74}">
  <ds:schemaRefs>
    <ds:schemaRef ds:uri="http://purl.org/dc/terms/"/>
    <ds:schemaRef ds:uri="http://schemas.microsoft.com/office/2006/documentManagement/types"/>
    <ds:schemaRef ds:uri="http://purl.org/dc/dcmitype/"/>
    <ds:schemaRef ds:uri="e175f0af-9b45-48b7-8f66-de0a21637dd8"/>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14733</TotalTime>
  <Words>5926</Words>
  <Application>Microsoft Office PowerPoint</Application>
  <PresentationFormat>Panorámica</PresentationFormat>
  <Paragraphs>653</Paragraphs>
  <Slides>27</Slides>
  <Notes>26</Notes>
  <HiddenSlides>0</HiddenSlides>
  <MMClips>1</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27</vt:i4>
      </vt:variant>
    </vt:vector>
  </HeadingPairs>
  <TitlesOfParts>
    <vt:vector size="43"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Marco teórico de la comparación de entidades (librería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116</cp:revision>
  <dcterms:created xsi:type="dcterms:W3CDTF">2019-09-19T09:59:35Z</dcterms:created>
  <dcterms:modified xsi:type="dcterms:W3CDTF">2021-02-11T11:41:45Z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