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21"/>
  </p:notesMasterIdLst>
  <p:sldIdLst>
    <p:sldId id="256" r:id="rId8"/>
    <p:sldId id="257" r:id="rId9"/>
    <p:sldId id="267" r:id="rId10"/>
    <p:sldId id="268" r:id="rId11"/>
    <p:sldId id="269" r:id="rId12"/>
    <p:sldId id="270" r:id="rId13"/>
    <p:sldId id="271" r:id="rId14"/>
    <p:sldId id="272" r:id="rId15"/>
    <p:sldId id="273" r:id="rId16"/>
    <p:sldId id="274" r:id="rId17"/>
    <p:sldId id="275" r:id="rId18"/>
    <p:sldId id="277" r:id="rId19"/>
    <p:sldId id="258"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67"/>
            <p14:sldId id="268"/>
            <p14:sldId id="269"/>
            <p14:sldId id="270"/>
            <p14:sldId id="271"/>
            <p14:sldId id="272"/>
            <p14:sldId id="273"/>
            <p14:sldId id="274"/>
            <p14:sldId id="275"/>
            <p14:sldId id="277"/>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35" autoAdjust="0"/>
  </p:normalViewPr>
  <p:slideViewPr>
    <p:cSldViewPr snapToGrid="0">
      <p:cViewPr varScale="1">
        <p:scale>
          <a:sx n="77" d="100"/>
          <a:sy n="77" d="100"/>
        </p:scale>
        <p:origin x="1878" y="78"/>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23/09/2020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Realiza la detección de duplicados o instancias que referencian el mismo concepto y coordina el proceso de merge o </a:t>
            </a:r>
            <a:r>
              <a:rPr lang="es-ES"/>
              <a:t>linkado</a:t>
            </a:r>
            <a:endParaRPr lang="es-ES" dirty="0"/>
          </a:p>
          <a:p>
            <a:pPr marL="171450" indent="-171450">
              <a:buFontTx/>
              <a:buChar char="-"/>
            </a:pPr>
            <a:r>
              <a:rPr lang="es-ES" dirty="0"/>
              <a:t>Descubrimiento de enlaces </a:t>
            </a:r>
            <a:r>
              <a:rPr lang="es-ES" dirty="0">
                <a:sym typeface="Wingdings" panose="05000000000000000000" pitchFamily="2" charset="2"/>
              </a:rPr>
              <a:t></a:t>
            </a:r>
            <a:r>
              <a:rPr lang="es-ES" dirty="0"/>
              <a:t> Instancias externas al </a:t>
            </a:r>
            <a:r>
              <a:rPr lang="es-ES" dirty="0" err="1"/>
              <a:t>Bacend</a:t>
            </a:r>
            <a:r>
              <a:rPr lang="es-ES" dirty="0"/>
              <a:t> SGI. Tiene como finalidad añadir enlaces entre instancias</a:t>
            </a:r>
          </a:p>
          <a:p>
            <a:pPr marL="628650" lvl="1" indent="-171450">
              <a:buFontTx/>
              <a:buChar char="-"/>
            </a:pPr>
            <a:r>
              <a:rPr lang="es-ES" dirty="0"/>
              <a:t>Otros Backend SGI.</a:t>
            </a:r>
          </a:p>
          <a:p>
            <a:pPr marL="628650" lvl="1" indent="-171450">
              <a:buFontTx/>
              <a:buChar char="-"/>
            </a:pPr>
            <a:r>
              <a:rPr lang="es-ES" dirty="0"/>
              <a:t>La Nube LOD</a:t>
            </a:r>
          </a:p>
          <a:p>
            <a:pPr marL="171450" lvl="0" indent="-171450">
              <a:buFontTx/>
              <a:buChar char="-"/>
            </a:pPr>
            <a:r>
              <a:rPr lang="es-ES" dirty="0"/>
              <a:t>Detección de equivalencias </a:t>
            </a:r>
            <a:r>
              <a:rPr lang="es-ES" dirty="0">
                <a:sym typeface="Wingdings" panose="05000000000000000000" pitchFamily="2" charset="2"/>
              </a:rPr>
              <a:t> Usando razonamiento automático</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punto describimos el diseño y la implementación de la solución para la reconciliación de entidades y descubrimiento de enlaces, dentro del propio Backend SGI y entre distintos Backends SGI.</a:t>
            </a:r>
          </a:p>
          <a:p>
            <a:r>
              <a:rPr lang="es-ES" dirty="0"/>
              <a:t>En paralelo estamos estudiando soluciones para el descubrimiento de enlaces en al Nube LOD (que seguirá un diseño similar, pero probablemente necesite un modulo de extra de identificación de entidades) y detección de equivalencias (que al usar razonamiento automático, y tener pocos nexos en común con los descritos anteriormente, probablemente se diseñe en un modulo a parte)</a:t>
            </a:r>
          </a:p>
          <a:p>
            <a:pPr marL="171450"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401260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Estado del Arte</a:t>
            </a:r>
          </a:p>
          <a:p>
            <a:r>
              <a:rPr lang="es-ES" dirty="0"/>
              <a:t>-----------------</a:t>
            </a:r>
          </a:p>
          <a:p>
            <a:pPr marL="171450" indent="-171450">
              <a:buFontTx/>
              <a:buChar char="-"/>
            </a:pPr>
            <a:r>
              <a:rPr lang="es-ES" dirty="0"/>
              <a:t>Rama de investigación activa y abierta</a:t>
            </a:r>
          </a:p>
          <a:p>
            <a:pPr marL="171450" indent="-171450">
              <a:buFontTx/>
              <a:buChar char="-"/>
            </a:pPr>
            <a:r>
              <a:rPr lang="es-ES" dirty="0"/>
              <a:t>No trivial</a:t>
            </a:r>
          </a:p>
          <a:p>
            <a:pPr marL="628650" lvl="1" indent="-171450">
              <a:buFontTx/>
              <a:buChar char="-"/>
            </a:pPr>
            <a:r>
              <a:rPr lang="es-ES" dirty="0"/>
              <a:t>Distintas representaciones para valores equivalentes</a:t>
            </a:r>
          </a:p>
          <a:p>
            <a:pPr marL="628650" lvl="1" indent="-171450">
              <a:buFontTx/>
              <a:buChar char="-"/>
            </a:pPr>
            <a:r>
              <a:rPr lang="es-ES" dirty="0"/>
              <a:t>Distintos tipos de datos y por tanto distintos tipos de evaluaciones de similitud</a:t>
            </a:r>
          </a:p>
          <a:p>
            <a:pPr marL="628650" lvl="1" indent="-171450">
              <a:buFontTx/>
              <a:buChar char="-"/>
            </a:pPr>
            <a:r>
              <a:rPr lang="es-ES" dirty="0"/>
              <a:t>Distinta importancia de los atributos a la hora de identificar una entidad</a:t>
            </a:r>
          </a:p>
          <a:p>
            <a:pPr marL="628650" lvl="1" indent="-171450">
              <a:buFontTx/>
              <a:buChar char="-"/>
            </a:pPr>
            <a:endParaRPr lang="es-ES" dirty="0"/>
          </a:p>
          <a:p>
            <a:pPr marL="0" lvl="0" indent="0">
              <a:buFontTx/>
              <a:buNone/>
            </a:pPr>
            <a:r>
              <a:rPr lang="es-ES" dirty="0"/>
              <a:t>Objetivos para el proyecto ASIO</a:t>
            </a:r>
          </a:p>
          <a:p>
            <a:pPr marL="0" lvl="0" indent="0">
              <a:buFontTx/>
              <a:buNone/>
            </a:pPr>
            <a:r>
              <a:rPr lang="es-ES" dirty="0"/>
              <a:t>------------------------------------</a:t>
            </a:r>
          </a:p>
          <a:p>
            <a:pPr marL="171450" lvl="0" indent="-171450">
              <a:buFontTx/>
              <a:buChar char="-"/>
            </a:pPr>
            <a:r>
              <a:rPr lang="es-ES" dirty="0"/>
              <a:t>Evitar duplicados</a:t>
            </a:r>
          </a:p>
          <a:p>
            <a:pPr marL="171450" lvl="0" indent="-171450">
              <a:buFontTx/>
              <a:buChar char="-"/>
            </a:pPr>
            <a:r>
              <a:rPr lang="es-ES" dirty="0"/>
              <a:t>Crear enlaces entre distintas entidades de distintos Backend SGI que representan un mismo concepto</a:t>
            </a:r>
          </a:p>
          <a:p>
            <a:pPr marL="171450" lvl="0" indent="-171450">
              <a:buFontTx/>
              <a:buChar char="-"/>
            </a:pPr>
            <a:r>
              <a:rPr lang="es-ES" dirty="0"/>
              <a:t>Minimizar la intervención humana estableciendo 2 umbrales:</a:t>
            </a:r>
          </a:p>
          <a:p>
            <a:pPr marL="628650" lvl="1" indent="-171450">
              <a:buFontTx/>
              <a:buChar char="-"/>
            </a:pPr>
            <a:r>
              <a:rPr lang="es-ES" dirty="0"/>
              <a:t>Actuación automática.</a:t>
            </a:r>
          </a:p>
          <a:p>
            <a:pPr marL="628650" lvl="1" indent="-171450">
              <a:buFontTx/>
              <a:buChar char="-"/>
            </a:pPr>
            <a:r>
              <a:rPr lang="es-ES" dirty="0"/>
              <a:t>Informar a supervisor humano, para decidir si fusionar la entidad o no.</a:t>
            </a:r>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3803884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Tipo de mayor importancia, ya que es el tipo más general: todos los tipos de datos descritos después, pueden ser también evaluados como cadenas de texto</a:t>
            </a:r>
          </a:p>
          <a:p>
            <a:endParaRPr lang="es-ES" dirty="0"/>
          </a:p>
          <a:p>
            <a:r>
              <a:rPr lang="es-ES" dirty="0"/>
              <a:t>Existen varios tipos de variaciones frecuentes:</a:t>
            </a:r>
          </a:p>
          <a:p>
            <a:pPr marL="171450" indent="-171450">
              <a:buFontTx/>
              <a:buChar char="-"/>
            </a:pPr>
            <a:r>
              <a:rPr lang="es-ES" dirty="0"/>
              <a:t>Cambio de orden en palabras, probablemente pode distintas convenciones</a:t>
            </a:r>
          </a:p>
          <a:p>
            <a:pPr marL="171450" indent="-171450">
              <a:buFontTx/>
              <a:buChar char="-"/>
            </a:pPr>
            <a:r>
              <a:rPr lang="es-ES" dirty="0"/>
              <a:t>Truncado de palabras por el uso de abreviaturas</a:t>
            </a:r>
          </a:p>
          <a:p>
            <a:pPr marL="171450" indent="-171450">
              <a:buFontTx/>
              <a:buChar char="-"/>
            </a:pPr>
            <a:r>
              <a:rPr lang="es-ES" dirty="0"/>
              <a:t>Errores o cambios ortográficos</a:t>
            </a:r>
          </a:p>
          <a:p>
            <a:pPr marL="171450" indent="-171450">
              <a:buFontTx/>
              <a:buChar char="-"/>
            </a:pPr>
            <a:endParaRPr lang="es-ES" dirty="0"/>
          </a:p>
          <a:p>
            <a:pPr marL="0" indent="0">
              <a:buFontTx/>
              <a:buNone/>
            </a:pPr>
            <a:r>
              <a:rPr lang="es-ES" dirty="0"/>
              <a:t>Es necesario normalizar las cadenas de texto para reducir la complejidad</a:t>
            </a:r>
          </a:p>
          <a:p>
            <a:pPr marL="171450" indent="-171450">
              <a:buFontTx/>
              <a:buChar char="-"/>
            </a:pPr>
            <a:r>
              <a:rPr lang="es-ES" dirty="0"/>
              <a:t>No discriminado entre mayúsculas y minúsculas, ya que esto no representa información útil.</a:t>
            </a:r>
          </a:p>
          <a:p>
            <a:pPr marL="171450" indent="-171450">
              <a:buFontTx/>
              <a:buChar char="-"/>
            </a:pPr>
            <a:r>
              <a:rPr lang="es-ES" dirty="0"/>
              <a:t>Eliminación de caracteres de puntuación, signos gramaticales, acentos ….</a:t>
            </a:r>
          </a:p>
          <a:p>
            <a:pPr marL="171450" indent="-171450">
              <a:buFontTx/>
              <a:buChar char="-"/>
            </a:pPr>
            <a:r>
              <a:rPr lang="es-ES" dirty="0"/>
              <a:t>Tokenización</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406989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han implementado 12 algoritmos de comparación de cadenas, y probados todos ellos con cadenas sintéticas generadas aleatoriamente (10.000 cadenas), que sufren las siguientes variaciones: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Iguales: La cadena no sufre ninguna variación, y por lo tanto </a:t>
            </a:r>
            <a:r>
              <a:rPr lang="es-ES" dirty="0" err="1"/>
              <a:t>evalua</a:t>
            </a:r>
            <a:r>
              <a:rPr lang="es-ES" dirty="0"/>
              <a:t> la capacidad de el algoritmo de detectar cadenas iguales. En este caso nos interesa un valor de similitud cercano a 1.</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Distintas: Las cadenas son generadas aleatoriamente sin ningún rasgo en común a priori. En este caso nos interesa un valor de similitud cercano a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Variaciones en cadenas (nos interesa un valor de similitud lo mas alto posible, sin llegar a 1):</a:t>
            </a:r>
          </a:p>
          <a:p>
            <a:pPr marL="628650" lvl="1" indent="-171450">
              <a:buFontTx/>
              <a:buChar char="-"/>
            </a:pPr>
            <a:r>
              <a:rPr lang="es-ES" dirty="0"/>
              <a:t>Desordenada: Los tokens de la cadena han sido desordenados de forma aleatoria, desde 1 desordenación hasta n, siendo n el numero de tokens</a:t>
            </a:r>
          </a:p>
          <a:p>
            <a:pPr marL="628650" lvl="1" indent="-171450">
              <a:buFontTx/>
              <a:buChar char="-"/>
            </a:pPr>
            <a:r>
              <a:rPr lang="es-ES" dirty="0"/>
              <a:t>Cambios de caracteres: Se han cambiado caracteres aleatoriamente en uno o todos los tokens, desde 1 cambio hasta n/2, siendo n el numero de </a:t>
            </a:r>
            <a:r>
              <a:rPr lang="es-ES" dirty="0" err="1"/>
              <a:t>caranteres</a:t>
            </a:r>
            <a:r>
              <a:rPr lang="es-ES" dirty="0"/>
              <a:t>.</a:t>
            </a:r>
          </a:p>
          <a:p>
            <a:pPr marL="628650" lvl="1" indent="-171450">
              <a:buFontTx/>
              <a:buChar char="-"/>
            </a:pPr>
            <a:r>
              <a:rPr lang="es-ES" dirty="0"/>
              <a:t>Trucado: Se eliminan m caracteres aleatoriamente en uno o todos los tokens de la parte final de los tokens, estando n comprendido entre 2 y n-1, siendo n el numero de caracteres total del token.</a:t>
            </a:r>
          </a:p>
          <a:p>
            <a:pPr marL="628650" lvl="1" indent="-171450">
              <a:buFontTx/>
              <a:buChar char="-"/>
            </a:pPr>
            <a:r>
              <a:rPr lang="es-ES" dirty="0"/>
              <a:t>Todos: Se realizan todos los cambios en las cadenas, descritos anteriormente</a:t>
            </a:r>
          </a:p>
          <a:p>
            <a:pPr marL="0" lvl="0" indent="0">
              <a:buFontTx/>
              <a:buNone/>
            </a:pPr>
            <a:endParaRPr lang="es-ES" dirty="0"/>
          </a:p>
          <a:p>
            <a:pPr marL="0" lvl="0" indent="0">
              <a:buFontTx/>
              <a:buNone/>
            </a:pPr>
            <a:r>
              <a:rPr lang="es-ES" dirty="0"/>
              <a:t>Se pueden ver en la tabla, algoritmos extremadamente optimistas (en rojo), como el  de Jaro Winkler, que incluso tiende a encontrar algún grado de similitud entre cadenas distintas, o más pesimistas (verde), como el de Jaccard, que arrojan valores de similitud muy bajos, con cualquier tipo de alteración en las cadenas. </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9043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Conclusión: Ningún algoritmo por si mismo funciona adecuadamente en todos los casos</a:t>
            </a:r>
          </a:p>
          <a:p>
            <a:r>
              <a:rPr lang="es-ES" dirty="0"/>
              <a:t>Idea: En base a todos los algoritmos implementar un algoritmo de consenso, que maximice los valores altos cuando se forma mayoritaria se infiera un alto grado de similitud, y maximizar los bajos en caso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3301276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1382904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métrica de similitud de entidades, se calcula usando las similitudes antes descritas y ponderándolas según la capacidad del atributo de discriminación.</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1727209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23/09/2020</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23/09/2020</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23/09/2020</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23/09/2020</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23/09/2020</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2369880"/>
          </a:xfrm>
          <a:prstGeom prst="rect">
            <a:avLst/>
          </a:prstGeom>
          <a:noFill/>
        </p:spPr>
        <p:txBody>
          <a:bodyPr wrap="square" rtlCol="0">
            <a:spAutoFit/>
          </a:bodyPr>
          <a:lstStyle/>
          <a:p>
            <a:endParaRPr lang="es-ES" sz="800" b="1" u="sng" dirty="0"/>
          </a:p>
          <a:p>
            <a:pPr marL="285750" indent="-285750">
              <a:buFont typeface="Arial" panose="020B0604020202020204" pitchFamily="34" charset="0"/>
              <a:buChar char="•"/>
            </a:pPr>
            <a:r>
              <a:rPr lang="es-ES" sz="1400" b="1" dirty="0"/>
              <a:t>Numéricos:</a:t>
            </a:r>
          </a:p>
          <a:p>
            <a:pPr marL="742950" lvl="1" indent="-285750">
              <a:buFont typeface="Arial" panose="020B0604020202020204" pitchFamily="34" charset="0"/>
              <a:buChar char="•"/>
            </a:pPr>
            <a:r>
              <a:rPr lang="es-ES" sz="1400" b="1" dirty="0"/>
              <a:t>Identificadores</a:t>
            </a:r>
            <a:r>
              <a:rPr lang="es-ES" sz="1400" dirty="0"/>
              <a:t> (enteros): Similitud 1, si es igual, 0 en otro caso.</a:t>
            </a:r>
          </a:p>
          <a:p>
            <a:pPr marL="742950" lvl="1" indent="-285750">
              <a:buFont typeface="Arial" panose="020B0604020202020204" pitchFamily="34" charset="0"/>
              <a:buChar char="•"/>
            </a:pPr>
            <a:r>
              <a:rPr lang="es-ES" sz="1400" b="1" dirty="0"/>
              <a:t>No identificadores </a:t>
            </a:r>
            <a:r>
              <a:rPr lang="es-ES" sz="1400" dirty="0"/>
              <a:t>(enteros o decimales): Se discretiza la diferencia en valores relativos (entre el rango [0,1]) y se aplica una exponencial inversa, de forma que el resultado en caso de igualdad sea 1, y en caso de no igualdad oscile entre [0, 0.5] (según la similitud).</a:t>
            </a:r>
          </a:p>
          <a:p>
            <a:pPr marL="285750" indent="-285750">
              <a:buFont typeface="Arial" panose="020B0604020202020204" pitchFamily="34" charset="0"/>
              <a:buChar char="•"/>
            </a:pPr>
            <a:r>
              <a:rPr lang="es-ES" sz="1400" b="1" dirty="0"/>
              <a:t>Booleanos:  </a:t>
            </a:r>
            <a:r>
              <a:rPr lang="es-ES" sz="1400" dirty="0"/>
              <a:t>Operación XAND, es decir 1 cuando son iguales y 0 en otro caso.</a:t>
            </a:r>
          </a:p>
          <a:p>
            <a:pPr marL="285750" indent="-285750">
              <a:buFont typeface="Arial" panose="020B0604020202020204" pitchFamily="34" charset="0"/>
              <a:buChar char="•"/>
            </a:pPr>
            <a:r>
              <a:rPr lang="es-ES" sz="1400" b="1" dirty="0"/>
              <a:t>Fechas: </a:t>
            </a:r>
            <a:r>
              <a:rPr lang="es-ES" sz="1400" dirty="0"/>
              <a:t>Se obtendrá a partir de la fecha en formato String, un formato estandarizado. Una vez estandarizado, si son iguales, la similitud ser 1, en caso contrario, será 0.</a:t>
            </a:r>
          </a:p>
          <a:p>
            <a:pPr marL="285750" indent="-285750">
              <a:buFont typeface="Arial" panose="020B0604020202020204" pitchFamily="34" charset="0"/>
              <a:buChar char="•"/>
            </a:pPr>
            <a:r>
              <a:rPr lang="es-ES" sz="1400" b="1" dirty="0"/>
              <a:t>Listas: </a:t>
            </a:r>
            <a:r>
              <a:rPr lang="es-ES" sz="1400" dirty="0"/>
              <a:t>Se obtendrá el tipo de los elementos de la lista, y se aplicara para cada elemento la métrica de similitud de su tipo. El valor de similitud de cada elemento, se obtendrá dividiendo el valor del atributo, por el numero de elementos.</a:t>
            </a:r>
          </a:p>
          <a:p>
            <a:pPr marL="285750" indent="-285750">
              <a:buFont typeface="Arial" panose="020B0604020202020204" pitchFamily="34" charset="0"/>
              <a:buChar char="•"/>
            </a:pPr>
            <a:r>
              <a:rPr lang="es-ES" sz="1400" b="1" dirty="0"/>
              <a:t>Objetos: </a:t>
            </a:r>
            <a:r>
              <a:rPr lang="es-ES" sz="1400" dirty="0"/>
              <a:t>Se aplicara la similitud de objetos, tal y como se describirá mas adelante.</a:t>
            </a:r>
          </a:p>
        </p:txBody>
      </p:sp>
    </p:spTree>
    <p:extLst>
      <p:ext uri="{BB962C8B-B14F-4D97-AF65-F5344CB8AC3E}">
        <p14:creationId xmlns:p14="http://schemas.microsoft.com/office/powerpoint/2010/main" val="70576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523220"/>
          </a:xfrm>
          <a:prstGeom prst="rect">
            <a:avLst/>
          </a:prstGeom>
          <a:noFill/>
        </p:spPr>
        <p:txBody>
          <a:bodyPr wrap="square" rtlCol="0">
            <a:spAutoFit/>
          </a:bodyPr>
          <a:lstStyle/>
          <a:p>
            <a:pPr marL="171450" indent="-171450">
              <a:buFont typeface="Arial" panose="020B0604020202020204" pitchFamily="34" charset="0"/>
              <a:buChar char="•"/>
            </a:pPr>
            <a:r>
              <a:rPr lang="es-ES" sz="1400" dirty="0"/>
              <a:t>Todas las métricas han de estar normalizadas (valores entre [0,1])</a:t>
            </a:r>
          </a:p>
          <a:p>
            <a:pPr marL="171450" indent="-171450">
              <a:buFont typeface="Arial" panose="020B0604020202020204" pitchFamily="34" charset="0"/>
              <a:buChar char="•"/>
            </a:pPr>
            <a:r>
              <a:rPr lang="es-ES" sz="1400" dirty="0"/>
              <a:t>Se calcula como según la similitud ponderada de los atributos de forma que se otorgue mayor peso a los atributos mas determinantes, y menos al resto </a:t>
            </a:r>
          </a:p>
        </p:txBody>
      </p:sp>
      <p:sp>
        <p:nvSpPr>
          <p:cNvPr id="4" name="CuadroTexto 3">
            <a:extLst>
              <a:ext uri="{FF2B5EF4-FFF2-40B4-BE49-F238E27FC236}">
                <a16:creationId xmlns:a16="http://schemas.microsoft.com/office/drawing/2014/main" id="{6EE69076-0350-4900-A17B-7F0CA6FA1D16}"/>
              </a:ext>
            </a:extLst>
          </p:cNvPr>
          <p:cNvSpPr txBox="1"/>
          <p:nvPr/>
        </p:nvSpPr>
        <p:spPr>
          <a:xfrm>
            <a:off x="216794" y="2810372"/>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2F2144CE-F72E-48BE-BB69-4F8108E5E1E5}"/>
                  </a:ext>
                </a:extLst>
              </p:cNvPr>
              <p:cNvSpPr txBox="1"/>
              <p:nvPr/>
            </p:nvSpPr>
            <p:spPr>
              <a:xfrm>
                <a:off x="216794" y="3919341"/>
                <a:ext cx="11457992" cy="1730217"/>
              </a:xfrm>
              <a:prstGeom prst="rect">
                <a:avLst/>
              </a:prstGeom>
              <a:noFill/>
            </p:spPr>
            <p:txBody>
              <a:bodyPr wrap="square" rtlCol="0">
                <a:spAutoFit/>
              </a:bodyPr>
              <a:lstStyle/>
              <a:p>
                <a:r>
                  <a:rPr lang="es-ES" sz="2400" i="1" dirty="0"/>
                  <a:t>Función de similitud para una entidad</a:t>
                </a:r>
              </a:p>
              <a:p>
                <a:endParaRPr lang="es-ES" sz="2400" i="1" dirty="0"/>
              </a:p>
              <a:p>
                <a:r>
                  <a:rPr lang="es-ES" sz="1400" i="1" dirty="0"/>
                  <a:t>Donde:</a:t>
                </a:r>
              </a:p>
              <a:p>
                <a:pPr marL="285750" indent="-285750">
                  <a:buFont typeface="Arial" panose="020B0604020202020204" pitchFamily="34" charset="0"/>
                  <a:buChar char="•"/>
                </a:pPr>
                <a:r>
                  <a:rPr lang="es-ES" sz="1400" b="1" dirty="0"/>
                  <a:t>S</a:t>
                </a:r>
                <a:r>
                  <a:rPr lang="es-ES" sz="1400" dirty="0"/>
                  <a:t> es el valor de similitud del atributo, calculado según su tipo, como se ha mencionado en los apartados anteriores.</a:t>
                </a:r>
                <a:endParaRPr lang="es-ES" sz="1400" b="1" dirty="0"/>
              </a:p>
              <a:p>
                <a:pPr marL="171450" indent="-171450">
                  <a:buFont typeface="Arial" panose="020B0604020202020204" pitchFamily="34" charset="0"/>
                  <a:buChar char="•"/>
                </a:pPr>
                <a:r>
                  <a:rPr lang="es-ES" sz="1400" b="1" i="1" dirty="0"/>
                  <a:t>  V</a:t>
                </a:r>
                <a:r>
                  <a:rPr lang="es-ES" sz="1400" i="1" dirty="0"/>
                  <a:t> </a:t>
                </a:r>
                <a:r>
                  <a:rPr lang="es-ES" sz="1400" dirty="0"/>
                  <a:t>es el ratio de variabilidad del atributo en el rango [0,1 ], calculado como: </a:t>
                </a:r>
                <a:r>
                  <a:rPr lang="es-ES" sz="1400" b="1" dirty="0"/>
                  <a:t>S = </a:t>
                </a:r>
                <a14:m>
                  <m:oMath xmlns:m="http://schemas.openxmlformats.org/officeDocument/2006/math">
                    <m:f>
                      <m:fPr>
                        <m:ctrlPr>
                          <a:rPr lang="es-ES" sz="1400" b="1" i="1">
                            <a:latin typeface="Cambria Math" panose="02040503050406030204" pitchFamily="18" charset="0"/>
                          </a:rPr>
                        </m:ctrlPr>
                      </m:fPr>
                      <m:num>
                        <m:r>
                          <a:rPr lang="es-ES" sz="1400" b="1" i="1">
                            <a:latin typeface="Cambria Math" panose="02040503050406030204" pitchFamily="18" charset="0"/>
                          </a:rPr>
                          <m:t>𝑵</m:t>
                        </m:r>
                        <m:r>
                          <a:rPr lang="es-ES" sz="1400" b="1" i="1">
                            <a:latin typeface="Cambria Math" panose="02040503050406030204" pitchFamily="18" charset="0"/>
                          </a:rPr>
                          <m:t>º </m:t>
                        </m:r>
                        <m:r>
                          <a:rPr lang="es-ES" sz="1400" b="1" i="1">
                            <a:latin typeface="Cambria Math" panose="02040503050406030204" pitchFamily="18" charset="0"/>
                          </a:rPr>
                          <m:t>𝒗𝒂𝒍𝒐𝒓𝒆𝒔</m:t>
                        </m:r>
                        <m:r>
                          <a:rPr lang="es-ES" sz="1400" b="1" i="1">
                            <a:latin typeface="Cambria Math" panose="02040503050406030204" pitchFamily="18" charset="0"/>
                          </a:rPr>
                          <m:t> </m:t>
                        </m:r>
                        <m:r>
                          <a:rPr lang="es-ES" sz="1400" b="1" i="1">
                            <a:latin typeface="Cambria Math" panose="02040503050406030204" pitchFamily="18" charset="0"/>
                          </a:rPr>
                          <m:t>𝒅𝒊𝒔𝒕𝒊𝒏𝒕𝒐</m:t>
                        </m:r>
                      </m:num>
                      <m:den>
                        <m:r>
                          <a:rPr lang="es-ES" sz="1400" b="1" i="1">
                            <a:latin typeface="Cambria Math" panose="02040503050406030204" pitchFamily="18" charset="0"/>
                          </a:rPr>
                          <m:t>𝑻𝒐𝒕𝒂𝒍</m:t>
                        </m:r>
                        <m:r>
                          <a:rPr lang="es-ES" sz="1400" b="1" i="1">
                            <a:latin typeface="Cambria Math" panose="02040503050406030204" pitchFamily="18" charset="0"/>
                          </a:rPr>
                          <m:t> </m:t>
                        </m:r>
                        <m:r>
                          <a:rPr lang="es-ES" sz="1400" b="1" i="1">
                            <a:latin typeface="Cambria Math" panose="02040503050406030204" pitchFamily="18" charset="0"/>
                          </a:rPr>
                          <m:t>𝒅𝒆</m:t>
                        </m:r>
                        <m:r>
                          <a:rPr lang="es-ES" sz="1400" b="1" i="1">
                            <a:latin typeface="Cambria Math" panose="02040503050406030204" pitchFamily="18" charset="0"/>
                          </a:rPr>
                          <m:t> </m:t>
                        </m:r>
                        <m:r>
                          <a:rPr lang="es-ES" sz="1400" b="1" i="1">
                            <a:latin typeface="Cambria Math" panose="02040503050406030204" pitchFamily="18" charset="0"/>
                          </a:rPr>
                          <m:t>𝒊𝒏𝒔𝒕𝒂𝒏𝒄𝒊𝒂𝒔</m:t>
                        </m:r>
                      </m:den>
                    </m:f>
                  </m:oMath>
                </a14:m>
                <a:r>
                  <a:rPr lang="es-ES" sz="1400" b="1" dirty="0"/>
                  <a:t> </a:t>
                </a:r>
                <a:endParaRPr lang="es-ES" sz="1400" dirty="0"/>
              </a:p>
              <a:p>
                <a:endParaRPr lang="es-ES" sz="1000" dirty="0"/>
              </a:p>
            </p:txBody>
          </p:sp>
        </mc:Choice>
        <mc:Fallback xmlns="">
          <p:sp>
            <p:nvSpPr>
              <p:cNvPr id="5" name="CuadroTexto 4">
                <a:extLst>
                  <a:ext uri="{FF2B5EF4-FFF2-40B4-BE49-F238E27FC236}">
                    <a16:creationId xmlns:a16="http://schemas.microsoft.com/office/drawing/2014/main" id="{2F2144CE-F72E-48BE-BB69-4F8108E5E1E5}"/>
                  </a:ext>
                </a:extLst>
              </p:cNvPr>
              <p:cNvSpPr txBox="1">
                <a:spLocks noRot="1" noChangeAspect="1" noMove="1" noResize="1" noEditPoints="1" noAdjustHandles="1" noChangeArrowheads="1" noChangeShapeType="1" noTextEdit="1"/>
              </p:cNvSpPr>
              <p:nvPr/>
            </p:nvSpPr>
            <p:spPr>
              <a:xfrm>
                <a:off x="216794" y="3919341"/>
                <a:ext cx="11457992" cy="1730217"/>
              </a:xfrm>
              <a:prstGeom prst="rect">
                <a:avLst/>
              </a:prstGeom>
              <a:blipFill>
                <a:blip r:embed="rId3"/>
                <a:stretch>
                  <a:fillRect l="-852" t="-2817"/>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762B7AE0-5E2B-4553-9427-6A2B69DA67FA}"/>
              </a:ext>
            </a:extLst>
          </p:cNvPr>
          <p:cNvPicPr>
            <a:picLocks noChangeAspect="1"/>
          </p:cNvPicPr>
          <p:nvPr/>
        </p:nvPicPr>
        <p:blipFill>
          <a:blip r:embed="rId4"/>
          <a:stretch>
            <a:fillRect/>
          </a:stretch>
        </p:blipFill>
        <p:spPr>
          <a:xfrm>
            <a:off x="5945790" y="3826035"/>
            <a:ext cx="3501360" cy="791882"/>
          </a:xfrm>
          <a:prstGeom prst="rect">
            <a:avLst/>
          </a:prstGeom>
        </p:spPr>
      </p:pic>
    </p:spTree>
    <p:extLst>
      <p:ext uri="{BB962C8B-B14F-4D97-AF65-F5344CB8AC3E}">
        <p14:creationId xmlns:p14="http://schemas.microsoft.com/office/powerpoint/2010/main" val="1070848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Arquitectura</a:t>
            </a:r>
          </a:p>
        </p:txBody>
      </p:sp>
      <p:pic>
        <p:nvPicPr>
          <p:cNvPr id="7" name="Imagen 6">
            <a:extLst>
              <a:ext uri="{FF2B5EF4-FFF2-40B4-BE49-F238E27FC236}">
                <a16:creationId xmlns:a16="http://schemas.microsoft.com/office/drawing/2014/main" id="{06C8C399-5DD7-42F6-845C-E03A09EDF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508" y="1299826"/>
            <a:ext cx="5769303" cy="5474198"/>
          </a:xfrm>
          <a:prstGeom prst="rect">
            <a:avLst/>
          </a:prstGeom>
        </p:spPr>
      </p:pic>
      <p:sp>
        <p:nvSpPr>
          <p:cNvPr id="8" name="Marcador de texto 4">
            <a:extLst>
              <a:ext uri="{FF2B5EF4-FFF2-40B4-BE49-F238E27FC236}">
                <a16:creationId xmlns:a16="http://schemas.microsoft.com/office/drawing/2014/main" id="{6760B453-346A-4A86-AA28-D4FC934C1B4C}"/>
              </a:ext>
            </a:extLst>
          </p:cNvPr>
          <p:cNvSpPr txBox="1">
            <a:spLocks/>
          </p:cNvSpPr>
          <p:nvPr/>
        </p:nvSpPr>
        <p:spPr>
          <a:xfrm>
            <a:off x="288536" y="2100540"/>
            <a:ext cx="4378327" cy="1969770"/>
          </a:xfrm>
          <a:prstGeom prst="rect">
            <a:avLst/>
          </a:prstGeom>
        </p:spPr>
        <p:txBody>
          <a:bodyPr wrap="square" lIns="0" tIns="0" rIns="0" bIns="0">
            <a:spAutoFit/>
          </a:bodyPr>
          <a:lstStyle>
            <a:lvl1pPr marL="0">
              <a:defRPr lang="es-ES_tradnl" sz="1845" b="0" i="0" dirty="0">
                <a:solidFill>
                  <a:schemeClr val="tx1">
                    <a:lumMod val="85000"/>
                    <a:lumOff val="15000"/>
                  </a:schemeClr>
                </a:solidFill>
                <a:latin typeface="Segoe UI Light" panose="020B0502040204020203" pitchFamily="34" charset="0"/>
                <a:ea typeface="+mn-ea"/>
                <a:cs typeface="Segoe UI Light" panose="020B0502040204020203"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1200" b="1" kern="0" dirty="0">
                <a:solidFill>
                  <a:sysClr val="windowText" lastClr="000000"/>
                </a:solidFill>
                <a:latin typeface="+mn-lt"/>
                <a:cs typeface="Segoe UI Light" panose="020B0502040204020203" pitchFamily="34" charset="0"/>
              </a:rPr>
              <a:t>Servicios implementados en la librería de descubrimiento</a:t>
            </a:r>
          </a:p>
          <a:p>
            <a:endParaRPr lang="es-ES" sz="800" b="1" kern="0" dirty="0">
              <a:solidFill>
                <a:sysClr val="windowText" lastClr="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Data Fetcher: </a:t>
            </a:r>
            <a:r>
              <a:rPr lang="es-ES" sz="1200" kern="0" dirty="0">
                <a:solidFill>
                  <a:sysClr val="windowText" lastClr="000000"/>
                </a:solidFill>
                <a:latin typeface="+mn-lt"/>
                <a:cs typeface="Segoe UI Light" panose="020B0502040204020203" pitchFamily="34" charset="0"/>
              </a:rPr>
              <a:t>Conector para recuperar tripletas de los Triple Stores. </a:t>
            </a:r>
            <a:r>
              <a:rPr lang="es-ES" sz="1200" kern="0" dirty="0">
                <a:solidFill>
                  <a:sysClr val="windowText" lastClr="000000"/>
                </a:solidFill>
                <a:latin typeface="+mn-lt"/>
              </a:rPr>
              <a:t>Recupera imagen desde cache (Redis) y complementa con deltas.</a:t>
            </a: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Ent</a:t>
            </a:r>
            <a:r>
              <a:rPr lang="es-ES" sz="1200" b="1" kern="0" dirty="0">
                <a:solidFill>
                  <a:sysClr val="windowText" lastClr="000000"/>
                </a:solidFill>
                <a:latin typeface="+mn-lt"/>
              </a:rPr>
              <a:t>ity Comparator: </a:t>
            </a:r>
            <a:r>
              <a:rPr lang="es-ES" sz="1200" kern="0" dirty="0">
                <a:solidFill>
                  <a:sysClr val="windowText" lastClr="000000"/>
                </a:solidFill>
                <a:latin typeface="+mn-lt"/>
              </a:rPr>
              <a:t>Implementa la logica de comparación de entidades apoyándose en los comparadores por tipos.</a:t>
            </a: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Merge </a:t>
            </a:r>
            <a:r>
              <a:rPr lang="es-ES" sz="1200" b="1" kern="0" dirty="0">
                <a:solidFill>
                  <a:sysClr val="windowText" lastClr="000000"/>
                </a:solidFill>
                <a:latin typeface="+mn-lt"/>
              </a:rPr>
              <a:t>Handler: </a:t>
            </a:r>
            <a:r>
              <a:rPr lang="es-ES" sz="1200" kern="0" dirty="0">
                <a:solidFill>
                  <a:sysClr val="windowText" lastClr="000000"/>
                </a:solidFill>
                <a:latin typeface="+mn-lt"/>
              </a:rPr>
              <a:t>Implementa la lógica para solicitar el merge entidades (dentro del propio backend) o de realizar los links entre entidades (distintos backends). Usa una cola Kafka para realizar la petición al Merge Event </a:t>
            </a:r>
            <a:r>
              <a:rPr lang="es-ES" sz="1200" kern="0" dirty="0" err="1">
                <a:solidFill>
                  <a:sysClr val="windowText" lastClr="000000"/>
                </a:solidFill>
                <a:latin typeface="+mn-lt"/>
              </a:rPr>
              <a:t>Processor</a:t>
            </a:r>
            <a:r>
              <a:rPr lang="es-ES" sz="1200" kern="0" dirty="0">
                <a:solidFill>
                  <a:sysClr val="windowText" lastClr="000000"/>
                </a:solidFill>
                <a:latin typeface="+mn-lt"/>
              </a:rPr>
              <a:t> de forma asíncrona.</a:t>
            </a:r>
            <a:endParaRPr lang="es-ES" sz="1200" kern="0" dirty="0">
              <a:solidFill>
                <a:sysClr val="windowText" lastClr="000000"/>
              </a:solidFill>
              <a:latin typeface="+mn-lt"/>
              <a:cs typeface="Segoe UI Light" panose="020B0502040204020203" pitchFamily="34" charset="0"/>
            </a:endParaRPr>
          </a:p>
        </p:txBody>
      </p:sp>
      <p:sp>
        <p:nvSpPr>
          <p:cNvPr id="9" name="Marcador de texto 4">
            <a:extLst>
              <a:ext uri="{FF2B5EF4-FFF2-40B4-BE49-F238E27FC236}">
                <a16:creationId xmlns:a16="http://schemas.microsoft.com/office/drawing/2014/main" id="{70120051-7495-4074-97A3-103320FFEC66}"/>
              </a:ext>
            </a:extLst>
          </p:cNvPr>
          <p:cNvSpPr txBox="1">
            <a:spLocks/>
          </p:cNvSpPr>
          <p:nvPr/>
        </p:nvSpPr>
        <p:spPr>
          <a:xfrm>
            <a:off x="288535" y="4119355"/>
            <a:ext cx="4378327" cy="677108"/>
          </a:xfrm>
          <a:prstGeom prst="rect">
            <a:avLst/>
          </a:prstGeom>
        </p:spPr>
        <p:txBody>
          <a:bodyPr wrap="square" lIns="0" tIns="0" rIns="0" bIns="0">
            <a:spAutoFit/>
          </a:bodyPr>
          <a:lstStyle>
            <a:lvl1pPr marL="0">
              <a:defRPr lang="es-ES_tradnl" sz="1845" b="0" i="0" dirty="0">
                <a:solidFill>
                  <a:schemeClr val="tx1">
                    <a:lumMod val="85000"/>
                    <a:lumOff val="15000"/>
                  </a:schemeClr>
                </a:solidFill>
                <a:latin typeface="Segoe UI Light" panose="020B0502040204020203" pitchFamily="34" charset="0"/>
                <a:ea typeface="+mn-ea"/>
                <a:cs typeface="Segoe UI Light" panose="020B0502040204020203"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1200" b="1" kern="0" dirty="0">
                <a:solidFill>
                  <a:sysClr val="windowText" lastClr="000000"/>
                </a:solidFill>
                <a:latin typeface="+mn-lt"/>
                <a:cs typeface="Segoe UI Light" panose="020B0502040204020203" pitchFamily="34" charset="0"/>
              </a:rPr>
              <a:t>Servicios implementados en ASIO</a:t>
            </a:r>
          </a:p>
          <a:p>
            <a:endParaRPr lang="es-ES" sz="800" b="1" kern="0" dirty="0">
              <a:solidFill>
                <a:sysClr val="windowText" lastClr="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Merge </a:t>
            </a:r>
            <a:r>
              <a:rPr lang="es-ES" sz="1200" b="1" kern="0" dirty="0">
                <a:solidFill>
                  <a:sysClr val="windowText" lastClr="000000"/>
                </a:solidFill>
                <a:latin typeface="+mn-lt"/>
              </a:rPr>
              <a:t>Event Proccesor: </a:t>
            </a:r>
            <a:r>
              <a:rPr lang="es-ES" sz="1200" kern="0" dirty="0">
                <a:solidFill>
                  <a:sysClr val="windowText" lastClr="000000"/>
                </a:solidFill>
                <a:latin typeface="+mn-lt"/>
              </a:rPr>
              <a:t>Implementa la lógica realizar las operaciones de fusión o enlace de entidades en los triple stores.</a:t>
            </a:r>
            <a:endParaRPr lang="es-ES" sz="1200" kern="0" dirty="0">
              <a:solidFill>
                <a:sysClr val="windowText" lastClr="000000"/>
              </a:solidFill>
              <a:latin typeface="+mn-lt"/>
              <a:cs typeface="Segoe UI Light" panose="020B0502040204020203" pitchFamily="34" charset="0"/>
            </a:endParaRPr>
          </a:p>
        </p:txBody>
      </p:sp>
      <p:sp>
        <p:nvSpPr>
          <p:cNvPr id="10" name="Marcador de texto 4">
            <a:extLst>
              <a:ext uri="{FF2B5EF4-FFF2-40B4-BE49-F238E27FC236}">
                <a16:creationId xmlns:a16="http://schemas.microsoft.com/office/drawing/2014/main" id="{145D3503-3166-4DD8-B759-C6825C57D056}"/>
              </a:ext>
            </a:extLst>
          </p:cNvPr>
          <p:cNvSpPr txBox="1">
            <a:spLocks/>
          </p:cNvSpPr>
          <p:nvPr/>
        </p:nvSpPr>
        <p:spPr>
          <a:xfrm>
            <a:off x="288535" y="4845508"/>
            <a:ext cx="4378327" cy="1638141"/>
          </a:xfrm>
          <a:prstGeom prst="rect">
            <a:avLst/>
          </a:prstGeom>
        </p:spPr>
        <p:txBody>
          <a:bodyPr wrap="square" lIns="0" tIns="0" rIns="0" bIns="0">
            <a:spAutoFit/>
          </a:bodyPr>
          <a:lstStyle>
            <a:lvl1pPr marL="0">
              <a:defRPr lang="es-ES_tradnl" sz="1845" b="0" i="0" dirty="0">
                <a:solidFill>
                  <a:schemeClr val="tx1">
                    <a:lumMod val="85000"/>
                    <a:lumOff val="15000"/>
                  </a:schemeClr>
                </a:solidFill>
                <a:latin typeface="Segoe UI Light" panose="020B0502040204020203" pitchFamily="34" charset="0"/>
                <a:ea typeface="+mn-ea"/>
                <a:cs typeface="Segoe UI Light" panose="020B0502040204020203"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1200" b="1" kern="0" dirty="0">
                <a:solidFill>
                  <a:sysClr val="windowText" lastClr="000000"/>
                </a:solidFill>
                <a:latin typeface="+mn-lt"/>
                <a:cs typeface="Segoe UI Light" panose="020B0502040204020203" pitchFamily="34" charset="0"/>
              </a:rPr>
              <a:t>Otros servicios</a:t>
            </a:r>
          </a:p>
          <a:p>
            <a:endParaRPr lang="es-ES" sz="800" b="1" kern="0" dirty="0">
              <a:solidFill>
                <a:sysClr val="windowText" lastClr="000000"/>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ElasticSearch: </a:t>
            </a:r>
            <a:r>
              <a:rPr lang="es-ES" sz="1200" kern="0" dirty="0">
                <a:solidFill>
                  <a:sysClr val="windowText" lastClr="000000"/>
                </a:solidFill>
                <a:latin typeface="+mn-lt"/>
                <a:cs typeface="Segoe UI Light" panose="020B0502040204020203" pitchFamily="34" charset="0"/>
              </a:rPr>
              <a:t>Filtrado de entidades, susceptibles a tener cierto grado de similitud en los atributos determinantes.</a:t>
            </a:r>
          </a:p>
          <a:p>
            <a:pPr marL="285750" indent="-285750">
              <a:buFont typeface="Arial" panose="020B0604020202020204" pitchFamily="34" charset="0"/>
              <a:buChar char="•"/>
            </a:pPr>
            <a:r>
              <a:rPr lang="es-ES" sz="1200" b="1" kern="0" dirty="0">
                <a:solidFill>
                  <a:sysClr val="windowText" lastClr="000000"/>
                </a:solidFill>
                <a:latin typeface="+mn-lt"/>
              </a:rPr>
              <a:t>Redis: </a:t>
            </a:r>
            <a:r>
              <a:rPr lang="es-ES" sz="1200" kern="0" dirty="0">
                <a:solidFill>
                  <a:sysClr val="windowText" lastClr="000000"/>
                </a:solidFill>
                <a:latin typeface="+mn-lt"/>
              </a:rPr>
              <a:t>Cache para reducir el numero de peticiones a los tripe stores</a:t>
            </a:r>
          </a:p>
          <a:p>
            <a:pPr marL="285750" indent="-285750">
              <a:buFont typeface="Arial" panose="020B0604020202020204" pitchFamily="34" charset="0"/>
              <a:buChar char="•"/>
            </a:pPr>
            <a:r>
              <a:rPr lang="es-ES" sz="1200" b="1" kern="0" dirty="0">
                <a:solidFill>
                  <a:sysClr val="windowText" lastClr="000000"/>
                </a:solidFill>
                <a:latin typeface="+mn-lt"/>
                <a:cs typeface="Segoe UI Light" panose="020B0502040204020203" pitchFamily="34" charset="0"/>
              </a:rPr>
              <a:t>Kakfa: </a:t>
            </a:r>
            <a:r>
              <a:rPr lang="es-ES" sz="1200" kern="0" dirty="0">
                <a:solidFill>
                  <a:sysClr val="windowText" lastClr="000000"/>
                </a:solidFill>
                <a:latin typeface="+mn-lt"/>
                <a:cs typeface="Segoe UI Light" panose="020B0502040204020203" pitchFamily="34" charset="0"/>
              </a:rPr>
              <a:t>Cola de mensajes, para peticiones asíncronas.</a:t>
            </a:r>
          </a:p>
          <a:p>
            <a:pPr marL="285750" indent="-285750">
              <a:buFont typeface="Arial" panose="020B0604020202020204" pitchFamily="34" charset="0"/>
              <a:buChar char="•"/>
            </a:pPr>
            <a:r>
              <a:rPr lang="es-ES" sz="1200" b="1" kern="0" dirty="0" err="1">
                <a:solidFill>
                  <a:sysClr val="windowText" lastClr="000000"/>
                </a:solidFill>
                <a:latin typeface="+mn-lt"/>
              </a:rPr>
              <a:t>MariaDB</a:t>
            </a:r>
            <a:r>
              <a:rPr lang="es-ES" sz="1200" b="1" kern="0" dirty="0">
                <a:solidFill>
                  <a:sysClr val="windowText" lastClr="000000"/>
                </a:solidFill>
                <a:latin typeface="+mn-lt"/>
              </a:rPr>
              <a:t>: </a:t>
            </a:r>
            <a:r>
              <a:rPr lang="es-ES" sz="1200" b="1" kern="0" dirty="0">
                <a:solidFill>
                  <a:sysClr val="windowText" lastClr="000000"/>
                </a:solidFill>
                <a:latin typeface="+mn-lt"/>
                <a:cs typeface="Segoe UI Light" panose="020B0502040204020203" pitchFamily="34" charset="0"/>
              </a:rPr>
              <a:t> </a:t>
            </a:r>
            <a:r>
              <a:rPr lang="es-ES" sz="1200" kern="0" dirty="0">
                <a:solidFill>
                  <a:sysClr val="windowText" lastClr="000000"/>
                </a:solidFill>
                <a:latin typeface="+mn-lt"/>
                <a:cs typeface="Segoe UI Light" panose="020B0502040204020203" pitchFamily="34" charset="0"/>
              </a:rPr>
              <a:t>Almacenamiento relacional para gestión de estados en los merges. </a:t>
            </a:r>
          </a:p>
        </p:txBody>
      </p:sp>
    </p:spTree>
    <p:extLst>
      <p:ext uri="{BB962C8B-B14F-4D97-AF65-F5344CB8AC3E}">
        <p14:creationId xmlns:p14="http://schemas.microsoft.com/office/powerpoint/2010/main" val="340663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308324"/>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t>Reconciliación de entidades</a:t>
            </a:r>
          </a:p>
          <a:p>
            <a:pPr marL="571500" indent="-571500">
              <a:buFont typeface="Arial" panose="020B0604020202020204" pitchFamily="34" charset="0"/>
              <a:buChar char="•"/>
            </a:pPr>
            <a:r>
              <a:rPr lang="es-ES" sz="2400" dirty="0"/>
              <a:t>Descubrimiento de enlaces</a:t>
            </a:r>
          </a:p>
          <a:p>
            <a:pPr marL="1028700" lvl="1" indent="-571500">
              <a:buFont typeface="Arial" panose="020B0604020202020204" pitchFamily="34" charset="0"/>
              <a:buChar char="•"/>
            </a:pPr>
            <a:r>
              <a:rPr lang="es-ES" sz="2400" dirty="0"/>
              <a:t>En otros Backend SGI</a:t>
            </a:r>
          </a:p>
          <a:p>
            <a:pPr marL="1028700" lvl="1" indent="-571500">
              <a:buFont typeface="Arial" panose="020B0604020202020204" pitchFamily="34" charset="0"/>
              <a:buChar char="•"/>
            </a:pPr>
            <a:r>
              <a:rPr lang="es-ES" sz="2400" dirty="0"/>
              <a:t>En la nube LOD</a:t>
            </a:r>
          </a:p>
          <a:p>
            <a:pPr marL="571500" indent="-571500">
              <a:buFont typeface="Arial" panose="020B0604020202020204" pitchFamily="34" charset="0"/>
              <a:buChar char="•"/>
            </a:pPr>
            <a:r>
              <a:rPr lang="es-ES" sz="2400" dirty="0"/>
              <a:t>Detección de equivalencias</a:t>
            </a:r>
          </a:p>
        </p:txBody>
      </p:sp>
    </p:spTree>
    <p:extLst>
      <p:ext uri="{BB962C8B-B14F-4D97-AF65-F5344CB8AC3E}">
        <p14:creationId xmlns:p14="http://schemas.microsoft.com/office/powerpoint/2010/main" val="269424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308324"/>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highlight>
                  <a:srgbClr val="FFFF00"/>
                </a:highlight>
              </a:rPr>
              <a:t>Reconciliación de entidades</a:t>
            </a:r>
          </a:p>
          <a:p>
            <a:pPr marL="571500" indent="-571500">
              <a:buFont typeface="Arial" panose="020B0604020202020204" pitchFamily="34" charset="0"/>
              <a:buChar char="•"/>
            </a:pPr>
            <a:r>
              <a:rPr lang="es-ES" sz="2400" dirty="0">
                <a:highlight>
                  <a:srgbClr val="FFFF00"/>
                </a:highlight>
              </a:rPr>
              <a:t>Descubrimiento de enlaces</a:t>
            </a:r>
          </a:p>
          <a:p>
            <a:pPr marL="1028700" lvl="1" indent="-571500">
              <a:buFont typeface="Arial" panose="020B0604020202020204" pitchFamily="34" charset="0"/>
              <a:buChar char="•"/>
            </a:pPr>
            <a:r>
              <a:rPr lang="es-ES" sz="2400" dirty="0">
                <a:highlight>
                  <a:srgbClr val="FFFF00"/>
                </a:highlight>
              </a:rPr>
              <a:t>En otros Backend SGI</a:t>
            </a:r>
          </a:p>
          <a:p>
            <a:pPr marL="1028700" lvl="1" indent="-571500">
              <a:buFont typeface="Arial" panose="020B0604020202020204" pitchFamily="34" charset="0"/>
              <a:buChar char="•"/>
            </a:pPr>
            <a:r>
              <a:rPr lang="es-ES" sz="2400" dirty="0"/>
              <a:t>En la nube LOD</a:t>
            </a:r>
          </a:p>
          <a:p>
            <a:pPr marL="571500" indent="-571500">
              <a:buFont typeface="Arial" panose="020B0604020202020204" pitchFamily="34" charset="0"/>
              <a:buChar char="•"/>
            </a:pPr>
            <a:r>
              <a:rPr lang="es-ES" sz="2400" dirty="0"/>
              <a:t>Detección de equivalencias</a:t>
            </a:r>
          </a:p>
        </p:txBody>
      </p:sp>
    </p:spTree>
    <p:extLst>
      <p:ext uri="{BB962C8B-B14F-4D97-AF65-F5344CB8AC3E}">
        <p14:creationId xmlns:p14="http://schemas.microsoft.com/office/powerpoint/2010/main" val="336654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5374433" cy="3323987"/>
          </a:xfrm>
          <a:prstGeom prst="rect">
            <a:avLst/>
          </a:prstGeom>
          <a:noFill/>
        </p:spPr>
        <p:txBody>
          <a:bodyPr wrap="square" rtlCol="0">
            <a:spAutoFit/>
          </a:bodyPr>
          <a:lstStyle/>
          <a:p>
            <a:r>
              <a:rPr lang="es-ES" sz="2400" dirty="0"/>
              <a:t>Estado del Arte</a:t>
            </a:r>
          </a:p>
          <a:p>
            <a:endParaRPr lang="es-ES" sz="1000" dirty="0"/>
          </a:p>
          <a:p>
            <a:pPr marL="285750" indent="-285750">
              <a:buFont typeface="Arial" panose="020B0604020202020204" pitchFamily="34" charset="0"/>
              <a:buChar char="•"/>
            </a:pPr>
            <a:r>
              <a:rPr lang="es-ES" sz="1600" dirty="0"/>
              <a:t>Profundamente estudiado, aun </a:t>
            </a:r>
            <a:r>
              <a:rPr lang="es-ES" sz="1600" b="1" dirty="0"/>
              <a:t>hoy es una rama de investigación activa y abierta</a:t>
            </a:r>
          </a:p>
          <a:p>
            <a:pPr marL="285750" indent="-285750">
              <a:buFont typeface="Arial" panose="020B0604020202020204" pitchFamily="34" charset="0"/>
              <a:buChar char="•"/>
            </a:pPr>
            <a:r>
              <a:rPr lang="es-ES" sz="1600" dirty="0"/>
              <a:t>Problema no trivial:</a:t>
            </a:r>
          </a:p>
          <a:p>
            <a:pPr marL="742950" lvl="1" indent="-285750">
              <a:buFont typeface="Arial" panose="020B0604020202020204" pitchFamily="34" charset="0"/>
              <a:buChar char="•"/>
            </a:pPr>
            <a:r>
              <a:rPr lang="es-ES" sz="1600" dirty="0"/>
              <a:t>Distintas representaciones para los valores equivalentes de un mismo atributo (distintas convenciones, errores…).</a:t>
            </a:r>
          </a:p>
          <a:p>
            <a:pPr marL="742950" lvl="1" indent="-285750">
              <a:buFont typeface="Arial" panose="020B0604020202020204" pitchFamily="34" charset="0"/>
              <a:buChar char="•"/>
            </a:pPr>
            <a:r>
              <a:rPr lang="es-ES" sz="1600" dirty="0"/>
              <a:t>Distintos tipos de datos, y por tanto distintos tipos de evaluaciones de similitud.</a:t>
            </a:r>
          </a:p>
          <a:p>
            <a:pPr marL="742950" lvl="1" indent="-285750">
              <a:buFont typeface="Arial" panose="020B0604020202020204" pitchFamily="34" charset="0"/>
              <a:buChar char="•"/>
            </a:pPr>
            <a:r>
              <a:rPr lang="es-ES" sz="1600" dirty="0"/>
              <a:t>Importancia variable de los atributos, en relación a su capacidad de actuar como identificadores de una entidad.</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6095999" y="2481942"/>
            <a:ext cx="5374433" cy="2092881"/>
          </a:xfrm>
          <a:prstGeom prst="rect">
            <a:avLst/>
          </a:prstGeom>
          <a:noFill/>
        </p:spPr>
        <p:txBody>
          <a:bodyPr wrap="square" rtlCol="0">
            <a:spAutoFit/>
          </a:bodyPr>
          <a:lstStyle/>
          <a:p>
            <a:r>
              <a:rPr lang="es-ES" sz="2400" dirty="0"/>
              <a:t>Objetivos en el proyecto ASIO</a:t>
            </a:r>
          </a:p>
          <a:p>
            <a:endParaRPr lang="es-ES" sz="1000" dirty="0"/>
          </a:p>
          <a:p>
            <a:pPr marL="285750" indent="-285750">
              <a:buFont typeface="Arial" panose="020B0604020202020204" pitchFamily="34" charset="0"/>
              <a:buChar char="•"/>
            </a:pPr>
            <a:r>
              <a:rPr lang="es-ES" sz="1600" dirty="0"/>
              <a:t>Evitar duplicados de entidades en un mismo Backend SGI.</a:t>
            </a:r>
            <a:endParaRPr lang="es-ES" sz="1600" b="1" dirty="0"/>
          </a:p>
          <a:p>
            <a:pPr marL="285750" indent="-285750">
              <a:buFont typeface="Arial" panose="020B0604020202020204" pitchFamily="34" charset="0"/>
              <a:buChar char="•"/>
            </a:pPr>
            <a:r>
              <a:rPr lang="es-ES" sz="1600" dirty="0"/>
              <a:t>Crear enlaces entre entidades de distintos Backend SGI, que referencian una misma instancia.</a:t>
            </a:r>
          </a:p>
          <a:p>
            <a:pPr marL="285750" indent="-285750">
              <a:buFont typeface="Arial" panose="020B0604020202020204" pitchFamily="34" charset="0"/>
              <a:buChar char="•"/>
            </a:pPr>
            <a:r>
              <a:rPr lang="es-ES" sz="1600" dirty="0"/>
              <a:t>Minimizar la intervención humana, pero facilitar la labor de un decisor humano, en los casos en que la reconciliación de entidades, pudiese ser dudosa.</a:t>
            </a:r>
          </a:p>
        </p:txBody>
      </p:sp>
    </p:spTree>
    <p:extLst>
      <p:ext uri="{BB962C8B-B14F-4D97-AF65-F5344CB8AC3E}">
        <p14:creationId xmlns:p14="http://schemas.microsoft.com/office/powerpoint/2010/main" val="218679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90177"/>
            <a:ext cx="11457992" cy="1600438"/>
          </a:xfrm>
          <a:prstGeom prst="rect">
            <a:avLst/>
          </a:prstGeom>
          <a:noFill/>
        </p:spPr>
        <p:txBody>
          <a:bodyPr wrap="square" rtlCol="0">
            <a:spAutoFit/>
          </a:bodyPr>
          <a:lstStyle/>
          <a:p>
            <a:r>
              <a:rPr lang="es-ES" sz="2400" dirty="0"/>
              <a:t>Soluciones evaluadas</a:t>
            </a:r>
          </a:p>
          <a:p>
            <a:endParaRPr lang="es-ES" sz="1000" dirty="0"/>
          </a:p>
          <a:p>
            <a:pPr marL="285750" indent="-285750">
              <a:buFont typeface="Arial" panose="020B0604020202020204" pitchFamily="34" charset="0"/>
              <a:buChar char="•"/>
            </a:pPr>
            <a:r>
              <a:rPr lang="es-ES" sz="1600" dirty="0"/>
              <a:t>Soluciones comerciales:</a:t>
            </a:r>
          </a:p>
          <a:p>
            <a:pPr marL="742950" lvl="1" indent="-285750">
              <a:buFont typeface="Arial" panose="020B0604020202020204" pitchFamily="34" charset="0"/>
              <a:buChar char="•"/>
            </a:pPr>
            <a:r>
              <a:rPr lang="es-ES" sz="1600" dirty="0"/>
              <a:t>Stardog (entity linking in knowledge </a:t>
            </a:r>
            <a:r>
              <a:rPr lang="es-ES" sz="1600" dirty="0" err="1"/>
              <a:t>graph</a:t>
            </a:r>
            <a:r>
              <a:rPr lang="es-ES" sz="1600" dirty="0"/>
              <a:t>)</a:t>
            </a:r>
          </a:p>
          <a:p>
            <a:pPr marL="742950" lvl="1" indent="-285750">
              <a:buFont typeface="Arial" panose="020B0604020202020204" pitchFamily="34" charset="0"/>
              <a:buChar char="•"/>
            </a:pPr>
            <a:r>
              <a:rPr lang="es-ES" sz="1600" dirty="0"/>
              <a:t>Blazegraph (link all the entities)</a:t>
            </a:r>
          </a:p>
          <a:p>
            <a:pPr marL="285750" indent="-285750">
              <a:buFont typeface="Arial" panose="020B0604020202020204" pitchFamily="34" charset="0"/>
              <a:buChar char="•"/>
            </a:pPr>
            <a:r>
              <a:rPr lang="es-ES" sz="1600" dirty="0"/>
              <a:t>Implementación ad hoc</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54563" y="3880252"/>
            <a:ext cx="11115869" cy="2585323"/>
          </a:xfrm>
          <a:prstGeom prst="rect">
            <a:avLst/>
          </a:prstGeom>
          <a:noFill/>
        </p:spPr>
        <p:txBody>
          <a:bodyPr wrap="square" rtlCol="0">
            <a:spAutoFit/>
          </a:bodyPr>
          <a:lstStyle/>
          <a:p>
            <a:r>
              <a:rPr lang="es-ES" sz="2400" dirty="0"/>
              <a:t>Justificación de la elección (implementación ad hoc)</a:t>
            </a:r>
          </a:p>
          <a:p>
            <a:endParaRPr lang="es-ES" sz="1000" dirty="0"/>
          </a:p>
          <a:p>
            <a:pPr marL="285750" indent="-285750">
              <a:buFont typeface="Arial" panose="020B0604020202020204" pitchFamily="34" charset="0"/>
              <a:buChar char="•"/>
            </a:pPr>
            <a:r>
              <a:rPr lang="es-ES" sz="1600" dirty="0"/>
              <a:t>Evitar vendor </a:t>
            </a:r>
            <a:r>
              <a:rPr lang="es-ES" sz="1600" dirty="0" err="1"/>
              <a:t>lock</a:t>
            </a:r>
            <a:r>
              <a:rPr lang="es-ES" sz="1600" dirty="0"/>
              <a:t>-in y por tanto permitir el cambio de triple store (requerido en el proyecto).</a:t>
            </a:r>
            <a:endParaRPr lang="es-ES" sz="1600" b="1" dirty="0"/>
          </a:p>
          <a:p>
            <a:pPr marL="285750" indent="-285750">
              <a:buFont typeface="Arial" panose="020B0604020202020204" pitchFamily="34" charset="0"/>
              <a:buChar char="•"/>
            </a:pPr>
            <a:r>
              <a:rPr lang="es-ES" sz="1600" dirty="0"/>
              <a:t>Ninguna de las soluciones comerciales, se adecua completamente a los requisitos, y siendo soluciones “cerradas”, no permiten su reimplementación:</a:t>
            </a:r>
          </a:p>
          <a:p>
            <a:pPr marL="742950" lvl="1" indent="-285750">
              <a:buFont typeface="Arial" panose="020B0604020202020204" pitchFamily="34" charset="0"/>
              <a:buChar char="•"/>
            </a:pPr>
            <a:r>
              <a:rPr lang="es-ES" sz="1600" dirty="0"/>
              <a:t>Blazegraph requiere una lista de posibles variaciones en los atributos, lo cual implica conocer previamente la solución.</a:t>
            </a:r>
          </a:p>
          <a:p>
            <a:pPr marL="742950" lvl="1" indent="-285750">
              <a:buFont typeface="Arial" panose="020B0604020202020204" pitchFamily="34" charset="0"/>
              <a:buChar char="•"/>
            </a:pPr>
            <a:r>
              <a:rPr lang="es-ES" sz="1600" dirty="0"/>
              <a:t>Stardog </a:t>
            </a:r>
            <a:r>
              <a:rPr lang="es-ES" sz="1600" kern="0" dirty="0">
                <a:solidFill>
                  <a:sysClr val="windowText" lastClr="000000"/>
                </a:solidFill>
                <a:cs typeface="Segoe UI Light" panose="020B0502040204020203" pitchFamily="34" charset="0"/>
              </a:rPr>
              <a:t>orienta la búsqueda de similitudes, al proceso de importación desde una fuente externa (fichero), no a búsqueda de similitudes dentro del propio grafo de conocimiento</a:t>
            </a:r>
          </a:p>
          <a:p>
            <a:pPr marL="285750" indent="-285750">
              <a:buFont typeface="Arial" panose="020B0604020202020204" pitchFamily="34" charset="0"/>
              <a:buChar char="•"/>
            </a:pPr>
            <a:r>
              <a:rPr lang="es-ES" sz="1600" kern="0" dirty="0">
                <a:solidFill>
                  <a:sysClr val="windowText" lastClr="000000"/>
                </a:solidFill>
                <a:cs typeface="Segoe UI Light" panose="020B0502040204020203" pitchFamily="34" charset="0"/>
              </a:rPr>
              <a:t>La implementación ad hoc, permite ajustar algoritmos y logica a las características del proyecto.</a:t>
            </a:r>
            <a:endParaRPr lang="es-ES" sz="16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25073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00540"/>
            <a:ext cx="11457992" cy="3447098"/>
          </a:xfrm>
          <a:prstGeom prst="rect">
            <a:avLst/>
          </a:prstGeom>
          <a:noFill/>
        </p:spPr>
        <p:txBody>
          <a:bodyPr wrap="square" rtlCol="0">
            <a:spAutoFit/>
          </a:bodyPr>
          <a:lstStyle/>
          <a:p>
            <a:r>
              <a:rPr lang="es-ES" sz="2400" dirty="0"/>
              <a:t>Métricas de similitud en </a:t>
            </a:r>
            <a:r>
              <a:rPr lang="es-ES" sz="2400" b="1" u="sng" dirty="0"/>
              <a:t>atributos</a:t>
            </a:r>
          </a:p>
          <a:p>
            <a:endParaRPr lang="es-ES" sz="1000" dirty="0"/>
          </a:p>
          <a:p>
            <a:pPr marL="285750" indent="-285750">
              <a:buFont typeface="Arial" panose="020B0604020202020204" pitchFamily="34" charset="0"/>
              <a:buChar char="•"/>
            </a:pPr>
            <a:r>
              <a:rPr lang="es-ES" sz="1400" dirty="0"/>
              <a:t>Todas las métricas han de estar normalizadas (valores en el intervalo [0,1]), para que puedan ser comparables.</a:t>
            </a:r>
          </a:p>
          <a:p>
            <a:pPr marL="285750" indent="-285750">
              <a:buFont typeface="Arial" panose="020B0604020202020204" pitchFamily="34" charset="0"/>
              <a:buChar char="•"/>
            </a:pPr>
            <a:r>
              <a:rPr lang="es-ES" sz="1400" dirty="0"/>
              <a:t>Existen atributos de distintos tipos:</a:t>
            </a:r>
          </a:p>
          <a:p>
            <a:pPr marL="742950" lvl="1" indent="-285750">
              <a:buFont typeface="Arial" panose="020B0604020202020204" pitchFamily="34" charset="0"/>
              <a:buChar char="•"/>
            </a:pPr>
            <a:r>
              <a:rPr lang="es-ES" sz="1400" dirty="0"/>
              <a:t>Números (enteros o decimales).</a:t>
            </a:r>
          </a:p>
          <a:p>
            <a:pPr marL="742950" lvl="1" indent="-285750">
              <a:buFont typeface="Arial" panose="020B0604020202020204" pitchFamily="34" charset="0"/>
              <a:buChar char="•"/>
            </a:pPr>
            <a:r>
              <a:rPr lang="es-ES" sz="1400" dirty="0"/>
              <a:t>Fechas (en distintos formatos).</a:t>
            </a:r>
          </a:p>
          <a:p>
            <a:pPr marL="742950" lvl="1" indent="-285750">
              <a:buFont typeface="Arial" panose="020B0604020202020204" pitchFamily="34" charset="0"/>
              <a:buChar char="•"/>
            </a:pPr>
            <a:r>
              <a:rPr lang="es-ES" sz="1400" dirty="0"/>
              <a:t>Booleanos ( en distintos formatos: </a:t>
            </a:r>
            <a:r>
              <a:rPr lang="es-ES" sz="1400" dirty="0" err="1"/>
              <a:t>true|false</a:t>
            </a:r>
            <a:r>
              <a:rPr lang="es-ES" sz="1400" dirty="0"/>
              <a:t>, </a:t>
            </a:r>
            <a:r>
              <a:rPr lang="es-ES" sz="1400" dirty="0" err="1"/>
              <a:t>yes|no</a:t>
            </a:r>
            <a:r>
              <a:rPr lang="es-ES" sz="1400" dirty="0"/>
              <a:t>, </a:t>
            </a:r>
            <a:r>
              <a:rPr lang="es-ES" sz="1400" dirty="0" err="1"/>
              <a:t>y|n</a:t>
            </a:r>
            <a:r>
              <a:rPr lang="es-ES" sz="1400" dirty="0"/>
              <a:t>, </a:t>
            </a:r>
            <a:r>
              <a:rPr lang="es-ES" sz="1400" dirty="0" err="1"/>
              <a:t>Si|No</a:t>
            </a:r>
            <a:r>
              <a:rPr lang="es-ES" sz="1400" dirty="0"/>
              <a:t>…)</a:t>
            </a:r>
          </a:p>
          <a:p>
            <a:pPr marL="742950" lvl="1" indent="-285750">
              <a:buFont typeface="Arial" panose="020B0604020202020204" pitchFamily="34" charset="0"/>
              <a:buChar char="•"/>
            </a:pPr>
            <a:r>
              <a:rPr lang="es-ES" sz="1400" dirty="0"/>
              <a:t>Cadenas de texto.</a:t>
            </a:r>
          </a:p>
          <a:p>
            <a:pPr marL="742950" lvl="1" indent="-285750">
              <a:buFont typeface="Arial" panose="020B0604020202020204" pitchFamily="34" charset="0"/>
              <a:buChar char="•"/>
            </a:pPr>
            <a:r>
              <a:rPr lang="es-ES" sz="1400" dirty="0"/>
              <a:t>Objetos.</a:t>
            </a:r>
          </a:p>
          <a:p>
            <a:pPr marL="285750" indent="-285750">
              <a:buFont typeface="Arial" panose="020B0604020202020204" pitchFamily="34" charset="0"/>
              <a:buChar char="•"/>
            </a:pPr>
            <a:r>
              <a:rPr lang="es-ES" sz="1400" dirty="0"/>
              <a:t>Distinta capacidad de identificación en una entidad</a:t>
            </a:r>
          </a:p>
          <a:p>
            <a:pPr marL="742950" lvl="1" indent="-285750">
              <a:buFont typeface="Arial" panose="020B0604020202020204" pitchFamily="34" charset="0"/>
              <a:buChar char="•"/>
            </a:pPr>
            <a:r>
              <a:rPr lang="es-ES" sz="1400" dirty="0"/>
              <a:t>Identificadores: </a:t>
            </a:r>
            <a:r>
              <a:rPr lang="es-ES" sz="1400" dirty="0" err="1"/>
              <a:t>Ids</a:t>
            </a:r>
            <a:r>
              <a:rPr lang="es-ES" sz="1400" dirty="0"/>
              <a:t>, con capacidad de identificar inequívocamente una instancia (ej. DNI).</a:t>
            </a:r>
          </a:p>
          <a:p>
            <a:pPr marL="742950" lvl="1" indent="-285750">
              <a:buFont typeface="Arial" panose="020B0604020202020204" pitchFamily="34" charset="0"/>
              <a:buChar char="•"/>
            </a:pPr>
            <a:r>
              <a:rPr lang="es-ES" sz="1400" dirty="0"/>
              <a:t>Semi-Identificadores: Altamente discriminantes, pero sin garantía de ser únicos (ej. Nombre completo)</a:t>
            </a:r>
          </a:p>
          <a:p>
            <a:pPr marL="742950" lvl="1" indent="-285750">
              <a:buFont typeface="Arial" panose="020B0604020202020204" pitchFamily="34" charset="0"/>
              <a:buChar char="•"/>
            </a:pPr>
            <a:r>
              <a:rPr lang="es-ES" sz="1400" dirty="0"/>
              <a:t>Informativos: Atributos con un bajo poder individual de discriminación, pero que en su conjunto pueden generar una firma de unicidad de una entidad (ej. Sexo, tipo….).</a:t>
            </a:r>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216794" y="5232213"/>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Tree>
    <p:extLst>
      <p:ext uri="{BB962C8B-B14F-4D97-AF65-F5344CB8AC3E}">
        <p14:creationId xmlns:p14="http://schemas.microsoft.com/office/powerpoint/2010/main" val="260307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1938992"/>
          </a:xfrm>
          <a:prstGeom prst="rect">
            <a:avLst/>
          </a:prstGeom>
          <a:noFill/>
        </p:spPr>
        <p:txBody>
          <a:bodyPr wrap="square" rtlCol="0">
            <a:spAutoFit/>
          </a:bodyPr>
          <a:lstStyle/>
          <a:p>
            <a:r>
              <a:rPr lang="es-ES" sz="2400" dirty="0"/>
              <a:t>Variaciones comunes</a:t>
            </a:r>
            <a:endParaRPr lang="es-ES" sz="2400" b="1" u="sng" dirty="0"/>
          </a:p>
          <a:p>
            <a:endParaRPr lang="es-ES" sz="1000" dirty="0"/>
          </a:p>
          <a:p>
            <a:pPr marL="285750" indent="-285750">
              <a:buFont typeface="Arial" panose="020B0604020202020204" pitchFamily="34" charset="0"/>
              <a:buChar char="•"/>
            </a:pPr>
            <a:r>
              <a:rPr lang="es-ES" sz="1400" dirty="0"/>
              <a:t>Distintos formatos</a:t>
            </a:r>
          </a:p>
          <a:p>
            <a:pPr marL="742950" lvl="1" indent="-285750">
              <a:buFont typeface="Arial" panose="020B0604020202020204" pitchFamily="34" charset="0"/>
              <a:buChar char="•"/>
            </a:pPr>
            <a:r>
              <a:rPr lang="es-ES" sz="1400" dirty="0"/>
              <a:t>Cambio en el orden de las palabras (ej. Daniel Ruiz Santamaría </a:t>
            </a:r>
            <a:r>
              <a:rPr lang="es-ES" sz="1400" dirty="0">
                <a:sym typeface="Wingdings" panose="05000000000000000000" pitchFamily="2" charset="2"/>
              </a:rPr>
              <a:t> Ruiz Santamaría Daniel</a:t>
            </a:r>
            <a:r>
              <a:rPr lang="es-ES" sz="1400" dirty="0"/>
              <a:t>)</a:t>
            </a:r>
          </a:p>
          <a:p>
            <a:pPr marL="742950" lvl="1" indent="-285750">
              <a:buFont typeface="Arial" panose="020B0604020202020204" pitchFamily="34" charset="0"/>
              <a:buChar char="•"/>
            </a:pPr>
            <a:r>
              <a:rPr lang="es-ES" sz="1400" dirty="0"/>
              <a:t>Abreviaturas ( ej. Avenida Infante Don Luis </a:t>
            </a:r>
            <a:r>
              <a:rPr lang="es-ES" sz="1400" dirty="0">
                <a:sym typeface="Wingdings" panose="05000000000000000000" pitchFamily="2" charset="2"/>
              </a:rPr>
              <a:t> </a:t>
            </a:r>
            <a:r>
              <a:rPr lang="es-ES" sz="1400" dirty="0" err="1">
                <a:sym typeface="Wingdings" panose="05000000000000000000" pitchFamily="2" charset="2"/>
              </a:rPr>
              <a:t>Avda</a:t>
            </a:r>
            <a:r>
              <a:rPr lang="es-ES" sz="1400" dirty="0">
                <a:sym typeface="Wingdings" panose="05000000000000000000" pitchFamily="2" charset="2"/>
              </a:rPr>
              <a:t> </a:t>
            </a:r>
            <a:r>
              <a:rPr lang="es-ES" sz="1400" dirty="0" err="1">
                <a:sym typeface="Wingdings" panose="05000000000000000000" pitchFamily="2" charset="2"/>
              </a:rPr>
              <a:t>Infte</a:t>
            </a:r>
            <a:r>
              <a:rPr lang="es-ES" sz="1400" dirty="0">
                <a:sym typeface="Wingdings" panose="05000000000000000000" pitchFamily="2" charset="2"/>
              </a:rPr>
              <a:t> Don Luis </a:t>
            </a:r>
            <a:r>
              <a:rPr lang="es-ES" sz="1400" dirty="0"/>
              <a:t>)</a:t>
            </a:r>
          </a:p>
          <a:p>
            <a:pPr marL="742950" lvl="1" indent="-285750">
              <a:buFont typeface="Arial" panose="020B0604020202020204" pitchFamily="34" charset="0"/>
              <a:buChar char="•"/>
            </a:pPr>
            <a:r>
              <a:rPr lang="es-ES" sz="1400" dirty="0"/>
              <a:t>Errores o cambios ortográficos: (ej. Elena </a:t>
            </a:r>
            <a:r>
              <a:rPr lang="es-ES" sz="1400" dirty="0">
                <a:sym typeface="Wingdings" panose="05000000000000000000" pitchFamily="2" charset="2"/>
              </a:rPr>
              <a:t> Helena</a:t>
            </a:r>
            <a:r>
              <a:rPr lang="es-ES" sz="1400" dirty="0"/>
              <a:t>)</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5" name="CuadroTexto 4">
            <a:extLst>
              <a:ext uri="{FF2B5EF4-FFF2-40B4-BE49-F238E27FC236}">
                <a16:creationId xmlns:a16="http://schemas.microsoft.com/office/drawing/2014/main" id="{773E565F-081C-43DA-9E3B-BEE6A7EBF48D}"/>
              </a:ext>
            </a:extLst>
          </p:cNvPr>
          <p:cNvSpPr txBox="1"/>
          <p:nvPr/>
        </p:nvSpPr>
        <p:spPr>
          <a:xfrm>
            <a:off x="216794" y="3867136"/>
            <a:ext cx="11457992" cy="1938992"/>
          </a:xfrm>
          <a:prstGeom prst="rect">
            <a:avLst/>
          </a:prstGeom>
          <a:noFill/>
        </p:spPr>
        <p:txBody>
          <a:bodyPr wrap="square" rtlCol="0">
            <a:spAutoFit/>
          </a:bodyPr>
          <a:lstStyle/>
          <a:p>
            <a:r>
              <a:rPr lang="es-ES" sz="2400" dirty="0"/>
              <a:t>Normalización de cadenas</a:t>
            </a:r>
            <a:endParaRPr lang="es-ES" sz="2400" b="1" u="sng" dirty="0"/>
          </a:p>
          <a:p>
            <a:endParaRPr lang="es-ES" sz="1000" dirty="0"/>
          </a:p>
          <a:p>
            <a:r>
              <a:rPr lang="es-ES" sz="1400" dirty="0"/>
              <a:t>Reducir la complejidad: </a:t>
            </a:r>
          </a:p>
          <a:p>
            <a:pPr marL="285750" indent="-285750">
              <a:buFont typeface="Arial" panose="020B0604020202020204" pitchFamily="34" charset="0"/>
              <a:buChar char="•"/>
            </a:pPr>
            <a:r>
              <a:rPr lang="es-ES" sz="1400" dirty="0"/>
              <a:t>No distinción entre mayúsculas y minúsculas (conversión a minúsculas)</a:t>
            </a:r>
          </a:p>
          <a:p>
            <a:pPr marL="285750" indent="-285750">
              <a:buFont typeface="Arial" panose="020B0604020202020204" pitchFamily="34" charset="0"/>
              <a:buChar char="•"/>
            </a:pPr>
            <a:r>
              <a:rPr lang="es-ES" sz="1400" dirty="0"/>
              <a:t>Eliminación de caracteres de puntuación, signos, acentos…. </a:t>
            </a:r>
          </a:p>
          <a:p>
            <a:pPr marL="285750" indent="-285750">
              <a:buFont typeface="Arial" panose="020B0604020202020204" pitchFamily="34" charset="0"/>
              <a:buChar char="•"/>
            </a:pPr>
            <a:r>
              <a:rPr lang="es-ES" sz="1400" dirty="0" err="1"/>
              <a:t>Tokenizacion</a:t>
            </a:r>
            <a:r>
              <a:rPr lang="es-ES" sz="1400" dirty="0"/>
              <a:t> (extracción de palabras)</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93433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II). Algoritmos de similitud</a:t>
            </a:r>
          </a:p>
        </p:txBody>
      </p:sp>
      <p:graphicFrame>
        <p:nvGraphicFramePr>
          <p:cNvPr id="6" name="Tabla 5">
            <a:extLst>
              <a:ext uri="{FF2B5EF4-FFF2-40B4-BE49-F238E27FC236}">
                <a16:creationId xmlns:a16="http://schemas.microsoft.com/office/drawing/2014/main" id="{193C9DDF-19CE-43F2-8896-A918D5625C15}"/>
              </a:ext>
            </a:extLst>
          </p:cNvPr>
          <p:cNvGraphicFramePr>
            <a:graphicFrameLocks noGrp="1"/>
          </p:cNvGraphicFramePr>
          <p:nvPr>
            <p:extLst>
              <p:ext uri="{D42A27DB-BD31-4B8C-83A1-F6EECF244321}">
                <p14:modId xmlns:p14="http://schemas.microsoft.com/office/powerpoint/2010/main" val="983333739"/>
              </p:ext>
            </p:extLst>
          </p:nvPr>
        </p:nvGraphicFramePr>
        <p:xfrm>
          <a:off x="3920963" y="2483466"/>
          <a:ext cx="7238449" cy="3450118"/>
        </p:xfrm>
        <a:graphic>
          <a:graphicData uri="http://schemas.openxmlformats.org/drawingml/2006/table">
            <a:tbl>
              <a:tblPr firstRow="1" bandRow="1">
                <a:tableStyleId>{5C22544A-7EE6-4342-B048-85BDC9FD1C3A}</a:tableStyleId>
              </a:tblPr>
              <a:tblGrid>
                <a:gridCol w="1990573">
                  <a:extLst>
                    <a:ext uri="{9D8B030D-6E8A-4147-A177-3AD203B41FA5}">
                      <a16:colId xmlns:a16="http://schemas.microsoft.com/office/drawing/2014/main" val="1905007062"/>
                    </a:ext>
                  </a:extLst>
                </a:gridCol>
                <a:gridCol w="874646">
                  <a:extLst>
                    <a:ext uri="{9D8B030D-6E8A-4147-A177-3AD203B41FA5}">
                      <a16:colId xmlns:a16="http://schemas.microsoft.com/office/drawing/2014/main" val="2081665545"/>
                    </a:ext>
                  </a:extLst>
                </a:gridCol>
                <a:gridCol w="874646">
                  <a:extLst>
                    <a:ext uri="{9D8B030D-6E8A-4147-A177-3AD203B41FA5}">
                      <a16:colId xmlns:a16="http://schemas.microsoft.com/office/drawing/2014/main" val="1522976200"/>
                    </a:ext>
                  </a:extLst>
                </a:gridCol>
                <a:gridCol w="874646">
                  <a:extLst>
                    <a:ext uri="{9D8B030D-6E8A-4147-A177-3AD203B41FA5}">
                      <a16:colId xmlns:a16="http://schemas.microsoft.com/office/drawing/2014/main" val="790247387"/>
                    </a:ext>
                  </a:extLst>
                </a:gridCol>
                <a:gridCol w="874646">
                  <a:extLst>
                    <a:ext uri="{9D8B030D-6E8A-4147-A177-3AD203B41FA5}">
                      <a16:colId xmlns:a16="http://schemas.microsoft.com/office/drawing/2014/main" val="4063578847"/>
                    </a:ext>
                  </a:extLst>
                </a:gridCol>
                <a:gridCol w="874646">
                  <a:extLst>
                    <a:ext uri="{9D8B030D-6E8A-4147-A177-3AD203B41FA5}">
                      <a16:colId xmlns:a16="http://schemas.microsoft.com/office/drawing/2014/main" val="4072050829"/>
                    </a:ext>
                  </a:extLst>
                </a:gridCol>
                <a:gridCol w="874646">
                  <a:extLst>
                    <a:ext uri="{9D8B030D-6E8A-4147-A177-3AD203B41FA5}">
                      <a16:colId xmlns:a16="http://schemas.microsoft.com/office/drawing/2014/main" val="2315727383"/>
                    </a:ext>
                  </a:extLst>
                </a:gridCol>
              </a:tblGrid>
              <a:tr h="464300">
                <a:tc>
                  <a:txBody>
                    <a:bodyPr/>
                    <a:lstStyle/>
                    <a:p>
                      <a:pPr algn="l" fontAlgn="ctr"/>
                      <a:r>
                        <a:rPr lang="es-ES" sz="1100" u="none" strike="noStrike" dirty="0" err="1">
                          <a:effectLst/>
                        </a:rPr>
                        <a:t>Alg</a:t>
                      </a:r>
                      <a:r>
                        <a:rPr lang="es-ES" sz="1100" u="none" strike="noStrike" dirty="0">
                          <a:effectLst/>
                        </a:rPr>
                        <a:t>.</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Iguales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Desordenada</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Cambios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Trucado</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Todas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Distintas</a:t>
                      </a:r>
                      <a:endParaRPr lang="es-ES" sz="1100" b="1" i="0" u="none" strike="noStrike" dirty="0">
                        <a:solidFill>
                          <a:srgbClr val="FFFFFF"/>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45576736"/>
                  </a:ext>
                </a:extLst>
              </a:tr>
              <a:tr h="214671">
                <a:tc>
                  <a:txBody>
                    <a:bodyPr/>
                    <a:lstStyle/>
                    <a:p>
                      <a:pPr algn="l" fontAlgn="ctr"/>
                      <a:r>
                        <a:rPr lang="es-ES" sz="1100" u="none" strike="noStrike">
                          <a:effectLst/>
                        </a:rPr>
                        <a:t>Block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279272204"/>
                  </a:ext>
                </a:extLst>
              </a:tr>
              <a:tr h="214671">
                <a:tc>
                  <a:txBody>
                    <a:bodyPr/>
                    <a:lstStyle/>
                    <a:p>
                      <a:pPr algn="l" fontAlgn="ctr"/>
                      <a:r>
                        <a:rPr lang="es-ES" sz="1100" u="none" strike="noStrike">
                          <a:effectLst/>
                        </a:rPr>
                        <a:t>Cosine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343943818"/>
                  </a:ext>
                </a:extLst>
              </a:tr>
              <a:tr h="214671">
                <a:tc>
                  <a:txBody>
                    <a:bodyPr/>
                    <a:lstStyle/>
                    <a:p>
                      <a:pPr algn="l" fontAlgn="ctr"/>
                      <a:r>
                        <a:rPr lang="es-ES" sz="1100" u="none" strike="noStrike">
                          <a:effectLst/>
                        </a:rPr>
                        <a:t>Dice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592021852"/>
                  </a:ext>
                </a:extLst>
              </a:tr>
              <a:tr h="214671">
                <a:tc>
                  <a:txBody>
                    <a:bodyPr/>
                    <a:lstStyle/>
                    <a:p>
                      <a:pPr algn="l" fontAlgn="ctr"/>
                      <a:r>
                        <a:rPr lang="es-ES" sz="1100" u="none" strike="noStrike">
                          <a:effectLst/>
                        </a:rPr>
                        <a:t>Euclidian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Medio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38425549"/>
                  </a:ext>
                </a:extLst>
              </a:tr>
              <a:tr h="214671">
                <a:tc>
                  <a:txBody>
                    <a:bodyPr/>
                    <a:lstStyle/>
                    <a:p>
                      <a:pPr algn="l" fontAlgn="ctr"/>
                      <a:r>
                        <a:rPr lang="es-ES" sz="1100" u="none" strike="noStrike">
                          <a:effectLst/>
                        </a:rPr>
                        <a:t>Jaccard Generalizado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623630725"/>
                  </a:ext>
                </a:extLst>
              </a:tr>
              <a:tr h="214671">
                <a:tc>
                  <a:txBody>
                    <a:bodyPr/>
                    <a:lstStyle/>
                    <a:p>
                      <a:pPr algn="l" fontAlgn="ctr"/>
                      <a:r>
                        <a:rPr lang="es-ES" sz="1100" u="none" strike="noStrike">
                          <a:effectLst/>
                        </a:rPr>
                        <a:t>Jaccard</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Mal</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Insuficiente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Mal</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2356235175"/>
                  </a:ext>
                </a:extLst>
              </a:tr>
              <a:tr h="214671">
                <a:tc>
                  <a:txBody>
                    <a:bodyPr/>
                    <a:lstStyle/>
                    <a:p>
                      <a:pPr algn="l" fontAlgn="ctr"/>
                      <a:r>
                        <a:rPr lang="es-ES" sz="1100" u="none" strike="noStrike">
                          <a:effectLst/>
                        </a:rPr>
                        <a:t>Jaro Winkler</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Excelente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Excelente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Excelente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Excelente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Excelente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Medio</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897945551"/>
                  </a:ext>
                </a:extLst>
              </a:tr>
              <a:tr h="214671">
                <a:tc>
                  <a:txBody>
                    <a:bodyPr/>
                    <a:lstStyle/>
                    <a:p>
                      <a:pPr algn="l" fontAlgn="ctr"/>
                      <a:r>
                        <a:rPr lang="es-ES" sz="1100" u="none" strike="noStrike">
                          <a:effectLst/>
                        </a:rPr>
                        <a:t>Levenshtein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698562647"/>
                  </a:ext>
                </a:extLst>
              </a:tr>
              <a:tr h="416434">
                <a:tc>
                  <a:txBody>
                    <a:bodyPr/>
                    <a:lstStyle/>
                    <a:p>
                      <a:pPr algn="l" fontAlgn="ctr"/>
                      <a:r>
                        <a:rPr lang="es-ES" sz="1100" u="none" strike="noStrike">
                          <a:effectLst/>
                        </a:rPr>
                        <a:t>Longest Common Subsequence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599041409"/>
                  </a:ext>
                </a:extLst>
              </a:tr>
              <a:tr h="213004">
                <a:tc>
                  <a:txBody>
                    <a:bodyPr/>
                    <a:lstStyle/>
                    <a:p>
                      <a:pPr algn="l" fontAlgn="ctr"/>
                      <a:r>
                        <a:rPr lang="es-ES" sz="1100" u="none" strike="noStrike">
                          <a:effectLst/>
                        </a:rPr>
                        <a:t>Longest Common String</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Medio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135658361"/>
                  </a:ext>
                </a:extLst>
              </a:tr>
              <a:tr h="213004">
                <a:tc>
                  <a:txBody>
                    <a:bodyPr/>
                    <a:lstStyle/>
                    <a:p>
                      <a:pPr algn="l" fontAlgn="ctr"/>
                      <a:r>
                        <a:rPr lang="es-ES" sz="1100" u="none" strike="noStrike">
                          <a:effectLst/>
                        </a:rPr>
                        <a:t>Simon White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Mal</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Insuficiente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Mal</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641893030"/>
                  </a:ext>
                </a:extLst>
              </a:tr>
              <a:tr h="213004">
                <a:tc>
                  <a:txBody>
                    <a:bodyPr/>
                    <a:lstStyle/>
                    <a:p>
                      <a:pPr algn="l" fontAlgn="ctr"/>
                      <a:r>
                        <a:rPr lang="es-ES" sz="1100" u="none" strike="noStrike">
                          <a:effectLst/>
                        </a:rPr>
                        <a:t>Smith weterman Gotoh</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3863587364"/>
                  </a:ext>
                </a:extLst>
              </a:tr>
              <a:tr h="213004">
                <a:tc>
                  <a:txBody>
                    <a:bodyPr/>
                    <a:lstStyle/>
                    <a:p>
                      <a:pPr algn="l" fontAlgn="ctr"/>
                      <a:r>
                        <a:rPr lang="es-ES" sz="1100" u="none" strike="noStrike">
                          <a:effectLst/>
                        </a:rPr>
                        <a:t>Smith weterman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Excelente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Alto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Excelente</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398527154"/>
                  </a:ext>
                </a:extLst>
              </a:tr>
            </a:tbl>
          </a:graphicData>
        </a:graphic>
      </p:graphicFrame>
      <p:sp>
        <p:nvSpPr>
          <p:cNvPr id="7" name="CuadroTexto 6">
            <a:extLst>
              <a:ext uri="{FF2B5EF4-FFF2-40B4-BE49-F238E27FC236}">
                <a16:creationId xmlns:a16="http://schemas.microsoft.com/office/drawing/2014/main" id="{4C0583D4-6E80-4A58-B654-7B71C254BEA2}"/>
              </a:ext>
            </a:extLst>
          </p:cNvPr>
          <p:cNvSpPr txBox="1"/>
          <p:nvPr/>
        </p:nvSpPr>
        <p:spPr>
          <a:xfrm>
            <a:off x="916590" y="3429000"/>
            <a:ext cx="2879048" cy="1846659"/>
          </a:xfrm>
          <a:prstGeom prst="rect">
            <a:avLst/>
          </a:prstGeom>
          <a:noFill/>
        </p:spPr>
        <p:txBody>
          <a:bodyPr wrap="square" rtlCol="0">
            <a:spAutoFit/>
          </a:bodyPr>
          <a:lstStyle/>
          <a:p>
            <a:r>
              <a:rPr lang="es-ES" sz="1400" dirty="0"/>
              <a:t>Evaluación de algoritmos [0,1]</a:t>
            </a:r>
          </a:p>
          <a:p>
            <a:pPr marL="285750" indent="-285750">
              <a:buFont typeface="Arial" panose="020B0604020202020204" pitchFamily="34" charset="0"/>
              <a:buChar char="•"/>
            </a:pPr>
            <a:r>
              <a:rPr lang="es-ES" sz="1400" dirty="0"/>
              <a:t>Mal: &lt; 0.25</a:t>
            </a:r>
          </a:p>
          <a:p>
            <a:pPr marL="285750" indent="-285750">
              <a:buFont typeface="Arial" panose="020B0604020202020204" pitchFamily="34" charset="0"/>
              <a:buChar char="•"/>
            </a:pPr>
            <a:r>
              <a:rPr lang="es-ES" sz="1400" dirty="0"/>
              <a:t>Insuficiente: &lt; 0.4</a:t>
            </a:r>
          </a:p>
          <a:p>
            <a:pPr marL="285750" indent="-285750">
              <a:buFont typeface="Arial" panose="020B0604020202020204" pitchFamily="34" charset="0"/>
              <a:buChar char="•"/>
            </a:pPr>
            <a:r>
              <a:rPr lang="es-ES" sz="1400" dirty="0"/>
              <a:t>Medio:  &lt; 0.6</a:t>
            </a:r>
          </a:p>
          <a:p>
            <a:pPr marL="285750" indent="-285750">
              <a:buFont typeface="Arial" panose="020B0604020202020204" pitchFamily="34" charset="0"/>
              <a:buChar char="•"/>
            </a:pPr>
            <a:r>
              <a:rPr lang="es-ES" sz="1400" dirty="0"/>
              <a:t>Alto: &lt; 0.8</a:t>
            </a:r>
          </a:p>
          <a:p>
            <a:pPr marL="285750" indent="-285750">
              <a:buFont typeface="Arial" panose="020B0604020202020204" pitchFamily="34" charset="0"/>
              <a:buChar char="•"/>
            </a:pPr>
            <a:r>
              <a:rPr lang="es-ES" sz="1400" dirty="0"/>
              <a:t>Excelente: &lt;=1</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10163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1261884"/>
          </a:xfrm>
          <a:prstGeom prst="rect">
            <a:avLst/>
          </a:prstGeom>
          <a:noFill/>
        </p:spPr>
        <p:txBody>
          <a:bodyPr wrap="square" rtlCol="0">
            <a:spAutoFit/>
          </a:bodyPr>
          <a:lstStyle/>
          <a:p>
            <a:r>
              <a:rPr lang="es-ES" sz="2400" dirty="0"/>
              <a:t>Conclusión</a:t>
            </a:r>
          </a:p>
          <a:p>
            <a:endParaRPr lang="es-ES" sz="800" b="1" u="sng" dirty="0"/>
          </a:p>
          <a:p>
            <a:pPr marL="285750" indent="-285750">
              <a:buFont typeface="Arial" panose="020B0604020202020204" pitchFamily="34" charset="0"/>
              <a:buChar char="•"/>
            </a:pPr>
            <a:r>
              <a:rPr lang="es-ES" sz="1400" dirty="0"/>
              <a:t>Ningún algoritmo funciona bien para todos los casos, por lo que se opta por apoyarse en todos ellos, de forma que se maximice los valores altos, en caso de que los algoritmos muestren de forma mayoritaria algún grado de similitud, y en se maximicen los valores bajos en caso contrario.</a:t>
            </a:r>
          </a:p>
          <a:p>
            <a:pPr marL="1028700" lvl="1" indent="-571500">
              <a:buFont typeface="Arial" panose="020B0604020202020204" pitchFamily="34" charset="0"/>
              <a:buChar char="•"/>
            </a:pPr>
            <a:endParaRPr lang="es-ES" sz="1600" dirty="0"/>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DB198793-5F5F-4C00-A46E-49699E8F842A}"/>
                  </a:ext>
                </a:extLst>
              </p:cNvPr>
              <p:cNvSpPr txBox="1"/>
              <p:nvPr/>
            </p:nvSpPr>
            <p:spPr>
              <a:xfrm>
                <a:off x="216794" y="3240286"/>
                <a:ext cx="11457992" cy="2778453"/>
              </a:xfrm>
              <a:prstGeom prst="rect">
                <a:avLst/>
              </a:prstGeom>
              <a:noFill/>
            </p:spPr>
            <p:txBody>
              <a:bodyPr wrap="square" rtlCol="0">
                <a:spAutoFit/>
              </a:bodyPr>
              <a:lstStyle/>
              <a:p>
                <a:r>
                  <a:rPr lang="es-ES" sz="2400" dirty="0"/>
                  <a:t>Algoritmo de consenso</a:t>
                </a:r>
              </a:p>
              <a:p>
                <a:endParaRPr lang="es-ES" sz="800" b="1" u="sng" dirty="0"/>
              </a:p>
              <a:p>
                <a:pPr marL="342900" indent="-342900">
                  <a:buFont typeface="+mj-lt"/>
                  <a:buAutoNum type="arabicPeriod"/>
                </a:pPr>
                <a:r>
                  <a:rPr lang="es-ES" sz="1400" dirty="0"/>
                  <a:t>Ordenar los resultados de similitud de cada algoritmo de la siguiente forma:</a:t>
                </a:r>
              </a:p>
              <a:p>
                <a:pPr marL="800100" lvl="1" indent="-342900">
                  <a:buFont typeface="Arial" panose="020B0604020202020204" pitchFamily="34" charset="0"/>
                  <a:buChar char="•"/>
                </a:pPr>
                <a:r>
                  <a:rPr lang="es-ES" sz="1400" dirty="0"/>
                  <a:t>Si del resultado mayoritario se infiere similitud, se ordenan de mayor a menor.</a:t>
                </a:r>
              </a:p>
              <a:p>
                <a:pPr marL="800100" lvl="1" indent="-342900">
                  <a:buFont typeface="Arial" panose="020B0604020202020204" pitchFamily="34" charset="0"/>
                  <a:buChar char="•"/>
                </a:pPr>
                <a:r>
                  <a:rPr lang="es-ES" sz="1400" dirty="0"/>
                  <a:t>En caso contrario se ordenan de menor a mayor</a:t>
                </a:r>
              </a:p>
              <a:p>
                <a:pPr marL="342900" indent="-342900">
                  <a:buFont typeface="+mj-lt"/>
                  <a:buAutoNum type="arabicPeriod"/>
                </a:pPr>
                <a:r>
                  <a:rPr lang="es-ES" sz="1400" dirty="0"/>
                  <a:t>Se establece el peso restante (PR), como el peso en el rango [0,1] aun no asignado. PR = 1;</a:t>
                </a:r>
              </a:p>
              <a:p>
                <a:pPr marL="342900" indent="-342900">
                  <a:buFont typeface="+mj-lt"/>
                  <a:buAutoNum type="arabicPeriod"/>
                </a:pPr>
                <a:r>
                  <a:rPr lang="es-ES" sz="1400" dirty="0"/>
                  <a:t>Se establecen los valores</a:t>
                </a:r>
              </a:p>
              <a:p>
                <a:pPr marL="742950" lvl="1" indent="-285750">
                  <a:buFont typeface="Arial" panose="020B0604020202020204" pitchFamily="34" charset="0"/>
                  <a:buChar char="•"/>
                </a:pPr>
                <a:r>
                  <a:rPr lang="es-ES" sz="1400" dirty="0"/>
                  <a:t>Se calcula el peso a aplicar al elemento como: </a:t>
                </a:r>
                <a:r>
                  <a:rPr lang="el-GR" sz="1400" dirty="0"/>
                  <a:t>α</a:t>
                </a:r>
                <a:r>
                  <a:rPr lang="es-ES" sz="1400" dirty="0"/>
                  <a:t> = 1/3*PR</a:t>
                </a:r>
              </a:p>
              <a:p>
                <a:pPr marL="742950" lvl="1" indent="-285750">
                  <a:buFont typeface="Arial" panose="020B0604020202020204" pitchFamily="34" charset="0"/>
                  <a:buChar char="•"/>
                </a:pPr>
                <a:r>
                  <a:rPr lang="es-ES" sz="1400" dirty="0"/>
                  <a:t>Se actualiza el restante: PR = (1-</a:t>
                </a:r>
                <a:r>
                  <a:rPr lang="el-GR" sz="1400" dirty="0"/>
                  <a:t> α</a:t>
                </a:r>
                <a:r>
                  <a:rPr lang="es-ES" sz="1400" dirty="0"/>
                  <a:t>)*PR</a:t>
                </a:r>
              </a:p>
              <a:p>
                <a:pPr marL="742950" lvl="1" indent="-285750">
                  <a:buFont typeface="Arial" panose="020B0604020202020204" pitchFamily="34" charset="0"/>
                  <a:buChar char="•"/>
                </a:pPr>
                <a:r>
                  <a:rPr lang="es-ES" sz="1400" dirty="0"/>
                  <a:t>Se calcula el valor de similitud ponderada a aplicar para la similitud de el algoritmo i, como </a:t>
                </a:r>
                <a14:m>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𝑆𝑃</m:t>
                        </m:r>
                        <m:r>
                          <a:rPr lang="es-ES" sz="1400" b="0" i="1" smtClean="0">
                            <a:latin typeface="Cambria Math" panose="02040503050406030204" pitchFamily="18" charset="0"/>
                          </a:rPr>
                          <m:t>_</m:t>
                        </m:r>
                        <m:r>
                          <a:rPr lang="es-ES" sz="1400" b="0" i="1" smtClean="0">
                            <a:latin typeface="Cambria Math" panose="02040503050406030204" pitchFamily="18" charset="0"/>
                          </a:rPr>
                          <m:t>𝑎𝑙𝑔</m:t>
                        </m:r>
                      </m:e>
                      <m:sub>
                        <m:r>
                          <a:rPr lang="es-ES" sz="1400" b="0" i="1" smtClean="0">
                            <a:latin typeface="Cambria Math" panose="02040503050406030204" pitchFamily="18" charset="0"/>
                          </a:rPr>
                          <m:t>𝑖</m:t>
                        </m:r>
                      </m:sub>
                    </m:sSub>
                    <m:r>
                      <a:rPr lang="es-ES" sz="1400" b="0" i="1" smtClean="0">
                        <a:latin typeface="Cambria Math" panose="02040503050406030204" pitchFamily="18" charset="0"/>
                      </a:rPr>
                      <m:t>=</m:t>
                    </m:r>
                    <m:r>
                      <m:rPr>
                        <m:nor/>
                      </m:rPr>
                      <a:rPr lang="el-GR" sz="1400" dirty="0"/>
                      <m:t>α</m:t>
                    </m:r>
                  </m:oMath>
                </a14:m>
                <a:r>
                  <a:rPr lang="es-ES" sz="1400" dirty="0"/>
                  <a:t> * </a:t>
                </a:r>
                <a14:m>
                  <m:oMath xmlns:m="http://schemas.openxmlformats.org/officeDocument/2006/math">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e>
                      <m:sub>
                        <m:r>
                          <a:rPr lang="es-ES" sz="1400" b="0" i="1" smtClean="0">
                            <a:latin typeface="Cambria Math" panose="02040503050406030204" pitchFamily="18" charset="0"/>
                          </a:rPr>
                          <m:t>𝑖</m:t>
                        </m:r>
                      </m:sub>
                    </m:sSub>
                  </m:oMath>
                </a14:m>
                <a:endParaRPr lang="es-ES" sz="1400" dirty="0"/>
              </a:p>
              <a:p>
                <a:pPr marL="342900" indent="-342900">
                  <a:buFont typeface="+mj-lt"/>
                  <a:buAutoNum type="arabicPeriod"/>
                </a:pPr>
                <a:r>
                  <a:rPr lang="es-ES" sz="1400" dirty="0"/>
                  <a:t>Se repite el punto 3, hasta alcanzar los 2 últimos elementos de la lista, para dichos elementos se reaprtira el sobrante: </a:t>
                </a:r>
                <a14:m>
                  <m:oMath xmlns:m="http://schemas.openxmlformats.org/officeDocument/2006/math">
                    <m:sSub>
                      <m:sSubPr>
                        <m:ctrlPr>
                          <a:rPr lang="es-ES" sz="1400" i="1">
                            <a:latin typeface="Cambria Math" panose="02040503050406030204" pitchFamily="18" charset="0"/>
                          </a:rPr>
                        </m:ctrlPr>
                      </m:sSubPr>
                      <m:e>
                        <m:r>
                          <a:rPr lang="es-ES" sz="1400" b="0" i="1" smtClean="0">
                            <a:latin typeface="Cambria Math" panose="02040503050406030204" pitchFamily="18" charset="0"/>
                          </a:rPr>
                          <m:t>𝑆𝑃</m:t>
                        </m:r>
                        <m:r>
                          <a:rPr lang="es-ES" sz="1400" i="1">
                            <a:latin typeface="Cambria Math" panose="02040503050406030204" pitchFamily="18" charset="0"/>
                          </a:rPr>
                          <m:t>_</m:t>
                        </m:r>
                        <m:r>
                          <a:rPr lang="es-ES" sz="1400" i="1">
                            <a:latin typeface="Cambria Math" panose="02040503050406030204" pitchFamily="18" charset="0"/>
                          </a:rPr>
                          <m:t>𝑎𝑙𝑔</m:t>
                        </m:r>
                      </m:e>
                      <m:sub>
                        <m:r>
                          <a:rPr lang="es-ES" sz="1400" i="1">
                            <a:latin typeface="Cambria Math" panose="02040503050406030204" pitchFamily="18" charset="0"/>
                          </a:rPr>
                          <m:t>𝑖</m:t>
                        </m:r>
                      </m:sub>
                    </m:sSub>
                    <m:r>
                      <a:rPr lang="es-ES" sz="1400" i="1">
                        <a:latin typeface="Cambria Math" panose="02040503050406030204" pitchFamily="18" charset="0"/>
                      </a:rPr>
                      <m:t>=</m:t>
                    </m:r>
                    <m:r>
                      <m:rPr>
                        <m:nor/>
                      </m:rPr>
                      <a:rPr lang="es-ES" sz="1400" b="0" i="0" smtClean="0">
                        <a:latin typeface="Cambria Math" panose="02040503050406030204" pitchFamily="18" charset="0"/>
                      </a:rPr>
                      <m:t>1/2∗</m:t>
                    </m:r>
                    <m:r>
                      <m:rPr>
                        <m:nor/>
                      </m:rPr>
                      <a:rPr lang="es-ES" sz="1400" b="0" i="0" smtClean="0">
                        <a:latin typeface="Cambria Math" panose="02040503050406030204" pitchFamily="18" charset="0"/>
                      </a:rPr>
                      <m:t>PR</m:t>
                    </m:r>
                  </m:oMath>
                </a14:m>
                <a:r>
                  <a:rPr lang="es-ES" sz="1400" dirty="0"/>
                  <a:t>* </a:t>
                </a:r>
                <a14:m>
                  <m:oMath xmlns:m="http://schemas.openxmlformats.org/officeDocument/2006/math">
                    <m:sSub>
                      <m:sSubPr>
                        <m:ctrlPr>
                          <a:rPr lang="es-ES" sz="1400" i="1">
                            <a:latin typeface="Cambria Math" panose="02040503050406030204" pitchFamily="18" charset="0"/>
                          </a:rPr>
                        </m:ctrlPr>
                      </m:sSubPr>
                      <m:e>
                        <m:r>
                          <a:rPr lang="es-ES" sz="1400" i="1">
                            <a:latin typeface="Cambria Math" panose="02040503050406030204" pitchFamily="18" charset="0"/>
                          </a:rPr>
                          <m:t>𝑉</m:t>
                        </m:r>
                      </m:e>
                      <m:sub>
                        <m:r>
                          <a:rPr lang="es-ES" sz="1400" i="1">
                            <a:latin typeface="Cambria Math" panose="02040503050406030204" pitchFamily="18" charset="0"/>
                          </a:rPr>
                          <m:t>𝑖</m:t>
                        </m:r>
                      </m:sub>
                    </m:sSub>
                  </m:oMath>
                </a14:m>
                <a:r>
                  <a:rPr lang="es-ES" sz="1400" dirty="0"/>
                  <a:t> </a:t>
                </a:r>
              </a:p>
              <a:p>
                <a:pPr marL="342900" indent="-342900">
                  <a:buFont typeface="+mj-lt"/>
                  <a:buAutoNum type="arabicPeriod"/>
                </a:pPr>
                <a:r>
                  <a:rPr lang="es-ES" sz="1400" dirty="0"/>
                  <a:t>Se sumaran todos los valores ponderados: </a:t>
                </a:r>
                <a14:m>
                  <m:oMath xmlns:m="http://schemas.openxmlformats.org/officeDocument/2006/math">
                    <m:nary>
                      <m:naryPr>
                        <m:chr m:val="∑"/>
                        <m:ctrlPr>
                          <a:rPr lang="es-ES" sz="1400" i="1" smtClean="0">
                            <a:latin typeface="Cambria Math" panose="02040503050406030204" pitchFamily="18" charset="0"/>
                          </a:rPr>
                        </m:ctrlPr>
                      </m:naryPr>
                      <m:sub>
                        <m:r>
                          <m:rPr>
                            <m:brk m:alnAt="23"/>
                          </m:rPr>
                          <a:rPr lang="es-ES" sz="1400" b="0" i="1" smtClean="0">
                            <a:latin typeface="Cambria Math" panose="02040503050406030204" pitchFamily="18" charset="0"/>
                          </a:rPr>
                          <m:t>𝑖</m:t>
                        </m:r>
                        <m:r>
                          <a:rPr lang="es-ES" sz="1400" b="0" i="1" smtClean="0">
                            <a:latin typeface="Cambria Math" panose="02040503050406030204" pitchFamily="18" charset="0"/>
                          </a:rPr>
                          <m:t>=1</m:t>
                        </m:r>
                      </m:sub>
                      <m:sup>
                        <m:r>
                          <a:rPr lang="es-ES" sz="1400" b="0" i="1" smtClean="0">
                            <a:latin typeface="Cambria Math" panose="02040503050406030204" pitchFamily="18" charset="0"/>
                          </a:rPr>
                          <m:t>𝑛</m:t>
                        </m:r>
                      </m:sup>
                      <m:e>
                        <m:sSub>
                          <m:sSubPr>
                            <m:ctrlPr>
                              <a:rPr lang="es-ES" sz="1400" i="1" smtClean="0">
                                <a:latin typeface="Cambria Math" panose="02040503050406030204" pitchFamily="18" charset="0"/>
                              </a:rPr>
                            </m:ctrlPr>
                          </m:sSubPr>
                          <m:e>
                            <m:r>
                              <a:rPr lang="es-ES" sz="1400" b="0" i="1" smtClean="0">
                                <a:latin typeface="Cambria Math" panose="02040503050406030204" pitchFamily="18" charset="0"/>
                              </a:rPr>
                              <m:t>𝑉</m:t>
                            </m:r>
                            <m:r>
                              <a:rPr lang="es-ES" sz="1400" b="0" i="1" smtClean="0">
                                <a:latin typeface="Cambria Math" panose="02040503050406030204" pitchFamily="18" charset="0"/>
                              </a:rPr>
                              <m:t>_</m:t>
                            </m:r>
                            <m:r>
                              <a:rPr lang="es-ES" sz="1400" b="0" i="1" smtClean="0">
                                <a:latin typeface="Cambria Math" panose="02040503050406030204" pitchFamily="18" charset="0"/>
                              </a:rPr>
                              <m:t>𝑎𝑙𝑔</m:t>
                            </m:r>
                          </m:e>
                          <m:sub>
                            <m:r>
                              <a:rPr lang="es-ES" sz="1400" b="0" i="1" smtClean="0">
                                <a:latin typeface="Cambria Math" panose="02040503050406030204" pitchFamily="18" charset="0"/>
                              </a:rPr>
                              <m:t>𝑖</m:t>
                            </m:r>
                          </m:sub>
                        </m:sSub>
                      </m:e>
                    </m:nary>
                  </m:oMath>
                </a14:m>
                <a:endParaRPr lang="es-ES" sz="1400" dirty="0"/>
              </a:p>
            </p:txBody>
          </p:sp>
        </mc:Choice>
        <mc:Fallback>
          <p:sp>
            <p:nvSpPr>
              <p:cNvPr id="6" name="CuadroTexto 5">
                <a:extLst>
                  <a:ext uri="{FF2B5EF4-FFF2-40B4-BE49-F238E27FC236}">
                    <a16:creationId xmlns:a16="http://schemas.microsoft.com/office/drawing/2014/main" id="{DB198793-5F5F-4C00-A46E-49699E8F842A}"/>
                  </a:ext>
                </a:extLst>
              </p:cNvPr>
              <p:cNvSpPr txBox="1">
                <a:spLocks noRot="1" noChangeAspect="1" noMove="1" noResize="1" noEditPoints="1" noAdjustHandles="1" noChangeArrowheads="1" noChangeShapeType="1" noTextEdit="1"/>
              </p:cNvSpPr>
              <p:nvPr/>
            </p:nvSpPr>
            <p:spPr>
              <a:xfrm>
                <a:off x="216794" y="3240286"/>
                <a:ext cx="11457992" cy="2778453"/>
              </a:xfrm>
              <a:prstGeom prst="rect">
                <a:avLst/>
              </a:prstGeom>
              <a:blipFill>
                <a:blip r:embed="rId3"/>
                <a:stretch>
                  <a:fillRect l="-852" t="-1758" b="-15604"/>
                </a:stretch>
              </a:blipFill>
            </p:spPr>
            <p:txBody>
              <a:bodyPr/>
              <a:lstStyle/>
              <a:p>
                <a:r>
                  <a:rPr lang="es-ES">
                    <a:noFill/>
                  </a:rPr>
                  <a:t> </a:t>
                </a:r>
              </a:p>
            </p:txBody>
          </p:sp>
        </mc:Fallback>
      </mc:AlternateContent>
    </p:spTree>
    <p:extLst>
      <p:ext uri="{BB962C8B-B14F-4D97-AF65-F5344CB8AC3E}">
        <p14:creationId xmlns:p14="http://schemas.microsoft.com/office/powerpoint/2010/main" val="830911994"/>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2AC0CA-67DA-4FBD-9D44-863D62B23E74}">
  <ds:schemaRefs>
    <ds:schemaRef ds:uri="e175f0af-9b45-48b7-8f66-de0a21637dd8"/>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4899DAF-C2D9-483D-B87F-F3B3862886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1845</TotalTime>
  <Words>2236</Words>
  <Application>Microsoft Office PowerPoint</Application>
  <PresentationFormat>Panorámica</PresentationFormat>
  <Paragraphs>286</Paragraphs>
  <Slides>13</Slides>
  <Notes>9</Notes>
  <HiddenSlides>0</HiddenSlides>
  <MMClips>0</MMClips>
  <ScaleCrop>false</ScaleCrop>
  <HeadingPairs>
    <vt:vector size="6" baseType="variant">
      <vt:variant>
        <vt:lpstr>Fuentes usadas</vt:lpstr>
      </vt:variant>
      <vt:variant>
        <vt:i4>12</vt:i4>
      </vt:variant>
      <vt:variant>
        <vt:lpstr>Tema</vt:lpstr>
      </vt:variant>
      <vt:variant>
        <vt:i4>4</vt:i4>
      </vt:variant>
      <vt:variant>
        <vt:lpstr>Títulos de diapositiva</vt:lpstr>
      </vt:variant>
      <vt:variant>
        <vt:i4>13</vt:i4>
      </vt:variant>
    </vt:vector>
  </HeadingPairs>
  <TitlesOfParts>
    <vt:vector size="29" baseType="lpstr">
      <vt:lpstr>NSimSun</vt:lpstr>
      <vt:lpstr>Arial</vt:lpstr>
      <vt:lpstr>Calibri</vt:lpstr>
      <vt:lpstr>Calibri Light</vt:lpstr>
      <vt:lpstr>Cambria Math</vt:lpstr>
      <vt:lpstr>Hypatia Sans Pro</vt:lpstr>
      <vt:lpstr>Liberation Serif</vt:lpstr>
      <vt:lpstr>Lucida Sans</vt:lpstr>
      <vt:lpstr>Minion Pro</vt:lpstr>
      <vt:lpstr>Segoe UI Light</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44</cp:revision>
  <dcterms:created xsi:type="dcterms:W3CDTF">2019-09-19T09:59:35Z</dcterms:created>
  <dcterms:modified xsi:type="dcterms:W3CDTF">2020-09-24T08:26:03Z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