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EACB55F-97B7-440E-8A6F-83B6ADA1844B}">
  <a:tblStyle styleId="{9EACB55F-97B7-440E-8A6F-83B6ADA184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21"/>
    <p:restoredTop sz="94643"/>
  </p:normalViewPr>
  <p:slideViewPr>
    <p:cSldViewPr snapToGrid="0">
      <p:cViewPr varScale="1">
        <p:scale>
          <a:sx n="153" d="100"/>
          <a:sy n="153" d="100"/>
        </p:scale>
        <p:origin x="856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e46f76de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e46f76de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e46f76dec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e46f76dec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e46f76de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e46f76de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e46f76de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e46f76de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e46f76dec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e46f76dec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e46f76de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e46f76de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e46f76dec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e46f76dec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e46f76de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e46f76de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e46f76dec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e46f76dec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e46f76de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e46f76de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84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D3C60"/>
              </a:buClr>
              <a:buSzPts val="1800"/>
              <a:buChar char="-"/>
            </a:pPr>
            <a:r>
              <a:rPr lang="en" b="1">
                <a:solidFill>
                  <a:srgbClr val="0D3C60"/>
                </a:solidFill>
              </a:rPr>
              <a:t>Top 5 Features</a:t>
            </a:r>
            <a:r>
              <a:rPr lang="en">
                <a:solidFill>
                  <a:srgbClr val="0D3C60"/>
                </a:solidFill>
              </a:rPr>
              <a:t> </a:t>
            </a:r>
            <a:endParaRPr>
              <a:solidFill>
                <a:srgbClr val="0D3C60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D3C60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D3C60"/>
              </a:solidFill>
            </a:endParaRPr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D3C60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D3C60"/>
              </a:solidFill>
            </a:endParaRPr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Clr>
                <a:srgbClr val="0D3C60"/>
              </a:buClr>
              <a:buSzPts val="1800"/>
              <a:buChar char="-"/>
            </a:pPr>
            <a:r>
              <a:rPr lang="en" b="1">
                <a:solidFill>
                  <a:srgbClr val="0D3C60"/>
                </a:solidFill>
              </a:rPr>
              <a:t>80%+ accuracy is easily achievable</a:t>
            </a:r>
            <a:endParaRPr b="1">
              <a:solidFill>
                <a:srgbClr val="0D3C60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D3C60"/>
              </a:buClr>
              <a:buSzPts val="1800"/>
              <a:buChar char="-"/>
            </a:pPr>
            <a:r>
              <a:rPr lang="en" b="1">
                <a:solidFill>
                  <a:srgbClr val="0D3C60"/>
                </a:solidFill>
              </a:rPr>
              <a:t>Logistic Regression &gt; Random Forest</a:t>
            </a:r>
            <a:endParaRPr b="1">
              <a:solidFill>
                <a:srgbClr val="0D3C60"/>
              </a:solidFill>
            </a:endParaRPr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b="1">
              <a:solidFill>
                <a:srgbClr val="0D3C60"/>
              </a:solidFill>
            </a:endParaRPr>
          </a:p>
          <a:p>
            <a:pPr marL="45720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128" name="Google Shape;128;p22"/>
          <p:cNvGraphicFramePr/>
          <p:nvPr/>
        </p:nvGraphicFramePr>
        <p:xfrm>
          <a:off x="868375" y="1604100"/>
          <a:ext cx="3106650" cy="1860370"/>
        </p:xfrm>
        <a:graphic>
          <a:graphicData uri="http://schemas.openxmlformats.org/drawingml/2006/table">
            <a:tbl>
              <a:tblPr>
                <a:noFill/>
                <a:tableStyleId>{9EACB55F-97B7-440E-8A6F-83B6ADA1844B}</a:tableStyleId>
              </a:tblPr>
              <a:tblGrid>
                <a:gridCol w="1553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3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84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Feature</a:t>
                      </a:r>
                      <a:endParaRPr sz="800" b="1"/>
                    </a:p>
                  </a:txBody>
                  <a:tcPr marL="68575" marR="68575" marT="91425" marB="91425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Coefficient</a:t>
                      </a:r>
                      <a:endParaRPr sz="800" b="1"/>
                    </a:p>
                  </a:txBody>
                  <a:tcPr marL="68575" marR="68575" marT="91425" marB="91425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6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total recovered principle</a:t>
                      </a:r>
                      <a:endParaRPr sz="800"/>
                    </a:p>
                  </a:txBody>
                  <a:tcPr marL="68575" marR="68575" marT="91425" marB="91425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-(100.53)</a:t>
                      </a:r>
                      <a:endParaRPr sz="800"/>
                    </a:p>
                  </a:txBody>
                  <a:tcPr marL="68575" marR="68575" marT="91425" marB="91425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9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total payment </a:t>
                      </a:r>
                      <a:endParaRPr sz="800"/>
                    </a:p>
                  </a:txBody>
                  <a:tcPr marL="68575" marR="68575" marT="91425" marB="91425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69.25</a:t>
                      </a:r>
                      <a:endParaRPr sz="800"/>
                    </a:p>
                  </a:txBody>
                  <a:tcPr marL="68575" marR="68575" marT="91425" marB="91425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9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funded amount </a:t>
                      </a:r>
                      <a:endParaRPr sz="800"/>
                    </a:p>
                  </a:txBody>
                  <a:tcPr marL="68575" marR="68575" marT="91425" marB="91425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38.72</a:t>
                      </a:r>
                      <a:endParaRPr sz="800"/>
                    </a:p>
                  </a:txBody>
                  <a:tcPr marL="68575" marR="68575" marT="91425" marB="91425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6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total payment investors </a:t>
                      </a:r>
                      <a:endParaRPr sz="800"/>
                    </a:p>
                  </a:txBody>
                  <a:tcPr marL="68575" marR="68575" marT="91425" marB="91425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21.65</a:t>
                      </a:r>
                      <a:endParaRPr sz="800"/>
                    </a:p>
                  </a:txBody>
                  <a:tcPr marL="68575" marR="68575" marT="91425" marB="91425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6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funded amount investors </a:t>
                      </a:r>
                      <a:endParaRPr sz="800"/>
                    </a:p>
                  </a:txBody>
                  <a:tcPr marL="68575" marR="68575" marT="91425" marB="91425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-(21.19)</a:t>
                      </a:r>
                      <a:endParaRPr sz="800"/>
                    </a:p>
                  </a:txBody>
                  <a:tcPr marL="68575" marR="68575" marT="91425" marB="91425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7075" y="2859825"/>
            <a:ext cx="2494425" cy="162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4006" y="1113400"/>
            <a:ext cx="2500557" cy="162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3"/>
          <p:cNvSpPr txBox="1">
            <a:spLocks noGrp="1"/>
          </p:cNvSpPr>
          <p:nvPr>
            <p:ph type="body" idx="1"/>
          </p:nvPr>
        </p:nvSpPr>
        <p:spPr>
          <a:xfrm>
            <a:off x="311700" y="1603900"/>
            <a:ext cx="8520600" cy="31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D3C60"/>
                </a:solidFill>
              </a:rPr>
              <a:t>Improvements</a:t>
            </a:r>
            <a:endParaRPr>
              <a:solidFill>
                <a:srgbClr val="0D3C60"/>
              </a:solidFill>
            </a:endParaRPr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Clr>
                <a:srgbClr val="0D3C60"/>
              </a:buClr>
              <a:buSzPts val="1800"/>
              <a:buChar char="-"/>
            </a:pPr>
            <a:r>
              <a:rPr lang="en">
                <a:solidFill>
                  <a:srgbClr val="0D3C60"/>
                </a:solidFill>
              </a:rPr>
              <a:t>Domain expertise</a:t>
            </a:r>
            <a:endParaRPr>
              <a:solidFill>
                <a:srgbClr val="0D3C60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D3C60"/>
              </a:buClr>
              <a:buSzPts val="1800"/>
              <a:buChar char="-"/>
            </a:pPr>
            <a:r>
              <a:rPr lang="en">
                <a:solidFill>
                  <a:srgbClr val="0D3C60"/>
                </a:solidFill>
              </a:rPr>
              <a:t>Implementation on fresh data </a:t>
            </a:r>
            <a:endParaRPr>
              <a:solidFill>
                <a:srgbClr val="0D3C60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D3C60"/>
              </a:buClr>
              <a:buSzPts val="1800"/>
              <a:buChar char="-"/>
            </a:pPr>
            <a:r>
              <a:rPr lang="en">
                <a:solidFill>
                  <a:srgbClr val="0D3C60"/>
                </a:solidFill>
              </a:rPr>
              <a:t>Random Forest Hyper parameter tuning</a:t>
            </a:r>
            <a:endParaRPr>
              <a:solidFill>
                <a:srgbClr val="0D3C60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D3C60"/>
                </a:solidFill>
              </a:rPr>
              <a:t>Future performance evaluation</a:t>
            </a:r>
            <a:r>
              <a:rPr lang="en">
                <a:solidFill>
                  <a:srgbClr val="0D3C60"/>
                </a:solidFill>
              </a:rPr>
              <a:t> </a:t>
            </a:r>
            <a:endParaRPr>
              <a:solidFill>
                <a:srgbClr val="0D3C60"/>
              </a:solidFill>
            </a:endParaRPr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Clr>
                <a:srgbClr val="0D3C60"/>
              </a:buClr>
              <a:buSzPts val="1800"/>
              <a:buChar char="-"/>
            </a:pPr>
            <a:r>
              <a:rPr lang="en">
                <a:solidFill>
                  <a:srgbClr val="0D3C60"/>
                </a:solidFill>
              </a:rPr>
              <a:t>Accuracy loss over time</a:t>
            </a:r>
            <a:endParaRPr>
              <a:solidFill>
                <a:srgbClr val="0D3C60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D3C60"/>
              </a:buClr>
              <a:buSzPts val="1800"/>
              <a:buChar char="-"/>
            </a:pPr>
            <a:r>
              <a:rPr lang="en">
                <a:solidFill>
                  <a:srgbClr val="0D3C60"/>
                </a:solidFill>
              </a:rPr>
              <a:t>How much money have we lost?</a:t>
            </a:r>
            <a:endParaRPr>
              <a:solidFill>
                <a:srgbClr val="0D3C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4440825" y="863550"/>
            <a:ext cx="4330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D3C60"/>
                </a:solidFill>
              </a:rPr>
              <a:t>Lending Club Background</a:t>
            </a:r>
            <a:endParaRPr sz="1600" b="1" dirty="0">
              <a:solidFill>
                <a:srgbClr val="0D3C60"/>
              </a:solidFill>
            </a:endParaRPr>
          </a:p>
          <a:p>
            <a:pPr marL="457200" lvl="0" indent="-330200" rtl="0">
              <a:spcBef>
                <a:spcPts val="1600"/>
              </a:spcBef>
              <a:spcAft>
                <a:spcPts val="0"/>
              </a:spcAft>
              <a:buClr>
                <a:srgbClr val="0D3C60"/>
              </a:buClr>
              <a:buSzPts val="1600"/>
              <a:buChar char="-"/>
            </a:pPr>
            <a:r>
              <a:rPr lang="en" sz="1600" dirty="0">
                <a:solidFill>
                  <a:srgbClr val="0D3C60"/>
                </a:solidFill>
              </a:rPr>
              <a:t>Peer to peer loans</a:t>
            </a:r>
            <a:endParaRPr sz="1600" dirty="0">
              <a:solidFill>
                <a:srgbClr val="0D3C60"/>
              </a:solidFill>
            </a:endParaRP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0D3C60"/>
              </a:buClr>
              <a:buSzPts val="1600"/>
              <a:buChar char="-"/>
            </a:pPr>
            <a:r>
              <a:rPr lang="en" sz="1600" dirty="0">
                <a:solidFill>
                  <a:srgbClr val="0D3C60"/>
                </a:solidFill>
              </a:rPr>
              <a:t>Amounts: $1000 - $40 000</a:t>
            </a:r>
            <a:endParaRPr sz="1600" dirty="0">
              <a:solidFill>
                <a:srgbClr val="0D3C60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D3C60"/>
                </a:solidFill>
              </a:rPr>
              <a:t>Hypothesis:</a:t>
            </a:r>
            <a:r>
              <a:rPr lang="en" sz="1600" dirty="0">
                <a:solidFill>
                  <a:srgbClr val="0D3C60"/>
                </a:solidFill>
              </a:rPr>
              <a:t> </a:t>
            </a:r>
            <a:endParaRPr sz="1600" dirty="0">
              <a:solidFill>
                <a:srgbClr val="0D3C60"/>
              </a:solidFill>
            </a:endParaRPr>
          </a:p>
          <a:p>
            <a:pPr marL="457200" lvl="0" indent="-330200" rtl="0">
              <a:spcBef>
                <a:spcPts val="1600"/>
              </a:spcBef>
              <a:spcAft>
                <a:spcPts val="0"/>
              </a:spcAft>
              <a:buClr>
                <a:srgbClr val="0D3C60"/>
              </a:buClr>
              <a:buSzPts val="1600"/>
              <a:buAutoNum type="arabicPeriod"/>
            </a:pPr>
            <a:r>
              <a:rPr lang="en" sz="1600" dirty="0">
                <a:solidFill>
                  <a:srgbClr val="0D3C60"/>
                </a:solidFill>
              </a:rPr>
              <a:t>Top 5 features to use when predicting loan defaults. </a:t>
            </a:r>
            <a:endParaRPr sz="1600" dirty="0">
              <a:solidFill>
                <a:srgbClr val="0D3C60"/>
              </a:solidFill>
            </a:endParaRP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0D3C60"/>
              </a:buClr>
              <a:buSzPts val="1600"/>
              <a:buAutoNum type="arabicPeriod"/>
            </a:pPr>
            <a:r>
              <a:rPr lang="en" sz="1600" dirty="0">
                <a:solidFill>
                  <a:srgbClr val="0D3C60"/>
                </a:solidFill>
              </a:rPr>
              <a:t>Can we predict loan defaults with greater than 80% accuracy?  </a:t>
            </a:r>
            <a:br>
              <a:rPr lang="en" sz="1400" dirty="0">
                <a:solidFill>
                  <a:srgbClr val="0D3C60"/>
                </a:solidFill>
              </a:rPr>
            </a:br>
            <a:endParaRPr sz="1400" dirty="0">
              <a:solidFill>
                <a:srgbClr val="0D3C60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775" y="1494600"/>
            <a:ext cx="3438399" cy="215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289" y="0"/>
            <a:ext cx="9161290" cy="51532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779750" y="1533850"/>
            <a:ext cx="4774200" cy="30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D3C60"/>
                </a:solidFill>
              </a:rPr>
              <a:t>Assumptions</a:t>
            </a:r>
            <a:endParaRPr sz="1600" b="1">
              <a:solidFill>
                <a:srgbClr val="0D3C60"/>
              </a:solidFill>
            </a:endParaRPr>
          </a:p>
          <a:p>
            <a:pPr marL="457200" lvl="0" indent="-330200" rtl="0">
              <a:spcBef>
                <a:spcPts val="1600"/>
              </a:spcBef>
              <a:spcAft>
                <a:spcPts val="0"/>
              </a:spcAft>
              <a:buClr>
                <a:srgbClr val="0D3C60"/>
              </a:buClr>
              <a:buSzPts val="1600"/>
              <a:buAutoNum type="arabicPeriod"/>
            </a:pPr>
            <a:r>
              <a:rPr lang="en" sz="1600">
                <a:solidFill>
                  <a:srgbClr val="0D3C60"/>
                </a:solidFill>
              </a:rPr>
              <a:t>Dataset is indicative of the entire Australian/American loans market</a:t>
            </a:r>
            <a:endParaRPr sz="1600">
              <a:solidFill>
                <a:srgbClr val="0D3C60"/>
              </a:solidFill>
            </a:endParaRP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0D3C60"/>
              </a:buClr>
              <a:buSzPts val="1600"/>
              <a:buAutoNum type="arabicPeriod"/>
            </a:pPr>
            <a:r>
              <a:rPr lang="en" sz="1600">
                <a:solidFill>
                  <a:srgbClr val="0D3C60"/>
                </a:solidFill>
              </a:rPr>
              <a:t>At least 5 factors in the dataset are highly correlated with loan defaults</a:t>
            </a:r>
            <a:endParaRPr sz="1600">
              <a:solidFill>
                <a:srgbClr val="0D3C60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D3C60"/>
                </a:solidFill>
              </a:rPr>
              <a:t>Metrics</a:t>
            </a:r>
            <a:r>
              <a:rPr lang="en" sz="1600">
                <a:solidFill>
                  <a:srgbClr val="0D3C60"/>
                </a:solidFill>
              </a:rPr>
              <a:t> </a:t>
            </a:r>
            <a:endParaRPr sz="1600">
              <a:solidFill>
                <a:srgbClr val="0D3C60"/>
              </a:solidFill>
            </a:endParaRPr>
          </a:p>
          <a:p>
            <a:pPr marL="457200" lvl="0" indent="-330200" rtl="0">
              <a:spcBef>
                <a:spcPts val="1600"/>
              </a:spcBef>
              <a:spcAft>
                <a:spcPts val="0"/>
              </a:spcAft>
              <a:buClr>
                <a:srgbClr val="0D3C60"/>
              </a:buClr>
              <a:buSzPts val="1600"/>
              <a:buAutoNum type="arabicPeriod"/>
            </a:pPr>
            <a:r>
              <a:rPr lang="en" sz="1600">
                <a:solidFill>
                  <a:srgbClr val="0D3C60"/>
                </a:solidFill>
              </a:rPr>
              <a:t>Was I able to identify 5 factors</a:t>
            </a:r>
            <a:endParaRPr sz="1600">
              <a:solidFill>
                <a:srgbClr val="0D3C60"/>
              </a:solidFill>
            </a:endParaRP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0D3C60"/>
              </a:buClr>
              <a:buSzPts val="1600"/>
              <a:buAutoNum type="arabicPeriod"/>
            </a:pPr>
            <a:r>
              <a:rPr lang="en" sz="1600">
                <a:solidFill>
                  <a:srgbClr val="0D3C60"/>
                </a:solidFill>
              </a:rPr>
              <a:t>Was I able to beat 80% accuracy </a:t>
            </a:r>
            <a:endParaRPr sz="1600">
              <a:solidFill>
                <a:srgbClr val="0D3C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9575" y="2455150"/>
            <a:ext cx="2057666" cy="254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1303801" y="1990050"/>
            <a:ext cx="2541600" cy="254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01200" y="1990050"/>
            <a:ext cx="2541600" cy="25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810475" y="773663"/>
            <a:ext cx="4876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D3C60"/>
                </a:solidFill>
              </a:rPr>
              <a:t>Data Cleaning </a:t>
            </a:r>
            <a:endParaRPr sz="1600" b="1">
              <a:solidFill>
                <a:srgbClr val="0D3C60"/>
              </a:solidFill>
            </a:endParaRPr>
          </a:p>
          <a:p>
            <a:pPr marL="457200" lvl="0" indent="-330200" rtl="0">
              <a:spcBef>
                <a:spcPts val="1600"/>
              </a:spcBef>
              <a:spcAft>
                <a:spcPts val="0"/>
              </a:spcAft>
              <a:buClr>
                <a:srgbClr val="0D3C60"/>
              </a:buClr>
              <a:buSzPts val="1600"/>
              <a:buChar char="-"/>
            </a:pPr>
            <a:r>
              <a:rPr lang="en" sz="1600">
                <a:solidFill>
                  <a:srgbClr val="0D3C60"/>
                </a:solidFill>
              </a:rPr>
              <a:t>Features: 72 |---&gt; 40 </a:t>
            </a:r>
            <a:endParaRPr sz="1600">
              <a:solidFill>
                <a:srgbClr val="0D3C60"/>
              </a:solidFill>
            </a:endParaRP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0D3C60"/>
              </a:buClr>
              <a:buSzPts val="1600"/>
              <a:buChar char="-"/>
            </a:pPr>
            <a:r>
              <a:rPr lang="en" sz="1600">
                <a:solidFill>
                  <a:srgbClr val="0D3C60"/>
                </a:solidFill>
              </a:rPr>
              <a:t>Prediction vector: Loan Status </a:t>
            </a:r>
            <a:endParaRPr sz="1600">
              <a:solidFill>
                <a:srgbClr val="0D3C60"/>
              </a:solidFill>
            </a:endParaRP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0D3C60"/>
              </a:buClr>
              <a:buSzPts val="1600"/>
              <a:buChar char="-"/>
            </a:pPr>
            <a:r>
              <a:rPr lang="en" sz="1600">
                <a:solidFill>
                  <a:srgbClr val="0D3C60"/>
                </a:solidFill>
              </a:rPr>
              <a:t>Numeric - Mean imputation</a:t>
            </a:r>
            <a:endParaRPr sz="1600">
              <a:solidFill>
                <a:srgbClr val="0D3C60"/>
              </a:solidFill>
            </a:endParaRP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0D3C60"/>
              </a:buClr>
              <a:buSzPts val="1600"/>
              <a:buChar char="-"/>
            </a:pPr>
            <a:r>
              <a:rPr lang="en" sz="1600">
                <a:solidFill>
                  <a:srgbClr val="0D3C60"/>
                </a:solidFill>
              </a:rPr>
              <a:t>Categorical - ‘other’</a:t>
            </a:r>
            <a:endParaRPr sz="1600">
              <a:solidFill>
                <a:srgbClr val="0D3C60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D3C60"/>
                </a:solidFill>
              </a:rPr>
              <a:t>Preparing to Model</a:t>
            </a:r>
            <a:endParaRPr sz="1600">
              <a:solidFill>
                <a:srgbClr val="0D3C60"/>
              </a:solidFill>
            </a:endParaRPr>
          </a:p>
          <a:p>
            <a:pPr marL="457200" lvl="0" indent="-330200" rtl="0">
              <a:spcBef>
                <a:spcPts val="1600"/>
              </a:spcBef>
              <a:spcAft>
                <a:spcPts val="0"/>
              </a:spcAft>
              <a:buClr>
                <a:srgbClr val="0D3C60"/>
              </a:buClr>
              <a:buSzPts val="1600"/>
              <a:buChar char="-"/>
            </a:pPr>
            <a:r>
              <a:rPr lang="en" sz="1600">
                <a:solidFill>
                  <a:srgbClr val="0D3C60"/>
                </a:solidFill>
              </a:rPr>
              <a:t>Removed Highly Correlated Features</a:t>
            </a:r>
            <a:endParaRPr sz="1600">
              <a:solidFill>
                <a:srgbClr val="0D3C60"/>
              </a:solidFill>
            </a:endParaRP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0D3C60"/>
              </a:buClr>
              <a:buSzPts val="1600"/>
              <a:buChar char="-"/>
            </a:pPr>
            <a:r>
              <a:rPr lang="en" sz="1600">
                <a:solidFill>
                  <a:srgbClr val="0D3C60"/>
                </a:solidFill>
              </a:rPr>
              <a:t>Normalized and Standardised</a:t>
            </a:r>
            <a:endParaRPr sz="1600">
              <a:solidFill>
                <a:srgbClr val="0D3C60"/>
              </a:solidFill>
            </a:endParaRP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0D3C60"/>
              </a:buClr>
              <a:buSzPts val="1600"/>
              <a:buChar char="-"/>
            </a:pPr>
            <a:r>
              <a:rPr lang="en" sz="1600">
                <a:solidFill>
                  <a:srgbClr val="0D3C60"/>
                </a:solidFill>
              </a:rPr>
              <a:t>50/50 positive/negative split</a:t>
            </a:r>
            <a:endParaRPr sz="1600">
              <a:solidFill>
                <a:srgbClr val="0D3C60"/>
              </a:solidFill>
            </a:endParaRPr>
          </a:p>
          <a:p>
            <a:pPr marL="0" lvl="0" indent="0" algn="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D3C60"/>
                </a:solidFill>
              </a:rPr>
              <a:t> </a:t>
            </a:r>
            <a:endParaRPr sz="1600">
              <a:solidFill>
                <a:srgbClr val="0D3C60"/>
              </a:solidFill>
            </a:endParaRPr>
          </a:p>
          <a:p>
            <a:pPr marL="0" lvl="0" indent="0" algn="r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0D3C60"/>
              </a:solidFill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5" y="1180100"/>
            <a:ext cx="3119900" cy="260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1175" y="908150"/>
            <a:ext cx="2501650" cy="332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475850" y="7947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D3C60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D3C60"/>
                </a:solidFill>
              </a:rPr>
              <a:t>Logistic Regression</a:t>
            </a:r>
            <a:endParaRPr b="1">
              <a:solidFill>
                <a:srgbClr val="0D3C60"/>
              </a:solidFill>
            </a:endParaRPr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Clr>
                <a:srgbClr val="0D3C60"/>
              </a:buClr>
              <a:buSzPts val="1800"/>
              <a:buChar char="-"/>
            </a:pPr>
            <a:r>
              <a:rPr lang="en">
                <a:solidFill>
                  <a:srgbClr val="0D3C60"/>
                </a:solidFill>
              </a:rPr>
              <a:t>L2 regularization</a:t>
            </a:r>
            <a:endParaRPr>
              <a:solidFill>
                <a:srgbClr val="0D3C60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D3C60"/>
              </a:buClr>
              <a:buSzPts val="1800"/>
              <a:buChar char="-"/>
            </a:pPr>
            <a:r>
              <a:rPr lang="en">
                <a:solidFill>
                  <a:srgbClr val="0D3C60"/>
                </a:solidFill>
              </a:rPr>
              <a:t>Bias for numeric features</a:t>
            </a:r>
            <a:endParaRPr>
              <a:solidFill>
                <a:srgbClr val="0D3C60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D3C60"/>
                </a:solidFill>
              </a:rPr>
              <a:t>Random Forest</a:t>
            </a:r>
            <a:r>
              <a:rPr lang="en">
                <a:solidFill>
                  <a:srgbClr val="0D3C60"/>
                </a:solidFill>
              </a:rPr>
              <a:t> </a:t>
            </a:r>
            <a:endParaRPr>
              <a:solidFill>
                <a:srgbClr val="0D3C60"/>
              </a:solidFill>
            </a:endParaRPr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Clr>
                <a:srgbClr val="0D3C60"/>
              </a:buClr>
              <a:buSzPts val="1800"/>
              <a:buChar char="-"/>
            </a:pPr>
            <a:r>
              <a:rPr lang="en">
                <a:solidFill>
                  <a:srgbClr val="0D3C60"/>
                </a:solidFill>
              </a:rPr>
              <a:t>30 estimators</a:t>
            </a:r>
            <a:endParaRPr>
              <a:solidFill>
                <a:srgbClr val="0D3C60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D3C60"/>
              </a:buClr>
              <a:buSzPts val="1800"/>
              <a:buChar char="-"/>
            </a:pPr>
            <a:r>
              <a:rPr lang="en">
                <a:solidFill>
                  <a:srgbClr val="0D3C60"/>
                </a:solidFill>
              </a:rPr>
              <a:t>Max depth of 5</a:t>
            </a:r>
            <a:endParaRPr>
              <a:solidFill>
                <a:srgbClr val="0D3C60"/>
              </a:solidFill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3600" y="1198600"/>
            <a:ext cx="4354000" cy="33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5608800" y="827200"/>
            <a:ext cx="2463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Top 10 Logistic Regression Features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5175" y="1470900"/>
            <a:ext cx="3813650" cy="332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1"/>
          <p:cNvSpPr/>
          <p:nvPr/>
        </p:nvSpPr>
        <p:spPr>
          <a:xfrm>
            <a:off x="3584150" y="1785025"/>
            <a:ext cx="5559900" cy="335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1533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0D3C60"/>
              </a:buClr>
              <a:buSzPts val="1600"/>
              <a:buChar char="-"/>
            </a:pPr>
            <a:r>
              <a:rPr lang="en" sz="1600" b="1">
                <a:solidFill>
                  <a:srgbClr val="0D3C60"/>
                </a:solidFill>
              </a:rPr>
              <a:t>Subset Accuracies</a:t>
            </a:r>
            <a:endParaRPr b="1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rtl="0">
              <a:spcBef>
                <a:spcPts val="1600"/>
              </a:spcBef>
              <a:spcAft>
                <a:spcPts val="0"/>
              </a:spcAft>
              <a:buClr>
                <a:srgbClr val="0D3C60"/>
              </a:buClr>
              <a:buSzPts val="1600"/>
              <a:buChar char="-"/>
            </a:pPr>
            <a:r>
              <a:rPr lang="en" sz="1600" b="1">
                <a:solidFill>
                  <a:srgbClr val="0D3C60"/>
                </a:solidFill>
              </a:rPr>
              <a:t>Confusion matrices</a:t>
            </a:r>
            <a:endParaRPr sz="1600" b="1">
              <a:solidFill>
                <a:srgbClr val="0D3C60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>
              <a:spcBef>
                <a:spcPts val="1600"/>
              </a:spcBef>
              <a:spcAft>
                <a:spcPts val="0"/>
              </a:spcAft>
              <a:buClr>
                <a:srgbClr val="0D3C60"/>
              </a:buClr>
              <a:buSzPts val="1600"/>
              <a:buChar char="-"/>
            </a:pPr>
            <a:r>
              <a:rPr lang="en" sz="1600" b="1">
                <a:solidFill>
                  <a:srgbClr val="0D3C60"/>
                </a:solidFill>
              </a:rPr>
              <a:t>F1 scores</a:t>
            </a:r>
            <a:endParaRPr b="1"/>
          </a:p>
        </p:txBody>
      </p:sp>
      <p:sp>
        <p:nvSpPr>
          <p:cNvPr id="110" name="Google Shape;110;p21"/>
          <p:cNvSpPr txBox="1"/>
          <p:nvPr/>
        </p:nvSpPr>
        <p:spPr>
          <a:xfrm>
            <a:off x="873000" y="1861225"/>
            <a:ext cx="1107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11" name="Google Shape;111;p21"/>
          <p:cNvSpPr txBox="1"/>
          <p:nvPr/>
        </p:nvSpPr>
        <p:spPr>
          <a:xfrm>
            <a:off x="4366500" y="1884638"/>
            <a:ext cx="891300" cy="6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2925" y="3024250"/>
            <a:ext cx="1875616" cy="42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7800" y="2986263"/>
            <a:ext cx="2117876" cy="49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78063" y="2048588"/>
            <a:ext cx="999000" cy="320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32925" y="2019313"/>
            <a:ext cx="999000" cy="39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80600" y="3996863"/>
            <a:ext cx="2214600" cy="524503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/>
        </p:nvSpPr>
        <p:spPr>
          <a:xfrm>
            <a:off x="4366500" y="2910300"/>
            <a:ext cx="891300" cy="6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118" name="Google Shape;118;p21"/>
          <p:cNvSpPr txBox="1"/>
          <p:nvPr/>
        </p:nvSpPr>
        <p:spPr>
          <a:xfrm>
            <a:off x="873000" y="2876550"/>
            <a:ext cx="1107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19" name="Google Shape;119;p21"/>
          <p:cNvSpPr txBox="1"/>
          <p:nvPr/>
        </p:nvSpPr>
        <p:spPr>
          <a:xfrm>
            <a:off x="873000" y="3902200"/>
            <a:ext cx="1107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20" name="Google Shape;120;p21"/>
          <p:cNvSpPr txBox="1"/>
          <p:nvPr/>
        </p:nvSpPr>
        <p:spPr>
          <a:xfrm>
            <a:off x="4366500" y="3935950"/>
            <a:ext cx="891300" cy="6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309525" y="3997850"/>
            <a:ext cx="2117874" cy="522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</Words>
  <Application>Microsoft Macintosh PowerPoint</Application>
  <PresentationFormat>On-screen Show (16:9)</PresentationFormat>
  <Paragraphs>67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Graham Herdman</cp:lastModifiedBy>
  <cp:revision>1</cp:revision>
  <dcterms:modified xsi:type="dcterms:W3CDTF">2018-07-26T08:01:23Z</dcterms:modified>
</cp:coreProperties>
</file>