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048708"/>
            <a:ext cx="7477601" cy="1666399"/>
          </a:xfrm>
          <a:prstGeom prst="rect">
            <a:avLst/>
          </a:prstGeom>
          <a:noFill/>
          <a:ln/>
        </p:spPr>
        <p:txBody>
          <a:bodyPr wrap="square" rtlCol="0" anchor="t"/>
          <a:lstStyle/>
          <a:p>
            <a:pPr indent="0" marL="0">
              <a:lnSpc>
                <a:spcPts val="6561"/>
              </a:lnSpc>
              <a:buNone/>
            </a:pPr>
            <a:r>
              <a:rPr lang="en-US" sz="5249" b="1" dirty="0">
                <a:solidFill>
                  <a:srgbClr val="FF726D"/>
                </a:solidFill>
                <a:latin typeface="Inconsolata" pitchFamily="34" charset="0"/>
                <a:ea typeface="Inconsolata" pitchFamily="34" charset="-122"/>
                <a:cs typeface="Inconsolata" pitchFamily="34" charset="-120"/>
              </a:rPr>
              <a:t>Introduction to Phishing Attacks</a:t>
            </a:r>
            <a:endParaRPr lang="en-US" sz="5249" dirty="0"/>
          </a:p>
        </p:txBody>
      </p:sp>
      <p:sp>
        <p:nvSpPr>
          <p:cNvPr id="6" name="Text 3"/>
          <p:cNvSpPr/>
          <p:nvPr/>
        </p:nvSpPr>
        <p:spPr>
          <a:xfrm>
            <a:off x="6319599" y="4048363"/>
            <a:ext cx="7477601" cy="2132409"/>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A phishing attack is a type of cybercrime in which attackers pose as a trustworthy institution in order to trick people into submitting sensitive information. This includes usernames, passwords, credit card information, and other sensitive data. Phishing attacks are frequently launched by email, social media messaging, or rogue websites, and they can have serious ramifications for individuals and businesses.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693307"/>
            <a:ext cx="789432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Conclusion and Key Takeaways</a:t>
            </a:r>
            <a:endParaRPr lang="en-US" sz="4374" dirty="0"/>
          </a:p>
        </p:txBody>
      </p:sp>
      <p:sp>
        <p:nvSpPr>
          <p:cNvPr id="6" name="Shape 3"/>
          <p:cNvSpPr/>
          <p:nvPr/>
        </p:nvSpPr>
        <p:spPr>
          <a:xfrm>
            <a:off x="833199" y="2894528"/>
            <a:ext cx="499943" cy="499943"/>
          </a:xfrm>
          <a:prstGeom prst="roundRect">
            <a:avLst>
              <a:gd name="adj" fmla="val 13333"/>
            </a:avLst>
          </a:prstGeom>
          <a:solidFill>
            <a:srgbClr val="382748"/>
          </a:solidFill>
          <a:ln/>
        </p:spPr>
      </p:sp>
      <p:sp>
        <p:nvSpPr>
          <p:cNvPr id="7" name="Text 4"/>
          <p:cNvSpPr/>
          <p:nvPr/>
        </p:nvSpPr>
        <p:spPr>
          <a:xfrm>
            <a:off x="999292" y="2936200"/>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8" name="Text 5"/>
          <p:cNvSpPr/>
          <p:nvPr/>
        </p:nvSpPr>
        <p:spPr>
          <a:xfrm>
            <a:off x="1555313" y="2970848"/>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Stay Informed</a:t>
            </a:r>
            <a:endParaRPr lang="en-US" sz="2187" dirty="0"/>
          </a:p>
        </p:txBody>
      </p:sp>
      <p:sp>
        <p:nvSpPr>
          <p:cNvPr id="9" name="Text 6"/>
          <p:cNvSpPr/>
          <p:nvPr/>
        </p:nvSpPr>
        <p:spPr>
          <a:xfrm>
            <a:off x="1555313" y="3451265"/>
            <a:ext cx="3820001"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Keep updated on the latest phishing techniques and security measures to stay vigilant against evolving threats.</a:t>
            </a:r>
            <a:endParaRPr lang="en-US" sz="1750" dirty="0"/>
          </a:p>
        </p:txBody>
      </p:sp>
      <p:sp>
        <p:nvSpPr>
          <p:cNvPr id="10" name="Shape 7"/>
          <p:cNvSpPr/>
          <p:nvPr/>
        </p:nvSpPr>
        <p:spPr>
          <a:xfrm>
            <a:off x="5597485" y="2894528"/>
            <a:ext cx="499943" cy="499943"/>
          </a:xfrm>
          <a:prstGeom prst="roundRect">
            <a:avLst>
              <a:gd name="adj" fmla="val 13333"/>
            </a:avLst>
          </a:prstGeom>
          <a:solidFill>
            <a:srgbClr val="382748"/>
          </a:solidFill>
          <a:ln/>
        </p:spPr>
      </p:sp>
      <p:sp>
        <p:nvSpPr>
          <p:cNvPr id="11" name="Text 8"/>
          <p:cNvSpPr/>
          <p:nvPr/>
        </p:nvSpPr>
        <p:spPr>
          <a:xfrm>
            <a:off x="5763578" y="2936200"/>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2" name="Text 9"/>
          <p:cNvSpPr/>
          <p:nvPr/>
        </p:nvSpPr>
        <p:spPr>
          <a:xfrm>
            <a:off x="6319599" y="2970848"/>
            <a:ext cx="301752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Education and Training</a:t>
            </a:r>
            <a:endParaRPr lang="en-US" sz="2187" dirty="0"/>
          </a:p>
        </p:txBody>
      </p:sp>
      <p:sp>
        <p:nvSpPr>
          <p:cNvPr id="13" name="Text 10"/>
          <p:cNvSpPr/>
          <p:nvPr/>
        </p:nvSpPr>
        <p:spPr>
          <a:xfrm>
            <a:off x="6319599" y="3451265"/>
            <a:ext cx="3820001"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Educate individuals and employees about phishing risks and provide regular training on recognizing and avoiding phishing attacks.</a:t>
            </a:r>
            <a:endParaRPr lang="en-US" sz="1750" dirty="0"/>
          </a:p>
        </p:txBody>
      </p:sp>
      <p:sp>
        <p:nvSpPr>
          <p:cNvPr id="14" name="Shape 11"/>
          <p:cNvSpPr/>
          <p:nvPr/>
        </p:nvSpPr>
        <p:spPr>
          <a:xfrm>
            <a:off x="833199" y="5268635"/>
            <a:ext cx="499943" cy="499943"/>
          </a:xfrm>
          <a:prstGeom prst="roundRect">
            <a:avLst>
              <a:gd name="adj" fmla="val 13333"/>
            </a:avLst>
          </a:prstGeom>
          <a:solidFill>
            <a:srgbClr val="382748"/>
          </a:solidFill>
          <a:ln/>
        </p:spPr>
      </p:sp>
      <p:sp>
        <p:nvSpPr>
          <p:cNvPr id="15" name="Text 12"/>
          <p:cNvSpPr/>
          <p:nvPr/>
        </p:nvSpPr>
        <p:spPr>
          <a:xfrm>
            <a:off x="999292" y="5310307"/>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6" name="Text 13"/>
          <p:cNvSpPr/>
          <p:nvPr/>
        </p:nvSpPr>
        <p:spPr>
          <a:xfrm>
            <a:off x="1555313" y="5344954"/>
            <a:ext cx="425196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Collaboration and Communication</a:t>
            </a:r>
            <a:endParaRPr lang="en-US" sz="2187" dirty="0"/>
          </a:p>
        </p:txBody>
      </p:sp>
      <p:sp>
        <p:nvSpPr>
          <p:cNvPr id="17" name="Text 14"/>
          <p:cNvSpPr/>
          <p:nvPr/>
        </p:nvSpPr>
        <p:spPr>
          <a:xfrm>
            <a:off x="1555313" y="5825371"/>
            <a:ext cx="8584287"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Promote open communication and collaboration between cybersecurity experts, organizations, and individuals to combat phishing attacks effectively.</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2039064"/>
            <a:ext cx="704850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Types of Phishing Attacks</a:t>
            </a:r>
            <a:endParaRPr lang="en-US" sz="4374" dirty="0"/>
          </a:p>
        </p:txBody>
      </p:sp>
      <p:sp>
        <p:nvSpPr>
          <p:cNvPr id="5" name="Text 3"/>
          <p:cNvSpPr/>
          <p:nvPr/>
        </p:nvSpPr>
        <p:spPr>
          <a:xfrm>
            <a:off x="2037993" y="3288863"/>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Spear Phishing</a:t>
            </a:r>
            <a:endParaRPr lang="en-US" sz="2187" dirty="0"/>
          </a:p>
        </p:txBody>
      </p:sp>
      <p:sp>
        <p:nvSpPr>
          <p:cNvPr id="6" name="Text 4"/>
          <p:cNvSpPr/>
          <p:nvPr/>
        </p:nvSpPr>
        <p:spPr>
          <a:xfrm>
            <a:off x="2037993" y="3858220"/>
            <a:ext cx="3156347" cy="2132409"/>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This type of phishing targets specific individuals or organizations, often with personalized information to make the emails or messages appear legitimate.</a:t>
            </a:r>
            <a:endParaRPr lang="en-US" sz="1750" dirty="0"/>
          </a:p>
        </p:txBody>
      </p:sp>
      <p:sp>
        <p:nvSpPr>
          <p:cNvPr id="7" name="Text 5"/>
          <p:cNvSpPr/>
          <p:nvPr/>
        </p:nvSpPr>
        <p:spPr>
          <a:xfrm>
            <a:off x="5743932" y="3288863"/>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Vishing</a:t>
            </a:r>
            <a:endParaRPr lang="en-US" sz="2187" dirty="0"/>
          </a:p>
        </p:txBody>
      </p:sp>
      <p:sp>
        <p:nvSpPr>
          <p:cNvPr id="8" name="Text 6"/>
          <p:cNvSpPr/>
          <p:nvPr/>
        </p:nvSpPr>
        <p:spPr>
          <a:xfrm>
            <a:off x="5743932" y="3858220"/>
            <a:ext cx="3156347" cy="1777008"/>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Also known as voice phishing, this method involves phone calls to trick individuals into revealing sensitive information.</a:t>
            </a:r>
            <a:endParaRPr lang="en-US" sz="1750" dirty="0"/>
          </a:p>
        </p:txBody>
      </p:sp>
      <p:sp>
        <p:nvSpPr>
          <p:cNvPr id="9" name="Text 7"/>
          <p:cNvSpPr/>
          <p:nvPr/>
        </p:nvSpPr>
        <p:spPr>
          <a:xfrm>
            <a:off x="9449872" y="3288863"/>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Smishing</a:t>
            </a:r>
            <a:endParaRPr lang="en-US" sz="2187" dirty="0"/>
          </a:p>
        </p:txBody>
      </p:sp>
      <p:sp>
        <p:nvSpPr>
          <p:cNvPr id="10" name="Text 8"/>
          <p:cNvSpPr/>
          <p:nvPr/>
        </p:nvSpPr>
        <p:spPr>
          <a:xfrm>
            <a:off x="9449872" y="3858220"/>
            <a:ext cx="3156347" cy="1777008"/>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Similar to phishing, smishing uses SMS or text messages to deceive individuals into providing personal information.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693307"/>
            <a:ext cx="761238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Recognizing Phishing Emails</a:t>
            </a:r>
            <a:endParaRPr lang="en-US" sz="4374" dirty="0"/>
          </a:p>
        </p:txBody>
      </p:sp>
      <p:sp>
        <p:nvSpPr>
          <p:cNvPr id="6" name="Shape 3"/>
          <p:cNvSpPr/>
          <p:nvPr/>
        </p:nvSpPr>
        <p:spPr>
          <a:xfrm>
            <a:off x="833199" y="2894528"/>
            <a:ext cx="499943" cy="499943"/>
          </a:xfrm>
          <a:prstGeom prst="roundRect">
            <a:avLst>
              <a:gd name="adj" fmla="val 13333"/>
            </a:avLst>
          </a:prstGeom>
          <a:solidFill>
            <a:srgbClr val="382748"/>
          </a:solidFill>
          <a:ln/>
        </p:spPr>
      </p:sp>
      <p:sp>
        <p:nvSpPr>
          <p:cNvPr id="7" name="Text 4"/>
          <p:cNvSpPr/>
          <p:nvPr/>
        </p:nvSpPr>
        <p:spPr>
          <a:xfrm>
            <a:off x="999292" y="2936200"/>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8" name="Text 5"/>
          <p:cNvSpPr/>
          <p:nvPr/>
        </p:nvSpPr>
        <p:spPr>
          <a:xfrm>
            <a:off x="1555313" y="2970848"/>
            <a:ext cx="233172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Generic Greetings</a:t>
            </a:r>
            <a:endParaRPr lang="en-US" sz="2187" dirty="0"/>
          </a:p>
        </p:txBody>
      </p:sp>
      <p:sp>
        <p:nvSpPr>
          <p:cNvPr id="9" name="Text 6"/>
          <p:cNvSpPr/>
          <p:nvPr/>
        </p:nvSpPr>
        <p:spPr>
          <a:xfrm>
            <a:off x="1555313" y="3451265"/>
            <a:ext cx="3820001"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Phishing emails often use generic greetings like "Dear Customer" rather than addressing recipients by their names.</a:t>
            </a:r>
            <a:endParaRPr lang="en-US" sz="1750" dirty="0"/>
          </a:p>
        </p:txBody>
      </p:sp>
      <p:sp>
        <p:nvSpPr>
          <p:cNvPr id="10" name="Shape 7"/>
          <p:cNvSpPr/>
          <p:nvPr/>
        </p:nvSpPr>
        <p:spPr>
          <a:xfrm>
            <a:off x="5597485" y="2894528"/>
            <a:ext cx="499943" cy="499943"/>
          </a:xfrm>
          <a:prstGeom prst="roundRect">
            <a:avLst>
              <a:gd name="adj" fmla="val 13333"/>
            </a:avLst>
          </a:prstGeom>
          <a:solidFill>
            <a:srgbClr val="382748"/>
          </a:solidFill>
          <a:ln/>
        </p:spPr>
      </p:sp>
      <p:sp>
        <p:nvSpPr>
          <p:cNvPr id="11" name="Text 8"/>
          <p:cNvSpPr/>
          <p:nvPr/>
        </p:nvSpPr>
        <p:spPr>
          <a:xfrm>
            <a:off x="5763578" y="2936200"/>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2" name="Text 9"/>
          <p:cNvSpPr/>
          <p:nvPr/>
        </p:nvSpPr>
        <p:spPr>
          <a:xfrm>
            <a:off x="6319599" y="2970848"/>
            <a:ext cx="246888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Urgency or Threats</a:t>
            </a:r>
            <a:endParaRPr lang="en-US" sz="2187" dirty="0"/>
          </a:p>
        </p:txBody>
      </p:sp>
      <p:sp>
        <p:nvSpPr>
          <p:cNvPr id="13" name="Text 10"/>
          <p:cNvSpPr/>
          <p:nvPr/>
        </p:nvSpPr>
        <p:spPr>
          <a:xfrm>
            <a:off x="6319599" y="3451265"/>
            <a:ext cx="3820001"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Phishing emails create a sense of urgency or use threats to manipulate individuals into taking quick action.</a:t>
            </a:r>
            <a:endParaRPr lang="en-US" sz="1750" dirty="0"/>
          </a:p>
        </p:txBody>
      </p:sp>
      <p:sp>
        <p:nvSpPr>
          <p:cNvPr id="14" name="Shape 11"/>
          <p:cNvSpPr/>
          <p:nvPr/>
        </p:nvSpPr>
        <p:spPr>
          <a:xfrm>
            <a:off x="833199" y="5268635"/>
            <a:ext cx="499943" cy="499943"/>
          </a:xfrm>
          <a:prstGeom prst="roundRect">
            <a:avLst>
              <a:gd name="adj" fmla="val 13333"/>
            </a:avLst>
          </a:prstGeom>
          <a:solidFill>
            <a:srgbClr val="382748"/>
          </a:solidFill>
          <a:ln/>
        </p:spPr>
      </p:sp>
      <p:sp>
        <p:nvSpPr>
          <p:cNvPr id="15" name="Text 12"/>
          <p:cNvSpPr/>
          <p:nvPr/>
        </p:nvSpPr>
        <p:spPr>
          <a:xfrm>
            <a:off x="999292" y="5310307"/>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6" name="Text 13"/>
          <p:cNvSpPr/>
          <p:nvPr/>
        </p:nvSpPr>
        <p:spPr>
          <a:xfrm>
            <a:off x="1555313" y="5344954"/>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Unknown Sender</a:t>
            </a:r>
            <a:endParaRPr lang="en-US" sz="2187" dirty="0"/>
          </a:p>
        </p:txBody>
      </p:sp>
      <p:sp>
        <p:nvSpPr>
          <p:cNvPr id="17" name="Text 14"/>
          <p:cNvSpPr/>
          <p:nvPr/>
        </p:nvSpPr>
        <p:spPr>
          <a:xfrm>
            <a:off x="1555313" y="5825371"/>
            <a:ext cx="8584287"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Be cautious of emails from unknown senders or email addresses that seem slightly altered from legitimate ones.</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940481"/>
            <a:ext cx="817626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Identifying Phishing Websites</a:t>
            </a:r>
            <a:endParaRPr lang="en-US" sz="4374" dirty="0"/>
          </a:p>
        </p:txBody>
      </p:sp>
      <p:sp>
        <p:nvSpPr>
          <p:cNvPr id="5" name="Shape 3"/>
          <p:cNvSpPr/>
          <p:nvPr/>
        </p:nvSpPr>
        <p:spPr>
          <a:xfrm>
            <a:off x="2037993" y="3252787"/>
            <a:ext cx="499943" cy="499943"/>
          </a:xfrm>
          <a:prstGeom prst="roundRect">
            <a:avLst>
              <a:gd name="adj" fmla="val 13333"/>
            </a:avLst>
          </a:prstGeom>
          <a:solidFill>
            <a:srgbClr val="382748"/>
          </a:solidFill>
          <a:ln/>
        </p:spPr>
      </p:sp>
      <p:sp>
        <p:nvSpPr>
          <p:cNvPr id="6" name="Text 4"/>
          <p:cNvSpPr/>
          <p:nvPr/>
        </p:nvSpPr>
        <p:spPr>
          <a:xfrm>
            <a:off x="2204085" y="3294459"/>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2760107" y="3329107"/>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Mismatched URLs</a:t>
            </a:r>
            <a:endParaRPr lang="en-US" sz="2187" dirty="0"/>
          </a:p>
        </p:txBody>
      </p:sp>
      <p:sp>
        <p:nvSpPr>
          <p:cNvPr id="8" name="Text 6"/>
          <p:cNvSpPr/>
          <p:nvPr/>
        </p:nvSpPr>
        <p:spPr>
          <a:xfrm>
            <a:off x="2760107" y="3809524"/>
            <a:ext cx="2647950" cy="1777008"/>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Check for any discrepancies in website URLs, such as misspelled domain names or extra characters.</a:t>
            </a:r>
            <a:endParaRPr lang="en-US" sz="1750" dirty="0"/>
          </a:p>
        </p:txBody>
      </p:sp>
      <p:sp>
        <p:nvSpPr>
          <p:cNvPr id="9" name="Shape 7"/>
          <p:cNvSpPr/>
          <p:nvPr/>
        </p:nvSpPr>
        <p:spPr>
          <a:xfrm>
            <a:off x="5630228" y="3252787"/>
            <a:ext cx="499943" cy="499943"/>
          </a:xfrm>
          <a:prstGeom prst="roundRect">
            <a:avLst>
              <a:gd name="adj" fmla="val 13333"/>
            </a:avLst>
          </a:prstGeom>
          <a:solidFill>
            <a:srgbClr val="382748"/>
          </a:solidFill>
          <a:ln/>
        </p:spPr>
      </p:sp>
      <p:sp>
        <p:nvSpPr>
          <p:cNvPr id="10" name="Text 8"/>
          <p:cNvSpPr/>
          <p:nvPr/>
        </p:nvSpPr>
        <p:spPr>
          <a:xfrm>
            <a:off x="5796320" y="3294459"/>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6352342" y="3329107"/>
            <a:ext cx="2647950" cy="694373"/>
          </a:xfrm>
          <a:prstGeom prst="rect">
            <a:avLst/>
          </a:prstGeom>
          <a:noFill/>
          <a:ln/>
        </p:spPr>
        <p:txBody>
          <a:bodyPr wrap="squar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Missing Padlock Symbol</a:t>
            </a:r>
            <a:endParaRPr lang="en-US" sz="2187" dirty="0"/>
          </a:p>
        </p:txBody>
      </p:sp>
      <p:sp>
        <p:nvSpPr>
          <p:cNvPr id="12" name="Text 10"/>
          <p:cNvSpPr/>
          <p:nvPr/>
        </p:nvSpPr>
        <p:spPr>
          <a:xfrm>
            <a:off x="6352342" y="4156710"/>
            <a:ext cx="2647950" cy="2132409"/>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Legitimate websites use SSL encryption and display a padlock symbol in the address bar. Phishing sites may lack this security feature.</a:t>
            </a:r>
            <a:endParaRPr lang="en-US" sz="1750" dirty="0"/>
          </a:p>
        </p:txBody>
      </p:sp>
      <p:sp>
        <p:nvSpPr>
          <p:cNvPr id="13" name="Shape 11"/>
          <p:cNvSpPr/>
          <p:nvPr/>
        </p:nvSpPr>
        <p:spPr>
          <a:xfrm>
            <a:off x="9222462" y="3252787"/>
            <a:ext cx="499943" cy="499943"/>
          </a:xfrm>
          <a:prstGeom prst="roundRect">
            <a:avLst>
              <a:gd name="adj" fmla="val 13333"/>
            </a:avLst>
          </a:prstGeom>
          <a:solidFill>
            <a:srgbClr val="382748"/>
          </a:solidFill>
          <a:ln/>
        </p:spPr>
      </p:sp>
      <p:sp>
        <p:nvSpPr>
          <p:cNvPr id="14" name="Text 12"/>
          <p:cNvSpPr/>
          <p:nvPr/>
        </p:nvSpPr>
        <p:spPr>
          <a:xfrm>
            <a:off x="9388554" y="3294459"/>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5" name="Text 13"/>
          <p:cNvSpPr/>
          <p:nvPr/>
        </p:nvSpPr>
        <p:spPr>
          <a:xfrm>
            <a:off x="9944576" y="3329107"/>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Redirections</a:t>
            </a:r>
            <a:endParaRPr lang="en-US" sz="2187" dirty="0"/>
          </a:p>
        </p:txBody>
      </p:sp>
      <p:sp>
        <p:nvSpPr>
          <p:cNvPr id="16" name="Text 14"/>
          <p:cNvSpPr/>
          <p:nvPr/>
        </p:nvSpPr>
        <p:spPr>
          <a:xfrm>
            <a:off x="9944576" y="3809524"/>
            <a:ext cx="2647950" cy="2132409"/>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Be cautious if the website suddenly redirects to a different and unfamiliar page, especially after entering personal information.</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0791"/>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10972800" y="0"/>
            <a:ext cx="3657600" cy="8230791"/>
          </a:xfrm>
          <a:prstGeom prst="rect">
            <a:avLst/>
          </a:prstGeom>
        </p:spPr>
      </p:pic>
      <p:sp>
        <p:nvSpPr>
          <p:cNvPr id="5" name="Text 2"/>
          <p:cNvSpPr/>
          <p:nvPr/>
        </p:nvSpPr>
        <p:spPr>
          <a:xfrm>
            <a:off x="828556" y="607576"/>
            <a:ext cx="9315688" cy="1381125"/>
          </a:xfrm>
          <a:prstGeom prst="rect">
            <a:avLst/>
          </a:prstGeom>
          <a:noFill/>
          <a:ln/>
        </p:spPr>
        <p:txBody>
          <a:bodyPr wrap="square" rtlCol="0" anchor="t"/>
          <a:lstStyle/>
          <a:p>
            <a:pPr indent="0" marL="0">
              <a:lnSpc>
                <a:spcPts val="5437"/>
              </a:lnSpc>
              <a:buNone/>
            </a:pPr>
            <a:r>
              <a:rPr lang="en-US" sz="4350" b="1" dirty="0">
                <a:solidFill>
                  <a:srgbClr val="FF726D"/>
                </a:solidFill>
                <a:latin typeface="Inconsolata" pitchFamily="34" charset="0"/>
                <a:ea typeface="Inconsolata" pitchFamily="34" charset="-122"/>
                <a:cs typeface="Inconsolata" pitchFamily="34" charset="-120"/>
              </a:rPr>
              <a:t>Social Engineering Tactics used in Phishing Attacks</a:t>
            </a:r>
            <a:endParaRPr lang="en-US" sz="4350" dirty="0"/>
          </a:p>
        </p:txBody>
      </p:sp>
      <p:pic>
        <p:nvPicPr>
          <p:cNvPr id="6" name="Image 1" descr="preencoded.png">    </p:cNvPr>
          <p:cNvPicPr>
            <a:picLocks noChangeAspect="1"/>
          </p:cNvPicPr>
          <p:nvPr/>
        </p:nvPicPr>
        <p:blipFill>
          <a:blip r:embed="rId2"/>
          <a:stretch>
            <a:fillRect/>
          </a:stretch>
        </p:blipFill>
        <p:spPr>
          <a:xfrm>
            <a:off x="828556" y="2320052"/>
            <a:ext cx="1104781" cy="1767721"/>
          </a:xfrm>
          <a:prstGeom prst="rect">
            <a:avLst/>
          </a:prstGeom>
        </p:spPr>
      </p:pic>
      <p:sp>
        <p:nvSpPr>
          <p:cNvPr id="7" name="Text 3"/>
          <p:cNvSpPr/>
          <p:nvPr/>
        </p:nvSpPr>
        <p:spPr>
          <a:xfrm>
            <a:off x="2264688" y="2540913"/>
            <a:ext cx="2209681" cy="345281"/>
          </a:xfrm>
          <a:prstGeom prst="rect">
            <a:avLst/>
          </a:prstGeom>
          <a:noFill/>
          <a:ln/>
        </p:spPr>
        <p:txBody>
          <a:bodyPr wrap="none" rtlCol="0" anchor="t"/>
          <a:lstStyle/>
          <a:p>
            <a:pPr algn="l" indent="0" marL="0">
              <a:lnSpc>
                <a:spcPts val="2719"/>
              </a:lnSpc>
              <a:buNone/>
            </a:pPr>
            <a:r>
              <a:rPr lang="en-US" sz="2175" b="1" dirty="0">
                <a:solidFill>
                  <a:srgbClr val="FF726D"/>
                </a:solidFill>
                <a:latin typeface="Inconsolata" pitchFamily="34" charset="0"/>
                <a:ea typeface="Inconsolata" pitchFamily="34" charset="-122"/>
                <a:cs typeface="Inconsolata" pitchFamily="34" charset="-120"/>
              </a:rPr>
              <a:t>Impersonation</a:t>
            </a:r>
            <a:endParaRPr lang="en-US" sz="2175" dirty="0"/>
          </a:p>
        </p:txBody>
      </p:sp>
      <p:sp>
        <p:nvSpPr>
          <p:cNvPr id="8" name="Text 4"/>
          <p:cNvSpPr/>
          <p:nvPr/>
        </p:nvSpPr>
        <p:spPr>
          <a:xfrm>
            <a:off x="2264688" y="3018711"/>
            <a:ext cx="7879556" cy="706993"/>
          </a:xfrm>
          <a:prstGeom prst="rect">
            <a:avLst/>
          </a:prstGeom>
          <a:noFill/>
          <a:ln/>
        </p:spPr>
        <p:txBody>
          <a:bodyPr wrap="square" rtlCol="0" anchor="t"/>
          <a:lstStyle/>
          <a:p>
            <a:pPr algn="l" indent="0" marL="0">
              <a:lnSpc>
                <a:spcPts val="2784"/>
              </a:lnSpc>
              <a:buNone/>
            </a:pPr>
            <a:r>
              <a:rPr lang="en-US" sz="1740" dirty="0">
                <a:solidFill>
                  <a:srgbClr val="DAD1E6"/>
                </a:solidFill>
                <a:latin typeface="Fira Sans" pitchFamily="34" charset="0"/>
                <a:ea typeface="Fira Sans" pitchFamily="34" charset="-122"/>
                <a:cs typeface="Fira Sans" pitchFamily="34" charset="-120"/>
              </a:rPr>
              <a:t>Attackers impersonate individuals or organizations to gain trust and deceive targets into providing sensitive information.</a:t>
            </a:r>
            <a:endParaRPr lang="en-US" sz="1740" dirty="0"/>
          </a:p>
        </p:txBody>
      </p:sp>
      <p:pic>
        <p:nvPicPr>
          <p:cNvPr id="9" name="Image 2" descr="preencoded.png">    </p:cNvPr>
          <p:cNvPicPr>
            <a:picLocks noChangeAspect="1"/>
          </p:cNvPicPr>
          <p:nvPr/>
        </p:nvPicPr>
        <p:blipFill>
          <a:blip r:embed="rId3"/>
          <a:stretch>
            <a:fillRect/>
          </a:stretch>
        </p:blipFill>
        <p:spPr>
          <a:xfrm>
            <a:off x="828556" y="4087773"/>
            <a:ext cx="1104781" cy="1767721"/>
          </a:xfrm>
          <a:prstGeom prst="rect">
            <a:avLst/>
          </a:prstGeom>
        </p:spPr>
      </p:pic>
      <p:sp>
        <p:nvSpPr>
          <p:cNvPr id="10" name="Text 5"/>
          <p:cNvSpPr/>
          <p:nvPr/>
        </p:nvSpPr>
        <p:spPr>
          <a:xfrm>
            <a:off x="2264688" y="4308634"/>
            <a:ext cx="2880360" cy="345281"/>
          </a:xfrm>
          <a:prstGeom prst="rect">
            <a:avLst/>
          </a:prstGeom>
          <a:noFill/>
          <a:ln/>
        </p:spPr>
        <p:txBody>
          <a:bodyPr wrap="none" rtlCol="0" anchor="t"/>
          <a:lstStyle/>
          <a:p>
            <a:pPr algn="l" indent="0" marL="0">
              <a:lnSpc>
                <a:spcPts val="2719"/>
              </a:lnSpc>
              <a:buNone/>
            </a:pPr>
            <a:r>
              <a:rPr lang="en-US" sz="2175" b="1" dirty="0">
                <a:solidFill>
                  <a:srgbClr val="FF726D"/>
                </a:solidFill>
                <a:latin typeface="Inconsolata" pitchFamily="34" charset="0"/>
                <a:ea typeface="Inconsolata" pitchFamily="34" charset="-122"/>
                <a:cs typeface="Inconsolata" pitchFamily="34" charset="-120"/>
              </a:rPr>
              <a:t>Manipulation of Trust</a:t>
            </a:r>
            <a:endParaRPr lang="en-US" sz="2175" dirty="0"/>
          </a:p>
        </p:txBody>
      </p:sp>
      <p:sp>
        <p:nvSpPr>
          <p:cNvPr id="11" name="Text 6"/>
          <p:cNvSpPr/>
          <p:nvPr/>
        </p:nvSpPr>
        <p:spPr>
          <a:xfrm>
            <a:off x="2264688" y="4786432"/>
            <a:ext cx="7879556" cy="706993"/>
          </a:xfrm>
          <a:prstGeom prst="rect">
            <a:avLst/>
          </a:prstGeom>
          <a:noFill/>
          <a:ln/>
        </p:spPr>
        <p:txBody>
          <a:bodyPr wrap="square" rtlCol="0" anchor="t"/>
          <a:lstStyle/>
          <a:p>
            <a:pPr algn="l" indent="0" marL="0">
              <a:lnSpc>
                <a:spcPts val="2784"/>
              </a:lnSpc>
              <a:buNone/>
            </a:pPr>
            <a:r>
              <a:rPr lang="en-US" sz="1740" dirty="0">
                <a:solidFill>
                  <a:srgbClr val="DAD1E6"/>
                </a:solidFill>
                <a:latin typeface="Fira Sans" pitchFamily="34" charset="0"/>
                <a:ea typeface="Fira Sans" pitchFamily="34" charset="-122"/>
                <a:cs typeface="Fira Sans" pitchFamily="34" charset="-120"/>
              </a:rPr>
              <a:t>Phishers exploit trust by pretending to be someone known to the target, such as a colleague, friend, or superior.</a:t>
            </a:r>
            <a:endParaRPr lang="en-US" sz="1740" dirty="0"/>
          </a:p>
        </p:txBody>
      </p:sp>
      <p:pic>
        <p:nvPicPr>
          <p:cNvPr id="12" name="Image 3" descr="preencoded.png">    </p:cNvPr>
          <p:cNvPicPr>
            <a:picLocks noChangeAspect="1"/>
          </p:cNvPicPr>
          <p:nvPr/>
        </p:nvPicPr>
        <p:blipFill>
          <a:blip r:embed="rId4"/>
          <a:stretch>
            <a:fillRect/>
          </a:stretch>
        </p:blipFill>
        <p:spPr>
          <a:xfrm>
            <a:off x="828556" y="5855494"/>
            <a:ext cx="1104781" cy="1767721"/>
          </a:xfrm>
          <a:prstGeom prst="rect">
            <a:avLst/>
          </a:prstGeom>
        </p:spPr>
      </p:pic>
      <p:sp>
        <p:nvSpPr>
          <p:cNvPr id="13" name="Text 7"/>
          <p:cNvSpPr/>
          <p:nvPr/>
        </p:nvSpPr>
        <p:spPr>
          <a:xfrm>
            <a:off x="2264688" y="6076355"/>
            <a:ext cx="3017520" cy="345281"/>
          </a:xfrm>
          <a:prstGeom prst="rect">
            <a:avLst/>
          </a:prstGeom>
          <a:noFill/>
          <a:ln/>
        </p:spPr>
        <p:txBody>
          <a:bodyPr wrap="none" rtlCol="0" anchor="t"/>
          <a:lstStyle/>
          <a:p>
            <a:pPr algn="l" indent="0" marL="0">
              <a:lnSpc>
                <a:spcPts val="2719"/>
              </a:lnSpc>
              <a:buNone/>
            </a:pPr>
            <a:r>
              <a:rPr lang="en-US" sz="2175" b="1" dirty="0">
                <a:solidFill>
                  <a:srgbClr val="FF726D"/>
                </a:solidFill>
                <a:latin typeface="Inconsolata" pitchFamily="34" charset="0"/>
                <a:ea typeface="Inconsolata" pitchFamily="34" charset="-122"/>
                <a:cs typeface="Inconsolata" pitchFamily="34" charset="-120"/>
              </a:rPr>
              <a:t>Emotional Manipulation</a:t>
            </a:r>
            <a:endParaRPr lang="en-US" sz="2175" dirty="0"/>
          </a:p>
        </p:txBody>
      </p:sp>
      <p:sp>
        <p:nvSpPr>
          <p:cNvPr id="14" name="Text 8"/>
          <p:cNvSpPr/>
          <p:nvPr/>
        </p:nvSpPr>
        <p:spPr>
          <a:xfrm>
            <a:off x="2264688" y="6554153"/>
            <a:ext cx="7879556" cy="706993"/>
          </a:xfrm>
          <a:prstGeom prst="rect">
            <a:avLst/>
          </a:prstGeom>
          <a:noFill/>
          <a:ln/>
        </p:spPr>
        <p:txBody>
          <a:bodyPr wrap="square" rtlCol="0" anchor="t"/>
          <a:lstStyle/>
          <a:p>
            <a:pPr algn="l" indent="0" marL="0">
              <a:lnSpc>
                <a:spcPts val="2784"/>
              </a:lnSpc>
              <a:buNone/>
            </a:pPr>
            <a:r>
              <a:rPr lang="en-US" sz="1740" dirty="0">
                <a:solidFill>
                  <a:srgbClr val="DAD1E6"/>
                </a:solidFill>
                <a:latin typeface="Fira Sans" pitchFamily="34" charset="0"/>
                <a:ea typeface="Fira Sans" pitchFamily="34" charset="-122"/>
                <a:cs typeface="Fira Sans" pitchFamily="34" charset="-120"/>
              </a:rPr>
              <a:t>Using emotional triggers like fear, urgency, curiosity, or excitement to prompt recipients to take action.</a:t>
            </a:r>
            <a:endParaRPr lang="en-US" sz="174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329452"/>
            <a:ext cx="9306401" cy="1388745"/>
          </a:xfrm>
          <a:prstGeom prst="rect">
            <a:avLst/>
          </a:prstGeom>
          <a:noFill/>
          <a:ln/>
        </p:spPr>
        <p:txBody>
          <a:bodyPr wrap="squar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Tips for Avoiding Phishing Attacks</a:t>
            </a:r>
            <a:endParaRPr lang="en-US" sz="4374" dirty="0"/>
          </a:p>
        </p:txBody>
      </p:sp>
      <p:sp>
        <p:nvSpPr>
          <p:cNvPr id="6" name="Shape 3"/>
          <p:cNvSpPr/>
          <p:nvPr/>
        </p:nvSpPr>
        <p:spPr>
          <a:xfrm>
            <a:off x="4490799" y="3051453"/>
            <a:ext cx="4542115" cy="1990963"/>
          </a:xfrm>
          <a:prstGeom prst="roundRect">
            <a:avLst>
              <a:gd name="adj" fmla="val 3348"/>
            </a:avLst>
          </a:prstGeom>
          <a:solidFill>
            <a:srgbClr val="382748"/>
          </a:solidFill>
          <a:ln/>
        </p:spPr>
      </p:sp>
      <p:sp>
        <p:nvSpPr>
          <p:cNvPr id="7" name="Text 4"/>
          <p:cNvSpPr/>
          <p:nvPr/>
        </p:nvSpPr>
        <p:spPr>
          <a:xfrm>
            <a:off x="4712970" y="3273623"/>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Be Vigilant</a:t>
            </a:r>
            <a:endParaRPr lang="en-US" sz="2187" dirty="0"/>
          </a:p>
        </p:txBody>
      </p:sp>
      <p:sp>
        <p:nvSpPr>
          <p:cNvPr id="8" name="Text 5"/>
          <p:cNvSpPr/>
          <p:nvPr/>
        </p:nvSpPr>
        <p:spPr>
          <a:xfrm>
            <a:off x="4712970" y="3754041"/>
            <a:ext cx="4097774"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Always verify the authenticity of emails, websites, and messages before providing any personal information.</a:t>
            </a:r>
            <a:endParaRPr lang="en-US" sz="1750" dirty="0"/>
          </a:p>
        </p:txBody>
      </p:sp>
      <p:sp>
        <p:nvSpPr>
          <p:cNvPr id="9" name="Shape 6"/>
          <p:cNvSpPr/>
          <p:nvPr/>
        </p:nvSpPr>
        <p:spPr>
          <a:xfrm>
            <a:off x="9255085" y="3051453"/>
            <a:ext cx="4542115" cy="1990963"/>
          </a:xfrm>
          <a:prstGeom prst="roundRect">
            <a:avLst>
              <a:gd name="adj" fmla="val 3348"/>
            </a:avLst>
          </a:prstGeom>
          <a:solidFill>
            <a:srgbClr val="382748"/>
          </a:solidFill>
          <a:ln/>
        </p:spPr>
      </p:sp>
      <p:sp>
        <p:nvSpPr>
          <p:cNvPr id="10" name="Text 7"/>
          <p:cNvSpPr/>
          <p:nvPr/>
        </p:nvSpPr>
        <p:spPr>
          <a:xfrm>
            <a:off x="9477256" y="3273623"/>
            <a:ext cx="288036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Keep Software Updated</a:t>
            </a:r>
            <a:endParaRPr lang="en-US" sz="2187" dirty="0"/>
          </a:p>
        </p:txBody>
      </p:sp>
      <p:sp>
        <p:nvSpPr>
          <p:cNvPr id="11" name="Text 8"/>
          <p:cNvSpPr/>
          <p:nvPr/>
        </p:nvSpPr>
        <p:spPr>
          <a:xfrm>
            <a:off x="9477256" y="3754041"/>
            <a:ext cx="4097774"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Regularly update operating systems, applications, and security software to prevent vulnerabilities.</a:t>
            </a:r>
            <a:endParaRPr lang="en-US" sz="1750" dirty="0"/>
          </a:p>
        </p:txBody>
      </p:sp>
      <p:sp>
        <p:nvSpPr>
          <p:cNvPr id="12" name="Shape 9"/>
          <p:cNvSpPr/>
          <p:nvPr/>
        </p:nvSpPr>
        <p:spPr>
          <a:xfrm>
            <a:off x="4490799" y="5264587"/>
            <a:ext cx="9306401" cy="1635562"/>
          </a:xfrm>
          <a:prstGeom prst="roundRect">
            <a:avLst>
              <a:gd name="adj" fmla="val 4076"/>
            </a:avLst>
          </a:prstGeom>
          <a:solidFill>
            <a:srgbClr val="382748"/>
          </a:solidFill>
          <a:ln/>
        </p:spPr>
      </p:sp>
      <p:sp>
        <p:nvSpPr>
          <p:cNvPr id="13" name="Text 10"/>
          <p:cNvSpPr/>
          <p:nvPr/>
        </p:nvSpPr>
        <p:spPr>
          <a:xfrm>
            <a:off x="4712970" y="5486757"/>
            <a:ext cx="425196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Use Multi-factor Authentication</a:t>
            </a:r>
            <a:endParaRPr lang="en-US" sz="2187" dirty="0"/>
          </a:p>
        </p:txBody>
      </p:sp>
      <p:sp>
        <p:nvSpPr>
          <p:cNvPr id="14" name="Text 11"/>
          <p:cNvSpPr/>
          <p:nvPr/>
        </p:nvSpPr>
        <p:spPr>
          <a:xfrm>
            <a:off x="4712970" y="5967174"/>
            <a:ext cx="8862060"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Implement multi-factor authentication to add an extra layer of security for accessing accounts.</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2394466"/>
            <a:ext cx="958596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Common Targets of Phishing Attacks</a:t>
            </a:r>
            <a:endParaRPr lang="en-US" sz="4374" dirty="0"/>
          </a:p>
        </p:txBody>
      </p:sp>
      <p:sp>
        <p:nvSpPr>
          <p:cNvPr id="5" name="Text 3"/>
          <p:cNvSpPr/>
          <p:nvPr/>
        </p:nvSpPr>
        <p:spPr>
          <a:xfrm>
            <a:off x="2037993" y="3644265"/>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Individuals</a:t>
            </a:r>
            <a:endParaRPr lang="en-US" sz="2187" dirty="0"/>
          </a:p>
        </p:txBody>
      </p:sp>
      <p:sp>
        <p:nvSpPr>
          <p:cNvPr id="6" name="Text 4"/>
          <p:cNvSpPr/>
          <p:nvPr/>
        </p:nvSpPr>
        <p:spPr>
          <a:xfrm>
            <a:off x="2037993" y="4213622"/>
            <a:ext cx="3156347"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Phishers target individuals to obtain personal information, financial details, and login credentials.</a:t>
            </a:r>
            <a:endParaRPr lang="en-US" sz="1750" dirty="0"/>
          </a:p>
        </p:txBody>
      </p:sp>
      <p:sp>
        <p:nvSpPr>
          <p:cNvPr id="7" name="Text 5"/>
          <p:cNvSpPr/>
          <p:nvPr/>
        </p:nvSpPr>
        <p:spPr>
          <a:xfrm>
            <a:off x="5743932" y="3644265"/>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Businesses</a:t>
            </a:r>
            <a:endParaRPr lang="en-US" sz="2187" dirty="0"/>
          </a:p>
        </p:txBody>
      </p:sp>
      <p:sp>
        <p:nvSpPr>
          <p:cNvPr id="8" name="Text 6"/>
          <p:cNvSpPr/>
          <p:nvPr/>
        </p:nvSpPr>
        <p:spPr>
          <a:xfrm>
            <a:off x="5743932" y="4213622"/>
            <a:ext cx="3156347"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Businesses are targeted for sensitive company data, financial information, and proprietary secrets.</a:t>
            </a:r>
            <a:endParaRPr lang="en-US" sz="1750" dirty="0"/>
          </a:p>
        </p:txBody>
      </p:sp>
      <p:sp>
        <p:nvSpPr>
          <p:cNvPr id="9" name="Text 7"/>
          <p:cNvSpPr/>
          <p:nvPr/>
        </p:nvSpPr>
        <p:spPr>
          <a:xfrm>
            <a:off x="9449872" y="3644265"/>
            <a:ext cx="260604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Government Entities</a:t>
            </a:r>
            <a:endParaRPr lang="en-US" sz="2187" dirty="0"/>
          </a:p>
        </p:txBody>
      </p:sp>
      <p:sp>
        <p:nvSpPr>
          <p:cNvPr id="10" name="Text 8"/>
          <p:cNvSpPr/>
          <p:nvPr/>
        </p:nvSpPr>
        <p:spPr>
          <a:xfrm>
            <a:off x="9449872" y="4213622"/>
            <a:ext cx="3156347"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Government organizations are targeted to gain access to confidential information and classified data.</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523881"/>
            <a:ext cx="9306401" cy="1388745"/>
          </a:xfrm>
          <a:prstGeom prst="rect">
            <a:avLst/>
          </a:prstGeom>
          <a:noFill/>
          <a:ln/>
        </p:spPr>
        <p:txBody>
          <a:bodyPr wrap="squar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Consequences of Falling for a Phishing Attack</a:t>
            </a:r>
            <a:endParaRPr lang="en-US" sz="4374" dirty="0"/>
          </a:p>
        </p:txBody>
      </p:sp>
      <p:sp>
        <p:nvSpPr>
          <p:cNvPr id="6" name="Shape 3"/>
          <p:cNvSpPr/>
          <p:nvPr/>
        </p:nvSpPr>
        <p:spPr>
          <a:xfrm>
            <a:off x="4490799" y="3419475"/>
            <a:ext cx="499943" cy="499943"/>
          </a:xfrm>
          <a:prstGeom prst="roundRect">
            <a:avLst>
              <a:gd name="adj" fmla="val 13333"/>
            </a:avLst>
          </a:prstGeom>
          <a:solidFill>
            <a:srgbClr val="382748"/>
          </a:solidFill>
          <a:ln/>
        </p:spPr>
      </p:sp>
      <p:sp>
        <p:nvSpPr>
          <p:cNvPr id="7" name="Text 4"/>
          <p:cNvSpPr/>
          <p:nvPr/>
        </p:nvSpPr>
        <p:spPr>
          <a:xfrm>
            <a:off x="4656892" y="3461147"/>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8" name="Text 5"/>
          <p:cNvSpPr/>
          <p:nvPr/>
        </p:nvSpPr>
        <p:spPr>
          <a:xfrm>
            <a:off x="5212913" y="3495794"/>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Breaches</a:t>
            </a:r>
            <a:endParaRPr lang="en-US" sz="2187" dirty="0"/>
          </a:p>
        </p:txBody>
      </p:sp>
      <p:sp>
        <p:nvSpPr>
          <p:cNvPr id="9" name="Text 6"/>
          <p:cNvSpPr/>
          <p:nvPr/>
        </p:nvSpPr>
        <p:spPr>
          <a:xfrm>
            <a:off x="5212913" y="3976211"/>
            <a:ext cx="3820001"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Personal and sensitive information can be compromised, leading to identity theft and financial loss.</a:t>
            </a:r>
            <a:endParaRPr lang="en-US" sz="1750" dirty="0"/>
          </a:p>
        </p:txBody>
      </p:sp>
      <p:sp>
        <p:nvSpPr>
          <p:cNvPr id="10" name="Shape 7"/>
          <p:cNvSpPr/>
          <p:nvPr/>
        </p:nvSpPr>
        <p:spPr>
          <a:xfrm>
            <a:off x="9255085" y="3419475"/>
            <a:ext cx="499943" cy="499943"/>
          </a:xfrm>
          <a:prstGeom prst="roundRect">
            <a:avLst>
              <a:gd name="adj" fmla="val 13333"/>
            </a:avLst>
          </a:prstGeom>
          <a:solidFill>
            <a:srgbClr val="382748"/>
          </a:solidFill>
          <a:ln/>
        </p:spPr>
      </p:sp>
      <p:sp>
        <p:nvSpPr>
          <p:cNvPr id="11" name="Text 8"/>
          <p:cNvSpPr/>
          <p:nvPr/>
        </p:nvSpPr>
        <p:spPr>
          <a:xfrm>
            <a:off x="9421178" y="3461147"/>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2" name="Text 9"/>
          <p:cNvSpPr/>
          <p:nvPr/>
        </p:nvSpPr>
        <p:spPr>
          <a:xfrm>
            <a:off x="9977199" y="3495794"/>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Financial Loss</a:t>
            </a:r>
            <a:endParaRPr lang="en-US" sz="2187" dirty="0"/>
          </a:p>
        </p:txBody>
      </p:sp>
      <p:sp>
        <p:nvSpPr>
          <p:cNvPr id="13" name="Text 10"/>
          <p:cNvSpPr/>
          <p:nvPr/>
        </p:nvSpPr>
        <p:spPr>
          <a:xfrm>
            <a:off x="9977199" y="3976211"/>
            <a:ext cx="3820001"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Phishing attacks can result in financial fraud, unauthorized transactions, and loss of funds.</a:t>
            </a:r>
            <a:endParaRPr lang="en-US" sz="1750" dirty="0"/>
          </a:p>
        </p:txBody>
      </p:sp>
      <p:sp>
        <p:nvSpPr>
          <p:cNvPr id="14" name="Shape 11"/>
          <p:cNvSpPr/>
          <p:nvPr/>
        </p:nvSpPr>
        <p:spPr>
          <a:xfrm>
            <a:off x="4490799" y="5438180"/>
            <a:ext cx="499943" cy="499943"/>
          </a:xfrm>
          <a:prstGeom prst="roundRect">
            <a:avLst>
              <a:gd name="adj" fmla="val 13333"/>
            </a:avLst>
          </a:prstGeom>
          <a:solidFill>
            <a:srgbClr val="382748"/>
          </a:solidFill>
          <a:ln/>
        </p:spPr>
      </p:sp>
      <p:sp>
        <p:nvSpPr>
          <p:cNvPr id="15" name="Text 12"/>
          <p:cNvSpPr/>
          <p:nvPr/>
        </p:nvSpPr>
        <p:spPr>
          <a:xfrm>
            <a:off x="4656892" y="5479852"/>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6" name="Text 13"/>
          <p:cNvSpPr/>
          <p:nvPr/>
        </p:nvSpPr>
        <p:spPr>
          <a:xfrm>
            <a:off x="5212913" y="5514499"/>
            <a:ext cx="233172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Reputation Damage</a:t>
            </a:r>
            <a:endParaRPr lang="en-US" sz="2187" dirty="0"/>
          </a:p>
        </p:txBody>
      </p:sp>
      <p:sp>
        <p:nvSpPr>
          <p:cNvPr id="17" name="Text 14"/>
          <p:cNvSpPr/>
          <p:nvPr/>
        </p:nvSpPr>
        <p:spPr>
          <a:xfrm>
            <a:off x="5212913" y="5994916"/>
            <a:ext cx="8584287"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Businesses and individuals may suffer reputational damage due to leaked information or compromised security.</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925473"/>
            <a:ext cx="761238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Reporting a Phishing Attack</a:t>
            </a:r>
            <a:endParaRPr lang="en-US" sz="4374" dirty="0"/>
          </a:p>
        </p:txBody>
      </p:sp>
      <p:sp>
        <p:nvSpPr>
          <p:cNvPr id="6" name="Shape 3"/>
          <p:cNvSpPr/>
          <p:nvPr/>
        </p:nvSpPr>
        <p:spPr>
          <a:xfrm>
            <a:off x="4810244" y="1953101"/>
            <a:ext cx="27742" cy="5351026"/>
          </a:xfrm>
          <a:prstGeom prst="rect">
            <a:avLst/>
          </a:prstGeom>
          <a:solidFill>
            <a:srgbClr val="FF6680"/>
          </a:solidFill>
          <a:ln/>
        </p:spPr>
      </p:sp>
      <p:sp>
        <p:nvSpPr>
          <p:cNvPr id="7" name="Shape 4"/>
          <p:cNvSpPr/>
          <p:nvPr/>
        </p:nvSpPr>
        <p:spPr>
          <a:xfrm>
            <a:off x="5074027" y="2362736"/>
            <a:ext cx="777597" cy="27742"/>
          </a:xfrm>
          <a:prstGeom prst="rect">
            <a:avLst/>
          </a:prstGeom>
          <a:solidFill>
            <a:srgbClr val="FF6680"/>
          </a:solidFill>
          <a:ln/>
        </p:spPr>
      </p:sp>
      <p:sp>
        <p:nvSpPr>
          <p:cNvPr id="8" name="Shape 5"/>
          <p:cNvSpPr/>
          <p:nvPr/>
        </p:nvSpPr>
        <p:spPr>
          <a:xfrm>
            <a:off x="4574084" y="2126694"/>
            <a:ext cx="499943" cy="499943"/>
          </a:xfrm>
          <a:prstGeom prst="roundRect">
            <a:avLst>
              <a:gd name="adj" fmla="val 13333"/>
            </a:avLst>
          </a:prstGeom>
          <a:solidFill>
            <a:srgbClr val="382748"/>
          </a:solidFill>
          <a:ln/>
        </p:spPr>
      </p:sp>
      <p:sp>
        <p:nvSpPr>
          <p:cNvPr id="9" name="Text 6"/>
          <p:cNvSpPr/>
          <p:nvPr/>
        </p:nvSpPr>
        <p:spPr>
          <a:xfrm>
            <a:off x="4740176" y="2168366"/>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10" name="Text 7"/>
          <p:cNvSpPr/>
          <p:nvPr/>
        </p:nvSpPr>
        <p:spPr>
          <a:xfrm>
            <a:off x="6046113" y="2175272"/>
            <a:ext cx="2331720" cy="347186"/>
          </a:xfrm>
          <a:prstGeom prst="rect">
            <a:avLst/>
          </a:prstGeom>
          <a:noFill/>
          <a:ln/>
        </p:spPr>
        <p:txBody>
          <a:bodyPr wrap="non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Document Evidence</a:t>
            </a:r>
            <a:endParaRPr lang="en-US" sz="2187" dirty="0"/>
          </a:p>
        </p:txBody>
      </p:sp>
      <p:sp>
        <p:nvSpPr>
          <p:cNvPr id="11" name="Text 8"/>
          <p:cNvSpPr/>
          <p:nvPr/>
        </p:nvSpPr>
        <p:spPr>
          <a:xfrm>
            <a:off x="6046113" y="2655689"/>
            <a:ext cx="7751088" cy="710803"/>
          </a:xfrm>
          <a:prstGeom prst="rect">
            <a:avLst/>
          </a:prstGeom>
          <a:noFill/>
          <a:ln/>
        </p:spPr>
        <p:txBody>
          <a:bodyPr wrap="square" rtlCol="0" anchor="t"/>
          <a:lstStyle/>
          <a:p>
            <a:pPr algn="l" indent="0" marL="0">
              <a:lnSpc>
                <a:spcPts val="2799"/>
              </a:lnSpc>
              <a:buNone/>
            </a:pPr>
            <a:r>
              <a:rPr lang="en-US" sz="1750" dirty="0">
                <a:solidFill>
                  <a:srgbClr val="DAD1E6"/>
                </a:solidFill>
                <a:latin typeface="Fira Sans" pitchFamily="34" charset="0"/>
                <a:ea typeface="Fira Sans" pitchFamily="34" charset="-122"/>
                <a:cs typeface="Fira Sans" pitchFamily="34" charset="-120"/>
              </a:rPr>
              <a:t>Record details of the phishing attack, including emails, websites, and any interactions with suspected phishers.</a:t>
            </a:r>
            <a:endParaRPr lang="en-US" sz="1750" dirty="0"/>
          </a:p>
        </p:txBody>
      </p:sp>
      <p:sp>
        <p:nvSpPr>
          <p:cNvPr id="12" name="Shape 9"/>
          <p:cNvSpPr/>
          <p:nvPr/>
        </p:nvSpPr>
        <p:spPr>
          <a:xfrm>
            <a:off x="5074027" y="4220468"/>
            <a:ext cx="777597" cy="27742"/>
          </a:xfrm>
          <a:prstGeom prst="rect">
            <a:avLst/>
          </a:prstGeom>
          <a:solidFill>
            <a:srgbClr val="FF6680"/>
          </a:solidFill>
          <a:ln/>
        </p:spPr>
      </p:sp>
      <p:sp>
        <p:nvSpPr>
          <p:cNvPr id="13" name="Shape 10"/>
          <p:cNvSpPr/>
          <p:nvPr/>
        </p:nvSpPr>
        <p:spPr>
          <a:xfrm>
            <a:off x="4574084" y="3984427"/>
            <a:ext cx="499943" cy="499943"/>
          </a:xfrm>
          <a:prstGeom prst="roundRect">
            <a:avLst>
              <a:gd name="adj" fmla="val 13333"/>
            </a:avLst>
          </a:prstGeom>
          <a:solidFill>
            <a:srgbClr val="382748"/>
          </a:solidFill>
          <a:ln/>
        </p:spPr>
      </p:sp>
      <p:sp>
        <p:nvSpPr>
          <p:cNvPr id="14" name="Text 11"/>
          <p:cNvSpPr/>
          <p:nvPr/>
        </p:nvSpPr>
        <p:spPr>
          <a:xfrm>
            <a:off x="4740176" y="4026098"/>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5" name="Text 12"/>
          <p:cNvSpPr/>
          <p:nvPr/>
        </p:nvSpPr>
        <p:spPr>
          <a:xfrm>
            <a:off x="6046113" y="4033004"/>
            <a:ext cx="2880360" cy="347186"/>
          </a:xfrm>
          <a:prstGeom prst="rect">
            <a:avLst/>
          </a:prstGeom>
          <a:noFill/>
          <a:ln/>
        </p:spPr>
        <p:txBody>
          <a:bodyPr wrap="non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Report to Authorities</a:t>
            </a:r>
            <a:endParaRPr lang="en-US" sz="2187" dirty="0"/>
          </a:p>
        </p:txBody>
      </p:sp>
      <p:sp>
        <p:nvSpPr>
          <p:cNvPr id="16" name="Text 13"/>
          <p:cNvSpPr/>
          <p:nvPr/>
        </p:nvSpPr>
        <p:spPr>
          <a:xfrm>
            <a:off x="6046113" y="4513421"/>
            <a:ext cx="7751088" cy="710803"/>
          </a:xfrm>
          <a:prstGeom prst="rect">
            <a:avLst/>
          </a:prstGeom>
          <a:noFill/>
          <a:ln/>
        </p:spPr>
        <p:txBody>
          <a:bodyPr wrap="square" rtlCol="0" anchor="t"/>
          <a:lstStyle/>
          <a:p>
            <a:pPr algn="l" indent="0" marL="0">
              <a:lnSpc>
                <a:spcPts val="2799"/>
              </a:lnSpc>
              <a:buNone/>
            </a:pPr>
            <a:r>
              <a:rPr lang="en-US" sz="1750" dirty="0">
                <a:solidFill>
                  <a:srgbClr val="DAD1E6"/>
                </a:solidFill>
                <a:latin typeface="Fira Sans" pitchFamily="34" charset="0"/>
                <a:ea typeface="Fira Sans" pitchFamily="34" charset="-122"/>
                <a:cs typeface="Fira Sans" pitchFamily="34" charset="-120"/>
              </a:rPr>
              <a:t>Inform relevant authorities such as cybersecurity agencies, financial institutions, and platform providers about the attack.</a:t>
            </a:r>
            <a:endParaRPr lang="en-US" sz="1750" dirty="0"/>
          </a:p>
        </p:txBody>
      </p:sp>
      <p:sp>
        <p:nvSpPr>
          <p:cNvPr id="17" name="Shape 14"/>
          <p:cNvSpPr/>
          <p:nvPr/>
        </p:nvSpPr>
        <p:spPr>
          <a:xfrm>
            <a:off x="5074027" y="6078200"/>
            <a:ext cx="777597" cy="27742"/>
          </a:xfrm>
          <a:prstGeom prst="rect">
            <a:avLst/>
          </a:prstGeom>
          <a:solidFill>
            <a:srgbClr val="FF6680"/>
          </a:solidFill>
          <a:ln/>
        </p:spPr>
      </p:sp>
      <p:sp>
        <p:nvSpPr>
          <p:cNvPr id="18" name="Shape 15"/>
          <p:cNvSpPr/>
          <p:nvPr/>
        </p:nvSpPr>
        <p:spPr>
          <a:xfrm>
            <a:off x="4574084" y="5842159"/>
            <a:ext cx="499943" cy="499943"/>
          </a:xfrm>
          <a:prstGeom prst="roundRect">
            <a:avLst>
              <a:gd name="adj" fmla="val 13333"/>
            </a:avLst>
          </a:prstGeom>
          <a:solidFill>
            <a:srgbClr val="382748"/>
          </a:solidFill>
          <a:ln/>
        </p:spPr>
      </p:sp>
      <p:sp>
        <p:nvSpPr>
          <p:cNvPr id="19" name="Text 16"/>
          <p:cNvSpPr/>
          <p:nvPr/>
        </p:nvSpPr>
        <p:spPr>
          <a:xfrm>
            <a:off x="4740176" y="5883831"/>
            <a:ext cx="167640" cy="416481"/>
          </a:xfrm>
          <a:prstGeom prst="rect">
            <a:avLst/>
          </a:prstGeom>
          <a:noFill/>
          <a:ln/>
        </p:spPr>
        <p:txBody>
          <a:bodyPr wrap="none" rtlCol="0" anchor="t"/>
          <a:lstStyle/>
          <a:p>
            <a:pPr algn="ctr" indent="0" marL="0">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20" name="Text 17"/>
          <p:cNvSpPr/>
          <p:nvPr/>
        </p:nvSpPr>
        <p:spPr>
          <a:xfrm>
            <a:off x="6046113" y="5890736"/>
            <a:ext cx="2221944" cy="347186"/>
          </a:xfrm>
          <a:prstGeom prst="rect">
            <a:avLst/>
          </a:prstGeom>
          <a:noFill/>
          <a:ln/>
        </p:spPr>
        <p:txBody>
          <a:bodyPr wrap="non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Warn Contacts</a:t>
            </a:r>
            <a:endParaRPr lang="en-US" sz="2187" dirty="0"/>
          </a:p>
        </p:txBody>
      </p:sp>
      <p:sp>
        <p:nvSpPr>
          <p:cNvPr id="21" name="Text 18"/>
          <p:cNvSpPr/>
          <p:nvPr/>
        </p:nvSpPr>
        <p:spPr>
          <a:xfrm>
            <a:off x="6046113" y="6371153"/>
            <a:ext cx="7751088" cy="710803"/>
          </a:xfrm>
          <a:prstGeom prst="rect">
            <a:avLst/>
          </a:prstGeom>
          <a:noFill/>
          <a:ln/>
        </p:spPr>
        <p:txBody>
          <a:bodyPr wrap="square" rtlCol="0" anchor="t"/>
          <a:lstStyle/>
          <a:p>
            <a:pPr algn="l" indent="0" marL="0">
              <a:lnSpc>
                <a:spcPts val="2799"/>
              </a:lnSpc>
              <a:buNone/>
            </a:pPr>
            <a:r>
              <a:rPr lang="en-US" sz="1750" dirty="0">
                <a:solidFill>
                  <a:srgbClr val="DAD1E6"/>
                </a:solidFill>
                <a:latin typeface="Fira Sans" pitchFamily="34" charset="0"/>
                <a:ea typeface="Fira Sans" pitchFamily="34" charset="-122"/>
                <a:cs typeface="Fira Sans" pitchFamily="34" charset="-120"/>
              </a:rPr>
              <a:t>Notify contacts who may have been affected by the phishing attack to prevent further spread of the threat.</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2024-01-18T21:40:14Z</dcterms:created>
  <dcterms:modified xsi:type="dcterms:W3CDTF">2024-01-18T21:40:14Z</dcterms:modified>
</cp:coreProperties>
</file>