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68"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 id="4" name="Mark Stowell" initials="MS" lastIdx="2" clrIdx="4">
    <p:extLst>
      <p:ext uri="{19B8F6BF-5375-455C-9EA6-DF929625EA0E}">
        <p15:presenceInfo xmlns:p15="http://schemas.microsoft.com/office/powerpoint/2012/main" userId="1d42aa83409b2f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24"/>
    <a:srgbClr val="11AF58"/>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17" d="100"/>
          <a:sy n="17" d="100"/>
        </p:scale>
        <p:origin x="1896" y="91"/>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92818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354020" y="1280160"/>
            <a:ext cx="14439902" cy="10058400"/>
          </a:xfrm>
        </p:spPr>
        <p:txBody>
          <a:bodyPr anchor="b"/>
          <a:lstStyle>
            <a:lvl1pPr algn="ctr">
              <a:lnSpc>
                <a:spcPct val="100000"/>
              </a:lnSpc>
              <a:defRPr sz="134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51860" y="1310643"/>
            <a:ext cx="23980142"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354020" y="11704323"/>
            <a:ext cx="14439902" cy="17701262"/>
          </a:xfrm>
        </p:spPr>
        <p:txBody>
          <a:bodyPr>
            <a:normAutofit/>
          </a:bodyPr>
          <a:lstStyle>
            <a:lvl1pPr marL="0" indent="0" algn="ctr">
              <a:lnSpc>
                <a:spcPct val="125000"/>
              </a:lnSpc>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7297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1965" y="1097280"/>
            <a:ext cx="27416755" cy="4297680"/>
          </a:xfrm>
        </p:spPr>
        <p:txBody>
          <a:bodyPr anchor="b"/>
          <a:lstStyle>
            <a:lvl1pPr algn="ctr">
              <a:lnSpc>
                <a:spcPct val="100000"/>
              </a:lnSpc>
              <a:defRPr sz="13400" b="0"/>
            </a:lvl1pPr>
          </a:lstStyle>
          <a:p>
            <a:r>
              <a:rPr lang="en-US"/>
              <a:t>Click to edit Master title style</a:t>
            </a:r>
            <a:endParaRPr lang="en-US" dirty="0"/>
          </a:p>
        </p:txBody>
      </p:sp>
      <p:sp>
        <p:nvSpPr>
          <p:cNvPr id="3" name="Picture Placeholder 2"/>
          <p:cNvSpPr>
            <a:spLocks noGrp="1"/>
          </p:cNvSpPr>
          <p:nvPr>
            <p:ph type="pic" idx="1"/>
          </p:nvPr>
        </p:nvSpPr>
        <p:spPr>
          <a:xfrm>
            <a:off x="7239005" y="5486400"/>
            <a:ext cx="29062675" cy="21797011"/>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8061965" y="27889200"/>
            <a:ext cx="27416755" cy="2560320"/>
          </a:xfrm>
        </p:spPr>
        <p:txBody>
          <a:bodyPr>
            <a:normAutofit/>
          </a:bodyPr>
          <a:lstStyle>
            <a:lvl1pPr marL="0" indent="0" algn="ctr">
              <a:buNone/>
              <a:defRPr sz="7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5554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3249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9912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7514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2926085"/>
            <a:ext cx="37307520" cy="20482560"/>
          </a:xfrm>
        </p:spPr>
        <p:txBody>
          <a:bodyPr anchor="b">
            <a:noAutofit/>
          </a:bodyPr>
          <a:lstStyle>
            <a:lvl1pPr>
              <a:lnSpc>
                <a:spcPct val="100000"/>
              </a:lnSpc>
              <a:defRPr sz="38400"/>
            </a:lvl1pPr>
          </a:lstStyle>
          <a:p>
            <a:r>
              <a:rPr lang="en-US"/>
              <a:t>Click to edit Master title style</a:t>
            </a:r>
            <a:endParaRPr lang="en-US" dirty="0"/>
          </a:p>
        </p:txBody>
      </p:sp>
      <p:sp>
        <p:nvSpPr>
          <p:cNvPr id="3" name="Subtitle 2"/>
          <p:cNvSpPr>
            <a:spLocks noGrp="1"/>
          </p:cNvSpPr>
          <p:nvPr>
            <p:ph type="subTitle" idx="1"/>
          </p:nvPr>
        </p:nvSpPr>
        <p:spPr>
          <a:xfrm>
            <a:off x="6583680" y="23774400"/>
            <a:ext cx="30723840" cy="5852160"/>
          </a:xfrm>
        </p:spPr>
        <p:txBody>
          <a:bodyPr>
            <a:normAutofit/>
          </a:bodyPr>
          <a:lstStyle>
            <a:lvl1pPr marL="0" indent="0" algn="ctr">
              <a:buNone/>
              <a:defRPr sz="11500">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pPr/>
              <a:t>7/21/2022</a:t>
            </a:fld>
            <a:endParaRPr lang="en-US" dirty="0"/>
          </a:p>
        </p:txBody>
      </p:sp>
      <p:sp>
        <p:nvSpPr>
          <p:cNvPr id="8" name="Slide Number Placeholder 7"/>
          <p:cNvSpPr>
            <a:spLocks noGrp="1"/>
          </p:cNvSpPr>
          <p:nvPr>
            <p:ph type="sldNum" sz="quarter" idx="11"/>
          </p:nvPr>
        </p:nvSpPr>
        <p:spPr/>
        <p:txBody>
          <a:bodyPr/>
          <a:lstStyle/>
          <a:p>
            <a:fld id="{8A7A6979-0714-4377-B894-6BE4C2D6E202}"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465651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58015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6583682"/>
            <a:ext cx="37307520" cy="12024360"/>
          </a:xfrm>
        </p:spPr>
        <p:txBody>
          <a:bodyPr anchor="b"/>
          <a:lstStyle>
            <a:lvl1pPr algn="ctr" defTabSz="4389120" rtl="0" eaLnBrk="1" latinLnBrk="0" hangingPunct="1">
              <a:lnSpc>
                <a:spcPct val="100000"/>
              </a:lnSpc>
              <a:spcBef>
                <a:spcPct val="0"/>
              </a:spcBef>
              <a:buNone/>
              <a:defRPr lang="en-US" sz="230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3467102" y="19530065"/>
            <a:ext cx="37307520" cy="5433058"/>
          </a:xfrm>
        </p:spPr>
        <p:txBody>
          <a:bodyPr anchor="t"/>
          <a:lstStyle>
            <a:lvl1pPr marL="0" indent="0" algn="ctr">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7" name="Oval 6"/>
          <p:cNvSpPr/>
          <p:nvPr/>
        </p:nvSpPr>
        <p:spPr>
          <a:xfrm>
            <a:off x="2157984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8" name="Oval 7"/>
          <p:cNvSpPr/>
          <p:nvPr/>
        </p:nvSpPr>
        <p:spPr>
          <a:xfrm>
            <a:off x="22539960"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9" name="Oval 8"/>
          <p:cNvSpPr/>
          <p:nvPr/>
        </p:nvSpPr>
        <p:spPr>
          <a:xfrm>
            <a:off x="20624294" y="18836640"/>
            <a:ext cx="406906" cy="406906"/>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Tree>
    <p:extLst>
      <p:ext uri="{BB962C8B-B14F-4D97-AF65-F5344CB8AC3E}">
        <p14:creationId xmlns:p14="http://schemas.microsoft.com/office/powerpoint/2010/main" val="72038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22311360" y="7680963"/>
            <a:ext cx="19385280" cy="21724622"/>
          </a:xfrm>
        </p:spPr>
        <p:txBody>
          <a:bodyPr/>
          <a:lstStyle>
            <a:lvl1pPr>
              <a:defRPr sz="11500"/>
            </a:lvl1pPr>
            <a:lvl2pPr>
              <a:defRPr sz="7700"/>
            </a:lvl2pPr>
            <a:lvl3pPr>
              <a:defRPr sz="7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9" name="Content Placeholder 8"/>
          <p:cNvSpPr>
            <a:spLocks noGrp="1"/>
          </p:cNvSpPr>
          <p:nvPr>
            <p:ph sz="quarter" idx="13"/>
          </p:nvPr>
        </p:nvSpPr>
        <p:spPr>
          <a:xfrm>
            <a:off x="1755648" y="7680960"/>
            <a:ext cx="19399910" cy="21726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8224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680960"/>
            <a:ext cx="19392902"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5" name="Text Placeholder 4"/>
          <p:cNvSpPr>
            <a:spLocks noGrp="1"/>
          </p:cNvSpPr>
          <p:nvPr>
            <p:ph type="body" sz="quarter" idx="3"/>
          </p:nvPr>
        </p:nvSpPr>
        <p:spPr>
          <a:xfrm>
            <a:off x="22311362" y="7680960"/>
            <a:ext cx="19400520" cy="2926080"/>
          </a:xfrm>
        </p:spPr>
        <p:txBody>
          <a:bodyPr anchor="b">
            <a:noAutofit/>
          </a:bodyPr>
          <a:lstStyle>
            <a:lvl1pPr marL="0" indent="0" algn="ctr">
              <a:buNone/>
              <a:defRPr sz="11500" b="0"/>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pPr/>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1" name="Content Placeholder 10"/>
          <p:cNvSpPr>
            <a:spLocks noGrp="1"/>
          </p:cNvSpPr>
          <p:nvPr>
            <p:ph sz="quarter" idx="13"/>
          </p:nvPr>
        </p:nvSpPr>
        <p:spPr>
          <a:xfrm>
            <a:off x="2194560" y="10621670"/>
            <a:ext cx="19399910" cy="18785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22428403" y="10621673"/>
            <a:ext cx="19399910" cy="1878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572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4686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3381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0"/>
            <a:ext cx="39502080" cy="7680960"/>
          </a:xfrm>
          <a:prstGeom prst="rect">
            <a:avLst/>
          </a:prstGeom>
        </p:spPr>
        <p:txBody>
          <a:bodyPr vert="horz" lIns="438912" tIns="219456" rIns="438912" bIns="219456"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544068" y="30510482"/>
            <a:ext cx="10012680" cy="1752600"/>
          </a:xfrm>
          <a:prstGeom prst="rect">
            <a:avLst/>
          </a:prstGeom>
        </p:spPr>
        <p:txBody>
          <a:bodyPr vert="horz" lIns="438912" tIns="219456" rIns="219456" bIns="219456" rtlCol="0" anchor="ctr"/>
          <a:lstStyle>
            <a:lvl1pPr algn="r">
              <a:defRPr sz="5800">
                <a:solidFill>
                  <a:schemeClr val="tx1">
                    <a:lumMod val="65000"/>
                    <a:lumOff val="35000"/>
                  </a:schemeClr>
                </a:solidFill>
                <a:latin typeface="Century Gothic" pitchFamily="34" charset="0"/>
              </a:defRPr>
            </a:lvl1pPr>
          </a:lstStyle>
          <a:p>
            <a:pPr>
              <a:defRPr/>
            </a:pPr>
            <a:endParaRPr lang="en-US" altLang="zh-CN"/>
          </a:p>
        </p:txBody>
      </p:sp>
      <p:sp>
        <p:nvSpPr>
          <p:cNvPr id="5" name="Footer Placeholder 4"/>
          <p:cNvSpPr>
            <a:spLocks noGrp="1"/>
          </p:cNvSpPr>
          <p:nvPr>
            <p:ph type="ftr" sz="quarter" idx="3"/>
          </p:nvPr>
        </p:nvSpPr>
        <p:spPr>
          <a:xfrm>
            <a:off x="3163994" y="30510482"/>
            <a:ext cx="13670280" cy="1752600"/>
          </a:xfrm>
          <a:prstGeom prst="rect">
            <a:avLst/>
          </a:prstGeom>
        </p:spPr>
        <p:txBody>
          <a:bodyPr vert="horz" lIns="219456" tIns="219456" rIns="438912" bIns="219456" rtlCol="0" anchor="ctr"/>
          <a:lstStyle>
            <a:lvl1pPr algn="l">
              <a:defRPr sz="5800">
                <a:solidFill>
                  <a:schemeClr val="tx1">
                    <a:lumMod val="65000"/>
                    <a:lumOff val="35000"/>
                  </a:schemeClr>
                </a:solidFill>
                <a:latin typeface="Century Gothic" pitchFamily="34" charset="0"/>
              </a:defRPr>
            </a:lvl1pPr>
          </a:lstStyle>
          <a:p>
            <a:pPr>
              <a:defRPr/>
            </a:pPr>
            <a:endParaRPr lang="en-US" altLang="zh-CN"/>
          </a:p>
        </p:txBody>
      </p:sp>
      <p:sp>
        <p:nvSpPr>
          <p:cNvPr id="6" name="Slide Number Placeholder 5"/>
          <p:cNvSpPr>
            <a:spLocks noGrp="1"/>
          </p:cNvSpPr>
          <p:nvPr>
            <p:ph type="sldNum" sz="quarter" idx="4"/>
          </p:nvPr>
        </p:nvSpPr>
        <p:spPr>
          <a:xfrm>
            <a:off x="41007737" y="30510482"/>
            <a:ext cx="2697480" cy="1752600"/>
          </a:xfrm>
          <a:prstGeom prst="rect">
            <a:avLst/>
          </a:prstGeom>
        </p:spPr>
        <p:txBody>
          <a:bodyPr vert="horz" lIns="131674" tIns="219456" rIns="219456" bIns="219456" rtlCol="0" anchor="ctr"/>
          <a:lstStyle>
            <a:lvl1pPr algn="l">
              <a:defRPr sz="5800">
                <a:solidFill>
                  <a:schemeClr val="tx1">
                    <a:lumMod val="65000"/>
                    <a:lumOff val="35000"/>
                  </a:schemeClr>
                </a:solidFill>
                <a:latin typeface="Century Gothic" pitchFamily="34" charset="0"/>
              </a:defRPr>
            </a:lvl1pPr>
          </a:lstStyle>
          <a:p>
            <a:fld id="{99B2E749-6C7C-465B-A61C-951C49A85D32}" type="slidenum">
              <a:rPr lang="en-US" altLang="zh-CN" smtClean="0"/>
              <a:pPr/>
              <a:t>‹#›</a:t>
            </a:fld>
            <a:endParaRPr lang="en-US" altLang="zh-CN"/>
          </a:p>
        </p:txBody>
      </p:sp>
      <p:graphicFrame>
        <p:nvGraphicFramePr>
          <p:cNvPr id="9" name="Table 8">
            <a:extLst>
              <a:ext uri="{FF2B5EF4-FFF2-40B4-BE49-F238E27FC236}">
                <a16:creationId xmlns:a16="http://schemas.microsoft.com/office/drawing/2014/main" id="{6568A53E-F33A-1370-F2A0-5E7B649943E9}"/>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F7EDB04C-FFF7-83FD-4DE2-B28EF4782686}"/>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0437159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ctr" defTabSz="4389120" rtl="0" eaLnBrk="1" latinLnBrk="0" hangingPunct="1">
        <a:lnSpc>
          <a:spcPts val="27840"/>
        </a:lnSpc>
        <a:spcBef>
          <a:spcPct val="0"/>
        </a:spcBef>
        <a:buNone/>
        <a:defRPr sz="259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1645920" indent="-1645920" algn="l" defTabSz="4389120" rtl="0" eaLnBrk="1" latinLnBrk="0" hangingPunct="1">
        <a:spcBef>
          <a:spcPct val="20000"/>
        </a:spcBef>
        <a:buFont typeface="Arial" pitchFamily="34" charset="0"/>
        <a:buChar char="•"/>
        <a:defRPr sz="11500" kern="1200">
          <a:solidFill>
            <a:schemeClr val="tx1">
              <a:lumMod val="50000"/>
              <a:lumOff val="50000"/>
            </a:schemeClr>
          </a:solidFill>
          <a:latin typeface="+mj-lt"/>
          <a:ea typeface="+mn-ea"/>
          <a:cs typeface="+mn-cs"/>
        </a:defRPr>
      </a:lvl1pPr>
      <a:lvl2pPr marL="3566160" indent="-137160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2pPr>
      <a:lvl3pPr marL="548640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3pPr>
      <a:lvl4pPr marL="768096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4pPr>
      <a:lvl5pPr marL="987552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5pPr>
      <a:lvl6pPr marL="1207008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6pPr>
      <a:lvl7pPr marL="1426464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7pPr>
      <a:lvl8pPr marL="16459200" indent="-1097280" algn="l" defTabSz="4389120" rtl="0" eaLnBrk="1" latinLnBrk="0" hangingPunct="1">
        <a:spcBef>
          <a:spcPct val="20000"/>
        </a:spcBef>
        <a:buFont typeface="Courier New" pitchFamily="49" charset="0"/>
        <a:buChar char="o"/>
        <a:defRPr sz="7700" kern="1200">
          <a:solidFill>
            <a:schemeClr val="tx1">
              <a:lumMod val="50000"/>
              <a:lumOff val="50000"/>
            </a:schemeClr>
          </a:solidFill>
          <a:latin typeface="+mj-lt"/>
          <a:ea typeface="+mn-ea"/>
          <a:cs typeface="+mn-cs"/>
        </a:defRPr>
      </a:lvl8pPr>
      <a:lvl9pPr marL="18653760" indent="-1097280" algn="l" defTabSz="4389120" rtl="0" eaLnBrk="1" latinLnBrk="0" hangingPunct="1">
        <a:spcBef>
          <a:spcPct val="20000"/>
        </a:spcBef>
        <a:buFont typeface="Arial" pitchFamily="34" charset="0"/>
        <a:buChar char="•"/>
        <a:defRPr sz="7700" kern="1200">
          <a:solidFill>
            <a:schemeClr val="tx1">
              <a:lumMod val="50000"/>
              <a:lumOff val="50000"/>
            </a:schemeClr>
          </a:solidFill>
          <a:latin typeface="+mj-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4.wdp"/><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microsoft.com/office/2007/relationships/hdphoto" Target="../media/hdphoto2.wdp"/><Relationship Id="rId11" Type="http://schemas.openxmlformats.org/officeDocument/2006/relationships/image" Target="../media/image15.png"/><Relationship Id="rId5" Type="http://schemas.openxmlformats.org/officeDocument/2006/relationships/image" Target="../media/image11.png"/><Relationship Id="rId10" Type="http://schemas.microsoft.com/office/2007/relationships/hdphoto" Target="../media/hdphoto3.wdp"/><Relationship Id="rId4" Type="http://schemas.microsoft.com/office/2007/relationships/hdphoto" Target="../media/hdphoto1.wdp"/><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6">
            <a:extLst>
              <a:ext uri="{FF2B5EF4-FFF2-40B4-BE49-F238E27FC236}">
                <a16:creationId xmlns:a16="http://schemas.microsoft.com/office/drawing/2014/main" id="{196F62A9-E24C-087C-D4F6-8A9E9228AD33}"/>
              </a:ext>
            </a:extLst>
          </p:cNvPr>
          <p:cNvSpPr txBox="1">
            <a:spLocks noChangeArrowheads="1"/>
          </p:cNvSpPr>
          <p:nvPr/>
        </p:nvSpPr>
        <p:spPr bwMode="auto">
          <a:xfrm>
            <a:off x="8490859" y="772641"/>
            <a:ext cx="28019827" cy="430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7200" baseline="0" dirty="0">
                <a:ea typeface="SimSun" pitchFamily="2" charset="-122"/>
              </a:rPr>
              <a:t>Stance Detection in YouTube Comments</a:t>
            </a:r>
          </a:p>
          <a:p>
            <a:pPr algn="ctr" eaLnBrk="1" hangingPunct="1">
              <a:spcBef>
                <a:spcPts val="0"/>
              </a:spcBef>
            </a:pPr>
            <a:r>
              <a:rPr lang="en-US" sz="8200" dirty="0"/>
              <a:t>Mark Stowell and Dr. </a:t>
            </a:r>
            <a:r>
              <a:rPr lang="en-US" sz="8200" dirty="0" err="1"/>
              <a:t>Adita</a:t>
            </a:r>
            <a:r>
              <a:rPr lang="en-US" sz="8200" dirty="0"/>
              <a:t> Kulkarni</a:t>
            </a:r>
          </a:p>
          <a:p>
            <a:pPr algn="ctr" eaLnBrk="1" hangingPunct="1">
              <a:spcBef>
                <a:spcPts val="0"/>
              </a:spcBef>
            </a:pPr>
            <a:endParaRPr lang="en-US" sz="8200" dirty="0"/>
          </a:p>
          <a:p>
            <a:pPr algn="ctr" eaLnBrk="1" hangingPunct="1">
              <a:spcBef>
                <a:spcPct val="50000"/>
              </a:spcBef>
            </a:pPr>
            <a:endParaRPr lang="en-US" altLang="zh-CN" sz="6200" baseline="0" dirty="0">
              <a:ea typeface="SimSun" pitchFamily="2" charset="-122"/>
            </a:endParaRPr>
          </a:p>
        </p:txBody>
      </p:sp>
      <p:sp>
        <p:nvSpPr>
          <p:cNvPr id="24" name="Text Box 18">
            <a:extLst>
              <a:ext uri="{FF2B5EF4-FFF2-40B4-BE49-F238E27FC236}">
                <a16:creationId xmlns:a16="http://schemas.microsoft.com/office/drawing/2014/main" id="{9A17A916-3A3B-1BA4-A8F6-3CDFA3FC0E08}"/>
              </a:ext>
            </a:extLst>
          </p:cNvPr>
          <p:cNvSpPr txBox="1">
            <a:spLocks noChangeArrowheads="1"/>
          </p:cNvSpPr>
          <p:nvPr/>
        </p:nvSpPr>
        <p:spPr bwMode="auto">
          <a:xfrm>
            <a:off x="3687533" y="4539454"/>
            <a:ext cx="37359773" cy="553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925" tIns="39970" rIns="79925" bIns="39970">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800" baseline="0" dirty="0">
                <a:ea typeface="SimSun" pitchFamily="2" charset="-122"/>
              </a:rPr>
              <a:t>Department of Computing Sciences, SUNY Brockport, Brockport NY</a:t>
            </a:r>
          </a:p>
        </p:txBody>
      </p:sp>
      <p:grpSp>
        <p:nvGrpSpPr>
          <p:cNvPr id="25" name="Group 24">
            <a:extLst>
              <a:ext uri="{FF2B5EF4-FFF2-40B4-BE49-F238E27FC236}">
                <a16:creationId xmlns:a16="http://schemas.microsoft.com/office/drawing/2014/main" id="{5095BEB0-4B11-0A5A-AD27-13F1C21FA8EB}"/>
              </a:ext>
            </a:extLst>
          </p:cNvPr>
          <p:cNvGrpSpPr/>
          <p:nvPr/>
        </p:nvGrpSpPr>
        <p:grpSpPr>
          <a:xfrm>
            <a:off x="-18286" y="5562151"/>
            <a:ext cx="14824488" cy="9891209"/>
            <a:chOff x="1199331" y="6557962"/>
            <a:chExt cx="16106775" cy="10210799"/>
          </a:xfrm>
        </p:grpSpPr>
        <p:sp>
          <p:nvSpPr>
            <p:cNvPr id="26" name="Rectangle 31">
              <a:extLst>
                <a:ext uri="{FF2B5EF4-FFF2-40B4-BE49-F238E27FC236}">
                  <a16:creationId xmlns:a16="http://schemas.microsoft.com/office/drawing/2014/main" id="{58701421-90F2-0741-6A04-75C11AE6C7F9}"/>
                </a:ext>
              </a:extLst>
            </p:cNvPr>
            <p:cNvSpPr>
              <a:spLocks noChangeArrowheads="1"/>
            </p:cNvSpPr>
            <p:nvPr/>
          </p:nvSpPr>
          <p:spPr bwMode="auto">
            <a:xfrm>
              <a:off x="1219200" y="6557962"/>
              <a:ext cx="16078200" cy="10210799"/>
            </a:xfrm>
            <a:prstGeom prst="rect">
              <a:avLst/>
            </a:prstGeom>
            <a:noFill/>
            <a:ln w="12700" cmpd="sng">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27" name="Rectangle 69">
              <a:extLst>
                <a:ext uri="{FF2B5EF4-FFF2-40B4-BE49-F238E27FC236}">
                  <a16:creationId xmlns:a16="http://schemas.microsoft.com/office/drawing/2014/main" id="{4A48A2AA-7D4B-0453-11A5-53A100AAC7E5}"/>
                </a:ext>
              </a:extLst>
            </p:cNvPr>
            <p:cNvSpPr/>
            <p:nvPr/>
          </p:nvSpPr>
          <p:spPr>
            <a:xfrm>
              <a:off x="1199331" y="6560127"/>
              <a:ext cx="16106775" cy="755156"/>
            </a:xfrm>
            <a:custGeom>
              <a:avLst/>
              <a:gdLst>
                <a:gd name="connsiteX0" fmla="*/ 0 w 16106775"/>
                <a:gd name="connsiteY0" fmla="*/ 0 h 646331"/>
                <a:gd name="connsiteX1" fmla="*/ 16106775 w 16106775"/>
                <a:gd name="connsiteY1" fmla="*/ 0 h 646331"/>
                <a:gd name="connsiteX2" fmla="*/ 16106775 w 16106775"/>
                <a:gd name="connsiteY2" fmla="*/ 646331 h 646331"/>
                <a:gd name="connsiteX3" fmla="*/ 0 w 16106775"/>
                <a:gd name="connsiteY3" fmla="*/ 646331 h 646331"/>
                <a:gd name="connsiteX4" fmla="*/ 0 w 16106775"/>
                <a:gd name="connsiteY4" fmla="*/ 0 h 646331"/>
                <a:gd name="connsiteX0" fmla="*/ 0 w 16106775"/>
                <a:gd name="connsiteY0" fmla="*/ 0 h 817781"/>
                <a:gd name="connsiteX1" fmla="*/ 16106775 w 16106775"/>
                <a:gd name="connsiteY1" fmla="*/ 0 h 817781"/>
                <a:gd name="connsiteX2" fmla="*/ 16106775 w 16106775"/>
                <a:gd name="connsiteY2" fmla="*/ 646331 h 817781"/>
                <a:gd name="connsiteX3" fmla="*/ 0 w 16106775"/>
                <a:gd name="connsiteY3" fmla="*/ 817781 h 817781"/>
                <a:gd name="connsiteX4" fmla="*/ 0 w 16106775"/>
                <a:gd name="connsiteY4" fmla="*/ 0 h 817781"/>
                <a:gd name="connsiteX0" fmla="*/ 0 w 16106775"/>
                <a:gd name="connsiteY0" fmla="*/ 0 h 817781"/>
                <a:gd name="connsiteX1" fmla="*/ 16106775 w 16106775"/>
                <a:gd name="connsiteY1" fmla="*/ 0 h 817781"/>
                <a:gd name="connsiteX2" fmla="*/ 16106775 w 16106775"/>
                <a:gd name="connsiteY2" fmla="*/ 817781 h 817781"/>
                <a:gd name="connsiteX3" fmla="*/ 0 w 16106775"/>
                <a:gd name="connsiteY3" fmla="*/ 817781 h 817781"/>
                <a:gd name="connsiteX4" fmla="*/ 0 w 16106775"/>
                <a:gd name="connsiteY4" fmla="*/ 0 h 817781"/>
                <a:gd name="connsiteX0" fmla="*/ 0 w 16106775"/>
                <a:gd name="connsiteY0" fmla="*/ 0 h 979756"/>
                <a:gd name="connsiteX1" fmla="*/ 16106775 w 16106775"/>
                <a:gd name="connsiteY1" fmla="*/ 0 h 979756"/>
                <a:gd name="connsiteX2" fmla="*/ 16106775 w 16106775"/>
                <a:gd name="connsiteY2" fmla="*/ 817781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0 w 16106775"/>
                <a:gd name="connsiteY3" fmla="*/ 979756 h 979756"/>
                <a:gd name="connsiteX4" fmla="*/ 0 w 16106775"/>
                <a:gd name="connsiteY4" fmla="*/ 0 h 979756"/>
                <a:gd name="connsiteX0" fmla="*/ 0 w 16106775"/>
                <a:gd name="connsiteY0" fmla="*/ 0 h 979756"/>
                <a:gd name="connsiteX1" fmla="*/ 16106775 w 16106775"/>
                <a:gd name="connsiteY1" fmla="*/ 0 h 979756"/>
                <a:gd name="connsiteX2" fmla="*/ 16106775 w 16106775"/>
                <a:gd name="connsiteY2" fmla="*/ 979756 h 979756"/>
                <a:gd name="connsiteX3" fmla="*/ 15741 w 16106775"/>
                <a:gd name="connsiteY3" fmla="*/ 763643 h 979756"/>
                <a:gd name="connsiteX4" fmla="*/ 0 w 16106775"/>
                <a:gd name="connsiteY4" fmla="*/ 0 h 979756"/>
                <a:gd name="connsiteX0" fmla="*/ 0 w 16106775"/>
                <a:gd name="connsiteY0" fmla="*/ 0 h 763643"/>
                <a:gd name="connsiteX1" fmla="*/ 16106775 w 16106775"/>
                <a:gd name="connsiteY1" fmla="*/ 0 h 763643"/>
                <a:gd name="connsiteX2" fmla="*/ 16091032 w 16106775"/>
                <a:gd name="connsiteY2" fmla="*/ 750930 h 763643"/>
                <a:gd name="connsiteX3" fmla="*/ 15741 w 16106775"/>
                <a:gd name="connsiteY3" fmla="*/ 763643 h 763643"/>
                <a:gd name="connsiteX4" fmla="*/ 0 w 16106775"/>
                <a:gd name="connsiteY4" fmla="*/ 0 h 76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6775" h="763643">
                  <a:moveTo>
                    <a:pt x="0" y="0"/>
                  </a:moveTo>
                  <a:lnTo>
                    <a:pt x="16106775" y="0"/>
                  </a:lnTo>
                  <a:lnTo>
                    <a:pt x="16091032" y="750930"/>
                  </a:lnTo>
                  <a:lnTo>
                    <a:pt x="15741" y="763643"/>
                  </a:lnTo>
                  <a:lnTo>
                    <a:pt x="0" y="0"/>
                  </a:lnTo>
                  <a:close/>
                </a:path>
              </a:pathLst>
            </a:custGeom>
            <a:solidFill>
              <a:srgbClr val="003A24"/>
            </a:solidFill>
            <a:ln w="12700" cmpd="sng">
              <a:noFill/>
            </a:ln>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Abstract</a:t>
              </a:r>
            </a:p>
          </p:txBody>
        </p:sp>
      </p:grpSp>
      <p:grpSp>
        <p:nvGrpSpPr>
          <p:cNvPr id="28" name="Group 27">
            <a:extLst>
              <a:ext uri="{FF2B5EF4-FFF2-40B4-BE49-F238E27FC236}">
                <a16:creationId xmlns:a16="http://schemas.microsoft.com/office/drawing/2014/main" id="{49F6E0C8-87DB-C5DD-0785-2D795D069062}"/>
              </a:ext>
            </a:extLst>
          </p:cNvPr>
          <p:cNvGrpSpPr/>
          <p:nvPr/>
        </p:nvGrpSpPr>
        <p:grpSpPr>
          <a:xfrm>
            <a:off x="0" y="15745590"/>
            <a:ext cx="14771037" cy="8394472"/>
            <a:chOff x="1184910" y="17151376"/>
            <a:chExt cx="16087770" cy="13487402"/>
          </a:xfrm>
        </p:grpSpPr>
        <p:sp>
          <p:nvSpPr>
            <p:cNvPr id="29" name="Rectangle 20">
              <a:extLst>
                <a:ext uri="{FF2B5EF4-FFF2-40B4-BE49-F238E27FC236}">
                  <a16:creationId xmlns:a16="http://schemas.microsoft.com/office/drawing/2014/main" id="{39816626-4650-9F63-0DF9-C71A4B112B24}"/>
                </a:ext>
              </a:extLst>
            </p:cNvPr>
            <p:cNvSpPr>
              <a:spLocks noChangeArrowheads="1"/>
            </p:cNvSpPr>
            <p:nvPr/>
          </p:nvSpPr>
          <p:spPr bwMode="auto">
            <a:xfrm>
              <a:off x="1194480" y="17151378"/>
              <a:ext cx="16078200" cy="13487400"/>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30" name="Rectangle 69">
              <a:extLst>
                <a:ext uri="{FF2B5EF4-FFF2-40B4-BE49-F238E27FC236}">
                  <a16:creationId xmlns:a16="http://schemas.microsoft.com/office/drawing/2014/main" id="{2EB402E4-A78F-D2C9-1E01-B9BB95C0B80E}"/>
                </a:ext>
              </a:extLst>
            </p:cNvPr>
            <p:cNvSpPr/>
            <p:nvPr/>
          </p:nvSpPr>
          <p:spPr>
            <a:xfrm>
              <a:off x="1184910" y="17151376"/>
              <a:ext cx="16083983" cy="1211537"/>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Data Collection</a:t>
              </a:r>
            </a:p>
          </p:txBody>
        </p:sp>
      </p:grpSp>
      <p:grpSp>
        <p:nvGrpSpPr>
          <p:cNvPr id="31" name="Group 30">
            <a:extLst>
              <a:ext uri="{FF2B5EF4-FFF2-40B4-BE49-F238E27FC236}">
                <a16:creationId xmlns:a16="http://schemas.microsoft.com/office/drawing/2014/main" id="{A64CA5DA-2D81-68B7-3FA7-128D8735568B}"/>
              </a:ext>
            </a:extLst>
          </p:cNvPr>
          <p:cNvGrpSpPr/>
          <p:nvPr/>
        </p:nvGrpSpPr>
        <p:grpSpPr>
          <a:xfrm>
            <a:off x="15163975" y="5562150"/>
            <a:ext cx="14236811" cy="9891209"/>
            <a:chOff x="17949863" y="6671888"/>
            <a:chExt cx="16242393" cy="29565599"/>
          </a:xfrm>
        </p:grpSpPr>
        <p:sp>
          <p:nvSpPr>
            <p:cNvPr id="32" name="Rectangle 8">
              <a:extLst>
                <a:ext uri="{FF2B5EF4-FFF2-40B4-BE49-F238E27FC236}">
                  <a16:creationId xmlns:a16="http://schemas.microsoft.com/office/drawing/2014/main" id="{C2CC0373-8409-B8FD-5319-C842B607E942}"/>
                </a:ext>
              </a:extLst>
            </p:cNvPr>
            <p:cNvSpPr/>
            <p:nvPr/>
          </p:nvSpPr>
          <p:spPr>
            <a:xfrm>
              <a:off x="17949863" y="6671888"/>
              <a:ext cx="16242393" cy="2186571"/>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Examples of Annotated YouTube Comments</a:t>
              </a:r>
            </a:p>
          </p:txBody>
        </p:sp>
        <p:sp>
          <p:nvSpPr>
            <p:cNvPr id="33" name="Rectangle 21">
              <a:extLst>
                <a:ext uri="{FF2B5EF4-FFF2-40B4-BE49-F238E27FC236}">
                  <a16:creationId xmlns:a16="http://schemas.microsoft.com/office/drawing/2014/main" id="{CD2C0414-3171-E4AC-BFE0-62A02366FB13}"/>
                </a:ext>
              </a:extLst>
            </p:cNvPr>
            <p:cNvSpPr>
              <a:spLocks noChangeArrowheads="1"/>
            </p:cNvSpPr>
            <p:nvPr/>
          </p:nvSpPr>
          <p:spPr bwMode="auto">
            <a:xfrm>
              <a:off x="17949863" y="6671888"/>
              <a:ext cx="16230600" cy="29565599"/>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grpSp>
      <p:grpSp>
        <p:nvGrpSpPr>
          <p:cNvPr id="35" name="Group 34">
            <a:extLst>
              <a:ext uri="{FF2B5EF4-FFF2-40B4-BE49-F238E27FC236}">
                <a16:creationId xmlns:a16="http://schemas.microsoft.com/office/drawing/2014/main" id="{F13B5E05-4356-3B0D-8616-9577227E3804}"/>
              </a:ext>
            </a:extLst>
          </p:cNvPr>
          <p:cNvGrpSpPr/>
          <p:nvPr/>
        </p:nvGrpSpPr>
        <p:grpSpPr>
          <a:xfrm>
            <a:off x="29845544" y="5562116"/>
            <a:ext cx="14022264" cy="6406150"/>
            <a:chOff x="34819172" y="6557962"/>
            <a:chExt cx="15559115" cy="14020800"/>
          </a:xfrm>
        </p:grpSpPr>
        <p:sp>
          <p:nvSpPr>
            <p:cNvPr id="36" name="Rectangle 34">
              <a:extLst>
                <a:ext uri="{FF2B5EF4-FFF2-40B4-BE49-F238E27FC236}">
                  <a16:creationId xmlns:a16="http://schemas.microsoft.com/office/drawing/2014/main" id="{928C7335-0477-6E2D-CD71-5DA783E6D920}"/>
                </a:ext>
              </a:extLst>
            </p:cNvPr>
            <p:cNvSpPr>
              <a:spLocks noChangeArrowheads="1"/>
            </p:cNvSpPr>
            <p:nvPr/>
          </p:nvSpPr>
          <p:spPr bwMode="auto">
            <a:xfrm>
              <a:off x="34823400" y="6557962"/>
              <a:ext cx="15544800" cy="14020800"/>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37" name="Rectangle 8">
              <a:extLst>
                <a:ext uri="{FF2B5EF4-FFF2-40B4-BE49-F238E27FC236}">
                  <a16:creationId xmlns:a16="http://schemas.microsoft.com/office/drawing/2014/main" id="{D4A14E82-0527-7070-6760-44C38266A50B}"/>
                </a:ext>
              </a:extLst>
            </p:cNvPr>
            <p:cNvSpPr/>
            <p:nvPr/>
          </p:nvSpPr>
          <p:spPr>
            <a:xfrm>
              <a:off x="34819172" y="6568014"/>
              <a:ext cx="15559115" cy="1601039"/>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618692"/>
                <a:gd name="connsiteX1" fmla="*/ 16230600 w 16230600"/>
                <a:gd name="connsiteY1" fmla="*/ 0 h 1618692"/>
                <a:gd name="connsiteX2" fmla="*/ 16173450 w 16230600"/>
                <a:gd name="connsiteY2" fmla="*/ 1257958 h 1618692"/>
                <a:gd name="connsiteX3" fmla="*/ 28575 w 16230600"/>
                <a:gd name="connsiteY3" fmla="*/ 1618692 h 1618692"/>
                <a:gd name="connsiteX4" fmla="*/ 0 w 16230600"/>
                <a:gd name="connsiteY4" fmla="*/ 0 h 1618692"/>
                <a:gd name="connsiteX0" fmla="*/ 0 w 16233122"/>
                <a:gd name="connsiteY0" fmla="*/ 0 h 1618692"/>
                <a:gd name="connsiteX1" fmla="*/ 16230600 w 16233122"/>
                <a:gd name="connsiteY1" fmla="*/ 0 h 1618692"/>
                <a:gd name="connsiteX2" fmla="*/ 16233122 w 16233122"/>
                <a:gd name="connsiteY2" fmla="*/ 1591652 h 1618692"/>
                <a:gd name="connsiteX3" fmla="*/ 28575 w 16233122"/>
                <a:gd name="connsiteY3" fmla="*/ 1618692 h 1618692"/>
                <a:gd name="connsiteX4" fmla="*/ 0 w 16233122"/>
                <a:gd name="connsiteY4" fmla="*/ 0 h 1618692"/>
                <a:gd name="connsiteX0" fmla="*/ 16889 w 16250011"/>
                <a:gd name="connsiteY0" fmla="*/ 0 h 1985100"/>
                <a:gd name="connsiteX1" fmla="*/ 16247489 w 16250011"/>
                <a:gd name="connsiteY1" fmla="*/ 0 h 1985100"/>
                <a:gd name="connsiteX2" fmla="*/ 16250011 w 16250011"/>
                <a:gd name="connsiteY2" fmla="*/ 1591652 h 1985100"/>
                <a:gd name="connsiteX3" fmla="*/ 0 w 16250011"/>
                <a:gd name="connsiteY3" fmla="*/ 1985100 h 1985100"/>
                <a:gd name="connsiteX4" fmla="*/ 16889 w 16250011"/>
                <a:gd name="connsiteY4" fmla="*/ 0 h 1985100"/>
                <a:gd name="connsiteX0" fmla="*/ 16889 w 16280321"/>
                <a:gd name="connsiteY0" fmla="*/ 0 h 1985100"/>
                <a:gd name="connsiteX1" fmla="*/ 16247489 w 16280321"/>
                <a:gd name="connsiteY1" fmla="*/ 0 h 1985100"/>
                <a:gd name="connsiteX2" fmla="*/ 16280321 w 16280321"/>
                <a:gd name="connsiteY2" fmla="*/ 1866458 h 1985100"/>
                <a:gd name="connsiteX3" fmla="*/ 0 w 16280321"/>
                <a:gd name="connsiteY3" fmla="*/ 1985100 h 1985100"/>
                <a:gd name="connsiteX4" fmla="*/ 16889 w 16280321"/>
                <a:gd name="connsiteY4" fmla="*/ 0 h 1985100"/>
                <a:gd name="connsiteX0" fmla="*/ 16889 w 16280321"/>
                <a:gd name="connsiteY0" fmla="*/ 0 h 1988596"/>
                <a:gd name="connsiteX1" fmla="*/ 16247489 w 16280321"/>
                <a:gd name="connsiteY1" fmla="*/ 0 h 1988596"/>
                <a:gd name="connsiteX2" fmla="*/ 16280321 w 16280321"/>
                <a:gd name="connsiteY2" fmla="*/ 1988596 h 1988596"/>
                <a:gd name="connsiteX3" fmla="*/ 0 w 16280321"/>
                <a:gd name="connsiteY3" fmla="*/ 1985100 h 1988596"/>
                <a:gd name="connsiteX4" fmla="*/ 16889 w 16280321"/>
                <a:gd name="connsiteY4" fmla="*/ 0 h 1988596"/>
                <a:gd name="connsiteX0" fmla="*/ 16889 w 16247524"/>
                <a:gd name="connsiteY0" fmla="*/ 0 h 1988596"/>
                <a:gd name="connsiteX1" fmla="*/ 16247489 w 16247524"/>
                <a:gd name="connsiteY1" fmla="*/ 0 h 1988596"/>
                <a:gd name="connsiteX2" fmla="*/ 16234857 w 16247524"/>
                <a:gd name="connsiteY2" fmla="*/ 1988596 h 1988596"/>
                <a:gd name="connsiteX3" fmla="*/ 0 w 16247524"/>
                <a:gd name="connsiteY3" fmla="*/ 1985100 h 1988596"/>
                <a:gd name="connsiteX4" fmla="*/ 16889 w 16247524"/>
                <a:gd name="connsiteY4" fmla="*/ 0 h 1988596"/>
                <a:gd name="connsiteX0" fmla="*/ 16889 w 16250013"/>
                <a:gd name="connsiteY0" fmla="*/ 0 h 1985100"/>
                <a:gd name="connsiteX1" fmla="*/ 16247489 w 16250013"/>
                <a:gd name="connsiteY1" fmla="*/ 0 h 1985100"/>
                <a:gd name="connsiteX2" fmla="*/ 16250013 w 16250013"/>
                <a:gd name="connsiteY2" fmla="*/ 1958060 h 1985100"/>
                <a:gd name="connsiteX3" fmla="*/ 0 w 16250013"/>
                <a:gd name="connsiteY3" fmla="*/ 1985100 h 1985100"/>
                <a:gd name="connsiteX4" fmla="*/ 16889 w 16250013"/>
                <a:gd name="connsiteY4" fmla="*/ 0 h 198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50013" h="1985100">
                  <a:moveTo>
                    <a:pt x="16889" y="0"/>
                  </a:moveTo>
                  <a:lnTo>
                    <a:pt x="16247489" y="0"/>
                  </a:lnTo>
                  <a:cubicBezTo>
                    <a:pt x="16248330" y="530551"/>
                    <a:pt x="16249172" y="1427509"/>
                    <a:pt x="16250013" y="1958060"/>
                  </a:cubicBezTo>
                  <a:lnTo>
                    <a:pt x="0" y="1985100"/>
                  </a:lnTo>
                  <a:lnTo>
                    <a:pt x="16889" y="0"/>
                  </a:ln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宋体" charset="0"/>
                  <a:cs typeface="ＭＳ Ｐゴシック" charset="0"/>
                </a:rPr>
                <a:t>Results</a:t>
              </a:r>
              <a:endParaRPr lang="en-US" sz="4300" b="1" baseline="0" dirty="0">
                <a:solidFill>
                  <a:schemeClr val="bg1"/>
                </a:solidFill>
                <a:latin typeface="Arial" charset="0"/>
                <a:ea typeface="ＭＳ Ｐゴシック" charset="0"/>
                <a:cs typeface="ＭＳ Ｐゴシック" charset="0"/>
              </a:endParaRPr>
            </a:p>
          </p:txBody>
        </p:sp>
      </p:grpSp>
      <p:grpSp>
        <p:nvGrpSpPr>
          <p:cNvPr id="38" name="Group 37">
            <a:extLst>
              <a:ext uri="{FF2B5EF4-FFF2-40B4-BE49-F238E27FC236}">
                <a16:creationId xmlns:a16="http://schemas.microsoft.com/office/drawing/2014/main" id="{69724AAE-3873-E30D-50CD-E908F4B44C3E}"/>
              </a:ext>
            </a:extLst>
          </p:cNvPr>
          <p:cNvGrpSpPr/>
          <p:nvPr/>
        </p:nvGrpSpPr>
        <p:grpSpPr>
          <a:xfrm>
            <a:off x="29849352" y="12238892"/>
            <a:ext cx="14037384" cy="12678508"/>
            <a:chOff x="34856966" y="21115587"/>
            <a:chExt cx="15570825" cy="4929599"/>
          </a:xfrm>
        </p:grpSpPr>
        <p:sp>
          <p:nvSpPr>
            <p:cNvPr id="39" name="Title 1">
              <a:extLst>
                <a:ext uri="{FF2B5EF4-FFF2-40B4-BE49-F238E27FC236}">
                  <a16:creationId xmlns:a16="http://schemas.microsoft.com/office/drawing/2014/main" id="{015018CD-FF8D-54F0-4C40-14A63DA4BEEE}"/>
                </a:ext>
              </a:extLst>
            </p:cNvPr>
            <p:cNvSpPr txBox="1">
              <a:spLocks/>
            </p:cNvSpPr>
            <p:nvPr/>
          </p:nvSpPr>
          <p:spPr>
            <a:xfrm>
              <a:off x="34861502" y="21115587"/>
              <a:ext cx="15566289" cy="284426"/>
            </a:xfrm>
            <a:custGeom>
              <a:avLst/>
              <a:gdLst>
                <a:gd name="connsiteX0" fmla="*/ 0 w 15547215"/>
                <a:gd name="connsiteY0" fmla="*/ 0 h 852488"/>
                <a:gd name="connsiteX1" fmla="*/ 15547215 w 15547215"/>
                <a:gd name="connsiteY1" fmla="*/ 0 h 852488"/>
                <a:gd name="connsiteX2" fmla="*/ 15547215 w 15547215"/>
                <a:gd name="connsiteY2" fmla="*/ 852488 h 852488"/>
                <a:gd name="connsiteX3" fmla="*/ 0 w 15547215"/>
                <a:gd name="connsiteY3" fmla="*/ 852488 h 852488"/>
                <a:gd name="connsiteX4" fmla="*/ 0 w 15547215"/>
                <a:gd name="connsiteY4" fmla="*/ 0 h 852488"/>
                <a:gd name="connsiteX0" fmla="*/ 0 w 15547215"/>
                <a:gd name="connsiteY0" fmla="*/ 0 h 939573"/>
                <a:gd name="connsiteX1" fmla="*/ 15547215 w 15547215"/>
                <a:gd name="connsiteY1" fmla="*/ 0 h 939573"/>
                <a:gd name="connsiteX2" fmla="*/ 15547215 w 15547215"/>
                <a:gd name="connsiteY2" fmla="*/ 852488 h 939573"/>
                <a:gd name="connsiteX3" fmla="*/ 43543 w 15547215"/>
                <a:gd name="connsiteY3" fmla="*/ 939573 h 939573"/>
                <a:gd name="connsiteX4" fmla="*/ 0 w 15547215"/>
                <a:gd name="connsiteY4" fmla="*/ 0 h 939573"/>
                <a:gd name="connsiteX0" fmla="*/ 0 w 15547215"/>
                <a:gd name="connsiteY0" fmla="*/ 0 h 939574"/>
                <a:gd name="connsiteX1" fmla="*/ 15547215 w 15547215"/>
                <a:gd name="connsiteY1" fmla="*/ 0 h 939574"/>
                <a:gd name="connsiteX2" fmla="*/ 15547215 w 15547215"/>
                <a:gd name="connsiteY2" fmla="*/ 939574 h 939574"/>
                <a:gd name="connsiteX3" fmla="*/ 43543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939573 h 939574"/>
                <a:gd name="connsiteX4" fmla="*/ 0 w 15547215"/>
                <a:gd name="connsiteY4" fmla="*/ 0 h 939574"/>
                <a:gd name="connsiteX0" fmla="*/ 0 w 15547215"/>
                <a:gd name="connsiteY0" fmla="*/ 0 h 939574"/>
                <a:gd name="connsiteX1" fmla="*/ 15547215 w 15547215"/>
                <a:gd name="connsiteY1" fmla="*/ 0 h 939574"/>
                <a:gd name="connsiteX2" fmla="*/ 15547215 w 15547215"/>
                <a:gd name="connsiteY2" fmla="*/ 939574 h 939574"/>
                <a:gd name="connsiteX3" fmla="*/ 0 w 15547215"/>
                <a:gd name="connsiteY3" fmla="*/ 810928 h 939574"/>
                <a:gd name="connsiteX4" fmla="*/ 0 w 15547215"/>
                <a:gd name="connsiteY4" fmla="*/ 0 h 939574"/>
                <a:gd name="connsiteX0" fmla="*/ 0 w 15547215"/>
                <a:gd name="connsiteY0" fmla="*/ 0 h 810928"/>
                <a:gd name="connsiteX1" fmla="*/ 15547215 w 15547215"/>
                <a:gd name="connsiteY1" fmla="*/ 0 h 810928"/>
                <a:gd name="connsiteX2" fmla="*/ 15547215 w 15547215"/>
                <a:gd name="connsiteY2" fmla="*/ 762686 h 810928"/>
                <a:gd name="connsiteX3" fmla="*/ 0 w 15547215"/>
                <a:gd name="connsiteY3" fmla="*/ 810928 h 810928"/>
                <a:gd name="connsiteX4" fmla="*/ 0 w 15547215"/>
                <a:gd name="connsiteY4" fmla="*/ 0 h 810928"/>
                <a:gd name="connsiteX0" fmla="*/ 0 w 15547215"/>
                <a:gd name="connsiteY0" fmla="*/ 0 h 827010"/>
                <a:gd name="connsiteX1" fmla="*/ 15547215 w 15547215"/>
                <a:gd name="connsiteY1" fmla="*/ 0 h 827010"/>
                <a:gd name="connsiteX2" fmla="*/ 15547215 w 15547215"/>
                <a:gd name="connsiteY2" fmla="*/ 827010 h 827010"/>
                <a:gd name="connsiteX3" fmla="*/ 0 w 15547215"/>
                <a:gd name="connsiteY3" fmla="*/ 810928 h 827010"/>
                <a:gd name="connsiteX4" fmla="*/ 0 w 15547215"/>
                <a:gd name="connsiteY4" fmla="*/ 0 h 827010"/>
                <a:gd name="connsiteX0" fmla="*/ 0 w 15547215"/>
                <a:gd name="connsiteY0" fmla="*/ 0 h 810928"/>
                <a:gd name="connsiteX1" fmla="*/ 15547215 w 15547215"/>
                <a:gd name="connsiteY1" fmla="*/ 0 h 810928"/>
                <a:gd name="connsiteX2" fmla="*/ 15547215 w 15547215"/>
                <a:gd name="connsiteY2" fmla="*/ 778767 h 810928"/>
                <a:gd name="connsiteX3" fmla="*/ 0 w 15547215"/>
                <a:gd name="connsiteY3" fmla="*/ 810928 h 810928"/>
                <a:gd name="connsiteX4" fmla="*/ 0 w 15547215"/>
                <a:gd name="connsiteY4" fmla="*/ 0 h 810928"/>
                <a:gd name="connsiteX0" fmla="*/ 0 w 15547215"/>
                <a:gd name="connsiteY0" fmla="*/ 0 h 843091"/>
                <a:gd name="connsiteX1" fmla="*/ 15547215 w 15547215"/>
                <a:gd name="connsiteY1" fmla="*/ 0 h 843091"/>
                <a:gd name="connsiteX2" fmla="*/ 15547215 w 15547215"/>
                <a:gd name="connsiteY2" fmla="*/ 843091 h 843091"/>
                <a:gd name="connsiteX3" fmla="*/ 0 w 15547215"/>
                <a:gd name="connsiteY3" fmla="*/ 810928 h 843091"/>
                <a:gd name="connsiteX4" fmla="*/ 0 w 15547215"/>
                <a:gd name="connsiteY4" fmla="*/ 0 h 84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7215" h="843091">
                  <a:moveTo>
                    <a:pt x="0" y="0"/>
                  </a:moveTo>
                  <a:lnTo>
                    <a:pt x="15547215" y="0"/>
                  </a:lnTo>
                  <a:lnTo>
                    <a:pt x="15547215" y="843091"/>
                  </a:lnTo>
                  <a:lnTo>
                    <a:pt x="0" y="810928"/>
                  </a:lnTo>
                  <a:lnTo>
                    <a:pt x="0" y="0"/>
                  </a:lnTo>
                  <a:close/>
                </a:path>
              </a:pathLst>
            </a:custGeom>
            <a:solidFill>
              <a:srgbClr val="003A24"/>
            </a:solidFill>
          </p:spPr>
          <p:txBody>
            <a:bodyPr/>
            <a:lstStyle>
              <a:lvl1pPr eaLnBrk="0" hangingPunct="0">
                <a:defRPr sz="4000" b="1" baseline="-25000">
                  <a:solidFill>
                    <a:schemeClr val="tx1"/>
                  </a:solidFill>
                  <a:latin typeface="Arial" pitchFamily="34" charset="0"/>
                  <a:ea typeface="MS PGothic" pitchFamily="34" charset="-128"/>
                </a:defRPr>
              </a:lvl1pPr>
              <a:lvl2pPr marL="742950" indent="-285750" eaLnBrk="0" hangingPunct="0">
                <a:defRPr sz="4000" b="1" baseline="-25000">
                  <a:solidFill>
                    <a:schemeClr val="tx1"/>
                  </a:solidFill>
                  <a:latin typeface="Arial" pitchFamily="34" charset="0"/>
                  <a:ea typeface="MS PGothic" pitchFamily="34" charset="-128"/>
                </a:defRPr>
              </a:lvl2pPr>
              <a:lvl3pPr marL="1143000" indent="-228600" eaLnBrk="0" hangingPunct="0">
                <a:defRPr sz="4000" b="1" baseline="-25000">
                  <a:solidFill>
                    <a:schemeClr val="tx1"/>
                  </a:solidFill>
                  <a:latin typeface="Arial" pitchFamily="34" charset="0"/>
                  <a:ea typeface="MS PGothic" pitchFamily="34" charset="-128"/>
                </a:defRPr>
              </a:lvl3pPr>
              <a:lvl4pPr marL="1600200" indent="-228600" eaLnBrk="0" hangingPunct="0">
                <a:defRPr sz="4000" b="1" baseline="-25000">
                  <a:solidFill>
                    <a:schemeClr val="tx1"/>
                  </a:solidFill>
                  <a:latin typeface="Arial" pitchFamily="34" charset="0"/>
                  <a:ea typeface="MS PGothic" pitchFamily="34" charset="-128"/>
                </a:defRPr>
              </a:lvl4pPr>
              <a:lvl5pPr marL="2057400" indent="-228600" eaLnBrk="0" hangingPunct="0">
                <a:defRPr sz="4000" b="1" baseline="-250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4300" baseline="0" dirty="0">
                  <a:solidFill>
                    <a:schemeClr val="bg1"/>
                  </a:solidFill>
                </a:rPr>
                <a:t>Error Analysis (</a:t>
              </a:r>
              <a:r>
                <a:rPr lang="en-US" sz="4300" baseline="0" dirty="0" err="1">
                  <a:solidFill>
                    <a:schemeClr val="bg1"/>
                  </a:solidFill>
                </a:rPr>
                <a:t>DeBERTa</a:t>
              </a:r>
              <a:r>
                <a:rPr lang="en-US" sz="4300" baseline="0" dirty="0">
                  <a:solidFill>
                    <a:schemeClr val="bg1"/>
                  </a:solidFill>
                </a:rPr>
                <a:t> Model)</a:t>
              </a:r>
            </a:p>
          </p:txBody>
        </p:sp>
        <p:sp>
          <p:nvSpPr>
            <p:cNvPr id="40" name="Rectangle 36">
              <a:extLst>
                <a:ext uri="{FF2B5EF4-FFF2-40B4-BE49-F238E27FC236}">
                  <a16:creationId xmlns:a16="http://schemas.microsoft.com/office/drawing/2014/main" id="{D7D43CF6-D00D-2124-66C6-E4320009DE52}"/>
                </a:ext>
              </a:extLst>
            </p:cNvPr>
            <p:cNvSpPr>
              <a:spLocks noChangeArrowheads="1"/>
            </p:cNvSpPr>
            <p:nvPr/>
          </p:nvSpPr>
          <p:spPr bwMode="auto">
            <a:xfrm>
              <a:off x="34856966" y="21137270"/>
              <a:ext cx="15544800" cy="4907916"/>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grpSp>
      <p:grpSp>
        <p:nvGrpSpPr>
          <p:cNvPr id="41" name="Group 40">
            <a:extLst>
              <a:ext uri="{FF2B5EF4-FFF2-40B4-BE49-F238E27FC236}">
                <a16:creationId xmlns:a16="http://schemas.microsoft.com/office/drawing/2014/main" id="{630FD3A8-0B6D-17B5-86FF-C3DC7DB52C73}"/>
              </a:ext>
            </a:extLst>
          </p:cNvPr>
          <p:cNvGrpSpPr/>
          <p:nvPr/>
        </p:nvGrpSpPr>
        <p:grpSpPr>
          <a:xfrm>
            <a:off x="29881296" y="25216920"/>
            <a:ext cx="14009904" cy="7647849"/>
            <a:chOff x="34823399" y="26522361"/>
            <a:chExt cx="15555080" cy="6081712"/>
          </a:xfrm>
        </p:grpSpPr>
        <p:sp>
          <p:nvSpPr>
            <p:cNvPr id="42" name="Rectangle 36">
              <a:extLst>
                <a:ext uri="{FF2B5EF4-FFF2-40B4-BE49-F238E27FC236}">
                  <a16:creationId xmlns:a16="http://schemas.microsoft.com/office/drawing/2014/main" id="{9697A4EA-4194-300A-CA5C-F9303B50D362}"/>
                </a:ext>
              </a:extLst>
            </p:cNvPr>
            <p:cNvSpPr>
              <a:spLocks noChangeArrowheads="1"/>
            </p:cNvSpPr>
            <p:nvPr/>
          </p:nvSpPr>
          <p:spPr bwMode="auto">
            <a:xfrm>
              <a:off x="34823399" y="26522362"/>
              <a:ext cx="15547215" cy="6081711"/>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43" name="Rectangle 2">
              <a:extLst>
                <a:ext uri="{FF2B5EF4-FFF2-40B4-BE49-F238E27FC236}">
                  <a16:creationId xmlns:a16="http://schemas.microsoft.com/office/drawing/2014/main" id="{3C9BF95D-D7F9-3EB7-C267-146EE07166A1}"/>
                </a:ext>
              </a:extLst>
            </p:cNvPr>
            <p:cNvSpPr txBox="1">
              <a:spLocks noChangeArrowheads="1"/>
            </p:cNvSpPr>
            <p:nvPr/>
          </p:nvSpPr>
          <p:spPr>
            <a:xfrm>
              <a:off x="34835797" y="26522361"/>
              <a:ext cx="15542682" cy="581718"/>
            </a:xfrm>
            <a:custGeom>
              <a:avLst/>
              <a:gdLst>
                <a:gd name="connsiteX0" fmla="*/ 0 w 15528165"/>
                <a:gd name="connsiteY0" fmla="*/ 0 h 838200"/>
                <a:gd name="connsiteX1" fmla="*/ 15528165 w 15528165"/>
                <a:gd name="connsiteY1" fmla="*/ 0 h 838200"/>
                <a:gd name="connsiteX2" fmla="*/ 15528165 w 15528165"/>
                <a:gd name="connsiteY2" fmla="*/ 838200 h 838200"/>
                <a:gd name="connsiteX3" fmla="*/ 0 w 15528165"/>
                <a:gd name="connsiteY3" fmla="*/ 838200 h 838200"/>
                <a:gd name="connsiteX4" fmla="*/ 0 w 15528165"/>
                <a:gd name="connsiteY4" fmla="*/ 0 h 838200"/>
                <a:gd name="connsiteX0" fmla="*/ 0 w 15528165"/>
                <a:gd name="connsiteY0" fmla="*/ 0 h 939800"/>
                <a:gd name="connsiteX1" fmla="*/ 15528165 w 15528165"/>
                <a:gd name="connsiteY1" fmla="*/ 0 h 939800"/>
                <a:gd name="connsiteX2" fmla="*/ 15528165 w 15528165"/>
                <a:gd name="connsiteY2" fmla="*/ 838200 h 939800"/>
                <a:gd name="connsiteX3" fmla="*/ 14515 w 15528165"/>
                <a:gd name="connsiteY3" fmla="*/ 939800 h 939800"/>
                <a:gd name="connsiteX4" fmla="*/ 0 w 15528165"/>
                <a:gd name="connsiteY4" fmla="*/ 0 h 939800"/>
                <a:gd name="connsiteX0" fmla="*/ 14514 w 15542679"/>
                <a:gd name="connsiteY0" fmla="*/ 0 h 896257"/>
                <a:gd name="connsiteX1" fmla="*/ 15542679 w 15542679"/>
                <a:gd name="connsiteY1" fmla="*/ 0 h 896257"/>
                <a:gd name="connsiteX2" fmla="*/ 15542679 w 15542679"/>
                <a:gd name="connsiteY2" fmla="*/ 838200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896257"/>
                <a:gd name="connsiteX1" fmla="*/ 15542679 w 15542679"/>
                <a:gd name="connsiteY1" fmla="*/ 0 h 896257"/>
                <a:gd name="connsiteX2" fmla="*/ 15528164 w 15542679"/>
                <a:gd name="connsiteY2" fmla="*/ 867228 h 896257"/>
                <a:gd name="connsiteX3" fmla="*/ 0 w 15542679"/>
                <a:gd name="connsiteY3" fmla="*/ 896257 h 896257"/>
                <a:gd name="connsiteX4" fmla="*/ 14514 w 15542679"/>
                <a:gd name="connsiteY4" fmla="*/ 0 h 896257"/>
                <a:gd name="connsiteX0" fmla="*/ 14514 w 15542679"/>
                <a:gd name="connsiteY0" fmla="*/ 0 h 925285"/>
                <a:gd name="connsiteX1" fmla="*/ 15542679 w 15542679"/>
                <a:gd name="connsiteY1" fmla="*/ 0 h 925285"/>
                <a:gd name="connsiteX2" fmla="*/ 15499136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96257 h 925285"/>
                <a:gd name="connsiteX4" fmla="*/ 14514 w 15542679"/>
                <a:gd name="connsiteY4" fmla="*/ 0 h 925285"/>
                <a:gd name="connsiteX0" fmla="*/ 14514 w 15542679"/>
                <a:gd name="connsiteY0" fmla="*/ 0 h 925285"/>
                <a:gd name="connsiteX1" fmla="*/ 15542679 w 15542679"/>
                <a:gd name="connsiteY1" fmla="*/ 0 h 925285"/>
                <a:gd name="connsiteX2" fmla="*/ 15542679 w 15542679"/>
                <a:gd name="connsiteY2" fmla="*/ 925285 h 925285"/>
                <a:gd name="connsiteX3" fmla="*/ 0 w 15542679"/>
                <a:gd name="connsiteY3" fmla="*/ 819990 h 925285"/>
                <a:gd name="connsiteX4" fmla="*/ 14514 w 15542679"/>
                <a:gd name="connsiteY4" fmla="*/ 0 h 925285"/>
                <a:gd name="connsiteX0" fmla="*/ 14514 w 15542679"/>
                <a:gd name="connsiteY0" fmla="*/ 0 h 819990"/>
                <a:gd name="connsiteX1" fmla="*/ 15542679 w 15542679"/>
                <a:gd name="connsiteY1" fmla="*/ 0 h 819990"/>
                <a:gd name="connsiteX2" fmla="*/ 15542679 w 15542679"/>
                <a:gd name="connsiteY2" fmla="*/ 818511 h 819990"/>
                <a:gd name="connsiteX3" fmla="*/ 0 w 15542679"/>
                <a:gd name="connsiteY3" fmla="*/ 819990 h 819990"/>
                <a:gd name="connsiteX4" fmla="*/ 14514 w 15542679"/>
                <a:gd name="connsiteY4" fmla="*/ 0 h 819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2679" h="819990">
                  <a:moveTo>
                    <a:pt x="14514" y="0"/>
                  </a:moveTo>
                  <a:lnTo>
                    <a:pt x="15542679" y="0"/>
                  </a:lnTo>
                  <a:lnTo>
                    <a:pt x="15542679" y="818511"/>
                  </a:lnTo>
                  <a:lnTo>
                    <a:pt x="0" y="819990"/>
                  </a:lnTo>
                  <a:lnTo>
                    <a:pt x="14514" y="0"/>
                  </a:lnTo>
                  <a:close/>
                </a:path>
              </a:pathLst>
            </a:custGeom>
            <a:solidFill>
              <a:srgbClr val="003A24"/>
            </a:solidFill>
          </p:spPr>
          <p:txBody>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4300" baseline="0" dirty="0">
                  <a:solidFill>
                    <a:schemeClr val="bg1"/>
                  </a:solidFill>
                  <a:ea typeface="ヒラギノ角ゴ Pro W3" charset="-128"/>
                </a:rPr>
                <a:t>Conclusion and Future Direction</a:t>
              </a:r>
              <a:endParaRPr lang="en-US" baseline="0" dirty="0">
                <a:solidFill>
                  <a:schemeClr val="bg1"/>
                </a:solidFill>
                <a:ea typeface="ヒラギノ角ゴ Pro W3" charset="-128"/>
              </a:endParaRPr>
            </a:p>
          </p:txBody>
        </p:sp>
      </p:grpSp>
      <p:pic>
        <p:nvPicPr>
          <p:cNvPr id="1032" name="Picture 8" descr="SUNY Brockport 2022 Job and Internship Fair - Heritage Christian Careers">
            <a:extLst>
              <a:ext uri="{FF2B5EF4-FFF2-40B4-BE49-F238E27FC236}">
                <a16:creationId xmlns:a16="http://schemas.microsoft.com/office/drawing/2014/main" id="{D7A85742-8DFF-A4BF-8F03-0DF57F4108C8}"/>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4351" b="96343" l="5575" r="93380">
                        <a14:foregroundMark x1="10941" y1="71311" x2="10941" y2="71311"/>
                        <a14:foregroundMark x1="17909" y1="73392" x2="17909" y2="73392"/>
                        <a14:foregroundMark x1="31777" y1="73392" x2="31777" y2="73392"/>
                        <a14:foregroundMark x1="42578" y1="70618" x2="42578" y2="70618"/>
                        <a14:foregroundMark x1="47944" y1="70618" x2="47944" y2="70618"/>
                        <a14:foregroundMark x1="57979" y1="72005" x2="57979" y2="72005"/>
                        <a14:foregroundMark x1="71080" y1="72005" x2="71080" y2="72005"/>
                        <a14:foregroundMark x1="75679" y1="72699" x2="75679" y2="72699"/>
                        <a14:foregroundMark x1="86481" y1="72005" x2="86481" y2="72005"/>
                        <a14:foregroundMark x1="77213" y1="85939" x2="77213" y2="85939"/>
                        <a14:foregroundMark x1="58746" y1="95019" x2="58746" y2="95019"/>
                        <a14:foregroundMark x1="10174" y1="47604" x2="10174" y2="47604"/>
                        <a14:foregroundMark x1="35610" y1="4351" x2="35610" y2="4351"/>
                        <a14:foregroundMark x1="43345" y1="5738" x2="43345" y2="5738"/>
                        <a14:foregroundMark x1="32544" y1="5738" x2="32544" y2="5738"/>
                        <a14:foregroundMark x1="56446" y1="95712" x2="56446" y2="95712"/>
                        <a14:foregroundMark x1="93449" y1="65006" x2="93449" y2="65006"/>
                        <a14:foregroundMark x1="46411" y1="96406" x2="46411" y2="96406"/>
                        <a14:foregroundMark x1="5575" y1="69231" x2="5575" y2="69231"/>
                        <a14:foregroundMark x1="72613" y1="65700" x2="72613" y2="65700"/>
                        <a14:foregroundMark x1="40279" y1="62926" x2="40279" y2="62926"/>
                        <a14:foregroundMark x1="47178" y1="62926" x2="47178" y2="62926"/>
                        <a14:foregroundMark x1="54146" y1="62232" x2="54146" y2="62232"/>
                        <a14:foregroundMark x1="59512" y1="62926" x2="59512" y2="62926"/>
                      </a14:backgroundRemoval>
                    </a14:imgEffect>
                  </a14:imgLayer>
                </a14:imgProps>
              </a:ext>
              <a:ext uri="{28A0092B-C50C-407E-A947-70E740481C1C}">
                <a14:useLocalDpi xmlns:a14="http://schemas.microsoft.com/office/drawing/2010/main" val="0"/>
              </a:ext>
            </a:extLst>
          </a:blip>
          <a:srcRect/>
          <a:stretch>
            <a:fillRect/>
          </a:stretch>
        </p:blipFill>
        <p:spPr bwMode="auto">
          <a:xfrm>
            <a:off x="37854586" y="522455"/>
            <a:ext cx="3954720" cy="437086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209F94E-3B07-72A5-6EB1-DD445E3AD86F}"/>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9948" b="93194" l="2897" r="96138">
                        <a14:foregroundMark x1="3586" y1="59162" x2="3586" y2="59162"/>
                        <a14:foregroundMark x1="4552" y1="70157" x2="4552" y2="70157"/>
                        <a14:foregroundMark x1="4000" y1="65445" x2="4000" y2="65445"/>
                        <a14:foregroundMark x1="3172" y1="10995" x2="3172" y2="10995"/>
                        <a14:foregroundMark x1="8138" y1="76963" x2="8138" y2="76963"/>
                        <a14:foregroundMark x1="13517" y1="61780" x2="13517" y2="61780"/>
                        <a14:foregroundMark x1="13793" y1="52356" x2="13793" y2="52356"/>
                        <a14:foregroundMark x1="7862" y1="37173" x2="13931" y2="72251"/>
                        <a14:foregroundMark x1="12966" y1="60733" x2="16690" y2="70681"/>
                        <a14:foregroundMark x1="10759" y1="91623" x2="15172" y2="89529"/>
                        <a14:foregroundMark x1="15172" y1="89529" x2="17793" y2="85340"/>
                        <a14:foregroundMark x1="17793" y1="85340" x2="20966" y2="64398"/>
                        <a14:foregroundMark x1="22207" y1="11518" x2="23034" y2="15183"/>
                        <a14:foregroundMark x1="23034" y1="15183" x2="23034" y2="15707"/>
                        <a14:foregroundMark x1="28552" y1="17277" x2="28552" y2="17277"/>
                        <a14:foregroundMark x1="31310" y1="17801" x2="31310" y2="17801"/>
                        <a14:foregroundMark x1="33517" y1="16754" x2="33517" y2="16754"/>
                        <a14:foregroundMark x1="34483" y1="17801" x2="34483" y2="17801"/>
                        <a14:foregroundMark x1="35862" y1="16754" x2="35862" y2="16754"/>
                        <a14:foregroundMark x1="37655" y1="17277" x2="37655" y2="17277"/>
                        <a14:foregroundMark x1="38207" y1="17801" x2="38207" y2="17801"/>
                        <a14:foregroundMark x1="39448" y1="18325" x2="39448" y2="18325"/>
                        <a14:foregroundMark x1="41103" y1="17277" x2="41103" y2="17277"/>
                        <a14:foregroundMark x1="42759" y1="17277" x2="42759" y2="17277"/>
                        <a14:foregroundMark x1="43034" y1="17277" x2="43172" y2="21466"/>
                        <a14:foregroundMark x1="44828" y1="19895" x2="46069" y2="19895"/>
                        <a14:foregroundMark x1="46069" y1="19895" x2="44828" y2="16754"/>
                        <a14:foregroundMark x1="44828" y1="16754" x2="44828" y2="19372"/>
                        <a14:foregroundMark x1="46897" y1="15183" x2="46759" y2="21466"/>
                        <a14:foregroundMark x1="30897" y1="42408" x2="30897" y2="42408"/>
                        <a14:foregroundMark x1="88828" y1="41361" x2="88828" y2="41361"/>
                        <a14:foregroundMark x1="93103" y1="40314" x2="93103" y2="40314"/>
                        <a14:foregroundMark x1="95862" y1="36649" x2="95862" y2="36649"/>
                        <a14:foregroundMark x1="54345" y1="35079" x2="54345" y2="35079"/>
                        <a14:foregroundMark x1="55586" y1="35079" x2="55586" y2="35079"/>
                        <a14:foregroundMark x1="59034" y1="34555" x2="59034" y2="34555"/>
                        <a14:foregroundMark x1="62621" y1="35079" x2="62621" y2="35079"/>
                        <a14:foregroundMark x1="5103" y1="16230" x2="16690" y2="14660"/>
                        <a14:foregroundMark x1="4276" y1="21990" x2="4552" y2="29319"/>
                        <a14:foregroundMark x1="4552" y1="29319" x2="3586" y2="52356"/>
                        <a14:foregroundMark x1="3586" y1="52356" x2="3724" y2="53927"/>
                        <a14:foregroundMark x1="32828" y1="41361" x2="32828" y2="41361"/>
                        <a14:foregroundMark x1="37931" y1="36649" x2="37931" y2="36649"/>
                        <a14:foregroundMark x1="44276" y1="36126" x2="44276" y2="36126"/>
                        <a14:foregroundMark x1="49241" y1="35079" x2="49241" y2="35079"/>
                        <a14:foregroundMark x1="56276" y1="28272" x2="56276" y2="28272"/>
                        <a14:foregroundMark x1="69655" y1="34555" x2="69655" y2="34555"/>
                        <a14:foregroundMark x1="73379" y1="39267" x2="73379" y2="39267"/>
                        <a14:foregroundMark x1="77793" y1="38743" x2="77793" y2="38743"/>
                        <a14:foregroundMark x1="77379" y1="28796" x2="77379" y2="28796"/>
                        <a14:foregroundMark x1="79448" y1="38743" x2="79448" y2="38743"/>
                        <a14:foregroundMark x1="83724" y1="38220" x2="83724" y2="38220"/>
                        <a14:foregroundMark x1="92414" y1="70157" x2="92414" y2="70157"/>
                        <a14:foregroundMark x1="96138" y1="70157" x2="96138" y2="70157"/>
                        <a14:foregroundMark x1="29379" y1="69634" x2="29379" y2="69634"/>
                        <a14:foregroundMark x1="32138" y1="74346" x2="32138" y2="74346"/>
                        <a14:foregroundMark x1="37931" y1="73822" x2="37931" y2="73822"/>
                        <a14:foregroundMark x1="44414" y1="74346" x2="44414" y2="74346"/>
                        <a14:foregroundMark x1="51172" y1="74869" x2="51172" y2="74869"/>
                        <a14:foregroundMark x1="56276" y1="76440" x2="56276" y2="76440"/>
                        <a14:foregroundMark x1="61517" y1="76440" x2="61517" y2="76440"/>
                        <a14:foregroundMark x1="67724" y1="78534" x2="67724" y2="78534"/>
                        <a14:foregroundMark x1="72966" y1="79581" x2="72966" y2="79581"/>
                        <a14:foregroundMark x1="78483" y1="78534" x2="78483" y2="78534"/>
                        <a14:foregroundMark x1="83724" y1="81152" x2="83724" y2="81152"/>
                        <a14:foregroundMark x1="11724" y1="93717" x2="13655" y2="93194"/>
                        <a14:foregroundMark x1="13655" y1="93194" x2="13931" y2="93194"/>
                        <a14:backgroundMark x1="27034" y1="57592" x2="36690" y2="56545"/>
                        <a14:backgroundMark x1="36690" y1="56545" x2="50345" y2="59686"/>
                        <a14:backgroundMark x1="50345" y1="59686" x2="60552" y2="59162"/>
                      </a14:backgroundRemoval>
                    </a14:imgEffect>
                  </a14:imgLayer>
                </a14:imgProps>
              </a:ext>
              <a:ext uri="{28A0092B-C50C-407E-A947-70E740481C1C}">
                <a14:useLocalDpi xmlns:a14="http://schemas.microsoft.com/office/drawing/2010/main" val="0"/>
              </a:ext>
            </a:extLst>
          </a:blip>
          <a:srcRect/>
          <a:stretch>
            <a:fillRect/>
          </a:stretch>
        </p:blipFill>
        <p:spPr bwMode="auto">
          <a:xfrm>
            <a:off x="840726" y="1447274"/>
            <a:ext cx="8781887" cy="23135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19D3D1-024D-9922-AFF6-B58456630EFC}"/>
              </a:ext>
            </a:extLst>
          </p:cNvPr>
          <p:cNvSpPr txBox="1"/>
          <p:nvPr/>
        </p:nvSpPr>
        <p:spPr>
          <a:xfrm>
            <a:off x="457199" y="6725058"/>
            <a:ext cx="13929361" cy="7971413"/>
          </a:xfrm>
          <a:prstGeom prst="rect">
            <a:avLst/>
          </a:prstGeom>
          <a:noFill/>
        </p:spPr>
        <p:txBody>
          <a:bodyPr wrap="square" rtlCol="0">
            <a:spAutoFit/>
          </a:bodyPr>
          <a:lstStyle/>
          <a:p>
            <a:pPr algn="just"/>
            <a:r>
              <a:rPr lang="en-US" sz="3200" dirty="0"/>
              <a:t>Confirmation bias is the tendency of humans to favor information that confirms one’s previously existing beliefs. Contemporary debatable issues usually carry some political weight and controversy. Such information is widely available on social media which is one of the primary sources of news across the world. This information is persuasive and promotes conformation bias, which enables internet debates spreading discrimination, misinformation, and hate speech, all of which are crucial problems on social media that need to be addressed. Stance detection focuses on identifying a person’s opinion, either in favor of or against an idea. This work aims to use machine learning for detecting stance of users on social media platform(s) for contemporary controversial issues. In turn, this work will help identify the origin of misinformation and enable the spread of unbiased information. This iteration focuses on social media comments pertaining to abortion from the YouTube platform. Supervised machine learning models were developed using classic machine learning and deep learning architectures with comparable metrics. </a:t>
            </a:r>
          </a:p>
        </p:txBody>
      </p:sp>
      <p:sp>
        <p:nvSpPr>
          <p:cNvPr id="34" name="TextBox 33">
            <a:extLst>
              <a:ext uri="{FF2B5EF4-FFF2-40B4-BE49-F238E27FC236}">
                <a16:creationId xmlns:a16="http://schemas.microsoft.com/office/drawing/2014/main" id="{2261D8B3-0549-12DF-1FFE-4092920AA7A1}"/>
              </a:ext>
            </a:extLst>
          </p:cNvPr>
          <p:cNvSpPr txBox="1"/>
          <p:nvPr/>
        </p:nvSpPr>
        <p:spPr>
          <a:xfrm>
            <a:off x="457199" y="16971003"/>
            <a:ext cx="13929361" cy="698652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YouTube videos related to abortion were identified using the following queries within the search bar on YouTube:</a:t>
            </a:r>
          </a:p>
          <a:p>
            <a:pPr algn="just"/>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r>
              <a:rPr lang="en-US" sz="3200" dirty="0"/>
              <a:t>Query results were sorted by view count and selected arbitrarily through analysis of the video’s title. Examples of selected and ignored videos:</a:t>
            </a:r>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algn="just"/>
            <a:endParaRPr lang="en-US" sz="3200" dirty="0"/>
          </a:p>
          <a:p>
            <a:pPr marL="457200" indent="-457200" algn="just">
              <a:buFont typeface="Wingdings" panose="05000000000000000000" pitchFamily="2" charset="2"/>
              <a:buChar char="Ø"/>
            </a:pPr>
            <a:r>
              <a:rPr lang="en-US" sz="3200" dirty="0"/>
              <a:t>User comments were gathered for selected videos through the YouTube API, accessible via the Google Developers Console.</a:t>
            </a:r>
          </a:p>
        </p:txBody>
      </p:sp>
      <p:sp>
        <p:nvSpPr>
          <p:cNvPr id="47" name="TextBox 46">
            <a:extLst>
              <a:ext uri="{FF2B5EF4-FFF2-40B4-BE49-F238E27FC236}">
                <a16:creationId xmlns:a16="http://schemas.microsoft.com/office/drawing/2014/main" id="{45F52AE5-FAA0-EA79-A31F-1C6EB0C55DA7}"/>
              </a:ext>
            </a:extLst>
          </p:cNvPr>
          <p:cNvSpPr txBox="1"/>
          <p:nvPr/>
        </p:nvSpPr>
        <p:spPr>
          <a:xfrm>
            <a:off x="1310639" y="18129243"/>
            <a:ext cx="12405361" cy="2062103"/>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“abortion”</a:t>
            </a:r>
          </a:p>
          <a:p>
            <a:pPr marL="457200" indent="-457200" algn="just">
              <a:buFont typeface="Wingdings" panose="05000000000000000000" pitchFamily="2" charset="2"/>
              <a:buChar char="Ø"/>
            </a:pPr>
            <a:r>
              <a:rPr lang="en-US" sz="3200" dirty="0"/>
              <a:t>“abortion middle ground”</a:t>
            </a:r>
          </a:p>
          <a:p>
            <a:pPr marL="457200" indent="-457200" algn="just">
              <a:buFont typeface="Wingdings" panose="05000000000000000000" pitchFamily="2" charset="2"/>
              <a:buChar char="Ø"/>
            </a:pPr>
            <a:r>
              <a:rPr lang="en-US" sz="3200" dirty="0"/>
              <a:t>“abortion compromise”</a:t>
            </a:r>
          </a:p>
          <a:p>
            <a:pPr marL="457200" indent="-457200" algn="just">
              <a:buFont typeface="Wingdings" panose="05000000000000000000" pitchFamily="2" charset="2"/>
              <a:buChar char="Ø"/>
            </a:pPr>
            <a:r>
              <a:rPr lang="en-US" sz="3200" dirty="0"/>
              <a:t>“pro choice versus pro life”</a:t>
            </a:r>
          </a:p>
        </p:txBody>
      </p:sp>
      <p:sp>
        <p:nvSpPr>
          <p:cNvPr id="48" name="TextBox 47">
            <a:extLst>
              <a:ext uri="{FF2B5EF4-FFF2-40B4-BE49-F238E27FC236}">
                <a16:creationId xmlns:a16="http://schemas.microsoft.com/office/drawing/2014/main" id="{71ADBD48-D894-82C2-0193-07D162330A2C}"/>
              </a:ext>
            </a:extLst>
          </p:cNvPr>
          <p:cNvSpPr txBox="1"/>
          <p:nvPr/>
        </p:nvSpPr>
        <p:spPr>
          <a:xfrm>
            <a:off x="1310639" y="21543003"/>
            <a:ext cx="12405361" cy="1077218"/>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Selected: “Pro-Choice vs. Pro-Life: Can They See Eye to Eye?”</a:t>
            </a:r>
          </a:p>
          <a:p>
            <a:pPr marL="457200" indent="-457200" algn="just">
              <a:buFont typeface="Wingdings" panose="05000000000000000000" pitchFamily="2" charset="2"/>
              <a:buChar char="Ø"/>
            </a:pPr>
            <a:r>
              <a:rPr lang="en-US" sz="3200" dirty="0"/>
              <a:t>Ignored: “Praise Abort” (song/music video)</a:t>
            </a:r>
          </a:p>
        </p:txBody>
      </p:sp>
      <p:grpSp>
        <p:nvGrpSpPr>
          <p:cNvPr id="49" name="Group 48">
            <a:extLst>
              <a:ext uri="{FF2B5EF4-FFF2-40B4-BE49-F238E27FC236}">
                <a16:creationId xmlns:a16="http://schemas.microsoft.com/office/drawing/2014/main" id="{869AB76A-7A3E-B5F1-2EA8-89B1D48D128D}"/>
              </a:ext>
            </a:extLst>
          </p:cNvPr>
          <p:cNvGrpSpPr/>
          <p:nvPr/>
        </p:nvGrpSpPr>
        <p:grpSpPr>
          <a:xfrm>
            <a:off x="8787" y="24462869"/>
            <a:ext cx="14774302" cy="8394471"/>
            <a:chOff x="1194480" y="17151376"/>
            <a:chExt cx="16091326" cy="13487402"/>
          </a:xfrm>
        </p:grpSpPr>
        <p:sp>
          <p:nvSpPr>
            <p:cNvPr id="50" name="Rectangle 20">
              <a:extLst>
                <a:ext uri="{FF2B5EF4-FFF2-40B4-BE49-F238E27FC236}">
                  <a16:creationId xmlns:a16="http://schemas.microsoft.com/office/drawing/2014/main" id="{27E03798-92A7-1898-D228-D26EFC646C34}"/>
                </a:ext>
              </a:extLst>
            </p:cNvPr>
            <p:cNvSpPr>
              <a:spLocks noChangeArrowheads="1"/>
            </p:cNvSpPr>
            <p:nvPr/>
          </p:nvSpPr>
          <p:spPr bwMode="auto">
            <a:xfrm>
              <a:off x="1194480" y="17151378"/>
              <a:ext cx="16078200" cy="13487400"/>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sp>
          <p:nvSpPr>
            <p:cNvPr id="51" name="Rectangle 69">
              <a:extLst>
                <a:ext uri="{FF2B5EF4-FFF2-40B4-BE49-F238E27FC236}">
                  <a16:creationId xmlns:a16="http://schemas.microsoft.com/office/drawing/2014/main" id="{EFF0C82C-1214-4AB3-9058-3A8FE4CE02F0}"/>
                </a:ext>
              </a:extLst>
            </p:cNvPr>
            <p:cNvSpPr/>
            <p:nvPr/>
          </p:nvSpPr>
          <p:spPr>
            <a:xfrm>
              <a:off x="1201823" y="17151376"/>
              <a:ext cx="16083983" cy="1211537"/>
            </a:xfrm>
            <a:custGeom>
              <a:avLst/>
              <a:gdLst>
                <a:gd name="connsiteX0" fmla="*/ 0 w 16078200"/>
                <a:gd name="connsiteY0" fmla="*/ 0 h 671050"/>
                <a:gd name="connsiteX1" fmla="*/ 16078200 w 16078200"/>
                <a:gd name="connsiteY1" fmla="*/ 0 h 671050"/>
                <a:gd name="connsiteX2" fmla="*/ 16078200 w 16078200"/>
                <a:gd name="connsiteY2" fmla="*/ 671050 h 671050"/>
                <a:gd name="connsiteX3" fmla="*/ 0 w 16078200"/>
                <a:gd name="connsiteY3" fmla="*/ 671050 h 671050"/>
                <a:gd name="connsiteX4" fmla="*/ 0 w 16078200"/>
                <a:gd name="connsiteY4" fmla="*/ 0 h 671050"/>
                <a:gd name="connsiteX0" fmla="*/ 0 w 16106775"/>
                <a:gd name="connsiteY0" fmla="*/ 0 h 871075"/>
                <a:gd name="connsiteX1" fmla="*/ 16078200 w 16106775"/>
                <a:gd name="connsiteY1" fmla="*/ 0 h 871075"/>
                <a:gd name="connsiteX2" fmla="*/ 16106775 w 16106775"/>
                <a:gd name="connsiteY2" fmla="*/ 871075 h 871075"/>
                <a:gd name="connsiteX3" fmla="*/ 0 w 16106775"/>
                <a:gd name="connsiteY3" fmla="*/ 671050 h 871075"/>
                <a:gd name="connsiteX4" fmla="*/ 0 w 16106775"/>
                <a:gd name="connsiteY4" fmla="*/ 0 h 871075"/>
                <a:gd name="connsiteX0" fmla="*/ 0 w 16106775"/>
                <a:gd name="connsiteY0" fmla="*/ 0 h 871075"/>
                <a:gd name="connsiteX1" fmla="*/ 16078200 w 16106775"/>
                <a:gd name="connsiteY1" fmla="*/ 0 h 871075"/>
                <a:gd name="connsiteX2" fmla="*/ 16106775 w 16106775"/>
                <a:gd name="connsiteY2" fmla="*/ 871075 h 871075"/>
                <a:gd name="connsiteX3" fmla="*/ 57150 w 16106775"/>
                <a:gd name="connsiteY3" fmla="*/ 813925 h 871075"/>
                <a:gd name="connsiteX4" fmla="*/ 0 w 16106775"/>
                <a:gd name="connsiteY4" fmla="*/ 0 h 871075"/>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813925 h 1140653"/>
                <a:gd name="connsiteX4" fmla="*/ 0 w 16163925"/>
                <a:gd name="connsiteY4" fmla="*/ 0 h 1140653"/>
                <a:gd name="connsiteX0" fmla="*/ 0 w 16163925"/>
                <a:gd name="connsiteY0" fmla="*/ 0 h 1140653"/>
                <a:gd name="connsiteX1" fmla="*/ 16078200 w 16163925"/>
                <a:gd name="connsiteY1" fmla="*/ 0 h 1140653"/>
                <a:gd name="connsiteX2" fmla="*/ 16163925 w 16163925"/>
                <a:gd name="connsiteY2" fmla="*/ 1140653 h 1140653"/>
                <a:gd name="connsiteX3" fmla="*/ 57150 w 16163925"/>
                <a:gd name="connsiteY3" fmla="*/ 1122014 h 1140653"/>
                <a:gd name="connsiteX4" fmla="*/ 0 w 16163925"/>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140653"/>
                <a:gd name="connsiteX1" fmla="*/ 16078200 w 16078200"/>
                <a:gd name="connsiteY1" fmla="*/ 0 h 1140653"/>
                <a:gd name="connsiteX2" fmla="*/ 16078200 w 16078200"/>
                <a:gd name="connsiteY2" fmla="*/ 1140653 h 1140653"/>
                <a:gd name="connsiteX3" fmla="*/ 57150 w 16078200"/>
                <a:gd name="connsiteY3" fmla="*/ 1122014 h 1140653"/>
                <a:gd name="connsiteX4" fmla="*/ 0 w 16078200"/>
                <a:gd name="connsiteY4" fmla="*/ 0 h 1140653"/>
                <a:gd name="connsiteX0" fmla="*/ 0 w 16078200"/>
                <a:gd name="connsiteY0" fmla="*/ 0 h 1347939"/>
                <a:gd name="connsiteX1" fmla="*/ 16078200 w 16078200"/>
                <a:gd name="connsiteY1" fmla="*/ 0 h 1347939"/>
                <a:gd name="connsiteX2" fmla="*/ 16078200 w 16078200"/>
                <a:gd name="connsiteY2" fmla="*/ 1140653 h 1347939"/>
                <a:gd name="connsiteX3" fmla="*/ 118110 w 16078200"/>
                <a:gd name="connsiteY3" fmla="*/ 1347939 h 1347939"/>
                <a:gd name="connsiteX4" fmla="*/ 0 w 16078200"/>
                <a:gd name="connsiteY4" fmla="*/ 0 h 1347939"/>
                <a:gd name="connsiteX0" fmla="*/ 0 w 16078200"/>
                <a:gd name="connsiteY0" fmla="*/ 0 h 1411763"/>
                <a:gd name="connsiteX1" fmla="*/ 16078200 w 16078200"/>
                <a:gd name="connsiteY1" fmla="*/ 0 h 1411763"/>
                <a:gd name="connsiteX2" fmla="*/ 16047720 w 16078200"/>
                <a:gd name="connsiteY2" fmla="*/ 1411763 h 1411763"/>
                <a:gd name="connsiteX3" fmla="*/ 118110 w 16078200"/>
                <a:gd name="connsiteY3" fmla="*/ 1347939 h 1411763"/>
                <a:gd name="connsiteX4" fmla="*/ 0 w 16078200"/>
                <a:gd name="connsiteY4" fmla="*/ 0 h 1411763"/>
                <a:gd name="connsiteX0" fmla="*/ 3810 w 16082010"/>
                <a:gd name="connsiteY0" fmla="*/ 0 h 1411763"/>
                <a:gd name="connsiteX1" fmla="*/ 16082010 w 16082010"/>
                <a:gd name="connsiteY1" fmla="*/ 0 h 1411763"/>
                <a:gd name="connsiteX2" fmla="*/ 16051530 w 16082010"/>
                <a:gd name="connsiteY2" fmla="*/ 1411763 h 1411763"/>
                <a:gd name="connsiteX3" fmla="*/ 0 w 16082010"/>
                <a:gd name="connsiteY3" fmla="*/ 1393124 h 1411763"/>
                <a:gd name="connsiteX4" fmla="*/ 3810 w 16082010"/>
                <a:gd name="connsiteY4" fmla="*/ 0 h 1411763"/>
                <a:gd name="connsiteX0" fmla="*/ 3810 w 16112490"/>
                <a:gd name="connsiteY0" fmla="*/ 0 h 1502133"/>
                <a:gd name="connsiteX1" fmla="*/ 16082010 w 16112490"/>
                <a:gd name="connsiteY1" fmla="*/ 0 h 1502133"/>
                <a:gd name="connsiteX2" fmla="*/ 16112490 w 16112490"/>
                <a:gd name="connsiteY2" fmla="*/ 1502133 h 1502133"/>
                <a:gd name="connsiteX3" fmla="*/ 0 w 16112490"/>
                <a:gd name="connsiteY3" fmla="*/ 1393124 h 1502133"/>
                <a:gd name="connsiteX4" fmla="*/ 3810 w 16112490"/>
                <a:gd name="connsiteY4" fmla="*/ 0 h 1502133"/>
                <a:gd name="connsiteX0" fmla="*/ 3810 w 16112490"/>
                <a:gd name="connsiteY0" fmla="*/ 0 h 1623345"/>
                <a:gd name="connsiteX1" fmla="*/ 16082010 w 16112490"/>
                <a:gd name="connsiteY1" fmla="*/ 0 h 1623345"/>
                <a:gd name="connsiteX2" fmla="*/ 16112490 w 16112490"/>
                <a:gd name="connsiteY2" fmla="*/ 1502133 h 1623345"/>
                <a:gd name="connsiteX3" fmla="*/ 0 w 16112490"/>
                <a:gd name="connsiteY3" fmla="*/ 1623345 h 1623345"/>
                <a:gd name="connsiteX4" fmla="*/ 3810 w 16112490"/>
                <a:gd name="connsiteY4" fmla="*/ 0 h 1623345"/>
                <a:gd name="connsiteX0" fmla="*/ 3810 w 16112490"/>
                <a:gd name="connsiteY0" fmla="*/ 0 h 1787789"/>
                <a:gd name="connsiteX1" fmla="*/ 16082010 w 16112490"/>
                <a:gd name="connsiteY1" fmla="*/ 0 h 1787789"/>
                <a:gd name="connsiteX2" fmla="*/ 16112490 w 16112490"/>
                <a:gd name="connsiteY2" fmla="*/ 1502133 h 1787789"/>
                <a:gd name="connsiteX3" fmla="*/ 0 w 16112490"/>
                <a:gd name="connsiteY3" fmla="*/ 1787789 h 1787789"/>
                <a:gd name="connsiteX4" fmla="*/ 3810 w 16112490"/>
                <a:gd name="connsiteY4" fmla="*/ 0 h 1787789"/>
                <a:gd name="connsiteX0" fmla="*/ 3810 w 16126292"/>
                <a:gd name="connsiteY0" fmla="*/ 0 h 1787789"/>
                <a:gd name="connsiteX1" fmla="*/ 16082010 w 16126292"/>
                <a:gd name="connsiteY1" fmla="*/ 0 h 1787789"/>
                <a:gd name="connsiteX2" fmla="*/ 16126292 w 16126292"/>
                <a:gd name="connsiteY2" fmla="*/ 1765243 h 1787789"/>
                <a:gd name="connsiteX3" fmla="*/ 0 w 16126292"/>
                <a:gd name="connsiteY3" fmla="*/ 1787789 h 1787789"/>
                <a:gd name="connsiteX4" fmla="*/ 3810 w 16126292"/>
                <a:gd name="connsiteY4" fmla="*/ 0 h 1787789"/>
                <a:gd name="connsiteX0" fmla="*/ 3810 w 16098689"/>
                <a:gd name="connsiteY0" fmla="*/ 0 h 1798132"/>
                <a:gd name="connsiteX1" fmla="*/ 16082010 w 16098689"/>
                <a:gd name="connsiteY1" fmla="*/ 0 h 1798132"/>
                <a:gd name="connsiteX2" fmla="*/ 16098689 w 16098689"/>
                <a:gd name="connsiteY2" fmla="*/ 1798132 h 1798132"/>
                <a:gd name="connsiteX3" fmla="*/ 0 w 16098689"/>
                <a:gd name="connsiteY3" fmla="*/ 1787789 h 1798132"/>
                <a:gd name="connsiteX4" fmla="*/ 3810 w 16098689"/>
                <a:gd name="connsiteY4" fmla="*/ 0 h 1798132"/>
                <a:gd name="connsiteX0" fmla="*/ 3810 w 16082010"/>
                <a:gd name="connsiteY0" fmla="*/ 0 h 1798132"/>
                <a:gd name="connsiteX1" fmla="*/ 16082010 w 16082010"/>
                <a:gd name="connsiteY1" fmla="*/ 0 h 1798132"/>
                <a:gd name="connsiteX2" fmla="*/ 16071086 w 16082010"/>
                <a:gd name="connsiteY2" fmla="*/ 1798132 h 1798132"/>
                <a:gd name="connsiteX3" fmla="*/ 0 w 16082010"/>
                <a:gd name="connsiteY3" fmla="*/ 1787789 h 1798132"/>
                <a:gd name="connsiteX4" fmla="*/ 3810 w 16082010"/>
                <a:gd name="connsiteY4" fmla="*/ 0 h 1798132"/>
                <a:gd name="connsiteX0" fmla="*/ 3810 w 16085689"/>
                <a:gd name="connsiteY0" fmla="*/ 0 h 1798132"/>
                <a:gd name="connsiteX1" fmla="*/ 16082010 w 16085689"/>
                <a:gd name="connsiteY1" fmla="*/ 0 h 1798132"/>
                <a:gd name="connsiteX2" fmla="*/ 16084888 w 16085689"/>
                <a:gd name="connsiteY2" fmla="*/ 1798132 h 1798132"/>
                <a:gd name="connsiteX3" fmla="*/ 0 w 16085689"/>
                <a:gd name="connsiteY3" fmla="*/ 1787789 h 1798132"/>
                <a:gd name="connsiteX4" fmla="*/ 3810 w 16085689"/>
                <a:gd name="connsiteY4" fmla="*/ 0 h 1798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5689" h="1798132">
                  <a:moveTo>
                    <a:pt x="3810" y="0"/>
                  </a:moveTo>
                  <a:lnTo>
                    <a:pt x="16082010" y="0"/>
                  </a:lnTo>
                  <a:cubicBezTo>
                    <a:pt x="16078369" y="599377"/>
                    <a:pt x="16088529" y="1198755"/>
                    <a:pt x="16084888" y="1798132"/>
                  </a:cubicBezTo>
                  <a:lnTo>
                    <a:pt x="0" y="1787789"/>
                  </a:lnTo>
                  <a:lnTo>
                    <a:pt x="3810" y="0"/>
                  </a:ln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Annotating The Dataset</a:t>
              </a:r>
            </a:p>
          </p:txBody>
        </p:sp>
      </p:grpSp>
      <p:sp>
        <p:nvSpPr>
          <p:cNvPr id="52" name="TextBox 51">
            <a:extLst>
              <a:ext uri="{FF2B5EF4-FFF2-40B4-BE49-F238E27FC236}">
                <a16:creationId xmlns:a16="http://schemas.microsoft.com/office/drawing/2014/main" id="{0D3431D9-AC5A-F2CC-A700-55609D312F90}"/>
              </a:ext>
            </a:extLst>
          </p:cNvPr>
          <p:cNvSpPr txBox="1"/>
          <p:nvPr/>
        </p:nvSpPr>
        <p:spPr>
          <a:xfrm>
            <a:off x="457199" y="25505403"/>
            <a:ext cx="13929361" cy="6001643"/>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Rules and procedures for determining Pro-Choice (in-favor), Pro-Life (against), and neutral stances were established to assist in annotating the dataset, as described below. </a:t>
            </a:r>
          </a:p>
          <a:p>
            <a:pPr marL="457200" indent="-457200" algn="just">
              <a:buFont typeface="Wingdings" panose="05000000000000000000" pitchFamily="2" charset="2"/>
              <a:buChar char="Ø"/>
            </a:pPr>
            <a:r>
              <a:rPr lang="en-US" sz="3200" dirty="0"/>
              <a:t>Note: Ambiguous or irrelevant comments were discarded. </a:t>
            </a:r>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a:p>
            <a:pPr marL="457200" indent="-457200" algn="just">
              <a:buFont typeface="Wingdings" panose="05000000000000000000" pitchFamily="2" charset="2"/>
              <a:buChar char="Ø"/>
            </a:pPr>
            <a:endParaRPr lang="en-US" sz="3200" dirty="0"/>
          </a:p>
        </p:txBody>
      </p:sp>
      <p:graphicFrame>
        <p:nvGraphicFramePr>
          <p:cNvPr id="6" name="Table 6">
            <a:extLst>
              <a:ext uri="{FF2B5EF4-FFF2-40B4-BE49-F238E27FC236}">
                <a16:creationId xmlns:a16="http://schemas.microsoft.com/office/drawing/2014/main" id="{4939B3FE-2A86-8982-25ED-88B9A50F5C6E}"/>
              </a:ext>
            </a:extLst>
          </p:cNvPr>
          <p:cNvGraphicFramePr>
            <a:graphicFrameLocks noGrp="1"/>
          </p:cNvGraphicFramePr>
          <p:nvPr>
            <p:extLst>
              <p:ext uri="{D42A27DB-BD31-4B8C-83A1-F6EECF244321}">
                <p14:modId xmlns:p14="http://schemas.microsoft.com/office/powerpoint/2010/main" val="3829443980"/>
              </p:ext>
            </p:extLst>
          </p:nvPr>
        </p:nvGraphicFramePr>
        <p:xfrm>
          <a:off x="548638" y="28089205"/>
          <a:ext cx="13929361" cy="4341555"/>
        </p:xfrm>
        <a:graphic>
          <a:graphicData uri="http://schemas.openxmlformats.org/drawingml/2006/table">
            <a:tbl>
              <a:tblPr firstRow="1" bandRow="1">
                <a:tableStyleId>{5940675A-B579-460E-94D1-54222C63F5DA}</a:tableStyleId>
              </a:tblPr>
              <a:tblGrid>
                <a:gridCol w="2107394">
                  <a:extLst>
                    <a:ext uri="{9D8B030D-6E8A-4147-A177-3AD203B41FA5}">
                      <a16:colId xmlns:a16="http://schemas.microsoft.com/office/drawing/2014/main" val="4127345206"/>
                    </a:ext>
                  </a:extLst>
                </a:gridCol>
                <a:gridCol w="5303520">
                  <a:extLst>
                    <a:ext uri="{9D8B030D-6E8A-4147-A177-3AD203B41FA5}">
                      <a16:colId xmlns:a16="http://schemas.microsoft.com/office/drawing/2014/main" val="513790741"/>
                    </a:ext>
                  </a:extLst>
                </a:gridCol>
                <a:gridCol w="6518447">
                  <a:extLst>
                    <a:ext uri="{9D8B030D-6E8A-4147-A177-3AD203B41FA5}">
                      <a16:colId xmlns:a16="http://schemas.microsoft.com/office/drawing/2014/main" val="3398187202"/>
                    </a:ext>
                  </a:extLst>
                </a:gridCol>
              </a:tblGrid>
              <a:tr h="567265">
                <a:tc>
                  <a:txBody>
                    <a:bodyPr/>
                    <a:lstStyle/>
                    <a:p>
                      <a:pPr algn="l"/>
                      <a:r>
                        <a:rPr lang="en-US" sz="2400" dirty="0"/>
                        <a:t>Stance</a:t>
                      </a:r>
                    </a:p>
                  </a:txBody>
                  <a:tcPr/>
                </a:tc>
                <a:tc>
                  <a:txBody>
                    <a:bodyPr/>
                    <a:lstStyle/>
                    <a:p>
                      <a:pPr algn="l"/>
                      <a:r>
                        <a:rPr lang="en-US" sz="2400" dirty="0"/>
                        <a:t>Criteria</a:t>
                      </a:r>
                    </a:p>
                  </a:txBody>
                  <a:tcPr/>
                </a:tc>
                <a:tc>
                  <a:txBody>
                    <a:bodyPr/>
                    <a:lstStyle/>
                    <a:p>
                      <a:pPr algn="l"/>
                      <a:r>
                        <a:rPr lang="en-US" sz="2400" dirty="0"/>
                        <a:t>Example</a:t>
                      </a:r>
                    </a:p>
                  </a:txBody>
                  <a:tcPr/>
                </a:tc>
                <a:extLst>
                  <a:ext uri="{0D108BD9-81ED-4DB2-BD59-A6C34878D82A}">
                    <a16:rowId xmlns:a16="http://schemas.microsoft.com/office/drawing/2014/main" val="3494201228"/>
                  </a:ext>
                </a:extLst>
              </a:tr>
              <a:tr h="1109905">
                <a:tc>
                  <a:txBody>
                    <a:bodyPr/>
                    <a:lstStyle/>
                    <a:p>
                      <a:pPr algn="l"/>
                      <a:r>
                        <a:rPr lang="en-US" sz="2400" dirty="0"/>
                        <a:t>Pro-Choice (in-favor)</a:t>
                      </a:r>
                    </a:p>
                  </a:txBody>
                  <a:tcPr/>
                </a:tc>
                <a:tc>
                  <a:txBody>
                    <a:bodyPr/>
                    <a:lstStyle/>
                    <a:p>
                      <a:pPr algn="l"/>
                      <a:r>
                        <a:rPr lang="en-US" sz="2400" dirty="0"/>
                        <a:t>Explicitly expresses strict pro-choice stance or able to infer implicitly.</a:t>
                      </a:r>
                    </a:p>
                  </a:txBody>
                  <a:tcPr/>
                </a:tc>
                <a:tc>
                  <a:txBody>
                    <a:bodyPr/>
                    <a:lstStyle/>
                    <a:p>
                      <a:pPr algn="l"/>
                      <a:r>
                        <a:rPr lang="en-US" sz="2400" dirty="0"/>
                        <a:t>“Women should be allowed to decide…”</a:t>
                      </a:r>
                    </a:p>
                  </a:txBody>
                  <a:tcPr/>
                </a:tc>
                <a:extLst>
                  <a:ext uri="{0D108BD9-81ED-4DB2-BD59-A6C34878D82A}">
                    <a16:rowId xmlns:a16="http://schemas.microsoft.com/office/drawing/2014/main" val="2784685152"/>
                  </a:ext>
                </a:extLst>
              </a:tr>
              <a:tr h="1109905">
                <a:tc>
                  <a:txBody>
                    <a:bodyPr/>
                    <a:lstStyle/>
                    <a:p>
                      <a:pPr algn="l"/>
                      <a:r>
                        <a:rPr lang="en-US" sz="2400" dirty="0"/>
                        <a:t>Pro-Life (against)</a:t>
                      </a:r>
                    </a:p>
                  </a:txBody>
                  <a:tcPr/>
                </a:tc>
                <a:tc>
                  <a:txBody>
                    <a:bodyPr/>
                    <a:lstStyle/>
                    <a:p>
                      <a:pPr algn="l"/>
                      <a:r>
                        <a:rPr lang="en-US" sz="2400" dirty="0"/>
                        <a:t>Explicitly expresses strict pro-life stance or able to infer implicitly</a:t>
                      </a:r>
                    </a:p>
                  </a:txBody>
                  <a:tcPr/>
                </a:tc>
                <a:tc>
                  <a:txBody>
                    <a:bodyPr/>
                    <a:lstStyle/>
                    <a:p>
                      <a:pPr algn="l"/>
                      <a:r>
                        <a:rPr lang="en-US" sz="2400" dirty="0"/>
                        <a:t>“Abortion is murder, it should never be allowed…”</a:t>
                      </a:r>
                    </a:p>
                  </a:txBody>
                  <a:tcPr/>
                </a:tc>
                <a:extLst>
                  <a:ext uri="{0D108BD9-81ED-4DB2-BD59-A6C34878D82A}">
                    <a16:rowId xmlns:a16="http://schemas.microsoft.com/office/drawing/2014/main" val="1269863243"/>
                  </a:ext>
                </a:extLst>
              </a:tr>
              <a:tr h="913531">
                <a:tc>
                  <a:txBody>
                    <a:bodyPr/>
                    <a:lstStyle/>
                    <a:p>
                      <a:pPr algn="l"/>
                      <a:r>
                        <a:rPr lang="en-US" sz="2400" dirty="0"/>
                        <a:t>Neutral</a:t>
                      </a:r>
                    </a:p>
                  </a:txBody>
                  <a:tcPr/>
                </a:tc>
                <a:tc>
                  <a:txBody>
                    <a:bodyPr/>
                    <a:lstStyle/>
                    <a:p>
                      <a:pPr algn="l"/>
                      <a:r>
                        <a:rPr lang="en-US" sz="2400" dirty="0"/>
                        <a:t>Expresses either pro-choice or pro-life stance with some exception.</a:t>
                      </a:r>
                    </a:p>
                  </a:txBody>
                  <a:tcPr/>
                </a:tc>
                <a:tc>
                  <a:txBody>
                    <a:bodyPr/>
                    <a:lstStyle/>
                    <a:p>
                      <a:pPr algn="l"/>
                      <a:r>
                        <a:rPr lang="en-US" sz="2400" dirty="0"/>
                        <a:t>“I believe in choice for the woman up until the second trimester…”</a:t>
                      </a:r>
                    </a:p>
                    <a:p>
                      <a:pPr algn="l"/>
                      <a:r>
                        <a:rPr lang="en-US" sz="2400" dirty="0"/>
                        <a:t>“I am pro-life, but agree with abortion in the case of rape or incest…”</a:t>
                      </a:r>
                    </a:p>
                  </a:txBody>
                  <a:tcPr/>
                </a:tc>
                <a:extLst>
                  <a:ext uri="{0D108BD9-81ED-4DB2-BD59-A6C34878D82A}">
                    <a16:rowId xmlns:a16="http://schemas.microsoft.com/office/drawing/2014/main" val="3346584675"/>
                  </a:ext>
                </a:extLst>
              </a:tr>
            </a:tbl>
          </a:graphicData>
        </a:graphic>
      </p:graphicFrame>
      <p:grpSp>
        <p:nvGrpSpPr>
          <p:cNvPr id="55" name="Group 54">
            <a:extLst>
              <a:ext uri="{FF2B5EF4-FFF2-40B4-BE49-F238E27FC236}">
                <a16:creationId xmlns:a16="http://schemas.microsoft.com/office/drawing/2014/main" id="{086E01D3-3894-F755-A604-6566F1CF84D4}"/>
              </a:ext>
            </a:extLst>
          </p:cNvPr>
          <p:cNvGrpSpPr/>
          <p:nvPr/>
        </p:nvGrpSpPr>
        <p:grpSpPr>
          <a:xfrm>
            <a:off x="15163975" y="15745588"/>
            <a:ext cx="14236811" cy="8394474"/>
            <a:chOff x="17949863" y="6671881"/>
            <a:chExt cx="16242393" cy="29565606"/>
          </a:xfrm>
        </p:grpSpPr>
        <p:sp>
          <p:nvSpPr>
            <p:cNvPr id="56" name="Rectangle 8">
              <a:extLst>
                <a:ext uri="{FF2B5EF4-FFF2-40B4-BE49-F238E27FC236}">
                  <a16:creationId xmlns:a16="http://schemas.microsoft.com/office/drawing/2014/main" id="{FF51D70C-F685-4B13-164B-1B836FD3B8E0}"/>
                </a:ext>
              </a:extLst>
            </p:cNvPr>
            <p:cNvSpPr/>
            <p:nvPr/>
          </p:nvSpPr>
          <p:spPr>
            <a:xfrm>
              <a:off x="17949863" y="6671881"/>
              <a:ext cx="16242393" cy="2576437"/>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Dataset Statistics</a:t>
              </a:r>
            </a:p>
          </p:txBody>
        </p:sp>
        <p:sp>
          <p:nvSpPr>
            <p:cNvPr id="57" name="Rectangle 21">
              <a:extLst>
                <a:ext uri="{FF2B5EF4-FFF2-40B4-BE49-F238E27FC236}">
                  <a16:creationId xmlns:a16="http://schemas.microsoft.com/office/drawing/2014/main" id="{173F8A2C-90AB-2DF1-0066-526AA39E36AF}"/>
                </a:ext>
              </a:extLst>
            </p:cNvPr>
            <p:cNvSpPr>
              <a:spLocks noChangeArrowheads="1"/>
            </p:cNvSpPr>
            <p:nvPr/>
          </p:nvSpPr>
          <p:spPr bwMode="auto">
            <a:xfrm>
              <a:off x="17949863" y="6671888"/>
              <a:ext cx="16230600" cy="29565599"/>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grpSp>
      <p:grpSp>
        <p:nvGrpSpPr>
          <p:cNvPr id="59" name="Group 58">
            <a:extLst>
              <a:ext uri="{FF2B5EF4-FFF2-40B4-BE49-F238E27FC236}">
                <a16:creationId xmlns:a16="http://schemas.microsoft.com/office/drawing/2014/main" id="{33DE9965-618C-D526-5C00-2F6DE0C22FA7}"/>
              </a:ext>
            </a:extLst>
          </p:cNvPr>
          <p:cNvGrpSpPr/>
          <p:nvPr/>
        </p:nvGrpSpPr>
        <p:grpSpPr>
          <a:xfrm>
            <a:off x="15163975" y="24462869"/>
            <a:ext cx="14236811" cy="8401901"/>
            <a:chOff x="17949863" y="6671884"/>
            <a:chExt cx="16242393" cy="29565603"/>
          </a:xfrm>
        </p:grpSpPr>
        <p:sp>
          <p:nvSpPr>
            <p:cNvPr id="60" name="Rectangle 8">
              <a:extLst>
                <a:ext uri="{FF2B5EF4-FFF2-40B4-BE49-F238E27FC236}">
                  <a16:creationId xmlns:a16="http://schemas.microsoft.com/office/drawing/2014/main" id="{03321EC5-A174-6B62-589D-5E5ADA72353C}"/>
                </a:ext>
              </a:extLst>
            </p:cNvPr>
            <p:cNvSpPr/>
            <p:nvPr/>
          </p:nvSpPr>
          <p:spPr>
            <a:xfrm>
              <a:off x="17949863" y="6671884"/>
              <a:ext cx="16242393" cy="2574159"/>
            </a:xfrm>
            <a:custGeom>
              <a:avLst/>
              <a:gdLst>
                <a:gd name="connsiteX0" fmla="*/ 0 w 16230600"/>
                <a:gd name="connsiteY0" fmla="*/ 0 h 646331"/>
                <a:gd name="connsiteX1" fmla="*/ 16230600 w 16230600"/>
                <a:gd name="connsiteY1" fmla="*/ 0 h 646331"/>
                <a:gd name="connsiteX2" fmla="*/ 16230600 w 16230600"/>
                <a:gd name="connsiteY2" fmla="*/ 646331 h 646331"/>
                <a:gd name="connsiteX3" fmla="*/ 0 w 16230600"/>
                <a:gd name="connsiteY3" fmla="*/ 646331 h 646331"/>
                <a:gd name="connsiteX4" fmla="*/ 0 w 16230600"/>
                <a:gd name="connsiteY4" fmla="*/ 0 h 646331"/>
                <a:gd name="connsiteX0" fmla="*/ 0 w 16230600"/>
                <a:gd name="connsiteY0" fmla="*/ 0 h 817781"/>
                <a:gd name="connsiteX1" fmla="*/ 16230600 w 16230600"/>
                <a:gd name="connsiteY1" fmla="*/ 0 h 817781"/>
                <a:gd name="connsiteX2" fmla="*/ 16230600 w 16230600"/>
                <a:gd name="connsiteY2" fmla="*/ 646331 h 817781"/>
                <a:gd name="connsiteX3" fmla="*/ 57150 w 16230600"/>
                <a:gd name="connsiteY3" fmla="*/ 817781 h 817781"/>
                <a:gd name="connsiteX4" fmla="*/ 0 w 16230600"/>
                <a:gd name="connsiteY4" fmla="*/ 0 h 817781"/>
                <a:gd name="connsiteX0" fmla="*/ 0 w 16230600"/>
                <a:gd name="connsiteY0" fmla="*/ 0 h 846356"/>
                <a:gd name="connsiteX1" fmla="*/ 16230600 w 16230600"/>
                <a:gd name="connsiteY1" fmla="*/ 0 h 846356"/>
                <a:gd name="connsiteX2" fmla="*/ 16202025 w 16230600"/>
                <a:gd name="connsiteY2" fmla="*/ 846356 h 846356"/>
                <a:gd name="connsiteX3" fmla="*/ 57150 w 16230600"/>
                <a:gd name="connsiteY3" fmla="*/ 817781 h 846356"/>
                <a:gd name="connsiteX4" fmla="*/ 0 w 16230600"/>
                <a:gd name="connsiteY4" fmla="*/ 0 h 846356"/>
                <a:gd name="connsiteX0" fmla="*/ 0 w 16230600"/>
                <a:gd name="connsiteY0" fmla="*/ 0 h 932081"/>
                <a:gd name="connsiteX1" fmla="*/ 16230600 w 16230600"/>
                <a:gd name="connsiteY1" fmla="*/ 0 h 932081"/>
                <a:gd name="connsiteX2" fmla="*/ 16202025 w 16230600"/>
                <a:gd name="connsiteY2" fmla="*/ 846356 h 932081"/>
                <a:gd name="connsiteX3" fmla="*/ 0 w 16230600"/>
                <a:gd name="connsiteY3" fmla="*/ 932081 h 932081"/>
                <a:gd name="connsiteX4" fmla="*/ 0 w 16230600"/>
                <a:gd name="connsiteY4" fmla="*/ 0 h 932081"/>
                <a:gd name="connsiteX0" fmla="*/ 0 w 16230600"/>
                <a:gd name="connsiteY0" fmla="*/ 0 h 960656"/>
                <a:gd name="connsiteX1" fmla="*/ 16230600 w 16230600"/>
                <a:gd name="connsiteY1" fmla="*/ 0 h 960656"/>
                <a:gd name="connsiteX2" fmla="*/ 16202025 w 16230600"/>
                <a:gd name="connsiteY2" fmla="*/ 960656 h 960656"/>
                <a:gd name="connsiteX3" fmla="*/ 0 w 16230600"/>
                <a:gd name="connsiteY3" fmla="*/ 932081 h 960656"/>
                <a:gd name="connsiteX4" fmla="*/ 0 w 16230600"/>
                <a:gd name="connsiteY4" fmla="*/ 0 h 960656"/>
                <a:gd name="connsiteX0" fmla="*/ 0 w 16230600"/>
                <a:gd name="connsiteY0" fmla="*/ 0 h 1229383"/>
                <a:gd name="connsiteX1" fmla="*/ 16230600 w 16230600"/>
                <a:gd name="connsiteY1" fmla="*/ 0 h 1229383"/>
                <a:gd name="connsiteX2" fmla="*/ 16202025 w 16230600"/>
                <a:gd name="connsiteY2" fmla="*/ 960656 h 1229383"/>
                <a:gd name="connsiteX3" fmla="*/ 28575 w 16230600"/>
                <a:gd name="connsiteY3" fmla="*/ 1229383 h 1229383"/>
                <a:gd name="connsiteX4" fmla="*/ 0 w 16230600"/>
                <a:gd name="connsiteY4" fmla="*/ 0 h 1229383"/>
                <a:gd name="connsiteX0" fmla="*/ 0 w 16230600"/>
                <a:gd name="connsiteY0" fmla="*/ 0 h 1257958"/>
                <a:gd name="connsiteX1" fmla="*/ 16230600 w 16230600"/>
                <a:gd name="connsiteY1" fmla="*/ 0 h 1257958"/>
                <a:gd name="connsiteX2" fmla="*/ 16173450 w 16230600"/>
                <a:gd name="connsiteY2" fmla="*/ 1257958 h 1257958"/>
                <a:gd name="connsiteX3" fmla="*/ 28575 w 16230600"/>
                <a:gd name="connsiteY3" fmla="*/ 1229383 h 1257958"/>
                <a:gd name="connsiteX4" fmla="*/ 0 w 16230600"/>
                <a:gd name="connsiteY4" fmla="*/ 0 h 1257958"/>
                <a:gd name="connsiteX0" fmla="*/ 0 w 16230600"/>
                <a:gd name="connsiteY0" fmla="*/ 0 h 1428710"/>
                <a:gd name="connsiteX1" fmla="*/ 16230600 w 16230600"/>
                <a:gd name="connsiteY1" fmla="*/ 0 h 1428710"/>
                <a:gd name="connsiteX2" fmla="*/ 16173450 w 16230600"/>
                <a:gd name="connsiteY2" fmla="*/ 1257958 h 1428710"/>
                <a:gd name="connsiteX3" fmla="*/ 28575 w 16230600"/>
                <a:gd name="connsiteY3" fmla="*/ 1428710 h 1428710"/>
                <a:gd name="connsiteX4" fmla="*/ 0 w 16230600"/>
                <a:gd name="connsiteY4" fmla="*/ 0 h 1428710"/>
                <a:gd name="connsiteX0" fmla="*/ 0 w 16234410"/>
                <a:gd name="connsiteY0" fmla="*/ 0 h 1507116"/>
                <a:gd name="connsiteX1" fmla="*/ 16230600 w 16234410"/>
                <a:gd name="connsiteY1" fmla="*/ 0 h 1507116"/>
                <a:gd name="connsiteX2" fmla="*/ 16234410 w 16234410"/>
                <a:gd name="connsiteY2" fmla="*/ 1507116 h 1507116"/>
                <a:gd name="connsiteX3" fmla="*/ 28575 w 16234410"/>
                <a:gd name="connsiteY3" fmla="*/ 1428710 h 1507116"/>
                <a:gd name="connsiteX4" fmla="*/ 0 w 16234410"/>
                <a:gd name="connsiteY4" fmla="*/ 0 h 1507116"/>
                <a:gd name="connsiteX0" fmla="*/ 0 w 16234410"/>
                <a:gd name="connsiteY0" fmla="*/ 0 h 1628036"/>
                <a:gd name="connsiteX1" fmla="*/ 16230600 w 16234410"/>
                <a:gd name="connsiteY1" fmla="*/ 0 h 1628036"/>
                <a:gd name="connsiteX2" fmla="*/ 16234410 w 16234410"/>
                <a:gd name="connsiteY2" fmla="*/ 1507116 h 1628036"/>
                <a:gd name="connsiteX3" fmla="*/ 59055 w 16234410"/>
                <a:gd name="connsiteY3" fmla="*/ 1628036 h 1628036"/>
                <a:gd name="connsiteX4" fmla="*/ 0 w 16234410"/>
                <a:gd name="connsiteY4" fmla="*/ 0 h 1628036"/>
                <a:gd name="connsiteX0" fmla="*/ 0 w 16230600"/>
                <a:gd name="connsiteY0" fmla="*/ 0 h 1706442"/>
                <a:gd name="connsiteX1" fmla="*/ 16230600 w 16230600"/>
                <a:gd name="connsiteY1" fmla="*/ 0 h 1706442"/>
                <a:gd name="connsiteX2" fmla="*/ 16173450 w 16230600"/>
                <a:gd name="connsiteY2" fmla="*/ 1706442 h 1706442"/>
                <a:gd name="connsiteX3" fmla="*/ 59055 w 16230600"/>
                <a:gd name="connsiteY3" fmla="*/ 1628036 h 1706442"/>
                <a:gd name="connsiteX4" fmla="*/ 0 w 16230600"/>
                <a:gd name="connsiteY4" fmla="*/ 0 h 1706442"/>
                <a:gd name="connsiteX0" fmla="*/ 0 w 16230600"/>
                <a:gd name="connsiteY0" fmla="*/ 0 h 1706442"/>
                <a:gd name="connsiteX1" fmla="*/ 16230600 w 16230600"/>
                <a:gd name="connsiteY1" fmla="*/ 0 h 1706442"/>
                <a:gd name="connsiteX2" fmla="*/ 16173450 w 16230600"/>
                <a:gd name="connsiteY2" fmla="*/ 1706442 h 1706442"/>
                <a:gd name="connsiteX3" fmla="*/ 1905 w 16230600"/>
                <a:gd name="connsiteY3" fmla="*/ 1690325 h 1706442"/>
                <a:gd name="connsiteX4" fmla="*/ 0 w 16230600"/>
                <a:gd name="connsiteY4" fmla="*/ 0 h 1706442"/>
                <a:gd name="connsiteX0" fmla="*/ 0 w 16230600"/>
                <a:gd name="connsiteY0" fmla="*/ 0 h 1706442"/>
                <a:gd name="connsiteX1" fmla="*/ 16230600 w 16230600"/>
                <a:gd name="connsiteY1" fmla="*/ 0 h 1706442"/>
                <a:gd name="connsiteX2" fmla="*/ 16216993 w 16230600"/>
                <a:gd name="connsiteY2" fmla="*/ 1706442 h 1706442"/>
                <a:gd name="connsiteX3" fmla="*/ 1905 w 16230600"/>
                <a:gd name="connsiteY3" fmla="*/ 1690325 h 1706442"/>
                <a:gd name="connsiteX4" fmla="*/ 0 w 16230600"/>
                <a:gd name="connsiteY4" fmla="*/ 0 h 1706442"/>
                <a:gd name="connsiteX0" fmla="*/ 36195 w 16266795"/>
                <a:gd name="connsiteY0" fmla="*/ 0 h 2028313"/>
                <a:gd name="connsiteX1" fmla="*/ 16266795 w 16266795"/>
                <a:gd name="connsiteY1" fmla="*/ 0 h 2028313"/>
                <a:gd name="connsiteX2" fmla="*/ 16253188 w 16266795"/>
                <a:gd name="connsiteY2" fmla="*/ 1706442 h 2028313"/>
                <a:gd name="connsiteX3" fmla="*/ 0 w 16266795"/>
                <a:gd name="connsiteY3" fmla="*/ 2028313 h 2028313"/>
                <a:gd name="connsiteX4" fmla="*/ 36195 w 16266795"/>
                <a:gd name="connsiteY4" fmla="*/ 0 h 2028313"/>
                <a:gd name="connsiteX0" fmla="*/ 0 w 16230600"/>
                <a:gd name="connsiteY0" fmla="*/ 0 h 2028313"/>
                <a:gd name="connsiteX1" fmla="*/ 16230600 w 16230600"/>
                <a:gd name="connsiteY1" fmla="*/ 0 h 2028313"/>
                <a:gd name="connsiteX2" fmla="*/ 16216993 w 16230600"/>
                <a:gd name="connsiteY2" fmla="*/ 1706442 h 2028313"/>
                <a:gd name="connsiteX3" fmla="*/ 14605 w 16230600"/>
                <a:gd name="connsiteY3" fmla="*/ 2028313 h 2028313"/>
                <a:gd name="connsiteX4" fmla="*/ 0 w 16230600"/>
                <a:gd name="connsiteY4" fmla="*/ 0 h 2028313"/>
                <a:gd name="connsiteX0" fmla="*/ 0 w 16230600"/>
                <a:gd name="connsiteY0" fmla="*/ 0 h 2140976"/>
                <a:gd name="connsiteX1" fmla="*/ 16230600 w 16230600"/>
                <a:gd name="connsiteY1" fmla="*/ 0 h 2140976"/>
                <a:gd name="connsiteX2" fmla="*/ 16216993 w 16230600"/>
                <a:gd name="connsiteY2" fmla="*/ 1706442 h 2140976"/>
                <a:gd name="connsiteX3" fmla="*/ 40005 w 16230600"/>
                <a:gd name="connsiteY3" fmla="*/ 2140976 h 2140976"/>
                <a:gd name="connsiteX4" fmla="*/ 0 w 16230600"/>
                <a:gd name="connsiteY4" fmla="*/ 0 h 2140976"/>
                <a:gd name="connsiteX0" fmla="*/ 0 w 16230600"/>
                <a:gd name="connsiteY0" fmla="*/ 0 h 2140976"/>
                <a:gd name="connsiteX1" fmla="*/ 16230600 w 16230600"/>
                <a:gd name="connsiteY1" fmla="*/ 0 h 2140976"/>
                <a:gd name="connsiteX2" fmla="*/ 16216993 w 16230600"/>
                <a:gd name="connsiteY2" fmla="*/ 1706442 h 2140976"/>
                <a:gd name="connsiteX3" fmla="*/ 14605 w 16230600"/>
                <a:gd name="connsiteY3" fmla="*/ 2140976 h 2140976"/>
                <a:gd name="connsiteX4" fmla="*/ 0 w 16230600"/>
                <a:gd name="connsiteY4" fmla="*/ 0 h 2140976"/>
                <a:gd name="connsiteX0" fmla="*/ 0 w 16242393"/>
                <a:gd name="connsiteY0" fmla="*/ 0 h 2140976"/>
                <a:gd name="connsiteX1" fmla="*/ 16230600 w 16242393"/>
                <a:gd name="connsiteY1" fmla="*/ 0 h 2140976"/>
                <a:gd name="connsiteX2" fmla="*/ 16242393 w 16242393"/>
                <a:gd name="connsiteY2" fmla="*/ 2016264 h 2140976"/>
                <a:gd name="connsiteX3" fmla="*/ 14605 w 16242393"/>
                <a:gd name="connsiteY3" fmla="*/ 2140976 h 2140976"/>
                <a:gd name="connsiteX4" fmla="*/ 0 w 16242393"/>
                <a:gd name="connsiteY4" fmla="*/ 0 h 2140976"/>
                <a:gd name="connsiteX0" fmla="*/ 0 w 16242393"/>
                <a:gd name="connsiteY0" fmla="*/ 0 h 2140976"/>
                <a:gd name="connsiteX1" fmla="*/ 16230600 w 16242393"/>
                <a:gd name="connsiteY1" fmla="*/ 0 h 2140976"/>
                <a:gd name="connsiteX2" fmla="*/ 16242393 w 16242393"/>
                <a:gd name="connsiteY2" fmla="*/ 2100761 h 2140976"/>
                <a:gd name="connsiteX3" fmla="*/ 14605 w 16242393"/>
                <a:gd name="connsiteY3" fmla="*/ 2140976 h 2140976"/>
                <a:gd name="connsiteX4" fmla="*/ 0 w 16242393"/>
                <a:gd name="connsiteY4" fmla="*/ 0 h 2140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2393" h="2140976">
                  <a:moveTo>
                    <a:pt x="0" y="0"/>
                  </a:moveTo>
                  <a:lnTo>
                    <a:pt x="16230600" y="0"/>
                  </a:lnTo>
                  <a:lnTo>
                    <a:pt x="16242393" y="2100761"/>
                  </a:lnTo>
                  <a:lnTo>
                    <a:pt x="14605" y="2140976"/>
                  </a:lnTo>
                  <a:cubicBezTo>
                    <a:pt x="9737" y="1427317"/>
                    <a:pt x="4868" y="713659"/>
                    <a:pt x="0" y="0"/>
                  </a:cubicBezTo>
                  <a:close/>
                </a:path>
              </a:pathLst>
            </a:custGeom>
            <a:solidFill>
              <a:srgbClr val="003A24"/>
            </a:solidFill>
          </p:spPr>
          <p:txBody>
            <a:bodyPr wrap="square">
              <a:spAutoFit/>
            </a:bodyPr>
            <a:lstStyle/>
            <a:p>
              <a:pPr algn="ctr">
                <a:defRPr/>
              </a:pPr>
              <a:r>
                <a:rPr lang="en-US" sz="4300" b="1" baseline="0" dirty="0">
                  <a:solidFill>
                    <a:schemeClr val="bg1"/>
                  </a:solidFill>
                  <a:latin typeface="Arial" charset="0"/>
                  <a:ea typeface="ＭＳ Ｐゴシック" charset="0"/>
                  <a:cs typeface="ＭＳ Ｐゴシック" charset="0"/>
                </a:rPr>
                <a:t>Models</a:t>
              </a:r>
            </a:p>
          </p:txBody>
        </p:sp>
        <p:sp>
          <p:nvSpPr>
            <p:cNvPr id="61" name="Rectangle 21">
              <a:extLst>
                <a:ext uri="{FF2B5EF4-FFF2-40B4-BE49-F238E27FC236}">
                  <a16:creationId xmlns:a16="http://schemas.microsoft.com/office/drawing/2014/main" id="{0D08932D-D01C-0B60-DDC1-A11D7452DC23}"/>
                </a:ext>
              </a:extLst>
            </p:cNvPr>
            <p:cNvSpPr>
              <a:spLocks noChangeArrowheads="1"/>
            </p:cNvSpPr>
            <p:nvPr/>
          </p:nvSpPr>
          <p:spPr bwMode="auto">
            <a:xfrm>
              <a:off x="17949863" y="6671888"/>
              <a:ext cx="16230600" cy="29565599"/>
            </a:xfrm>
            <a:prstGeom prst="rect">
              <a:avLst/>
            </a:prstGeom>
            <a:noFill/>
            <a:ln w="9525">
              <a:solidFill>
                <a:srgbClr val="003A2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baseline="0"/>
            </a:p>
          </p:txBody>
        </p:sp>
      </p:grpSp>
      <p:graphicFrame>
        <p:nvGraphicFramePr>
          <p:cNvPr id="44" name="Table 5">
            <a:extLst>
              <a:ext uri="{FF2B5EF4-FFF2-40B4-BE49-F238E27FC236}">
                <a16:creationId xmlns:a16="http://schemas.microsoft.com/office/drawing/2014/main" id="{E46C43BB-FAD0-81B6-44AA-12A9EF0C67D9}"/>
              </a:ext>
            </a:extLst>
          </p:cNvPr>
          <p:cNvGraphicFramePr>
            <a:graphicFrameLocks noGrp="1"/>
          </p:cNvGraphicFramePr>
          <p:nvPr>
            <p:extLst>
              <p:ext uri="{D42A27DB-BD31-4B8C-83A1-F6EECF244321}">
                <p14:modId xmlns:p14="http://schemas.microsoft.com/office/powerpoint/2010/main" val="2168647012"/>
              </p:ext>
            </p:extLst>
          </p:nvPr>
        </p:nvGraphicFramePr>
        <p:xfrm>
          <a:off x="15651162" y="6676111"/>
          <a:ext cx="13298991" cy="8168640"/>
        </p:xfrm>
        <a:graphic>
          <a:graphicData uri="http://schemas.openxmlformats.org/drawingml/2006/table">
            <a:tbl>
              <a:tblPr firstRow="1" bandRow="1">
                <a:tableStyleId>{5940675A-B579-460E-94D1-54222C63F5DA}</a:tableStyleId>
              </a:tblPr>
              <a:tblGrid>
                <a:gridCol w="11311915">
                  <a:extLst>
                    <a:ext uri="{9D8B030D-6E8A-4147-A177-3AD203B41FA5}">
                      <a16:colId xmlns:a16="http://schemas.microsoft.com/office/drawing/2014/main" val="2684196066"/>
                    </a:ext>
                  </a:extLst>
                </a:gridCol>
                <a:gridCol w="1987076">
                  <a:extLst>
                    <a:ext uri="{9D8B030D-6E8A-4147-A177-3AD203B41FA5}">
                      <a16:colId xmlns:a16="http://schemas.microsoft.com/office/drawing/2014/main" val="599863644"/>
                    </a:ext>
                  </a:extLst>
                </a:gridCol>
              </a:tblGrid>
              <a:tr h="455459">
                <a:tc gridSpan="2">
                  <a:txBody>
                    <a:bodyPr/>
                    <a:lstStyle/>
                    <a:p>
                      <a:pPr algn="l"/>
                      <a:r>
                        <a:rPr lang="en-US" sz="2800" b="1" dirty="0"/>
                        <a:t>Table 1: Examples of Annotated YouTube Comments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749174"/>
                  </a:ext>
                </a:extLst>
              </a:tr>
              <a:tr h="455459">
                <a:tc>
                  <a:txBody>
                    <a:bodyPr/>
                    <a:lstStyle/>
                    <a:p>
                      <a:pPr algn="l"/>
                      <a:r>
                        <a:rPr lang="en-US" sz="2800" b="1" dirty="0"/>
                        <a:t>Comment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b="1" dirty="0"/>
                        <a:t>Stance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538213"/>
                  </a:ext>
                </a:extLst>
              </a:tr>
              <a:tr h="333450">
                <a:tc>
                  <a:txBody>
                    <a:bodyPr/>
                    <a:lstStyle/>
                    <a:p>
                      <a:pPr algn="l"/>
                      <a:r>
                        <a:rPr lang="en-US" sz="2400" i="1" dirty="0"/>
                        <a:t>Its no ones damn business other than the people involved in the situation. This is not political and should not be.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Pro-Choice (in-favor)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954919"/>
                  </a:ext>
                </a:extLst>
              </a:tr>
              <a:tr h="333450">
                <a:tc>
                  <a:txBody>
                    <a:bodyPr/>
                    <a:lstStyle/>
                    <a:p>
                      <a:pPr algn="l"/>
                      <a:r>
                        <a:rPr lang="en-US" sz="2400" i="1" dirty="0"/>
                        <a:t>I’m pro choice because in many countries where abortion is illegal, I’d be in prison for my natural miscarriages. Want less abortions? Fix the foster care system. Promote better sex education and support better research for pregnancy prevention.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Pro-Choice (in-favor)</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7661305"/>
                  </a:ext>
                </a:extLst>
              </a:tr>
              <a:tr h="585590">
                <a:tc>
                  <a:txBody>
                    <a:bodyPr/>
                    <a:lstStyle/>
                    <a:p>
                      <a:pPr algn="l"/>
                      <a:r>
                        <a:rPr lang="en-US" sz="2400" i="1" dirty="0"/>
                        <a:t>If you really don’t want a kid, give it up for adoption. You don’t have to straight up kill it.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Pro-Life (against)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96091"/>
                  </a:ext>
                </a:extLst>
              </a:tr>
              <a:tr h="1160749">
                <a:tc>
                  <a:txBody>
                    <a:bodyPr/>
                    <a:lstStyle/>
                    <a:p>
                      <a:pPr algn="l"/>
                      <a:r>
                        <a:rPr lang="en-US" sz="2400" i="1" dirty="0"/>
                        <a:t>Thank God the baby was born and no one will blame her. She is a beautiful person and deserves her life as all infants deserve life and love. Please pray for those who have been hurt by this horrendous genocide.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Pro-Life (against)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0179687"/>
                  </a:ext>
                </a:extLst>
              </a:tr>
              <a:tr h="1160749">
                <a:tc>
                  <a:txBody>
                    <a:bodyPr/>
                    <a:lstStyle/>
                    <a:p>
                      <a:pPr algn="l"/>
                      <a:r>
                        <a:rPr lang="en-US" sz="2400" i="1" dirty="0"/>
                        <a:t>My views are that in a case of incest, rape, or any other case like that it should be a choice but if a woman made a decision to go sleep with someone and where fully aware of the chance of pregnancy and can support a life or give it up for adoption or to a family member then they shouldn’t really have the option of abortion just because they “don’t what a baby”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Neutral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1699631"/>
                  </a:ext>
                </a:extLst>
              </a:tr>
              <a:tr h="1160749">
                <a:tc>
                  <a:txBody>
                    <a:bodyPr/>
                    <a:lstStyle/>
                    <a:p>
                      <a:pPr algn="l"/>
                      <a:r>
                        <a:rPr lang="en-US" sz="2400" i="1" dirty="0"/>
                        <a:t>I think if you don’t want the child you can do adoption but if your say in school or the pregnancy is going to make you lose your job then it’s ok. Other than that do adoption so the child can have a life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Neutral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7416950"/>
                  </a:ext>
                </a:extLst>
              </a:tr>
            </a:tbl>
          </a:graphicData>
        </a:graphic>
      </p:graphicFrame>
      <p:graphicFrame>
        <p:nvGraphicFramePr>
          <p:cNvPr id="45" name="Table 5">
            <a:extLst>
              <a:ext uri="{FF2B5EF4-FFF2-40B4-BE49-F238E27FC236}">
                <a16:creationId xmlns:a16="http://schemas.microsoft.com/office/drawing/2014/main" id="{A900C0A0-2F62-AE9C-996B-138B706D6B0D}"/>
              </a:ext>
            </a:extLst>
          </p:cNvPr>
          <p:cNvGraphicFramePr>
            <a:graphicFrameLocks noGrp="1"/>
          </p:cNvGraphicFramePr>
          <p:nvPr>
            <p:extLst>
              <p:ext uri="{D42A27DB-BD31-4B8C-83A1-F6EECF244321}">
                <p14:modId xmlns:p14="http://schemas.microsoft.com/office/powerpoint/2010/main" val="3270542465"/>
              </p:ext>
            </p:extLst>
          </p:nvPr>
        </p:nvGraphicFramePr>
        <p:xfrm>
          <a:off x="16226931" y="19789170"/>
          <a:ext cx="12100560" cy="3722024"/>
        </p:xfrm>
        <a:graphic>
          <a:graphicData uri="http://schemas.openxmlformats.org/drawingml/2006/table">
            <a:tbl>
              <a:tblPr firstRow="1" lastRow="1" bandRow="1">
                <a:tableStyleId>{5940675A-B579-460E-94D1-54222C63F5DA}</a:tableStyleId>
              </a:tblPr>
              <a:tblGrid>
                <a:gridCol w="2420112">
                  <a:extLst>
                    <a:ext uri="{9D8B030D-6E8A-4147-A177-3AD203B41FA5}">
                      <a16:colId xmlns:a16="http://schemas.microsoft.com/office/drawing/2014/main" val="2684196066"/>
                    </a:ext>
                  </a:extLst>
                </a:gridCol>
                <a:gridCol w="2420112">
                  <a:extLst>
                    <a:ext uri="{9D8B030D-6E8A-4147-A177-3AD203B41FA5}">
                      <a16:colId xmlns:a16="http://schemas.microsoft.com/office/drawing/2014/main" val="1460145564"/>
                    </a:ext>
                  </a:extLst>
                </a:gridCol>
                <a:gridCol w="2420112">
                  <a:extLst>
                    <a:ext uri="{9D8B030D-6E8A-4147-A177-3AD203B41FA5}">
                      <a16:colId xmlns:a16="http://schemas.microsoft.com/office/drawing/2014/main" val="3233613583"/>
                    </a:ext>
                  </a:extLst>
                </a:gridCol>
                <a:gridCol w="2069041">
                  <a:extLst>
                    <a:ext uri="{9D8B030D-6E8A-4147-A177-3AD203B41FA5}">
                      <a16:colId xmlns:a16="http://schemas.microsoft.com/office/drawing/2014/main" val="599863644"/>
                    </a:ext>
                  </a:extLst>
                </a:gridCol>
                <a:gridCol w="2771183">
                  <a:extLst>
                    <a:ext uri="{9D8B030D-6E8A-4147-A177-3AD203B41FA5}">
                      <a16:colId xmlns:a16="http://schemas.microsoft.com/office/drawing/2014/main" val="3898565528"/>
                    </a:ext>
                  </a:extLst>
                </a:gridCol>
              </a:tblGrid>
              <a:tr h="587606">
                <a:tc gridSpan="5">
                  <a:txBody>
                    <a:bodyPr/>
                    <a:lstStyle/>
                    <a:p>
                      <a:pPr algn="l"/>
                      <a:r>
                        <a:rPr lang="en-US" sz="2800" b="1" dirty="0"/>
                        <a:t>Table 2: Dataset Breakdown and train/test/validation Split Compositions</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2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24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r>
                        <a:rPr lang="en-US" sz="2400" b="1" dirty="0"/>
                        <a:t>Dataset Breakdown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l"/>
                      <a:endParaRPr lang="en-US" sz="2400" b="1"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443348"/>
                  </a:ext>
                </a:extLst>
              </a:tr>
              <a:tr h="350064">
                <a:tc>
                  <a:txBody>
                    <a:bodyPr/>
                    <a:lstStyle/>
                    <a:p>
                      <a:pPr algn="l"/>
                      <a:r>
                        <a:rPr lang="en-US" sz="2400" b="1" dirty="0"/>
                        <a:t>Partition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dirty="0"/>
                        <a:t>Pro-Choice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dirty="0"/>
                        <a:t>Pro-Life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dirty="0"/>
                        <a:t>Neutral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dirty="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538213"/>
                  </a:ext>
                </a:extLst>
              </a:tr>
              <a:tr h="587606">
                <a:tc>
                  <a:txBody>
                    <a:bodyPr/>
                    <a:lstStyle/>
                    <a:p>
                      <a:pPr algn="l"/>
                      <a:r>
                        <a:rPr lang="en-US" sz="2400" dirty="0"/>
                        <a:t>Train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400" dirty="0"/>
                        <a:t>1,816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400" dirty="0"/>
                        <a:t>1833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400" dirty="0"/>
                        <a:t>1818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400" dirty="0"/>
                        <a:t>5,467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38954919"/>
                  </a:ext>
                </a:extLst>
              </a:tr>
              <a:tr h="587606">
                <a:tc>
                  <a:txBody>
                    <a:bodyPr/>
                    <a:lstStyle/>
                    <a:p>
                      <a:pPr algn="l"/>
                      <a:r>
                        <a:rPr lang="en-US" sz="2400" dirty="0"/>
                        <a:t>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238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221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400" dirty="0"/>
                        <a:t>683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396091"/>
                  </a:ext>
                </a:extLst>
              </a:tr>
              <a:tr h="438698">
                <a:tc>
                  <a:txBody>
                    <a:bodyPr/>
                    <a:lstStyle/>
                    <a:p>
                      <a:pPr algn="l"/>
                      <a:r>
                        <a:rPr lang="en-US" sz="2400" dirty="0"/>
                        <a:t>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684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0179687"/>
                  </a:ext>
                </a:extLst>
              </a:tr>
              <a:tr h="350064">
                <a:tc gridSpan="5">
                  <a:txBody>
                    <a:bodyPr/>
                    <a:lstStyle/>
                    <a:p>
                      <a:pPr algn="l"/>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A24"/>
                    </a:solidFill>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400" dirty="0"/>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A24"/>
                    </a:solidFill>
                  </a:tcPr>
                </a:tc>
                <a:extLst>
                  <a:ext uri="{0D108BD9-81ED-4DB2-BD59-A6C34878D82A}">
                    <a16:rowId xmlns:a16="http://schemas.microsoft.com/office/drawing/2014/main" val="3757758413"/>
                  </a:ext>
                </a:extLst>
              </a:tr>
              <a:tr h="587606">
                <a:tc>
                  <a:txBody>
                    <a:bodyPr/>
                    <a:lstStyle/>
                    <a:p>
                      <a:pPr algn="l"/>
                      <a:r>
                        <a:rPr lang="en-US" sz="2400" dirty="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2,278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2,278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2,278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dirty="0"/>
                        <a:t>6,834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253283"/>
                  </a:ext>
                </a:extLst>
              </a:tr>
            </a:tbl>
          </a:graphicData>
        </a:graphic>
      </p:graphicFrame>
      <p:sp>
        <p:nvSpPr>
          <p:cNvPr id="53" name="TextBox 52">
            <a:extLst>
              <a:ext uri="{FF2B5EF4-FFF2-40B4-BE49-F238E27FC236}">
                <a16:creationId xmlns:a16="http://schemas.microsoft.com/office/drawing/2014/main" id="{F6C1A0E9-489E-870F-B2C5-E92C2D241EE9}"/>
              </a:ext>
            </a:extLst>
          </p:cNvPr>
          <p:cNvSpPr txBox="1"/>
          <p:nvPr/>
        </p:nvSpPr>
        <p:spPr>
          <a:xfrm>
            <a:off x="15590520" y="16877219"/>
            <a:ext cx="13336188" cy="2554545"/>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Dataset was balanced using natural language processing (NLP)  augmentation via the </a:t>
            </a:r>
            <a:r>
              <a:rPr lang="en-US" sz="3200" dirty="0" err="1"/>
              <a:t>nlpaug</a:t>
            </a:r>
            <a:r>
              <a:rPr lang="en-US" sz="3200" dirty="0"/>
              <a:t> module. </a:t>
            </a:r>
          </a:p>
          <a:p>
            <a:pPr marL="457200" indent="-457200" algn="just">
              <a:buFont typeface="Wingdings" panose="05000000000000000000" pitchFamily="2" charset="2"/>
              <a:buChar char="Ø"/>
            </a:pPr>
            <a:r>
              <a:rPr lang="en-US" sz="3200" dirty="0"/>
              <a:t>Dataset elements were randomly assigned to train, validation, or test datasets for model training, validation, and testing (ratio 80:10:10) using </a:t>
            </a:r>
            <a:r>
              <a:rPr lang="en-US" sz="3200" dirty="0" err="1"/>
              <a:t>train_test_split</a:t>
            </a:r>
            <a:r>
              <a:rPr lang="en-US" sz="3200" dirty="0"/>
              <a:t> in the </a:t>
            </a:r>
            <a:r>
              <a:rPr lang="en-US" sz="3200" dirty="0" err="1"/>
              <a:t>sklearn.model_selection</a:t>
            </a:r>
            <a:r>
              <a:rPr lang="en-US" sz="3200" dirty="0"/>
              <a:t> module.</a:t>
            </a:r>
          </a:p>
        </p:txBody>
      </p:sp>
      <p:sp>
        <p:nvSpPr>
          <p:cNvPr id="3" name="TextBox 2">
            <a:extLst>
              <a:ext uri="{FF2B5EF4-FFF2-40B4-BE49-F238E27FC236}">
                <a16:creationId xmlns:a16="http://schemas.microsoft.com/office/drawing/2014/main" id="{C4E0E252-9932-CAA6-A94E-07C2B777BBD8}"/>
              </a:ext>
            </a:extLst>
          </p:cNvPr>
          <p:cNvSpPr txBox="1"/>
          <p:nvPr/>
        </p:nvSpPr>
        <p:spPr>
          <a:xfrm>
            <a:off x="15708925" y="23624597"/>
            <a:ext cx="13336188" cy="400110"/>
          </a:xfrm>
          <a:prstGeom prst="rect">
            <a:avLst/>
          </a:prstGeom>
          <a:noFill/>
        </p:spPr>
        <p:txBody>
          <a:bodyPr wrap="square" rtlCol="0">
            <a:spAutoFit/>
          </a:bodyPr>
          <a:lstStyle/>
          <a:p>
            <a:r>
              <a:rPr lang="en-US" sz="2000" dirty="0"/>
              <a:t>Original and balanced datasets available at: https://github.com/HereBeCode/StanceDetectionML-Brockport</a:t>
            </a:r>
          </a:p>
        </p:txBody>
      </p:sp>
      <p:sp>
        <p:nvSpPr>
          <p:cNvPr id="54" name="TextBox 53">
            <a:extLst>
              <a:ext uri="{FF2B5EF4-FFF2-40B4-BE49-F238E27FC236}">
                <a16:creationId xmlns:a16="http://schemas.microsoft.com/office/drawing/2014/main" id="{5C19B875-2F5C-73ED-2BF0-36E0101F3FD9}"/>
              </a:ext>
            </a:extLst>
          </p:cNvPr>
          <p:cNvSpPr txBox="1"/>
          <p:nvPr/>
        </p:nvSpPr>
        <p:spPr>
          <a:xfrm>
            <a:off x="15590520" y="25450304"/>
            <a:ext cx="13454593" cy="2554545"/>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Non-transformer based models were developed and established as baseline comparators for the transformer based models, the current gold standard for natural language processing tasks. The </a:t>
            </a:r>
            <a:r>
              <a:rPr lang="en-US" sz="3200" dirty="0" err="1"/>
              <a:t>HuggingFace</a:t>
            </a:r>
            <a:r>
              <a:rPr lang="en-US" sz="3200" dirty="0"/>
              <a:t> hub (https://huggingface.co/models) provided pre-trained transformer models for fine-tuning. </a:t>
            </a:r>
            <a:endParaRPr lang="en-US" sz="3200" b="1" u="sng" dirty="0"/>
          </a:p>
        </p:txBody>
      </p:sp>
      <p:graphicFrame>
        <p:nvGraphicFramePr>
          <p:cNvPr id="64" name="Table 5">
            <a:extLst>
              <a:ext uri="{FF2B5EF4-FFF2-40B4-BE49-F238E27FC236}">
                <a16:creationId xmlns:a16="http://schemas.microsoft.com/office/drawing/2014/main" id="{BAC43A58-5DC4-F045-A9E1-141878878B3B}"/>
              </a:ext>
            </a:extLst>
          </p:cNvPr>
          <p:cNvGraphicFramePr>
            <a:graphicFrameLocks noGrp="1"/>
          </p:cNvGraphicFramePr>
          <p:nvPr>
            <p:extLst>
              <p:ext uri="{D42A27DB-BD31-4B8C-83A1-F6EECF244321}">
                <p14:modId xmlns:p14="http://schemas.microsoft.com/office/powerpoint/2010/main" val="2751953653"/>
              </p:ext>
            </p:extLst>
          </p:nvPr>
        </p:nvGraphicFramePr>
        <p:xfrm>
          <a:off x="30222966" y="6594051"/>
          <a:ext cx="13298992" cy="4804272"/>
        </p:xfrm>
        <a:graphic>
          <a:graphicData uri="http://schemas.openxmlformats.org/drawingml/2006/table">
            <a:tbl>
              <a:tblPr firstRow="1" bandRow="1">
                <a:tableStyleId>{5940675A-B579-460E-94D1-54222C63F5DA}</a:tableStyleId>
              </a:tblPr>
              <a:tblGrid>
                <a:gridCol w="3844296">
                  <a:extLst>
                    <a:ext uri="{9D8B030D-6E8A-4147-A177-3AD203B41FA5}">
                      <a16:colId xmlns:a16="http://schemas.microsoft.com/office/drawing/2014/main" val="2684196066"/>
                    </a:ext>
                  </a:extLst>
                </a:gridCol>
                <a:gridCol w="2391507">
                  <a:extLst>
                    <a:ext uri="{9D8B030D-6E8A-4147-A177-3AD203B41FA5}">
                      <a16:colId xmlns:a16="http://schemas.microsoft.com/office/drawing/2014/main" val="3780551423"/>
                    </a:ext>
                  </a:extLst>
                </a:gridCol>
                <a:gridCol w="2344616">
                  <a:extLst>
                    <a:ext uri="{9D8B030D-6E8A-4147-A177-3AD203B41FA5}">
                      <a16:colId xmlns:a16="http://schemas.microsoft.com/office/drawing/2014/main" val="4119624287"/>
                    </a:ext>
                  </a:extLst>
                </a:gridCol>
                <a:gridCol w="2157046">
                  <a:extLst>
                    <a:ext uri="{9D8B030D-6E8A-4147-A177-3AD203B41FA5}">
                      <a16:colId xmlns:a16="http://schemas.microsoft.com/office/drawing/2014/main" val="2192555393"/>
                    </a:ext>
                  </a:extLst>
                </a:gridCol>
                <a:gridCol w="2561527">
                  <a:extLst>
                    <a:ext uri="{9D8B030D-6E8A-4147-A177-3AD203B41FA5}">
                      <a16:colId xmlns:a16="http://schemas.microsoft.com/office/drawing/2014/main" val="599863644"/>
                    </a:ext>
                  </a:extLst>
                </a:gridCol>
              </a:tblGrid>
              <a:tr h="304728">
                <a:tc gridSpan="5">
                  <a:txBody>
                    <a:bodyPr/>
                    <a:lstStyle/>
                    <a:p>
                      <a:pPr algn="l"/>
                      <a:r>
                        <a:rPr lang="en-US" sz="2800" b="1" dirty="0"/>
                        <a:t>Table 4: Statistical Analysis of Models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749174"/>
                  </a:ext>
                </a:extLst>
              </a:tr>
              <a:tr h="304728">
                <a:tc>
                  <a:txBody>
                    <a:bodyPr/>
                    <a:lstStyle/>
                    <a:p>
                      <a:pPr algn="l"/>
                      <a:r>
                        <a:rPr lang="en-US" sz="2800" b="1"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b="1"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b="1" dirty="0"/>
                        <a:t>Precision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b="1" dirty="0"/>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800" b="1" dirty="0"/>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538213"/>
                  </a:ext>
                </a:extLst>
              </a:tr>
              <a:tr h="304728">
                <a:tc gridSpan="5">
                  <a:txBody>
                    <a:bodyPr/>
                    <a:lstStyle/>
                    <a:p>
                      <a:pPr algn="l"/>
                      <a:r>
                        <a:rPr lang="en-US" sz="2400" b="1" i="1" dirty="0"/>
                        <a:t>Non-Transformer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280500"/>
                  </a:ext>
                </a:extLst>
              </a:tr>
              <a:tr h="268878">
                <a:tc>
                  <a:txBody>
                    <a:bodyPr/>
                    <a:lstStyle/>
                    <a:p>
                      <a:pPr algn="l"/>
                      <a:r>
                        <a:rPr lang="en-US" sz="2400" i="0" dirty="0"/>
                        <a:t>SVM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87.62%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87.53%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87.72%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87.55%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954919"/>
                  </a:ext>
                </a:extLst>
              </a:tr>
              <a:tr h="268878">
                <a:tc>
                  <a:txBody>
                    <a:bodyPr/>
                    <a:lstStyle/>
                    <a:p>
                      <a:pPr algn="l"/>
                      <a:r>
                        <a:rPr lang="en-US" sz="2400" i="0" dirty="0" err="1"/>
                        <a:t>BiLSTM</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80.73%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80.75%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7661305"/>
                  </a:ext>
                </a:extLst>
              </a:tr>
              <a:tr h="268878">
                <a:tc gridSpan="5">
                  <a:txBody>
                    <a:bodyPr/>
                    <a:lstStyle/>
                    <a:p>
                      <a:pPr algn="l"/>
                      <a:r>
                        <a:rPr lang="en-US" sz="2400" b="1" i="1" dirty="0"/>
                        <a:t>Transformer Models (Fine-Tuned from Pre-Trained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a:endParaRPr lang="en-US" sz="2400" i="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9044583"/>
                  </a:ext>
                </a:extLst>
              </a:tr>
              <a:tr h="268878">
                <a:tc>
                  <a:txBody>
                    <a:bodyPr/>
                    <a:lstStyle/>
                    <a:p>
                      <a:pPr algn="l"/>
                      <a:r>
                        <a:rPr lang="en-US" sz="2400" i="0" dirty="0"/>
                        <a:t>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93.12%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93.07%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96091"/>
                  </a:ext>
                </a:extLst>
              </a:tr>
              <a:tr h="493984">
                <a:tc>
                  <a:txBody>
                    <a:bodyPr/>
                    <a:lstStyle/>
                    <a:p>
                      <a:pPr algn="l"/>
                      <a:r>
                        <a:rPr lang="en-US" sz="2400" i="0" dirty="0" err="1"/>
                        <a:t>DistilBERT</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91.47%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91.48%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0179687"/>
                  </a:ext>
                </a:extLst>
              </a:tr>
              <a:tr h="493984">
                <a:tc>
                  <a:txBody>
                    <a:bodyPr/>
                    <a:lstStyle/>
                    <a:p>
                      <a:pPr algn="l"/>
                      <a:r>
                        <a:rPr lang="en-US" sz="2400" i="0" dirty="0" err="1"/>
                        <a:t>RoBERTa</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94.13%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94.09%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i="0" dirty="0"/>
                        <a:t>94.09%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7401257"/>
                  </a:ext>
                </a:extLst>
              </a:tr>
              <a:tr h="493984">
                <a:tc>
                  <a:txBody>
                    <a:bodyPr/>
                    <a:lstStyle/>
                    <a:p>
                      <a:pPr algn="l"/>
                      <a:r>
                        <a:rPr lang="en-US" sz="2400" b="1" i="0" dirty="0" err="1"/>
                        <a:t>DeBERTa</a:t>
                      </a:r>
                      <a:endParaRPr lang="en-US" sz="24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1" i="0" dirty="0"/>
                        <a:t>94.88%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1" i="0" dirty="0"/>
                        <a:t>94.83%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1" i="0" dirty="0"/>
                        <a:t>94.82%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400" b="1" i="0" dirty="0"/>
                        <a:t>94.82%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3801232"/>
                  </a:ext>
                </a:extLst>
              </a:tr>
            </a:tbl>
          </a:graphicData>
        </a:graphic>
      </p:graphicFrame>
      <p:pic>
        <p:nvPicPr>
          <p:cNvPr id="9" name="Picture 8">
            <a:extLst>
              <a:ext uri="{FF2B5EF4-FFF2-40B4-BE49-F238E27FC236}">
                <a16:creationId xmlns:a16="http://schemas.microsoft.com/office/drawing/2014/main" id="{F1856178-F021-74DE-EBEE-114CB0AB2C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44459" y="21464646"/>
            <a:ext cx="4932454" cy="2956190"/>
          </a:xfrm>
          <a:prstGeom prst="rect">
            <a:avLst/>
          </a:prstGeom>
        </p:spPr>
      </p:pic>
      <p:graphicFrame>
        <p:nvGraphicFramePr>
          <p:cNvPr id="65" name="Table 5">
            <a:extLst>
              <a:ext uri="{FF2B5EF4-FFF2-40B4-BE49-F238E27FC236}">
                <a16:creationId xmlns:a16="http://schemas.microsoft.com/office/drawing/2014/main" id="{BCC1F72E-34E7-4977-2D29-DA18AB5487A2}"/>
              </a:ext>
            </a:extLst>
          </p:cNvPr>
          <p:cNvGraphicFramePr>
            <a:graphicFrameLocks noGrp="1"/>
          </p:cNvGraphicFramePr>
          <p:nvPr>
            <p:extLst>
              <p:ext uri="{D42A27DB-BD31-4B8C-83A1-F6EECF244321}">
                <p14:modId xmlns:p14="http://schemas.microsoft.com/office/powerpoint/2010/main" val="137190460"/>
              </p:ext>
            </p:extLst>
          </p:nvPr>
        </p:nvGraphicFramePr>
        <p:xfrm>
          <a:off x="15933943" y="28144648"/>
          <a:ext cx="12747737" cy="4286112"/>
        </p:xfrm>
        <a:graphic>
          <a:graphicData uri="http://schemas.openxmlformats.org/drawingml/2006/table">
            <a:tbl>
              <a:tblPr firstRow="1" bandRow="1">
                <a:tableStyleId>{5940675A-B579-460E-94D1-54222C63F5DA}</a:tableStyleId>
              </a:tblPr>
              <a:tblGrid>
                <a:gridCol w="12747737">
                  <a:extLst>
                    <a:ext uri="{9D8B030D-6E8A-4147-A177-3AD203B41FA5}">
                      <a16:colId xmlns:a16="http://schemas.microsoft.com/office/drawing/2014/main" val="2684196066"/>
                    </a:ext>
                  </a:extLst>
                </a:gridCol>
              </a:tblGrid>
              <a:tr h="304728">
                <a:tc>
                  <a:txBody>
                    <a:bodyPr/>
                    <a:lstStyle/>
                    <a:p>
                      <a:pPr algn="l"/>
                      <a:r>
                        <a:rPr lang="en-US" sz="2800" b="1" dirty="0"/>
                        <a:t>Table 3: Models Developed for Training and Testing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749174"/>
                  </a:ext>
                </a:extLst>
              </a:tr>
              <a:tr h="304728">
                <a:tc>
                  <a:txBody>
                    <a:bodyPr/>
                    <a:lstStyle/>
                    <a:p>
                      <a:pPr algn="l"/>
                      <a:r>
                        <a:rPr lang="en-US" sz="2400" b="1" i="1" dirty="0"/>
                        <a:t>Non-Transformer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280500"/>
                  </a:ext>
                </a:extLst>
              </a:tr>
              <a:tr h="268878">
                <a:tc>
                  <a:txBody>
                    <a:bodyPr/>
                    <a:lstStyle/>
                    <a:p>
                      <a:pPr algn="l"/>
                      <a:r>
                        <a:rPr lang="en-US" sz="2400" b="0" i="0" dirty="0"/>
                        <a:t>SVM: </a:t>
                      </a:r>
                      <a:r>
                        <a:rPr lang="en-US" sz="2400" i="1" dirty="0"/>
                        <a:t>Support Vector Machine</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954919"/>
                  </a:ext>
                </a:extLst>
              </a:tr>
              <a:tr h="268878">
                <a:tc>
                  <a:txBody>
                    <a:bodyPr/>
                    <a:lstStyle/>
                    <a:p>
                      <a:pPr algn="l"/>
                      <a:r>
                        <a:rPr lang="en-US" sz="2400" b="0" i="0" dirty="0" err="1"/>
                        <a:t>BiLSTM</a:t>
                      </a:r>
                      <a:r>
                        <a:rPr lang="en-US" sz="2400" b="0" i="0" dirty="0"/>
                        <a:t>: </a:t>
                      </a:r>
                      <a:r>
                        <a:rPr lang="en-US" sz="2400" i="1" dirty="0"/>
                        <a:t>Bidirectional Long-Short-Term-Memory Networks</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7661305"/>
                  </a:ext>
                </a:extLst>
              </a:tr>
              <a:tr h="268878">
                <a:tc>
                  <a:txBody>
                    <a:bodyPr/>
                    <a:lstStyle/>
                    <a:p>
                      <a:pPr algn="l"/>
                      <a:r>
                        <a:rPr lang="en-US" sz="2400" b="1" i="1" dirty="0"/>
                        <a:t>Transformer Models (Fine-Tuned from Pre-Trained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9044583"/>
                  </a:ext>
                </a:extLst>
              </a:tr>
              <a:tr h="268878">
                <a:tc>
                  <a:txBody>
                    <a:bodyPr/>
                    <a:lstStyle/>
                    <a:p>
                      <a:pPr algn="l"/>
                      <a:r>
                        <a:rPr lang="en-US" sz="2400" b="0" i="0" dirty="0"/>
                        <a:t>BERT: </a:t>
                      </a:r>
                      <a:r>
                        <a:rPr lang="en-US" sz="2400" i="1" dirty="0"/>
                        <a:t>Bidirectional encoder representations from transformers </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96091"/>
                  </a:ext>
                </a:extLst>
              </a:tr>
              <a:tr h="493984">
                <a:tc>
                  <a:txBody>
                    <a:bodyPr/>
                    <a:lstStyle/>
                    <a:p>
                      <a:pPr algn="l"/>
                      <a:r>
                        <a:rPr lang="en-US" sz="2400" b="0" i="0" dirty="0" err="1"/>
                        <a:t>DistilBERT</a:t>
                      </a:r>
                      <a:r>
                        <a:rPr lang="en-US" sz="2400" b="0" i="0" dirty="0"/>
                        <a:t>: </a:t>
                      </a:r>
                      <a:r>
                        <a:rPr lang="en-US" sz="2400" i="1" dirty="0"/>
                        <a:t>Distilled version of BERT model.</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0179687"/>
                  </a:ext>
                </a:extLst>
              </a:tr>
              <a:tr h="493984">
                <a:tc>
                  <a:txBody>
                    <a:bodyPr/>
                    <a:lstStyle/>
                    <a:p>
                      <a:pPr algn="l"/>
                      <a:r>
                        <a:rPr lang="en-US" sz="2400" b="0" i="0" dirty="0" err="1"/>
                        <a:t>RoBERTa</a:t>
                      </a:r>
                      <a:r>
                        <a:rPr lang="en-US" sz="2400" b="0" i="0" dirty="0"/>
                        <a:t>:</a:t>
                      </a:r>
                      <a:r>
                        <a:rPr lang="en-US" sz="2400" i="0" dirty="0"/>
                        <a:t> </a:t>
                      </a:r>
                      <a:r>
                        <a:rPr lang="en-US" sz="2400" i="1" dirty="0"/>
                        <a:t>Robustly Optimized BERT Pretraining Approach</a:t>
                      </a:r>
                      <a:endParaRPr lang="en-US"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7401257"/>
                  </a:ext>
                </a:extLst>
              </a:tr>
              <a:tr h="493984">
                <a:tc>
                  <a:txBody>
                    <a:bodyPr/>
                    <a:lstStyle/>
                    <a:p>
                      <a:pPr algn="l"/>
                      <a:r>
                        <a:rPr lang="en-US" sz="2400" b="0" i="0" dirty="0" err="1"/>
                        <a:t>DeBERTa</a:t>
                      </a:r>
                      <a:r>
                        <a:rPr lang="en-US" sz="2400" b="0" i="0" dirty="0"/>
                        <a:t>:</a:t>
                      </a:r>
                      <a:r>
                        <a:rPr lang="en-US" sz="2400" b="1" i="0" dirty="0"/>
                        <a:t> </a:t>
                      </a:r>
                      <a:r>
                        <a:rPr lang="en-US" sz="2400" b="0" i="1" dirty="0"/>
                        <a:t>Decoding-enhanced BERT with Disentangled Attention</a:t>
                      </a:r>
                      <a:endParaRPr lang="en-US" sz="24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3801232"/>
                  </a:ext>
                </a:extLst>
              </a:tr>
            </a:tbl>
          </a:graphicData>
        </a:graphic>
      </p:graphicFrame>
      <p:graphicFrame>
        <p:nvGraphicFramePr>
          <p:cNvPr id="66" name="Table 5">
            <a:extLst>
              <a:ext uri="{FF2B5EF4-FFF2-40B4-BE49-F238E27FC236}">
                <a16:creationId xmlns:a16="http://schemas.microsoft.com/office/drawing/2014/main" id="{CBD4FBFC-C0C6-C403-566F-1CCC7F95CE9A}"/>
              </a:ext>
            </a:extLst>
          </p:cNvPr>
          <p:cNvGraphicFramePr>
            <a:graphicFrameLocks noGrp="1"/>
          </p:cNvGraphicFramePr>
          <p:nvPr>
            <p:extLst>
              <p:ext uri="{D42A27DB-BD31-4B8C-83A1-F6EECF244321}">
                <p14:modId xmlns:p14="http://schemas.microsoft.com/office/powerpoint/2010/main" val="3598955835"/>
              </p:ext>
            </p:extLst>
          </p:nvPr>
        </p:nvGraphicFramePr>
        <p:xfrm>
          <a:off x="30222966" y="13148885"/>
          <a:ext cx="13298992" cy="8016240"/>
        </p:xfrm>
        <a:graphic>
          <a:graphicData uri="http://schemas.openxmlformats.org/drawingml/2006/table">
            <a:tbl>
              <a:tblPr firstRow="1" bandRow="1">
                <a:tableStyleId>{5940675A-B579-460E-94D1-54222C63F5DA}</a:tableStyleId>
              </a:tblPr>
              <a:tblGrid>
                <a:gridCol w="819742">
                  <a:extLst>
                    <a:ext uri="{9D8B030D-6E8A-4147-A177-3AD203B41FA5}">
                      <a16:colId xmlns:a16="http://schemas.microsoft.com/office/drawing/2014/main" val="2684196066"/>
                    </a:ext>
                  </a:extLst>
                </a:gridCol>
                <a:gridCol w="9003323">
                  <a:extLst>
                    <a:ext uri="{9D8B030D-6E8A-4147-A177-3AD203B41FA5}">
                      <a16:colId xmlns:a16="http://schemas.microsoft.com/office/drawing/2014/main" val="307791984"/>
                    </a:ext>
                  </a:extLst>
                </a:gridCol>
                <a:gridCol w="1758461">
                  <a:extLst>
                    <a:ext uri="{9D8B030D-6E8A-4147-A177-3AD203B41FA5}">
                      <a16:colId xmlns:a16="http://schemas.microsoft.com/office/drawing/2014/main" val="138320586"/>
                    </a:ext>
                  </a:extLst>
                </a:gridCol>
                <a:gridCol w="1717466">
                  <a:extLst>
                    <a:ext uri="{9D8B030D-6E8A-4147-A177-3AD203B41FA5}">
                      <a16:colId xmlns:a16="http://schemas.microsoft.com/office/drawing/2014/main" val="3457404584"/>
                    </a:ext>
                  </a:extLst>
                </a:gridCol>
              </a:tblGrid>
              <a:tr h="0">
                <a:tc gridSpan="4">
                  <a:txBody>
                    <a:bodyPr/>
                    <a:lstStyle/>
                    <a:p>
                      <a:pPr algn="l"/>
                      <a:r>
                        <a:rPr lang="en-US" sz="2800" b="1" dirty="0"/>
                        <a:t>Table 5: Stance Determination Samples from </a:t>
                      </a:r>
                      <a:r>
                        <a:rPr lang="en-US" sz="2800" b="1" dirty="0" err="1"/>
                        <a:t>DeBERTa</a:t>
                      </a:r>
                      <a:r>
                        <a:rPr lang="en-US" sz="2800" b="1" dirty="0"/>
                        <a:t> Model Testing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algn="l"/>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endParaRPr lang="en-US" sz="28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749174"/>
                  </a:ext>
                </a:extLst>
              </a:tr>
              <a:tr h="304728">
                <a:tc>
                  <a:txBody>
                    <a:bodyPr/>
                    <a:lstStyle/>
                    <a:p>
                      <a:pPr algn="l"/>
                      <a:r>
                        <a:rPr lang="en-US" sz="2400" b="1" i="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i="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i="0" dirty="0"/>
                        <a:t>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400" b="1" i="0" dirty="0"/>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3280500"/>
                  </a:ext>
                </a:extLst>
              </a:tr>
              <a:tr h="268878">
                <a:tc>
                  <a:txBody>
                    <a:bodyPr/>
                    <a:lstStyle/>
                    <a:p>
                      <a:pPr algn="l"/>
                      <a:r>
                        <a:rPr lang="en-US" sz="1800" b="0" i="0" dirty="0"/>
                        <a:t>1</a:t>
                      </a:r>
                      <a:endParaRPr lang="en-US"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err="1"/>
                        <a:t>i</a:t>
                      </a:r>
                      <a:r>
                        <a:rPr lang="en-US" sz="1800" i="1" dirty="0"/>
                        <a:t> think the main problem with the pro life vs pro choice debate is that pro life people only have empathy for the zygotes that are questionably alive at best and the pro choice people only have empathy for the women who are definitely alive and that's why pro choice people win this debate.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954919"/>
                  </a:ext>
                </a:extLst>
              </a:tr>
              <a:tr h="268878">
                <a:tc>
                  <a:txBody>
                    <a:bodyPr/>
                    <a:lstStyle/>
                    <a:p>
                      <a:pPr algn="l"/>
                      <a:r>
                        <a:rPr lang="en-US" sz="1800" i="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err="1"/>
                        <a:t>i</a:t>
                      </a:r>
                      <a:r>
                        <a:rPr lang="en-US" sz="1800" i="1" dirty="0"/>
                        <a:t> hate pro life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Pro-life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7661305"/>
                  </a:ext>
                </a:extLst>
              </a:tr>
              <a:tr h="268878">
                <a:tc>
                  <a:txBody>
                    <a:bodyPr/>
                    <a:lstStyle/>
                    <a:p>
                      <a:pPr algn="l"/>
                      <a:r>
                        <a:rPr lang="en-US" sz="1800" b="0" i="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1" dirty="0"/>
                        <a:t>what about even the fact that making abortions illegal does not reduce the number of abortions. </a:t>
                      </a:r>
                      <a:r>
                        <a:rPr lang="en-US" sz="1800" b="0" i="1" dirty="0" err="1"/>
                        <a:t>i</a:t>
                      </a:r>
                      <a:r>
                        <a:rPr lang="en-US" sz="1800" b="0" i="1" dirty="0"/>
                        <a:t> don’t lean either way but at the end of the day we can’t control what people do and if legalizing abortion at the very least saves the lives of women who they will otherwise risk giving their lives to have them... then they should be legal.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Pro-choice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9044583"/>
                  </a:ext>
                </a:extLst>
              </a:tr>
              <a:tr h="268878">
                <a:tc>
                  <a:txBody>
                    <a:bodyPr/>
                    <a:lstStyle/>
                    <a:p>
                      <a:pPr algn="l"/>
                      <a:r>
                        <a:rPr lang="en-US" sz="1800" i="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a:t>just to put it out there. </a:t>
                      </a:r>
                      <a:r>
                        <a:rPr lang="en-US" sz="1800" i="1" dirty="0" err="1"/>
                        <a:t>i’m</a:t>
                      </a:r>
                      <a:r>
                        <a:rPr lang="en-US" sz="1800" i="1" dirty="0"/>
                        <a:t> 16 and for sure pro-life. if you see someone pro-choice, they’ll say they have a fetus or a blob or a mass, not a baby. would you go up to a pregnant woman and say “oh you’re pregnant with a blob or a mass or just a fetus with no function”. absolutely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Pro-life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Pro-life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396091"/>
                  </a:ext>
                </a:extLst>
              </a:tr>
              <a:tr h="493984">
                <a:tc>
                  <a:txBody>
                    <a:bodyPr/>
                    <a:lstStyle/>
                    <a:p>
                      <a:pPr algn="l"/>
                      <a:r>
                        <a:rPr lang="en-US" sz="1800" i="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a:t>abortion is celebrated in this country! ever hear of adoption? if you don’t want the baby then allow someone who does want the child to raise them. you want sex  than you accept the consequences.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Pro-life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Pro-choice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0179687"/>
                  </a:ext>
                </a:extLst>
              </a:tr>
              <a:tr h="493984">
                <a:tc>
                  <a:txBody>
                    <a:bodyPr/>
                    <a:lstStyle/>
                    <a:p>
                      <a:pPr algn="l"/>
                      <a:r>
                        <a:rPr lang="en-US" sz="1800" i="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a:t>why are there unwanted pregnancies? </a:t>
                      </a:r>
                      <a:r>
                        <a:rPr lang="en-US" sz="1800" i="1" dirty="0" err="1"/>
                        <a:t>i</a:t>
                      </a:r>
                      <a:r>
                        <a:rPr lang="en-US" sz="1800" i="1" dirty="0"/>
                        <a:t> am buying you any kind of birth control you want, use several different types if you want. rape, incest, or health of woman, </a:t>
                      </a:r>
                      <a:r>
                        <a:rPr lang="en-US" sz="1800" i="1" dirty="0" err="1"/>
                        <a:t>i</a:t>
                      </a:r>
                      <a:r>
                        <a:rPr lang="en-US" sz="1800" i="1" dirty="0"/>
                        <a:t> get. unprotected sex is a choice and can have many undesirable consequences.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0"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7401257"/>
                  </a:ext>
                </a:extLst>
              </a:tr>
              <a:tr h="493984">
                <a:tc>
                  <a:txBody>
                    <a:bodyPr/>
                    <a:lstStyle/>
                    <a:p>
                      <a:pPr algn="l"/>
                      <a:r>
                        <a:rPr lang="en-US" sz="1800" b="0" i="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1" dirty="0"/>
                        <a:t>is anyone out there conflicted and not polarized? science says life starts at conception (very early at least), and it’s wrong to tell other women what to do with their bodies and take away their choice.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3801232"/>
                  </a:ext>
                </a:extLst>
              </a:tr>
              <a:tr h="493984">
                <a:tc>
                  <a:txBody>
                    <a:bodyPr/>
                    <a:lstStyle/>
                    <a:p>
                      <a:pPr algn="l"/>
                      <a:r>
                        <a:rPr lang="en-US" sz="1800" b="0" i="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i="1" dirty="0"/>
                        <a:t>abortion is always sad. </a:t>
                      </a:r>
                      <a:r>
                        <a:rPr lang="en-US" sz="1800" i="1" dirty="0" err="1"/>
                        <a:t>i'm</a:t>
                      </a:r>
                      <a:r>
                        <a:rPr lang="en-US" sz="1800" i="1" dirty="0"/>
                        <a:t> not pro choice or pro life. but this celebration of abortion as a rite of passage for womanhood is demonic. and </a:t>
                      </a:r>
                      <a:r>
                        <a:rPr lang="en-US" sz="1800" i="1" dirty="0" err="1"/>
                        <a:t>i'm</a:t>
                      </a:r>
                      <a:r>
                        <a:rPr lang="en-US" sz="1800" i="1" dirty="0"/>
                        <a:t> not </a:t>
                      </a:r>
                      <a:r>
                        <a:rPr lang="en-US" sz="1800" i="1" dirty="0" err="1"/>
                        <a:t>christian</a:t>
                      </a:r>
                      <a:r>
                        <a:rPr lang="en-US" sz="1800" i="1" dirty="0"/>
                        <a:t> but even </a:t>
                      </a:r>
                      <a:r>
                        <a:rPr lang="en-US" sz="1800" i="1" dirty="0" err="1"/>
                        <a:t>i</a:t>
                      </a:r>
                      <a:r>
                        <a:rPr lang="en-US" sz="1800" i="1" dirty="0"/>
                        <a:t> can see it!</a:t>
                      </a:r>
                      <a:endParaRPr lang="en-US" sz="1800" b="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Neutral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0" i="0"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338546"/>
                  </a:ext>
                </a:extLst>
              </a:tr>
            </a:tbl>
          </a:graphicData>
        </a:graphic>
      </p:graphicFrame>
      <p:sp>
        <p:nvSpPr>
          <p:cNvPr id="18" name="TextBox 17">
            <a:extLst>
              <a:ext uri="{FF2B5EF4-FFF2-40B4-BE49-F238E27FC236}">
                <a16:creationId xmlns:a16="http://schemas.microsoft.com/office/drawing/2014/main" id="{2CE425D8-F780-CD0B-BECE-4F5F50BA280D}"/>
              </a:ext>
            </a:extLst>
          </p:cNvPr>
          <p:cNvSpPr txBox="1"/>
          <p:nvPr/>
        </p:nvSpPr>
        <p:spPr>
          <a:xfrm>
            <a:off x="33441459" y="24434959"/>
            <a:ext cx="7316287" cy="338554"/>
          </a:xfrm>
          <a:prstGeom prst="rect">
            <a:avLst/>
          </a:prstGeom>
          <a:noFill/>
        </p:spPr>
        <p:txBody>
          <a:bodyPr wrap="square" rtlCol="0">
            <a:spAutoFit/>
          </a:bodyPr>
          <a:lstStyle/>
          <a:p>
            <a:r>
              <a:rPr lang="en-US" sz="1600" dirty="0"/>
              <a:t>Figure 1: Confusion Matrix Generated From </a:t>
            </a:r>
            <a:r>
              <a:rPr lang="en-US" sz="1600" dirty="0" err="1"/>
              <a:t>DeBERTa</a:t>
            </a:r>
            <a:r>
              <a:rPr lang="en-US" sz="1600" dirty="0"/>
              <a:t> Model Predictions</a:t>
            </a:r>
            <a:endParaRPr lang="en-US" sz="2400" dirty="0"/>
          </a:p>
        </p:txBody>
      </p:sp>
      <p:pic>
        <p:nvPicPr>
          <p:cNvPr id="7" name="Picture 6">
            <a:extLst>
              <a:ext uri="{FF2B5EF4-FFF2-40B4-BE49-F238E27FC236}">
                <a16:creationId xmlns:a16="http://schemas.microsoft.com/office/drawing/2014/main" id="{01EAD38C-8A2B-12BE-0AB8-514EA4DF19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0160417" y="30529765"/>
            <a:ext cx="2244290" cy="2244290"/>
          </a:xfrm>
          <a:prstGeom prst="rect">
            <a:avLst/>
          </a:prstGeom>
          <a:ln>
            <a:noFill/>
          </a:ln>
          <a:effectLst>
            <a:softEdge rad="112500"/>
          </a:effectLst>
        </p:spPr>
      </p:pic>
      <p:pic>
        <p:nvPicPr>
          <p:cNvPr id="10" name="Picture 9">
            <a:extLst>
              <a:ext uri="{FF2B5EF4-FFF2-40B4-BE49-F238E27FC236}">
                <a16:creationId xmlns:a16="http://schemas.microsoft.com/office/drawing/2014/main" id="{053CED84-BAC7-463D-177F-4F9834E00BF4}"/>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1405077" y="30533775"/>
            <a:ext cx="2240280" cy="2240280"/>
          </a:xfrm>
          <a:prstGeom prst="rect">
            <a:avLst/>
          </a:prstGeom>
          <a:ln>
            <a:noFill/>
          </a:ln>
          <a:effectLst>
            <a:softEdge rad="112500"/>
          </a:effectLst>
        </p:spPr>
      </p:pic>
      <p:pic>
        <p:nvPicPr>
          <p:cNvPr id="12" name="Picture 11">
            <a:extLst>
              <a:ext uri="{FF2B5EF4-FFF2-40B4-BE49-F238E27FC236}">
                <a16:creationId xmlns:a16="http://schemas.microsoft.com/office/drawing/2014/main" id="{75CE86BF-5AC7-3532-650E-2698528CF5A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346202" y="29899040"/>
            <a:ext cx="2172019" cy="805095"/>
          </a:xfrm>
          <a:prstGeom prst="rect">
            <a:avLst/>
          </a:prstGeom>
        </p:spPr>
      </p:pic>
      <p:pic>
        <p:nvPicPr>
          <p:cNvPr id="16" name="Picture 15">
            <a:extLst>
              <a:ext uri="{FF2B5EF4-FFF2-40B4-BE49-F238E27FC236}">
                <a16:creationId xmlns:a16="http://schemas.microsoft.com/office/drawing/2014/main" id="{5A85014F-F27F-C07A-5368-59D59928C009}"/>
              </a:ext>
            </a:extLst>
          </p:cNvPr>
          <p:cNvPicPr>
            <a:picLocks noChangeAspect="1"/>
          </p:cNvPicPr>
          <p:nvPr/>
        </p:nvPicPr>
        <p:blipFill>
          <a:blip r:embed="rId12" cstate="print">
            <a:extLst>
              <a:ext uri="{BEBA8EAE-BF5A-486C-A8C5-ECC9F3942E4B}">
                <a14:imgProps xmlns:a14="http://schemas.microsoft.com/office/drawing/2010/main">
                  <a14:imgLayer r:embed="rId13">
                    <a14:imgEffect>
                      <a14:backgroundRemoval t="6286" b="91429" l="4000" r="94286">
                        <a14:foregroundMark x1="9714" y1="33143" x2="12571" y2="58286"/>
                        <a14:foregroundMark x1="7429" y1="64000" x2="6286" y2="80000"/>
                        <a14:foregroundMark x1="4000" y1="81143" x2="4000" y2="81143"/>
                        <a14:foregroundMark x1="19429" y1="90286" x2="36571" y2="91429"/>
                        <a14:foregroundMark x1="61714" y1="90857" x2="91429" y2="67429"/>
                        <a14:foregroundMark x1="92571" y1="69714" x2="92571" y2="69714"/>
                        <a14:foregroundMark x1="94286" y1="73143" x2="94286" y2="73143"/>
                        <a14:foregroundMark x1="64000" y1="9714" x2="33143" y2="12571"/>
                        <a14:foregroundMark x1="45143" y1="8000" x2="51429" y2="6286"/>
                      </a14:backgroundRemoval>
                    </a14:imgEffect>
                  </a14:imgLayer>
                </a14:imgProps>
              </a:ext>
              <a:ext uri="{28A0092B-C50C-407E-A947-70E740481C1C}">
                <a14:useLocalDpi xmlns:a14="http://schemas.microsoft.com/office/drawing/2010/main" val="0"/>
              </a:ext>
            </a:extLst>
          </a:blip>
          <a:stretch>
            <a:fillRect/>
          </a:stretch>
        </p:blipFill>
        <p:spPr>
          <a:xfrm>
            <a:off x="30291836" y="30049004"/>
            <a:ext cx="487837" cy="487837"/>
          </a:xfrm>
          <a:prstGeom prst="rect">
            <a:avLst/>
          </a:prstGeom>
        </p:spPr>
      </p:pic>
      <p:sp>
        <p:nvSpPr>
          <p:cNvPr id="17" name="TextBox 16">
            <a:extLst>
              <a:ext uri="{FF2B5EF4-FFF2-40B4-BE49-F238E27FC236}">
                <a16:creationId xmlns:a16="http://schemas.microsoft.com/office/drawing/2014/main" id="{84947492-8656-BBE3-5578-1C73D843EC35}"/>
              </a:ext>
            </a:extLst>
          </p:cNvPr>
          <p:cNvSpPr txBox="1"/>
          <p:nvPr/>
        </p:nvSpPr>
        <p:spPr>
          <a:xfrm>
            <a:off x="30779673" y="29921095"/>
            <a:ext cx="1804922" cy="738664"/>
          </a:xfrm>
          <a:prstGeom prst="rect">
            <a:avLst/>
          </a:prstGeom>
          <a:noFill/>
        </p:spPr>
        <p:txBody>
          <a:bodyPr wrap="square" rtlCol="0">
            <a:spAutoFit/>
          </a:bodyPr>
          <a:lstStyle/>
          <a:p>
            <a:r>
              <a:rPr lang="en-US" sz="1400" b="1" dirty="0">
                <a:latin typeface="Arial Black" panose="020B0A04020102020204" pitchFamily="34" charset="0"/>
              </a:rPr>
              <a:t>/</a:t>
            </a:r>
            <a:r>
              <a:rPr lang="en-US" sz="1400" b="1" dirty="0" err="1">
                <a:latin typeface="Arial Black" panose="020B0A04020102020204" pitchFamily="34" charset="0"/>
              </a:rPr>
              <a:t>deberta</a:t>
            </a:r>
            <a:r>
              <a:rPr lang="en-US" sz="1400" b="1" dirty="0">
                <a:latin typeface="Arial Black" panose="020B0A04020102020204" pitchFamily="34" charset="0"/>
              </a:rPr>
              <a:t>-fine-tuned-abortion-stance-detect</a:t>
            </a:r>
          </a:p>
        </p:txBody>
      </p:sp>
      <p:sp>
        <p:nvSpPr>
          <p:cNvPr id="62" name="TextBox 61">
            <a:extLst>
              <a:ext uri="{FF2B5EF4-FFF2-40B4-BE49-F238E27FC236}">
                <a16:creationId xmlns:a16="http://schemas.microsoft.com/office/drawing/2014/main" id="{5E2A3BB6-FEEE-7997-10A9-62F2F10E58EF}"/>
              </a:ext>
            </a:extLst>
          </p:cNvPr>
          <p:cNvSpPr txBox="1"/>
          <p:nvPr/>
        </p:nvSpPr>
        <p:spPr>
          <a:xfrm>
            <a:off x="30088840" y="26202144"/>
            <a:ext cx="13454593" cy="3539430"/>
          </a:xfrm>
          <a:prstGeom prst="rect">
            <a:avLst/>
          </a:prstGeom>
          <a:noFill/>
        </p:spPr>
        <p:txBody>
          <a:bodyPr wrap="square" rtlCol="0">
            <a:spAutoFit/>
          </a:bodyPr>
          <a:lstStyle/>
          <a:p>
            <a:pPr marL="457200" indent="-457200" algn="just">
              <a:buFont typeface="Wingdings" panose="05000000000000000000" pitchFamily="2" charset="2"/>
              <a:buChar char="Ø"/>
            </a:pPr>
            <a:r>
              <a:rPr lang="en-US" sz="3200" dirty="0"/>
              <a:t>Among the models developed, trained, and tested, the </a:t>
            </a:r>
            <a:r>
              <a:rPr lang="en-US" sz="3200" dirty="0" err="1"/>
              <a:t>DeBERTa</a:t>
            </a:r>
            <a:r>
              <a:rPr lang="en-US" sz="3200" dirty="0"/>
              <a:t> fine-tuned model provided the greatest performance in abortion stance prediction with a test accuracy of 94.88%.</a:t>
            </a:r>
          </a:p>
          <a:p>
            <a:pPr marL="457200" indent="-457200" algn="just">
              <a:buFont typeface="Wingdings" panose="05000000000000000000" pitchFamily="2" charset="2"/>
              <a:buChar char="Ø"/>
            </a:pPr>
            <a:r>
              <a:rPr lang="en-US" sz="3200" dirty="0"/>
              <a:t>Future work includes fine-tuning the abortion model with supplementary dataset samples and building additional stance detection models for other contemporary issues such as universal healthcare, climate change, etc.</a:t>
            </a:r>
          </a:p>
        </p:txBody>
      </p:sp>
      <p:sp>
        <p:nvSpPr>
          <p:cNvPr id="63" name="TextBox 62">
            <a:extLst>
              <a:ext uri="{FF2B5EF4-FFF2-40B4-BE49-F238E27FC236}">
                <a16:creationId xmlns:a16="http://schemas.microsoft.com/office/drawing/2014/main" id="{8A348FEE-489E-19A8-FFC5-2BE6536ACA8F}"/>
              </a:ext>
            </a:extLst>
          </p:cNvPr>
          <p:cNvSpPr txBox="1"/>
          <p:nvPr/>
        </p:nvSpPr>
        <p:spPr>
          <a:xfrm>
            <a:off x="33272957" y="30262364"/>
            <a:ext cx="7194262"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Left: </a:t>
            </a:r>
            <a:r>
              <a:rPr lang="en-US" sz="2000" dirty="0" err="1"/>
              <a:t>HuggingFace</a:t>
            </a:r>
            <a:r>
              <a:rPr lang="en-US" sz="2000" dirty="0"/>
              <a:t> repository containing fine-tuned </a:t>
            </a:r>
            <a:r>
              <a:rPr lang="en-US" sz="2000" dirty="0" err="1"/>
              <a:t>DeBERTa</a:t>
            </a:r>
            <a:r>
              <a:rPr lang="en-US" sz="2000" dirty="0"/>
              <a:t> model for abortion stance detection. Available at: https://huggingface.co/HereBeCode/deberta-fine-tuned-abortion-stance-detect </a:t>
            </a:r>
          </a:p>
          <a:p>
            <a:pPr marL="342900" indent="-342900">
              <a:buFont typeface="Wingdings" panose="05000000000000000000" pitchFamily="2" charset="2"/>
              <a:buChar char="Ø"/>
            </a:pPr>
            <a:r>
              <a:rPr lang="en-US" sz="2000" b="1" dirty="0"/>
              <a:t>Right: </a:t>
            </a:r>
            <a:r>
              <a:rPr lang="en-US" sz="2000" dirty="0"/>
              <a:t>GitHub repository with all code from project and instructions for future work. Available at: https://github.com/HereBeCode/YouTube-Stance-Detection</a:t>
            </a:r>
          </a:p>
        </p:txBody>
      </p:sp>
    </p:spTree>
    <p:extLst>
      <p:ext uri="{BB962C8B-B14F-4D97-AF65-F5344CB8AC3E}">
        <p14:creationId xmlns:p14="http://schemas.microsoft.com/office/powerpoint/2010/main" val="783191702"/>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Theme1">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1" id="{0C9690DE-95A6-41B8-BA09-445B5BE0B946}" vid="{8E5172DD-ED52-4931-B2E7-996FF6E5105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5054</TotalTime>
  <Words>1565</Words>
  <Application>Microsoft Office PowerPoint</Application>
  <PresentationFormat>Custom</PresentationFormat>
  <Paragraphs>187</Paragraphs>
  <Slides>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vt:i4>
      </vt:variant>
    </vt:vector>
  </HeadingPairs>
  <TitlesOfParts>
    <vt:vector size="13" baseType="lpstr">
      <vt:lpstr>Arial</vt:lpstr>
      <vt:lpstr>Arial Black</vt:lpstr>
      <vt:lpstr>Calibri</vt:lpstr>
      <vt:lpstr>Century Gothic</vt:lpstr>
      <vt:lpstr>Courier New</vt:lpstr>
      <vt:lpstr>Palatino Linotype</vt:lpstr>
      <vt:lpstr>Times New Roman</vt:lpstr>
      <vt:lpstr>Trebuchet MS</vt:lpstr>
      <vt:lpstr>Wingdings</vt:lpstr>
      <vt:lpstr>36x48-Template</vt:lpstr>
      <vt:lpstr>Without guides</vt:lpstr>
      <vt:lpstr>Theme1</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Mark Stowell</cp:lastModifiedBy>
  <cp:revision>107</cp:revision>
  <dcterms:created xsi:type="dcterms:W3CDTF">2012-02-03T19:11:35Z</dcterms:created>
  <dcterms:modified xsi:type="dcterms:W3CDTF">2022-07-21T17:17:01Z</dcterms:modified>
  <cp:category>Research poster templates</cp:category>
</cp:coreProperties>
</file>