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1" r:id="rId22"/>
    <p:sldId id="272" r:id="rId23"/>
    <p:sldId id="279" r:id="rId24"/>
    <p:sldId id="280" r:id="rId25"/>
    <p:sldId id="281" r:id="rId26"/>
    <p:sldId id="284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02D42-D52B-91A6-33C7-E8578F34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DB37EF-007E-5075-3514-EB0FE67E9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1ADDE1-6392-ED14-612E-1F94B3DA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66616B-BF1A-357F-D374-832D87FE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BF5652-FBFC-6DEF-E023-F6E02113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6B069C-558A-66A3-37E3-7F7A3852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283541-8332-E74F-BE75-4C421FD3B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D8F10C-10E3-95D9-3C40-78877669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F160D0-3FB3-F5C6-BB58-D2EB3043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293C43-7AD4-E36E-FF05-1FD6EB6D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0D8EC3-334A-64B3-4C6A-49734CF1D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F93806-6C1C-0653-45DD-8256B3189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AD3599-0427-88EE-22F3-6702D3F3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5F6C3D-EA40-F939-8179-16CBC452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EAD99A-99C5-3480-03B6-CAAC2C10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C064C-389D-0195-9F22-4D0215D6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A98E1-FBAD-F9BF-184D-C91BE55D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A7315F-6BB6-417E-9A2A-3BCC939E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C35C4C-801D-B36A-E4BF-3A076820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A70143-C06C-DE62-70BD-DDD6B7CC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FB250-7BD7-3AC4-436F-3D26E6FC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37EFF8-ACB1-B1D3-A2DE-D9B6DA649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CB1B57-82A8-31F9-893A-5B6B9D2C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4BFC88-1211-EE9C-E672-150AFE7C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78B650-E8DE-B4BF-AA7D-4F40A0DD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8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65A58-5C99-C78D-D562-03E63FA1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61C460-488B-BE8D-07C6-9997B8B35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04F4F2-F4A0-0675-D39A-7443C2704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E2A6C8-86DE-9AB6-B84D-A5A5B296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D3647D-3DE8-B55A-D7FA-5D1C29BF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2163E3-31DF-AFA7-D319-D1748987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A0876-8D17-55F1-9B31-3A372A7D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1EEC62-EA37-E022-A905-BAF99218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5883C2-2686-676C-22C1-16D8EE636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A035F22-9DCE-236D-9BBA-6C74F9B74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B1659ED-D89F-4A89-7BBF-936B2BA33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675E8F7-4908-01BE-A145-A8F2FBBC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CCC4CA-0D1F-2E3A-6ABC-71E4D5CD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BAE707B-6A01-088F-DACB-DB96427D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04BC0-26D7-50F3-2EE2-D63F3E80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AA0986-DEB6-0E18-E0CB-D46D16E3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44F7BF-DCDE-2FAA-9DEB-9FADC5EC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28CFBA-0C4D-749D-7205-6448B95F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74D54-895D-94F8-4F2C-B4DC9E43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54AB98-1860-E649-6C25-57135750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B8312B-2CA7-F9D9-04DB-9AEF32EA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7EC67-26E1-4B36-4685-5BFE54F7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147767-871F-DE4E-BE5A-B200FC7D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929141-BE81-7960-1E65-7296BFB85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C7C5DB-1E0B-D0CC-B49B-0842CB52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375F3E-23BD-1A8E-4369-61E3B80F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820E20-477D-873D-C598-103B1A3B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AC077-89D1-CE94-7760-3FFFCDC9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B21942-EE8C-76A0-C881-2332BEA97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978A52-9906-19B4-8ED5-36B2C8E79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42F031-8A3A-F15B-D425-98406E16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E94F5D-6604-A755-529B-74744E30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314201-2B6A-2162-00FB-9D9226D1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207324-FB42-5FCA-4905-824E1178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7BB05C-DDA2-A5BD-5E73-07B41968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3FEF9-0344-64AD-C4EB-9BE6859C0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1930-1E6F-453D-9810-F688564B187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B1C17F-5199-FFBF-4668-E4F0F4A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D6C901-D5C6-BE39-56BD-9AB62B05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2750-FE39-4FE9-B232-4CD1C737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EBDBC-9ED5-172D-15C1-A375B3F0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b="1" dirty="0"/>
              <a:t>IPv6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99EB94-0AA0-0289-93A7-4B5FECBE9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Routing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555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02951-5F6D-9B9D-8827-E7A99270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153569-4407-D31A-64CA-7D7026F3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BD8ECC-7D0F-CADE-B681-FE61B153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15EFF-7D5D-64E9-2D2E-C2D41791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D6308B-BBA6-2B28-DE13-05D64DE2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C5F3CE-3C2A-5967-A9E1-856C11AD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7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9BEF6-4D2E-933B-E82C-861EA403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2B051D-AA82-650F-29EC-E72AE2AD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7AADA5-BD9F-263B-1F40-0814FB96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8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09A03-7A13-16CA-49E7-2191ABD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9DE899-ACC5-77CB-0953-F978843C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Static Routing</a:t>
            </a:r>
          </a:p>
        </p:txBody>
      </p:sp>
    </p:spTree>
    <p:extLst>
      <p:ext uri="{BB962C8B-B14F-4D97-AF65-F5344CB8AC3E}">
        <p14:creationId xmlns:p14="http://schemas.microsoft.com/office/powerpoint/2010/main" val="194997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3CED8-8574-3629-B641-2D205F9C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B7861-F714-9C25-34FC-6E3D9095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2443F9-7B79-B620-C0B1-5F13211D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0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7BA8EE-D117-1B6D-7C1F-FDF45733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C210A6-34D0-62DD-81BC-55214E99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Router&gt;enable</a:t>
            </a:r>
          </a:p>
          <a:p>
            <a:r>
              <a:rPr lang="en-US" dirty="0" err="1">
                <a:effectLst/>
              </a:rPr>
              <a:t>Router#configure</a:t>
            </a:r>
            <a:r>
              <a:rPr lang="en-US" dirty="0">
                <a:effectLst/>
              </a:rPr>
              <a:t> terminal</a:t>
            </a:r>
          </a:p>
          <a:p>
            <a:r>
              <a:rPr lang="en-US" dirty="0">
                <a:effectLst/>
              </a:rPr>
              <a:t>Router(config)#interface GigabitEthernet0/0</a:t>
            </a:r>
          </a:p>
          <a:p>
            <a:r>
              <a:rPr lang="en-US" dirty="0">
                <a:effectLst/>
              </a:rPr>
              <a:t>Router(config-if)#ipv6 address 1:2:3::6:7:8/64</a:t>
            </a:r>
          </a:p>
          <a:p>
            <a:r>
              <a:rPr lang="en-US" dirty="0">
                <a:effectLst/>
              </a:rPr>
              <a:t>Router(config-if)#no shutdown</a:t>
            </a:r>
          </a:p>
          <a:p>
            <a:r>
              <a:rPr lang="en-US" dirty="0">
                <a:effectLst/>
              </a:rPr>
              <a:t>Router(config-if)#interface se0/3/0</a:t>
            </a:r>
          </a:p>
          <a:p>
            <a:r>
              <a:rPr lang="en-US" dirty="0">
                <a:effectLst/>
              </a:rPr>
              <a:t>Router(config-if)#ipv6 address 2:2:3::6:7:8/64</a:t>
            </a:r>
          </a:p>
          <a:p>
            <a:r>
              <a:rPr lang="en-US" dirty="0">
                <a:effectLst/>
              </a:rPr>
              <a:t>Router(config-if)#clock rate 64000</a:t>
            </a:r>
          </a:p>
          <a:p>
            <a:r>
              <a:rPr lang="en-US" dirty="0">
                <a:effectLst/>
              </a:rPr>
              <a:t>Router(config-if)#no shutdown</a:t>
            </a:r>
          </a:p>
          <a:p>
            <a:r>
              <a:rPr lang="en-US" dirty="0">
                <a:effectLst/>
              </a:rPr>
              <a:t>Router(config-if)#exit</a:t>
            </a:r>
          </a:p>
          <a:p>
            <a:r>
              <a:rPr lang="en-US" dirty="0">
                <a:effectLst/>
              </a:rPr>
              <a:t>Router(config)#ipv6 unicast-routing</a:t>
            </a:r>
          </a:p>
          <a:p>
            <a:r>
              <a:rPr lang="en-US" dirty="0">
                <a:effectLst/>
              </a:rPr>
              <a:t>Router(config)#ipv6 route 11:2:3::/64 2:2:3::6:7:9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5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FA95C-DFE5-3F27-E60C-C6312ABC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F74B1D-3792-49C2-A3D5-1434E1EC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Router&gt;enable</a:t>
            </a:r>
          </a:p>
          <a:p>
            <a:r>
              <a:rPr lang="en-US" dirty="0" err="1">
                <a:effectLst/>
              </a:rPr>
              <a:t>Router#configure</a:t>
            </a:r>
            <a:r>
              <a:rPr lang="en-US" dirty="0">
                <a:effectLst/>
              </a:rPr>
              <a:t> terminal</a:t>
            </a:r>
          </a:p>
          <a:p>
            <a:r>
              <a:rPr lang="en-US" dirty="0">
                <a:effectLst/>
              </a:rPr>
              <a:t>Router(config)#interface GigabitEthernet0/0</a:t>
            </a:r>
          </a:p>
          <a:p>
            <a:r>
              <a:rPr lang="en-US" dirty="0">
                <a:effectLst/>
              </a:rPr>
              <a:t>Router(config-if)#ipv6 address 11:2:3::6:7:8/64</a:t>
            </a:r>
          </a:p>
          <a:p>
            <a:r>
              <a:rPr lang="en-US" dirty="0">
                <a:effectLst/>
              </a:rPr>
              <a:t>Router(config-if)#no shutdown</a:t>
            </a:r>
          </a:p>
          <a:p>
            <a:r>
              <a:rPr lang="en-US" dirty="0">
                <a:effectLst/>
              </a:rPr>
              <a:t>Router(config-if)#interface se0/3/0</a:t>
            </a:r>
          </a:p>
          <a:p>
            <a:r>
              <a:rPr lang="en-US" dirty="0">
                <a:effectLst/>
              </a:rPr>
              <a:t>Router(config-if)#ipv6 address 2:2:3::6:7:9/64</a:t>
            </a:r>
          </a:p>
          <a:p>
            <a:r>
              <a:rPr lang="en-US" dirty="0">
                <a:effectLst/>
              </a:rPr>
              <a:t>Router(config-if)#no shutdown</a:t>
            </a:r>
          </a:p>
          <a:p>
            <a:r>
              <a:rPr lang="en-US" dirty="0">
                <a:effectLst/>
              </a:rPr>
              <a:t>Router(config-if)#exit</a:t>
            </a:r>
          </a:p>
          <a:p>
            <a:r>
              <a:rPr lang="en-US" dirty="0">
                <a:effectLst/>
              </a:rPr>
              <a:t>Router(config)#ipv6 unicast-routing</a:t>
            </a:r>
          </a:p>
          <a:p>
            <a:r>
              <a:rPr lang="en-US" dirty="0">
                <a:effectLst/>
              </a:rPr>
              <a:t>Router(config)#ipv6 route 1:2:3::/64 2:2:3::6:7:8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1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12800-D279-E556-D1BA-36FBE1CF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AA00C9-20B8-232D-A9A0-3D576B5D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1A8AC1-1478-7BAB-4E54-A7689FD4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3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A76DCC-C659-0E50-EA0B-9BEA56EB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9FA475-A5ED-F83D-9589-899C42CB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D18208-7B78-3114-2306-14A1D503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63543-87A2-E356-2401-AA9A4DDF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2BAA1-99D2-02BC-2B53-C8E9417F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684A1B-D48F-7909-7729-398B8586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59560D-7AE8-3049-5B9D-3AA96000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3D4BF9-DAD3-E92B-E14D-AE34E63F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Dynamic Routing</a:t>
            </a:r>
          </a:p>
        </p:txBody>
      </p:sp>
    </p:spTree>
    <p:extLst>
      <p:ext uri="{BB962C8B-B14F-4D97-AF65-F5344CB8AC3E}">
        <p14:creationId xmlns:p14="http://schemas.microsoft.com/office/powerpoint/2010/main" val="594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877B5-694A-0A48-4AF3-7A097336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E3A198-C3B2-41FB-EC75-81F24E2A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7766BF-6811-35FF-257E-2C2F4560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2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5855A-1E32-D3D1-CF85-A41D5A4C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DB2694-7B99-06DA-2546-FB0AC763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C614C6-F34F-19C5-8DCD-E2BD2215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9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E6000-1973-2A70-E9C8-71500110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961AC1-B550-3F47-3E3B-C2C6E337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2D95D7-FCDC-756E-D7D6-37D91ADE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7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BE75AA-D236-ED74-4FDE-6FB2637D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BD7638-65C8-800C-36B9-743A72C9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0" i="0" dirty="0">
                <a:solidFill>
                  <a:srgbClr val="000000"/>
                </a:solidFill>
                <a:effectLst/>
                <a:latin typeface="CiscoSansLight"/>
              </a:rPr>
              <a:t>SLAAC (Stateless Address Auto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1988059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86AA2-9448-31B3-7A24-4BCADBB2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0E8DAB-065A-024E-3949-BD94C7B2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Like IPv4, there are a number of different ways that a host can be addressed in IPv6; the two most common in IPv4 are static addressing and dynamic address configuration via the Dynamic Host Configuration Protocol (DHCP).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Often the reason that engineers use DHCP is that it not only provides a method of dynamically assigning addresses, it also provides a way to assign the host devices other service information like DNS servers, domain names, and a number of different custom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8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A9BAE-ED76-D5F4-4CED-18B48FAE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7CF60E-E3E6-464A-5B78-3FFBCA5E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To perform address configuration on IPv6 there are a couple of familiar methods and a few additional methods, including: static addressing, static addressing with DHCPv6 (stateless), dynamic addressing via DHCPv6 (Stateful), SLAAC alone, or SLAAC with DHCPv6 (Stateless).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IPv6 static addressing works exactly the same as IPv4 static addressing so there is no mystery there.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IPv6 does, however, provide two different ways of implementing DHCP, either stateful (e.g., when an IPv4 DHCP server tracks the addresses that are given out) and stateless.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Stateless DHCP </a:t>
            </a:r>
            <a:r>
              <a:rPr lang="en-US" i="0" dirty="0">
                <a:solidFill>
                  <a:srgbClr val="000000"/>
                </a:solidFill>
                <a:effectLst/>
                <a:latin typeface="CiscoSansLight"/>
              </a:rPr>
              <a:t>does not track </a:t>
            </a:r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what information is given out to clients and does not give out IPv6 addresses; instead, it provides the extra information that most people relate with </a:t>
            </a:r>
            <a:r>
              <a:rPr lang="en-US" b="0" i="1" dirty="0">
                <a:solidFill>
                  <a:srgbClr val="000000"/>
                </a:solidFill>
                <a:effectLst/>
                <a:latin typeface="CiscoSansLight"/>
              </a:rPr>
              <a:t>typical </a:t>
            </a:r>
            <a:r>
              <a:rPr lang="en-US" b="0" i="0" dirty="0">
                <a:solidFill>
                  <a:srgbClr val="000000"/>
                </a:solidFill>
                <a:effectLst/>
                <a:latin typeface="CiscoSansLight"/>
              </a:rPr>
              <a:t>DHCP assignment, e.g., DNS server information. Stateless DHCP is then matched up with another mechanism (such as Static addressing or SLAAC) for IPv6 address 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02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57446-3575-9C91-9F52-99885DBC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AB699F-62ED-7CD4-A010-8820C31C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Solicited-Node multicast address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IPv6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multicast address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used by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Neighbor Discovery Protocol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to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verify whether a given IPv6 address is already used by the local-link or not, through a process called DAD (Duplicate Address Detection). This allows NDP to assign IPv6 addresses to hosts using SLAAC (IPv6 Stateless Address Autoconfiguration) without the risk of assigning addresses already in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670C6-915F-F806-878A-CD4C9CA2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407EFB-17BF-6F09-44E0-41DC4D2B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3800" dirty="0"/>
              <a:t>IPv6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3031244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DFD058-D814-CC4B-748E-0E8915F7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DAD5E9-6BD9-CC9B-1690-6EB4DE66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iscoSans"/>
              </a:rPr>
              <a:t>The IPv6 neighbor discovery process uses Internet Control Message Protocol (ICMP) messages and solicited-node multicast addresses to determine the link-layer address of a neighbor on the same network (local link), verify the reachability of a neighbor, and track neighboring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3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BEE4C7-2CF9-8910-CEFF-E8A8FB03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0E8C1-8AFE-CFE6-8E1F-6F49769E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BC1D77-0359-D41D-9DB9-ABC96AFE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6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697694-1F68-FEC1-B687-6BEC6673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77F0FE-99A3-7A5F-9EC2-94F8A4BF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/>
              </a:rPr>
              <a:t>Router&gt;enable</a:t>
            </a:r>
          </a:p>
          <a:p>
            <a:r>
              <a:rPr lang="en-US" dirty="0" err="1">
                <a:effectLst/>
              </a:rPr>
              <a:t>Router#configure</a:t>
            </a:r>
            <a:r>
              <a:rPr lang="en-US" dirty="0">
                <a:effectLst/>
              </a:rPr>
              <a:t> terminal</a:t>
            </a:r>
          </a:p>
          <a:p>
            <a:r>
              <a:rPr lang="en-US" dirty="0">
                <a:effectLst/>
              </a:rPr>
              <a:t>Router(config)#interface GigabitEthernet0/0</a:t>
            </a:r>
          </a:p>
          <a:p>
            <a:r>
              <a:rPr lang="en-US" dirty="0">
                <a:effectLst/>
              </a:rPr>
              <a:t>Router(config-if)#ipv6 address 1:2:3::6:7:8/64</a:t>
            </a:r>
          </a:p>
          <a:p>
            <a:r>
              <a:rPr lang="en-US" dirty="0">
                <a:effectLst/>
              </a:rPr>
              <a:t>Router(config-if)#no shutdown</a:t>
            </a:r>
          </a:p>
          <a:p>
            <a:r>
              <a:rPr lang="en-US" dirty="0">
                <a:effectLst/>
              </a:rPr>
              <a:t>Router(config)#interface GigabitEthernet0/1</a:t>
            </a:r>
          </a:p>
          <a:p>
            <a:r>
              <a:rPr lang="en-US" dirty="0">
                <a:effectLst/>
              </a:rPr>
              <a:t>Router(config-if)#ipv6 address 11:2:3::6:7:8/64</a:t>
            </a:r>
          </a:p>
          <a:p>
            <a:r>
              <a:rPr lang="en-US" dirty="0">
                <a:effectLst/>
              </a:rPr>
              <a:t>Router(config-if)#no shutdown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EDD55-5409-F889-DB66-7C1C0A43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9F9AA6-966C-4158-2C3C-517943B3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Router&gt;enable</a:t>
            </a:r>
          </a:p>
          <a:p>
            <a:r>
              <a:rPr lang="en-US" dirty="0" err="1">
                <a:effectLst/>
              </a:rPr>
              <a:t>Router#configure</a:t>
            </a:r>
            <a:r>
              <a:rPr lang="en-US" dirty="0">
                <a:effectLst/>
              </a:rPr>
              <a:t> terminal</a:t>
            </a:r>
          </a:p>
          <a:p>
            <a:r>
              <a:rPr lang="en-US" dirty="0">
                <a:effectLst/>
              </a:rPr>
              <a:t>Router(config)#ipv6 unicast-routing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CiscoSans"/>
              </a:rPr>
              <a:t>globally enable IPv6 using 								the ipv6 unicast-									routing command in global 								configuration mode)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en-US" dirty="0">
                <a:effectLst/>
              </a:rPr>
              <a:t>Router(config)#ipv6 router rip n1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iscoSans"/>
              </a:rPr>
              <a:t>Use the keyword(n1) to identify a 							specific IPv6 RIP routing process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)</a:t>
            </a:r>
          </a:p>
          <a:p>
            <a:r>
              <a:rPr lang="en-US" dirty="0">
                <a:effectLst/>
              </a:rPr>
              <a:t>Router(config-</a:t>
            </a:r>
            <a:r>
              <a:rPr lang="en-US" dirty="0" err="1">
                <a:effectLst/>
              </a:rPr>
              <a:t>rtr</a:t>
            </a:r>
            <a:r>
              <a:rPr lang="en-US" dirty="0">
                <a:effectLst/>
              </a:rPr>
              <a:t>)#interface gig0/0</a:t>
            </a:r>
          </a:p>
          <a:p>
            <a:r>
              <a:rPr lang="en-US" dirty="0">
                <a:effectLst/>
              </a:rPr>
              <a:t>Router(config-if)#ipv6 rip n1 enable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CiscoSans"/>
              </a:rPr>
              <a:t>enable IPv6 on any 									interfaces on which IPv6 RIP 								is to be enabled)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en-US" dirty="0">
                <a:effectLst/>
              </a:rPr>
              <a:t>Router(config-if)#interface gig0/1</a:t>
            </a:r>
          </a:p>
          <a:p>
            <a:r>
              <a:rPr lang="en-US" dirty="0">
                <a:effectLst/>
              </a:rPr>
              <a:t>Router(config-if)#ipv6 rip n1 enable</a:t>
            </a:r>
          </a:p>
        </p:txBody>
      </p:sp>
    </p:spTree>
    <p:extLst>
      <p:ext uri="{BB962C8B-B14F-4D97-AF65-F5344CB8AC3E}">
        <p14:creationId xmlns:p14="http://schemas.microsoft.com/office/powerpoint/2010/main" val="208225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12800-D279-E556-D1BA-36FBE1CF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AA00C9-20B8-232D-A9A0-3D576B5D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1A8AC1-1478-7BAB-4E54-A7689FD4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A76DCC-C659-0E50-EA0B-9BEA56EB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9FA475-A5ED-F83D-9589-899C42CB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D18208-7B78-3114-2306-14A1D503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0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63543-87A2-E356-2401-AA9A4DDF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2BAA1-99D2-02BC-2B53-C8E9417F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684A1B-D48F-7909-7729-398B8586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877B5-694A-0A48-4AF3-7A097336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E3A198-C3B2-41FB-EC75-81F24E2A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7766BF-6811-35FF-257E-2C2F4560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5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431</Words>
  <Application>Microsoft Office PowerPoint</Application>
  <PresentationFormat>Custom</PresentationFormat>
  <Paragraphs>55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IPv6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R1</vt:lpstr>
      <vt:lpstr>R2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MALHI</dc:creator>
  <cp:lastModifiedBy>Simarjit Singh Malhi</cp:lastModifiedBy>
  <cp:revision>32</cp:revision>
  <dcterms:created xsi:type="dcterms:W3CDTF">2022-11-20T17:25:02Z</dcterms:created>
  <dcterms:modified xsi:type="dcterms:W3CDTF">2023-11-08T08:39:24Z</dcterms:modified>
</cp:coreProperties>
</file>