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8" r:id="rId3"/>
  </p:sldMasterIdLst>
  <p:notesMasterIdLst>
    <p:notesMasterId r:id="rId5"/>
  </p:notesMasterIdLst>
  <p:handoutMasterIdLst>
    <p:handoutMasterId r:id="rId87"/>
  </p:handoutMasterIdLst>
  <p:sldIdLst>
    <p:sldId id="803" r:id="rId4"/>
    <p:sldId id="256" r:id="rId6"/>
    <p:sldId id="571" r:id="rId7"/>
    <p:sldId id="573" r:id="rId8"/>
    <p:sldId id="574" r:id="rId9"/>
    <p:sldId id="575" r:id="rId10"/>
    <p:sldId id="801" r:id="rId11"/>
    <p:sldId id="658" r:id="rId12"/>
    <p:sldId id="576" r:id="rId13"/>
    <p:sldId id="660" r:id="rId14"/>
    <p:sldId id="726" r:id="rId15"/>
    <p:sldId id="727" r:id="rId16"/>
    <p:sldId id="728" r:id="rId17"/>
    <p:sldId id="729" r:id="rId18"/>
    <p:sldId id="731" r:id="rId19"/>
    <p:sldId id="661" r:id="rId20"/>
    <p:sldId id="595" r:id="rId21"/>
    <p:sldId id="596" r:id="rId22"/>
    <p:sldId id="580" r:id="rId23"/>
    <p:sldId id="581" r:id="rId24"/>
    <p:sldId id="578" r:id="rId25"/>
    <p:sldId id="733" r:id="rId26"/>
    <p:sldId id="732" r:id="rId27"/>
    <p:sldId id="802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591" r:id="rId38"/>
    <p:sldId id="592" r:id="rId39"/>
    <p:sldId id="593" r:id="rId40"/>
    <p:sldId id="594" r:id="rId41"/>
    <p:sldId id="570" r:id="rId42"/>
    <p:sldId id="345" r:id="rId43"/>
    <p:sldId id="272" r:id="rId44"/>
    <p:sldId id="273" r:id="rId45"/>
    <p:sldId id="274" r:id="rId46"/>
    <p:sldId id="311" r:id="rId47"/>
    <p:sldId id="382" r:id="rId48"/>
    <p:sldId id="312" r:id="rId49"/>
    <p:sldId id="276" r:id="rId50"/>
    <p:sldId id="277" r:id="rId51"/>
    <p:sldId id="278" r:id="rId52"/>
    <p:sldId id="442" r:id="rId53"/>
    <p:sldId id="281" r:id="rId54"/>
    <p:sldId id="283" r:id="rId55"/>
    <p:sldId id="415" r:id="rId56"/>
    <p:sldId id="416" r:id="rId57"/>
    <p:sldId id="495" r:id="rId58"/>
    <p:sldId id="284" r:id="rId59"/>
    <p:sldId id="475" r:id="rId60"/>
    <p:sldId id="293" r:id="rId61"/>
    <p:sldId id="297" r:id="rId62"/>
    <p:sldId id="295" r:id="rId63"/>
    <p:sldId id="519" r:id="rId64"/>
    <p:sldId id="532" r:id="rId65"/>
    <p:sldId id="286" r:id="rId66"/>
    <p:sldId id="533" r:id="rId67"/>
    <p:sldId id="282" r:id="rId68"/>
    <p:sldId id="534" r:id="rId69"/>
    <p:sldId id="298" r:id="rId70"/>
    <p:sldId id="511" r:id="rId71"/>
    <p:sldId id="556" r:id="rId72"/>
    <p:sldId id="280" r:id="rId73"/>
    <p:sldId id="301" r:id="rId74"/>
    <p:sldId id="508" r:id="rId75"/>
    <p:sldId id="509" r:id="rId76"/>
    <p:sldId id="520" r:id="rId77"/>
    <p:sldId id="545" r:id="rId78"/>
    <p:sldId id="547" r:id="rId79"/>
    <p:sldId id="551" r:id="rId80"/>
    <p:sldId id="555" r:id="rId81"/>
    <p:sldId id="548" r:id="rId82"/>
    <p:sldId id="549" r:id="rId83"/>
    <p:sldId id="557" r:id="rId84"/>
    <p:sldId id="799" r:id="rId85"/>
    <p:sldId id="302" r:id="rId86"/>
  </p:sldIdLst>
  <p:sldSz cx="12192000" cy="6858000"/>
  <p:notesSz cx="6858000" cy="9144000"/>
  <p:custDataLst>
    <p:tags r:id="rId91"/>
  </p:custDataLst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8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70F"/>
    <a:srgbClr val="EAE5EB"/>
    <a:srgbClr val="45A5ED"/>
    <a:srgbClr val="D60093"/>
    <a:srgbClr val="F2C044"/>
    <a:srgbClr val="5EA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106" y="130"/>
      </p:cViewPr>
      <p:guideLst>
        <p:guide orient="horz" pos="228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gs" Target="tags/tag125.xml"/><Relationship Id="rId90" Type="http://schemas.openxmlformats.org/officeDocument/2006/relationships/tableStyles" Target="tableStyles.xml"/><Relationship Id="rId9" Type="http://schemas.openxmlformats.org/officeDocument/2006/relationships/slide" Target="slides/slide5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handoutMaster" Target="handoutMasters/handoutMaster1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wmf"/><Relationship Id="rId8" Type="http://schemas.openxmlformats.org/officeDocument/2006/relationships/image" Target="../media/image67.wmf"/><Relationship Id="rId7" Type="http://schemas.openxmlformats.org/officeDocument/2006/relationships/image" Target="../media/image66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4" Type="http://schemas.openxmlformats.org/officeDocument/2006/relationships/image" Target="../media/image73.wmf"/><Relationship Id="rId13" Type="http://schemas.openxmlformats.org/officeDocument/2006/relationships/image" Target="../media/image72.wmf"/><Relationship Id="rId12" Type="http://schemas.openxmlformats.org/officeDocument/2006/relationships/image" Target="../media/image71.wmf"/><Relationship Id="rId11" Type="http://schemas.openxmlformats.org/officeDocument/2006/relationships/image" Target="../media/image70.wmf"/><Relationship Id="rId10" Type="http://schemas.openxmlformats.org/officeDocument/2006/relationships/image" Target="../media/image69.wmf"/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76.wmf"/><Relationship Id="rId3" Type="http://schemas.openxmlformats.org/officeDocument/2006/relationships/image" Target="../media/image59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image" Target="../media/image84.wmf"/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image" Target="../media/image89.wmf"/><Relationship Id="rId7" Type="http://schemas.openxmlformats.org/officeDocument/2006/relationships/image" Target="../media/image48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4" Type="http://schemas.openxmlformats.org/officeDocument/2006/relationships/image" Target="../media/image95.wmf"/><Relationship Id="rId13" Type="http://schemas.openxmlformats.org/officeDocument/2006/relationships/image" Target="../media/image94.wmf"/><Relationship Id="rId12" Type="http://schemas.openxmlformats.org/officeDocument/2006/relationships/image" Target="../media/image93.wmf"/><Relationship Id="rId11" Type="http://schemas.openxmlformats.org/officeDocument/2006/relationships/image" Target="../media/image92.wmf"/><Relationship Id="rId10" Type="http://schemas.openxmlformats.org/officeDocument/2006/relationships/image" Target="../media/image91.wmf"/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5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image" Target="../media/image124.wmf"/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1" Type="http://schemas.openxmlformats.org/officeDocument/2006/relationships/image" Target="../media/image127.wmf"/><Relationship Id="rId10" Type="http://schemas.openxmlformats.org/officeDocument/2006/relationships/image" Target="../media/image126.wmf"/><Relationship Id="rId1" Type="http://schemas.openxmlformats.org/officeDocument/2006/relationships/image" Target="../media/image117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0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91C0301E-2321-4F52-B85E-5901506D265C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29B22C3-6CB1-491B-AD00-E0837F23A3F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1" y="2292096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899" y="4511786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392AAC-879E-4B39-8824-AF6B730A809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104900" y="1600200"/>
            <a:ext cx="9982200" cy="4572000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BA78444-6099-4C0A-A3A9-C6F3C5D7F28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  <p:pic>
        <p:nvPicPr>
          <p:cNvPr id="18" name="图片 17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7987" y="390784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包含图片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 12"/>
          <p:cNvGrpSpPr/>
          <p:nvPr userDrawn="1"/>
        </p:nvGrpSpPr>
        <p:grpSpPr>
          <a:xfrm rot="10800000">
            <a:off x="0" y="5645512"/>
            <a:ext cx="12192000" cy="63125"/>
            <a:chOff x="507492" y="1501519"/>
            <a:chExt cx="8129016" cy="63125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 userDrawn="1"/>
        </p:nvGrpSpPr>
        <p:grpSpPr>
          <a:xfrm>
            <a:off x="0" y="1143002"/>
            <a:ext cx="12192000" cy="63125"/>
            <a:chOff x="507492" y="1501519"/>
            <a:chExt cx="8129016" cy="63125"/>
          </a:xfrm>
        </p:grpSpPr>
        <p:cxnSp>
          <p:nvCxnSpPr>
            <p:cNvPr id="15" name="直接连接符​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08013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4900" y="2292096"/>
            <a:ext cx="5734051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4900" y="4511786"/>
            <a:ext cx="573405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6981065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9" name="说明文字"/>
          <p:cNvSpPr/>
          <p:nvPr userDrawn="1"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rtl="0"/>
            <a:r>
              <a:rPr lang="zh-CN" altLang="en-US" sz="1200" b="1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注意：</a:t>
            </a:r>
            <a:endParaRPr lang="zh-CN" altLang="en-US" sz="1200" b="1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rtl="0"/>
            <a:r>
              <a:rPr lang="zh-CN" altLang="en-US" sz="1200" i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若要更改此幻灯片上的图像，请选择该图片，并将其删除。然后单击占位符中的图片图标以插入自己的图像。</a:t>
            </a:r>
            <a:endParaRPr lang="zh-CN" altLang="en-US" sz="1200" i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10862" y="190759"/>
            <a:ext cx="3215765" cy="69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solidFill>
              <a:schemeClr val="accent3">
                <a:lumMod val="75000"/>
              </a:schemeClr>
            </a:solidFill>
          </a:ln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49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1" y="1600202"/>
            <a:ext cx="4914900" cy="4571999"/>
          </a:xfrm>
        </p:spPr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017EB90-196C-4C15-BD31-13E0E0436C73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B2D836-56E8-4B15-857C-14B1A5B3B6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8D929F-7D8C-4CC3-8AC7-BB9B8FE2DE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0FF54DE5-C571-48E8-A5BC-B369434E2F4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54671" y="1600201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04901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  <a:endParaRPr lang="zh-CN" altLang="en-US" noProof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118C275-B304-48F5-8C4F-015CBCF4E7C1}" type="datetime1">
              <a:rPr lang="zh-CN" altLang="en-US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FF54DE5-C571-48E8-A5BC-B369434E2F44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3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  <a:p>
            <a:pPr lvl="5" rtl="0"/>
            <a:r>
              <a:rPr lang="zh-CN" altLang="en-US" noProof="0" dirty="0"/>
              <a:t>第六级</a:t>
            </a:r>
            <a:endParaRPr lang="zh-CN" altLang="en-US" noProof="0" dirty="0"/>
          </a:p>
          <a:p>
            <a:pPr lvl="6" rtl="0"/>
            <a:r>
              <a:rPr lang="zh-CN" altLang="en-US" noProof="0" dirty="0"/>
              <a:t>第七级</a:t>
            </a:r>
            <a:endParaRPr lang="zh-CN" altLang="en-US" noProof="0" dirty="0"/>
          </a:p>
          <a:p>
            <a:pPr lvl="7" rtl="0"/>
            <a:r>
              <a:rPr lang="zh-CN" altLang="en-US" noProof="0" dirty="0"/>
              <a:t>第八级</a:t>
            </a:r>
            <a:endParaRPr lang="zh-CN" altLang="en-US" noProof="0" dirty="0"/>
          </a:p>
          <a:p>
            <a:pPr lvl="8" rtl="0"/>
            <a:r>
              <a:rPr lang="zh-CN" altLang="en-US" noProof="0" dirty="0"/>
              <a:t>第九级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04901" y="6356353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​</a:t>
            </a:r>
            <a:fld id="{660B6A15-7713-4A08-BBFD-F297CCC2B976}" type="datetime1">
              <a:rPr lang="zh-CN" altLang="en-US" dirty="0" smtClean="0"/>
            </a:fld>
            <a:r>
              <a:rPr lang="zh-CN" altLang="en-US" dirty="0"/>
              <a:t>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3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256783" y="6356353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r"/>
            <a:fld id="{0FF54DE5-C571-48E8-A5BC-B369434E2F44}" type="slidenum">
              <a:rPr lang="en-US" altLang="zh-CN" noProof="0" smtClean="0"/>
            </a:fld>
            <a:endParaRPr lang="zh-CN" altLang="en-US" noProof="0" dirty="0"/>
          </a:p>
        </p:txBody>
      </p:sp>
      <p:grpSp>
        <p:nvGrpSpPr>
          <p:cNvPr id="15" name="组 14"/>
          <p:cNvGrpSpPr/>
          <p:nvPr/>
        </p:nvGrpSpPr>
        <p:grpSpPr>
          <a:xfrm>
            <a:off x="1103376" y="1219203"/>
            <a:ext cx="9985248" cy="84403"/>
            <a:chOff x="1073150" y="1219201"/>
            <a:chExt cx="10058400" cy="63125"/>
          </a:xfrm>
        </p:grpSpPr>
        <p:cxnSp>
          <p:nvCxnSpPr>
            <p:cNvPr id="13" name="直接连接符​​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accent6">
                  <a:lumMod val="7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6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9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3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3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7.emf"/><Relationship Id="rId2" Type="http://schemas.openxmlformats.org/officeDocument/2006/relationships/tags" Target="../tags/tag97.xml"/><Relationship Id="rId1" Type="http://schemas.openxmlformats.org/officeDocument/2006/relationships/image" Target="../media/image36.emf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98.xml"/><Relationship Id="rId2" Type="http://schemas.openxmlformats.org/officeDocument/2006/relationships/image" Target="../media/image36.emf"/><Relationship Id="rId1" Type="http://schemas.openxmlformats.org/officeDocument/2006/relationships/image" Target="../media/image38.emf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6.bin"/><Relationship Id="rId6" Type="http://schemas.openxmlformats.org/officeDocument/2006/relationships/tags" Target="../tags/tag100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5.bin"/><Relationship Id="rId3" Type="http://schemas.openxmlformats.org/officeDocument/2006/relationships/tags" Target="../tags/tag99.xml"/><Relationship Id="rId2" Type="http://schemas.openxmlformats.org/officeDocument/2006/relationships/image" Target="../media/image39.e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11.xml"/><Relationship Id="rId1" Type="http://schemas.openxmlformats.org/officeDocument/2006/relationships/image" Target="../media/image36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2" Type="http://schemas.openxmlformats.org/officeDocument/2006/relationships/tags" Target="../tags/tag102.xml"/><Relationship Id="rId1" Type="http://schemas.openxmlformats.org/officeDocument/2006/relationships/image" Target="../media/image42.emf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8.bin"/><Relationship Id="rId2" Type="http://schemas.openxmlformats.org/officeDocument/2006/relationships/tags" Target="../tags/tag103.xml"/><Relationship Id="rId1" Type="http://schemas.openxmlformats.org/officeDocument/2006/relationships/image" Target="../media/image44.emf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6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39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4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46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oleObject" Target="../embeddings/oleObject52.bin"/><Relationship Id="rId7" Type="http://schemas.openxmlformats.org/officeDocument/2006/relationships/tags" Target="../tags/tag104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6.wmf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3.xml"/><Relationship Id="rId1" Type="http://schemas.openxmlformats.org/officeDocument/2006/relationships/oleObject" Target="../embeddings/oleObject49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1.wmf"/><Relationship Id="rId30" Type="http://schemas.openxmlformats.org/officeDocument/2006/relationships/vmlDrawing" Target="../drawings/vmlDrawing16.vml"/><Relationship Id="rId3" Type="http://schemas.openxmlformats.org/officeDocument/2006/relationships/oleObject" Target="../embeddings/oleObject54.bin"/><Relationship Id="rId29" Type="http://schemas.openxmlformats.org/officeDocument/2006/relationships/slideLayout" Target="../slideLayouts/slideLayout3.xml"/><Relationship Id="rId28" Type="http://schemas.openxmlformats.org/officeDocument/2006/relationships/image" Target="../media/image73.wmf"/><Relationship Id="rId27" Type="http://schemas.openxmlformats.org/officeDocument/2006/relationships/oleObject" Target="../embeddings/oleObject66.bin"/><Relationship Id="rId26" Type="http://schemas.openxmlformats.org/officeDocument/2006/relationships/image" Target="../media/image72.wmf"/><Relationship Id="rId25" Type="http://schemas.openxmlformats.org/officeDocument/2006/relationships/oleObject" Target="../embeddings/oleObject65.bin"/><Relationship Id="rId24" Type="http://schemas.openxmlformats.org/officeDocument/2006/relationships/image" Target="../media/image71.wmf"/><Relationship Id="rId23" Type="http://schemas.openxmlformats.org/officeDocument/2006/relationships/oleObject" Target="../embeddings/oleObject64.bin"/><Relationship Id="rId22" Type="http://schemas.openxmlformats.org/officeDocument/2006/relationships/image" Target="../media/image70.w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69.wmf"/><Relationship Id="rId2" Type="http://schemas.openxmlformats.org/officeDocument/2006/relationships/image" Target="../media/image60.wmf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67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53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tags" Target="../tags/tag106.xml"/><Relationship Id="rId7" Type="http://schemas.openxmlformats.org/officeDocument/2006/relationships/image" Target="../media/image59.wmf"/><Relationship Id="rId6" Type="http://schemas.openxmlformats.org/officeDocument/2006/relationships/oleObject" Target="../embeddings/oleObject69.bin"/><Relationship Id="rId5" Type="http://schemas.openxmlformats.org/officeDocument/2006/relationships/tags" Target="../tags/tag105.xml"/><Relationship Id="rId4" Type="http://schemas.openxmlformats.org/officeDocument/2006/relationships/image" Target="../media/image75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4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1.bin"/><Relationship Id="rId10" Type="http://schemas.openxmlformats.org/officeDocument/2006/relationships/tags" Target="../tags/tag107.xml"/><Relationship Id="rId1" Type="http://schemas.openxmlformats.org/officeDocument/2006/relationships/oleObject" Target="../embeddings/oleObject67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73.bin"/><Relationship Id="rId21" Type="http://schemas.openxmlformats.org/officeDocument/2006/relationships/vmlDrawing" Target="../drawings/vmlDrawing18.vml"/><Relationship Id="rId20" Type="http://schemas.openxmlformats.org/officeDocument/2006/relationships/slideLayout" Target="../slideLayouts/slideLayout3.xml"/><Relationship Id="rId2" Type="http://schemas.openxmlformats.org/officeDocument/2006/relationships/image" Target="../media/image77.wmf"/><Relationship Id="rId19" Type="http://schemas.openxmlformats.org/officeDocument/2006/relationships/tags" Target="../tags/tag108.xml"/><Relationship Id="rId18" Type="http://schemas.openxmlformats.org/officeDocument/2006/relationships/image" Target="../media/image85.wmf"/><Relationship Id="rId17" Type="http://schemas.openxmlformats.org/officeDocument/2006/relationships/oleObject" Target="../embeddings/oleObject80.bin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79.bin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72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5.bin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7.wmf"/><Relationship Id="rId30" Type="http://schemas.openxmlformats.org/officeDocument/2006/relationships/vmlDrawing" Target="../drawings/vmlDrawing19.vml"/><Relationship Id="rId3" Type="http://schemas.openxmlformats.org/officeDocument/2006/relationships/oleObject" Target="../embeddings/oleObject82.bin"/><Relationship Id="rId29" Type="http://schemas.openxmlformats.org/officeDocument/2006/relationships/slideLayout" Target="../slideLayouts/slideLayout3.xml"/><Relationship Id="rId28" Type="http://schemas.openxmlformats.org/officeDocument/2006/relationships/image" Target="../media/image95.wmf"/><Relationship Id="rId27" Type="http://schemas.openxmlformats.org/officeDocument/2006/relationships/oleObject" Target="../embeddings/oleObject94.bin"/><Relationship Id="rId26" Type="http://schemas.openxmlformats.org/officeDocument/2006/relationships/image" Target="../media/image94.wmf"/><Relationship Id="rId25" Type="http://schemas.openxmlformats.org/officeDocument/2006/relationships/oleObject" Target="../embeddings/oleObject93.bin"/><Relationship Id="rId24" Type="http://schemas.openxmlformats.org/officeDocument/2006/relationships/image" Target="../media/image93.wmf"/><Relationship Id="rId23" Type="http://schemas.openxmlformats.org/officeDocument/2006/relationships/oleObject" Target="../embeddings/oleObject92.bin"/><Relationship Id="rId22" Type="http://schemas.openxmlformats.org/officeDocument/2006/relationships/image" Target="../media/image92.wmf"/><Relationship Id="rId21" Type="http://schemas.openxmlformats.org/officeDocument/2006/relationships/oleObject" Target="../embeddings/oleObject91.bin"/><Relationship Id="rId20" Type="http://schemas.openxmlformats.org/officeDocument/2006/relationships/image" Target="../media/image91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90.bin"/><Relationship Id="rId18" Type="http://schemas.openxmlformats.org/officeDocument/2006/relationships/image" Target="../media/image90.wmf"/><Relationship Id="rId17" Type="http://schemas.openxmlformats.org/officeDocument/2006/relationships/oleObject" Target="../embeddings/oleObject89.bin"/><Relationship Id="rId16" Type="http://schemas.openxmlformats.org/officeDocument/2006/relationships/image" Target="../media/image89.wmf"/><Relationship Id="rId15" Type="http://schemas.openxmlformats.org/officeDocument/2006/relationships/oleObject" Target="../embeddings/oleObject88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87.bin"/><Relationship Id="rId12" Type="http://schemas.openxmlformats.org/officeDocument/2006/relationships/image" Target="../media/image85.wmf"/><Relationship Id="rId11" Type="http://schemas.openxmlformats.org/officeDocument/2006/relationships/oleObject" Target="../embeddings/oleObject86.bin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81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99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6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95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100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99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4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03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8.emf"/><Relationship Id="rId1" Type="http://schemas.openxmlformats.org/officeDocument/2006/relationships/tags" Target="../tags/tag1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0.emf"/><Relationship Id="rId1" Type="http://schemas.openxmlformats.org/officeDocument/2006/relationships/image" Target="../media/image109.emf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1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12.w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07.bin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5.bin"/><Relationship Id="rId28" Type="http://schemas.openxmlformats.org/officeDocument/2006/relationships/vmlDrawing" Target="../drawings/vmlDrawing24.vml"/><Relationship Id="rId27" Type="http://schemas.openxmlformats.org/officeDocument/2006/relationships/slideLayout" Target="../slideLayouts/slideLayout3.xml"/><Relationship Id="rId26" Type="http://schemas.openxmlformats.org/officeDocument/2006/relationships/tags" Target="../tags/tag119.xml"/><Relationship Id="rId25" Type="http://schemas.openxmlformats.org/officeDocument/2006/relationships/tags" Target="../tags/tag118.xml"/><Relationship Id="rId24" Type="http://schemas.openxmlformats.org/officeDocument/2006/relationships/image" Target="../media/image127.wmf"/><Relationship Id="rId23" Type="http://schemas.openxmlformats.org/officeDocument/2006/relationships/oleObject" Target="../embeddings/oleObject124.bin"/><Relationship Id="rId22" Type="http://schemas.openxmlformats.org/officeDocument/2006/relationships/tags" Target="../tags/tag117.xml"/><Relationship Id="rId21" Type="http://schemas.openxmlformats.org/officeDocument/2006/relationships/tags" Target="../tags/tag116.xml"/><Relationship Id="rId20" Type="http://schemas.openxmlformats.org/officeDocument/2006/relationships/image" Target="../media/image126.wmf"/><Relationship Id="rId2" Type="http://schemas.openxmlformats.org/officeDocument/2006/relationships/image" Target="../media/image117.w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25.w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24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23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114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28.wmf"/><Relationship Id="rId11" Type="http://schemas.openxmlformats.org/officeDocument/2006/relationships/vmlDrawing" Target="../drawings/vmlDrawing25.vml"/><Relationship Id="rId10" Type="http://schemas.openxmlformats.org/officeDocument/2006/relationships/slideLayout" Target="../slideLayouts/slideLayout3.xml"/><Relationship Id="rId1" Type="http://schemas.openxmlformats.org/officeDocument/2006/relationships/oleObject" Target="../embeddings/oleObject125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32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oleObject" Target="../embeddings/oleObject136.bin"/><Relationship Id="rId7" Type="http://schemas.openxmlformats.org/officeDocument/2006/relationships/image" Target="../media/image138.wmf"/><Relationship Id="rId6" Type="http://schemas.openxmlformats.org/officeDocument/2006/relationships/oleObject" Target="../embeddings/oleObject135.bin"/><Relationship Id="rId5" Type="http://schemas.openxmlformats.org/officeDocument/2006/relationships/tags" Target="../tags/tag121.xml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6.wmf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37.bin"/><Relationship Id="rId10" Type="http://schemas.openxmlformats.org/officeDocument/2006/relationships/tags" Target="../tags/tag122.xml"/><Relationship Id="rId1" Type="http://schemas.openxmlformats.org/officeDocument/2006/relationships/oleObject" Target="../embeddings/oleObject133.bin"/></Relationships>
</file>

<file path=ppt/slides/_rels/slide8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2.wmf"/><Relationship Id="rId8" Type="http://schemas.openxmlformats.org/officeDocument/2006/relationships/oleObject" Target="../embeddings/oleObject141.bin"/><Relationship Id="rId7" Type="http://schemas.openxmlformats.org/officeDocument/2006/relationships/image" Target="../media/image141.wmf"/><Relationship Id="rId6" Type="http://schemas.openxmlformats.org/officeDocument/2006/relationships/oleObject" Target="../embeddings/oleObject140.bin"/><Relationship Id="rId5" Type="http://schemas.openxmlformats.org/officeDocument/2006/relationships/tags" Target="../tags/tag123.xml"/><Relationship Id="rId4" Type="http://schemas.openxmlformats.org/officeDocument/2006/relationships/image" Target="../media/image137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6.wmf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42.bin"/><Relationship Id="rId10" Type="http://schemas.openxmlformats.org/officeDocument/2006/relationships/tags" Target="../tags/tag124.xml"/><Relationship Id="rId1" Type="http://schemas.openxmlformats.org/officeDocument/2006/relationships/oleObject" Target="../embeddings/oleObject138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039495" y="1830070"/>
            <a:ext cx="9827260" cy="1882140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</a:t>
            </a:r>
            <a:r>
              <a:rPr lang="zh-CN" sz="6000" b="1" dirty="0">
                <a:solidFill>
                  <a:schemeClr val="accent6">
                    <a:lumMod val="50000"/>
                  </a:schemeClr>
                </a:solidFill>
                <a:uFillTx/>
              </a:rPr>
              <a:t>同心鼓颠球分析</a:t>
            </a:r>
            <a:r>
              <a:rPr lang="zh-CN" sz="6000" b="1" dirty="0">
                <a:solidFill>
                  <a:schemeClr val="accent6">
                    <a:lumMod val="50000"/>
                  </a:schemeClr>
                </a:solidFill>
                <a:uFillTx/>
              </a:rPr>
              <a:t>   </a:t>
            </a:r>
            <a:r>
              <a:rPr 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           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7082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全国大学生数学建模竞赛奖项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305" y="1420495"/>
            <a:ext cx="10264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国家一等奖：每题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个，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国家二等奖：每题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400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35305" y="4775835"/>
            <a:ext cx="10543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省奖比例：一等奖（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）、二等奖（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15%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）、三等奖（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20%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35305" y="2113915"/>
            <a:ext cx="96615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国奖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推送：一二等国奖推荐总数、奖项分配（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平均、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按参赛队数比例）。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96570" y="3238500"/>
            <a:ext cx="97288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每个学校每道赛题推国奖论文数量不能超过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篇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；其中国家一等奖的数量不能超过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篇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。（由湖北省数学建模组委会通过成绩讨论决定）。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7082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全国大学生数学建模竞赛奖项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305" y="1420495"/>
            <a:ext cx="10906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查重率：报送国奖（小于等于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25%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）；省奖（小于等于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30%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）；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52830" y="2113915"/>
            <a:ext cx="914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成功参赛奖（小于等于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40%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，按专家评阅成绩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排名）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06095" y="2864485"/>
            <a:ext cx="9728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违规：一票否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决。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湖北赛区数模竞赛数据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3350" y="1338580"/>
            <a:ext cx="7063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年湖北赛区获全国奖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情况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828800" y="1973580"/>
          <a:ext cx="853376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年全国竞赛获奖比例情况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一等奖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获奖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二等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奖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获奖比例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本科组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45075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0.65%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1197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2.66%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专科组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4454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1.39%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178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4.00%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2021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年湖北省参赛获国奖比例情况（报名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1140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个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队）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一等奖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获奖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二等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奖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获奖比例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本科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1.87%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2.86%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专科组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5.43%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湖北赛区数模竞赛数据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3350" y="1390015"/>
            <a:ext cx="7063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年湖北赛区获全国奖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情况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828800" y="2075815"/>
          <a:ext cx="853376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2022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年全国竞赛获奖比例情况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一等奖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获奖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二等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奖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获奖比例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本科组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49424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299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0.60%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1146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2.31%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专科组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4833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1.28%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177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3.66%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 gridSpan="6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2022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年湖北省参赛获国奖比例情况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总数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一等奖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获奖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二等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奖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获奖比例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专科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1600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1.00%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2.75%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湖北赛区数模竞赛数据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3350" y="1353185"/>
            <a:ext cx="7063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年湖北赛区获奖情况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494155" y="2037715"/>
          <a:ext cx="8788048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65"/>
                <a:gridCol w="947774"/>
                <a:gridCol w="947772"/>
                <a:gridCol w="947774"/>
                <a:gridCol w="947772"/>
                <a:gridCol w="947773"/>
                <a:gridCol w="947773"/>
                <a:gridCol w="947773"/>
                <a:gridCol w="947772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参赛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队数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国一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国二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省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一等奖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省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二等级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省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三等奖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成功参赛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奖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成功提交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队数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169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53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363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483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49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76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98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437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获奖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1.67%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2.98%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9.91%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15.79%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20.44%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36.67%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湖北赛区数模竞赛数据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2797175" y="2134870"/>
          <a:ext cx="6597015" cy="291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715645"/>
                <a:gridCol w="668655"/>
                <a:gridCol w="706755"/>
                <a:gridCol w="696595"/>
                <a:gridCol w="667385"/>
                <a:gridCol w="659130"/>
                <a:gridCol w="735330"/>
                <a:gridCol w="974725"/>
              </a:tblGrid>
              <a:tr h="1018540"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赛题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选题队数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推荐国一等奖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推荐国二等奖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推荐总数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实际获得数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刷掉数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刷掉比例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实际获得</a:t>
                      </a: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一等奖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2460"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151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2460"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325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25%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2460"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473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17%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673350" y="1344295"/>
            <a:ext cx="7063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2021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年湖北赛区推荐全国奖及实际获奖情况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湖北赛区数模竞赛数据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3350" y="1392555"/>
            <a:ext cx="70637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年湖北赛区推荐全国奖及实际获奖情况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907030" y="2134870"/>
          <a:ext cx="6597015" cy="291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795"/>
                <a:gridCol w="715645"/>
                <a:gridCol w="668655"/>
                <a:gridCol w="706755"/>
                <a:gridCol w="696595"/>
                <a:gridCol w="667385"/>
                <a:gridCol w="659130"/>
                <a:gridCol w="735330"/>
                <a:gridCol w="974725"/>
              </a:tblGrid>
              <a:tr h="1018540"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赛题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选题队数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推荐国一等奖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推荐国二等奖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推荐总数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实际获得数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刷掉数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刷掉比例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buNone/>
                      </a:pP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实际获得</a:t>
                      </a:r>
                      <a:r>
                        <a:rPr lang="zh-CN" altLang="en-US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一等奖</a:t>
                      </a:r>
                      <a:endParaRPr lang="zh-CN" altLang="en-US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2460"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161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2460"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353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10%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632460"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897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31%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dist" font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zh-CN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en-US" altLang="zh-CN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形标注 1"/>
          <p:cNvSpPr/>
          <p:nvPr/>
        </p:nvSpPr>
        <p:spPr>
          <a:xfrm>
            <a:off x="3604895" y="2391410"/>
            <a:ext cx="1725295" cy="1591310"/>
          </a:xfrm>
          <a:prstGeom prst="wedgeEllipseCallout">
            <a:avLst>
              <a:gd name="adj1" fmla="val 95012"/>
              <a:gd name="adj2" fmla="val -245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理解数学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365" y="3007995"/>
            <a:ext cx="1134745" cy="1343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复杂的大型实际应用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277235" y="2547620"/>
            <a:ext cx="522605" cy="218503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/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0340" y="2547620"/>
            <a:ext cx="2108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复杂化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86530" y="3443605"/>
            <a:ext cx="2108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系统化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86530" y="4533265"/>
            <a:ext cx="1344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专业化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9175" y="1717675"/>
            <a:ext cx="50990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所有的大型模型，都可以分解成小的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基础模型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5365" y="3110865"/>
            <a:ext cx="5444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学会将子模型统合成所需要的大模型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5365" y="4533265"/>
            <a:ext cx="5506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学会运用其他学科的相关知识与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理论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理解数学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595" y="1453515"/>
            <a:ext cx="3373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基础模型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20610" y="1453515"/>
            <a:ext cx="3405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ea typeface="宋体" panose="02010600030101010101" pitchFamily="2" charset="-122"/>
              </a:rPr>
              <a:t>建筑材料：砖、水泥</a:t>
            </a:r>
            <a:r>
              <a:rPr lang="zh-CN" altLang="en-US" sz="2400" b="1">
                <a:ea typeface="宋体" panose="02010600030101010101" pitchFamily="2" charset="-122"/>
              </a:rPr>
              <a:t>等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0570" y="2827655"/>
            <a:ext cx="18408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模型的框架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20610" y="2827655"/>
            <a:ext cx="1707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ea typeface="宋体" panose="02010600030101010101" pitchFamily="2" charset="-122"/>
              </a:rPr>
              <a:t>设计图纸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3595" y="4257675"/>
            <a:ext cx="3739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模型的实现：编程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求解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20610" y="4257675"/>
            <a:ext cx="3192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ea typeface="宋体" panose="02010600030101010101" pitchFamily="2" charset="-122"/>
              </a:rPr>
              <a:t>建筑的建设过程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71695" y="1268730"/>
            <a:ext cx="605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ea typeface="宋体" panose="02010600030101010101" pitchFamily="2" charset="-122"/>
              </a:rPr>
              <a:t>类比</a:t>
            </a:r>
            <a:endParaRPr lang="zh-CN" altLang="en-US" sz="2400" b="1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00985" y="2600960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思路框架：数模框架、方法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00985" y="3143250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理论细节：专业知识的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如何学习数学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7230" y="1325245"/>
            <a:ext cx="6217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数模基础模型（自学）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0765" y="2047240"/>
            <a:ext cx="230441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连续优化模型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离散优化模型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微分方程模型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差分方程模型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动态规划模型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灰度预测模型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图论模型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8305" y="2047240"/>
            <a:ext cx="210185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排队论模型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随机存储模型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优化搜索模型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生物信息模型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随机决策模型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Markov链模型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回归分析模型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50155" y="2047240"/>
            <a:ext cx="226885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聚类判别模型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模糊数学模型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非线性规划模型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主成分分析模型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层次分析模型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时间序列模型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分析评价模型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64425" y="2047240"/>
            <a:ext cx="314388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遗传算法设计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博弈论模型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复杂网络模型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计算机图像处理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数据读写处理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7230" y="4700905"/>
            <a:ext cx="2049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了解各类模型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37840" y="4797425"/>
            <a:ext cx="28371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了解模型的应用场景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2285" y="4700905"/>
            <a:ext cx="31330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做到用时能够查到。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38475" y="522224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了解解决问题的思路与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步骤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67685" y="4369435"/>
            <a:ext cx="28067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了解模型做了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什么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何为数学建模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741680" y="1340485"/>
            <a:ext cx="10475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数学建模就是解决实际问题的过程（解决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问题）。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41680" y="2119630"/>
            <a:ext cx="997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解决问题离不开数学，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数学建模是在解决问题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598170" y="2879725"/>
            <a:ext cx="10119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的过程中，总结出来的一门数学技术。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41680" y="4960620"/>
            <a:ext cx="997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解决问题是有章法、规则和框架的。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97230" y="3630295"/>
            <a:ext cx="997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数学建模是从掌握、应用知识（做题）到创新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588645" y="4284345"/>
            <a:ext cx="10119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的必由之路。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如何学习数学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0245" y="1358265"/>
            <a:ext cx="10535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数学建模</a:t>
            </a: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建模方法</a:t>
            </a: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建模理论</a:t>
            </a: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求解理论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6355" y="2252980"/>
            <a:ext cx="93389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建模方法：对基础模型的应用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----------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初级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水平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6355" y="3086735"/>
            <a:ext cx="84131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构建建模理论：由相关的专业理论知识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将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91030" y="3960495"/>
            <a:ext cx="7226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---------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数学表达式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7520" y="3862705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转化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39860" y="3369945"/>
            <a:ext cx="2016125" cy="953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数学建模的核心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16990" y="4719955"/>
            <a:ext cx="60953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建立求解理论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41870" y="4692015"/>
            <a:ext cx="4732020" cy="398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好的数模论文要有实实在在的理论部分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如何学习数学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16355" y="2252980"/>
            <a:ext cx="70275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尽早组建固定的数模参赛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团队；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15" y="4206875"/>
            <a:ext cx="10290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定选题的方向（理论题或数据处理题），即专攻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741680" y="1445260"/>
            <a:ext cx="10657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数学建模是个长期的实践活动（训练）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5615" y="2879725"/>
            <a:ext cx="84347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利用数模协会群，在大一期间组建团队：能够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坚持，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745615" y="3543300"/>
            <a:ext cx="84347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定期讨论，适度参赛；能够分工合作；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最好能够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确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740535" y="4820920"/>
            <a:ext cx="10290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个类型的数模竞赛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如何学习数学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45615" y="3117850"/>
            <a:ext cx="64376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理想的队伍：理科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工科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+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科。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5615" y="1988185"/>
            <a:ext cx="84918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更广的知识面，不同的理解问题，处理问题的能力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316355" y="3829050"/>
            <a:ext cx="96418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所有队员都应该具有某一软件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的编程能力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1316355" y="1365250"/>
            <a:ext cx="70275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尽量避免同院系学生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组队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45615" y="25685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和方法；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44980" y="4483100"/>
            <a:ext cx="4601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matlab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python)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如何学习数学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205" y="1318895"/>
            <a:ext cx="10290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利用历年的各类赛题，定期做建模思路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训练：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8340" y="2718435"/>
            <a:ext cx="41313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模型框架：建模、求解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理论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95065" y="4385310"/>
            <a:ext cx="14859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编程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求解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4846320" y="3216910"/>
            <a:ext cx="147320" cy="10591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3802380" y="3235960"/>
            <a:ext cx="154305" cy="1068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71825" y="3157220"/>
            <a:ext cx="4419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35575" y="3216910"/>
            <a:ext cx="4419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完善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24345" y="3261360"/>
            <a:ext cx="3738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数模竞赛中三人有分工与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合作，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每人都应尽力成为搭建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理论及编程的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能手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8145" y="1941830"/>
            <a:ext cx="93129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大模型的分解：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258570" y="5001260"/>
            <a:ext cx="62972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论文规范与格式：提前做好模板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55962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如何学习数学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建模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59205" y="1318895"/>
            <a:ext cx="10290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钻研优秀的数模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论文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27885" y="2505710"/>
            <a:ext cx="41313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他们的建模思路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如何？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18945" y="1928495"/>
            <a:ext cx="59061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带着问题去阅读数模论文，仔细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研究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127885" y="3021330"/>
            <a:ext cx="52184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他们为什么这么做？有那些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优点？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2127885" y="3536950"/>
            <a:ext cx="75380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是否有其它的思路或者如何对他们的方法加以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改进？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2254885" y="4052570"/>
            <a:ext cx="75380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（三天中完成的论文，肯定有大量的不足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之处。）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1258570" y="4745990"/>
            <a:ext cx="62972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论文规范与格式：提前做好模板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390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赛题分类：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560" y="1971675"/>
            <a:ext cx="8147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没有定型的理论，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侧重于数据的各种处理方法的应用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560" y="1367155"/>
            <a:ext cx="5791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每年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至少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一道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数据类分析题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6560" y="2668905"/>
            <a:ext cx="67417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不要只局限于由数据处理方法得到理论或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结论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6560" y="3366135"/>
            <a:ext cx="9020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出彩部分：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7920" y="3919855"/>
            <a:ext cx="80975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结合实际问题，提炼、总结或改进，得到自己的独特的变量对应关系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7920" y="4902200"/>
            <a:ext cx="14605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论文写作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75865" y="4411980"/>
            <a:ext cx="57988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buFont typeface="Arial" panose="020B0604020202020204" pitchFamily="34" charset="0"/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要有自己新颖的、有效的、有别与他人的理论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部分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84260" y="2089785"/>
            <a:ext cx="67119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84260" y="3004820"/>
            <a:ext cx="74803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规律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8964930" y="2489200"/>
            <a:ext cx="75565" cy="4502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625840" y="2600325"/>
            <a:ext cx="314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找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0187940" y="2997835"/>
            <a:ext cx="748030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理论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9559925" y="3169285"/>
            <a:ext cx="56896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9559925" y="3306445"/>
            <a:ext cx="594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提炼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右箭头 15"/>
          <p:cNvSpPr/>
          <p:nvPr>
            <p:custDataLst>
              <p:tags r:id="rId3"/>
            </p:custDataLst>
          </p:nvPr>
        </p:nvSpPr>
        <p:spPr>
          <a:xfrm rot="2100000" flipV="1">
            <a:off x="9432925" y="2550160"/>
            <a:ext cx="97409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9992360" y="2423795"/>
            <a:ext cx="5949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验证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67183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赛题分类：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规划类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560" y="1971675"/>
            <a:ext cx="9718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线性规划、非线性规划、运筹学，理论较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分散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560" y="1344930"/>
            <a:ext cx="1042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近年来，赛题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较少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赛题分类：</a:t>
            </a:r>
            <a:r>
              <a:rPr lang="en-US" altLang="zh-CN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自然科学类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赛题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560" y="1344930"/>
            <a:ext cx="10420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赛题中的重点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题型：理论应用类题型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5925" y="2041525"/>
            <a:ext cx="10626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基础理论主要集中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在：几何（向量）学；力、力矩；常（偏）微分方程</a:t>
            </a:r>
            <a:endParaRPr lang="zh-CN" altLang="en-US" sz="24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6560" y="2738120"/>
            <a:ext cx="10626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尽量采用最基本的理论，赛题一般不会牵扯到过于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高深的知识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29260" y="3331845"/>
            <a:ext cx="10626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一般</a:t>
            </a:r>
            <a:r>
              <a:rPr lang="zh-CN" altLang="en-US" sz="2400" b="1" u="sng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大二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的知识水平足够了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历年国赛自科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类赛题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531620" y="1694180"/>
          <a:ext cx="8533765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140"/>
                <a:gridCol w="22059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1992A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施肥效果分析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1992B     实验数据分解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组合数学类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1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1993A     非线性交调的频率设计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数学计算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1993B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足球队排名次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公平排位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1994A     逢山开路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1994B     锁具装箱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组合数学类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3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1995A     一个飞行管理问题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几何类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4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1995B     天车与冶炼炉的作业调度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14705" y="5093970"/>
            <a:ext cx="107823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注：全国大学生数学建模赛题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见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www.mcm.edu.cn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历年国赛自科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类赛题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550670" y="1447800"/>
          <a:ext cx="853313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435"/>
                <a:gridCol w="30206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1996A     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最优捕鱼策略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差分方程类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1996B     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节水洗衣机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数据、规划类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1997A     零件的参数设计 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概率类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6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1997B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截断切割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几何、规划类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7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1998A     投资的收益和风险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1998B     灾情巡视路线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1999A     自动化车床管理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规划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1999B     钻井布局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几何类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8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     DNA 序列分类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2000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     钢管订购和运输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数学建模的框架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741680" y="1445260"/>
            <a:ext cx="9133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u="sng">
                <a:latin typeface="宋体" panose="02010600030101010101" pitchFamily="2" charset="-122"/>
                <a:ea typeface="宋体" panose="02010600030101010101" pitchFamily="2" charset="-122"/>
              </a:rPr>
              <a:t>建模理论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600" b="1" u="sng">
                <a:latin typeface="宋体" panose="02010600030101010101" pitchFamily="2" charset="-122"/>
                <a:ea typeface="宋体" panose="02010600030101010101" pitchFamily="2" charset="-122"/>
              </a:rPr>
              <a:t>建立或应用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相关的理论。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41680" y="2480310"/>
            <a:ext cx="997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 u="sng">
                <a:latin typeface="宋体" panose="02010600030101010101" pitchFamily="2" charset="-122"/>
                <a:ea typeface="宋体" panose="02010600030101010101" pitchFamily="2" charset="-122"/>
              </a:rPr>
              <a:t>求解理论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600" b="1" u="sng">
                <a:latin typeface="宋体" panose="02010600030101010101" pitchFamily="2" charset="-122"/>
                <a:ea typeface="宋体" panose="02010600030101010101" pitchFamily="2" charset="-122"/>
              </a:rPr>
              <a:t>建立或调用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相关的求解算法。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41680" y="3534410"/>
            <a:ext cx="997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结果的分析：敏感性、稳定性、误差分析等等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41680" y="4634865"/>
            <a:ext cx="997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模型的改进与推广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50475" y="1549400"/>
            <a:ext cx="134429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难与易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9810750" y="2480310"/>
            <a:ext cx="219646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创新与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上下箭头 5"/>
          <p:cNvSpPr/>
          <p:nvPr/>
        </p:nvSpPr>
        <p:spPr>
          <a:xfrm>
            <a:off x="10792460" y="2101215"/>
            <a:ext cx="75565" cy="3543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7877810" y="4711700"/>
            <a:ext cx="4251325" cy="521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ctr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建模的核心是理论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部分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历年国赛自科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类赛题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531620" y="1694180"/>
          <a:ext cx="8533765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1355"/>
                <a:gridCol w="27717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2001A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血管的三维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重建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几何类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9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2001B     公交车调度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2002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     车灯线光源的优化设计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几何类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10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2002B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彩票中的数学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概率类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11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2003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     SARS的传播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数据分析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2003B     露天矿生产的车辆安排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2004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     奥运会临时超市网点设计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数据、规划类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2004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     电力市场的输电阻塞管理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历年国赛自科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类赛题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531620" y="1694180"/>
          <a:ext cx="8533765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910"/>
                <a:gridCol w="30302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2005A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长江水质的评价和预测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数据分析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2005B     DVD在线租赁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数据、规划类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2006A     出版社的资源配置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2006B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艾滋病疗法的评价及疗效的预测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2007A     中国人口增长预测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数据分析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2007B     乘公交，看奥运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2008A     数码相机定位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几何类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   12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2008B     高等教育学费标准探讨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历年国赛自科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类赛题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531620" y="1694180"/>
          <a:ext cx="950150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5815"/>
                <a:gridCol w="36156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2009A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制动器试验台的控制方法分析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力、力矩、做功类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13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2009B     眼科病床的合理安排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数据分析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2010A     储油罐的变位识别与罐容表标定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几何类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        14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2010B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2010年上海世博会影响力的定量评估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2011A     城市表层土壤重金属污染分析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数据分析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2011B     交巡警服务平台的设置与调度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2012A     葡萄酒的评价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2012B     太阳能小屋的设计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几何、规划类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  15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历年国赛自科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类赛题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531620" y="1694180"/>
          <a:ext cx="9578340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140"/>
                <a:gridCol w="3251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2013A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车道被占用对城市道路通行能力的影响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2013B     碎纸片的拼接复原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数据、计算类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16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2014A     嫦娥三号软着陆轨道设计与控制策略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力、做功类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17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2014B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创意平板折叠桌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几何类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    18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2015A     太阳影子定位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几何类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    19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2015B    “互联网+”时代的出租车资源配置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2016A     系泊系统的设计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力、力矩平衡类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20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2016B     小区开放对道路通行的影响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历年国赛自科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类赛题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355090" y="1447800"/>
          <a:ext cx="9482455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025"/>
                <a:gridCol w="356743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2017A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CT系统参数标定及成像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几何类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       21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2017B    “拍照赚钱”的任务定价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2018A     高温作业专用服装设计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热传导类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      22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2018B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智能RGV的动态调度策略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规划类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2019A     高压油管的压力控制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常微分方程类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  23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2019B    “同心协力”策略研究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力、力矩、微分方程类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24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2019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     机场的出租车问题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2020A     炉温曲线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热传导类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      25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2020B     穿越沙漠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规划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2020C     中小微企业的信贷决策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数据分析类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历年国赛自科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类赛题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354455" y="2003425"/>
          <a:ext cx="990409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140"/>
                <a:gridCol w="357695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2021A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“FAST”主动反射面的形状调节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几何类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       26    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2021B     乙醇偶合制备 C4 烯烃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分析类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2021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     生产企业原材料的订购与运输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数据、规划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2022A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波浪能最大输出功率设计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力、力矩、微分方程类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27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2022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     无人机遂行编队飞行中的纯方位无源定位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几何类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                28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2022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     古代玻璃制品的成分分析与鉴别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数据分析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历年国赛自科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类赛题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354455" y="2003425"/>
          <a:ext cx="990409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7140"/>
                <a:gridCol w="357695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几何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13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力、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力矩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（有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重叠）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微分、差分、偏微分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6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（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有重叠）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组合数学、概率、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计算等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6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216400" y="1473200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自然科学类赛题共</a:t>
            </a: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题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46075" y="189230"/>
            <a:ext cx="7743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历年国赛自科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类赛题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1355090" y="1814195"/>
          <a:ext cx="948245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25"/>
                <a:gridCol w="556133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数据分析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4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自然科学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类：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6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（细分）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几何类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         2021A, 2022B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力、力矩、微分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2         2019B, 2022A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热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传导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         2020A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常微分</a:t>
                      </a:r>
                      <a:r>
                        <a:rPr lang="zh-CN" altLang="en-US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方程</a:t>
                      </a:r>
                      <a:endParaRPr lang="zh-CN" altLang="en-US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1         2019A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679825" y="1348740"/>
            <a:ext cx="3103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2019-2022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年各类题型</a:t>
            </a: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endParaRPr lang="zh-CN" altLang="en-US" sz="2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85925" y="4722495"/>
            <a:ext cx="85915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自然科学类题的基础理论：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几何（向量）学；力、力矩；常（偏）微分</a:t>
            </a:r>
            <a:r>
              <a:rPr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方程</a:t>
            </a:r>
            <a:endParaRPr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039495" y="1830070"/>
            <a:ext cx="9827260" cy="1882140"/>
          </a:xfrm>
        </p:spPr>
        <p:txBody>
          <a:bodyPr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</a:t>
            </a:r>
            <a:r>
              <a:rPr lang="zh-CN" sz="6000" b="1" dirty="0">
                <a:solidFill>
                  <a:schemeClr val="accent6">
                    <a:lumMod val="50000"/>
                  </a:schemeClr>
                </a:solidFill>
                <a:uFillTx/>
              </a:rPr>
              <a:t>同心鼓颠球分析</a:t>
            </a:r>
            <a:r>
              <a:rPr lang="zh-CN" sz="6000" b="1" dirty="0">
                <a:solidFill>
                  <a:schemeClr val="accent6">
                    <a:lumMod val="50000"/>
                  </a:schemeClr>
                </a:solidFill>
                <a:uFillTx/>
              </a:rPr>
              <a:t>   </a:t>
            </a:r>
            <a:r>
              <a:rPr lang="zh-CN" sz="3600" b="1" dirty="0">
                <a:solidFill>
                  <a:schemeClr val="accent6">
                    <a:lumMod val="50000"/>
                  </a:schemeClr>
                </a:solidFill>
                <a:uFillTx/>
              </a:rPr>
              <a:t>              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基本假设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4" name="文本框 3"/>
          <p:cNvSpPr txBox="1"/>
          <p:nvPr/>
        </p:nvSpPr>
        <p:spPr>
          <a:xfrm>
            <a:off x="717550" y="1320800"/>
            <a:ext cx="78152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每次开始发力时，鼓处于水平静止状态（可人为快速实现）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文本框 5"/>
          <p:cNvSpPr txBox="1"/>
          <p:nvPr/>
        </p:nvSpPr>
        <p:spPr>
          <a:xfrm>
            <a:off x="717550" y="1741488"/>
            <a:ext cx="60817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绳受力绷直时，将其认为是不可拉伸的弹性杆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文本框 6"/>
          <p:cNvSpPr txBox="1"/>
          <p:nvPr/>
        </p:nvSpPr>
        <p:spPr>
          <a:xfrm>
            <a:off x="715963" y="3178175"/>
            <a:ext cx="6161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拉力总是沿着绳的方向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8" name="文本框 7"/>
          <p:cNvSpPr txBox="1"/>
          <p:nvPr/>
        </p:nvSpPr>
        <p:spPr>
          <a:xfrm>
            <a:off x="717550" y="3660775"/>
            <a:ext cx="7678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每次发力时，绳子的末端（手部位）在同一高度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9" name="文本框 9"/>
          <p:cNvSpPr txBox="1"/>
          <p:nvPr/>
        </p:nvSpPr>
        <p:spPr>
          <a:xfrm>
            <a:off x="717550" y="4597083"/>
            <a:ext cx="68786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鼓和球发生的碰撞瞬时完成，且不考虑鼓与球的形变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文本框 10"/>
          <p:cNvSpPr txBox="1"/>
          <p:nvPr/>
        </p:nvSpPr>
        <p:spPr>
          <a:xfrm>
            <a:off x="717550" y="4156075"/>
            <a:ext cx="71907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玩家以鼓心为圆心，等角分布在同一圆周上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9"/>
          <p:cNvSpPr txBox="1"/>
          <p:nvPr/>
        </p:nvSpPr>
        <p:spPr>
          <a:xfrm>
            <a:off x="8228330" y="2279650"/>
            <a:ext cx="27647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可考虑鼓和球发生非弹性碰撞，及鼓与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球受到空气阻力的情况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717550" y="2202180"/>
            <a:ext cx="60661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绳与水平面夹角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较小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4"/>
          <p:cNvSpPr txBox="1"/>
          <p:nvPr/>
        </p:nvSpPr>
        <p:spPr>
          <a:xfrm>
            <a:off x="717550" y="2701925"/>
            <a:ext cx="56626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排球的初始位置高于绳子的末端位置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022215" y="2279650"/>
            <a:ext cx="279400" cy="599440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51475" y="2409825"/>
            <a:ext cx="126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相关的</a:t>
            </a:r>
            <a:endParaRPr lang="zh-CN" altLang="en-US"/>
          </a:p>
        </p:txBody>
      </p:sp>
      <p:sp>
        <p:nvSpPr>
          <p:cNvPr id="7" name="文本框 9"/>
          <p:cNvSpPr txBox="1"/>
          <p:nvPr/>
        </p:nvSpPr>
        <p:spPr>
          <a:xfrm>
            <a:off x="701675" y="4990783"/>
            <a:ext cx="68786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忽略鼓面的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质量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9"/>
          <p:cNvSpPr txBox="1"/>
          <p:nvPr>
            <p:custDataLst>
              <p:tags r:id="rId1"/>
            </p:custDataLst>
          </p:nvPr>
        </p:nvSpPr>
        <p:spPr>
          <a:xfrm>
            <a:off x="8288020" y="3792220"/>
            <a:ext cx="27647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：在不考虑空气阻力及机械能守恒的情况下，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部分题目可理论求（解析）解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数学建模之难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741680" y="1445260"/>
            <a:ext cx="9133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数学建模之难在于创新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75030" y="2173605"/>
            <a:ext cx="7110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建立新的理论、算法或处理方法；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85825" y="2747645"/>
            <a:ext cx="9975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问题有难易，对简单问题，产生新的求解方法也是一种创新。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32155" y="3361055"/>
            <a:ext cx="9975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全国大学生数学建模竞赛对大学生的要求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885190" y="4069080"/>
            <a:ext cx="10427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问题的复杂度较高，但难度适中，未超过大二学生的认知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水平；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869315" y="4615180"/>
            <a:ext cx="730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重点在相关理论、知识等的</a:t>
            </a:r>
            <a:r>
              <a:rPr lang="zh-CN" altLang="en-US" sz="2800" b="1" u="sng">
                <a:latin typeface="宋体" panose="02010600030101010101" pitchFamily="2" charset="-122"/>
                <a:ea typeface="宋体" panose="02010600030101010101" pitchFamily="2" charset="-122"/>
              </a:rPr>
              <a:t>应用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882015" y="5104130"/>
            <a:ext cx="11521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培养大家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知识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800" b="1" u="sng">
                <a:latin typeface="宋体" panose="02010600030101010101" pitchFamily="2" charset="-122"/>
                <a:ea typeface="宋体" panose="02010600030101010101" pitchFamily="2" charset="-122"/>
              </a:rPr>
              <a:t>综合应用能力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，为将来的创新打好基础。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同心鼓玩法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定性分析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8360" y="1459865"/>
            <a:ext cx="1093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小球的机械能（动能</a:t>
            </a:r>
            <a:r>
              <a:rPr lang="en-US" altLang="zh-CN"/>
              <a:t>+</a:t>
            </a:r>
            <a:r>
              <a:rPr lang="zh-CN" altLang="en-US"/>
              <a:t>势能）受空气阻力而减少，受鼓的撞击而增加。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48995" y="1948815"/>
            <a:ext cx="10935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鼓的动能受拉力影响而增加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8360" y="2434590"/>
            <a:ext cx="10917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在碰撞瞬间，鼓的向上的动量传递给小球，鼓的动量越大，传递给小球的动量越大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48360" y="2948940"/>
            <a:ext cx="1085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鼓的动量（速度）最大时，即为碰撞时刻。（最佳的碰撞时刻）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6455" y="3488690"/>
            <a:ext cx="5433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同心鼓系统的运行状态可分为三个独立的部分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03045" y="3926840"/>
            <a:ext cx="5369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1.</a:t>
            </a:r>
            <a:r>
              <a:rPr lang="zh-CN" altLang="en-US"/>
              <a:t>小球上弹到下落到碰撞位置（小球的运动</a:t>
            </a:r>
            <a:r>
              <a:rPr lang="zh-CN" altLang="en-US"/>
              <a:t>过程）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02410" y="4453890"/>
            <a:ext cx="5497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2.</a:t>
            </a:r>
            <a:r>
              <a:rPr lang="zh-CN" altLang="en-US"/>
              <a:t>鼓从平衡位置运动碰撞位置（鼓的运动</a:t>
            </a:r>
            <a:r>
              <a:rPr lang="zh-CN" altLang="en-US"/>
              <a:t>过程）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03045" y="4977765"/>
            <a:ext cx="7146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3.</a:t>
            </a:r>
            <a:r>
              <a:rPr lang="zh-CN" altLang="en-US"/>
              <a:t>小球和鼓在碰撞位置的瞬时碰撞过程（鼓与小球的相互作用</a:t>
            </a:r>
            <a:r>
              <a:rPr lang="zh-CN" altLang="en-US"/>
              <a:t>过程）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585960" y="3778885"/>
            <a:ext cx="1421765" cy="119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碰撞位置由鼓在垂直方向受力为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的时刻决定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3822065" y="1791335"/>
            <a:ext cx="1829435" cy="741680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ysClr val="windowText" lastClr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同心鼓状态图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28415" y="3121660"/>
            <a:ext cx="1829435" cy="741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4712970" y="1211580"/>
            <a:ext cx="25400" cy="35020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661535" y="3448685"/>
            <a:ext cx="133350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52215" y="3448685"/>
            <a:ext cx="133350" cy="142875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5" idx="1"/>
          </p:cNvCxnSpPr>
          <p:nvPr/>
        </p:nvCxnSpPr>
        <p:spPr>
          <a:xfrm flipH="1" flipV="1">
            <a:off x="1247775" y="2182495"/>
            <a:ext cx="2524125" cy="12871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584325" y="3488055"/>
            <a:ext cx="5329555" cy="4889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794885" y="1211580"/>
            <a:ext cx="46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528560" y="3338195"/>
            <a:ext cx="293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同心鼓平衡位置（原点位置）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38720" y="3726180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绳长  </a:t>
            </a:r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528560" y="4094480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鼓半径  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522210" y="4450080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绳与水平方向的夹角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70860" y="320548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67205" y="2641600"/>
            <a:ext cx="61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072255" y="3846195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538720" y="4778375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鼓半高  </a:t>
            </a:r>
            <a:r>
              <a:rPr lang="en-US" altLang="zh-CN"/>
              <a:t>h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689475" y="3161030"/>
            <a:ext cx="25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>
            <a:off x="1097915" y="2150110"/>
            <a:ext cx="5951220" cy="19685"/>
          </a:xfrm>
          <a:prstGeom prst="line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320155" y="2230120"/>
            <a:ext cx="20320" cy="130810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030" y="2561590"/>
            <a:ext cx="80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522210" y="2273300"/>
            <a:ext cx="277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碰撞高度小于</a:t>
            </a:r>
            <a:r>
              <a:rPr lang="en-US" altLang="zh-CN"/>
              <a:t>H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>
                <a:sym typeface="+mn-ea"/>
              </a:rPr>
              <a:t>+h</a:t>
            </a:r>
            <a:endParaRPr lang="en-US" altLang="zh-CN">
              <a:solidFill>
                <a:schemeClr val="tx1"/>
              </a:solidFill>
              <a:uFillTx/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同心鼓平衡位置变量间的关系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8680" y="1351280"/>
            <a:ext cx="8157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鼓的质量</a:t>
            </a:r>
            <a:r>
              <a:rPr lang="en-US" altLang="zh-CN"/>
              <a:t>M</a:t>
            </a:r>
            <a:r>
              <a:rPr lang="zh-CN" altLang="en-US">
                <a:ea typeface="宋体" panose="02010600030101010101" pitchFamily="2" charset="-122"/>
              </a:rPr>
              <a:t>，玩家人数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，玩家以等角分布在半径为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圆周上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9315" y="1719580"/>
            <a:ext cx="10616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绳子上的拉力大小为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en-US" altLang="zh-CN" baseline="-29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， 这样同心鼓在水平方向受力平衡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8045" y="2097405"/>
            <a:ext cx="815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在平衡位置绳子与水平面</a:t>
            </a:r>
            <a:r>
              <a:rPr lang="zh-CN" altLang="en-US"/>
              <a:t>夹角为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7590" y="2925445"/>
          <a:ext cx="172402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228600" progId="Equation.KSEE3">
                  <p:embed/>
                </p:oleObj>
              </mc:Choice>
              <mc:Fallback>
                <p:oleObj name="" r:id="rId1" imgW="965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7590" y="2925445"/>
                        <a:ext cx="1724025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6160" y="3511550"/>
          <a:ext cx="174688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977900" imgH="228600" progId="Equation.KSEE3">
                  <p:embed/>
                </p:oleObj>
              </mc:Choice>
              <mc:Fallback>
                <p:oleObj name="" r:id="rId3" imgW="977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6160" y="3511550"/>
                        <a:ext cx="1746885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1880" y="4128135"/>
          <a:ext cx="159893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825500" imgH="228600" progId="Equation.KSEE3">
                  <p:embed/>
                </p:oleObj>
              </mc:Choice>
              <mc:Fallback>
                <p:oleObj name="" r:id="rId5" imgW="825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1880" y="4128135"/>
                        <a:ext cx="159893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7927975" y="1461135"/>
            <a:ext cx="3874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en-US" altLang="zh-CN"/>
              <a:t>M</a:t>
            </a:r>
            <a:r>
              <a:rPr lang="zh-CN" altLang="en-US"/>
              <a:t>，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/>
              <a:t>L</a:t>
            </a:r>
            <a:r>
              <a:rPr lang="zh-CN" altLang="en-US"/>
              <a:t>给定，</a:t>
            </a:r>
            <a:r>
              <a:rPr lang="en-US" altLang="zh-CN"/>
              <a:t>R</a:t>
            </a:r>
            <a:r>
              <a:rPr lang="zh-CN" altLang="en-US"/>
              <a:t>可变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81053" y="2705418"/>
          <a:ext cx="156591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876300" imgH="431800" progId="Equation.KSEE3">
                  <p:embed/>
                </p:oleObj>
              </mc:Choice>
              <mc:Fallback>
                <p:oleObj name="" r:id="rId7" imgW="876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1053" y="2705418"/>
                        <a:ext cx="1565910" cy="77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3055" y="3595370"/>
          <a:ext cx="2315845" cy="70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1295400" imgH="393700" progId="Equation.KSEE3">
                  <p:embed/>
                </p:oleObj>
              </mc:Choice>
              <mc:Fallback>
                <p:oleObj name="" r:id="rId9" imgW="12954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3055" y="3595370"/>
                        <a:ext cx="2315845" cy="70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7345" y="4536440"/>
          <a:ext cx="260985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1" imgW="1459865" imgH="279400" progId="Equation.KSEE3">
                  <p:embed/>
                </p:oleObj>
              </mc:Choice>
              <mc:Fallback>
                <p:oleObj name="" r:id="rId11" imgW="1459865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27345" y="4536440"/>
                        <a:ext cx="2609850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0450" y="4712970"/>
          <a:ext cx="810260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342900" imgH="177165" progId="Equation.KSEE3">
                  <p:embed/>
                </p:oleObj>
              </mc:Choice>
              <mc:Fallback>
                <p:oleObj name="" r:id="rId13" imgW="3429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30450" y="4712970"/>
                        <a:ext cx="810260" cy="316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9488" y="5163185"/>
          <a:ext cx="1525270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787400" imgH="228600" progId="Equation.KSEE3">
                  <p:embed/>
                </p:oleObj>
              </mc:Choice>
              <mc:Fallback>
                <p:oleObj name="" r:id="rId15" imgW="787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49488" y="5163185"/>
                        <a:ext cx="1525270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加力状态下同心鼓运动状态分析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015" y="1413510"/>
            <a:ext cx="365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绳端沿绳方向加力为</a:t>
            </a:r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7585710" y="1793875"/>
            <a:ext cx="1829435" cy="741680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ysClr val="windowText" lastClr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592060" y="2733675"/>
            <a:ext cx="1829435" cy="741680"/>
          </a:xfrm>
          <a:prstGeom prst="rect">
            <a:avLst/>
          </a:prstGeom>
          <a:solidFill>
            <a:sysClr val="window" lastClr="FFFFFF"/>
          </a:solidFill>
          <a:ln w="48000" cap="flat" cmpd="thickThin" algn="ctr">
            <a:solidFill>
              <a:sysClr val="windowText" lastClr="000000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8425180" y="3060700"/>
            <a:ext cx="133350" cy="142875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515860" y="3060700"/>
            <a:ext cx="133350" cy="142875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5" idx="1"/>
          </p:cNvCxnSpPr>
          <p:nvPr/>
        </p:nvCxnSpPr>
        <p:spPr>
          <a:xfrm flipH="1" flipV="1">
            <a:off x="5011420" y="1794510"/>
            <a:ext cx="2524125" cy="1287145"/>
          </a:xfrm>
          <a:prstGeom prst="line">
            <a:avLst/>
          </a:prstGeom>
          <a:noFill/>
          <a:ln w="48000" cap="flat" cmpd="thickThin" algn="ctr">
            <a:solidFill>
              <a:sysClr val="windowText" lastClr="000000"/>
            </a:solidFill>
            <a:prstDash val="soli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347970" y="3100070"/>
            <a:ext cx="5329555" cy="48895"/>
          </a:xfrm>
          <a:prstGeom prst="line">
            <a:avLst/>
          </a:prstGeom>
          <a:noFill/>
          <a:ln w="6350" cap="rnd" cmpd="sng" algn="ctr">
            <a:solidFill>
              <a:srgbClr val="92278F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834505" y="2817495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30850" y="2253615"/>
            <a:ext cx="619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7835900" y="345821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453120" y="2773045"/>
            <a:ext cx="259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>
            <a:off x="3967480" y="1760220"/>
            <a:ext cx="6845300" cy="21590"/>
          </a:xfrm>
          <a:prstGeom prst="line">
            <a:avLst/>
          </a:prstGeom>
          <a:noFill/>
          <a:ln w="28575" cap="flat" cmpd="dbl" algn="ctr">
            <a:solidFill>
              <a:srgbClr val="92278F">
                <a:shade val="50000"/>
              </a:srgbClr>
            </a:solidFill>
            <a:prstDash val="sysDot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10083800" y="1842135"/>
            <a:ext cx="20320" cy="1308100"/>
          </a:xfrm>
          <a:prstGeom prst="straightConnector1">
            <a:avLst/>
          </a:prstGeom>
          <a:noFill/>
          <a:ln w="6350" cap="rnd" cmpd="sng" algn="ctr">
            <a:solidFill>
              <a:srgbClr val="92278F"/>
            </a:solidFill>
            <a:prstDash val="solid"/>
            <a:headEnd type="arrow"/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226675" y="2173605"/>
            <a:ext cx="802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8479155" y="1206500"/>
            <a:ext cx="38100" cy="2590800"/>
          </a:xfrm>
          <a:prstGeom prst="straightConnector1">
            <a:avLst/>
          </a:prstGeom>
          <a:noFill/>
          <a:ln w="48000" cap="flat" cmpd="thickThin" algn="ctr">
            <a:solidFill>
              <a:srgbClr val="755DD9"/>
            </a:solidFill>
            <a:prstDash val="soli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423910" y="2111375"/>
            <a:ext cx="133350" cy="142875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33765" y="1098550"/>
            <a:ext cx="329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>
            <a:off x="5474970" y="2160270"/>
            <a:ext cx="5329555" cy="48895"/>
          </a:xfrm>
          <a:prstGeom prst="line">
            <a:avLst/>
          </a:prstGeom>
          <a:noFill/>
          <a:ln w="6350" cap="rnd" cmpd="sng" algn="ctr">
            <a:solidFill>
              <a:srgbClr val="92278F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7512685" y="2105025"/>
            <a:ext cx="133350" cy="142875"/>
          </a:xfrm>
          <a:prstGeom prst="ellipse">
            <a:avLst/>
          </a:prstGeom>
          <a:solidFill>
            <a:srgbClr val="92278F"/>
          </a:solidFill>
          <a:ln w="48000" cap="flat" cmpd="thickThin" algn="ctr">
            <a:solidFill>
              <a:srgbClr val="92278F">
                <a:shade val="50000"/>
              </a:srgb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连接符 27"/>
          <p:cNvCxnSpPr>
            <a:endCxn id="27" idx="2"/>
          </p:cNvCxnSpPr>
          <p:nvPr/>
        </p:nvCxnSpPr>
        <p:spPr>
          <a:xfrm>
            <a:off x="4302760" y="1798955"/>
            <a:ext cx="3209925" cy="377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21665" y="1835785"/>
            <a:ext cx="457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设在</a:t>
            </a:r>
            <a:r>
              <a:rPr lang="en-US" altLang="zh-CN"/>
              <a:t>t</a:t>
            </a:r>
            <a:r>
              <a:rPr lang="zh-CN" altLang="en-US"/>
              <a:t>时刻，同心鼓上升到</a:t>
            </a:r>
            <a:r>
              <a:rPr lang="en-US" altLang="zh-CN"/>
              <a:t>x(t)</a:t>
            </a:r>
            <a:r>
              <a:rPr lang="zh-CN" altLang="en-US"/>
              <a:t>位置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28015" y="2312035"/>
            <a:ext cx="375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此时水平夹角为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(t)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7223" y="2881313"/>
          <a:ext cx="258064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879600" imgH="419100" progId="Equation.KSEE3">
                  <p:embed/>
                </p:oleObj>
              </mc:Choice>
              <mc:Fallback>
                <p:oleObj name="" r:id="rId1" imgW="18796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7223" y="2881313"/>
                        <a:ext cx="2580640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388" y="3561715"/>
          <a:ext cx="64579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469900" imgH="393700" progId="Equation.KSEE3">
                  <p:embed/>
                </p:oleObj>
              </mc:Choice>
              <mc:Fallback>
                <p:oleObj name="" r:id="rId3" imgW="469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7388" y="3561715"/>
                        <a:ext cx="645795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3180080" y="5275580"/>
            <a:ext cx="365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endParaRPr lang="en-US" altLang="zh-CN"/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6038" y="5342255"/>
          <a:ext cx="92456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5" imgW="673100" imgH="228600" progId="Equation.KSEE3">
                  <p:embed/>
                </p:oleObj>
              </mc:Choice>
              <mc:Fallback>
                <p:oleObj name="" r:id="rId5" imgW="673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6038" y="5342255"/>
                        <a:ext cx="92456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678160" y="3088640"/>
            <a:ext cx="107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t=0</a:t>
            </a:r>
            <a:r>
              <a:rPr lang="zh-CN" altLang="en-US"/>
              <a:t>时刻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843260" y="2035175"/>
            <a:ext cx="614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x(t)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299200" y="390715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C: </a:t>
            </a:r>
            <a:r>
              <a:rPr lang="zh-CN" altLang="en-US"/>
              <a:t>空气阻力系数</a:t>
            </a:r>
            <a:r>
              <a:rPr lang="en-US" altLang="zh-CN"/>
              <a:t>:</a:t>
            </a:r>
            <a:r>
              <a:rPr lang="zh-CN" altLang="en-US"/>
              <a:t>平面体</a:t>
            </a:r>
            <a:r>
              <a:rPr lang="en-US" altLang="zh-CN"/>
              <a:t>C=1</a:t>
            </a:r>
            <a:r>
              <a:rPr lang="zh-CN" altLang="en-US">
                <a:ea typeface="宋体" panose="02010600030101010101" pitchFamily="2" charset="-122"/>
              </a:rPr>
              <a:t>；球体</a:t>
            </a:r>
            <a:r>
              <a:rPr lang="en-US" altLang="zh-CN">
                <a:ea typeface="宋体" panose="02010600030101010101" pitchFamily="2" charset="-122"/>
              </a:rPr>
              <a:t>C=0.5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11900" y="424370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ρ</a:t>
            </a:r>
            <a:r>
              <a:rPr lang="en-US" altLang="zh-CN"/>
              <a:t>: </a:t>
            </a:r>
            <a:r>
              <a:rPr lang="zh-CN" altLang="en-US"/>
              <a:t>空气密度，取</a:t>
            </a:r>
            <a:r>
              <a:rPr lang="en-US" altLang="zh-CN"/>
              <a:t>1.2258kg/m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3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99200" y="4631690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S</a:t>
            </a:r>
            <a:r>
              <a:rPr lang="zh-CN" altLang="en-US">
                <a:ea typeface="微软雅黑" panose="020B0503020204020204" pitchFamily="34" charset="-122"/>
                <a:cs typeface="+mn-lt"/>
              </a:rPr>
              <a:t>：</a:t>
            </a:r>
            <a:r>
              <a:rPr lang="zh-CN" altLang="en-US">
                <a:sym typeface="+mn-ea"/>
              </a:rPr>
              <a:t>鼓</a:t>
            </a:r>
            <a:r>
              <a:rPr lang="zh-CN" altLang="en-US">
                <a:sym typeface="+mn-ea"/>
              </a:rPr>
              <a:t>迎风面面积</a:t>
            </a:r>
            <a:endParaRPr lang="zh-CN" altLang="en-US">
              <a:sym typeface="+mn-ea"/>
            </a:endParaRPr>
          </a:p>
        </p:txBody>
      </p: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016" y="4269106"/>
          <a:ext cx="1238885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7" imgW="901700" imgH="393700" progId="Equation.KSEE3">
                  <p:embed/>
                </p:oleObj>
              </mc:Choice>
              <mc:Fallback>
                <p:oleObj name="" r:id="rId7" imgW="9017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016" y="4269106"/>
                        <a:ext cx="1238885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6302375" y="497776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V</a:t>
            </a:r>
            <a:r>
              <a:rPr lang="zh-CN" altLang="en-US">
                <a:ea typeface="微软雅黑" panose="020B0503020204020204" pitchFamily="34" charset="-122"/>
                <a:cs typeface="+mn-lt"/>
              </a:rPr>
              <a:t>：</a:t>
            </a:r>
            <a:r>
              <a:rPr lang="zh-CN" altLang="en-US">
                <a:sym typeface="+mn-ea"/>
              </a:rPr>
              <a:t>鼓在垂直方向速度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03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同心鼓从平衡态至碰撞点过程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8810" y="1470343"/>
          <a:ext cx="280352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68500" imgH="419100" progId="Equation.KSEE3">
                  <p:embed/>
                </p:oleObj>
              </mc:Choice>
              <mc:Fallback>
                <p:oleObj name="" r:id="rId1" imgW="19685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8810" y="1470343"/>
                        <a:ext cx="280352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698" y="2264410"/>
          <a:ext cx="64579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469900" imgH="393700" progId="Equation.KSEE3">
                  <p:embed/>
                </p:oleObj>
              </mc:Choice>
              <mc:Fallback>
                <p:oleObj name="" r:id="rId3" imgW="469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698" y="2264410"/>
                        <a:ext cx="645795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770" y="3089593"/>
          <a:ext cx="149923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091565" imgH="203200" progId="Equation.KSEE3">
                  <p:embed/>
                </p:oleObj>
              </mc:Choice>
              <mc:Fallback>
                <p:oleObj name="" r:id="rId5" imgW="10915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770" y="3089593"/>
                        <a:ext cx="149923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左大括号 5"/>
          <p:cNvSpPr/>
          <p:nvPr/>
        </p:nvSpPr>
        <p:spPr>
          <a:xfrm>
            <a:off x="169545" y="1643380"/>
            <a:ext cx="469265" cy="1585595"/>
          </a:xfrm>
          <a:prstGeom prst="leftBrac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9250" y="3607435"/>
            <a:ext cx="741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由此可求得当        时，所需要的时间，所达到的速度及所在高度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4508" y="3520440"/>
          <a:ext cx="68072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495300" imgH="393700" progId="Equation.KSEE3">
                  <p:embed/>
                </p:oleObj>
              </mc:Choice>
              <mc:Fallback>
                <p:oleObj name="" r:id="rId7" imgW="4953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4508" y="3520440"/>
                        <a:ext cx="680720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334010" y="4184015"/>
            <a:ext cx="2680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问题可由欧拉法求解</a:t>
            </a:r>
            <a:endParaRPr lang="zh-CN" altLang="en-US"/>
          </a:p>
        </p:txBody>
      </p: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0551" y="1452245"/>
          <a:ext cx="1238885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901700" imgH="393700" progId="Equation.KSEE3">
                  <p:embed/>
                </p:oleObj>
              </mc:Choice>
              <mc:Fallback>
                <p:oleObj name="" r:id="rId9" imgW="9017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10551" y="1452245"/>
                        <a:ext cx="1238885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左箭头 19"/>
          <p:cNvSpPr/>
          <p:nvPr/>
        </p:nvSpPr>
        <p:spPr>
          <a:xfrm>
            <a:off x="5292090" y="1685290"/>
            <a:ext cx="2046605" cy="755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3695" y="4765675"/>
            <a:ext cx="432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若不考虑空气阻力，可直接求得解析解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7235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微分方程求解方法（改进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欧拉法）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1054735" y="1398905"/>
            <a:ext cx="10320655" cy="68008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ea"/>
              </a:defRPr>
            </a:lvl1pPr>
          </a:lstStyle>
          <a:p>
            <a:pPr algn="l"/>
            <a:r>
              <a:rPr lang="zh-CN" altLang="en-US" sz="3600"/>
              <a:t>利用改进欧拉法求解微分方程（精度高）</a:t>
            </a:r>
            <a:endParaRPr lang="zh-CN" altLang="en-US" sz="3600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4650" y="2078990"/>
          <a:ext cx="16700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65200" imgH="482600" progId="Equation.KSEE3">
                  <p:embed/>
                </p:oleObj>
              </mc:Choice>
              <mc:Fallback>
                <p:oleObj name="" r:id="rId1" imgW="9652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4650" y="2078990"/>
                        <a:ext cx="16700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516380" y="3025775"/>
            <a:ext cx="559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将时间等分，区间长度是</a:t>
            </a:r>
            <a:r>
              <a:rPr lang="en-US" altLang="zh-CN"/>
              <a:t>h,</a:t>
            </a:r>
            <a:endParaRPr lang="en-US" altLang="zh-CN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1125" y="2914015"/>
          <a:ext cx="129730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09600" imgH="228600" progId="Equation.KSEE3">
                  <p:embed/>
                </p:oleObj>
              </mc:Choice>
              <mc:Fallback>
                <p:oleObj name="" r:id="rId3" imgW="609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91125" y="2914015"/>
                        <a:ext cx="129730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054735" y="3632200"/>
            <a:ext cx="584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则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7383" y="3723640"/>
          <a:ext cx="2599690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1168400" imgH="228600" progId="Equation.KSEE3">
                  <p:embed/>
                </p:oleObj>
              </mc:Choice>
              <mc:Fallback>
                <p:oleObj name="" r:id="rId5" imgW="1168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7383" y="3723640"/>
                        <a:ext cx="2599690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0868" y="4209733"/>
          <a:ext cx="271272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219200" imgH="241300" progId="Equation.KSEE3">
                  <p:embed/>
                </p:oleObj>
              </mc:Choice>
              <mc:Fallback>
                <p:oleObj name="" r:id="rId7" imgW="12192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0868" y="4209733"/>
                        <a:ext cx="271272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4993" y="4852353"/>
          <a:ext cx="2571750" cy="51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155700" imgH="241300" progId="Equation.KSEE3">
                  <p:embed/>
                </p:oleObj>
              </mc:Choice>
              <mc:Fallback>
                <p:oleObj name="" r:id="rId9" imgW="1155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4993" y="4852353"/>
                        <a:ext cx="2571750" cy="51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214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同心鼓的速度与高度图像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75" y="1016635"/>
            <a:ext cx="9414510" cy="49809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8660" y="170053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n=8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02310" y="2160905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L=1.7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02310" y="2660015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F=90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86435" y="319659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R=1.8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818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碰撞过程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" y="1400810"/>
            <a:ext cx="511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鼓：质量</a:t>
            </a:r>
            <a:r>
              <a:rPr lang="en-US" altLang="zh-CN"/>
              <a:t>M, </a:t>
            </a:r>
            <a:r>
              <a:rPr lang="zh-CN" altLang="en-US"/>
              <a:t>垂直方向速度</a:t>
            </a:r>
            <a:r>
              <a:rPr lang="en-US" altLang="zh-CN"/>
              <a:t>V</a:t>
            </a:r>
            <a:r>
              <a:rPr lang="zh-CN" altLang="en-US">
                <a:ea typeface="宋体" panose="02010600030101010101" pitchFamily="2" charset="-122"/>
              </a:rPr>
              <a:t>，（向上为正）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9135" y="1708785"/>
            <a:ext cx="508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球：质量</a:t>
            </a:r>
            <a:r>
              <a:rPr lang="en-US" altLang="zh-CN"/>
              <a:t>m</a:t>
            </a:r>
            <a:r>
              <a:rPr lang="en-US" altLang="zh-CN"/>
              <a:t>, </a:t>
            </a:r>
            <a:r>
              <a:rPr lang="zh-CN" altLang="en-US"/>
              <a:t>垂直方向速度</a:t>
            </a:r>
            <a:r>
              <a:rPr lang="en-US" altLang="zh-CN"/>
              <a:t>v</a:t>
            </a:r>
            <a:r>
              <a:rPr lang="zh-CN" altLang="en-US">
                <a:ea typeface="宋体" panose="02010600030101010101" pitchFamily="2" charset="-122"/>
              </a:rPr>
              <a:t>，（向上为正）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07735" y="1506855"/>
            <a:ext cx="511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碰撞恢复系数：</a:t>
            </a:r>
            <a:r>
              <a:rPr lang="en-US" altLang="zh-CN"/>
              <a:t>e </a:t>
            </a:r>
            <a:r>
              <a:rPr lang="zh-CN" altLang="en-US">
                <a:ea typeface="宋体" panose="02010600030101010101" pitchFamily="2" charset="-122"/>
              </a:rPr>
              <a:t>（弹性碰撞：</a:t>
            </a:r>
            <a:r>
              <a:rPr lang="en-US" altLang="zh-CN">
                <a:ea typeface="宋体" panose="02010600030101010101" pitchFamily="2" charset="-122"/>
              </a:rPr>
              <a:t>e=1</a:t>
            </a:r>
            <a:r>
              <a:rPr lang="zh-CN" altLang="en-US">
                <a:ea typeface="宋体" panose="02010600030101010101" pitchFamily="2" charset="-122"/>
              </a:rPr>
              <a:t>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3100" y="2175510"/>
            <a:ext cx="511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碰撞瞬时完成，动量守恒</a:t>
            </a:r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1033" y="2505393"/>
          <a:ext cx="286512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" imgW="1346200" imgH="203200" progId="Equation.KSEE3">
                  <p:embed/>
                </p:oleObj>
              </mc:Choice>
              <mc:Fallback>
                <p:oleObj name="" r:id="rId1" imgW="1346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1033" y="2505393"/>
                        <a:ext cx="2865120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11033" y="2997200"/>
          <a:ext cx="132461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3" imgW="622300" imgH="405765" progId="Equation.KSEE3">
                  <p:embed/>
                </p:oleObj>
              </mc:Choice>
              <mc:Fallback>
                <p:oleObj name="" r:id="rId3" imgW="622300" imgH="4057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1033" y="2997200"/>
                        <a:ext cx="132461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673100" y="4208780"/>
            <a:ext cx="508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球在垂直方向上的离开速度</a:t>
            </a:r>
            <a:endParaRPr lang="zh-CN" altLang="en-US"/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14141" y="3973830"/>
          <a:ext cx="36226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5" imgW="1701800" imgH="393700" progId="Equation.KSEE3">
                  <p:embed/>
                </p:oleObj>
              </mc:Choice>
              <mc:Fallback>
                <p:oleObj name="" r:id="rId5" imgW="17018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14141" y="3973830"/>
                        <a:ext cx="362267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484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球从静止开始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自由下落过程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9285" y="1398905"/>
            <a:ext cx="1127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球：质量</a:t>
            </a:r>
            <a:r>
              <a:rPr lang="en-US" altLang="zh-CN"/>
              <a:t>m, </a:t>
            </a:r>
            <a:r>
              <a:rPr lang="zh-CN" altLang="en-US"/>
              <a:t>静止时高度为 </a:t>
            </a:r>
            <a:r>
              <a:rPr lang="en-US" altLang="zh-CN"/>
              <a:t>A 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A&gt;0.4+h</a:t>
            </a:r>
            <a:r>
              <a:rPr lang="en-US" altLang="zh-CN">
                <a:ea typeface="宋体" panose="02010600030101010101" pitchFamily="2" charset="-122"/>
              </a:rPr>
              <a:t>), </a:t>
            </a:r>
            <a:r>
              <a:rPr lang="zh-CN" altLang="en-US">
                <a:ea typeface="宋体" panose="02010600030101010101" pitchFamily="2" charset="-122"/>
              </a:rPr>
              <a:t>排球半径在</a:t>
            </a:r>
            <a:r>
              <a:rPr lang="en-US" altLang="zh-CN">
                <a:ea typeface="宋体" panose="02010600030101010101" pitchFamily="2" charset="-122"/>
              </a:rPr>
              <a:t>20.69-21.327cm, </a:t>
            </a:r>
            <a:r>
              <a:rPr lang="zh-CN" altLang="en-US">
                <a:ea typeface="宋体" panose="02010600030101010101" pitchFamily="2" charset="-122"/>
              </a:rPr>
              <a:t>故取球半径为</a:t>
            </a:r>
            <a:r>
              <a:rPr lang="en-US" altLang="zh-CN">
                <a:ea typeface="宋体" panose="02010600030101010101" pitchFamily="2" charset="-122"/>
              </a:rPr>
              <a:t>0.21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378" y="2149158"/>
          <a:ext cx="149860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91565" imgH="419100" progId="Equation.KSEE3">
                  <p:embed/>
                </p:oleObj>
              </mc:Choice>
              <mc:Fallback>
                <p:oleObj name="" r:id="rId1" imgW="1091565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8378" y="2149158"/>
                        <a:ext cx="1498600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695" y="2813050"/>
          <a:ext cx="1054735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44500" imgH="393700" progId="Equation.KSEE3">
                  <p:embed/>
                </p:oleObj>
              </mc:Choice>
              <mc:Fallback>
                <p:oleObj name="" r:id="rId3" imgW="444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695" y="2813050"/>
                        <a:ext cx="1054735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695" y="3481705"/>
          <a:ext cx="258889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091565" imgH="203200" progId="Equation.KSEE3">
                  <p:embed/>
                </p:oleObj>
              </mc:Choice>
              <mc:Fallback>
                <p:oleObj name="" r:id="rId5" imgW="10915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8695" y="3481705"/>
                        <a:ext cx="2588895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213475" y="320230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C: </a:t>
            </a:r>
            <a:r>
              <a:rPr lang="zh-CN" altLang="en-US"/>
              <a:t>空气阻力系数</a:t>
            </a:r>
            <a:r>
              <a:rPr lang="en-US" altLang="zh-CN"/>
              <a:t>:</a:t>
            </a:r>
            <a:r>
              <a:rPr lang="zh-CN" altLang="en-US">
                <a:ea typeface="宋体" panose="02010600030101010101" pitchFamily="2" charset="-122"/>
              </a:rPr>
              <a:t>球体</a:t>
            </a:r>
            <a:r>
              <a:rPr lang="en-US" altLang="zh-CN">
                <a:ea typeface="宋体" panose="02010600030101010101" pitchFamily="2" charset="-122"/>
              </a:rPr>
              <a:t>C=0.5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26175" y="353885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ρ</a:t>
            </a:r>
            <a:r>
              <a:rPr lang="en-US" altLang="zh-CN"/>
              <a:t>: </a:t>
            </a:r>
            <a:r>
              <a:rPr lang="zh-CN" altLang="en-US"/>
              <a:t>空气密度，取</a:t>
            </a:r>
            <a:r>
              <a:rPr lang="en-US" altLang="zh-CN"/>
              <a:t>1.2258kg/m</a:t>
            </a:r>
            <a:r>
              <a:rPr lang="en-US" altLang="zh-CN" baseline="30000">
                <a:solidFill>
                  <a:schemeClr val="tx1"/>
                </a:solidFill>
                <a:uFillTx/>
              </a:rPr>
              <a:t>3</a:t>
            </a:r>
            <a:endParaRPr lang="en-US" altLang="zh-CN" baseline="30000">
              <a:solidFill>
                <a:schemeClr val="tx1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13475" y="3926840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s</a:t>
            </a:r>
            <a:r>
              <a:rPr lang="zh-CN" altLang="en-US">
                <a:ea typeface="微软雅黑" panose="020B0503020204020204" pitchFamily="34" charset="-122"/>
                <a:cs typeface="+mn-lt"/>
              </a:rPr>
              <a:t>：</a:t>
            </a:r>
            <a:r>
              <a:rPr lang="zh-CN" altLang="en-US">
                <a:sym typeface="+mn-ea"/>
              </a:rPr>
              <a:t>球迎风面面积</a:t>
            </a:r>
            <a:endParaRPr lang="zh-CN" altLang="en-US"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16650" y="427291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v</a:t>
            </a:r>
            <a:r>
              <a:rPr lang="zh-CN" altLang="en-US">
                <a:ea typeface="微软雅黑" panose="020B0503020204020204" pitchFamily="34" charset="-122"/>
                <a:cs typeface="+mn-lt"/>
              </a:rPr>
              <a:t>：</a:t>
            </a:r>
            <a:r>
              <a:rPr lang="zh-CN" altLang="en-US">
                <a:sym typeface="+mn-ea"/>
              </a:rPr>
              <a:t>球</a:t>
            </a:r>
            <a:r>
              <a:rPr lang="zh-CN" altLang="en-US">
                <a:sym typeface="+mn-ea"/>
              </a:rPr>
              <a:t>在垂直方向速度</a:t>
            </a:r>
            <a:endParaRPr lang="zh-CN" altLang="en-US">
              <a:sym typeface="+mn-ea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9330" y="3988435"/>
          <a:ext cx="149796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698500" imgH="177165" progId="Equation.KSEE3">
                  <p:embed/>
                </p:oleObj>
              </mc:Choice>
              <mc:Fallback>
                <p:oleObj name="" r:id="rId7" imgW="6985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9330" y="3988435"/>
                        <a:ext cx="149796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219825" y="4628515"/>
            <a:ext cx="4683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a typeface="微软雅黑" panose="020B0503020204020204" pitchFamily="34" charset="-122"/>
                <a:cs typeface="+mn-lt"/>
              </a:rPr>
              <a:t>h</a:t>
            </a:r>
            <a:r>
              <a:rPr lang="zh-CN" altLang="en-US">
                <a:ea typeface="微软雅黑" panose="020B0503020204020204" pitchFamily="34" charset="-122"/>
                <a:cs typeface="+mn-lt"/>
              </a:rPr>
              <a:t>：</a:t>
            </a:r>
            <a:r>
              <a:rPr lang="zh-CN" altLang="en-US">
                <a:sym typeface="+mn-ea"/>
              </a:rPr>
              <a:t>鼓半高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81959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球在高度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B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处以速度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v</a:t>
            </a:r>
            <a:r>
              <a:rPr lang="en-US" altLang="zh-CN" sz="4000" b="1" baseline="-25000" dirty="0">
                <a:solidFill>
                  <a:schemeClr val="bg1"/>
                </a:solidFill>
                <a:uFillTx/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0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上升的过程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378" y="1415733"/>
          <a:ext cx="1498600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91565" imgH="419100" progId="Equation.KSEE3">
                  <p:embed/>
                </p:oleObj>
              </mc:Choice>
              <mc:Fallback>
                <p:oleObj name="" r:id="rId1" imgW="1091565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8378" y="1415733"/>
                        <a:ext cx="1498600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3610" y="2079625"/>
          <a:ext cx="109982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444500" imgH="393700" progId="Equation.KSEE3">
                  <p:embed/>
                </p:oleObj>
              </mc:Choice>
              <mc:Fallback>
                <p:oleObj name="" r:id="rId3" imgW="444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3610" y="2079625"/>
                        <a:ext cx="1099820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2975" y="2731135"/>
          <a:ext cx="268097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1130300" imgH="228600" progId="Equation.KSEE3">
                  <p:embed/>
                </p:oleObj>
              </mc:Choice>
              <mc:Fallback>
                <p:oleObj name="" r:id="rId5" imgW="11303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2975" y="2731135"/>
                        <a:ext cx="268097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942340" y="3322955"/>
            <a:ext cx="1124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由此可解得球在最高点的高度（需要大于</a:t>
            </a:r>
            <a:r>
              <a:rPr lang="en-US" altLang="zh-CN"/>
              <a:t>0.4+h</a:t>
            </a:r>
            <a:r>
              <a:rPr lang="zh-CN" altLang="en-US">
                <a:ea typeface="宋体" panose="02010600030101010101" pitchFamily="2" charset="-122"/>
              </a:rPr>
              <a:t>），及所用的时间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42975" y="3840480"/>
            <a:ext cx="1122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对每一个起始高度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>
                <a:sym typeface="+mn-ea"/>
              </a:rPr>
              <a:t>需要大于一个阈值</a:t>
            </a:r>
            <a:r>
              <a:rPr lang="en-US" altLang="zh-CN">
                <a:sym typeface="+mn-ea"/>
              </a:rPr>
              <a:t>v(B)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数学建模之易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741680" y="1445260"/>
            <a:ext cx="10657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数学建模之易在于泛化的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框架与方法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75030" y="2192655"/>
            <a:ext cx="998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基础模型：给出了相类似问题（场景）的标准处理方法；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85825" y="2785745"/>
            <a:ext cx="9975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如：单目标优化问题，多目标优化问题（博弈模型）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876300" y="3910965"/>
            <a:ext cx="730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如：各类的数据处理方法及适用范围。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869950" y="3350895"/>
            <a:ext cx="9975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如：单变量、多变量、超多变量、线性规划优化问题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5690" y="4442460"/>
            <a:ext cx="29241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偏重知识的应用：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598805" y="5036185"/>
            <a:ext cx="89820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所涉及的问题即使不在你的专业范围，也易于理解。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75920" y="189230"/>
            <a:ext cx="80232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计算</a:t>
            </a:r>
            <a:r>
              <a:rPr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同心鼓和排球的运行轨迹</a:t>
            </a:r>
            <a:endParaRPr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8500" y="1400810"/>
            <a:ext cx="5112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1. </a:t>
            </a:r>
            <a:r>
              <a:rPr lang="zh-CN" altLang="en-US">
                <a:ea typeface="宋体" panose="02010600030101010101" pitchFamily="2" charset="-122"/>
              </a:rPr>
              <a:t>对给出的</a:t>
            </a:r>
            <a:r>
              <a:rPr lang="en-US" altLang="zh-CN">
                <a:ea typeface="宋体" panose="02010600030101010101" pitchFamily="2" charset="-122"/>
              </a:rPr>
              <a:t>n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L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r>
              <a:rPr lang="zh-CN" altLang="en-US">
                <a:ea typeface="宋体" panose="02010600030101010101" pitchFamily="2" charset="-122"/>
              </a:rPr>
              <a:t>，取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满足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4826" y="1400810"/>
          <a:ext cx="2385695" cy="40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231265" imgH="228600" progId="Equation.KSEE3">
                  <p:embed/>
                </p:oleObj>
              </mc:Choice>
              <mc:Fallback>
                <p:oleObj name="" r:id="rId1" imgW="12312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14826" y="1400810"/>
                        <a:ext cx="2385695" cy="40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0130" y="1278890"/>
          <a:ext cx="286131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600200" imgH="279400" progId="Equation.KSEE3">
                  <p:embed/>
                </p:oleObj>
              </mc:Choice>
              <mc:Fallback>
                <p:oleObj name="" r:id="rId3" imgW="16002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0130" y="1278890"/>
                        <a:ext cx="2861310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6824345" y="1400810"/>
            <a:ext cx="539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且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98500" y="1809115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2. </a:t>
            </a:r>
            <a:r>
              <a:rPr lang="zh-CN" altLang="en-US">
                <a:ea typeface="宋体" panose="02010600030101010101" pitchFamily="2" charset="-122"/>
              </a:rPr>
              <a:t>由欧拉法求解关于鼓的微分方程，计算鼓的最大速度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zh-CN" altLang="en-US">
                <a:ea typeface="宋体" panose="02010600030101010101" pitchFamily="2" charset="-122"/>
              </a:rPr>
              <a:t>及所用时间</a:t>
            </a: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和此时鼓面</a:t>
            </a:r>
            <a:r>
              <a:rPr lang="zh-CN" altLang="en-US">
                <a:ea typeface="宋体" panose="02010600030101010101" pitchFamily="2" charset="-122"/>
              </a:rPr>
              <a:t>的高度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（碰撞位置）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8500" y="2177415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3. </a:t>
            </a:r>
            <a:r>
              <a:rPr lang="zh-CN" altLang="en-US">
                <a:ea typeface="宋体" panose="02010600030101010101" pitchFamily="2" charset="-122"/>
              </a:rPr>
              <a:t>计算排球从</a:t>
            </a:r>
            <a:r>
              <a:rPr lang="en-US" altLang="zh-CN">
                <a:ea typeface="宋体" panose="02010600030101010101" pitchFamily="2" charset="-122"/>
              </a:rPr>
              <a:t>0.4</a:t>
            </a:r>
            <a:r>
              <a:rPr lang="zh-CN" altLang="en-US">
                <a:ea typeface="宋体" panose="02010600030101010101" pitchFamily="2" charset="-122"/>
              </a:rPr>
              <a:t>米高度下落到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处所需的时间</a:t>
            </a:r>
            <a:r>
              <a:rPr lang="en-US" altLang="zh-CN"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zh-CN" altLang="en-US">
                <a:ea typeface="宋体" panose="02010600030101010101" pitchFamily="2" charset="-122"/>
              </a:rPr>
              <a:t>所达到的下落</a:t>
            </a:r>
            <a:r>
              <a:rPr lang="zh-CN" altLang="en-US">
                <a:ea typeface="宋体" panose="02010600030101010101" pitchFamily="2" charset="-122"/>
              </a:rPr>
              <a:t>速度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2625" y="2990215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5. </a:t>
            </a:r>
            <a:r>
              <a:rPr lang="zh-CN" altLang="en-US">
                <a:ea typeface="宋体" panose="02010600030101010101" pitchFamily="2" charset="-122"/>
              </a:rPr>
              <a:t>由碰撞公式求得排球弹开时的上升</a:t>
            </a:r>
            <a:r>
              <a:rPr lang="zh-CN" altLang="en-US">
                <a:ea typeface="宋体" panose="02010600030101010101" pitchFamily="2" charset="-122"/>
              </a:rPr>
              <a:t>速度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95325" y="3355340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6. </a:t>
            </a:r>
            <a:r>
              <a:rPr lang="zh-CN" altLang="en-US">
                <a:ea typeface="宋体" panose="02010600030101010101" pitchFamily="2" charset="-122"/>
              </a:rPr>
              <a:t>由欧拉法求解排球从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以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 上升回落到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>
                <a:ea typeface="宋体" panose="02010600030101010101" pitchFamily="2" charset="-122"/>
              </a:rPr>
              <a:t>所用的时间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 及达到的下落</a:t>
            </a:r>
            <a:r>
              <a:rPr lang="zh-CN" altLang="en-US">
                <a:ea typeface="宋体" panose="02010600030101010101" pitchFamily="2" charset="-122"/>
              </a:rPr>
              <a:t>速度</a:t>
            </a:r>
            <a:r>
              <a:rPr lang="en-US" altLang="zh-CN"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lang="en-US" altLang="zh-CN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8975" y="3739515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7. </a:t>
            </a:r>
            <a:r>
              <a:rPr lang="zh-CN" altLang="en-US">
                <a:ea typeface="宋体" panose="02010600030101010101" pitchFamily="2" charset="-122"/>
              </a:rPr>
              <a:t>更新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+t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98500" y="2564765"/>
            <a:ext cx="31394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  <a:sym typeface="+mn-ea"/>
              </a:rPr>
              <a:t>4.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得到鼓加力时刻为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-t</a:t>
            </a:r>
            <a:r>
              <a:rPr lang="en-US" altLang="zh-CN" baseline="-25000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0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73100" y="4152265"/>
            <a:ext cx="11432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宋体" panose="02010600030101010101" pitchFamily="2" charset="-122"/>
              </a:rPr>
              <a:t>8. </a:t>
            </a:r>
            <a:r>
              <a:rPr lang="zh-CN" altLang="en-US">
                <a:ea typeface="宋体" panose="02010600030101010101" pitchFamily="2" charset="-122"/>
              </a:rPr>
              <a:t>重复步骤</a:t>
            </a:r>
            <a:r>
              <a:rPr lang="en-US" altLang="zh-CN">
                <a:ea typeface="宋体" panose="02010600030101010101" pitchFamily="2" charset="-122"/>
              </a:rPr>
              <a:t>4-7</a:t>
            </a:r>
            <a:r>
              <a:rPr lang="zh-CN" altLang="en-US">
                <a:ea typeface="宋体" panose="02010600030101010101" pitchFamily="2" charset="-122"/>
              </a:rPr>
              <a:t>，依次可求得同心鼓和排球的运行轨迹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8500" y="4768215"/>
            <a:ext cx="1127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ea typeface="宋体" panose="02010600030101010101" pitchFamily="2" charset="-122"/>
              </a:rPr>
              <a:t>注：上述过程排球每次的弹跳高度不一定大于</a:t>
            </a:r>
            <a:r>
              <a:rPr lang="en-US" altLang="zh-CN">
                <a:ea typeface="宋体" panose="02010600030101010101" pitchFamily="2" charset="-122"/>
              </a:rPr>
              <a:t>0.4</a:t>
            </a:r>
            <a:r>
              <a:rPr lang="zh-CN" altLang="en-US">
                <a:ea typeface="宋体" panose="02010600030101010101" pitchFamily="2" charset="-122"/>
              </a:rPr>
              <a:t>米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826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（求解后）的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定性分析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100" y="1351915"/>
            <a:ext cx="9766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zh-CN" altLang="en-US"/>
              <a:t>越大，绳子越趋于水平状态，在垂直方向上产生的</a:t>
            </a:r>
            <a:r>
              <a:rPr lang="zh-CN" altLang="en-US"/>
              <a:t>分力越小，排球弹起的高度也越小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54100" y="1807845"/>
            <a:ext cx="9831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拉力</a:t>
            </a:r>
            <a:r>
              <a:rPr lang="en-US" altLang="zh-CN"/>
              <a:t>F</a:t>
            </a:r>
            <a:r>
              <a:rPr lang="zh-CN" altLang="en-US"/>
              <a:t>越大，在垂直方向上产生的分力越大，排球弹起的高度也越大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4735" y="3733165"/>
            <a:ext cx="976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固定</a:t>
            </a:r>
            <a:r>
              <a:rPr lang="en-US" altLang="zh-CN"/>
              <a:t>R, </a:t>
            </a:r>
            <a:r>
              <a:rPr lang="zh-CN" altLang="en-US"/>
              <a:t>可由二分法求得满足条件的最小拉力</a:t>
            </a:r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54100" y="2287270"/>
            <a:ext cx="987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排球弹起的最终稳定高度只由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F</a:t>
            </a:r>
            <a:r>
              <a:rPr lang="zh-CN" altLang="en-US"/>
              <a:t>决定，而与排球的初始高度无关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54100" y="3223895"/>
            <a:ext cx="9999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排球弹起的最终稳定高度是</a:t>
            </a:r>
            <a:r>
              <a:rPr lang="en-US" altLang="zh-CN"/>
              <a:t>F</a:t>
            </a:r>
            <a:r>
              <a:rPr lang="zh-CN" altLang="en-US"/>
              <a:t>的单增函数，是</a:t>
            </a:r>
            <a:r>
              <a:rPr lang="en-US" altLang="zh-CN"/>
              <a:t>R</a:t>
            </a:r>
            <a:r>
              <a:rPr lang="zh-CN" altLang="en-US"/>
              <a:t>的单减函数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54100" y="2767965"/>
            <a:ext cx="9872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排球弹起的最终稳定高度对</a:t>
            </a:r>
            <a:r>
              <a:rPr lang="en-US" altLang="zh-CN"/>
              <a:t>R</a:t>
            </a:r>
            <a:r>
              <a:rPr lang="zh-CN" altLang="en-US"/>
              <a:t>值非常</a:t>
            </a:r>
            <a:r>
              <a:rPr lang="zh-CN" altLang="en-US"/>
              <a:t>敏感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2830" y="4253230"/>
            <a:ext cx="976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排球弹起高度稳定的条件：能量守恒，即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46480" y="4713605"/>
            <a:ext cx="976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排球上升及回落（因空气阻力）损失的动能</a:t>
            </a:r>
            <a:r>
              <a:rPr lang="en-US" altLang="zh-CN"/>
              <a:t>=</a:t>
            </a:r>
            <a:r>
              <a:rPr lang="zh-CN" altLang="en-US"/>
              <a:t>排球由碰撞而增加的动能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995" y="113665"/>
            <a:ext cx="9590405" cy="2949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56995" y="3178175"/>
            <a:ext cx="9845675" cy="3202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44245" y="1170940"/>
            <a:ext cx="412750" cy="3692525"/>
          </a:xfrm>
          <a:prstGeom prst="rect">
            <a:avLst/>
          </a:prstGeom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/>
              <a:t>拉力</a:t>
            </a:r>
            <a:r>
              <a:rPr lang="en-US" altLang="zh-CN" b="1"/>
              <a:t>F</a:t>
            </a:r>
            <a:r>
              <a:rPr lang="zh-CN" altLang="en-US" b="1"/>
              <a:t>越大，</a:t>
            </a:r>
            <a:r>
              <a:rPr lang="zh-CN" altLang="en-US" b="1"/>
              <a:t>排球稳定高度越大</a:t>
            </a:r>
            <a:endParaRPr lang="zh-CN" altLang="en-US"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995" y="3171190"/>
            <a:ext cx="9591040" cy="31889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242570"/>
            <a:ext cx="9590405" cy="294957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944245" y="628015"/>
            <a:ext cx="412750" cy="5077460"/>
          </a:xfrm>
          <a:prstGeom prst="rect">
            <a:avLst/>
          </a:prstGeom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/>
              <a:t>排球的稳定高度与排球初始下落高度</a:t>
            </a:r>
            <a:r>
              <a:rPr lang="zh-CN" altLang="en-US" b="1"/>
              <a:t>无关</a:t>
            </a:r>
            <a:endParaRPr lang="zh-CN" altLang="en-US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995" y="242570"/>
            <a:ext cx="9590405" cy="2949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95" y="3394710"/>
            <a:ext cx="9589770" cy="2779395"/>
          </a:xfrm>
          <a:prstGeom prst="rect">
            <a:avLst/>
          </a:prstGeom>
        </p:spPr>
      </p:pic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24548" y="870585"/>
          <a:ext cx="906780" cy="24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660400" imgH="177165" progId="Equation.KSEE3">
                  <p:embed/>
                </p:oleObj>
              </mc:Choice>
              <mc:Fallback>
                <p:oleObj name="" r:id="rId4" imgW="6604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48" y="870585"/>
                        <a:ext cx="906780" cy="24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824548" y="5031740"/>
          <a:ext cx="906780" cy="24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660400" imgH="177165" progId="Equation.KSEE3">
                  <p:embed/>
                </p:oleObj>
              </mc:Choice>
              <mc:Fallback>
                <p:oleObj name="" r:id="rId7" imgW="6604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4548" y="5031740"/>
                        <a:ext cx="906780" cy="24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1050925" y="1471295"/>
            <a:ext cx="412750" cy="3138170"/>
          </a:xfrm>
          <a:prstGeom prst="rect">
            <a:avLst/>
          </a:prstGeom>
          <a:ln w="28575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b="1"/>
              <a:t>排球稳定高度</a:t>
            </a:r>
            <a:r>
              <a:rPr lang="zh-CN" altLang="en-US" b="1"/>
              <a:t>对</a:t>
            </a:r>
            <a:endParaRPr lang="zh-CN" altLang="en-US" b="1"/>
          </a:p>
          <a:p>
            <a:r>
              <a:rPr lang="en-US" altLang="zh-CN" b="1"/>
              <a:t>R</a:t>
            </a:r>
            <a:endParaRPr lang="en-US" altLang="zh-CN" b="1"/>
          </a:p>
          <a:p>
            <a:r>
              <a:rPr lang="zh-CN" altLang="en-US" b="1"/>
              <a:t>较</a:t>
            </a:r>
            <a:r>
              <a:rPr lang="zh-CN" altLang="en-US" b="1"/>
              <a:t>敏感</a:t>
            </a:r>
            <a:endParaRPr lang="zh-CN" altLang="en-US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605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1.1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求解原理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 flipV="1">
            <a:off x="9085580" y="1301115"/>
            <a:ext cx="25400" cy="3502025"/>
          </a:xfrm>
          <a:prstGeom prst="straightConnector1">
            <a:avLst/>
          </a:prstGeom>
          <a:noFill/>
          <a:ln w="48000" cap="flat" cmpd="thickThin" algn="ctr">
            <a:solidFill>
              <a:srgbClr val="755DD9"/>
            </a:solidFill>
            <a:prstDash val="solid"/>
            <a:tailEnd type="arrow" w="med" len="med"/>
          </a:ln>
          <a:effectLst>
            <a:outerShdw blurRad="45000" dist="25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9076055" y="462661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069705" y="420116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069705" y="2829560"/>
            <a:ext cx="85725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54820" y="4676140"/>
            <a:ext cx="280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原点，平衡态鼓心位置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354185" y="4088765"/>
            <a:ext cx="2667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碰撞时，鼓面的高度 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9353550" y="2683510"/>
            <a:ext cx="274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排球弹起的稳定高度 </a:t>
            </a:r>
            <a:r>
              <a:rPr lang="en-US" altLang="zh-CN"/>
              <a:t>a+h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66725" y="1342390"/>
            <a:ext cx="722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a=0.4</a:t>
            </a:r>
            <a:r>
              <a:rPr lang="zh-CN" altLang="en-US"/>
              <a:t>米， </a:t>
            </a:r>
            <a:r>
              <a:rPr lang="en-US" altLang="zh-CN"/>
              <a:t>h</a:t>
            </a:r>
            <a:r>
              <a:rPr lang="zh-CN" altLang="en-US"/>
              <a:t>鼓的半高，给定人数</a:t>
            </a:r>
            <a:r>
              <a:rPr lang="en-US" altLang="zh-CN"/>
              <a:t>n</a:t>
            </a:r>
            <a:r>
              <a:rPr lang="zh-CN" altLang="en-US">
                <a:ea typeface="宋体" panose="02010600030101010101" pitchFamily="2" charset="-122"/>
              </a:rPr>
              <a:t>、绳长</a:t>
            </a:r>
            <a:r>
              <a:rPr lang="en-US" altLang="zh-CN">
                <a:ea typeface="宋体" panose="02010600030101010101" pitchFamily="2" charset="-122"/>
              </a:rPr>
              <a:t>L</a:t>
            </a:r>
            <a:r>
              <a:rPr lang="zh-CN" altLang="en-US">
                <a:ea typeface="宋体" panose="02010600030101010101" pitchFamily="2" charset="-122"/>
              </a:rPr>
              <a:t>及</a:t>
            </a:r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zh-CN" altLang="en-US">
                <a:ea typeface="宋体" panose="02010600030101010101" pitchFamily="2" charset="-122"/>
              </a:rPr>
              <a:t>， 对给定的拉力</a:t>
            </a:r>
            <a:r>
              <a:rPr lang="en-US" altLang="zh-CN">
                <a:ea typeface="宋体" panose="02010600030101010101" pitchFamily="2" charset="-122"/>
              </a:rPr>
              <a:t>F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31800" y="1755140"/>
            <a:ext cx="722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</a:t>
            </a:r>
            <a:r>
              <a:rPr lang="zh-CN" altLang="en-US"/>
              <a:t>计算在拉力</a:t>
            </a:r>
            <a:r>
              <a:rPr lang="en-US" altLang="zh-CN"/>
              <a:t>F</a:t>
            </a:r>
            <a:r>
              <a:rPr lang="zh-CN" altLang="en-US"/>
              <a:t>下，鼓的速度最大的位置</a:t>
            </a:r>
            <a:r>
              <a:rPr lang="en-US" altLang="zh-CN"/>
              <a:t>b</a:t>
            </a:r>
            <a:r>
              <a:rPr lang="zh-CN" altLang="en-US"/>
              <a:t>及最大速度</a:t>
            </a:r>
            <a:r>
              <a:rPr lang="en-US" altLang="zh-CN"/>
              <a:t>V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34975" y="2091690"/>
            <a:ext cx="7228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 </a:t>
            </a:r>
            <a:r>
              <a:rPr lang="zh-CN" altLang="en-US"/>
              <a:t>计算排球从</a:t>
            </a:r>
            <a:r>
              <a:rPr lang="en-US" altLang="zh-CN"/>
              <a:t>b</a:t>
            </a:r>
            <a:r>
              <a:rPr lang="zh-CN" altLang="en-US"/>
              <a:t>恰好上升到</a:t>
            </a:r>
            <a:r>
              <a:rPr lang="en-US" altLang="zh-CN"/>
              <a:t>a+h </a:t>
            </a:r>
            <a:r>
              <a:rPr lang="zh-CN" altLang="en-US"/>
              <a:t>所需的初始速度</a:t>
            </a:r>
            <a:r>
              <a:rPr lang="en-US" altLang="zh-CN"/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31165" y="2447290"/>
            <a:ext cx="723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</a:t>
            </a:r>
            <a:r>
              <a:rPr lang="zh-CN" altLang="en-US"/>
              <a:t>计算排球从</a:t>
            </a:r>
            <a:r>
              <a:rPr lang="en-US" altLang="zh-CN"/>
              <a:t>a+h </a:t>
            </a:r>
            <a:r>
              <a:rPr lang="zh-CN" altLang="en-US"/>
              <a:t>自由下落到</a:t>
            </a:r>
            <a:r>
              <a:rPr lang="en-US" altLang="zh-CN"/>
              <a:t>b </a:t>
            </a:r>
            <a:r>
              <a:rPr lang="zh-CN" altLang="en-US"/>
              <a:t>所达到的</a:t>
            </a:r>
            <a:r>
              <a:rPr lang="zh-CN" altLang="en-US"/>
              <a:t>速度</a:t>
            </a:r>
            <a:r>
              <a:rPr lang="en-US" altLang="zh-CN"/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785" y="2793365"/>
            <a:ext cx="720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4. </a:t>
            </a:r>
            <a:r>
              <a:rPr lang="zh-CN" altLang="en-US"/>
              <a:t>计算排球下落到</a:t>
            </a:r>
            <a:r>
              <a:rPr lang="en-US" altLang="zh-CN"/>
              <a:t>b</a:t>
            </a:r>
            <a:r>
              <a:rPr lang="zh-CN" altLang="en-US"/>
              <a:t>后与鼓在</a:t>
            </a:r>
            <a:r>
              <a:rPr lang="en-US" altLang="zh-CN"/>
              <a:t>b</a:t>
            </a:r>
            <a:r>
              <a:rPr lang="zh-CN" altLang="en-US"/>
              <a:t>处碰撞后的起跳速度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endParaRPr lang="zh-CN" altLang="en-US"/>
          </a:p>
        </p:txBody>
      </p:sp>
      <p:sp>
        <p:nvSpPr>
          <p:cNvPr id="28" name="左大括号 27"/>
          <p:cNvSpPr/>
          <p:nvPr/>
        </p:nvSpPr>
        <p:spPr>
          <a:xfrm>
            <a:off x="1129030" y="3368040"/>
            <a:ext cx="279400" cy="1486535"/>
          </a:xfrm>
          <a:prstGeom prst="leftBrace">
            <a:avLst/>
          </a:prstGeom>
          <a:ln w="3492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433195" y="3291840"/>
            <a:ext cx="7149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altLang="zh-CN">
                <a:sym typeface="+mn-ea"/>
              </a:rPr>
              <a:t>&gt;v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排球弹起的高度</a:t>
            </a:r>
            <a:r>
              <a:rPr lang="en-US" altLang="zh-CN">
                <a:sym typeface="+mn-ea"/>
              </a:rPr>
              <a:t>&gt;a+h, </a:t>
            </a:r>
            <a:r>
              <a:rPr lang="zh-CN" altLang="en-US">
                <a:sym typeface="+mn-ea"/>
              </a:rPr>
              <a:t>需减小</a:t>
            </a: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408430" y="3926840"/>
            <a:ext cx="7173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altLang="zh-CN">
                <a:sym typeface="+mn-ea"/>
              </a:rPr>
              <a:t>=v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排球弹起的高度</a:t>
            </a:r>
            <a:r>
              <a:rPr lang="en-US" altLang="zh-CN">
                <a:sym typeface="+mn-ea"/>
              </a:rPr>
              <a:t>=a+h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，此即是所需的最小拉力（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R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固定）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433195" y="4480560"/>
            <a:ext cx="7149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altLang="zh-CN">
                <a:sym typeface="+mn-ea"/>
              </a:rPr>
              <a:t>&lt;v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排球弹起的高度</a:t>
            </a:r>
            <a:r>
              <a:rPr lang="en-US" altLang="zh-CN">
                <a:sym typeface="+mn-ea"/>
              </a:rPr>
              <a:t>&lt;a+h, </a:t>
            </a:r>
            <a:r>
              <a:rPr lang="zh-CN" altLang="en-US">
                <a:sym typeface="+mn-ea"/>
              </a:rPr>
              <a:t>需增加</a:t>
            </a:r>
            <a:r>
              <a:rPr lang="en-US" altLang="zh-CN">
                <a:sym typeface="+mn-ea"/>
              </a:rPr>
              <a:t>F</a:t>
            </a:r>
            <a:endParaRPr lang="en-US" altLang="zh-CN"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66725" y="5034915"/>
            <a:ext cx="730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5. </a:t>
            </a:r>
            <a:r>
              <a:rPr lang="zh-CN" altLang="en-US"/>
              <a:t>由二分法，可求得所需拉力</a:t>
            </a:r>
            <a:r>
              <a:rPr lang="en-US" altLang="zh-CN"/>
              <a:t>F</a:t>
            </a:r>
            <a:r>
              <a:rPr lang="zh-CN" altLang="en-US">
                <a:ea typeface="宋体" panose="02010600030101010101" pitchFamily="2" charset="-122"/>
              </a:rPr>
              <a:t>， 判断条件为：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>
                <a:sym typeface="+mn-ea"/>
              </a:rPr>
              <a:t>的比较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26390" y="128905"/>
            <a:ext cx="7894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1.1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结果图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endParaRPr lang="en-US" altLang="zh-CN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57525" y="5171440"/>
            <a:ext cx="542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弹性碰撞，排球至鼓面高度稳定在</a:t>
            </a:r>
            <a:r>
              <a:rPr lang="en-US" altLang="zh-CN"/>
              <a:t>0.4020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770" y="1224280"/>
            <a:ext cx="7576185" cy="4048125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77216" y="3184525"/>
          <a:ext cx="1011555" cy="24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36600" imgH="177165" progId="Equation.KSEE3">
                  <p:embed/>
                </p:oleObj>
              </mc:Choice>
              <mc:Fallback>
                <p:oleObj name="" r:id="rId3" imgW="7366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216" y="3184525"/>
                        <a:ext cx="1011555" cy="24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894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问题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结果图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2</a:t>
            </a:r>
            <a:endParaRPr lang="en-US" altLang="zh-CN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79420" y="5173980"/>
            <a:ext cx="538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非弹性碰撞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e=0.9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，排球至鼓面高度稳定在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0.4072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1810" y="1205230"/>
            <a:ext cx="7599680" cy="3867150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33401" y="3183890"/>
          <a:ext cx="109918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800100" imgH="177165" progId="Equation.KSEE3">
                  <p:embed/>
                </p:oleObj>
              </mc:Choice>
              <mc:Fallback>
                <p:oleObj name="" r:id="rId3" imgW="800100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1" y="3183890"/>
                        <a:ext cx="1099185" cy="24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388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2515" y="1338580"/>
            <a:ext cx="9939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这一问中鼓的运动较为复杂：</a:t>
            </a:r>
            <a:r>
              <a:rPr lang="zh-CN" altLang="en-US" b="1" u="sng"/>
              <a:t>三维空间中的平动及三维空间中的转动</a:t>
            </a:r>
            <a:endParaRPr lang="zh-CN" altLang="en-US" b="1" u="sng"/>
          </a:p>
        </p:txBody>
      </p:sp>
      <p:sp>
        <p:nvSpPr>
          <p:cNvPr id="3" name="文本框 2"/>
          <p:cNvSpPr txBox="1"/>
          <p:nvPr/>
        </p:nvSpPr>
        <p:spPr>
          <a:xfrm>
            <a:off x="1072515" y="3322955"/>
            <a:ext cx="2415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三维中的</a:t>
            </a:r>
            <a:r>
              <a:rPr lang="zh-CN" altLang="en-US"/>
              <a:t>平动方程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72515" y="1998345"/>
            <a:ext cx="9258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以鼓心在平衡时的位置为原心建立直角坐标系， 记    为各分力（矢量），   为鼓心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58890" y="2013585"/>
          <a:ext cx="3752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8890" y="2013585"/>
                        <a:ext cx="3752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06485" y="2028190"/>
          <a:ext cx="32639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27000" imgH="228600" progId="Equation.KSEE3">
                  <p:embed/>
                </p:oleObj>
              </mc:Choice>
              <mc:Fallback>
                <p:oleObj name="" r:id="rId3" imgW="127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6485" y="2028190"/>
                        <a:ext cx="326390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073150" y="2392045"/>
            <a:ext cx="922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到绳与鼓连接点的向量。</a:t>
            </a:r>
            <a:r>
              <a:rPr lang="en-US" altLang="zh-CN"/>
              <a:t>v </a:t>
            </a:r>
            <a:r>
              <a:rPr lang="zh-CN" altLang="en-US"/>
              <a:t>表示速度矢量，</a:t>
            </a:r>
            <a:r>
              <a:rPr lang="en-US" altLang="zh-CN"/>
              <a:t>c</a:t>
            </a:r>
            <a:r>
              <a:rPr lang="zh-CN" altLang="en-US"/>
              <a:t>表示鼓心坐标</a:t>
            </a:r>
            <a:endParaRPr lang="en-US" altLang="zh-CN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0" y="2845435"/>
          <a:ext cx="3453765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1676400" imgH="431800" progId="Equation.KSEE3">
                  <p:embed/>
                </p:oleObj>
              </mc:Choice>
              <mc:Fallback>
                <p:oleObj name="" r:id="rId5" imgW="16764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9130" y="2845435"/>
                        <a:ext cx="3453765" cy="63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1980" y="3510915"/>
          <a:ext cx="1489075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444500" imgH="393700" progId="Equation.KSEE3">
                  <p:embed/>
                </p:oleObj>
              </mc:Choice>
              <mc:Fallback>
                <p:oleObj name="" r:id="rId7" imgW="4445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1980" y="3510915"/>
                        <a:ext cx="1489075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9758" y="4213543"/>
          <a:ext cx="3589020" cy="36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9" imgW="1193800" imgH="241300" progId="Equation.KSEE3">
                  <p:embed/>
                </p:oleObj>
              </mc:Choice>
              <mc:Fallback>
                <p:oleObj name="" r:id="rId9" imgW="1193800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39758" y="4213543"/>
                        <a:ext cx="3589020" cy="369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873875" y="3472180"/>
            <a:ext cx="439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由此可解得鼓心的运动轨迹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073150" y="4817745"/>
            <a:ext cx="922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注：由于翻转角度小，空气阻力仍按第一问计算；忽略鼓的空气阻力对结果影响不大。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948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8190" y="1330325"/>
            <a:ext cx="10972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刚体的欧拉动力学方程</a:t>
            </a:r>
            <a:endParaRPr lang="zh-CN" altLang="en-US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1188720" y="1790700"/>
            <a:ext cx="1054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记鼓的三个互相垂直的定轴单位方向为：</a:t>
            </a:r>
            <a:r>
              <a:rPr lang="en-US" altLang="zh-CN"/>
              <a:t>e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/>
              <a:t>(t), e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/>
              <a:t>(t),e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3</a:t>
            </a:r>
            <a:r>
              <a:rPr lang="en-US" altLang="zh-CN"/>
              <a:t>(t).  </a:t>
            </a:r>
            <a:r>
              <a:rPr lang="zh-CN" altLang="en-US"/>
              <a:t>初始时刻，定轴与</a:t>
            </a:r>
            <a:r>
              <a:rPr lang="en-US" altLang="zh-CN"/>
              <a:t>x,y,z </a:t>
            </a:r>
            <a:r>
              <a:rPr lang="zh-CN" altLang="en-US"/>
              <a:t>轴</a:t>
            </a:r>
            <a:r>
              <a:rPr lang="zh-CN" altLang="en-US"/>
              <a:t>重合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8190" y="3895090"/>
            <a:ext cx="805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pitchFamily="2" charset="-122"/>
              </a:rPr>
              <a:t>令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355" y="2159000"/>
            <a:ext cx="9507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ω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为鼓绕</a:t>
            </a:r>
            <a:r>
              <a:rPr lang="en-US" altLang="zh-CN">
                <a:sym typeface="+mn-ea"/>
              </a:rPr>
              <a:t>e</a:t>
            </a:r>
            <a:r>
              <a:rPr lang="en-US" altLang="zh-CN" baseline="-25000">
                <a:uFillTx/>
                <a:sym typeface="+mn-ea"/>
              </a:rPr>
              <a:t>1</a:t>
            </a:r>
            <a:r>
              <a:rPr lang="en-US" altLang="zh-CN">
                <a:sym typeface="+mn-ea"/>
              </a:rPr>
              <a:t>(t)</a:t>
            </a:r>
            <a:r>
              <a:rPr lang="zh-CN" altLang="en-US" u="sng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角速率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ω</a:t>
            </a:r>
            <a:r>
              <a:rPr lang="en-US" altLang="zh-CN" baseline="-25000"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为鼓绕</a:t>
            </a:r>
            <a:r>
              <a:rPr lang="en-US" altLang="zh-CN">
                <a:sym typeface="+mn-ea"/>
              </a:rPr>
              <a:t>e</a:t>
            </a:r>
            <a:r>
              <a:rPr lang="en-US" altLang="zh-CN" baseline="-25000"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(t)</a:t>
            </a:r>
            <a:r>
              <a:rPr lang="zh-CN" altLang="en-US" u="sng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角速率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; ω</a:t>
            </a:r>
            <a:r>
              <a:rPr lang="en-US" altLang="zh-CN" baseline="-25000">
                <a:uFillTx/>
                <a:sym typeface="+mn-ea"/>
              </a:rPr>
              <a:t>3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为鼓绕</a:t>
            </a:r>
            <a:r>
              <a:rPr lang="en-US" altLang="zh-CN">
                <a:sym typeface="+mn-ea"/>
              </a:rPr>
              <a:t>e</a:t>
            </a:r>
            <a:r>
              <a:rPr lang="en-US" altLang="zh-CN" baseline="-25000">
                <a:uFillTx/>
                <a:sym typeface="+mn-ea"/>
              </a:rPr>
              <a:t>3</a:t>
            </a:r>
            <a:r>
              <a:rPr lang="en-US" altLang="zh-CN">
                <a:sym typeface="+mn-ea"/>
              </a:rPr>
              <a:t>(t)</a:t>
            </a:r>
            <a:r>
              <a:rPr lang="zh-CN" altLang="en-US" u="sng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角速率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。角速度方向由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7010" y="2932430"/>
          <a:ext cx="252857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06500" imgH="431800" progId="Equation.KSEE3">
                  <p:embed/>
                </p:oleObj>
              </mc:Choice>
              <mc:Fallback>
                <p:oleObj name="" r:id="rId1" imgW="12065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17010" y="2932430"/>
                        <a:ext cx="252857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4230" y="4587240"/>
          <a:ext cx="6494780" cy="77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098800" imgH="368300" progId="Equation.KSEE3">
                  <p:embed/>
                </p:oleObj>
              </mc:Choice>
              <mc:Fallback>
                <p:oleObj name="" r:id="rId3" imgW="3098800" imgH="368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4230" y="4587240"/>
                        <a:ext cx="6494780" cy="772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形标注 14"/>
          <p:cNvSpPr/>
          <p:nvPr/>
        </p:nvSpPr>
        <p:spPr>
          <a:xfrm>
            <a:off x="8701405" y="4051300"/>
            <a:ext cx="1744980" cy="862330"/>
          </a:xfrm>
          <a:prstGeom prst="wedgeEllipseCallout">
            <a:avLst>
              <a:gd name="adj1" fmla="val -48842"/>
              <a:gd name="adj2" fmla="val 480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转动惯量</a:t>
            </a:r>
            <a:r>
              <a:rPr lang="zh-CN" altLang="en-US"/>
              <a:t>为常量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88720" y="25577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右手定则确定。则角速度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ω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数学建模之易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741680" y="1445260"/>
            <a:ext cx="10657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数学建模之易在于泛化的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框架与方法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75030" y="2192655"/>
            <a:ext cx="998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越来越强大的泛化的方法与工具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85825" y="2785745"/>
            <a:ext cx="9975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	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手动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机械化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自动化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876300" y="4034790"/>
            <a:ext cx="10179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基础模型、泛化的方法与工具的学习与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掌握相对容易。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631950" y="3350895"/>
            <a:ext cx="9975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强大的计算机软件：自编程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调用库函数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6845" y="3030855"/>
            <a:ext cx="12941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5189220" y="3011805"/>
            <a:ext cx="1476375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7"/>
            </p:custDataLst>
          </p:nvPr>
        </p:nvCxnSpPr>
        <p:spPr>
          <a:xfrm>
            <a:off x="6340475" y="3609340"/>
            <a:ext cx="1294130" cy="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948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7110" y="1330325"/>
            <a:ext cx="286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惯性张量</a:t>
            </a:r>
            <a:r>
              <a:rPr lang="en-US" altLang="zh-CN">
                <a:sym typeface="+mn-ea"/>
              </a:rPr>
              <a:t> </a:t>
            </a:r>
            <a:r>
              <a:rPr lang="en-US" altLang="zh-CN" b="1" i="1"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lang="zh-CN" altLang="en-US">
                <a:sym typeface="+mn-ea"/>
              </a:rPr>
              <a:t>为</a:t>
            </a:r>
            <a:endParaRPr lang="zh-CN" altLang="en-US">
              <a:sym typeface="+mn-ea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92768" y="1772603"/>
          <a:ext cx="236918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130300" imgH="355600" progId="Equation.KSEE3">
                  <p:embed/>
                </p:oleObj>
              </mc:Choice>
              <mc:Fallback>
                <p:oleObj name="" r:id="rId1" imgW="11303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2768" y="1772603"/>
                        <a:ext cx="236918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1007110" y="27178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角动量</a:t>
            </a:r>
            <a:r>
              <a:rPr lang="zh-CN" altLang="en-US">
                <a:sym typeface="+mn-ea"/>
              </a:rPr>
              <a:t>为</a:t>
            </a:r>
            <a:endParaRPr lang="zh-CN" altLang="en-US">
              <a:sym typeface="+mn-ea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49158" y="2851468"/>
          <a:ext cx="460692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3" imgW="2197100" imgH="355600" progId="Equation.KSEE3">
                  <p:embed/>
                </p:oleObj>
              </mc:Choice>
              <mc:Fallback>
                <p:oleObj name="" r:id="rId3" imgW="21971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9158" y="2851468"/>
                        <a:ext cx="460692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9211" y="3598228"/>
          <a:ext cx="2157730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5" imgW="1028700" imgH="355600" progId="Equation.KSEE3">
                  <p:embed/>
                </p:oleObj>
              </mc:Choice>
              <mc:Fallback>
                <p:oleObj name="" r:id="rId5" imgW="10287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9211" y="3598228"/>
                        <a:ext cx="2157730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090295" y="4547235"/>
            <a:ext cx="5888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角动量对</a:t>
            </a:r>
            <a:r>
              <a:rPr lang="en-US" altLang="zh-CN" b="1" i="1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</a:t>
            </a:r>
            <a:r>
              <a:rPr lang="zh-CN" altLang="en-US" b="1" u="sng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求导为力矩，此即为欧拉动力学方程</a:t>
            </a:r>
            <a:endParaRPr lang="zh-CN" altLang="en-US" b="1" u="sng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948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7921" y="1535113"/>
          <a:ext cx="205105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77900" imgH="203200" progId="Equation.KSEE3">
                  <p:embed/>
                </p:oleObj>
              </mc:Choice>
              <mc:Fallback>
                <p:oleObj name="" r:id="rId1" imgW="977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7921" y="1535113"/>
                        <a:ext cx="205105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007110" y="153543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由此</a:t>
            </a:r>
            <a:endParaRPr lang="zh-CN" altLang="en-US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6373" y="2086293"/>
          <a:ext cx="255968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1219200" imgH="355600" progId="Equation.KSEE3">
                  <p:embed/>
                </p:oleObj>
              </mc:Choice>
              <mc:Fallback>
                <p:oleObj name="" r:id="rId3" imgW="12192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26373" y="2086293"/>
                        <a:ext cx="255968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1415" y="3101658"/>
          <a:ext cx="1172210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58800" imgH="177165" progId="Equation.KSEE3">
                  <p:embed/>
                </p:oleObj>
              </mc:Choice>
              <mc:Fallback>
                <p:oleObj name="" r:id="rId5" imgW="558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1415" y="3101658"/>
                        <a:ext cx="1172210" cy="37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802890" y="3105785"/>
            <a:ext cx="359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单位向量，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ω为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角速度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83945" y="3909060"/>
            <a:ext cx="9495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记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ω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=v+w, 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其中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是绕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旋转的角速度，与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平行，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与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垂直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309871" y="2046923"/>
          <a:ext cx="1520190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723900" imgH="355600" progId="Equation.KSEE3">
                  <p:embed/>
                </p:oleObj>
              </mc:Choice>
              <mc:Fallback>
                <p:oleObj name="" r:id="rId8" imgW="7239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09871" y="2046923"/>
                        <a:ext cx="1520190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13345" y="1781810"/>
            <a:ext cx="2629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欧拉动力学方程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8883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9133205" y="1189990"/>
            <a:ext cx="1984375" cy="17538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9133205" y="2234565"/>
            <a:ext cx="354965" cy="383540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9459595" y="2599055"/>
            <a:ext cx="80645" cy="80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9502140" y="2639060"/>
            <a:ext cx="676275" cy="36195"/>
          </a:xfrm>
          <a:prstGeom prst="straightConnector1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22056" y="1958975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304800" imgH="215900" progId="Equation.KSEE3">
                  <p:embed/>
                </p:oleObj>
              </mc:Choice>
              <mc:Fallback>
                <p:oleObj name="" r:id="rId1" imgW="3048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2056" y="1958975"/>
                        <a:ext cx="304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38106" y="2618105"/>
          <a:ext cx="330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330200" imgH="215900" progId="Equation.KSEE3">
                  <p:embed/>
                </p:oleObj>
              </mc:Choice>
              <mc:Fallback>
                <p:oleObj name="" r:id="rId3" imgW="3302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8106" y="2618105"/>
                        <a:ext cx="330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环形箭头 12"/>
          <p:cNvSpPr/>
          <p:nvPr/>
        </p:nvSpPr>
        <p:spPr>
          <a:xfrm>
            <a:off x="10221595" y="1669415"/>
            <a:ext cx="363855" cy="393065"/>
          </a:xfrm>
          <a:prstGeom prst="circularArrow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81030" y="1537335"/>
          <a:ext cx="342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342900" imgH="215900" progId="Equation.KSEE3">
                  <p:embed/>
                </p:oleObj>
              </mc:Choice>
              <mc:Fallback>
                <p:oleObj name="" r:id="rId5" imgW="3429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81030" y="1537335"/>
                        <a:ext cx="342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56285" y="1434465"/>
            <a:ext cx="340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e(t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en-US" altLang="zh-CN"/>
              <a:t>)</a:t>
            </a:r>
            <a:r>
              <a:rPr lang="zh-CN" altLang="en-US"/>
              <a:t>和</a:t>
            </a:r>
            <a:r>
              <a:rPr lang="en-US" altLang="zh-CN"/>
              <a:t>e</a:t>
            </a:r>
            <a:r>
              <a:rPr lang="en-US" altLang="zh-CN"/>
              <a:t>(t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2</a:t>
            </a:r>
            <a:r>
              <a:rPr lang="en-US" altLang="zh-CN"/>
              <a:t>)</a:t>
            </a:r>
            <a:r>
              <a:rPr lang="zh-CN" altLang="en-US"/>
              <a:t>的夹角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7856" y="1472565"/>
          <a:ext cx="969010" cy="33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622300" imgH="215900" progId="Equation.KSEE3">
                  <p:embed/>
                </p:oleObj>
              </mc:Choice>
              <mc:Fallback>
                <p:oleObj name="" r:id="rId7" imgW="622300" imgH="2159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7856" y="1472565"/>
                        <a:ext cx="969010" cy="335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968" y="3536950"/>
          <a:ext cx="285813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9" imgW="1676400" imgH="215900" progId="Equation.KSEE3">
                  <p:embed/>
                </p:oleObj>
              </mc:Choice>
              <mc:Fallback>
                <p:oleObj name="" r:id="rId9" imgW="1676400" imgH="2159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968" y="3536950"/>
                        <a:ext cx="2858135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5811" y="2592070"/>
          <a:ext cx="1066800" cy="65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685800" imgH="419100" progId="Equation.KSEE3">
                  <p:embed/>
                </p:oleObj>
              </mc:Choice>
              <mc:Fallback>
                <p:oleObj name="" r:id="rId11" imgW="685800" imgH="419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5811" y="2592070"/>
                        <a:ext cx="1066800" cy="65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318385" y="2738120"/>
            <a:ext cx="2530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单位向量</a:t>
            </a:r>
            <a:endParaRPr lang="zh-CN" altLang="en-US"/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914400" imgH="215900" progId="Equation.KSEE3">
                  <p:embed/>
                </p:oleObj>
              </mc:Choice>
              <mc:Fallback>
                <p:oleObj name="" r:id="rId13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9516745" y="4856480"/>
            <a:ext cx="1198245" cy="2857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 flipV="1">
            <a:off x="9488170" y="4079875"/>
            <a:ext cx="19050" cy="7956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9526905" y="4309745"/>
            <a:ext cx="689610" cy="55626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77021" y="3863975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5" imgW="304800" imgH="215900" progId="Equation.KSEE3">
                  <p:embed/>
                </p:oleObj>
              </mc:Choice>
              <mc:Fallback>
                <p:oleObj name="" r:id="rId15" imgW="3048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77021" y="3863975"/>
                        <a:ext cx="304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71431" y="4079875"/>
          <a:ext cx="330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7" imgW="330200" imgH="215900" progId="Equation.KSEE3">
                  <p:embed/>
                </p:oleObj>
              </mc:Choice>
              <mc:Fallback>
                <p:oleObj name="" r:id="rId17" imgW="3302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171431" y="4079875"/>
                        <a:ext cx="3302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弧形 32"/>
          <p:cNvSpPr/>
          <p:nvPr/>
        </p:nvSpPr>
        <p:spPr>
          <a:xfrm>
            <a:off x="9526270" y="4587875"/>
            <a:ext cx="201295" cy="124460"/>
          </a:xfrm>
          <a:prstGeom prst="arc">
            <a:avLst>
              <a:gd name="adj1" fmla="val 13133346"/>
              <a:gd name="adj2" fmla="val 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52635" y="4331018"/>
          <a:ext cx="1270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9" imgW="127000" imgH="177165" progId="Equation.KSEE3">
                  <p:embed/>
                </p:oleObj>
              </mc:Choice>
              <mc:Fallback>
                <p:oleObj name="" r:id="rId19" imgW="1270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52635" y="4331018"/>
                        <a:ext cx="1270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495" y="2142490"/>
          <a:ext cx="536956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1" imgW="3148965" imgH="215900" progId="Equation.KSEE3">
                  <p:embed/>
                </p:oleObj>
              </mc:Choice>
              <mc:Fallback>
                <p:oleObj name="" r:id="rId21" imgW="3148965" imgH="2159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5495" y="2142490"/>
                        <a:ext cx="536956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0720" y="4040505"/>
          <a:ext cx="5218430" cy="671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3" imgW="3060065" imgH="393700" progId="Equation.KSEE3">
                  <p:embed/>
                </p:oleObj>
              </mc:Choice>
              <mc:Fallback>
                <p:oleObj name="" r:id="rId23" imgW="3060065" imgH="3937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0720" y="4040505"/>
                        <a:ext cx="5218430" cy="671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983" y="4845051"/>
          <a:ext cx="5027295" cy="73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5" imgW="2946400" imgH="431800" progId="Equation.KSEE3">
                  <p:embed/>
                </p:oleObj>
              </mc:Choice>
              <mc:Fallback>
                <p:oleObj name="" r:id="rId25" imgW="2946400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1983" y="4845051"/>
                        <a:ext cx="5027295" cy="73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21659" y="5002530"/>
          <a:ext cx="31686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7" imgW="316865" imgH="215900" progId="Equation.KSEE3">
                  <p:embed/>
                </p:oleObj>
              </mc:Choice>
              <mc:Fallback>
                <p:oleObj name="" r:id="rId27" imgW="316865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721659" y="5002530"/>
                        <a:ext cx="316865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5948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第二问：鼓的倾斜角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9900" y="3887470"/>
            <a:ext cx="848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</a:t>
            </a:r>
            <a:r>
              <a:rPr lang="en-US" altLang="zh-CN">
                <a:sym typeface="+mn-ea"/>
              </a:rPr>
              <a:t>e</a:t>
            </a:r>
            <a:r>
              <a:rPr lang="en-US" altLang="zh-CN" baseline="-25000">
                <a:uFillTx/>
                <a:sym typeface="+mn-ea"/>
              </a:rPr>
              <a:t>1</a:t>
            </a:r>
            <a:r>
              <a:rPr lang="en-US" altLang="zh-CN">
                <a:sym typeface="+mn-ea"/>
              </a:rPr>
              <a:t>(t), e</a:t>
            </a:r>
            <a:r>
              <a:rPr lang="en-US" altLang="zh-CN" baseline="-25000">
                <a:uFillTx/>
                <a:sym typeface="+mn-ea"/>
              </a:rPr>
              <a:t>2</a:t>
            </a:r>
            <a:r>
              <a:rPr lang="en-US" altLang="zh-CN">
                <a:sym typeface="+mn-ea"/>
              </a:rPr>
              <a:t>(t),e</a:t>
            </a:r>
            <a:r>
              <a:rPr lang="en-US" altLang="zh-CN" baseline="-25000">
                <a:uFillTx/>
                <a:sym typeface="+mn-ea"/>
              </a:rPr>
              <a:t>3</a:t>
            </a:r>
            <a:r>
              <a:rPr lang="en-US" altLang="zh-CN">
                <a:sym typeface="+mn-ea"/>
              </a:rPr>
              <a:t>(t)</a:t>
            </a:r>
            <a:r>
              <a:rPr lang="zh-CN" altLang="en-US">
                <a:sym typeface="+mn-ea"/>
              </a:rPr>
              <a:t>为刚体主轴，则</a:t>
            </a:r>
            <a:r>
              <a:rPr lang="en-US" altLang="zh-CN" b="1" i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>
                <a:sym typeface="+mn-ea"/>
              </a:rPr>
              <a:t>是对角的，计算可</a:t>
            </a:r>
            <a:r>
              <a:rPr lang="zh-CN" altLang="en-US">
                <a:sym typeface="+mn-ea"/>
              </a:rPr>
              <a:t>简化</a:t>
            </a:r>
            <a:endParaRPr lang="zh-CN" altLang="en-US">
              <a:sym typeface="+mn-ea"/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9548" y="1511618"/>
          <a:ext cx="338645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" imgW="1612900" imgH="355600" progId="Equation.KSEE3">
                  <p:embed/>
                </p:oleObj>
              </mc:Choice>
              <mc:Fallback>
                <p:oleObj name="" r:id="rId1" imgW="16129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59548" y="1511618"/>
                        <a:ext cx="3386455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6718" y="2366328"/>
          <a:ext cx="4159885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" imgW="1981200" imgH="457200" progId="Equation.KSEE3">
                  <p:embed/>
                </p:oleObj>
              </mc:Choice>
              <mc:Fallback>
                <p:oleObj name="" r:id="rId3" imgW="19812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718" y="2366328"/>
                        <a:ext cx="4159885" cy="9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935856" y="1457008"/>
          <a:ext cx="1520190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723900" imgH="355600" progId="Equation.KSEE3">
                  <p:embed/>
                </p:oleObj>
              </mc:Choice>
              <mc:Fallback>
                <p:oleObj name="" r:id="rId6" imgW="7239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5856" y="1457008"/>
                        <a:ext cx="1520190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875656" y="2523173"/>
          <a:ext cx="1520190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723900" imgH="355600" progId="Equation.KSEE3">
                  <p:embed/>
                </p:oleObj>
              </mc:Choice>
              <mc:Fallback>
                <p:oleObj name="" r:id="rId9" imgW="7239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75656" y="2523173"/>
                        <a:ext cx="1520190" cy="74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083686" y="4485958"/>
          <a:ext cx="85217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405765" imgH="254000" progId="Equation.KSEE3">
                  <p:embed/>
                </p:oleObj>
              </mc:Choice>
              <mc:Fallback>
                <p:oleObj name="" r:id="rId11" imgW="4057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83686" y="4485958"/>
                        <a:ext cx="85217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475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第二问：鼓的倾角问题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3680" y="1417003"/>
          <a:ext cx="442722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2108200" imgH="457200" progId="Equation.KSEE3">
                  <p:embed/>
                </p:oleObj>
              </mc:Choice>
              <mc:Fallback>
                <p:oleObj name="" r:id="rId1" imgW="21082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3680" y="1417003"/>
                        <a:ext cx="4427220" cy="96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2775" y="3327400"/>
            <a:ext cx="2625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3170" y="3271203"/>
          <a:ext cx="528066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514600" imgH="228600" progId="Equation.KSEE3">
                  <p:embed/>
                </p:oleObj>
              </mc:Choice>
              <mc:Fallback>
                <p:oleObj name="" r:id="rId3" imgW="2514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3170" y="3271203"/>
                        <a:ext cx="528066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21665" y="3949700"/>
            <a:ext cx="62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</a:t>
            </a:r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7768" y="3878263"/>
          <a:ext cx="440118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2095500" imgH="241300" progId="Equation.KSEE3">
                  <p:embed/>
                </p:oleObj>
              </mc:Choice>
              <mc:Fallback>
                <p:oleObj name="" r:id="rId5" imgW="2095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7768" y="3878263"/>
                        <a:ext cx="440118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60868" y="2578418"/>
          <a:ext cx="1734185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825500" imgH="342900" progId="Equation.KSEE3">
                  <p:embed/>
                </p:oleObj>
              </mc:Choice>
              <mc:Fallback>
                <p:oleObj name="" r:id="rId7" imgW="825500" imgH="34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60868" y="2578418"/>
                        <a:ext cx="1734185" cy="72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612140" y="2676525"/>
            <a:ext cx="55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</a:t>
            </a:r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1090" y="4416425"/>
          <a:ext cx="467042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9" imgW="2171700" imgH="241300" progId="Equation.KSEE3">
                  <p:embed/>
                </p:oleObj>
              </mc:Choice>
              <mc:Fallback>
                <p:oleObj name="" r:id="rId9" imgW="2171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1090" y="4416425"/>
                        <a:ext cx="467042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9340" y="4984433"/>
          <a:ext cx="450723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1" imgW="2145665" imgH="241300" progId="Equation.KSEE3">
                  <p:embed/>
                </p:oleObj>
              </mc:Choice>
              <mc:Fallback>
                <p:oleObj name="" r:id="rId11" imgW="21456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69340" y="4984433"/>
                        <a:ext cx="4507230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217285" y="4076065"/>
            <a:ext cx="584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角方程</a:t>
            </a:r>
            <a:endParaRPr lang="zh-CN" altLang="en-US" sz="2400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89215" y="3908426"/>
          <a:ext cx="130556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3" imgW="622300" imgH="215900" progId="Equation.KSEE3">
                  <p:embed/>
                </p:oleObj>
              </mc:Choice>
              <mc:Fallback>
                <p:oleObj name="" r:id="rId13" imgW="622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89215" y="3908426"/>
                        <a:ext cx="130556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19060" y="4464051"/>
          <a:ext cx="138557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5" imgW="660400" imgH="215900" progId="Equation.KSEE3">
                  <p:embed/>
                </p:oleObj>
              </mc:Choice>
              <mc:Fallback>
                <p:oleObj name="" r:id="rId15" imgW="660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19060" y="4464051"/>
                        <a:ext cx="138557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19060" y="4996499"/>
          <a:ext cx="135890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7" imgW="647700" imgH="228600" progId="Equation.KSEE3">
                  <p:embed/>
                </p:oleObj>
              </mc:Choice>
              <mc:Fallback>
                <p:oleObj name="" r:id="rId17" imgW="647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19060" y="4996499"/>
                        <a:ext cx="135890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882505" y="4076065"/>
            <a:ext cx="584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轴方程</a:t>
            </a:r>
            <a:endParaRPr lang="zh-CN" altLang="en-US" sz="2400"/>
          </a:p>
        </p:txBody>
      </p:sp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6217285" y="2265045"/>
            <a:ext cx="2952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当转动惯量是常数时，角方程可以简化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475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第二问：九个状态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方程 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320" y="4918075"/>
          <a:ext cx="293052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1358900" imgH="228600" progId="Equation.KSEE3">
                  <p:embed/>
                </p:oleObj>
              </mc:Choice>
              <mc:Fallback>
                <p:oleObj name="" r:id="rId1" imgW="1358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2320" y="4918075"/>
                        <a:ext cx="293052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0873" y="3801110"/>
          <a:ext cx="366014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3" imgW="1701800" imgH="228600" progId="Equation.KSEE3">
                  <p:embed/>
                </p:oleObj>
              </mc:Choice>
              <mc:Fallback>
                <p:oleObj name="" r:id="rId3" imgW="170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873" y="3801110"/>
                        <a:ext cx="366014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5163" y="4369118"/>
          <a:ext cx="354647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" imgW="1688465" imgH="228600" progId="Equation.KSEE3">
                  <p:embed/>
                </p:oleObj>
              </mc:Choice>
              <mc:Fallback>
                <p:oleObj name="" r:id="rId5" imgW="16884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163" y="4369118"/>
                        <a:ext cx="354647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98120" y="3728720"/>
            <a:ext cx="58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角</a:t>
            </a:r>
            <a:r>
              <a:rPr lang="zh-CN" altLang="en-US"/>
              <a:t>方程</a:t>
            </a:r>
            <a:endParaRPr lang="zh-CN" altLang="en-US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1000" y="2806066"/>
          <a:ext cx="130556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622300" imgH="215900" progId="Equation.KSEE3">
                  <p:embed/>
                </p:oleObj>
              </mc:Choice>
              <mc:Fallback>
                <p:oleObj name="" r:id="rId7" imgW="622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31000" y="2806066"/>
                        <a:ext cx="130556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0845" y="3361691"/>
          <a:ext cx="138557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660400" imgH="215900" progId="Equation.KSEE3">
                  <p:embed/>
                </p:oleObj>
              </mc:Choice>
              <mc:Fallback>
                <p:oleObj name="" r:id="rId9" imgW="660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60845" y="3361691"/>
                        <a:ext cx="138557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0845" y="3894139"/>
          <a:ext cx="135890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1" imgW="647700" imgH="228600" progId="Equation.KSEE3">
                  <p:embed/>
                </p:oleObj>
              </mc:Choice>
              <mc:Fallback>
                <p:oleObj name="" r:id="rId11" imgW="647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60845" y="3894139"/>
                        <a:ext cx="135890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6030595" y="3093085"/>
            <a:ext cx="58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轴方程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8120" y="1494790"/>
            <a:ext cx="50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平动方程</a:t>
            </a:r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5670" y="1273810"/>
          <a:ext cx="3453765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3" imgW="1676400" imgH="431800" progId="Equation.KSEE3">
                  <p:embed/>
                </p:oleObj>
              </mc:Choice>
              <mc:Fallback>
                <p:oleObj name="" r:id="rId13" imgW="16764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15670" y="1273810"/>
                        <a:ext cx="3453765" cy="63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520" y="1939290"/>
          <a:ext cx="1489075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5" imgW="444500" imgH="393700" progId="Equation.KSEE3">
                  <p:embed/>
                </p:oleObj>
              </mc:Choice>
              <mc:Fallback>
                <p:oleObj name="" r:id="rId15" imgW="444500" imgH="3937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8520" y="1939290"/>
                        <a:ext cx="1489075" cy="601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0758" y="2540318"/>
          <a:ext cx="358902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193800" imgH="215900" progId="Equation.KSEE3">
                  <p:embed/>
                </p:oleObj>
              </mc:Choice>
              <mc:Fallback>
                <p:oleObj name="" r:id="rId17" imgW="11938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80758" y="2540318"/>
                        <a:ext cx="358902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100" y="3286125"/>
          <a:ext cx="363537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1688465" imgH="228600" progId="Equation.KSEE3">
                  <p:embed/>
                </p:oleObj>
              </mc:Choice>
              <mc:Fallback>
                <p:oleObj name="" r:id="rId19" imgW="16884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73100" y="3286125"/>
                        <a:ext cx="3635375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9798" y="2806066"/>
          <a:ext cx="189293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1" imgW="901700" imgH="215900" progId="Equation.KSEE3">
                  <p:embed/>
                </p:oleObj>
              </mc:Choice>
              <mc:Fallback>
                <p:oleObj name="" r:id="rId21" imgW="901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539798" y="2806066"/>
                        <a:ext cx="189293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0755" y="3357881"/>
          <a:ext cx="191897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3" imgW="914400" imgH="215900" progId="Equation.KSEE3">
                  <p:embed/>
                </p:oleObj>
              </mc:Choice>
              <mc:Fallback>
                <p:oleObj name="" r:id="rId2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580755" y="3357881"/>
                        <a:ext cx="191897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94090" y="3894139"/>
          <a:ext cx="189230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5" imgW="901700" imgH="228600" progId="Equation.KSEE3">
                  <p:embed/>
                </p:oleObj>
              </mc:Choice>
              <mc:Fallback>
                <p:oleObj name="" r:id="rId25" imgW="9017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594090" y="3894139"/>
                        <a:ext cx="1892300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5532755" y="4716145"/>
            <a:ext cx="2783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最后，翻转角度为：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16278" y="4744404"/>
          <a:ext cx="2878455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7" imgW="1371600" imgH="228600" progId="Equation.KSEE3">
                  <p:embed/>
                </p:oleObj>
              </mc:Choice>
              <mc:Fallback>
                <p:oleObj name="" r:id="rId27" imgW="1371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316278" y="4744404"/>
                        <a:ext cx="2878455" cy="48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177915" y="1711325"/>
            <a:ext cx="4321810" cy="46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一共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18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个常微分方程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684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: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主轴转动惯量的计算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250" y="1338580"/>
            <a:ext cx="461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假设转轴过鼓心且平行于鼓面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4900" y="1684655"/>
            <a:ext cx="461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将鼓记作是均匀的空心圆柱体，面密度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6760" y="1316355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鼓半径  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97395" y="176530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鼓半高  </a:t>
            </a:r>
            <a:r>
              <a:rPr lang="en-US" altLang="zh-CN"/>
              <a:t>h</a:t>
            </a:r>
            <a:endParaRPr lang="en-US" altLang="zh-CN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9453" y="2967991"/>
          <a:ext cx="421767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2324100" imgH="482600" progId="Equation.KSEE3">
                  <p:embed/>
                </p:oleObj>
              </mc:Choice>
              <mc:Fallback>
                <p:oleObj name="" r:id="rId1" imgW="2324100" imgH="482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9453" y="2967991"/>
                        <a:ext cx="4217670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60373" y="2213293"/>
          <a:ext cx="1337310" cy="31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" imgW="736600" imgH="203200" progId="Equation.KSEE3">
                  <p:embed/>
                </p:oleObj>
              </mc:Choice>
              <mc:Fallback>
                <p:oleObj name="" r:id="rId3" imgW="7366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60373" y="2213293"/>
                        <a:ext cx="1337310" cy="313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096760" y="2213610"/>
            <a:ext cx="86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质量</a:t>
            </a:r>
            <a:endParaRPr lang="zh-CN" altLang="en-US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8383" y="3826511"/>
          <a:ext cx="3735070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5" imgW="2057400" imgH="419100" progId="Equation.KSEE3">
                  <p:embed/>
                </p:oleObj>
              </mc:Choice>
              <mc:Fallback>
                <p:oleObj name="" r:id="rId5" imgW="2057400" imgH="4191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98383" y="3826511"/>
                        <a:ext cx="3735070" cy="64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8383" y="4730750"/>
          <a:ext cx="1060450" cy="27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7" imgW="584200" imgH="177165" progId="Equation.KSEE3">
                  <p:embed/>
                </p:oleObj>
              </mc:Choice>
              <mc:Fallback>
                <p:oleObj name="" r:id="rId7" imgW="584200" imgH="1771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8383" y="4730750"/>
                        <a:ext cx="1060450" cy="27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形标注 10"/>
          <p:cNvSpPr/>
          <p:nvPr/>
        </p:nvSpPr>
        <p:spPr>
          <a:xfrm>
            <a:off x="2896870" y="2338705"/>
            <a:ext cx="2363470" cy="4641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鼓边转动惯量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467725" y="2990850"/>
            <a:ext cx="233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忽略鼓面</a:t>
            </a:r>
            <a:r>
              <a:rPr lang="zh-CN" altLang="en-US"/>
              <a:t>质量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6840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: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主轴转动惯量的计算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1250" y="1338580"/>
            <a:ext cx="461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转轴过鼓心且垂直</a:t>
            </a:r>
            <a:r>
              <a:rPr lang="zh-CN" altLang="en-US"/>
              <a:t>于鼓面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04900" y="1684655"/>
            <a:ext cx="461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将鼓记作是均匀的空心圆柱体，面密度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ρ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6760" y="1316355"/>
            <a:ext cx="302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鼓半径  </a:t>
            </a:r>
            <a:r>
              <a:rPr lang="en-US" altLang="zh-CN"/>
              <a:t>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097395" y="1765300"/>
            <a:ext cx="309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鼓半高  </a:t>
            </a:r>
            <a:r>
              <a:rPr lang="en-US" altLang="zh-CN"/>
              <a:t>h</a:t>
            </a:r>
            <a:endParaRPr lang="en-US" altLang="zh-CN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28470" y="2947671"/>
          <a:ext cx="2234565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1231265" imgH="482600" progId="Equation.KSEE3">
                  <p:embed/>
                </p:oleObj>
              </mc:Choice>
              <mc:Fallback>
                <p:oleObj name="" r:id="rId1" imgW="1231265" imgH="482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8470" y="2947671"/>
                        <a:ext cx="2234565" cy="74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40358" y="2267903"/>
          <a:ext cx="1337310" cy="31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3" imgW="736600" imgH="203200" progId="Equation.KSEE3">
                  <p:embed/>
                </p:oleObj>
              </mc:Choice>
              <mc:Fallback>
                <p:oleObj name="" r:id="rId3" imgW="736600" imgH="2032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0358" y="2267903"/>
                        <a:ext cx="1337310" cy="313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096760" y="2213610"/>
            <a:ext cx="86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质量</a:t>
            </a:r>
            <a:endParaRPr lang="zh-CN" altLang="en-US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7885" y="3878898"/>
          <a:ext cx="184467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5" imgW="1016000" imgH="228600" progId="Equation.KSEE3">
                  <p:embed/>
                </p:oleObj>
              </mc:Choice>
              <mc:Fallback>
                <p:oleObj name="" r:id="rId5" imgW="10160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7885" y="3878898"/>
                        <a:ext cx="1844675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7568" y="4665345"/>
          <a:ext cx="1060450" cy="27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7" imgW="584200" imgH="177165" progId="Equation.KSEE3">
                  <p:embed/>
                </p:oleObj>
              </mc:Choice>
              <mc:Fallback>
                <p:oleObj name="" r:id="rId7" imgW="584200" imgH="1771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7568" y="4665345"/>
                        <a:ext cx="1060450" cy="27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椭圆形标注 10"/>
          <p:cNvSpPr/>
          <p:nvPr/>
        </p:nvSpPr>
        <p:spPr>
          <a:xfrm>
            <a:off x="1868170" y="2277745"/>
            <a:ext cx="2363470" cy="464185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鼓边转动惯量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19950" y="2836545"/>
            <a:ext cx="233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忽略鼓面</a:t>
            </a:r>
            <a:r>
              <a:rPr lang="zh-CN" altLang="en-US"/>
              <a:t>质量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6971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第二问：绳端点坐标的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确定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8270" y="1338580"/>
            <a:ext cx="1019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确定绳的端点，即可决定绳上力的</a:t>
            </a:r>
            <a:r>
              <a:rPr lang="zh-CN" altLang="en-US"/>
              <a:t>方向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98270" y="1795145"/>
            <a:ext cx="8531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e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uFillTx/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向量及鼓心坐标，可确定鼓与绳相连点的坐标及拉力的</a:t>
            </a:r>
            <a:r>
              <a:rPr lang="zh-CN" altLang="en-US">
                <a:ea typeface="宋体" panose="02010600030101010101" pitchFamily="2" charset="-122"/>
              </a:rPr>
              <a:t>方向。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70468" y="2772411"/>
          <a:ext cx="495808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" imgW="2730500" imgH="241300" progId="Equation.KSEE3">
                  <p:embed/>
                </p:oleObj>
              </mc:Choice>
              <mc:Fallback>
                <p:oleObj name="" r:id="rId1" imgW="2730500" imgH="2413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0468" y="2772411"/>
                        <a:ext cx="495808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481060" y="2721610"/>
            <a:ext cx="311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/>
              <a:t>为鼓</a:t>
            </a:r>
            <a:r>
              <a:rPr lang="zh-CN" altLang="en-US"/>
              <a:t>半径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66215" y="3385820"/>
            <a:ext cx="798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i</a:t>
            </a:r>
            <a:r>
              <a:rPr lang="zh-CN" altLang="en-US"/>
              <a:t>个人</a:t>
            </a:r>
            <a:r>
              <a:rPr lang="zh-CN" altLang="en-US"/>
              <a:t>的手端坐标只能为</a:t>
            </a:r>
            <a:endParaRPr lang="zh-CN" altLang="en-US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7743" y="3834131"/>
          <a:ext cx="405765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" imgW="2234565" imgH="241300" progId="Equation.KSEE3">
                  <p:embed/>
                </p:oleObj>
              </mc:Choice>
              <mc:Fallback>
                <p:oleObj name="" r:id="rId3" imgW="2234565" imgH="2413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7743" y="3834131"/>
                        <a:ext cx="405765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466215" y="4286885"/>
            <a:ext cx="798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               </a:t>
            </a:r>
            <a:r>
              <a:rPr lang="zh-CN" altLang="en-US">
                <a:ea typeface="宋体" panose="02010600030101010101" pitchFamily="2" charset="-122"/>
              </a:rPr>
              <a:t>，可求得手端</a:t>
            </a:r>
            <a:r>
              <a:rPr lang="zh-CN" altLang="en-US">
                <a:ea typeface="宋体" panose="02010600030101010101" pitchFamily="2" charset="-122"/>
              </a:rPr>
              <a:t>坐标</a:t>
            </a:r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2158" y="4286568"/>
          <a:ext cx="1107440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5" imgW="609600" imgH="228600" progId="Equation.KSEE3">
                  <p:embed/>
                </p:oleObj>
              </mc:Choice>
              <mc:Fallback>
                <p:oleObj name="" r:id="rId5" imgW="609600" imgH="228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22158" y="4286568"/>
                        <a:ext cx="1107440" cy="35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98270" y="22510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ea typeface="宋体" panose="02010600030101010101" pitchFamily="2" charset="-122"/>
                <a:sym typeface="+mn-ea"/>
              </a:rPr>
              <a:t>如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人的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情形</a:t>
            </a: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466215" y="4976495"/>
            <a:ext cx="7983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拉力</a:t>
            </a:r>
            <a:r>
              <a:rPr lang="zh-CN" altLang="en-US"/>
              <a:t>为：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614931" y="4763453"/>
          <a:ext cx="1315085" cy="74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723900" imgH="482600" progId="Equation.KSEE3">
                  <p:embed/>
                </p:oleObj>
              </mc:Choice>
              <mc:Fallback>
                <p:oleObj name="" r:id="rId9" imgW="723900" imgH="4826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4931" y="4763453"/>
                        <a:ext cx="1315085" cy="74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508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第二问：算法步骤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8270" y="1338580"/>
            <a:ext cx="1019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给出时间步长</a:t>
            </a:r>
            <a:r>
              <a:rPr lang="en-US" altLang="zh-CN"/>
              <a:t>dt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79220" y="1769110"/>
            <a:ext cx="10198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初始化</a:t>
            </a:r>
            <a:r>
              <a:rPr lang="en-US" altLang="zh-CN"/>
              <a:t>v,c,e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,ω (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状态方程的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个变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量）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76515" y="162623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v: </a:t>
            </a:r>
            <a:r>
              <a:rPr lang="zh-CN" altLang="en-US"/>
              <a:t>鼓平动速度向量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76515" y="199453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c: </a:t>
            </a:r>
            <a:r>
              <a:rPr lang="zh-CN" altLang="en-US"/>
              <a:t>鼓心坐标向量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76515" y="2381885"/>
            <a:ext cx="342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altLang="zh-CN"/>
              <a:t>: </a:t>
            </a:r>
            <a:r>
              <a:rPr lang="zh-CN" altLang="en-US"/>
              <a:t>鼓绕主轴</a:t>
            </a:r>
            <a:r>
              <a:rPr lang="zh-CN" altLang="en-US"/>
              <a:t>的角速度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75880" y="2762885"/>
            <a:ext cx="350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e: </a:t>
            </a:r>
            <a:r>
              <a:rPr lang="zh-CN" altLang="en-US"/>
              <a:t>三个主轴单位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398270" y="2708910"/>
            <a:ext cx="503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计算绳手端坐标</a:t>
            </a:r>
            <a:r>
              <a:rPr lang="en-US" altLang="zh-CN"/>
              <a:t>q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3030" y="3193415"/>
            <a:ext cx="559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由绳两端坐标计算</a:t>
            </a:r>
            <a:r>
              <a:rPr lang="en-US" altLang="zh-CN"/>
              <a:t>F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83030" y="3643630"/>
            <a:ext cx="5184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由微分方程及步长，计算新的</a:t>
            </a:r>
            <a:r>
              <a:rPr lang="en-US" altLang="zh-CN"/>
              <a:t>v,c,e,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98270" y="4140200"/>
            <a:ext cx="576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重复步骤</a:t>
            </a:r>
            <a:r>
              <a:rPr lang="en-US" altLang="zh-CN"/>
              <a:t>3-6</a:t>
            </a:r>
            <a:r>
              <a:rPr lang="zh-CN" altLang="en-US">
                <a:ea typeface="宋体" panose="02010600030101010101" pitchFamily="2" charset="-122"/>
              </a:rPr>
              <a:t>，依次计算下去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75880" y="319722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uFillTx/>
              </a:rPr>
              <a:t>p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i</a:t>
            </a:r>
            <a:r>
              <a:rPr lang="en-US" altLang="zh-CN"/>
              <a:t>: </a:t>
            </a:r>
            <a:r>
              <a:rPr lang="zh-CN" altLang="en-US"/>
              <a:t>绳鼓端</a:t>
            </a:r>
            <a:r>
              <a:rPr lang="zh-CN" altLang="en-US"/>
              <a:t>坐标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383030" y="2224405"/>
            <a:ext cx="5035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计算绳鼓端坐标</a:t>
            </a:r>
            <a:r>
              <a:rPr lang="en-US" altLang="zh-CN"/>
              <a:t>p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7675880" y="3631565"/>
            <a:ext cx="342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uFillTx/>
              </a:rPr>
              <a:t>q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i</a:t>
            </a:r>
            <a:r>
              <a:rPr lang="en-US" altLang="zh-CN"/>
              <a:t>: </a:t>
            </a:r>
            <a:r>
              <a:rPr lang="zh-CN" altLang="en-US"/>
              <a:t>绳</a:t>
            </a:r>
            <a:r>
              <a:rPr lang="zh-CN" altLang="en-US"/>
              <a:t>手端</a:t>
            </a:r>
            <a:r>
              <a:rPr lang="zh-CN" altLang="en-US"/>
              <a:t>坐标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11935" y="4815205"/>
            <a:ext cx="1674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</a:t>
            </a:r>
            <a:r>
              <a:rPr lang="en-US" altLang="zh-CN"/>
              <a:t>cp</a:t>
            </a:r>
            <a:r>
              <a:rPr lang="zh-CN" altLang="en-US"/>
              <a:t>为</a:t>
            </a:r>
            <a:r>
              <a:rPr lang="zh-CN" altLang="en-US"/>
              <a:t>力臂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正确对待难与复杂、</a:t>
            </a:r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繁琐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741045" y="2788285"/>
            <a:ext cx="10657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赛题复杂度较高（大型模型），不是简单的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基础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75030" y="2021205"/>
            <a:ext cx="9986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重在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综合知识应用。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741045" y="1324610"/>
            <a:ext cx="10784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全国大学生数学建模竞赛赛题难度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适中，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887730" y="3472180"/>
            <a:ext cx="4255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模型可以解决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706120" y="4134485"/>
            <a:ext cx="10657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要学会理清思路，化大为小，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化繁为简。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348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第二问结论表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38250" y="1613535"/>
          <a:ext cx="1015047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/>
                <a:gridCol w="1181100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18827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鼓面倾角（度）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0.1981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0.3570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0.1533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0.2299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43484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第二问结论表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38250" y="1308735"/>
          <a:ext cx="1015047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20"/>
                <a:gridCol w="1181100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775335"/>
                <a:gridCol w="18827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鼓面倾角（度）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0.4174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0.1788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0.2338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0.1331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发力时机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-0.1</a:t>
                      </a:r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0.3082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用力大小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80</a:t>
                      </a:r>
                      <a:endParaRPr lang="zh-CN" altLang="en-US"/>
                    </a:p>
                  </a:txBody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各组发力情况下鼓的倾角变化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11285" y="2275205"/>
            <a:ext cx="29711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9</a:t>
            </a:r>
            <a:r>
              <a:rPr lang="zh-CN" altLang="en-US">
                <a:ea typeface="宋体" panose="02010600030101010101" pitchFamily="2" charset="-122"/>
              </a:rPr>
              <a:t>组发力状况下，在</a:t>
            </a:r>
            <a:r>
              <a:rPr lang="en-US" altLang="zh-CN">
                <a:ea typeface="宋体" panose="02010600030101010101" pitchFamily="2" charset="-122"/>
              </a:rPr>
              <a:t>-0.1</a:t>
            </a:r>
            <a:r>
              <a:rPr lang="zh-CN" altLang="en-US">
                <a:ea typeface="宋体" panose="02010600030101010101" pitchFamily="2" charset="-122"/>
              </a:rPr>
              <a:t>到</a:t>
            </a:r>
            <a:r>
              <a:rPr lang="en-US" altLang="zh-CN">
                <a:ea typeface="宋体" panose="02010600030101010101" pitchFamily="2" charset="-122"/>
              </a:rPr>
              <a:t>0</a:t>
            </a:r>
            <a:r>
              <a:rPr lang="zh-CN" altLang="en-US">
                <a:ea typeface="宋体" panose="02010600030101010101" pitchFamily="2" charset="-122"/>
              </a:rPr>
              <a:t>秒内，倾角的大小变化是一样的，其后由于发力位置，大小的不同，倾角变化产生</a:t>
            </a:r>
            <a:r>
              <a:rPr lang="zh-CN" altLang="en-US">
                <a:ea typeface="宋体" panose="02010600030101010101" pitchFamily="2" charset="-122"/>
              </a:rPr>
              <a:t>不同。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44195" y="1017905"/>
            <a:ext cx="7515860" cy="499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第三问：鼓面倾斜下的策略调整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4765" y="1312545"/>
            <a:ext cx="9431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游戏开始后，人数、绳长确定，可能变化的量是鼓面下降的高度及队员的发力大小和</a:t>
            </a:r>
            <a:r>
              <a:rPr lang="zh-CN" altLang="en-US"/>
              <a:t>时间，</a:t>
            </a:r>
            <a:endParaRPr lang="zh-CN" altLang="en-US"/>
          </a:p>
          <a:p>
            <a:r>
              <a:rPr lang="zh-CN" altLang="en-US"/>
              <a:t>需做鼓面倾角关于上述可变参数的敏感性分析。我们以第九组数据为例做</a:t>
            </a:r>
            <a:r>
              <a:rPr lang="zh-CN" altLang="en-US"/>
              <a:t>分析。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9135" y="2439035"/>
            <a:ext cx="452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鼓面下降高度的</a:t>
            </a:r>
            <a:r>
              <a:rPr lang="zh-CN" altLang="en-US"/>
              <a:t>影响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77330" y="2439035"/>
            <a:ext cx="452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提前发力</a:t>
            </a:r>
            <a:r>
              <a:rPr lang="zh-CN" altLang="en-US"/>
              <a:t>时间的</a:t>
            </a:r>
            <a:r>
              <a:rPr lang="zh-CN" altLang="en-US"/>
              <a:t>影响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685" y="1911985"/>
            <a:ext cx="4758690" cy="356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30" y="2080895"/>
            <a:ext cx="4537710" cy="3402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第三问：鼓面倾斜下的策略调整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9135" y="2439035"/>
            <a:ext cx="45212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发力</a:t>
            </a:r>
            <a:r>
              <a:rPr lang="zh-CN" altLang="en-US"/>
              <a:t>大小的</a:t>
            </a:r>
            <a:r>
              <a:rPr lang="zh-CN" altLang="en-US"/>
              <a:t>影响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88860" y="1537970"/>
            <a:ext cx="3996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注：第九组数据</a:t>
            </a:r>
            <a:r>
              <a:rPr lang="zh-CN" altLang="en-US"/>
              <a:t>中第一个力的大小从</a:t>
            </a:r>
            <a:r>
              <a:rPr lang="en-US" altLang="zh-CN"/>
              <a:t>80</a:t>
            </a:r>
            <a:r>
              <a:rPr lang="zh-CN" altLang="en-US"/>
              <a:t>变到</a:t>
            </a:r>
            <a:r>
              <a:rPr lang="en-US" altLang="zh-CN"/>
              <a:t>100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025005" y="2450465"/>
            <a:ext cx="50126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</a:t>
            </a:r>
            <a:r>
              <a:rPr lang="en-US" altLang="zh-CN"/>
              <a:t>1. </a:t>
            </a:r>
            <a:r>
              <a:rPr lang="zh-CN" altLang="en-US"/>
              <a:t>发力差异小时，鼓面倾角小；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2. </a:t>
            </a:r>
            <a:r>
              <a:rPr lang="zh-CN" altLang="en-US"/>
              <a:t>发力时间差小时，鼓面倾角小；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3. </a:t>
            </a:r>
            <a:r>
              <a:rPr lang="zh-CN" altLang="en-US"/>
              <a:t>鼓面下降高度小时，鼓面倾角小。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队友协调度好时，不需要调整；可以通过减小鼓面下降高度来减小鼓面的倾角。</a:t>
            </a:r>
            <a:r>
              <a:rPr lang="en-US" altLang="zh-CN"/>
              <a:t>             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975" y="1430655"/>
            <a:ext cx="5295265" cy="3971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076" name="文本框 5"/>
          <p:cNvSpPr txBox="1"/>
          <p:nvPr/>
        </p:nvSpPr>
        <p:spPr>
          <a:xfrm>
            <a:off x="716280" y="1622743"/>
            <a:ext cx="60817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球、鼓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运动中，忽略空气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阻力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7" name="文本框 6"/>
          <p:cNvSpPr txBox="1"/>
          <p:nvPr/>
        </p:nvSpPr>
        <p:spPr>
          <a:xfrm>
            <a:off x="731838" y="2701925"/>
            <a:ext cx="6161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可变参数为：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发力的大小、时机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732155" y="2087880"/>
            <a:ext cx="606615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取定绳长并固定，取定鼓在初始的下降高度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baseline="-25000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0400" y="1242695"/>
            <a:ext cx="299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假设：</a:t>
            </a:r>
            <a:endParaRPr lang="zh-CN" altLang="en-US"/>
          </a:p>
        </p:txBody>
      </p:sp>
      <p:sp>
        <p:nvSpPr>
          <p:cNvPr id="4" name="文本框 6"/>
          <p:cNvSpPr txBox="1"/>
          <p:nvPr/>
        </p:nvSpPr>
        <p:spPr>
          <a:xfrm>
            <a:off x="717550" y="3244850"/>
            <a:ext cx="111061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发力大小范围为第一问中的力加减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牛，发力时机范围为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-0.1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至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0.1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731838" y="3787775"/>
            <a:ext cx="61610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碰撞为弹性碰撞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6"/>
          <p:cNvSpPr txBox="1"/>
          <p:nvPr/>
        </p:nvSpPr>
        <p:spPr>
          <a:xfrm>
            <a:off x="732155" y="4401820"/>
            <a:ext cx="103231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第一个人在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轴正向，球与鼓碰撞时，排球倾斜方向水平投影在第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人之间，且距第一人更近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0400" y="1242695"/>
            <a:ext cx="10936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假设：球下落高度为</a:t>
            </a:r>
            <a:r>
              <a:rPr lang="en-US" altLang="zh-CN"/>
              <a:t>h, </a:t>
            </a:r>
            <a:r>
              <a:rPr lang="zh-CN" altLang="en-US"/>
              <a:t>则球下落到碰撞高度的速度为        ，所需上升的速度为       。 碰撞时，鼓的速度为：</a:t>
            </a:r>
            <a:endParaRPr lang="zh-CN" altLang="en-US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7115" y="1242695"/>
          <a:ext cx="645160" cy="32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08000" imgH="254000" progId="Equation.KSEE3">
                  <p:embed/>
                </p:oleObj>
              </mc:Choice>
              <mc:Fallback>
                <p:oleObj name="" r:id="rId1" imgW="5080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27115" y="1242695"/>
                        <a:ext cx="645160" cy="32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06510" y="1241425"/>
          <a:ext cx="557530" cy="34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05765" imgH="254000" progId="Equation.KSEE3">
                  <p:embed/>
                </p:oleObj>
              </mc:Choice>
              <mc:Fallback>
                <p:oleObj name="" r:id="rId3" imgW="4057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510" y="1241425"/>
                        <a:ext cx="557530" cy="34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7735" y="1716405"/>
          <a:ext cx="5097145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2908300" imgH="457200" progId="Equation.KSEE3">
                  <p:embed/>
                </p:oleObj>
              </mc:Choice>
              <mc:Fallback>
                <p:oleObj name="" r:id="rId5" imgW="2908300" imgH="457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7735" y="1716405"/>
                        <a:ext cx="5097145" cy="8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59765" y="2640965"/>
            <a:ext cx="1842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鼓的运动方程为：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9390" y="2769553"/>
          <a:ext cx="1953895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371600" imgH="393700" progId="Equation.KSEE3">
                  <p:embed/>
                </p:oleObj>
              </mc:Choice>
              <mc:Fallback>
                <p:oleObj name="" r:id="rId7" imgW="13716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39390" y="2769553"/>
                        <a:ext cx="1953895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6378" y="3564255"/>
          <a:ext cx="645795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469900" imgH="393700" progId="Equation.KSEE3">
                  <p:embed/>
                </p:oleObj>
              </mc:Choice>
              <mc:Fallback>
                <p:oleObj name="" r:id="rId9" imgW="469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66378" y="3564255"/>
                        <a:ext cx="645795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2228" y="4194176"/>
          <a:ext cx="35242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2565400" imgH="431800" progId="Equation.KSEE3">
                  <p:embed/>
                </p:oleObj>
              </mc:Choice>
              <mc:Fallback>
                <p:oleObj name="" r:id="rId11" imgW="2565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82228" y="4194176"/>
                        <a:ext cx="35242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60400" y="4963160"/>
            <a:ext cx="5043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鼓平衡时，绳上拉力为：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4421" y="4850130"/>
          <a:ext cx="9080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660400" imgH="431800" progId="Equation.KSEE3">
                  <p:embed/>
                </p:oleObj>
              </mc:Choice>
              <mc:Fallback>
                <p:oleObj name="" r:id="rId13" imgW="660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14421" y="4850130"/>
                        <a:ext cx="9080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343265" y="2967990"/>
            <a:ext cx="2014855" cy="980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r>
              <a:rPr lang="zh-CN" altLang="en-US"/>
              <a:t>理想情况下求碰撞高度、碰撞时机及所需力的</a:t>
            </a:r>
            <a:r>
              <a:rPr lang="zh-CN" altLang="en-US"/>
              <a:t>大小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7380" y="1281430"/>
            <a:ext cx="1093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解得：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0400" y="4963160"/>
            <a:ext cx="5043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鼓平衡时，绳上拉力为：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4421" y="4850130"/>
          <a:ext cx="9080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660400" imgH="431800" progId="Equation.KSEE3">
                  <p:embed/>
                </p:oleObj>
              </mc:Choice>
              <mc:Fallback>
                <p:oleObj name="" r:id="rId1" imgW="6604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14421" y="4850130"/>
                        <a:ext cx="908050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92568" y="1510665"/>
          <a:ext cx="3756025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" imgW="2730500" imgH="508000" progId="Equation.KSEE3">
                  <p:embed/>
                </p:oleObj>
              </mc:Choice>
              <mc:Fallback>
                <p:oleObj name="" r:id="rId3" imgW="2730500" imgH="508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2568" y="1510665"/>
                        <a:ext cx="3756025" cy="69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6215" y="2286635"/>
          <a:ext cx="3180080" cy="699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2311400" imgH="508000" progId="Equation.KSEE3">
                  <p:embed/>
                </p:oleObj>
              </mc:Choice>
              <mc:Fallback>
                <p:oleObj name="" r:id="rId5" imgW="2311400" imgH="508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66215" y="2286635"/>
                        <a:ext cx="3180080" cy="699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0180" y="3115628"/>
          <a:ext cx="344170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7" imgW="2501900" imgH="444500" progId="Equation.KSEE3">
                  <p:embed/>
                </p:oleObj>
              </mc:Choice>
              <mc:Fallback>
                <p:oleObj name="" r:id="rId7" imgW="25019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40180" y="3115628"/>
                        <a:ext cx="344170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8069580" y="1225550"/>
            <a:ext cx="234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/>
              <a:t> </a:t>
            </a:r>
            <a:r>
              <a:rPr lang="zh-CN" altLang="en-US"/>
              <a:t>给定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180830" y="1225550"/>
            <a:ext cx="2855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可求出最小</a:t>
            </a:r>
            <a:r>
              <a:rPr lang="en-US" altLang="zh-CN"/>
              <a:t>F</a:t>
            </a:r>
            <a:endParaRPr lang="zh-CN" altLang="en-US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9150" y="1758950"/>
          <a:ext cx="93599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9" imgW="571500" imgH="228600" progId="Equation.KSEE3">
                  <p:embed/>
                </p:oleObj>
              </mc:Choice>
              <mc:Fallback>
                <p:oleObj name="" r:id="rId9" imgW="5715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39150" y="1758950"/>
                        <a:ext cx="935990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7797800" y="17589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取</a:t>
            </a:r>
            <a:endParaRPr lang="zh-CN" altLang="en-US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591675" y="176530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得</a:t>
            </a:r>
            <a:endParaRPr lang="zh-CN" altLang="en-US">
              <a:sym typeface="+mn-ea"/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7881" y="2280285"/>
          <a:ext cx="1332230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1" imgW="812800" imgH="177165" progId="Equation.KSEE3">
                  <p:embed/>
                </p:oleObj>
              </mc:Choice>
              <mc:Fallback>
                <p:oleObj name="" r:id="rId11" imgW="8128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37881" y="2280285"/>
                        <a:ext cx="1332230" cy="29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71840" y="2717800"/>
          <a:ext cx="121983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3" imgW="685800" imgH="228600" progId="Equation.KSEE3">
                  <p:embed/>
                </p:oleObj>
              </mc:Choice>
              <mc:Fallback>
                <p:oleObj name="" r:id="rId13" imgW="6858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71840" y="2717800"/>
                        <a:ext cx="1219835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660400" y="3831590"/>
            <a:ext cx="5294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解得：</a:t>
            </a:r>
            <a:endParaRPr lang="zh-CN" altLang="en-US"/>
          </a:p>
        </p:txBody>
      </p:sp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5276" y="3867468"/>
          <a:ext cx="384302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2794000" imgH="431800" progId="Equation.KSEE3">
                  <p:embed/>
                </p:oleObj>
              </mc:Choice>
              <mc:Fallback>
                <p:oleObj name="" r:id="rId15" imgW="27940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65276" y="3867468"/>
                        <a:ext cx="3843020" cy="59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5274945" y="4963160"/>
            <a:ext cx="6289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碰撞时刻</a:t>
            </a:r>
            <a:r>
              <a:rPr lang="en-US" altLang="zh-CN"/>
              <a:t>                  </a:t>
            </a: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zh-CN" altLang="en-US"/>
              <a:t>鼓开始运动时刻为</a:t>
            </a:r>
            <a:r>
              <a:rPr lang="en-US" altLang="zh-CN"/>
              <a:t>0</a:t>
            </a:r>
            <a:r>
              <a:rPr lang="zh-CN" altLang="en-US"/>
              <a:t>时刻）</a:t>
            </a:r>
            <a:r>
              <a:rPr lang="en-US" altLang="zh-CN"/>
              <a:t>            </a:t>
            </a:r>
            <a:endParaRPr lang="en-US" altLang="zh-CN"/>
          </a:p>
        </p:txBody>
      </p:sp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9709" y="4834255"/>
          <a:ext cx="1100455" cy="6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17" imgW="800100" imgH="444500" progId="Equation.KSEE3">
                  <p:embed/>
                </p:oleObj>
              </mc:Choice>
              <mc:Fallback>
                <p:oleObj name="" r:id="rId17" imgW="8001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49709" y="4834255"/>
                        <a:ext cx="1100455" cy="61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99145" y="3201670"/>
          <a:ext cx="1287145" cy="3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19" imgW="723900" imgH="228600" progId="Equation.KSEE3">
                  <p:embed/>
                </p:oleObj>
              </mc:Choice>
              <mc:Fallback>
                <p:oleObj name="" r:id="rId19" imgW="7239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399145" y="3201670"/>
                        <a:ext cx="1287145" cy="37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21"/>
            </p:custDataLst>
          </p:nvPr>
        </p:nvSpPr>
        <p:spPr>
          <a:xfrm>
            <a:off x="6759575" y="3832860"/>
            <a:ext cx="1564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碰撞高度</a:t>
            </a:r>
            <a:r>
              <a:rPr lang="zh-CN" altLang="en-US">
                <a:sym typeface="+mn-ea"/>
              </a:rPr>
              <a:t>为：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8352473" y="3832543"/>
          <a:ext cx="222567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3" imgW="1358900" imgH="241300" progId="Equation.KSEE3">
                  <p:embed/>
                </p:oleObj>
              </mc:Choice>
              <mc:Fallback>
                <p:oleObj name="" r:id="rId23" imgW="1358900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352473" y="3832543"/>
                        <a:ext cx="222567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25"/>
            </p:custDataLst>
          </p:nvPr>
        </p:nvSpPr>
        <p:spPr>
          <a:xfrm>
            <a:off x="6759575" y="321627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精确发力时刻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6"/>
            </p:custDataLst>
          </p:nvPr>
        </p:nvSpPr>
        <p:spPr>
          <a:xfrm>
            <a:off x="6740525" y="2258695"/>
            <a:ext cx="1554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精确发力大小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170" y="1319530"/>
            <a:ext cx="552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</a:rPr>
              <a:t>碰撞时刻，球速度</a:t>
            </a:r>
            <a:r>
              <a:rPr lang="en-US" altLang="zh-CN">
                <a:solidFill>
                  <a:schemeClr val="tx1"/>
                </a:solidFill>
                <a:uFillTx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b</a:t>
            </a:r>
            <a:r>
              <a:rPr lang="en-US" altLang="zh-CN">
                <a:solidFill>
                  <a:schemeClr val="tx1"/>
                </a:solidFill>
                <a:uFillTx/>
              </a:rPr>
              <a:t>, </a:t>
            </a:r>
            <a:r>
              <a:rPr lang="zh-CN" altLang="en-US">
                <a:solidFill>
                  <a:schemeClr val="tx1"/>
                </a:solidFill>
                <a:uFillTx/>
              </a:rPr>
              <a:t>鼓速度</a:t>
            </a:r>
            <a:r>
              <a:rPr lang="en-US" altLang="zh-CN">
                <a:solidFill>
                  <a:schemeClr val="tx1"/>
                </a:solidFill>
                <a:uFillTx/>
              </a:rPr>
              <a:t>v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g</a:t>
            </a:r>
            <a:r>
              <a:rPr lang="en-US" altLang="zh-CN">
                <a:solidFill>
                  <a:schemeClr val="tx1"/>
                </a:solidFill>
                <a:uFillTx/>
              </a:rPr>
              <a:t>, </a:t>
            </a:r>
            <a:r>
              <a:rPr lang="zh-CN" altLang="en-US">
                <a:solidFill>
                  <a:schemeClr val="tx1"/>
                </a:solidFill>
                <a:uFillTx/>
              </a:rPr>
              <a:t>对速度做</a:t>
            </a:r>
            <a:r>
              <a:rPr lang="zh-CN" altLang="en-US">
                <a:solidFill>
                  <a:schemeClr val="tx1"/>
                </a:solidFill>
                <a:uFillTx/>
              </a:rPr>
              <a:t>分解</a:t>
            </a:r>
            <a:r>
              <a:rPr lang="en-US" altLang="zh-CN">
                <a:solidFill>
                  <a:schemeClr val="tx1"/>
                </a:solidFill>
                <a:uFillTx/>
              </a:rPr>
              <a:t>  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711565" y="2881630"/>
            <a:ext cx="2272030" cy="1591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9267825" y="3178810"/>
            <a:ext cx="459740" cy="575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008745" y="3447415"/>
            <a:ext cx="748030" cy="3257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737090" y="3169285"/>
            <a:ext cx="9525" cy="5651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095740" y="2872740"/>
            <a:ext cx="22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614410" y="3366135"/>
            <a:ext cx="394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sym typeface="+mn-ea"/>
              </a:rPr>
              <a:t>b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163" y="1764030"/>
          <a:ext cx="414147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0" imgH="228600" progId="Equation.KSEE3">
                  <p:embed/>
                </p:oleObj>
              </mc:Choice>
              <mc:Fallback>
                <p:oleObj name="" r:id="rId1" imgW="1651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9163" y="1764030"/>
                        <a:ext cx="4141470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163" y="2365375"/>
          <a:ext cx="430149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714500" imgH="241300" progId="Equation.KSEE3">
                  <p:embed/>
                </p:oleObj>
              </mc:Choice>
              <mc:Fallback>
                <p:oleObj name="" r:id="rId3" imgW="1714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9163" y="2365375"/>
                        <a:ext cx="430149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52170" y="2989580"/>
            <a:ext cx="552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uFillTx/>
              </a:rPr>
              <a:t>n</a:t>
            </a:r>
            <a:r>
              <a:rPr lang="zh-CN" altLang="en-US">
                <a:solidFill>
                  <a:schemeClr val="tx1"/>
                </a:solidFill>
                <a:uFillTx/>
              </a:rPr>
              <a:t>方向，做弹性</a:t>
            </a:r>
            <a:r>
              <a:rPr lang="zh-CN" altLang="en-US">
                <a:solidFill>
                  <a:schemeClr val="tx1"/>
                </a:solidFill>
                <a:uFillTx/>
              </a:rPr>
              <a:t>碰撞，则</a:t>
            </a:r>
            <a:r>
              <a:rPr lang="en-US" altLang="zh-CN">
                <a:solidFill>
                  <a:schemeClr val="tx1"/>
                </a:solidFill>
                <a:uFillTx/>
              </a:rPr>
              <a:t> </a:t>
            </a:r>
            <a:endParaRPr lang="en-US" altLang="zh-CN">
              <a:solidFill>
                <a:schemeClr val="tx1"/>
              </a:solidFill>
              <a:uFillTx/>
            </a:endParaRPr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83728" y="3427730"/>
          <a:ext cx="297561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5" imgW="1397000" imgH="393700" progId="Equation.KSEE3">
                  <p:embed/>
                </p:oleObj>
              </mc:Choice>
              <mc:Fallback>
                <p:oleObj name="" r:id="rId5" imgW="13970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83728" y="3427730"/>
                        <a:ext cx="297561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52170" y="4335780"/>
            <a:ext cx="1645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uFillTx/>
                <a:sym typeface="+mn-ea"/>
              </a:rPr>
              <a:t>球起跳速度</a:t>
            </a:r>
            <a:r>
              <a:rPr lang="zh-CN" altLang="en-US">
                <a:uFillTx/>
                <a:sym typeface="+mn-ea"/>
              </a:rPr>
              <a:t>为</a:t>
            </a:r>
            <a:r>
              <a:rPr lang="en-US" altLang="zh-CN">
                <a:uFillTx/>
                <a:sym typeface="+mn-ea"/>
              </a:rPr>
              <a:t> 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97773" y="4773930"/>
          <a:ext cx="143383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673100" imgH="215900" progId="Equation.KSEE3">
                  <p:embed/>
                </p:oleObj>
              </mc:Choice>
              <mc:Fallback>
                <p:oleObj name="" r:id="rId7" imgW="6731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97773" y="4773930"/>
                        <a:ext cx="143383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9837420" y="2800985"/>
            <a:ext cx="3079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170" y="1319530"/>
            <a:ext cx="1073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给定发力大小及时机，计算在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时刻（碰撞时刻）鼓的速度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V(t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及主轴方向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(t</a:t>
            </a:r>
            <a:r>
              <a:rPr lang="en-US" altLang="zh-CN" baseline="-25000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(t</a:t>
            </a:r>
            <a:r>
              <a:rPr lang="en-US" altLang="zh-CN" baseline="-25000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en-US" altLang="zh-CN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zh-CN" altLang="en-US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711565" y="2881630"/>
            <a:ext cx="2272030" cy="1591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9267825" y="3178810"/>
            <a:ext cx="459740" cy="575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008745" y="3447415"/>
            <a:ext cx="748030" cy="3257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9737090" y="3169285"/>
            <a:ext cx="9525" cy="5651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095740" y="2872740"/>
            <a:ext cx="22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614410" y="3366135"/>
            <a:ext cx="394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sym typeface="+mn-ea"/>
              </a:rPr>
              <a:t>b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6943" y="1840230"/>
          <a:ext cx="76771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060065" imgH="393700" progId="Equation.KSEE3">
                  <p:embed/>
                </p:oleObj>
              </mc:Choice>
              <mc:Fallback>
                <p:oleObj name="" r:id="rId1" imgW="30600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6943" y="1840230"/>
                        <a:ext cx="767715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6943" y="2955925"/>
          <a:ext cx="519303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070100" imgH="228600" progId="Equation.KSEE3">
                  <p:embed/>
                </p:oleObj>
              </mc:Choice>
              <mc:Fallback>
                <p:oleObj name="" r:id="rId3" imgW="2070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6943" y="2955925"/>
                        <a:ext cx="5193030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7260" y="3647758"/>
          <a:ext cx="2613025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1041400" imgH="228600" progId="Equation.KSEE3">
                  <p:embed/>
                </p:oleObj>
              </mc:Choice>
              <mc:Fallback>
                <p:oleObj name="" r:id="rId5" imgW="1041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7260" y="3647758"/>
                        <a:ext cx="2613025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52170" y="427736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球的起跳速度</a:t>
            </a:r>
            <a:r>
              <a:rPr lang="zh-CN" altLang="en-US"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为</a:t>
            </a:r>
            <a:endParaRPr lang="zh-CN" altLang="en-US"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0830" y="4749165"/>
          <a:ext cx="546544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7" imgW="2565400" imgH="393700" progId="Equation.KSEE3">
                  <p:embed/>
                </p:oleObj>
              </mc:Choice>
              <mc:Fallback>
                <p:oleObj name="" r:id="rId7" imgW="25654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0830" y="4749165"/>
                        <a:ext cx="5465445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我校数学建模现状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741680" y="1445260"/>
            <a:ext cx="46482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有广大的学生基础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75030" y="2221230"/>
            <a:ext cx="6286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近年，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参加美赛的学生在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1500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以上；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00100" y="2938145"/>
            <a:ext cx="10061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自由报名后，参加国赛的人数在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左右。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55955" y="3597910"/>
            <a:ext cx="5979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与兄弟院校的比较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000" y="4307840"/>
            <a:ext cx="9469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优点：参赛的学生数模水平相对较高；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971550" y="4911090"/>
            <a:ext cx="73507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不足：学校的资助力度相对不足。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11260" y="3989070"/>
            <a:ext cx="2499995" cy="922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成绩下滑原因：国奖数量基本不变，但是兄弟院校的获奖逐渐</a:t>
            </a:r>
            <a:r>
              <a:rPr lang="zh-CN" altLang="en-US"/>
              <a:t>增加。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170" y="1319530"/>
            <a:ext cx="1073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搜索法求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rPr>
              <a:t>发力的大小与时机，使得</a:t>
            </a:r>
            <a:endParaRPr lang="en-US" altLang="zh-CN">
              <a:solidFill>
                <a:schemeClr val="tx1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657715" y="1402715"/>
            <a:ext cx="2272030" cy="1591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10213975" y="1699895"/>
            <a:ext cx="459740" cy="575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954895" y="1968500"/>
            <a:ext cx="748030" cy="3257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0683240" y="1690370"/>
            <a:ext cx="9525" cy="5651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041890" y="1393825"/>
            <a:ext cx="22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491345" y="1788795"/>
            <a:ext cx="394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sym typeface="+mn-ea"/>
              </a:rPr>
              <a:t>b</a:t>
            </a:r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4701" y="1762125"/>
          <a:ext cx="4737735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" imgW="2222500" imgH="254000" progId="Equation.KSEE3">
                  <p:embed/>
                </p:oleObj>
              </mc:Choice>
              <mc:Fallback>
                <p:oleObj name="" r:id="rId1" imgW="22225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4701" y="1762125"/>
                        <a:ext cx="4737735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4438" y="1752283"/>
          <a:ext cx="232791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1091565" imgH="254000" progId="Equation.KSEE3">
                  <p:embed/>
                </p:oleObj>
              </mc:Choice>
              <mc:Fallback>
                <p:oleObj name="" r:id="rId3" imgW="1091565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4438" y="1752283"/>
                        <a:ext cx="2327910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52170" y="254063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可由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fmincon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求解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641350" y="3197225"/>
          <a:ext cx="10704830" cy="115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630"/>
                <a:gridCol w="897255"/>
                <a:gridCol w="895985"/>
                <a:gridCol w="896620"/>
                <a:gridCol w="896620"/>
                <a:gridCol w="897255"/>
                <a:gridCol w="895985"/>
                <a:gridCol w="896620"/>
                <a:gridCol w="895985"/>
                <a:gridCol w="897255"/>
                <a:gridCol w="896620"/>
              </a:tblGrid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用力参数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发力时机偏差量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279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0.0263</a:t>
                      </a:r>
                      <a:endParaRPr 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0.0156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-0.0044</a:t>
                      </a:r>
                      <a:endParaRPr 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-0.0202</a:t>
                      </a:r>
                      <a:endParaRPr 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-0.0279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-0.0411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-0.0157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0.0041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0.0201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用力大小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47.3267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41.2980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41.7640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42.1977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42.6039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42.7448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42.4956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42.6469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42.1938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41.7318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90270" y="4607560"/>
            <a:ext cx="308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球的反弹速度</a:t>
            </a:r>
            <a:r>
              <a:rPr lang="zh-CN" altLang="en-US"/>
              <a:t>为：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3513" y="4584700"/>
          <a:ext cx="511683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2400300" imgH="203200" progId="Equation.KSEE3">
                  <p:embed/>
                </p:oleObj>
              </mc:Choice>
              <mc:Fallback>
                <p:oleObj name="" r:id="rId6" imgW="2400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03513" y="4584700"/>
                        <a:ext cx="5116830" cy="43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90270" y="5079365"/>
            <a:ext cx="308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速度与垂直方向的夹角</a:t>
            </a:r>
            <a:r>
              <a:rPr lang="zh-CN" altLang="en-US"/>
              <a:t>为：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8726" y="5079048"/>
          <a:ext cx="222059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8" imgW="1041400" imgH="177165" progId="Equation.KSEE3">
                  <p:embed/>
                </p:oleObj>
              </mc:Choice>
              <mc:Fallback>
                <p:oleObj name="" r:id="rId8" imgW="1041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8726" y="5079048"/>
                        <a:ext cx="222059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977005" y="1894840"/>
            <a:ext cx="815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s.t</a:t>
            </a:r>
            <a:endParaRPr lang="en-US" altLang="zh-CN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955608" y="2469516"/>
          <a:ext cx="4822190" cy="54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2260600" imgH="254000" progId="Equation.KSEE3">
                  <p:embed/>
                </p:oleObj>
              </mc:Choice>
              <mc:Fallback>
                <p:oleObj name="" r:id="rId11" imgW="22606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55608" y="2469516"/>
                        <a:ext cx="4822190" cy="54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46075" y="189230"/>
            <a:ext cx="79971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第四问：倾斜后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的策略调整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170" y="1319530"/>
            <a:ext cx="1073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可以只调整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en-US" altLang="zh-CN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>
                <a:solidFill>
                  <a:schemeClr val="tx1"/>
                </a:solidFill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俩个人的发力及发力时机</a:t>
            </a:r>
            <a:endParaRPr lang="zh-CN" altLang="en-US">
              <a:solidFill>
                <a:schemeClr val="tx1"/>
              </a:solidFill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9657715" y="1402715"/>
            <a:ext cx="2272030" cy="1591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10213975" y="1699895"/>
            <a:ext cx="459740" cy="5753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9954895" y="1968500"/>
            <a:ext cx="748030" cy="3257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10683240" y="1690370"/>
            <a:ext cx="9525" cy="56515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041890" y="1393825"/>
            <a:ext cx="229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9491345" y="1788795"/>
            <a:ext cx="394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v</a:t>
            </a:r>
            <a:r>
              <a:rPr lang="en-US" altLang="zh-CN" baseline="-25000">
                <a:uFillTx/>
                <a:sym typeface="+mn-ea"/>
              </a:rPr>
              <a:t>b</a:t>
            </a:r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4701" y="1762125"/>
          <a:ext cx="4737735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" imgW="2222500" imgH="254000" progId="Equation.KSEE3">
                  <p:embed/>
                </p:oleObj>
              </mc:Choice>
              <mc:Fallback>
                <p:oleObj name="" r:id="rId1" imgW="22225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4701" y="1762125"/>
                        <a:ext cx="4737735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4438" y="1752283"/>
          <a:ext cx="232791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1091565" imgH="254000" progId="Equation.KSEE3">
                  <p:embed/>
                </p:oleObj>
              </mc:Choice>
              <mc:Fallback>
                <p:oleObj name="" r:id="rId3" imgW="1091565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4438" y="1752283"/>
                        <a:ext cx="2327910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852170" y="2540635"/>
            <a:ext cx="23602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可由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fmincon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求解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728980" y="3261995"/>
          <a:ext cx="10733405" cy="115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05"/>
                <a:gridCol w="897255"/>
                <a:gridCol w="895985"/>
                <a:gridCol w="896620"/>
                <a:gridCol w="896620"/>
                <a:gridCol w="897255"/>
                <a:gridCol w="895985"/>
                <a:gridCol w="896620"/>
                <a:gridCol w="895985"/>
                <a:gridCol w="897255"/>
                <a:gridCol w="896620"/>
              </a:tblGrid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用力参数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发力时机偏差量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507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0.0487</a:t>
                      </a:r>
                      <a:endParaRPr 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用力大小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46.5304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42.7918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42.3840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42.3840</a:t>
                      </a:r>
                      <a:endParaRPr lang="zh-CN" altLang="en-US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42.3840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42.3840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42.3840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42.3840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42.3840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42.3840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90270" y="4607560"/>
            <a:ext cx="308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球的反弹速度</a:t>
            </a:r>
            <a:r>
              <a:rPr lang="zh-CN" altLang="en-US"/>
              <a:t>为：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71141" y="4584700"/>
          <a:ext cx="4981575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6" imgW="2336800" imgH="203200" progId="Equation.KSEE3">
                  <p:embed/>
                </p:oleObj>
              </mc:Choice>
              <mc:Fallback>
                <p:oleObj name="" r:id="rId6" imgW="23368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141" y="4584700"/>
                        <a:ext cx="4981575" cy="43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890270" y="5079365"/>
            <a:ext cx="3086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速度与垂直方向的夹角</a:t>
            </a:r>
            <a:r>
              <a:rPr lang="zh-CN" altLang="en-US"/>
              <a:t>为：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90303" y="5069523"/>
          <a:ext cx="89408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8" imgW="419100" imgH="177165" progId="Equation.KSEE3">
                  <p:embed/>
                </p:oleObj>
              </mc:Choice>
              <mc:Fallback>
                <p:oleObj name="" r:id="rId8" imgW="4191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90303" y="5069523"/>
                        <a:ext cx="89408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977005" y="1894840"/>
            <a:ext cx="815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s.t</a:t>
            </a:r>
            <a:endParaRPr lang="en-US" altLang="zh-CN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955608" y="2469516"/>
          <a:ext cx="4822190" cy="54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2260600" imgH="254000" progId="Equation.KSEE3">
                  <p:embed/>
                </p:oleObj>
              </mc:Choice>
              <mc:Fallback>
                <p:oleObj name="" r:id="rId11" imgW="22606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55608" y="2469516"/>
                        <a:ext cx="4822190" cy="542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12995" y="2608580"/>
            <a:ext cx="31254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0"/>
              <a:t>谢谢！</a:t>
            </a:r>
            <a:endParaRPr lang="zh-CN" altLang="en-US" sz="8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346075" y="189230"/>
            <a:ext cx="65265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我校数学建模现状</a:t>
            </a:r>
            <a:endParaRPr lang="zh-CN" altLang="en-US" sz="4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741680" y="1445260"/>
            <a:ext cx="106572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大多数</a:t>
            </a:r>
            <a:r>
              <a:rPr lang="zh-CN" altLang="en-US" sz="3600" b="1">
                <a:latin typeface="宋体" panose="02010600030101010101" pitchFamily="2" charset="-122"/>
                <a:ea typeface="宋体" panose="02010600030101010101" pitchFamily="2" charset="-122"/>
              </a:rPr>
              <a:t>同学侧重数据处理问题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75030" y="2221230"/>
            <a:ext cx="998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主要侧重于泛化的方法与软件的运用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（数模的初等水平）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85825" y="2938145"/>
            <a:ext cx="9975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缺少由理论知识推导数学公式的能力（创新的基本能力）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55955" y="3597910"/>
            <a:ext cx="10742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3600" b="1">
                <a:latin typeface="宋体" panose="02010600030101010101" pitchFamily="2" charset="-122"/>
                <a:ea typeface="宋体" panose="02010600030101010101" pitchFamily="2" charset="-122"/>
              </a:rPr>
              <a:t>突破点：机理分析类问题</a:t>
            </a:r>
            <a:endParaRPr lang="zh-CN" altLang="en-US" sz="36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6000" y="4380865"/>
            <a:ext cx="94691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由自然科学的理论知识建立模型及算法的理论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UNIT_TABLE_BEAUTIFY" val="smartTable{a42b314c-1eb3-43b9-81d8-d0f8fc06ece9}"/>
</p:tagLst>
</file>

<file path=ppt/tags/tag114.xml><?xml version="1.0" encoding="utf-8"?>
<p:tagLst xmlns:p="http://schemas.openxmlformats.org/presentationml/2006/main">
  <p:tag name="KSO_WM_UNIT_TABLE_BEAUTIFY" val="smartTable{a42b314c-1eb3-43b9-81d8-d0f8fc06ece9}"/>
</p:tagLst>
</file>

<file path=ppt/tags/tag115.xml><?xml version="1.0" encoding="utf-8"?>
<p:tagLst xmlns:p="http://schemas.openxmlformats.org/presentationml/2006/main">
  <p:tag name="KSO_WM_UNIT_PLACING_PICTURE_USER_VIEWPORT" val="{&quot;height&quot;:3643,&quot;width&quot;:4858}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UNIT_TABLE_BEAUTIFY" val="smartTable{483b007a-d39d-48f5-9e28-ee860b56f315}"/>
  <p:tag name="TABLE_ENDDRAG_ORIGIN_RECT" val="813*90"/>
  <p:tag name="TABLE_ENDDRAG_RECT" val="67*256*813*103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UNIT_TABLE_BEAUTIFY" val="smartTable{483b007a-d39d-48f5-9e28-ee860b56f315}"/>
  <p:tag name="TABLE_ENDDRAG_ORIGIN_RECT" val="813*90"/>
  <p:tag name="TABLE_ENDDRAG_RECT" val="67*256*813*103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PP_MARK_KEY" val="39e6258e-34ea-4f2d-8b1a-bd376058e8db"/>
  <p:tag name="COMMONDATA" val="eyJoZGlkIjoiYWUyZGNiYTVjZmE4NzViMWJhY2Q5MWM5ODc3NjUyMDkifQ==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UNIT_TABLE_BEAUTIFY" val="smartTable{c87f67ff-5fbb-430a-94f4-6e3eb72863ec}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UNIT_TABLE_BEAUTIFY" val="smartTable{c87f67ff-5fbb-430a-94f4-6e3eb72863ec}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UNIT_TABLE_BEAUTIFY" val="smartTable{e969b71f-336e-49c8-83b3-8a4ec64083c9}"/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UNIT_TABLE_BEAUTIFY" val="smartTable{3a670c97-0ace-4b52-a29d-712502216005}"/>
  <p:tag name="TABLE_ENDDRAG_ORIGIN_RECT" val="764*199"/>
  <p:tag name="TABLE_ENDDRAG_RECT" val="144*210*764*199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UNIT_TABLE_BEAUTIFY" val="smartTable{3a670c97-0ace-4b52-a29d-712502216005}"/>
  <p:tag name="TABLE_ENDDRAG_ORIGIN_RECT" val="764*199"/>
  <p:tag name="TABLE_ENDDRAG_RECT" val="144*210*764*199"/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UNIT_TABLE_BEAUTIFY" val="smartTable{07e04114-7bf7-4d7a-a88c-d9f5defab31f}"/>
</p:tagLst>
</file>

<file path=ppt/tags/tag87.xml><?xml version="1.0" encoding="utf-8"?>
<p:tagLst xmlns:p="http://schemas.openxmlformats.org/presentationml/2006/main">
  <p:tag name="KSO_WM_UNIT_TABLE_BEAUTIFY" val="smartTable{07e04114-7bf7-4d7a-a88c-d9f5defab31f}"/>
</p:tagLst>
</file>

<file path=ppt/tags/tag88.xml><?xml version="1.0" encoding="utf-8"?>
<p:tagLst xmlns:p="http://schemas.openxmlformats.org/presentationml/2006/main">
  <p:tag name="KSO_WM_UNIT_TABLE_BEAUTIFY" val="smartTable{07e04114-7bf7-4d7a-a88c-d9f5defab31f}"/>
</p:tagLst>
</file>

<file path=ppt/tags/tag89.xml><?xml version="1.0" encoding="utf-8"?>
<p:tagLst xmlns:p="http://schemas.openxmlformats.org/presentationml/2006/main">
  <p:tag name="KSO_WM_UNIT_TABLE_BEAUTIFY" val="smartTable{07e04114-7bf7-4d7a-a88c-d9f5defab31f}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UNIT_TABLE_BEAUTIFY" val="smartTable{07e04114-7bf7-4d7a-a88c-d9f5defab31f}"/>
</p:tagLst>
</file>

<file path=ppt/tags/tag91.xml><?xml version="1.0" encoding="utf-8"?>
<p:tagLst xmlns:p="http://schemas.openxmlformats.org/presentationml/2006/main">
  <p:tag name="KSO_WM_UNIT_TABLE_BEAUTIFY" val="smartTable{07e04114-7bf7-4d7a-a88c-d9f5defab31f}"/>
</p:tagLst>
</file>

<file path=ppt/tags/tag92.xml><?xml version="1.0" encoding="utf-8"?>
<p:tagLst xmlns:p="http://schemas.openxmlformats.org/presentationml/2006/main">
  <p:tag name="KSO_WM_UNIT_TABLE_BEAUTIFY" val="smartTable{07e04114-7bf7-4d7a-a88c-d9f5defab31f}"/>
</p:tagLst>
</file>

<file path=ppt/tags/tag93.xml><?xml version="1.0" encoding="utf-8"?>
<p:tagLst xmlns:p="http://schemas.openxmlformats.org/presentationml/2006/main">
  <p:tag name="KSO_WM_UNIT_TABLE_BEAUTIFY" val="smartTable{07e04114-7bf7-4d7a-a88c-d9f5defab31f}"/>
</p:tagLst>
</file>

<file path=ppt/tags/tag94.xml><?xml version="1.0" encoding="utf-8"?>
<p:tagLst xmlns:p="http://schemas.openxmlformats.org/presentationml/2006/main">
  <p:tag name="KSO_WM_UNIT_TABLE_BEAUTIFY" val="smartTable{07e04114-7bf7-4d7a-a88c-d9f5defab31f}"/>
</p:tagLst>
</file>

<file path=ppt/tags/tag95.xml><?xml version="1.0" encoding="utf-8"?>
<p:tagLst xmlns:p="http://schemas.openxmlformats.org/presentationml/2006/main">
  <p:tag name="KSO_WM_UNIT_TABLE_BEAUTIFY" val="smartTable{07e04114-7bf7-4d7a-a88c-d9f5defab31f}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UNIT_PLACING_PICTURE_USER_VIEWPORT" val="{&quot;height&quot;:5044,&quot;width&quot;:15505}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学术文献 16x9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10673</Words>
  <Application>WPS 演示</Application>
  <PresentationFormat>宽屏</PresentationFormat>
  <Paragraphs>2262</Paragraphs>
  <Slides>82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142</vt:i4>
      </vt:variant>
      <vt:variant>
        <vt:lpstr>幻灯片标题</vt:lpstr>
      </vt:variant>
      <vt:variant>
        <vt:i4>82</vt:i4>
      </vt:variant>
    </vt:vector>
  </HeadingPairs>
  <TitlesOfParts>
    <vt:vector size="234" baseType="lpstr">
      <vt:lpstr>Arial</vt:lpstr>
      <vt:lpstr>宋体</vt:lpstr>
      <vt:lpstr>Wingdings</vt:lpstr>
      <vt:lpstr>微软雅黑</vt:lpstr>
      <vt:lpstr>Arial Unicode MS</vt:lpstr>
      <vt:lpstr>黑体</vt:lpstr>
      <vt:lpstr>Euphemia</vt:lpstr>
      <vt:lpstr>Segoe Print</vt:lpstr>
      <vt:lpstr>学术文献 16x9</vt:lpstr>
      <vt:lpstr>默认设计模板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   同心鼓颠球分析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同心鼓颠球分析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mikexhy</cp:lastModifiedBy>
  <cp:revision>236</cp:revision>
  <dcterms:created xsi:type="dcterms:W3CDTF">2018-10-28T04:10:00Z</dcterms:created>
  <dcterms:modified xsi:type="dcterms:W3CDTF">2023-07-02T11:35:40Z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KSOProductBuildVer">
    <vt:lpwstr>2052-11.1.0.14309</vt:lpwstr>
  </property>
  <property fmtid="{D5CDD505-2E9C-101B-9397-08002B2CF9AE}" pid="9" name="ICV">
    <vt:lpwstr>719E9B95A8CA41ACAAC72F610070759C</vt:lpwstr>
  </property>
</Properties>
</file>