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95" r:id="rId4"/>
    <p:sldId id="303" r:id="rId5"/>
    <p:sldId id="296" r:id="rId6"/>
    <p:sldId id="302" r:id="rId7"/>
    <p:sldId id="304" r:id="rId8"/>
    <p:sldId id="297" r:id="rId9"/>
    <p:sldId id="298" r:id="rId10"/>
    <p:sldId id="305" r:id="rId11"/>
    <p:sldId id="299" r:id="rId12"/>
    <p:sldId id="306" r:id="rId13"/>
    <p:sldId id="307" r:id="rId14"/>
    <p:sldId id="310" r:id="rId15"/>
    <p:sldId id="308" r:id="rId16"/>
    <p:sldId id="311" r:id="rId17"/>
    <p:sldId id="312" r:id="rId18"/>
    <p:sldId id="314" r:id="rId19"/>
    <p:sldId id="300" r:id="rId20"/>
    <p:sldId id="315" r:id="rId21"/>
    <p:sldId id="313" r:id="rId22"/>
    <p:sldId id="316" r:id="rId23"/>
    <p:sldId id="317" r:id="rId24"/>
    <p:sldId id="301" r:id="rId25"/>
    <p:sldId id="318" r:id="rId26"/>
    <p:sldId id="319" r:id="rId27"/>
    <p:sldId id="320" r:id="rId28"/>
    <p:sldId id="321" r:id="rId29"/>
    <p:sldId id="29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4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0" autoAdjust="0"/>
    <p:restoredTop sz="94660"/>
  </p:normalViewPr>
  <p:slideViewPr>
    <p:cSldViewPr snapToGrid="0">
      <p:cViewPr varScale="1">
        <p:scale>
          <a:sx n="91" d="100"/>
          <a:sy n="91" d="100"/>
        </p:scale>
        <p:origin x="64" y="1296"/>
      </p:cViewPr>
      <p:guideLst>
        <p:guide pos="57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1964" y="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E3213-E389-4393-930D-CB237F6591FE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32D73-5106-47DF-B5D9-CE3AC4292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92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08D86-6727-4FF8-8E7B-D5E08521AF2E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8A38-A9AC-4CED-9166-F6687E214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45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多个模型的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meta-analysis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B8A38-A9AC-4CED-9166-F6687E214E8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2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61632"/>
            <a:ext cx="9144000" cy="1197481"/>
          </a:xfrm>
        </p:spPr>
        <p:txBody>
          <a:bodyPr anchor="b">
            <a:normAutofit/>
          </a:bodyPr>
          <a:lstStyle>
            <a:lvl1pPr algn="ctr">
              <a:defRPr sz="5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50420" y="3602038"/>
            <a:ext cx="591758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 descr="xiaohu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8" t="5495" r="5698" b="17857"/>
          <a:stretch>
            <a:fillRect/>
          </a:stretch>
        </p:blipFill>
        <p:spPr bwMode="auto">
          <a:xfrm>
            <a:off x="0" y="33338"/>
            <a:ext cx="1524000" cy="118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3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7720-0771-46BC-BB7F-FB3A84FB373B}" type="datetime1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0A3D-F044-46E4-9FB2-AFDCE6D1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C7E0-421C-4DA8-A7DD-856FD815C00A}" type="datetime1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0A3D-F044-46E4-9FB2-AFDCE6D1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850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3FBB-54F8-49EA-92F0-07AD4B2F5A27}" type="datetime1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0A3D-F044-46E4-9FB2-AFDCE6D1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816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E6D2-F9FF-4B89-94F4-25958F0BAC30}" type="datetime1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0A3D-F044-46E4-9FB2-AFDCE6D1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07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1984-8E96-4006-B950-38B5F1E5449A}" type="datetime1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0A3D-F044-46E4-9FB2-AFDCE6D1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A461-90B1-4D32-9C2F-8EBDC458E111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6" name="燕尾形 5"/>
          <p:cNvSpPr/>
          <p:nvPr userDrawn="1"/>
        </p:nvSpPr>
        <p:spPr>
          <a:xfrm>
            <a:off x="282498" y="356658"/>
            <a:ext cx="351625" cy="438795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560038" y="356658"/>
            <a:ext cx="351625" cy="43879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平行四边形 8">
            <a:extLst>
              <a:ext uri="{FF2B5EF4-FFF2-40B4-BE49-F238E27FC236}">
                <a16:creationId xmlns:a16="http://schemas.microsoft.com/office/drawing/2014/main" id="{6B3D172A-9EDE-4715-8A00-E46EE4C14BA8}"/>
              </a:ext>
            </a:extLst>
          </p:cNvPr>
          <p:cNvSpPr/>
          <p:nvPr userDrawn="1"/>
        </p:nvSpPr>
        <p:spPr>
          <a:xfrm>
            <a:off x="9697963" y="6298952"/>
            <a:ext cx="2501435" cy="212531"/>
          </a:xfrm>
          <a:custGeom>
            <a:avLst/>
            <a:gdLst>
              <a:gd name="connsiteX0" fmla="*/ 0 w 1870529"/>
              <a:gd name="connsiteY0" fmla="*/ 159398 h 159398"/>
              <a:gd name="connsiteX1" fmla="*/ 39850 w 1870529"/>
              <a:gd name="connsiteY1" fmla="*/ 0 h 159398"/>
              <a:gd name="connsiteX2" fmla="*/ 1870529 w 1870529"/>
              <a:gd name="connsiteY2" fmla="*/ 0 h 159398"/>
              <a:gd name="connsiteX3" fmla="*/ 1830680 w 1870529"/>
              <a:gd name="connsiteY3" fmla="*/ 159398 h 159398"/>
              <a:gd name="connsiteX4" fmla="*/ 0 w 1870529"/>
              <a:gd name="connsiteY4" fmla="*/ 159398 h 159398"/>
              <a:gd name="connsiteX0" fmla="*/ 0 w 1876076"/>
              <a:gd name="connsiteY0" fmla="*/ 159398 h 159398"/>
              <a:gd name="connsiteX1" fmla="*/ 39850 w 1876076"/>
              <a:gd name="connsiteY1" fmla="*/ 0 h 159398"/>
              <a:gd name="connsiteX2" fmla="*/ 1870529 w 1876076"/>
              <a:gd name="connsiteY2" fmla="*/ 0 h 159398"/>
              <a:gd name="connsiteX3" fmla="*/ 1876076 w 1876076"/>
              <a:gd name="connsiteY3" fmla="*/ 159398 h 159398"/>
              <a:gd name="connsiteX4" fmla="*/ 0 w 1876076"/>
              <a:gd name="connsiteY4" fmla="*/ 159398 h 1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076" h="159398">
                <a:moveTo>
                  <a:pt x="0" y="159398"/>
                </a:moveTo>
                <a:lnTo>
                  <a:pt x="39850" y="0"/>
                </a:lnTo>
                <a:lnTo>
                  <a:pt x="1870529" y="0"/>
                </a:lnTo>
                <a:lnTo>
                  <a:pt x="1876076" y="159398"/>
                </a:lnTo>
                <a:lnTo>
                  <a:pt x="0" y="159398"/>
                </a:lnTo>
                <a:close/>
              </a:path>
            </a:pathLst>
          </a:custGeom>
          <a:solidFill>
            <a:srgbClr val="E88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平行四边形 7">
            <a:extLst>
              <a:ext uri="{FF2B5EF4-FFF2-40B4-BE49-F238E27FC236}">
                <a16:creationId xmlns:a16="http://schemas.microsoft.com/office/drawing/2014/main" id="{0680BB9B-5B60-41AE-9EA0-1411F8CE7903}"/>
              </a:ext>
            </a:extLst>
          </p:cNvPr>
          <p:cNvSpPr/>
          <p:nvPr userDrawn="1"/>
        </p:nvSpPr>
        <p:spPr>
          <a:xfrm>
            <a:off x="8556171" y="6598569"/>
            <a:ext cx="3637368" cy="290287"/>
          </a:xfrm>
          <a:custGeom>
            <a:avLst/>
            <a:gdLst>
              <a:gd name="connsiteX0" fmla="*/ 0 w 2803073"/>
              <a:gd name="connsiteY0" fmla="*/ 217715 h 217715"/>
              <a:gd name="connsiteX1" fmla="*/ 54429 w 2803073"/>
              <a:gd name="connsiteY1" fmla="*/ 0 h 217715"/>
              <a:gd name="connsiteX2" fmla="*/ 2803073 w 2803073"/>
              <a:gd name="connsiteY2" fmla="*/ 0 h 217715"/>
              <a:gd name="connsiteX3" fmla="*/ 2748644 w 2803073"/>
              <a:gd name="connsiteY3" fmla="*/ 217715 h 217715"/>
              <a:gd name="connsiteX4" fmla="*/ 0 w 2803073"/>
              <a:gd name="connsiteY4" fmla="*/ 217715 h 217715"/>
              <a:gd name="connsiteX0" fmla="*/ 0 w 2777133"/>
              <a:gd name="connsiteY0" fmla="*/ 217715 h 217715"/>
              <a:gd name="connsiteX1" fmla="*/ 54429 w 2777133"/>
              <a:gd name="connsiteY1" fmla="*/ 0 h 217715"/>
              <a:gd name="connsiteX2" fmla="*/ 2777133 w 2777133"/>
              <a:gd name="connsiteY2" fmla="*/ 0 h 217715"/>
              <a:gd name="connsiteX3" fmla="*/ 2748644 w 2777133"/>
              <a:gd name="connsiteY3" fmla="*/ 217715 h 217715"/>
              <a:gd name="connsiteX4" fmla="*/ 0 w 2777133"/>
              <a:gd name="connsiteY4" fmla="*/ 217715 h 217715"/>
              <a:gd name="connsiteX0" fmla="*/ 0 w 2748644"/>
              <a:gd name="connsiteY0" fmla="*/ 217715 h 217715"/>
              <a:gd name="connsiteX1" fmla="*/ 54429 w 2748644"/>
              <a:gd name="connsiteY1" fmla="*/ 0 h 217715"/>
              <a:gd name="connsiteX2" fmla="*/ 2744707 w 2748644"/>
              <a:gd name="connsiteY2" fmla="*/ 0 h 217715"/>
              <a:gd name="connsiteX3" fmla="*/ 2748644 w 2748644"/>
              <a:gd name="connsiteY3" fmla="*/ 217715 h 217715"/>
              <a:gd name="connsiteX4" fmla="*/ 0 w 2748644"/>
              <a:gd name="connsiteY4" fmla="*/ 217715 h 217715"/>
              <a:gd name="connsiteX0" fmla="*/ 0 w 2749807"/>
              <a:gd name="connsiteY0" fmla="*/ 217715 h 217715"/>
              <a:gd name="connsiteX1" fmla="*/ 54429 w 2749807"/>
              <a:gd name="connsiteY1" fmla="*/ 0 h 217715"/>
              <a:gd name="connsiteX2" fmla="*/ 2749507 w 2749807"/>
              <a:gd name="connsiteY2" fmla="*/ 0 h 217715"/>
              <a:gd name="connsiteX3" fmla="*/ 2748644 w 2749807"/>
              <a:gd name="connsiteY3" fmla="*/ 217715 h 217715"/>
              <a:gd name="connsiteX4" fmla="*/ 0 w 2749807"/>
              <a:gd name="connsiteY4" fmla="*/ 217715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9807" h="217715">
                <a:moveTo>
                  <a:pt x="0" y="217715"/>
                </a:moveTo>
                <a:lnTo>
                  <a:pt x="54429" y="0"/>
                </a:lnTo>
                <a:lnTo>
                  <a:pt x="2749507" y="0"/>
                </a:lnTo>
                <a:cubicBezTo>
                  <a:pt x="2750819" y="72572"/>
                  <a:pt x="2747332" y="145143"/>
                  <a:pt x="2748644" y="217715"/>
                </a:cubicBezTo>
                <a:lnTo>
                  <a:pt x="0" y="217715"/>
                </a:lnTo>
                <a:close/>
              </a:path>
            </a:pathLst>
          </a:custGeom>
          <a:solidFill>
            <a:srgbClr val="1F4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AFA057-E4E0-4FE5-9481-BA1BCC201F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00" y="283827"/>
            <a:ext cx="1260000" cy="777733"/>
          </a:xfrm>
          <a:prstGeom prst="rect">
            <a:avLst/>
          </a:prstGeom>
        </p:spPr>
      </p:pic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351CE52D-E347-4647-A4AA-E85630F9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885" y="6561361"/>
            <a:ext cx="2743200" cy="365125"/>
          </a:xfr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911663" y="302326"/>
            <a:ext cx="10515600" cy="58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 lang="zh-CN" altLang="en-US" sz="3600" b="1" dirty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marL="0" lvl="0"/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idx="1" hasCustomPrompt="1"/>
          </p:nvPr>
        </p:nvSpPr>
        <p:spPr>
          <a:xfrm>
            <a:off x="911663" y="1443019"/>
            <a:ext cx="10515600" cy="452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50000"/>
              </a:lnSpc>
              <a:buFont typeface="黑体" panose="02010609060101010101" pitchFamily="49" charset="-122"/>
              <a:buChar char="-"/>
              <a:defRPr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lnSpc>
                <a:spcPct val="150000"/>
              </a:lnSpc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</a:t>
            </a:r>
            <a:r>
              <a:rPr lang="zh-CN" altLang="en-US" dirty="0" smtClean="0"/>
              <a:t>样式</a:t>
            </a:r>
            <a:r>
              <a:rPr lang="en-US" altLang="zh-CN" dirty="0" smtClean="0"/>
              <a:t>c</a:t>
            </a:r>
            <a:endParaRPr lang="zh-CN" altLang="en-US" dirty="0"/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r>
              <a:rPr lang="en-US" altLang="zh-CN" dirty="0" smtClean="0"/>
              <a:t>c</a:t>
            </a:r>
          </a:p>
          <a:p>
            <a:pPr lvl="2"/>
            <a:r>
              <a:rPr lang="zh-CN" altLang="en-US" dirty="0" smtClean="0"/>
              <a:t>第三级</a:t>
            </a:r>
            <a:r>
              <a:rPr lang="en-US" altLang="zh-CN" dirty="0" smtClean="0"/>
              <a:t>A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732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89ED-A46C-4128-87C7-B0B05157B4F0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6" name="燕尾形 5"/>
          <p:cNvSpPr/>
          <p:nvPr userDrawn="1"/>
        </p:nvSpPr>
        <p:spPr>
          <a:xfrm>
            <a:off x="282498" y="356658"/>
            <a:ext cx="351625" cy="438795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560038" y="356658"/>
            <a:ext cx="351625" cy="43879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平行四边形 8">
            <a:extLst>
              <a:ext uri="{FF2B5EF4-FFF2-40B4-BE49-F238E27FC236}">
                <a16:creationId xmlns:a16="http://schemas.microsoft.com/office/drawing/2014/main" id="{6B3D172A-9EDE-4715-8A00-E46EE4C14BA8}"/>
              </a:ext>
            </a:extLst>
          </p:cNvPr>
          <p:cNvSpPr/>
          <p:nvPr userDrawn="1"/>
        </p:nvSpPr>
        <p:spPr>
          <a:xfrm>
            <a:off x="9697963" y="6298952"/>
            <a:ext cx="2501435" cy="212531"/>
          </a:xfrm>
          <a:custGeom>
            <a:avLst/>
            <a:gdLst>
              <a:gd name="connsiteX0" fmla="*/ 0 w 1870529"/>
              <a:gd name="connsiteY0" fmla="*/ 159398 h 159398"/>
              <a:gd name="connsiteX1" fmla="*/ 39850 w 1870529"/>
              <a:gd name="connsiteY1" fmla="*/ 0 h 159398"/>
              <a:gd name="connsiteX2" fmla="*/ 1870529 w 1870529"/>
              <a:gd name="connsiteY2" fmla="*/ 0 h 159398"/>
              <a:gd name="connsiteX3" fmla="*/ 1830680 w 1870529"/>
              <a:gd name="connsiteY3" fmla="*/ 159398 h 159398"/>
              <a:gd name="connsiteX4" fmla="*/ 0 w 1870529"/>
              <a:gd name="connsiteY4" fmla="*/ 159398 h 159398"/>
              <a:gd name="connsiteX0" fmla="*/ 0 w 1876076"/>
              <a:gd name="connsiteY0" fmla="*/ 159398 h 159398"/>
              <a:gd name="connsiteX1" fmla="*/ 39850 w 1876076"/>
              <a:gd name="connsiteY1" fmla="*/ 0 h 159398"/>
              <a:gd name="connsiteX2" fmla="*/ 1870529 w 1876076"/>
              <a:gd name="connsiteY2" fmla="*/ 0 h 159398"/>
              <a:gd name="connsiteX3" fmla="*/ 1876076 w 1876076"/>
              <a:gd name="connsiteY3" fmla="*/ 159398 h 159398"/>
              <a:gd name="connsiteX4" fmla="*/ 0 w 1876076"/>
              <a:gd name="connsiteY4" fmla="*/ 159398 h 1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076" h="159398">
                <a:moveTo>
                  <a:pt x="0" y="159398"/>
                </a:moveTo>
                <a:lnTo>
                  <a:pt x="39850" y="0"/>
                </a:lnTo>
                <a:lnTo>
                  <a:pt x="1870529" y="0"/>
                </a:lnTo>
                <a:lnTo>
                  <a:pt x="1876076" y="159398"/>
                </a:lnTo>
                <a:lnTo>
                  <a:pt x="0" y="159398"/>
                </a:lnTo>
                <a:close/>
              </a:path>
            </a:pathLst>
          </a:custGeom>
          <a:solidFill>
            <a:srgbClr val="E88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平行四边形 7">
            <a:extLst>
              <a:ext uri="{FF2B5EF4-FFF2-40B4-BE49-F238E27FC236}">
                <a16:creationId xmlns:a16="http://schemas.microsoft.com/office/drawing/2014/main" id="{0680BB9B-5B60-41AE-9EA0-1411F8CE7903}"/>
              </a:ext>
            </a:extLst>
          </p:cNvPr>
          <p:cNvSpPr/>
          <p:nvPr userDrawn="1"/>
        </p:nvSpPr>
        <p:spPr>
          <a:xfrm>
            <a:off x="8556171" y="6598569"/>
            <a:ext cx="3637368" cy="290287"/>
          </a:xfrm>
          <a:custGeom>
            <a:avLst/>
            <a:gdLst>
              <a:gd name="connsiteX0" fmla="*/ 0 w 2803073"/>
              <a:gd name="connsiteY0" fmla="*/ 217715 h 217715"/>
              <a:gd name="connsiteX1" fmla="*/ 54429 w 2803073"/>
              <a:gd name="connsiteY1" fmla="*/ 0 h 217715"/>
              <a:gd name="connsiteX2" fmla="*/ 2803073 w 2803073"/>
              <a:gd name="connsiteY2" fmla="*/ 0 h 217715"/>
              <a:gd name="connsiteX3" fmla="*/ 2748644 w 2803073"/>
              <a:gd name="connsiteY3" fmla="*/ 217715 h 217715"/>
              <a:gd name="connsiteX4" fmla="*/ 0 w 2803073"/>
              <a:gd name="connsiteY4" fmla="*/ 217715 h 217715"/>
              <a:gd name="connsiteX0" fmla="*/ 0 w 2777133"/>
              <a:gd name="connsiteY0" fmla="*/ 217715 h 217715"/>
              <a:gd name="connsiteX1" fmla="*/ 54429 w 2777133"/>
              <a:gd name="connsiteY1" fmla="*/ 0 h 217715"/>
              <a:gd name="connsiteX2" fmla="*/ 2777133 w 2777133"/>
              <a:gd name="connsiteY2" fmla="*/ 0 h 217715"/>
              <a:gd name="connsiteX3" fmla="*/ 2748644 w 2777133"/>
              <a:gd name="connsiteY3" fmla="*/ 217715 h 217715"/>
              <a:gd name="connsiteX4" fmla="*/ 0 w 2777133"/>
              <a:gd name="connsiteY4" fmla="*/ 217715 h 217715"/>
              <a:gd name="connsiteX0" fmla="*/ 0 w 2748644"/>
              <a:gd name="connsiteY0" fmla="*/ 217715 h 217715"/>
              <a:gd name="connsiteX1" fmla="*/ 54429 w 2748644"/>
              <a:gd name="connsiteY1" fmla="*/ 0 h 217715"/>
              <a:gd name="connsiteX2" fmla="*/ 2744707 w 2748644"/>
              <a:gd name="connsiteY2" fmla="*/ 0 h 217715"/>
              <a:gd name="connsiteX3" fmla="*/ 2748644 w 2748644"/>
              <a:gd name="connsiteY3" fmla="*/ 217715 h 217715"/>
              <a:gd name="connsiteX4" fmla="*/ 0 w 2748644"/>
              <a:gd name="connsiteY4" fmla="*/ 217715 h 217715"/>
              <a:gd name="connsiteX0" fmla="*/ 0 w 2749807"/>
              <a:gd name="connsiteY0" fmla="*/ 217715 h 217715"/>
              <a:gd name="connsiteX1" fmla="*/ 54429 w 2749807"/>
              <a:gd name="connsiteY1" fmla="*/ 0 h 217715"/>
              <a:gd name="connsiteX2" fmla="*/ 2749507 w 2749807"/>
              <a:gd name="connsiteY2" fmla="*/ 0 h 217715"/>
              <a:gd name="connsiteX3" fmla="*/ 2748644 w 2749807"/>
              <a:gd name="connsiteY3" fmla="*/ 217715 h 217715"/>
              <a:gd name="connsiteX4" fmla="*/ 0 w 2749807"/>
              <a:gd name="connsiteY4" fmla="*/ 217715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9807" h="217715">
                <a:moveTo>
                  <a:pt x="0" y="217715"/>
                </a:moveTo>
                <a:lnTo>
                  <a:pt x="54429" y="0"/>
                </a:lnTo>
                <a:lnTo>
                  <a:pt x="2749507" y="0"/>
                </a:lnTo>
                <a:cubicBezTo>
                  <a:pt x="2750819" y="72572"/>
                  <a:pt x="2747332" y="145143"/>
                  <a:pt x="2748644" y="217715"/>
                </a:cubicBezTo>
                <a:lnTo>
                  <a:pt x="0" y="217715"/>
                </a:lnTo>
                <a:close/>
              </a:path>
            </a:pathLst>
          </a:custGeom>
          <a:solidFill>
            <a:srgbClr val="1F4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AFA057-E4E0-4FE5-9481-BA1BCC201F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00" y="283827"/>
            <a:ext cx="1260000" cy="777733"/>
          </a:xfrm>
          <a:prstGeom prst="rect">
            <a:avLst/>
          </a:prstGeom>
        </p:spPr>
      </p:pic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351CE52D-E347-4647-A4AA-E85630F9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885" y="6561361"/>
            <a:ext cx="2743200" cy="365125"/>
          </a:xfr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911663" y="302326"/>
            <a:ext cx="10515600" cy="58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 lang="zh-CN" altLang="en-US" sz="3600" b="1" dirty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marL="0"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9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New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6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ECF6-E171-4252-9374-F40BC4B41E63}" type="datetime1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0A3D-F044-46E4-9FB2-AFDCE6D1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080B-6DB9-4FB7-B046-542C6329AB7E}" type="datetime1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0A3D-F044-46E4-9FB2-AFDCE6D1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31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BA32-0298-4FBC-ABB7-E286CB948D03}" type="datetime1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0A3D-F044-46E4-9FB2-AFDCE6D1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0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1DB6-4D5E-4A13-BF30-4576FBFB7179}" type="datetime1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0A3D-F044-46E4-9FB2-AFDCE6D1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4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37B5-D918-46D0-A5CB-835F7A08DB80}" type="datetime1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0A3D-F044-46E4-9FB2-AFDCE6D1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3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50380"/>
            <a:ext cx="10515600" cy="452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7C447-47FB-4CCF-9EA0-D96411DEE917}" type="datetime1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CUMCM2021B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80A3D-F044-46E4-9FB2-AFDCE6D1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10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等线" panose="02010600030101010101" pitchFamily="2" charset="-122"/>
        <a:buChar char="–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266568"/>
            <a:ext cx="9387016" cy="174230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乙醇偶合制备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烯烃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</a:t>
            </a:r>
            <a:r>
              <a:rPr lang="en-US" altLang="zh-CN" sz="4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CUMCM2021B</a:t>
            </a:r>
            <a:r>
              <a:rPr lang="zh-CN" alt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题</a:t>
            </a:r>
            <a:r>
              <a:rPr lang="zh-CN" altLang="en-US" sz="4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6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705922" y="3817628"/>
            <a:ext cx="4780156" cy="1655762"/>
          </a:xfrm>
        </p:spPr>
        <p:txBody>
          <a:bodyPr/>
          <a:lstStyle/>
          <a:p>
            <a:r>
              <a:rPr lang="zh-CN" altLang="en-US" dirty="0"/>
              <a:t>邹猛</a:t>
            </a:r>
            <a:endParaRPr lang="en-US" altLang="zh-CN" dirty="0"/>
          </a:p>
          <a:p>
            <a:r>
              <a:rPr lang="zh-CN" altLang="en-US" dirty="0"/>
              <a:t>华中科技大学数学与统计学院</a:t>
            </a:r>
            <a:endParaRPr lang="en-US" altLang="zh-CN" dirty="0"/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zoumeng@hust.edu.cn</a:t>
            </a:r>
          </a:p>
        </p:txBody>
      </p:sp>
    </p:spTree>
    <p:extLst>
      <p:ext uri="{BB962C8B-B14F-4D97-AF65-F5344CB8AC3E}">
        <p14:creationId xmlns:p14="http://schemas.microsoft.com/office/powerpoint/2010/main" val="198179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A461-90B1-4D32-9C2F-8EBDC458E111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1-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在温度为</a:t>
            </a:r>
            <a:r>
              <a:rPr lang="en-US" altLang="zh-CN" dirty="0" smtClean="0"/>
              <a:t>350</a:t>
            </a:r>
            <a:r>
              <a:rPr lang="zh-CN" altLang="en-US" dirty="0" smtClean="0"/>
              <a:t>度时，乙醇转化率与</a:t>
            </a:r>
            <a:r>
              <a:rPr lang="en-US" altLang="zh-CN" dirty="0" smtClean="0"/>
              <a:t>C4</a:t>
            </a:r>
            <a:r>
              <a:rPr lang="zh-CN" altLang="en-US" dirty="0" smtClean="0"/>
              <a:t>烯烃选择性负相关</a:t>
            </a:r>
            <a:endParaRPr lang="en-US" altLang="zh-CN" dirty="0" smtClean="0"/>
          </a:p>
          <a:p>
            <a:r>
              <a:rPr lang="zh-CN" altLang="en-US" dirty="0" smtClean="0"/>
              <a:t>随时间的进行，乙醇转化率下降，</a:t>
            </a:r>
            <a:r>
              <a:rPr lang="en-US" altLang="zh-CN" dirty="0"/>
              <a:t> C4</a:t>
            </a:r>
            <a:r>
              <a:rPr lang="zh-CN" altLang="en-US" dirty="0"/>
              <a:t>烯烃</a:t>
            </a:r>
            <a:r>
              <a:rPr lang="zh-CN" altLang="en-US" dirty="0" smtClean="0"/>
              <a:t>选择性波动较小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406" y="3301697"/>
            <a:ext cx="4209343" cy="30546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68" y="3251201"/>
            <a:ext cx="6655925" cy="215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0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BC4D-C75B-4B14-9653-69E7462A05E7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256612"/>
            <a:ext cx="10515600" cy="452658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探讨不同催化剂组合及温度对乙醇转化率以及</a:t>
            </a:r>
            <a:r>
              <a:rPr lang="en-US" altLang="zh-CN" dirty="0">
                <a:solidFill>
                  <a:srgbClr val="FF0000"/>
                </a:solidFill>
              </a:rPr>
              <a:t>C4</a:t>
            </a:r>
            <a:r>
              <a:rPr lang="zh-CN" altLang="en-US" dirty="0">
                <a:solidFill>
                  <a:srgbClr val="FF0000"/>
                </a:solidFill>
              </a:rPr>
              <a:t>烯烃选择性大小的影响。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催化剂组合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Co</a:t>
            </a:r>
            <a:r>
              <a:rPr lang="zh-CN" altLang="en-US" dirty="0"/>
              <a:t>负载量、</a:t>
            </a:r>
            <a:r>
              <a:rPr lang="en-US" altLang="zh-CN" dirty="0"/>
              <a:t>Co/SiO2</a:t>
            </a:r>
            <a:r>
              <a:rPr lang="zh-CN" altLang="en-US" dirty="0"/>
              <a:t>和</a:t>
            </a:r>
            <a:r>
              <a:rPr lang="en-US" altLang="zh-CN" dirty="0"/>
              <a:t>HAP</a:t>
            </a:r>
            <a:r>
              <a:rPr lang="zh-CN" altLang="en-US" dirty="0"/>
              <a:t>装料比、乙醇浓度的</a:t>
            </a:r>
            <a:r>
              <a:rPr lang="zh-CN" altLang="en-US" dirty="0" smtClean="0"/>
              <a:t>组合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A11</a:t>
            </a:r>
            <a:r>
              <a:rPr lang="zh-CN" altLang="en-US" dirty="0"/>
              <a:t> </a:t>
            </a:r>
            <a:r>
              <a:rPr lang="en-US" altLang="zh-CN" dirty="0" smtClean="0"/>
              <a:t>” </a:t>
            </a:r>
            <a:r>
              <a:rPr lang="en-US" altLang="zh-CN" dirty="0"/>
              <a:t>50mg 1wt%Co/SiO2+ 90mg</a:t>
            </a:r>
            <a:r>
              <a:rPr lang="zh-CN" altLang="en-US" dirty="0"/>
              <a:t>石英砂</a:t>
            </a:r>
            <a:r>
              <a:rPr lang="en-US" altLang="zh-CN" dirty="0"/>
              <a:t>-</a:t>
            </a:r>
            <a:r>
              <a:rPr lang="zh-CN" altLang="en-US" dirty="0"/>
              <a:t>乙醇浓度</a:t>
            </a:r>
            <a:r>
              <a:rPr lang="en-US" altLang="zh-CN" dirty="0"/>
              <a:t>1.68ml/min</a:t>
            </a:r>
            <a:r>
              <a:rPr lang="zh-CN" altLang="en-US" dirty="0"/>
              <a:t>，无</a:t>
            </a:r>
            <a:r>
              <a:rPr lang="en-US" altLang="zh-CN" dirty="0" smtClean="0"/>
              <a:t>HAP”</a:t>
            </a:r>
          </a:p>
          <a:p>
            <a:pPr marL="457200" lvl="1" indent="0">
              <a:buNone/>
            </a:pPr>
            <a:endParaRPr lang="en-US" altLang="zh-CN" dirty="0">
              <a:latin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63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BC4D-C75B-4B14-9653-69E7462A05E7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2-</a:t>
            </a:r>
            <a:r>
              <a:rPr lang="zh-CN" altLang="en-US" dirty="0" smtClean="0"/>
              <a:t>分析方法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6612"/>
                <a:ext cx="10515600" cy="45265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 模型构建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为乙醇转化率</a:t>
                </a:r>
                <a:r>
                  <a:rPr lang="en-US" altLang="zh-CN" dirty="0" smtClean="0"/>
                  <a:t>/C4</a:t>
                </a:r>
                <a:r>
                  <a:rPr lang="zh-CN" altLang="en-US" dirty="0" smtClean="0"/>
                  <a:t>烯烃选择性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为多元变量，催化剂组合及温度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回归问题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训练集和测试集</a:t>
                </a:r>
                <a:endParaRPr lang="en-US" altLang="zh-CN" dirty="0" smtClean="0"/>
              </a:p>
              <a:p>
                <a:endParaRPr lang="en-US" altLang="zh-CN" dirty="0">
                  <a:latin typeface="楷体" panose="02010609060101010101" pitchFamily="49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6612"/>
                <a:ext cx="10515600" cy="452658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54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BC4D-C75B-4B14-9653-69E7462A05E7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2-</a:t>
            </a:r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6612"/>
                <a:ext cx="10515600" cy="45265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A11 </a:t>
                </a:r>
                <a:r>
                  <a:rPr lang="zh-CN" altLang="en-US" dirty="0" smtClean="0"/>
                  <a:t>中无</a:t>
                </a:r>
                <a:r>
                  <a:rPr lang="en-US" altLang="zh-CN" dirty="0" smtClean="0"/>
                  <a:t>HAP</a:t>
                </a:r>
                <a:r>
                  <a:rPr lang="zh-CN" altLang="en-US" dirty="0" smtClean="0"/>
                  <a:t>，</a:t>
                </a:r>
                <a:endParaRPr lang="en-US" altLang="zh-CN" dirty="0"/>
              </a:p>
              <a:p>
                <a:r>
                  <a:rPr lang="zh-CN" altLang="en-US" dirty="0" smtClean="0"/>
                  <a:t>数据标准化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>
                  <a:latin typeface="楷体" panose="02010609060101010101" pitchFamily="49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6612"/>
                <a:ext cx="10515600" cy="452658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73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BC4D-C75B-4B14-9653-69E7462A05E7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2-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256612"/>
            <a:ext cx="10515600" cy="452658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线性回归 </a:t>
            </a:r>
            <a:r>
              <a:rPr lang="en-US" altLang="zh-CN" dirty="0" smtClean="0"/>
              <a:t>Linear Regression</a:t>
            </a:r>
          </a:p>
          <a:p>
            <a:r>
              <a:rPr lang="zh-CN" altLang="en-US" dirty="0" smtClean="0"/>
              <a:t>决策树  </a:t>
            </a:r>
            <a:r>
              <a:rPr lang="en-US" altLang="zh-CN" dirty="0" smtClean="0"/>
              <a:t>Decision Tree</a:t>
            </a:r>
          </a:p>
          <a:p>
            <a:r>
              <a:rPr lang="zh-CN" altLang="en-US" dirty="0" smtClean="0"/>
              <a:t>随机森林 </a:t>
            </a:r>
            <a:r>
              <a:rPr lang="en-US" altLang="zh-CN" dirty="0" smtClean="0"/>
              <a:t>Random Forest</a:t>
            </a:r>
          </a:p>
          <a:p>
            <a:r>
              <a:rPr lang="zh-CN" altLang="en-US" dirty="0" smtClean="0"/>
              <a:t>支持向量机 </a:t>
            </a:r>
            <a:r>
              <a:rPr lang="en-US" altLang="zh-CN" dirty="0" smtClean="0"/>
              <a:t>Support vector machine</a:t>
            </a:r>
          </a:p>
          <a:p>
            <a:r>
              <a:rPr lang="zh-CN" altLang="en-US" dirty="0" smtClean="0"/>
              <a:t>多项式回归模型 </a:t>
            </a:r>
            <a:r>
              <a:rPr lang="en-US" altLang="zh-CN" dirty="0" smtClean="0"/>
              <a:t>Polynomial Regression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latin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19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BC4D-C75B-4B14-9653-69E7462A05E7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2-</a:t>
            </a:r>
            <a:r>
              <a:rPr lang="zh-CN" altLang="en-US" dirty="0"/>
              <a:t>结果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256612"/>
            <a:ext cx="10515600" cy="452658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采用多个模型比较其结果，发现多项式回归最优</a:t>
            </a:r>
            <a:endParaRPr lang="en-US" altLang="zh-CN" dirty="0" smtClean="0">
              <a:latin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72" y="2688833"/>
            <a:ext cx="4502691" cy="31502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979" y="2688833"/>
            <a:ext cx="4904815" cy="32017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05434" y="5325856"/>
            <a:ext cx="9681473" cy="513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91371" y="23206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乙醇转化率</a:t>
            </a:r>
            <a:endParaRPr lang="zh-CN" altLang="en-US" sz="16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8153400" y="2165612"/>
            <a:ext cx="2401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C4</a:t>
            </a:r>
            <a:r>
              <a:rPr lang="zh-CN" altLang="en-US" sz="2800" b="1" dirty="0" smtClean="0"/>
              <a:t>烯烃选择性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5962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A461-90B1-4D32-9C2F-8EBDC458E111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2-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多项式回归模型的函数关系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𝑃𝑜𝑙𝑦𝑛𝑜𝑚𝑖𝑎𝑙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例如只有两个变量时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29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A461-90B1-4D32-9C2F-8EBDC458E111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2-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911663" y="1291329"/>
                <a:ext cx="10515600" cy="4678274"/>
              </a:xfrm>
            </p:spPr>
            <p:txBody>
              <a:bodyPr/>
              <a:lstStyle/>
              <a:p>
                <a:r>
                  <a:rPr lang="zh-CN" altLang="en-US" dirty="0" smtClean="0"/>
                  <a:t>乙醇转化率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w=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C4</a:t>
                </a:r>
                <a:r>
                  <a:rPr lang="zh-CN" altLang="en-US" dirty="0" smtClean="0"/>
                  <a:t>烯烃选择性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w=</a:t>
                </a: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663" y="1291329"/>
                <a:ext cx="10515600" cy="4678274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830" y="1977893"/>
            <a:ext cx="7264773" cy="13526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830" y="4374001"/>
            <a:ext cx="6617040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2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A461-90B1-4D32-9C2F-8EBDC458E111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2-</a:t>
            </a:r>
            <a:r>
              <a:rPr lang="zh-CN" altLang="en-US" dirty="0" smtClean="0"/>
              <a:t>普遍问题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11663" y="1291329"/>
            <a:ext cx="10515600" cy="4678274"/>
          </a:xfrm>
        </p:spPr>
        <p:txBody>
          <a:bodyPr/>
          <a:lstStyle/>
          <a:p>
            <a:r>
              <a:rPr lang="zh-CN" altLang="en-US" dirty="0" smtClean="0"/>
              <a:t>不要去注重比较不同算法的优劣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注重结果及其解释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1182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CB4A-7AB5-4F07-A3BF-3C4A03830D2B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选择催化剂组合与温度，使得在相同实验条件下</a:t>
            </a:r>
            <a:r>
              <a:rPr lang="en-US" altLang="zh-CN" dirty="0"/>
              <a:t>C4</a:t>
            </a:r>
            <a:r>
              <a:rPr lang="zh-CN" altLang="en-US" dirty="0"/>
              <a:t>烯烃收率</a:t>
            </a:r>
            <a:r>
              <a:rPr lang="zh-CN" altLang="en-US" dirty="0" smtClean="0"/>
              <a:t>尽可能高</a:t>
            </a:r>
            <a:r>
              <a:rPr lang="zh-CN" altLang="en-US" dirty="0"/>
              <a:t>。若使温度低于</a:t>
            </a:r>
            <a:r>
              <a:rPr lang="en-US" altLang="zh-CN" dirty="0"/>
              <a:t>350</a:t>
            </a:r>
            <a:r>
              <a:rPr lang="zh-CN" altLang="en-US" dirty="0"/>
              <a:t>度，又如何选择催化剂组合与温度，使得</a:t>
            </a:r>
            <a:r>
              <a:rPr lang="en-US" altLang="zh-CN" dirty="0"/>
              <a:t>C4</a:t>
            </a:r>
            <a:r>
              <a:rPr lang="zh-CN" altLang="en-US" dirty="0"/>
              <a:t>烯烃收率尽可能高。 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05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14A0-1F68-4E78-B6E6-5DEE9B33AD4C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问题背景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087052"/>
            <a:ext cx="10515600" cy="50707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作用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烯烃广泛应用于化工产品及医药的生产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原料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乙醇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是生产制备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烯烃的原料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催化剂</a:t>
            </a:r>
            <a:r>
              <a:rPr lang="zh-CN" altLang="en-US" b="1" dirty="0" smtClean="0">
                <a:solidFill>
                  <a:srgbClr val="FF0000"/>
                </a:solidFill>
              </a:rPr>
              <a:t>组合 </a:t>
            </a:r>
            <a:r>
              <a:rPr lang="en-US" altLang="zh-CN" dirty="0" smtClean="0"/>
              <a:t>Co</a:t>
            </a:r>
            <a:r>
              <a:rPr lang="zh-CN" altLang="en-US" dirty="0"/>
              <a:t>负载量、</a:t>
            </a:r>
            <a:r>
              <a:rPr lang="en-US" altLang="zh-CN" dirty="0"/>
              <a:t>Co/SiO2</a:t>
            </a:r>
            <a:r>
              <a:rPr lang="zh-CN" altLang="en-US" dirty="0"/>
              <a:t>和</a:t>
            </a:r>
            <a:r>
              <a:rPr lang="en-US" altLang="zh-CN" dirty="0"/>
              <a:t>HAP</a:t>
            </a:r>
            <a:r>
              <a:rPr lang="zh-CN" altLang="en-US" dirty="0"/>
              <a:t>装料比、乙醇浓度的组合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制备过程中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，催化剂组合与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温度对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烯烃的选择性和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烯烃收率将产生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影响。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因此通过对催化剂组合设计，探索乙醇催化偶合制备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烯烃的工艺条件具有非常重要的意义和价值。 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57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CB4A-7AB5-4F07-A3BF-3C4A03830D2B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3-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构建烯烃收取率与催化剂组合和温度的函数关系</a:t>
            </a:r>
            <a:endParaRPr lang="en-US" altLang="zh-CN" dirty="0" smtClean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C4</a:t>
            </a:r>
            <a:r>
              <a:rPr lang="zh-CN" altLang="en-US" b="1" dirty="0">
                <a:solidFill>
                  <a:srgbClr val="FF0000"/>
                </a:solidFill>
              </a:rPr>
              <a:t>烯烃收率</a:t>
            </a:r>
            <a:r>
              <a:rPr lang="zh-CN" altLang="en-US" dirty="0"/>
              <a:t>：其值为乙醇转化率  </a:t>
            </a:r>
            <a:r>
              <a:rPr lang="en-US" altLang="zh-CN" dirty="0"/>
              <a:t>C4</a:t>
            </a:r>
            <a:r>
              <a:rPr lang="zh-CN" altLang="en-US" dirty="0"/>
              <a:t>烯烃的选择性。 </a:t>
            </a:r>
            <a:endParaRPr lang="en-US" altLang="zh-CN" dirty="0"/>
          </a:p>
          <a:p>
            <a:pPr lvl="1"/>
            <a:r>
              <a:rPr lang="zh-CN" altLang="en-US" dirty="0" smtClean="0"/>
              <a:t>回归问题</a:t>
            </a:r>
            <a:endParaRPr lang="en-US" altLang="zh-CN" dirty="0" smtClean="0"/>
          </a:p>
          <a:p>
            <a:r>
              <a:rPr lang="zh-CN" altLang="en-US" dirty="0" smtClean="0"/>
              <a:t>构建优化问题求最优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范围约束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约束优化问题求解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759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CB4A-7AB5-4F07-A3BF-3C4A03830D2B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3-</a:t>
            </a:r>
            <a:r>
              <a:rPr lang="zh-CN" altLang="en-US" dirty="0"/>
              <a:t>结果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采用多项式回归模型</a:t>
            </a:r>
            <a:endParaRPr lang="en-US" altLang="zh-CN" dirty="0" smtClean="0"/>
          </a:p>
          <a:p>
            <a:r>
              <a:rPr lang="zh-CN" altLang="en-US" dirty="0" smtClean="0"/>
              <a:t>决定系数</a:t>
            </a:r>
            <a:r>
              <a:rPr lang="en-US" altLang="zh-CN" dirty="0" smtClean="0"/>
              <a:t>R Square=0.8257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t="5056"/>
          <a:stretch/>
        </p:blipFill>
        <p:spPr>
          <a:xfrm>
            <a:off x="1769449" y="3392354"/>
            <a:ext cx="7472657" cy="212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0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CB4A-7AB5-4F07-A3BF-3C4A03830D2B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3-</a:t>
            </a:r>
            <a:r>
              <a:rPr lang="zh-CN" altLang="en-US" dirty="0"/>
              <a:t>结果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目标函数，多项式回归的拟合函数  </a:t>
            </a:r>
            <a:r>
              <a:rPr lang="en-US" altLang="zh-CN" dirty="0" smtClean="0"/>
              <a:t>y=f(x)</a:t>
            </a:r>
          </a:p>
          <a:p>
            <a:r>
              <a:rPr lang="zh-CN" altLang="en-US" dirty="0" smtClean="0"/>
              <a:t>约束条件 </a:t>
            </a:r>
            <a:r>
              <a:rPr lang="en-US" altLang="zh-CN" dirty="0" smtClean="0"/>
              <a:t>min(x)&lt;=x&lt;=max(x)</a:t>
            </a:r>
          </a:p>
          <a:p>
            <a:r>
              <a:rPr lang="zh-CN" altLang="en-US" dirty="0" smtClean="0"/>
              <a:t>结果 解为</a:t>
            </a:r>
            <a:r>
              <a:rPr lang="en-US" altLang="zh-CN" dirty="0" smtClean="0"/>
              <a:t>[1, 0,0,0,1] </a:t>
            </a:r>
            <a:r>
              <a:rPr lang="zh-CN" altLang="en-US" dirty="0" smtClean="0"/>
              <a:t>对应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[200 0.5 10 0.3 450]</a:t>
            </a:r>
          </a:p>
          <a:p>
            <a:r>
              <a:rPr lang="zh-CN" altLang="en-US" dirty="0"/>
              <a:t>目标函数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6862</a:t>
            </a:r>
            <a:endParaRPr lang="en-US" altLang="zh-CN" dirty="0"/>
          </a:p>
          <a:p>
            <a:r>
              <a:rPr lang="zh-CN" altLang="en-US" dirty="0" smtClean="0"/>
              <a:t>对比 </a:t>
            </a:r>
            <a:r>
              <a:rPr lang="en-US" altLang="zh-CN" dirty="0" smtClean="0"/>
              <a:t>A3 </a:t>
            </a:r>
            <a:r>
              <a:rPr lang="zh-CN" altLang="en-US" dirty="0" smtClean="0"/>
              <a:t>温度</a:t>
            </a:r>
            <a:r>
              <a:rPr lang="en-US" altLang="zh-CN" dirty="0" smtClean="0"/>
              <a:t>400 </a:t>
            </a:r>
            <a:r>
              <a:rPr lang="zh-CN" altLang="en-US" dirty="0" smtClean="0"/>
              <a:t>最优，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[200 2 200 1.68 400]</a:t>
            </a:r>
            <a:r>
              <a:rPr lang="zh-CN" altLang="en-US" dirty="0" smtClean="0"/>
              <a:t> 为</a:t>
            </a:r>
            <a:r>
              <a:rPr lang="en-US" altLang="zh-CN" dirty="0" smtClean="0"/>
              <a:t>4472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360936" y="3472018"/>
            <a:ext cx="5274978" cy="2947154"/>
            <a:chOff x="2989523" y="3440450"/>
            <a:chExt cx="5274978" cy="294715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9523" y="3440450"/>
              <a:ext cx="5274978" cy="294715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087245" y="4711603"/>
              <a:ext cx="5177256" cy="4048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6458657" y="6014324"/>
            <a:ext cx="5128395" cy="342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4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CB4A-7AB5-4F07-A3BF-3C4A03830D2B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3-</a:t>
            </a:r>
            <a:r>
              <a:rPr lang="zh-CN" altLang="en-US" dirty="0"/>
              <a:t>结果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目标函数，多项式回归的拟合函数  </a:t>
            </a:r>
            <a:r>
              <a:rPr lang="en-US" altLang="zh-CN" dirty="0" smtClean="0"/>
              <a:t>y=f(x)</a:t>
            </a:r>
          </a:p>
          <a:p>
            <a:r>
              <a:rPr lang="zh-CN" altLang="en-US" dirty="0" smtClean="0"/>
              <a:t>约束条件 </a:t>
            </a:r>
            <a:r>
              <a:rPr lang="en-US" altLang="zh-CN" dirty="0" smtClean="0"/>
              <a:t>min(x)&lt;=x&lt;=max(x)</a:t>
            </a:r>
          </a:p>
          <a:p>
            <a:r>
              <a:rPr lang="zh-CN" altLang="en-US" dirty="0" smtClean="0"/>
              <a:t>结果 解为</a:t>
            </a:r>
            <a:r>
              <a:rPr lang="en-US" altLang="zh-CN" dirty="0" smtClean="0"/>
              <a:t>[200 0.5 10 0.3 350 ]</a:t>
            </a:r>
          </a:p>
          <a:p>
            <a:r>
              <a:rPr lang="zh-CN" altLang="en-US" dirty="0"/>
              <a:t>目标函数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2656</a:t>
            </a:r>
          </a:p>
          <a:p>
            <a:r>
              <a:rPr lang="zh-CN" altLang="en-US" dirty="0" smtClean="0"/>
              <a:t>对比</a:t>
            </a:r>
            <a:r>
              <a:rPr lang="en-US" altLang="zh-CN" dirty="0" smtClean="0"/>
              <a:t>[200 2 200 1.68 350]</a:t>
            </a:r>
          </a:p>
          <a:p>
            <a:pPr marL="0" indent="0">
              <a:buNone/>
            </a:pPr>
            <a:r>
              <a:rPr lang="zh-CN" altLang="en-US" dirty="0"/>
              <a:t>其</a:t>
            </a:r>
            <a:r>
              <a:rPr lang="zh-CN" altLang="en-US" dirty="0" smtClean="0"/>
              <a:t>目标为</a:t>
            </a:r>
            <a:r>
              <a:rPr lang="en-US" altLang="zh-CN" dirty="0" smtClean="0"/>
              <a:t>2654</a:t>
            </a:r>
            <a:r>
              <a:rPr lang="zh-CN" altLang="en-US" dirty="0" smtClean="0"/>
              <a:t>，略有提升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360936" y="3472018"/>
            <a:ext cx="5274978" cy="2947154"/>
            <a:chOff x="2989523" y="3440450"/>
            <a:chExt cx="5274978" cy="294715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9523" y="3440450"/>
              <a:ext cx="5274978" cy="294715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087245" y="4711603"/>
              <a:ext cx="5177256" cy="4048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6458657" y="6014324"/>
            <a:ext cx="5128395" cy="342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189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9B85-2BE7-4852-A3D7-32BC87B00474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zh-CN" altLang="en-US" dirty="0"/>
              <a:t>允许再增加</a:t>
            </a:r>
            <a:r>
              <a:rPr lang="en-US" altLang="zh-CN" dirty="0"/>
              <a:t>5</a:t>
            </a:r>
            <a:r>
              <a:rPr lang="zh-CN" altLang="en-US" dirty="0"/>
              <a:t>次实验，应如何设计，并给出详细理由。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思路：</a:t>
            </a:r>
            <a:r>
              <a:rPr lang="en-US" altLang="zh-CN" dirty="0" smtClean="0"/>
              <a:t>  </a:t>
            </a:r>
            <a:r>
              <a:rPr lang="zh-CN" altLang="en-US" dirty="0" smtClean="0"/>
              <a:t>寻找多个最优解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2754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A461-90B1-4D32-9C2F-8EBDC458E111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4-</a:t>
            </a:r>
            <a:r>
              <a:rPr lang="zh-CN" altLang="en-US" dirty="0"/>
              <a:t>疑问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多项式回归存有问题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预测中存在负值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最优解存疑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寻找多个局部最优解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62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A461-90B1-4D32-9C2F-8EBDC458E111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4-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Monte Carlo </a:t>
            </a:r>
            <a:r>
              <a:rPr lang="zh-CN" altLang="en-US" dirty="0" smtClean="0"/>
              <a:t>优化方法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预测中存在负值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最优解存疑</a:t>
            </a:r>
            <a:endParaRPr lang="en-US" altLang="zh-CN" dirty="0" smtClean="0"/>
          </a:p>
          <a:p>
            <a:r>
              <a:rPr lang="zh-CN" altLang="en-US" dirty="0" smtClean="0"/>
              <a:t>寻找多个局部最优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259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A461-90B1-4D32-9C2F-8EBDC458E111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4-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014" y="1826637"/>
            <a:ext cx="10263286" cy="375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83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A461-90B1-4D32-9C2F-8EBDC458E111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4-</a:t>
            </a:r>
            <a:r>
              <a:rPr lang="zh-CN" altLang="en-US" dirty="0" smtClean="0"/>
              <a:t>其它</a:t>
            </a:r>
            <a:r>
              <a:rPr lang="zh-CN" altLang="en-US" dirty="0"/>
              <a:t>策略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</a:t>
            </a:r>
            <a:r>
              <a:rPr lang="zh-CN" altLang="en-US" dirty="0" smtClean="0"/>
              <a:t>可用一些其他函数关系</a:t>
            </a:r>
            <a:r>
              <a:rPr lang="en-US" altLang="zh-CN" dirty="0" smtClean="0"/>
              <a:t>y=f(x)</a:t>
            </a:r>
          </a:p>
          <a:p>
            <a:r>
              <a:rPr lang="zh-CN" altLang="en-US" dirty="0" smtClean="0"/>
              <a:t>可用枚举法替代</a:t>
            </a:r>
            <a:r>
              <a:rPr lang="en-US" altLang="zh-CN" dirty="0" smtClean="0"/>
              <a:t>Monte Carlo </a:t>
            </a:r>
            <a:r>
              <a:rPr lang="zh-CN" altLang="en-US" dirty="0" smtClean="0"/>
              <a:t>优化算法</a:t>
            </a:r>
            <a:endParaRPr lang="en-US" altLang="zh-CN" dirty="0" smtClean="0"/>
          </a:p>
          <a:p>
            <a:r>
              <a:rPr lang="zh-CN" altLang="en-US" dirty="0" smtClean="0"/>
              <a:t>依然是找到</a:t>
            </a:r>
            <a:r>
              <a:rPr lang="en-US" altLang="zh-CN" dirty="0" smtClean="0"/>
              <a:t>5</a:t>
            </a:r>
            <a:r>
              <a:rPr lang="zh-CN" altLang="en-US" dirty="0" smtClean="0"/>
              <a:t>组最优的策略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553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0F36-ED51-4B41-ADD0-A37B9D9FCE6E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建议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完成比完美更重要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团队协作，自动化、向完美进化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论文写作的逻辑性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结果解释性非常重要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3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C69B-5946-4E02-A927-5C3FF0EF770A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11662" y="302326"/>
            <a:ext cx="10515600" cy="586141"/>
          </a:xfrm>
        </p:spPr>
        <p:txBody>
          <a:bodyPr/>
          <a:lstStyle/>
          <a:p>
            <a:r>
              <a:rPr lang="zh-CN" altLang="en-US" dirty="0" smtClean="0"/>
              <a:t>问题背景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11662" y="1063238"/>
            <a:ext cx="10899337" cy="51183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温度</a:t>
            </a:r>
            <a:r>
              <a:rPr lang="zh-CN" altLang="en-US" dirty="0"/>
              <a:t>：反应温度。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选择性：某一个产物在所有产物中的占比。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时间：催化剂在乙醇氛围下的反应时间，单位分钟（</a:t>
            </a:r>
            <a:r>
              <a:rPr lang="en-US" altLang="zh-CN" dirty="0"/>
              <a:t>min</a:t>
            </a:r>
            <a:r>
              <a:rPr lang="zh-CN" altLang="en-US" dirty="0"/>
              <a:t>）。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zh-CN" altLang="en-US" dirty="0"/>
              <a:t>负载量：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zh-CN" altLang="en-US" dirty="0"/>
              <a:t>与</a:t>
            </a:r>
            <a:r>
              <a:rPr lang="en-US" altLang="zh-CN" dirty="0"/>
              <a:t>SiO2</a:t>
            </a:r>
            <a:r>
              <a:rPr lang="zh-CN" altLang="en-US" dirty="0"/>
              <a:t>的重量之比。例如，“</a:t>
            </a:r>
            <a:r>
              <a:rPr lang="en-US" altLang="zh-CN" dirty="0"/>
              <a:t>Co</a:t>
            </a:r>
            <a:r>
              <a:rPr lang="zh-CN" altLang="en-US" dirty="0"/>
              <a:t>负载量为</a:t>
            </a:r>
            <a:r>
              <a:rPr lang="en-US" altLang="zh-CN" dirty="0"/>
              <a:t>1wt%”</a:t>
            </a:r>
            <a:r>
              <a:rPr lang="zh-CN" altLang="en-US" dirty="0"/>
              <a:t>表示</a:t>
            </a:r>
            <a:r>
              <a:rPr lang="en-US" altLang="zh-CN" dirty="0"/>
              <a:t>Co</a:t>
            </a:r>
            <a:r>
              <a:rPr lang="zh-CN" altLang="en-US" dirty="0"/>
              <a:t>与</a:t>
            </a:r>
            <a:r>
              <a:rPr lang="en-US" altLang="zh-CN" dirty="0"/>
              <a:t>SiO2</a:t>
            </a:r>
            <a:r>
              <a:rPr lang="zh-CN" altLang="en-US" dirty="0"/>
              <a:t>的重量之比为</a:t>
            </a:r>
            <a:r>
              <a:rPr lang="en-US" altLang="zh-CN" dirty="0"/>
              <a:t>1:100</a:t>
            </a:r>
            <a:r>
              <a:rPr lang="zh-CN" altLang="en-US" dirty="0"/>
              <a:t>，记作“</a:t>
            </a:r>
            <a:r>
              <a:rPr lang="en-US" altLang="zh-CN" dirty="0"/>
              <a:t>1wt%Co/SiO2”</a:t>
            </a:r>
            <a:r>
              <a:rPr lang="zh-CN" altLang="en-US" dirty="0"/>
              <a:t>，依次类推。 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HAP</a:t>
            </a:r>
            <a:r>
              <a:rPr lang="zh-CN" altLang="en-US" dirty="0"/>
              <a:t>：一种催化剂载体，中文名称羟基磷灰石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15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C69B-5946-4E02-A927-5C3FF0EF770A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11662" y="302326"/>
            <a:ext cx="10515600" cy="586141"/>
          </a:xfrm>
        </p:spPr>
        <p:txBody>
          <a:bodyPr/>
          <a:lstStyle/>
          <a:p>
            <a:r>
              <a:rPr lang="zh-CN" altLang="en-US" dirty="0" smtClean="0"/>
              <a:t>问题背景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11662" y="1063238"/>
            <a:ext cx="10899337" cy="51183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Co/SiO2</a:t>
            </a:r>
            <a:r>
              <a:rPr lang="zh-CN" altLang="en-US" dirty="0"/>
              <a:t>和</a:t>
            </a:r>
            <a:r>
              <a:rPr lang="en-US" altLang="zh-CN" b="1" dirty="0"/>
              <a:t>HAP</a:t>
            </a:r>
            <a:r>
              <a:rPr lang="zh-CN" altLang="en-US" dirty="0"/>
              <a:t>装料</a:t>
            </a:r>
            <a:r>
              <a:rPr lang="zh-CN" altLang="en-US" dirty="0" smtClean="0"/>
              <a:t>比 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指</a:t>
            </a:r>
            <a:r>
              <a:rPr lang="en-US" altLang="zh-CN" dirty="0"/>
              <a:t>Co/SiO2</a:t>
            </a:r>
            <a:r>
              <a:rPr lang="zh-CN" altLang="en-US" dirty="0"/>
              <a:t>和</a:t>
            </a:r>
            <a:r>
              <a:rPr lang="en-US" altLang="zh-CN" dirty="0"/>
              <a:t>HAP</a:t>
            </a:r>
            <a:r>
              <a:rPr lang="zh-CN" altLang="en-US" dirty="0"/>
              <a:t>的质量比。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“</a:t>
            </a:r>
            <a:r>
              <a:rPr lang="en-US" altLang="zh-CN" dirty="0"/>
              <a:t>33mg 1wt%Co/SiO2-67mg HAP-</a:t>
            </a:r>
            <a:r>
              <a:rPr lang="zh-CN" altLang="en-US" dirty="0"/>
              <a:t>乙醇浓度</a:t>
            </a:r>
            <a:r>
              <a:rPr lang="en-US" altLang="zh-CN" dirty="0"/>
              <a:t>1.68ml/min</a:t>
            </a:r>
            <a:r>
              <a:rPr lang="en-US" altLang="zh-CN" dirty="0" smtClean="0"/>
              <a:t>”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指</a:t>
            </a:r>
            <a:r>
              <a:rPr lang="en-US" altLang="zh-CN" dirty="0"/>
              <a:t>Co/SiO2</a:t>
            </a:r>
            <a:r>
              <a:rPr lang="zh-CN" altLang="en-US" dirty="0"/>
              <a:t>和</a:t>
            </a:r>
            <a:r>
              <a:rPr lang="en-US" altLang="zh-CN" dirty="0"/>
              <a:t>HAP</a:t>
            </a:r>
            <a:r>
              <a:rPr lang="zh-CN" altLang="en-US" dirty="0"/>
              <a:t>质量比为</a:t>
            </a:r>
            <a:r>
              <a:rPr lang="en-US" altLang="zh-CN" dirty="0"/>
              <a:t>33mg</a:t>
            </a:r>
            <a:r>
              <a:rPr lang="zh-CN" altLang="en-US" dirty="0"/>
              <a:t>：</a:t>
            </a:r>
            <a:r>
              <a:rPr lang="en-US" altLang="zh-CN" dirty="0" smtClean="0"/>
              <a:t>67mg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乙醇</a:t>
            </a:r>
            <a:r>
              <a:rPr lang="zh-CN" altLang="en-US" dirty="0"/>
              <a:t>按每分钟</a:t>
            </a:r>
            <a:r>
              <a:rPr lang="en-US" altLang="zh-CN" dirty="0"/>
              <a:t>1.68</a:t>
            </a:r>
            <a:r>
              <a:rPr lang="zh-CN" altLang="en-US" dirty="0"/>
              <a:t>毫升加入，依次类推。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乙醇转化率</a:t>
            </a:r>
            <a:r>
              <a:rPr lang="zh-CN" altLang="en-US" dirty="0"/>
              <a:t>：单位时间内乙醇的单程转化率，其值为</a:t>
            </a:r>
            <a:r>
              <a:rPr lang="en-US" altLang="zh-CN" dirty="0"/>
              <a:t>100 %  (</a:t>
            </a:r>
            <a:r>
              <a:rPr lang="zh-CN" altLang="en-US" dirty="0"/>
              <a:t>乙醇进气量</a:t>
            </a:r>
            <a:r>
              <a:rPr lang="en-US" altLang="zh-CN" dirty="0"/>
              <a:t>-</a:t>
            </a:r>
            <a:r>
              <a:rPr lang="zh-CN" altLang="en-US" dirty="0"/>
              <a:t>乙醇剩余量</a:t>
            </a:r>
            <a:r>
              <a:rPr lang="en-US" altLang="zh-CN" dirty="0"/>
              <a:t>)/</a:t>
            </a:r>
            <a:r>
              <a:rPr lang="zh-CN" altLang="en-US" dirty="0"/>
              <a:t>乙醇进气量。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C4</a:t>
            </a:r>
            <a:r>
              <a:rPr lang="zh-CN" altLang="en-US" b="1" dirty="0">
                <a:solidFill>
                  <a:srgbClr val="FF0000"/>
                </a:solidFill>
              </a:rPr>
              <a:t>烯烃收率</a:t>
            </a:r>
            <a:r>
              <a:rPr lang="zh-CN" altLang="en-US" dirty="0"/>
              <a:t>：其值为乙醇转化率  </a:t>
            </a:r>
            <a:r>
              <a:rPr lang="en-US" altLang="zh-CN" dirty="0"/>
              <a:t>C4</a:t>
            </a:r>
            <a:r>
              <a:rPr lang="zh-CN" altLang="en-US" dirty="0"/>
              <a:t>烯烃的选择性。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79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23B1D-79DF-4A32-B1C2-1846E8619D0F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8872" y="1200969"/>
            <a:ext cx="11722062" cy="14317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 smtClean="0"/>
              <a:t>对</a:t>
            </a:r>
            <a:r>
              <a:rPr lang="zh-CN" altLang="en-US" dirty="0"/>
              <a:t>附件</a:t>
            </a:r>
            <a:r>
              <a:rPr lang="en-US" altLang="zh-CN" dirty="0"/>
              <a:t>1</a:t>
            </a:r>
            <a:r>
              <a:rPr lang="zh-CN" altLang="en-US" dirty="0"/>
              <a:t>中每种催化剂组合，分别研究乙醇转化率、</a:t>
            </a:r>
            <a:r>
              <a:rPr lang="en-US" altLang="zh-CN" dirty="0"/>
              <a:t>C4</a:t>
            </a:r>
            <a:r>
              <a:rPr lang="zh-CN" altLang="en-US" dirty="0"/>
              <a:t>烯烃的选择性与温度的关系，并对附件</a:t>
            </a:r>
            <a:r>
              <a:rPr lang="en-US" altLang="zh-CN" dirty="0"/>
              <a:t>2</a:t>
            </a:r>
            <a:r>
              <a:rPr lang="zh-CN" altLang="en-US" dirty="0"/>
              <a:t>中</a:t>
            </a:r>
            <a:r>
              <a:rPr lang="en-US" altLang="zh-CN" dirty="0"/>
              <a:t>350</a:t>
            </a:r>
            <a:r>
              <a:rPr lang="zh-CN" altLang="en-US" dirty="0"/>
              <a:t>度时给定的催化剂组合在一次实验不同时间的测试结果进行分析。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9" y="3139005"/>
            <a:ext cx="12074661" cy="291611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47533" y="3104011"/>
            <a:ext cx="1764824" cy="3101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93645" y="3046200"/>
            <a:ext cx="1089909" cy="3101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51044" y="3065859"/>
            <a:ext cx="1089909" cy="3082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08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63C4-6A30-4332-98FA-40F2353ACCC8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 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87"/>
          <a:stretch/>
        </p:blipFill>
        <p:spPr>
          <a:xfrm>
            <a:off x="615461" y="1215416"/>
            <a:ext cx="11576539" cy="369916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17334" y="1539432"/>
            <a:ext cx="2709959" cy="3570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25894" y="1708480"/>
            <a:ext cx="1559861" cy="3339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1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A461-90B1-4D32-9C2F-8EBDC458E111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1-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11663" y="1289339"/>
            <a:ext cx="10515600" cy="46734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研究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个变量的关系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相关性，</a:t>
            </a:r>
            <a:r>
              <a:rPr lang="en-US" altLang="zh-CN" dirty="0" smtClean="0"/>
              <a:t>PCC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Cosine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附件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是实验结果分析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联想第一问中变量关系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分析关系是否随时间依然成立？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80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EFE3-7785-4D71-BFA5-74D2415F3759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1-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 smtClean="0"/>
                  <a:t>关系：函数关系，相关性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Pearson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相关性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系数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(PCC)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PCC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X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𝐷𝑋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𝐷𝑌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Cosine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相似度</a:t>
                </a:r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osine</m:t>
                      </m:r>
                      <m:r>
                        <a:rPr lang="en-US" altLang="zh-CN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X</m:t>
                      </m:r>
                      <m:r>
                        <a:rPr lang="en-US" altLang="zh-CN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Y</m:t>
                      </m:r>
                      <m:r>
                        <a:rPr lang="en-US" altLang="zh-CN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70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BE94-D9FB-48C1-B825-A8BCDEB1CEC0}" type="datetime1">
              <a:rPr lang="zh-CN" altLang="en-US" smtClean="0"/>
              <a:t>2023/7/4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CUMCM2021B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1-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32922" y="1188192"/>
            <a:ext cx="10515600" cy="527845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A1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A2</a:t>
            </a:r>
            <a:r>
              <a:rPr lang="zh-CN" altLang="en-US" dirty="0"/>
              <a:t>催化剂</a:t>
            </a:r>
            <a:r>
              <a:rPr lang="zh-CN" altLang="en-US" dirty="0" smtClean="0"/>
              <a:t>组合为例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三者之间具有强相关性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随着温度上升，乙醇转化率和</a:t>
            </a:r>
            <a:r>
              <a:rPr lang="en-US" altLang="zh-CN" dirty="0" smtClean="0"/>
              <a:t>C4</a:t>
            </a:r>
            <a:r>
              <a:rPr lang="zh-CN" altLang="en-US" dirty="0" smtClean="0"/>
              <a:t>烯烃选择性升高；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不同催化剂组合乙醇转化率与</a:t>
            </a:r>
            <a:r>
              <a:rPr lang="en-US" altLang="zh-CN" dirty="0" smtClean="0"/>
              <a:t>C4</a:t>
            </a:r>
            <a:r>
              <a:rPr lang="zh-CN" altLang="en-US" dirty="0" smtClean="0"/>
              <a:t>烯烃选择性相关性不同，相关性越高越好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32922" y="1910826"/>
            <a:ext cx="10953186" cy="2407952"/>
            <a:chOff x="932922" y="2471760"/>
            <a:chExt cx="10953186" cy="240795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3222" y="3063519"/>
              <a:ext cx="5562886" cy="177174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922" y="3063519"/>
              <a:ext cx="5416828" cy="1816193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3329391" y="2471760"/>
              <a:ext cx="623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A1</a:t>
              </a:r>
              <a:endParaRPr lang="zh-CN" altLang="en-US" sz="16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792720" y="2540299"/>
              <a:ext cx="623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A2</a:t>
              </a:r>
              <a:endParaRPr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7963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11341</TotalTime>
  <Words>1047</Words>
  <Application>Microsoft Office PowerPoint</Application>
  <PresentationFormat>宽屏</PresentationFormat>
  <Paragraphs>243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黑体</vt:lpstr>
      <vt:lpstr>楷体</vt:lpstr>
      <vt:lpstr>微软雅黑</vt:lpstr>
      <vt:lpstr>Arial</vt:lpstr>
      <vt:lpstr>Cambria Math</vt:lpstr>
      <vt:lpstr>Wingdings</vt:lpstr>
      <vt:lpstr>Office 主题​​</vt:lpstr>
      <vt:lpstr>乙醇偶合制备C4烯烃                                  -CUMCM2021B题 </vt:lpstr>
      <vt:lpstr>问题背景</vt:lpstr>
      <vt:lpstr>问题背景</vt:lpstr>
      <vt:lpstr>问题背景</vt:lpstr>
      <vt:lpstr>问题1</vt:lpstr>
      <vt:lpstr>问题1 </vt:lpstr>
      <vt:lpstr>问题1-分析</vt:lpstr>
      <vt:lpstr>问题1-方法 </vt:lpstr>
      <vt:lpstr>问题1-结果</vt:lpstr>
      <vt:lpstr>问题1-结果</vt:lpstr>
      <vt:lpstr>问题2</vt:lpstr>
      <vt:lpstr>问题2-分析方法</vt:lpstr>
      <vt:lpstr>问题2-数据预处理</vt:lpstr>
      <vt:lpstr>问题2-方法</vt:lpstr>
      <vt:lpstr>问题2-结果</vt:lpstr>
      <vt:lpstr>问题2-结果</vt:lpstr>
      <vt:lpstr>问题2-结果</vt:lpstr>
      <vt:lpstr>问题2-普遍问题</vt:lpstr>
      <vt:lpstr>问题3</vt:lpstr>
      <vt:lpstr>问题3-方法</vt:lpstr>
      <vt:lpstr>问题3-结果</vt:lpstr>
      <vt:lpstr>问题3-结果</vt:lpstr>
      <vt:lpstr>问题3-结果</vt:lpstr>
      <vt:lpstr>问题4</vt:lpstr>
      <vt:lpstr>问题4-疑问</vt:lpstr>
      <vt:lpstr>问题4-方法</vt:lpstr>
      <vt:lpstr>问题4-结果</vt:lpstr>
      <vt:lpstr>问题4-其它策略</vt:lpstr>
      <vt:lpstr>建议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</dc:creator>
  <cp:lastModifiedBy>ZM</cp:lastModifiedBy>
  <cp:revision>218</cp:revision>
  <dcterms:created xsi:type="dcterms:W3CDTF">2022-10-01T04:40:21Z</dcterms:created>
  <dcterms:modified xsi:type="dcterms:W3CDTF">2023-07-04T13:26:17Z</dcterms:modified>
</cp:coreProperties>
</file>