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342"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8" r:id="rId18"/>
    <p:sldId id="279" r:id="rId19"/>
    <p:sldId id="280" r:id="rId20"/>
    <p:sldId id="281" r:id="rId21"/>
    <p:sldId id="282" r:id="rId22"/>
    <p:sldId id="283" r:id="rId23"/>
    <p:sldId id="284" r:id="rId24"/>
    <p:sldId id="285" r:id="rId25"/>
    <p:sldId id="287" r:id="rId26"/>
    <p:sldId id="289" r:id="rId27"/>
    <p:sldId id="290"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11" r:id="rId46"/>
    <p:sldId id="314" r:id="rId47"/>
    <p:sldId id="315" r:id="rId48"/>
    <p:sldId id="316" r:id="rId49"/>
    <p:sldId id="317" r:id="rId50"/>
    <p:sldId id="318" r:id="rId51"/>
    <p:sldId id="319" r:id="rId52"/>
    <p:sldId id="320" r:id="rId53"/>
    <p:sldId id="322" r:id="rId54"/>
    <p:sldId id="323" r:id="rId55"/>
    <p:sldId id="324" r:id="rId56"/>
    <p:sldId id="325" r:id="rId57"/>
    <p:sldId id="326" r:id="rId58"/>
    <p:sldId id="327" r:id="rId59"/>
    <p:sldId id="328" r:id="rId60"/>
    <p:sldId id="329" r:id="rId61"/>
    <p:sldId id="330" r:id="rId62"/>
    <p:sldId id="332" r:id="rId63"/>
    <p:sldId id="333" r:id="rId64"/>
    <p:sldId id="334" r:id="rId65"/>
    <p:sldId id="335" r:id="rId66"/>
    <p:sldId id="336" r:id="rId67"/>
    <p:sldId id="337" r:id="rId68"/>
    <p:sldId id="338" r:id="rId69"/>
    <p:sldId id="339" r:id="rId70"/>
    <p:sldId id="340" r:id="rId71"/>
    <p:sldId id="341"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15E8-1E7A-4E53-BB50-1FC61F65B975}" type="datetimeFigureOut">
              <a:rPr lang="zh-CN" altLang="en-US" smtClean="0"/>
              <a:t>2022/7/29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0EF07-BD03-46CB-9392-0A8C9CB3DE23}" type="slidenum">
              <a:rPr lang="zh-CN" altLang="en-US" smtClean="0"/>
              <a:t>‹#›</a:t>
            </a:fld>
            <a:endParaRPr lang="zh-CN" altLang="en-US"/>
          </a:p>
        </p:txBody>
      </p:sp>
    </p:spTree>
    <p:extLst>
      <p:ext uri="{BB962C8B-B14F-4D97-AF65-F5344CB8AC3E}">
        <p14:creationId xmlns:p14="http://schemas.microsoft.com/office/powerpoint/2010/main" val="22847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5FEF5C-34A3-4E87-A2FD-C5EC73D821DF}" type="slidenum">
              <a:rPr lang="zh-CN" altLang="en-US" smtClean="0"/>
              <a:t>6</a:t>
            </a:fld>
            <a:endParaRPr lang="zh-CN" altLang="en-US"/>
          </a:p>
        </p:txBody>
      </p:sp>
    </p:spTree>
    <p:extLst>
      <p:ext uri="{BB962C8B-B14F-4D97-AF65-F5344CB8AC3E}">
        <p14:creationId xmlns:p14="http://schemas.microsoft.com/office/powerpoint/2010/main" val="50695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8CBD8F-4E0F-4DC2-BA47-509B02636CB1}" type="slidenum">
              <a:rPr lang="zh-CN" altLang="en-US" smtClean="0"/>
              <a:t>16</a:t>
            </a:fld>
            <a:endParaRPr lang="zh-CN" altLang="en-US"/>
          </a:p>
        </p:txBody>
      </p:sp>
    </p:spTree>
    <p:extLst>
      <p:ext uri="{BB962C8B-B14F-4D97-AF65-F5344CB8AC3E}">
        <p14:creationId xmlns:p14="http://schemas.microsoft.com/office/powerpoint/2010/main" val="317382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8CBD8F-4E0F-4DC2-BA47-509B02636CB1}" type="slidenum">
              <a:rPr lang="zh-CN" altLang="en-US" smtClean="0"/>
              <a:t>26</a:t>
            </a:fld>
            <a:endParaRPr lang="zh-CN" altLang="en-US"/>
          </a:p>
        </p:txBody>
      </p:sp>
    </p:spTree>
    <p:extLst>
      <p:ext uri="{BB962C8B-B14F-4D97-AF65-F5344CB8AC3E}">
        <p14:creationId xmlns:p14="http://schemas.microsoft.com/office/powerpoint/2010/main" val="224929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A22A9-33F7-4B01-9F71-319A5B2E10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515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54851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225291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255618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0A22A9-33F7-4B01-9F71-319A5B2E105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3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249139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3296900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353473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27341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361FF0-A5E2-4A34-AB55-B7D36F239B95}" type="datetimeFigureOut">
              <a:rPr lang="zh-CN" altLang="en-US" smtClean="0"/>
              <a:t>2022/7/29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1004580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9361FF0-A5E2-4A34-AB55-B7D36F239B95}" type="datetimeFigureOut">
              <a:rPr lang="zh-CN" altLang="en-US" smtClean="0"/>
              <a:t>2022/7/29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0A22A9-33F7-4B01-9F71-319A5B2E1059}" type="slidenum">
              <a:rPr lang="zh-CN" altLang="en-US" smtClean="0"/>
              <a:t>‹#›</a:t>
            </a:fld>
            <a:endParaRPr lang="zh-CN" altLang="en-US"/>
          </a:p>
        </p:txBody>
      </p:sp>
    </p:spTree>
    <p:extLst>
      <p:ext uri="{BB962C8B-B14F-4D97-AF65-F5344CB8AC3E}">
        <p14:creationId xmlns:p14="http://schemas.microsoft.com/office/powerpoint/2010/main" val="204302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361FF0-A5E2-4A34-AB55-B7D36F239B95}" type="datetimeFigureOut">
              <a:rPr lang="zh-CN" altLang="en-US" smtClean="0"/>
              <a:t>2022/7/29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0A22A9-33F7-4B01-9F71-319A5B2E105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273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ilibili.com/video/BV1g7411b7r2?from=search&amp;seid=1074914243571857891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NULL"/><Relationship Id="rId4" Type="http://schemas.openxmlformats.org/officeDocument/2006/relationships/image" Target="../media/image12.wmf"/></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1412610"/>
            <a:ext cx="9379512" cy="2674620"/>
          </a:xfrm>
        </p:spPr>
        <p:txBody>
          <a:bodyPr/>
          <a:lstStyle/>
          <a:p>
            <a:r>
              <a:rPr lang="zh-CN" altLang="en-US" b="1" dirty="0" smtClean="0">
                <a:solidFill>
                  <a:srgbClr val="FF0000"/>
                </a:solidFill>
              </a:rPr>
              <a:t>随机过程建模讲座</a:t>
            </a:r>
            <a:endParaRPr lang="zh-CN" altLang="en-US" b="1" dirty="0">
              <a:solidFill>
                <a:srgbClr val="FF0000"/>
              </a:solidFill>
            </a:endParaRPr>
          </a:p>
        </p:txBody>
      </p:sp>
      <p:sp>
        <p:nvSpPr>
          <p:cNvPr id="3" name="副标题 2"/>
          <p:cNvSpPr>
            <a:spLocks noGrp="1"/>
          </p:cNvSpPr>
          <p:nvPr>
            <p:ph type="subTitle" idx="1"/>
          </p:nvPr>
        </p:nvSpPr>
        <p:spPr>
          <a:xfrm>
            <a:off x="1100051" y="4427911"/>
            <a:ext cx="10058400" cy="1143000"/>
          </a:xfrm>
        </p:spPr>
        <p:txBody>
          <a:bodyPr>
            <a:normAutofit fontScale="92500" lnSpcReduction="10000"/>
          </a:bodyPr>
          <a:lstStyle/>
          <a:p>
            <a:pPr algn="r"/>
            <a:r>
              <a:rPr lang="zh-CN" altLang="en-US" sz="3600" dirty="0" smtClean="0">
                <a:solidFill>
                  <a:srgbClr val="00B0F0"/>
                </a:solidFill>
              </a:rPr>
              <a:t>王</a:t>
            </a:r>
            <a:r>
              <a:rPr lang="zh-CN" altLang="en-US" sz="3600" dirty="0">
                <a:solidFill>
                  <a:srgbClr val="00B0F0"/>
                </a:solidFill>
              </a:rPr>
              <a:t>湘</a:t>
            </a:r>
            <a:r>
              <a:rPr lang="zh-CN" altLang="en-US" sz="3600" dirty="0" smtClean="0">
                <a:solidFill>
                  <a:srgbClr val="00B0F0"/>
                </a:solidFill>
              </a:rPr>
              <a:t>君</a:t>
            </a:r>
            <a:endParaRPr lang="en-US" altLang="zh-CN" sz="3600" dirty="0" smtClean="0">
              <a:solidFill>
                <a:srgbClr val="00B0F0"/>
              </a:solidFill>
            </a:endParaRPr>
          </a:p>
          <a:p>
            <a:pPr algn="r"/>
            <a:r>
              <a:rPr lang="zh-CN" altLang="en-US" sz="3600" dirty="0" smtClean="0">
                <a:solidFill>
                  <a:srgbClr val="00B0F0"/>
                </a:solidFill>
              </a:rPr>
              <a:t>华中科技大学 </a:t>
            </a:r>
            <a:r>
              <a:rPr lang="en-US" altLang="zh-CN" sz="3600" dirty="0" smtClean="0">
                <a:solidFill>
                  <a:srgbClr val="00B0F0"/>
                </a:solidFill>
              </a:rPr>
              <a:t>2022.7.29</a:t>
            </a:r>
            <a:endParaRPr lang="en-US" altLang="zh-CN" sz="3600" dirty="0" smtClean="0">
              <a:solidFill>
                <a:srgbClr val="00B0F0"/>
              </a:solidFill>
            </a:endParaRPr>
          </a:p>
          <a:p>
            <a:pPr algn="r"/>
            <a:endParaRPr lang="zh-CN" altLang="en-US" sz="3600" dirty="0">
              <a:solidFill>
                <a:srgbClr val="00B0F0"/>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8712" y="330802"/>
            <a:ext cx="1119478" cy="852055"/>
          </a:xfrm>
          <a:prstGeom prst="rect">
            <a:avLst/>
          </a:prstGeom>
        </p:spPr>
      </p:pic>
    </p:spTree>
    <p:extLst>
      <p:ext uri="{BB962C8B-B14F-4D97-AF65-F5344CB8AC3E}">
        <p14:creationId xmlns:p14="http://schemas.microsoft.com/office/powerpoint/2010/main" val="376331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Poisson</a:t>
            </a:r>
            <a:r>
              <a:rPr lang="zh-CN" altLang="en-US" b="1" dirty="0" smtClean="0">
                <a:solidFill>
                  <a:srgbClr val="FF0000"/>
                </a:solidFill>
              </a:rPr>
              <a:t>过程</a:t>
            </a:r>
            <a:endParaRPr lang="zh-CN" altLang="en-US" b="1" dirty="0">
              <a:solidFill>
                <a:srgbClr val="FF0000"/>
              </a:solidFill>
            </a:endParaRPr>
          </a:p>
        </p:txBody>
      </p:sp>
      <p:sp>
        <p:nvSpPr>
          <p:cNvPr id="3" name="内容占位符 2"/>
          <p:cNvSpPr>
            <a:spLocks noGrp="1"/>
          </p:cNvSpPr>
          <p:nvPr>
            <p:ph idx="1"/>
          </p:nvPr>
        </p:nvSpPr>
        <p:spPr>
          <a:xfrm>
            <a:off x="3278908" y="1737360"/>
            <a:ext cx="7876771" cy="2281382"/>
          </a:xfrm>
        </p:spPr>
        <p:txBody>
          <a:bodyPr>
            <a:normAutofit/>
          </a:bodyPr>
          <a:lstStyle/>
          <a:p>
            <a:pPr marL="0" indent="0">
              <a:lnSpc>
                <a:spcPct val="110000"/>
              </a:lnSpc>
              <a:buNone/>
            </a:pPr>
            <a:r>
              <a:rPr lang="en-US" altLang="zh-CN" dirty="0" smtClean="0"/>
              <a:t>Simeon-Denis </a:t>
            </a:r>
            <a:r>
              <a:rPr lang="en-US" altLang="zh-CN" dirty="0"/>
              <a:t>Poisson </a:t>
            </a:r>
            <a:r>
              <a:rPr lang="en-US" altLang="zh-CN" dirty="0" smtClean="0"/>
              <a:t>(1781</a:t>
            </a:r>
            <a:r>
              <a:rPr lang="zh-CN" altLang="en-US" dirty="0"/>
              <a:t>～</a:t>
            </a:r>
            <a:r>
              <a:rPr lang="en-US" altLang="zh-CN" dirty="0" smtClean="0"/>
              <a:t>1840)  </a:t>
            </a:r>
            <a:r>
              <a:rPr lang="zh-CN" altLang="en-US" dirty="0" smtClean="0"/>
              <a:t>法国</a:t>
            </a:r>
            <a:r>
              <a:rPr lang="zh-CN" altLang="en-US" dirty="0"/>
              <a:t>数学家</a:t>
            </a:r>
            <a:r>
              <a:rPr lang="zh-CN" altLang="en-US" dirty="0" smtClean="0"/>
              <a:t>、几何学家</a:t>
            </a:r>
            <a:r>
              <a:rPr lang="zh-CN" altLang="en-US" dirty="0"/>
              <a:t>和</a:t>
            </a:r>
            <a:r>
              <a:rPr lang="zh-CN" altLang="en-US" dirty="0" smtClean="0"/>
              <a:t>物理学家</a:t>
            </a:r>
            <a:endParaRPr lang="en-US" altLang="zh-CN" dirty="0" smtClean="0"/>
          </a:p>
          <a:p>
            <a:pPr marL="0" indent="0">
              <a:lnSpc>
                <a:spcPct val="110000"/>
              </a:lnSpc>
              <a:buNone/>
            </a:pPr>
            <a:r>
              <a:rPr lang="zh-CN" altLang="en-US" dirty="0"/>
              <a:t>他改进了概率论的运用方法，特别是用于统计方面的方法，建立了描述随机现象的一种概率分布</a:t>
            </a:r>
            <a:r>
              <a:rPr lang="zh-CN" altLang="en-US" dirty="0" smtClean="0"/>
              <a:t>──</a:t>
            </a:r>
            <a:r>
              <a:rPr lang="en-US" altLang="zh-CN" dirty="0"/>
              <a:t> Poisson</a:t>
            </a:r>
            <a:r>
              <a:rPr lang="zh-CN" altLang="en-US" dirty="0" smtClean="0"/>
              <a:t>分布</a:t>
            </a:r>
            <a:r>
              <a:rPr lang="en-US" altLang="zh-CN" dirty="0" smtClean="0"/>
              <a:t>; </a:t>
            </a:r>
            <a:r>
              <a:rPr lang="zh-CN" altLang="en-US" dirty="0" smtClean="0"/>
              <a:t>他</a:t>
            </a:r>
            <a:r>
              <a:rPr lang="zh-CN" altLang="en-US" dirty="0"/>
              <a:t>推广了“大数定律”，并导出了在</a:t>
            </a:r>
            <a:r>
              <a:rPr lang="zh-CN" altLang="en-US" dirty="0" smtClean="0"/>
              <a:t>概率论、数</a:t>
            </a:r>
            <a:r>
              <a:rPr lang="zh-CN" altLang="en-US" dirty="0"/>
              <a:t>理方程中有重要应用</a:t>
            </a:r>
            <a:r>
              <a:rPr lang="zh-CN" altLang="en-US" dirty="0" smtClean="0"/>
              <a:t>的</a:t>
            </a:r>
            <a:r>
              <a:rPr lang="en-US" altLang="zh-CN" dirty="0"/>
              <a:t>Poisson</a:t>
            </a:r>
            <a:r>
              <a:rPr lang="zh-CN" altLang="en-US" dirty="0" smtClean="0"/>
              <a:t>积分</a:t>
            </a:r>
            <a:r>
              <a:rPr lang="zh-CN" altLang="en-US" dirty="0"/>
              <a:t>。</a:t>
            </a:r>
            <a:endParaRPr lang="en-US" altLang="zh-CN"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1737360"/>
            <a:ext cx="1987665" cy="2281382"/>
          </a:xfrm>
          <a:prstGeom prst="rect">
            <a:avLst/>
          </a:prstGeom>
        </p:spPr>
      </p:pic>
      <p:sp>
        <p:nvSpPr>
          <p:cNvPr id="5" name="文本框 4"/>
          <p:cNvSpPr txBox="1"/>
          <p:nvPr/>
        </p:nvSpPr>
        <p:spPr>
          <a:xfrm>
            <a:off x="1182255" y="4414982"/>
            <a:ext cx="10206181" cy="769441"/>
          </a:xfrm>
          <a:prstGeom prst="rect">
            <a:avLst/>
          </a:prstGeom>
          <a:noFill/>
        </p:spPr>
        <p:txBody>
          <a:bodyPr wrap="square" rtlCol="0">
            <a:spAutoFit/>
          </a:bodyPr>
          <a:lstStyle/>
          <a:p>
            <a:pPr>
              <a:lnSpc>
                <a:spcPct val="110000"/>
              </a:lnSpc>
            </a:pPr>
            <a:r>
              <a:rPr lang="en-US" altLang="zh-CN" sz="2000" dirty="0" smtClean="0">
                <a:solidFill>
                  <a:srgbClr val="FF0000"/>
                </a:solidFill>
              </a:rPr>
              <a:t>Poisson</a:t>
            </a:r>
            <a:r>
              <a:rPr lang="zh-CN" altLang="en-US" sz="2000" dirty="0" smtClean="0">
                <a:solidFill>
                  <a:srgbClr val="FF0000"/>
                </a:solidFill>
              </a:rPr>
              <a:t>过程</a:t>
            </a:r>
            <a:r>
              <a:rPr lang="zh-CN" altLang="en-US" sz="2000" dirty="0" smtClean="0"/>
              <a:t>是最重要的随机过程之一，它是计数过程、独立平稳增量过程、</a:t>
            </a:r>
            <a:r>
              <a:rPr lang="en-US" altLang="zh-CN" sz="2000" dirty="0" smtClean="0"/>
              <a:t>Markov</a:t>
            </a:r>
            <a:r>
              <a:rPr lang="zh-CN" altLang="en-US" sz="2000" dirty="0" smtClean="0"/>
              <a:t>过程。在随机过程的理论及排队论、计算机图像处理等诸多应用领域具有奠基性的作用。</a:t>
            </a:r>
            <a:endParaRPr lang="zh-CN" altLang="en-US" sz="2000" dirty="0"/>
          </a:p>
        </p:txBody>
      </p:sp>
    </p:spTree>
    <p:extLst>
      <p:ext uri="{BB962C8B-B14F-4D97-AF65-F5344CB8AC3E}">
        <p14:creationId xmlns:p14="http://schemas.microsoft.com/office/powerpoint/2010/main" val="254771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计数过程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b="1" dirty="0" smtClean="0">
                    <a:solidFill>
                      <a:srgbClr val="00B0F0"/>
                    </a:solidFill>
                  </a:rPr>
                  <a:t>定义</a:t>
                </a:r>
                <a:r>
                  <a:rPr lang="en-US" altLang="zh-CN" b="1" dirty="0">
                    <a:solidFill>
                      <a:srgbClr val="00B0F0"/>
                    </a:solidFill>
                  </a:rPr>
                  <a:t>4</a:t>
                </a:r>
                <a:r>
                  <a:rPr lang="en-US" altLang="zh-CN" b="1" dirty="0" smtClean="0">
                    <a:solidFill>
                      <a:srgbClr val="00B0F0"/>
                    </a:solidFill>
                  </a:rPr>
                  <a:t> </a:t>
                </a:r>
                <a:r>
                  <a:rPr lang="zh-CN" altLang="en-US" dirty="0" smtClean="0"/>
                  <a:t>若对任意</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ℝ</m:t>
                        </m:r>
                      </m:e>
                      <m:sub>
                        <m:r>
                          <a:rPr lang="en-US" altLang="zh-CN" b="0" i="1" smtClean="0">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𝑡</m:t>
                        </m:r>
                      </m:sub>
                    </m:sSub>
                  </m:oMath>
                </a14:m>
                <a:r>
                  <a:rPr lang="zh-CN" altLang="en-US" dirty="0" smtClean="0"/>
                  <a:t>表示在时间区间</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内“</a:t>
                </a:r>
                <a:r>
                  <a:rPr lang="zh-CN" altLang="en-US" dirty="0"/>
                  <a:t>随机事件</a:t>
                </a:r>
                <a14:m>
                  <m:oMath xmlns:m="http://schemas.openxmlformats.org/officeDocument/2006/math">
                    <m:r>
                      <a:rPr lang="en-US" altLang="zh-CN" i="1">
                        <a:latin typeface="Cambria Math" panose="02040503050406030204" pitchFamily="18" charset="0"/>
                      </a:rPr>
                      <m:t>𝐴</m:t>
                    </m:r>
                  </m:oMath>
                </a14:m>
                <a:r>
                  <a:rPr lang="zh-CN" altLang="en-US" dirty="0" smtClean="0"/>
                  <a:t>” 发生的次数，则我们称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ℝ</m:t>
                        </m:r>
                      </m:e>
                      <m:sub>
                        <m:r>
                          <a:rPr lang="en-US" altLang="zh-CN" b="0" i="1" smtClean="0">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ea typeface="Cambria Math" panose="02040503050406030204" pitchFamily="18" charset="0"/>
                      </a:rPr>
                      <m:t>}</m:t>
                    </m:r>
                  </m:oMath>
                </a14:m>
                <a:r>
                  <a:rPr lang="zh-CN" altLang="en-US" dirty="0" smtClean="0"/>
                  <a:t>为一个计数过程。</a:t>
                </a:r>
                <a:endParaRPr lang="en-US" altLang="zh-CN" dirty="0" smtClean="0"/>
              </a:p>
              <a:p>
                <a:pPr>
                  <a:lnSpc>
                    <a:spcPct val="100000"/>
                  </a:lnSpc>
                </a:pPr>
                <a:r>
                  <a:rPr lang="zh-CN" altLang="en-US" dirty="0" smtClean="0"/>
                  <a:t>显然：</a:t>
                </a:r>
                <a:endParaRPr lang="en-US" altLang="zh-CN" dirty="0" smtClean="0"/>
              </a:p>
              <a:p>
                <a:pPr>
                  <a:lnSpc>
                    <a:spcPct val="100000"/>
                  </a:lnSpc>
                </a:pPr>
                <a:r>
                  <a:rPr lang="zh-CN" altLang="en-US" dirty="0" smtClean="0"/>
                  <a:t>（</a:t>
                </a:r>
                <a:r>
                  <a:rPr lang="en-US" altLang="zh-CN" dirty="0" smtClean="0"/>
                  <a:t>1</a:t>
                </a:r>
                <a:r>
                  <a:rPr lang="zh-CN" altLang="en-US" dirty="0" smtClean="0"/>
                  <a:t>）计数过程的状态空间</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ℕ</m:t>
                        </m:r>
                      </m:e>
                      <m:sub>
                        <m:r>
                          <a:rPr lang="en-US" altLang="zh-CN" b="0" i="1" smtClean="0">
                            <a:latin typeface="Cambria Math" panose="02040503050406030204" pitchFamily="18" charset="0"/>
                            <a:ea typeface="Cambria Math" panose="02040503050406030204" pitchFamily="18" charset="0"/>
                          </a:rPr>
                          <m:t>0</m:t>
                        </m:r>
                      </m:sub>
                    </m:sSub>
                  </m:oMath>
                </a14:m>
                <a:r>
                  <a:rPr lang="zh-CN" altLang="en-US" dirty="0" smtClean="0"/>
                  <a:t>；</a:t>
                </a:r>
                <a:endParaRPr lang="en-US" altLang="zh-CN" dirty="0" smtClean="0"/>
              </a:p>
              <a:p>
                <a:pPr>
                  <a:lnSpc>
                    <a:spcPct val="100000"/>
                  </a:lnSpc>
                </a:pPr>
                <a:r>
                  <a:rPr lang="zh-CN" altLang="en-US" dirty="0" smtClean="0"/>
                  <a:t>（</a:t>
                </a:r>
                <a:r>
                  <a:rPr lang="en-US" altLang="zh-CN" dirty="0" smtClean="0"/>
                  <a:t>2</a:t>
                </a:r>
                <a:r>
                  <a:rPr lang="zh-CN" altLang="en-US" dirty="0" smtClean="0"/>
                  <a:t>）计数过程的轨道单调非降</a:t>
                </a:r>
                <a:r>
                  <a:rPr lang="en-US" altLang="zh-CN" dirty="0" smtClean="0"/>
                  <a:t>, </a:t>
                </a:r>
                <a:r>
                  <a:rPr lang="zh-CN" altLang="en-US" dirty="0" smtClean="0"/>
                  <a:t>即</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&lt;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oMath>
                </a14:m>
                <a:r>
                  <a:rPr lang="zh-CN" altLang="en-US" dirty="0" smtClean="0"/>
                  <a:t>；</a:t>
                </a:r>
                <a:endParaRPr lang="en-US" altLang="zh-CN" dirty="0" smtClean="0"/>
              </a:p>
              <a:p>
                <a:pPr>
                  <a:lnSpc>
                    <a:spcPct val="100000"/>
                  </a:lnSpc>
                </a:pPr>
                <a:r>
                  <a:rPr lang="zh-CN" altLang="en-US" dirty="0" smtClean="0"/>
                  <a:t>（</a:t>
                </a:r>
                <a:r>
                  <a:rPr lang="en-US" altLang="zh-CN" dirty="0" smtClean="0"/>
                  <a:t>3</a:t>
                </a:r>
                <a:r>
                  <a:rPr lang="zh-CN" altLang="en-US" dirty="0"/>
                  <a:t>）计数过程</a:t>
                </a:r>
                <a:r>
                  <a:rPr lang="zh-CN" altLang="en-US" dirty="0" smtClean="0"/>
                  <a:t>的增量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oMath>
                </a14:m>
                <a:r>
                  <a:rPr lang="zh-CN" altLang="en-US" dirty="0" smtClean="0"/>
                  <a:t>表示在</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内“</a:t>
                </a:r>
                <a:r>
                  <a:rPr lang="zh-CN" altLang="en-US" dirty="0"/>
                  <a:t>随机事件</a:t>
                </a:r>
                <a14:m>
                  <m:oMath xmlns:m="http://schemas.openxmlformats.org/officeDocument/2006/math">
                    <m:r>
                      <a:rPr lang="en-US" altLang="zh-CN" i="1">
                        <a:latin typeface="Cambria Math" panose="02040503050406030204" pitchFamily="18" charset="0"/>
                      </a:rPr>
                      <m:t>𝐴</m:t>
                    </m:r>
                  </m:oMath>
                </a14:m>
                <a:r>
                  <a:rPr lang="zh-CN" altLang="en-US" dirty="0" smtClean="0"/>
                  <a:t>” 发生</a:t>
                </a:r>
                <a:r>
                  <a:rPr lang="zh-CN" altLang="en-US" dirty="0"/>
                  <a:t>的</a:t>
                </a:r>
                <a:r>
                  <a:rPr lang="zh-CN" altLang="en-US" dirty="0" smtClean="0"/>
                  <a:t>次数。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303"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977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Poisson</a:t>
            </a:r>
            <a:r>
              <a:rPr lang="zh-CN" altLang="en-US" b="1" dirty="0" smtClean="0">
                <a:solidFill>
                  <a:srgbClr val="FF0000"/>
                </a:solidFill>
              </a:rPr>
              <a:t>过程的第一个定义</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a:solidFill>
                      <a:srgbClr val="00B0F0"/>
                    </a:solidFill>
                  </a:rPr>
                  <a:t>5</a:t>
                </a:r>
                <a:r>
                  <a:rPr lang="en-US" altLang="zh-CN" b="1" dirty="0" smtClean="0">
                    <a:solidFill>
                      <a:srgbClr val="00B0F0"/>
                    </a:solidFill>
                  </a:rPr>
                  <a:t>  </a:t>
                </a:r>
                <a:r>
                  <a:rPr lang="zh-CN" altLang="en-US" dirty="0" smtClean="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a:t>
                </a:r>
                <a:r>
                  <a:rPr lang="zh-CN" altLang="en-US" dirty="0" smtClean="0"/>
                  <a:t>计数过程，满足：</a:t>
                </a:r>
                <a:endParaRPr lang="en-US" altLang="zh-CN" dirty="0" smtClean="0"/>
              </a:p>
              <a:p>
                <a:pPr>
                  <a:lnSpc>
                    <a:spcPct val="100000"/>
                  </a:lnSpc>
                </a:pPr>
                <a:r>
                  <a:rPr lang="zh-CN" altLang="en-US" dirty="0" smtClean="0"/>
                  <a:t>（</a:t>
                </a:r>
                <a:r>
                  <a:rPr lang="en-US" altLang="zh-CN" dirty="0" smtClean="0"/>
                  <a:t>1</a:t>
                </a:r>
                <a:r>
                  <a:rPr lang="zh-CN" altLang="en-US"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 </m:t>
                    </m:r>
                  </m:oMath>
                </a14:m>
                <a:endParaRPr lang="en-US" altLang="zh-CN" dirty="0" smtClean="0"/>
              </a:p>
              <a:p>
                <a:pPr>
                  <a:lnSpc>
                    <a:spcPct val="100000"/>
                  </a:lnSpc>
                </a:pPr>
                <a:r>
                  <a:rPr lang="zh-CN" altLang="en-US" dirty="0" smtClean="0"/>
                  <a:t>（</a:t>
                </a:r>
                <a:r>
                  <a:rPr lang="en-US" altLang="zh-CN" dirty="0" smtClean="0"/>
                  <a:t>2</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为一独立增量过程</a:t>
                </a:r>
                <a:r>
                  <a:rPr lang="en-US" altLang="zh-CN" dirty="0" smtClean="0"/>
                  <a:t>;</a:t>
                </a:r>
              </a:p>
              <a:p>
                <a:pPr>
                  <a:lnSpc>
                    <a:spcPct val="100000"/>
                  </a:lnSpc>
                </a:pPr>
                <a:r>
                  <a:rPr lang="zh-CN" altLang="en-US" dirty="0" smtClean="0"/>
                  <a:t>（</a:t>
                </a:r>
                <a:r>
                  <a:rPr lang="en-US" altLang="zh-CN" dirty="0" smtClean="0"/>
                  <a:t>3</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a:t>
                </a:r>
                <a:r>
                  <a:rPr lang="zh-CN" altLang="en-US" dirty="0" smtClean="0"/>
                  <a:t>一平稳增量过程，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 </m:t>
                    </m:r>
                  </m:oMath>
                </a14:m>
                <a:endParaRPr lang="en-US" altLang="zh-CN" dirty="0" smtClean="0"/>
              </a:p>
              <a:p>
                <a:pPr>
                  <a:lnSpc>
                    <a:spcPct val="100000"/>
                  </a:lnSpc>
                </a:pPr>
                <a:r>
                  <a:rPr lang="zh-CN" altLang="en-US" dirty="0" smtClean="0"/>
                  <a:t>则我们称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为一个参数为</a:t>
                </a:r>
                <a14:m>
                  <m:oMath xmlns:m="http://schemas.openxmlformats.org/officeDocument/2006/math">
                    <m:r>
                      <a:rPr lang="en-US" altLang="zh-CN" i="1">
                        <a:latin typeface="Cambria Math" panose="02040503050406030204" pitchFamily="18" charset="0"/>
                      </a:rPr>
                      <m:t>𝜆</m:t>
                    </m:r>
                  </m:oMath>
                </a14:m>
                <a:r>
                  <a:rPr lang="zh-CN" altLang="en-US" dirty="0" smtClean="0"/>
                  <a:t>的</a:t>
                </a:r>
                <a:r>
                  <a:rPr lang="en-US" altLang="zh-CN" dirty="0" smtClean="0"/>
                  <a:t>Poisson</a:t>
                </a:r>
                <a:r>
                  <a:rPr lang="zh-CN" altLang="en-US" dirty="0" smtClean="0"/>
                  <a:t>过程</a:t>
                </a:r>
                <a:r>
                  <a:rPr lang="en-US" altLang="zh-CN" dirty="0" smtClean="0"/>
                  <a:t>.</a:t>
                </a:r>
              </a:p>
              <a:p>
                <a:pPr>
                  <a:lnSpc>
                    <a:spcPct val="100000"/>
                  </a:lnSpc>
                </a:pPr>
                <a:r>
                  <a:rPr lang="zh-CN" altLang="en-US" dirty="0" smtClean="0"/>
                  <a:t>    由于</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en>
                    </m:f>
                  </m:oMath>
                </a14:m>
                <a:r>
                  <a:rPr lang="en-US" altLang="zh-CN" dirty="0" smtClean="0"/>
                  <a:t>, </a:t>
                </a:r>
                <a:r>
                  <a:rPr lang="zh-CN" altLang="en-US" dirty="0" smtClean="0"/>
                  <a:t>表示单位时间内“事件</a:t>
                </a:r>
                <a14:m>
                  <m:oMath xmlns:m="http://schemas.openxmlformats.org/officeDocument/2006/math">
                    <m:r>
                      <a:rPr lang="en-US" altLang="zh-CN" i="1">
                        <a:latin typeface="Cambria Math" panose="02040503050406030204" pitchFamily="18" charset="0"/>
                      </a:rPr>
                      <m:t>𝐴</m:t>
                    </m:r>
                  </m:oMath>
                </a14:m>
                <a:r>
                  <a:rPr lang="zh-CN" altLang="en-US" dirty="0"/>
                  <a:t>” 发生</a:t>
                </a:r>
                <a:r>
                  <a:rPr lang="zh-CN" altLang="en-US" dirty="0" smtClean="0"/>
                  <a:t>的平均次数，所以我们也称</a:t>
                </a:r>
                <a14:m>
                  <m:oMath xmlns:m="http://schemas.openxmlformats.org/officeDocument/2006/math">
                    <m:r>
                      <a:rPr lang="en-US" altLang="zh-CN" i="1">
                        <a:latin typeface="Cambria Math" panose="02040503050406030204" pitchFamily="18" charset="0"/>
                      </a:rPr>
                      <m:t>𝜆</m:t>
                    </m:r>
                  </m:oMath>
                </a14:m>
                <a:r>
                  <a:rPr lang="zh-CN" altLang="en-US" dirty="0" smtClean="0"/>
                  <a:t>为</a:t>
                </a:r>
                <a:r>
                  <a:rPr lang="zh-CN" altLang="en-US" dirty="0"/>
                  <a:t>“事件</a:t>
                </a:r>
                <a14:m>
                  <m:oMath xmlns:m="http://schemas.openxmlformats.org/officeDocument/2006/math">
                    <m:r>
                      <a:rPr lang="en-US" altLang="zh-CN" i="1">
                        <a:latin typeface="Cambria Math" panose="02040503050406030204" pitchFamily="18" charset="0"/>
                      </a:rPr>
                      <m:t>𝐴</m:t>
                    </m:r>
                  </m:oMath>
                </a14:m>
                <a:r>
                  <a:rPr lang="zh-CN" altLang="en-US" dirty="0" smtClean="0"/>
                  <a:t>”的强度或发生速率。</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1364" r="-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52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Poisson</a:t>
            </a:r>
            <a:r>
              <a:rPr lang="zh-CN" altLang="en-US" b="1" dirty="0">
                <a:solidFill>
                  <a:srgbClr val="FF0000"/>
                </a:solidFill>
              </a:rPr>
              <a:t>过程的</a:t>
            </a:r>
            <a:r>
              <a:rPr lang="zh-CN" altLang="en-US" b="1" dirty="0" smtClean="0">
                <a:solidFill>
                  <a:srgbClr val="FF0000"/>
                </a:solidFill>
              </a:rPr>
              <a:t>第二个</a:t>
            </a:r>
            <a:r>
              <a:rPr lang="zh-CN" altLang="en-US" b="1" dirty="0">
                <a:solidFill>
                  <a:srgbClr val="FF0000"/>
                </a:solidFill>
              </a:rPr>
              <a:t>定义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b="1" dirty="0" smtClean="0">
                    <a:solidFill>
                      <a:srgbClr val="00B0F0"/>
                    </a:solidFill>
                  </a:rPr>
                  <a:t>定义</a:t>
                </a:r>
                <a:r>
                  <a:rPr lang="en-US" altLang="zh-CN" b="1" dirty="0" smtClean="0">
                    <a:solidFill>
                      <a:srgbClr val="00B0F0"/>
                    </a:solidFill>
                  </a:rPr>
                  <a:t>6  </a:t>
                </a: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为一个计数过程</a:t>
                </a:r>
                <a:r>
                  <a:rPr lang="zh-CN" altLang="en-US" dirty="0" smtClean="0"/>
                  <a:t>，满足</a:t>
                </a:r>
                <a:r>
                  <a:rPr lang="zh-CN" altLang="en-US" dirty="0"/>
                  <a:t>：</a:t>
                </a:r>
                <a:endParaRPr lang="en-US" altLang="zh-CN" dirty="0"/>
              </a:p>
              <a:p>
                <a:pPr>
                  <a:lnSpc>
                    <a:spcPct val="100000"/>
                  </a:lnSpc>
                </a:pPr>
                <a:r>
                  <a:rPr lang="zh-CN" altLang="en-US" dirty="0"/>
                  <a:t>（</a:t>
                </a:r>
                <a:r>
                  <a:rPr lang="en-US" altLang="zh-CN" dirty="0"/>
                  <a:t>1</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r>
                      <a:rPr lang="en-US" altLang="zh-CN" i="1">
                        <a:latin typeface="Cambria Math" panose="02040503050406030204" pitchFamily="18" charset="0"/>
                      </a:rPr>
                      <m:t>=0; </m:t>
                    </m:r>
                  </m:oMath>
                </a14:m>
                <a:endParaRPr lang="en-US" altLang="zh-CN" dirty="0"/>
              </a:p>
              <a:p>
                <a:pPr>
                  <a:lnSpc>
                    <a:spcPct val="100000"/>
                  </a:lnSpc>
                </a:pPr>
                <a:r>
                  <a:rPr lang="zh-CN" altLang="en-US" dirty="0"/>
                  <a:t>（</a:t>
                </a:r>
                <a:r>
                  <a:rPr lang="en-US" altLang="zh-CN" dirty="0"/>
                  <a:t>2</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为一独立增量过程</a:t>
                </a:r>
                <a:r>
                  <a:rPr lang="en-US" altLang="zh-CN" dirty="0"/>
                  <a:t>;</a:t>
                </a:r>
              </a:p>
              <a:p>
                <a:pPr>
                  <a:lnSpc>
                    <a:spcPct val="100000"/>
                  </a:lnSpc>
                </a:pPr>
                <a:r>
                  <a:rPr lang="zh-CN" altLang="en-US" dirty="0"/>
                  <a:t>（</a:t>
                </a:r>
                <a:r>
                  <a:rPr lang="en-US" altLang="zh-CN" dirty="0"/>
                  <a:t>3</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为一平稳增量过程</a:t>
                </a:r>
                <a:r>
                  <a:rPr lang="zh-CN" altLang="en-US" dirty="0" smtClean="0"/>
                  <a:t>，</a:t>
                </a:r>
                <a:r>
                  <a:rPr lang="zh-CN" altLang="en-US" dirty="0"/>
                  <a:t>且</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r>
                            <a:rPr lang="en-US" altLang="zh-CN"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𝜆</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e>
                      </m:d>
                      <m:r>
                        <a:rPr lang="en-US" altLang="zh-CN" b="0" i="1" smtClean="0">
                          <a:latin typeface="Cambria Math" panose="02040503050406030204" pitchFamily="18" charset="0"/>
                        </a:rPr>
                        <m:t>, </m:t>
                      </m:r>
                    </m:oMath>
                  </m:oMathPara>
                </a14:m>
                <a:endParaRPr lang="en-US" altLang="zh-CN" b="0"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e>
                      </m:d>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a:t>则我们称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为一个参数为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a:t>过程</a:t>
                </a:r>
                <a:r>
                  <a:rPr lang="en-US" altLang="zh-CN" dirty="0" smtClean="0"/>
                  <a:t>.</a:t>
                </a:r>
              </a:p>
              <a:p>
                <a:pPr marL="0" indent="0">
                  <a:lnSpc>
                    <a:spcPct val="100000"/>
                  </a:lnSpc>
                  <a:buNone/>
                </a:pPr>
                <a:endParaRPr lang="en-US" altLang="zh-CN" dirty="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509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Poisson</a:t>
            </a:r>
            <a:r>
              <a:rPr lang="zh-CN" altLang="en-US" b="1" dirty="0">
                <a:solidFill>
                  <a:srgbClr val="FF0000"/>
                </a:solidFill>
              </a:rPr>
              <a:t>过程</a:t>
            </a:r>
            <a:r>
              <a:rPr lang="zh-CN" altLang="en-US" b="1" dirty="0" smtClean="0">
                <a:solidFill>
                  <a:srgbClr val="FF0000"/>
                </a:solidFill>
              </a:rPr>
              <a:t>的基本性质</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nSpc>
                    <a:spcPct val="100000"/>
                  </a:lnSpc>
                </a:pPr>
                <a:r>
                  <a:rPr lang="zh-CN" altLang="en-US" b="1" dirty="0" smtClean="0">
                    <a:solidFill>
                      <a:srgbClr val="00B0F0"/>
                    </a:solidFill>
                  </a:rPr>
                  <a:t>定理</a:t>
                </a:r>
                <a:r>
                  <a:rPr lang="en-US" altLang="zh-CN" b="1" dirty="0" smtClean="0">
                    <a:solidFill>
                      <a:srgbClr val="00B0F0"/>
                    </a:solidFill>
                  </a:rPr>
                  <a:t>1 </a:t>
                </a:r>
                <a:r>
                  <a:rPr lang="zh-CN" altLang="en-US" dirty="0" smtClean="0">
                    <a:solidFill>
                      <a:schemeClr val="tx1"/>
                    </a:solidFill>
                  </a:rPr>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为</a:t>
                </a:r>
                <a:r>
                  <a:rPr lang="zh-CN" altLang="en-US" dirty="0"/>
                  <a:t>两</a:t>
                </a:r>
                <a:r>
                  <a:rPr lang="zh-CN" altLang="en-US" dirty="0" smtClean="0"/>
                  <a:t>个独立的的</a:t>
                </a:r>
                <a:r>
                  <a:rPr lang="en-US" altLang="zh-CN" dirty="0"/>
                  <a:t>Poisson</a:t>
                </a:r>
                <a:r>
                  <a:rPr lang="zh-CN" altLang="en-US" dirty="0" smtClean="0"/>
                  <a:t>过程，参数分别为</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zh-CN" altLang="en-US" dirty="0" smtClean="0"/>
                  <a:t>若令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zh-CN" altLang="en-US" i="1">
                        <a:latin typeface="Cambria Math" panose="02040503050406030204" pitchFamily="18" charset="0"/>
                      </a:rPr>
                      <m:t>则</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为一个参数为</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zh-CN" altLang="en-US" dirty="0"/>
                  <a:t>的</a:t>
                </a:r>
                <a:r>
                  <a:rPr lang="en-US" altLang="zh-CN" dirty="0"/>
                  <a:t>Poisson</a:t>
                </a:r>
                <a:r>
                  <a:rPr lang="zh-CN" altLang="en-US" dirty="0" smtClean="0"/>
                  <a:t>过程。</a:t>
                </a:r>
                <a:endParaRPr lang="en-US" altLang="zh-CN" dirty="0" smtClean="0"/>
              </a:p>
              <a:p>
                <a:pPr>
                  <a:lnSpc>
                    <a:spcPct val="100000"/>
                  </a:lnSpc>
                </a:pPr>
                <a:r>
                  <a:rPr lang="zh-CN" altLang="en-US" b="1" dirty="0" smtClean="0">
                    <a:solidFill>
                      <a:srgbClr val="00B0F0"/>
                    </a:solidFill>
                  </a:rPr>
                  <a:t>定理</a:t>
                </a:r>
                <a:r>
                  <a:rPr lang="en-US" altLang="zh-CN" b="1" dirty="0" smtClean="0">
                    <a:solidFill>
                      <a:srgbClr val="00B0F0"/>
                    </a:solidFill>
                  </a:rPr>
                  <a:t>2 </a:t>
                </a:r>
                <a:r>
                  <a:rPr lang="zh-CN" altLang="en-US" dirty="0" smtClean="0">
                    <a:solidFill>
                      <a:schemeClr val="tx1"/>
                    </a:solidFill>
                  </a:rPr>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为一个参数为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a:t>过程</a:t>
                </a:r>
                <a:r>
                  <a:rPr lang="en-US" altLang="zh-CN" dirty="0"/>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𝑁</m:t>
                        </m:r>
                      </m:e>
                      <m:sub>
                        <m:r>
                          <a:rPr lang="en-US" altLang="zh-CN" i="1">
                            <a:latin typeface="Cambria Math" panose="02040503050406030204" pitchFamily="18" charset="0"/>
                            <a:ea typeface="Cambria Math" panose="02040503050406030204" pitchFamily="18" charset="0"/>
                          </a:rPr>
                          <m:t>𝑡</m:t>
                        </m:r>
                      </m:sub>
                    </m:sSub>
                  </m:oMath>
                </a14:m>
                <a:r>
                  <a:rPr lang="zh-CN" altLang="en-US" dirty="0"/>
                  <a:t>表示在时间区间</a:t>
                </a:r>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内“随机事件</a:t>
                </a:r>
                <a14:m>
                  <m:oMath xmlns:m="http://schemas.openxmlformats.org/officeDocument/2006/math">
                    <m:r>
                      <a:rPr lang="en-US" altLang="zh-CN" i="1">
                        <a:latin typeface="Cambria Math" panose="02040503050406030204" pitchFamily="18" charset="0"/>
                      </a:rPr>
                      <m:t>𝐴</m:t>
                    </m:r>
                  </m:oMath>
                </a14:m>
                <a:r>
                  <a:rPr lang="zh-CN" altLang="en-US" dirty="0"/>
                  <a:t>” 发生的次数</a:t>
                </a:r>
                <a:r>
                  <a:rPr lang="en-US" altLang="zh-CN" dirty="0"/>
                  <a:t>. </a:t>
                </a:r>
                <a:r>
                  <a:rPr lang="zh-CN" altLang="en-US" dirty="0"/>
                  <a:t>若我们以概率将“</a:t>
                </a:r>
                <a14:m>
                  <m:oMath xmlns:m="http://schemas.openxmlformats.org/officeDocument/2006/math">
                    <m:r>
                      <a:rPr lang="en-US" altLang="zh-CN" i="1">
                        <a:latin typeface="Cambria Math" panose="02040503050406030204" pitchFamily="18" charset="0"/>
                      </a:rPr>
                      <m:t>𝐴</m:t>
                    </m:r>
                  </m:oMath>
                </a14:m>
                <a:r>
                  <a:rPr lang="zh-CN" altLang="en-US" dirty="0"/>
                  <a:t>” 发生独立记录下来，并以</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𝑋</m:t>
                        </m:r>
                      </m:e>
                      <m:sub>
                        <m:r>
                          <a:rPr lang="en-US" altLang="zh-CN" i="1">
                            <a:latin typeface="Cambria Math" panose="02040503050406030204" pitchFamily="18" charset="0"/>
                            <a:ea typeface="Cambria Math" panose="02040503050406030204" pitchFamily="18" charset="0"/>
                          </a:rPr>
                          <m:t>𝑡</m:t>
                        </m:r>
                      </m:sub>
                    </m:sSub>
                  </m:oMath>
                </a14:m>
                <a:r>
                  <a:rPr lang="zh-CN" altLang="en-US" dirty="0"/>
                  <a:t>表示在时间区间</a:t>
                </a:r>
                <a14:m>
                  <m:oMath xmlns:m="http://schemas.openxmlformats.org/officeDocument/2006/math">
                    <m:r>
                      <a:rPr lang="en-US" altLang="zh-CN" i="1">
                        <a:latin typeface="Cambria Math" panose="02040503050406030204" pitchFamily="18" charset="0"/>
                      </a:rPr>
                      <m:t>[0,</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内记录下来的“</a:t>
                </a:r>
                <a14:m>
                  <m:oMath xmlns:m="http://schemas.openxmlformats.org/officeDocument/2006/math">
                    <m:r>
                      <a:rPr lang="en-US" altLang="zh-CN" i="1">
                        <a:latin typeface="Cambria Math" panose="02040503050406030204" pitchFamily="18" charset="0"/>
                      </a:rPr>
                      <m:t>𝐴</m:t>
                    </m:r>
                  </m:oMath>
                </a14:m>
                <a:r>
                  <a:rPr lang="zh-CN" altLang="en-US" dirty="0"/>
                  <a:t>” 的次数，则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为一个参数为</a:t>
                </a:r>
                <a14:m>
                  <m:oMath xmlns:m="http://schemas.openxmlformats.org/officeDocument/2006/math">
                    <m:r>
                      <a:rPr lang="en-US" altLang="zh-CN" i="1">
                        <a:latin typeface="Cambria Math" panose="02040503050406030204" pitchFamily="18" charset="0"/>
                      </a:rPr>
                      <m:t>𝜆</m:t>
                    </m:r>
                    <m:r>
                      <a:rPr lang="en-US" altLang="zh-CN" i="1">
                        <a:latin typeface="Cambria Math" panose="02040503050406030204" pitchFamily="18" charset="0"/>
                      </a:rPr>
                      <m:t>𝑝</m:t>
                    </m:r>
                  </m:oMath>
                </a14:m>
                <a:r>
                  <a:rPr lang="zh-CN" altLang="en-US" dirty="0"/>
                  <a:t>的</a:t>
                </a:r>
                <a:r>
                  <a:rPr lang="en-US" altLang="zh-CN" dirty="0"/>
                  <a:t>Poisson</a:t>
                </a:r>
                <a:r>
                  <a:rPr lang="zh-CN" altLang="en-US" dirty="0"/>
                  <a:t>过程</a:t>
                </a:r>
                <a:r>
                  <a:rPr lang="en-US" altLang="zh-CN" dirty="0"/>
                  <a:t>.</a:t>
                </a:r>
              </a:p>
              <a:p>
                <a:pPr>
                  <a:lnSpc>
                    <a:spcPct val="100000"/>
                  </a:lnSpc>
                </a:pPr>
                <a:endParaRPr lang="en-US" altLang="zh-CN" dirty="0" smtClean="0"/>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45" t="-1212" r="-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3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到达时刻与时间间隔</a:t>
            </a:r>
            <a:endParaRPr lang="zh-CN" altLang="en-US" b="1"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175" y="1737360"/>
            <a:ext cx="5088485" cy="4022725"/>
          </a:xfrm>
        </p:spPr>
      </p:pic>
      <mc:AlternateContent xmlns:mc="http://schemas.openxmlformats.org/markup-compatibility/2006" xmlns:a14="http://schemas.microsoft.com/office/drawing/2010/main">
        <mc:Choice Requires="a14">
          <p:sp>
            <p:nvSpPr>
              <p:cNvPr id="3" name="文本框 2"/>
              <p:cNvSpPr txBox="1"/>
              <p:nvPr/>
            </p:nvSpPr>
            <p:spPr>
              <a:xfrm>
                <a:off x="6407555" y="1838035"/>
                <a:ext cx="5017827" cy="2187330"/>
              </a:xfrm>
              <a:prstGeom prst="rect">
                <a:avLst/>
              </a:prstGeom>
              <a:noFill/>
            </p:spPr>
            <p:txBody>
              <a:bodyPr wrap="square" rtlCol="0">
                <a:spAutoFit/>
              </a:bodyPr>
              <a:lstStyle/>
              <a:p>
                <a:pPr>
                  <a:spcBef>
                    <a:spcPts val="1200"/>
                  </a:spcBef>
                  <a:spcAft>
                    <a:spcPts val="200"/>
                  </a:spcAft>
                </a:pPr>
                <a:r>
                  <a:rPr lang="zh-CN" altLang="en-US" dirty="0" smtClean="0"/>
                  <a:t>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oMath>
                </a14:m>
                <a:r>
                  <a:rPr lang="zh-CN" altLang="en-US" dirty="0" smtClean="0"/>
                  <a:t>记“</a:t>
                </a:r>
                <a14:m>
                  <m:oMath xmlns:m="http://schemas.openxmlformats.org/officeDocument/2006/math">
                    <m:r>
                      <a:rPr lang="en-US" altLang="zh-CN" b="0" i="1" smtClean="0">
                        <a:latin typeface="Cambria Math" panose="02040503050406030204" pitchFamily="18" charset="0"/>
                      </a:rPr>
                      <m:t>𝐴</m:t>
                    </m:r>
                  </m:oMath>
                </a14:m>
                <a:r>
                  <a:rPr lang="zh-CN" altLang="en-US" dirty="0" smtClean="0"/>
                  <a:t>”第</a:t>
                </a:r>
                <a14:m>
                  <m:oMath xmlns:m="http://schemas.openxmlformats.org/officeDocument/2006/math">
                    <m:r>
                      <a:rPr lang="en-US" altLang="zh-CN" b="0" i="1" smtClean="0">
                        <a:latin typeface="Cambria Math" panose="02040503050406030204" pitchFamily="18" charset="0"/>
                      </a:rPr>
                      <m:t>𝑛</m:t>
                    </m:r>
                  </m:oMath>
                </a14:m>
                <a:r>
                  <a:rPr lang="zh-CN" altLang="en-US" dirty="0" smtClean="0"/>
                  <a:t>次发生的时刻，以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𝑛</m:t>
                        </m:r>
                      </m:sub>
                    </m:sSub>
                  </m:oMath>
                </a14:m>
                <a:r>
                  <a:rPr lang="zh-CN" altLang="en-US" dirty="0" smtClean="0"/>
                  <a:t>记</a:t>
                </a:r>
                <a:r>
                  <a:rPr lang="zh-CN" altLang="en-US" dirty="0"/>
                  <a:t>“</a:t>
                </a:r>
                <a14:m>
                  <m:oMath xmlns:m="http://schemas.openxmlformats.org/officeDocument/2006/math">
                    <m:r>
                      <a:rPr lang="en-US" altLang="zh-CN" i="1">
                        <a:latin typeface="Cambria Math" panose="02040503050406030204" pitchFamily="18" charset="0"/>
                      </a:rPr>
                      <m:t>𝐴</m:t>
                    </m:r>
                  </m:oMath>
                </a14:m>
                <a:r>
                  <a:rPr lang="zh-CN" altLang="en-US" dirty="0"/>
                  <a:t>”第</a:t>
                </a:r>
                <a14:m>
                  <m:oMath xmlns:m="http://schemas.openxmlformats.org/officeDocument/2006/math">
                    <m:r>
                      <a:rPr lang="en-US" altLang="zh-CN" i="1">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次</a:t>
                </a:r>
                <a:r>
                  <a:rPr lang="zh-CN" altLang="en-US" dirty="0" smtClean="0"/>
                  <a:t>发生到第</a:t>
                </a:r>
                <a14:m>
                  <m:oMath xmlns:m="http://schemas.openxmlformats.org/officeDocument/2006/math">
                    <m:r>
                      <a:rPr lang="en-US" altLang="zh-CN" i="1">
                        <a:latin typeface="Cambria Math" panose="02040503050406030204" pitchFamily="18" charset="0"/>
                      </a:rPr>
                      <m:t>𝑛</m:t>
                    </m:r>
                  </m:oMath>
                </a14:m>
                <a:r>
                  <a:rPr lang="zh-CN" altLang="en-US" dirty="0"/>
                  <a:t>次</a:t>
                </a:r>
                <a:r>
                  <a:rPr lang="zh-CN" altLang="en-US" dirty="0" smtClean="0"/>
                  <a:t>发生的时间间隔。则有</a:t>
                </a:r>
                <a:endParaRPr lang="en-US" altLang="zh-CN" dirty="0" smtClean="0"/>
              </a:p>
              <a:p>
                <a:pPr>
                  <a:spcBef>
                    <a:spcPts val="1200"/>
                  </a:spcBef>
                  <a:spcAft>
                    <a:spcPts val="200"/>
                  </a:spcAft>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oMath>
                  </m:oMathPara>
                </a14:m>
                <a:endParaRPr lang="en-US" altLang="zh-CN" b="0" dirty="0" smtClean="0"/>
              </a:p>
              <a:p>
                <a:pPr>
                  <a:spcBef>
                    <a:spcPts val="1200"/>
                  </a:spcBef>
                  <a:spcAft>
                    <a:spcPts val="200"/>
                  </a:spcAft>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b="0" dirty="0" smtClean="0"/>
              </a:p>
              <a:p>
                <a:pPr>
                  <a:spcBef>
                    <a:spcPts val="1200"/>
                  </a:spcBef>
                  <a:spcAft>
                    <a:spcPts val="200"/>
                  </a:spcAft>
                </a:pPr>
                <a:r>
                  <a:rPr lang="zh-CN" altLang="en-US" dirty="0"/>
                  <a:t>我们需要</a:t>
                </a:r>
                <a:r>
                  <a:rPr lang="zh-CN" altLang="en-US" dirty="0" smtClean="0"/>
                  <a:t>找到</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𝑛</m:t>
                            </m:r>
                          </m:sub>
                        </m:sSub>
                      </m:e>
                    </m:d>
                  </m:oMath>
                </a14:m>
                <a:r>
                  <a:rPr lang="zh-CN" altLang="en-US" dirty="0" smtClean="0"/>
                  <a:t>的分布。</a:t>
                </a:r>
              </a:p>
            </p:txBody>
          </p:sp>
        </mc:Choice>
        <mc:Fallback xmlns="">
          <p:sp>
            <p:nvSpPr>
              <p:cNvPr id="3" name="文本框 2"/>
              <p:cNvSpPr txBox="1">
                <a:spLocks noRot="1" noChangeAspect="1" noMove="1" noResize="1" noEditPoints="1" noAdjustHandles="1" noChangeArrowheads="1" noChangeShapeType="1" noTextEdit="1"/>
              </p:cNvSpPr>
              <p:nvPr/>
            </p:nvSpPr>
            <p:spPr>
              <a:xfrm>
                <a:off x="6407555" y="1838035"/>
                <a:ext cx="5017827" cy="2187330"/>
              </a:xfrm>
              <a:prstGeom prst="rect">
                <a:avLst/>
              </a:prstGeom>
              <a:blipFill>
                <a:blip r:embed="rId3"/>
                <a:stretch>
                  <a:fillRect l="-972" t="-2235" r="-1094" b="-2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19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7824" y="286603"/>
            <a:ext cx="10058400" cy="1450757"/>
          </a:xfrm>
        </p:spPr>
        <p:txBody>
          <a:bodyPr/>
          <a:lstStyle/>
          <a:p>
            <a:r>
              <a:rPr lang="zh-CN" altLang="en-US" b="1" dirty="0" smtClean="0">
                <a:solidFill>
                  <a:srgbClr val="FF0000"/>
                </a:solidFill>
              </a:rPr>
              <a:t>达到时刻、时间间隔的分布</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93903"/>
                <a:ext cx="10058400" cy="4023360"/>
              </a:xfrm>
            </p:spPr>
            <p:txBody>
              <a:bodyPr>
                <a:normAutofit/>
              </a:bodyPr>
              <a:lstStyle/>
              <a:p>
                <a:pPr>
                  <a:lnSpc>
                    <a:spcPct val="100000"/>
                  </a:lnSpc>
                </a:pPr>
                <a:r>
                  <a:rPr lang="zh-CN" altLang="en-US" b="1" dirty="0" smtClean="0">
                    <a:solidFill>
                      <a:srgbClr val="00B0F0"/>
                    </a:solidFill>
                  </a:rPr>
                  <a:t>定理</a:t>
                </a:r>
                <a:r>
                  <a:rPr lang="en-US" altLang="zh-CN" b="1" dirty="0" smtClean="0">
                    <a:solidFill>
                      <a:srgbClr val="00B0F0"/>
                    </a:solidFill>
                  </a:rPr>
                  <a:t>3 (</a:t>
                </a:r>
                <a:r>
                  <a:rPr lang="zh-CN" altLang="en-US" b="1" dirty="0" smtClean="0">
                    <a:solidFill>
                      <a:srgbClr val="FF0000"/>
                    </a:solidFill>
                  </a:rPr>
                  <a:t>到达时刻</a:t>
                </a:r>
                <a:r>
                  <a:rPr lang="en-US" altLang="zh-CN" b="1" dirty="0" smtClean="0">
                    <a:solidFill>
                      <a:srgbClr val="00B0F0"/>
                    </a:solidFill>
                  </a:rPr>
                  <a:t>)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𝑊</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Γ</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𝜆</m:t>
                    </m:r>
                    <m:r>
                      <a:rPr lang="en-US" altLang="zh-CN" b="0" i="1" smtClean="0">
                        <a:solidFill>
                          <a:schemeClr val="tx1"/>
                        </a:solidFill>
                        <a:latin typeface="Cambria Math" panose="02040503050406030204" pitchFamily="18" charset="0"/>
                      </a:rPr>
                      <m:t>)</m:t>
                    </m:r>
                  </m:oMath>
                </a14:m>
                <a:r>
                  <a:rPr lang="en-US" altLang="zh-CN" dirty="0" smtClean="0"/>
                  <a:t>.</a:t>
                </a:r>
              </a:p>
              <a:p>
                <a:pPr>
                  <a:lnSpc>
                    <a:spcPct val="100000"/>
                  </a:lnSpc>
                </a:pPr>
                <a:r>
                  <a:rPr lang="zh-CN" altLang="en-US" b="1" dirty="0" smtClean="0">
                    <a:solidFill>
                      <a:srgbClr val="00B0F0"/>
                    </a:solidFill>
                  </a:rPr>
                  <a:t>定理</a:t>
                </a:r>
                <a:r>
                  <a:rPr lang="en-US" altLang="zh-CN" b="1" dirty="0" smtClean="0">
                    <a:solidFill>
                      <a:srgbClr val="00B0F0"/>
                    </a:solidFill>
                  </a:rPr>
                  <a:t>4 (</a:t>
                </a:r>
                <a:r>
                  <a:rPr lang="zh-CN" altLang="en-US" b="1" dirty="0" smtClean="0">
                    <a:solidFill>
                      <a:srgbClr val="FF0000"/>
                    </a:solidFill>
                  </a:rPr>
                  <a:t>时间间隔</a:t>
                </a:r>
                <a:r>
                  <a:rPr lang="en-US" altLang="zh-CN" b="1" dirty="0" smtClean="0">
                    <a:solidFill>
                      <a:srgbClr val="00B0F0"/>
                    </a:solidFill>
                  </a:rPr>
                  <a:t>)</a:t>
                </a:r>
                <a:r>
                  <a:rPr lang="en-US" altLang="zh-CN" b="1" dirty="0">
                    <a:solidFill>
                      <a:srgbClr val="00B0F0"/>
                    </a:solidFill>
                  </a:rPr>
                  <a:t> </a:t>
                </a:r>
                <a14:m>
                  <m:oMath xmlns:m="http://schemas.openxmlformats.org/officeDocument/2006/math">
                    <m:r>
                      <a:rPr lang="en-US" altLang="zh-CN" b="1">
                        <a:latin typeface="Cambria Math" panose="02040503050406030204" pitchFamily="18" charset="0"/>
                      </a:rPr>
                      <m:t> </m:t>
                    </m:r>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𝑛</m:t>
                                </m:r>
                              </m:sub>
                            </m:sSub>
                          </m:e>
                        </m:d>
                      </m:e>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𝜆</m:t>
                        </m:r>
                      </m:e>
                    </m:d>
                    <m:r>
                      <a:rPr lang="en-US" altLang="zh-CN" i="1">
                        <a:latin typeface="Cambria Math" panose="02040503050406030204" pitchFamily="18" charset="0"/>
                      </a:rPr>
                      <m:t>.</m:t>
                    </m:r>
                  </m:oMath>
                </a14:m>
                <a:endParaRPr lang="en-US" altLang="zh-CN" dirty="0" smtClean="0"/>
              </a:p>
              <a:p>
                <a:pPr>
                  <a:lnSpc>
                    <a:spcPct val="100000"/>
                  </a:lnSpc>
                </a:pPr>
                <a:r>
                  <a:rPr lang="zh-CN" altLang="en-US" b="1" dirty="0" smtClean="0">
                    <a:solidFill>
                      <a:srgbClr val="00B0F0"/>
                    </a:solidFill>
                  </a:rPr>
                  <a:t>定理</a:t>
                </a:r>
                <a:r>
                  <a:rPr lang="en-US" altLang="zh-CN" b="1" dirty="0" smtClean="0">
                    <a:solidFill>
                      <a:srgbClr val="00B0F0"/>
                    </a:solidFill>
                  </a:rPr>
                  <a:t>5 (</a:t>
                </a:r>
                <a:r>
                  <a:rPr lang="zh-CN" altLang="en-US" b="1" dirty="0" smtClean="0">
                    <a:solidFill>
                      <a:srgbClr val="FF0000"/>
                    </a:solidFill>
                  </a:rPr>
                  <a:t>到达时刻的条件分布</a:t>
                </a:r>
                <a:r>
                  <a:rPr lang="en-US" altLang="zh-CN" b="1" dirty="0" smtClean="0">
                    <a:solidFill>
                      <a:srgbClr val="00B0F0"/>
                    </a:solidFill>
                  </a:rPr>
                  <a:t>) </a:t>
                </a:r>
                <a:r>
                  <a:rPr lang="zh-CN" altLang="en-US" dirty="0"/>
                  <a:t>若已知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𝑛</m:t>
                    </m:r>
                  </m:oMath>
                </a14:m>
                <a:r>
                  <a:rPr lang="zh-CN" altLang="en-US" dirty="0"/>
                  <a:t>，则</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与</a:t>
                </a:r>
                <a14:m>
                  <m:oMath xmlns:m="http://schemas.openxmlformats.org/officeDocument/2006/math">
                    <m:r>
                      <a:rPr lang="en-US" altLang="zh-CN" i="1">
                        <a:latin typeface="Cambria Math" panose="02040503050406030204" pitchFamily="18" charset="0"/>
                      </a:rPr>
                      <m:t>𝑛</m:t>
                    </m:r>
                  </m:oMath>
                </a14:m>
                <a:r>
                  <a:rPr lang="zh-CN" altLang="en-US" dirty="0"/>
                  <a:t>个独立的</a:t>
                </a:r>
                <a14:m>
                  <m:oMath xmlns:m="http://schemas.openxmlformats.org/officeDocument/2006/math">
                    <m:r>
                      <a:rPr lang="en-US" altLang="zh-CN" i="1" dirty="0">
                        <a:latin typeface="Cambria Math" panose="02040503050406030204" pitchFamily="18" charset="0"/>
                      </a:rPr>
                      <m:t>[0,</m:t>
                    </m:r>
                    <m:r>
                      <a:rPr lang="en-US" altLang="zh-CN" i="1" dirty="0">
                        <a:latin typeface="Cambria Math" panose="02040503050406030204" pitchFamily="18" charset="0"/>
                      </a:rPr>
                      <m:t>𝑡</m:t>
                    </m:r>
                    <m:r>
                      <a:rPr lang="en-US" altLang="zh-CN" i="1" dirty="0">
                        <a:latin typeface="Cambria Math" panose="02040503050406030204" pitchFamily="18" charset="0"/>
                      </a:rPr>
                      <m:t>]</m:t>
                    </m:r>
                  </m:oMath>
                </a14:m>
                <a:r>
                  <a:rPr lang="zh-CN" altLang="en-US" dirty="0"/>
                  <a:t>上的均匀分布的顺序统计量同分布。</a:t>
                </a:r>
                <a:endParaRPr lang="en-US" altLang="zh-CN" dirty="0"/>
              </a:p>
              <a:p>
                <a:pPr>
                  <a:lnSpc>
                    <a:spcPct val="100000"/>
                  </a:lnSpc>
                </a:pPr>
                <a:r>
                  <a:rPr lang="zh-CN" altLang="en-US" dirty="0"/>
                  <a:t>即：设总体</a:t>
                </a:r>
                <a14:m>
                  <m:oMath xmlns:m="http://schemas.openxmlformats.org/officeDocument/2006/math">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𝑈</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𝑡</m:t>
                        </m:r>
                      </m:e>
                    </m:d>
                    <m:r>
                      <a:rPr lang="en-US" altLang="zh-CN" i="1">
                        <a:latin typeface="Cambria Math" panose="02040503050406030204" pitchFamily="18" charset="0"/>
                      </a:rPr>
                      <m:t>, </m:t>
                    </m:r>
                  </m:oMath>
                </a14:m>
                <a:r>
                  <a:rPr lang="zh-CN" altLang="en-US" dirty="0"/>
                  <a:t>简单随机样本</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𝑈</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𝑈</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𝑈</m:t>
                            </m:r>
                          </m:e>
                          <m:sub>
                            <m:r>
                              <a:rPr lang="en-US" altLang="zh-CN" i="1" dirty="0">
                                <a:latin typeface="Cambria Math" panose="02040503050406030204" pitchFamily="18" charset="0"/>
                              </a:rPr>
                              <m:t>𝑛</m:t>
                            </m:r>
                          </m:sub>
                        </m:sSub>
                      </m:e>
                    </m:d>
                    <m:r>
                      <a:rPr lang="en-US" altLang="zh-CN" i="1" dirty="0">
                        <a:latin typeface="Cambria Math" panose="02040503050406030204" pitchFamily="18" charset="0"/>
                      </a:rPr>
                      <m:t>, </m:t>
                    </m:r>
                  </m:oMath>
                </a14:m>
                <a:r>
                  <a:rPr lang="zh-CN" altLang="en-US" dirty="0"/>
                  <a:t>顺序统计量</a:t>
                </a:r>
                <a14:m>
                  <m:oMath xmlns:m="http://schemas.openxmlformats.org/officeDocument/2006/math">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𝑛</m:t>
                            </m:r>
                          </m:sub>
                          <m:sup>
                            <m:r>
                              <a:rPr lang="en-US" altLang="zh-CN" i="1">
                                <a:latin typeface="Cambria Math" panose="02040503050406030204" pitchFamily="18" charset="0"/>
                              </a:rPr>
                              <m:t>∗</m:t>
                            </m:r>
                          </m:sup>
                        </m:sSubSup>
                      </m:e>
                    </m:d>
                    <m:r>
                      <a:rPr lang="en-US" altLang="zh-CN" i="1">
                        <a:latin typeface="Cambria Math" panose="02040503050406030204" pitchFamily="18" charset="0"/>
                      </a:rPr>
                      <m:t>, </m:t>
                    </m:r>
                  </m:oMath>
                </a14:m>
                <a:r>
                  <a:rPr lang="zh-CN" altLang="en-US" dirty="0"/>
                  <a:t> 则</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e>
                      </m:d>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𝑛</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𝑈</m:t>
                              </m:r>
                            </m:e>
                            <m:sub>
                              <m:r>
                                <a:rPr lang="en-US" altLang="zh-CN" i="1">
                                  <a:latin typeface="Cambria Math" panose="02040503050406030204" pitchFamily="18" charset="0"/>
                                </a:rPr>
                                <m:t>𝑛</m:t>
                              </m:r>
                            </m:sub>
                            <m:sup>
                              <m:r>
                                <a:rPr lang="en-US" altLang="zh-CN" i="1">
                                  <a:latin typeface="Cambria Math" panose="02040503050406030204" pitchFamily="18" charset="0"/>
                                </a:rPr>
                                <m:t>∗</m:t>
                              </m:r>
                            </m:sup>
                          </m:sSubSup>
                        </m:e>
                      </m:d>
                      <m:r>
                        <a:rPr lang="en-US" altLang="zh-CN" i="1">
                          <a:latin typeface="Cambria Math" panose="02040503050406030204" pitchFamily="18" charset="0"/>
                        </a:rPr>
                        <m:t> .</m:t>
                      </m:r>
                    </m:oMath>
                  </m:oMathPara>
                </a14:m>
                <a:endParaRPr lang="en-US" altLang="zh-CN" dirty="0"/>
              </a:p>
              <a:p>
                <a:pPr marL="0" indent="0">
                  <a:lnSpc>
                    <a:spcPct val="100000"/>
                  </a:lnSpc>
                  <a:buNone/>
                </a:pP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e>
                    </m:d>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𝑛</m:t>
                        </m:r>
                      </m:sub>
                    </m:sSub>
                  </m:oMath>
                </a14:m>
                <a:r>
                  <a:rPr lang="zh-CN" altLang="en-US" dirty="0"/>
                  <a:t>的条件密度</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𝑛</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𝑛</m:t>
                              </m:r>
                            </m:sup>
                          </m:sSup>
                        </m:den>
                      </m:f>
                      <m:sSub>
                        <m:sSubPr>
                          <m:ctrlPr>
                            <a:rPr lang="en-US" altLang="zh-CN" i="1">
                              <a:latin typeface="Cambria Math" panose="02040503050406030204" pitchFamily="18" charset="0"/>
                            </a:rPr>
                          </m:ctrlPr>
                        </m:sSubPr>
                        <m:e>
                          <m:r>
                            <a:rPr lang="zh-CN" altLang="en-US" i="1">
                              <a:latin typeface="Cambria Math" panose="02040503050406030204" pitchFamily="18" charset="0"/>
                            </a:rPr>
                            <m:t>𝜒</m:t>
                          </m:r>
                        </m:e>
                        <m:sub>
                          <m:r>
                            <a:rPr lang="en-US" altLang="zh-CN" i="1">
                              <a:latin typeface="Cambria Math" panose="02040503050406030204" pitchFamily="18" charset="0"/>
                            </a:rPr>
                            <m:t>{0&lt;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r>
                            <a:rPr lang="en-US" altLang="zh-CN" i="1">
                              <a:latin typeface="Cambria Math" panose="02040503050406030204" pitchFamily="18" charset="0"/>
                            </a:rPr>
                            <m:t>&lt;⋯&lt;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r>
                            <a:rPr lang="en-US" altLang="zh-CN" i="1">
                              <a:latin typeface="Cambria Math" panose="02040503050406030204" pitchFamily="18" charset="0"/>
                            </a:rPr>
                            <m:t>&lt;</m:t>
                          </m:r>
                          <m:r>
                            <a:rPr lang="en-US" altLang="zh-CN" i="1">
                              <a:latin typeface="Cambria Math" panose="02040503050406030204" pitchFamily="18" charset="0"/>
                            </a:rPr>
                            <m:t>𝑡</m:t>
                          </m:r>
                          <m:r>
                            <a:rPr lang="en-US" altLang="zh-CN" i="1">
                              <a:latin typeface="Cambria Math" panose="02040503050406030204" pitchFamily="18" charset="0"/>
                            </a:rPr>
                            <m:t>}</m:t>
                          </m:r>
                        </m:sub>
                      </m:sSub>
                      <m:r>
                        <a:rPr lang="en-US" altLang="zh-CN" i="1">
                          <a:latin typeface="Cambria Math" panose="02040503050406030204" pitchFamily="18" charset="0"/>
                        </a:rPr>
                        <m:t>.</m:t>
                      </m:r>
                    </m:oMath>
                  </m:oMathPara>
                </a14:m>
                <a:endParaRPr lang="zh-CN" altLang="en-US" dirty="0"/>
              </a:p>
              <a:p>
                <a:pPr>
                  <a:lnSpc>
                    <a:spcPct val="100000"/>
                  </a:lnSpc>
                </a:pPr>
                <a:endParaRPr lang="en-US" altLang="zh-CN" dirty="0"/>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93903"/>
                <a:ext cx="10058400" cy="4023360"/>
              </a:xfrm>
              <a:blipFill>
                <a:blip r:embed="rId3"/>
                <a:stretch>
                  <a:fillRect l="-606" t="-1364" r="-13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35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lnSpc>
                    <a:spcPct val="100000"/>
                  </a:lnSpc>
                </a:pPr>
                <a:r>
                  <a:rPr lang="zh-CN" altLang="en-US" b="1" dirty="0" smtClean="0">
                    <a:solidFill>
                      <a:srgbClr val="00B0F0"/>
                    </a:solidFill>
                  </a:rPr>
                  <a:t>例</a:t>
                </a:r>
                <a:r>
                  <a:rPr lang="en-US" altLang="zh-CN" b="1" dirty="0" smtClean="0">
                    <a:solidFill>
                      <a:srgbClr val="00B0F0"/>
                    </a:solidFill>
                  </a:rPr>
                  <a:t> </a:t>
                </a:r>
                <a:r>
                  <a:rPr lang="zh-CN" altLang="en-US" dirty="0" smtClean="0"/>
                  <a:t>若观众以</a:t>
                </a:r>
                <a:r>
                  <a:rPr lang="zh-CN" altLang="en-US" dirty="0"/>
                  <a:t>速率为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a:t>过程</a:t>
                </a:r>
                <a:r>
                  <a:rPr lang="zh-CN" altLang="en-US" dirty="0" smtClean="0"/>
                  <a:t>到达电影院，电影在</a:t>
                </a:r>
                <a14:m>
                  <m:oMath xmlns:m="http://schemas.openxmlformats.org/officeDocument/2006/math">
                    <m:r>
                      <a:rPr lang="en-US" altLang="zh-CN" b="0" i="1" smtClean="0">
                        <a:latin typeface="Cambria Math" panose="02040503050406030204" pitchFamily="18" charset="0"/>
                      </a:rPr>
                      <m:t>𝑡</m:t>
                    </m:r>
                  </m:oMath>
                </a14:m>
                <a:r>
                  <a:rPr lang="zh-CN" altLang="en-US" dirty="0" smtClean="0"/>
                  <a:t>时刻上映，求观众等待时间和的期望。</a:t>
                </a:r>
                <a:endParaRPr lang="en-US" altLang="zh-CN" dirty="0" smtClean="0"/>
              </a:p>
              <a:p>
                <a:pPr>
                  <a:lnSpc>
                    <a:spcPct val="100000"/>
                  </a:lnSpc>
                </a:pPr>
                <a:r>
                  <a:rPr lang="zh-CN" altLang="en-US" b="1" dirty="0" smtClean="0">
                    <a:solidFill>
                      <a:srgbClr val="00B0F0"/>
                    </a:solidFill>
                  </a:rPr>
                  <a:t>解：</a:t>
                </a:r>
                <a:r>
                  <a:rPr lang="zh-CN" altLang="en-US" dirty="0"/>
                  <a:t>以</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e>
                    </m:d>
                  </m:oMath>
                </a14:m>
                <a:r>
                  <a:rPr lang="zh-CN" altLang="en-US" dirty="0" smtClean="0"/>
                  <a:t>记观众到达过程</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smtClean="0"/>
                  <a:t>的到达时刻，则所求为</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e>
                              </m:d>
                            </m:e>
                          </m:nary>
                        </m:e>
                      </m:d>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a:t>由</a:t>
                </a:r>
                <a:endParaRPr lang="en-US" altLang="zh-CN"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sup>
                            <m:e>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𝑘</m:t>
                                      </m:r>
                                    </m:sub>
                                  </m:sSub>
                                </m:e>
                              </m:d>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𝑘</m:t>
                                      </m:r>
                                    </m:sub>
                                  </m:sSub>
                                </m:e>
                              </m:d>
                            </m:e>
                          </m:nary>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𝑛</m:t>
                          </m:r>
                        </m:e>
                      </m:d>
                    </m:oMath>
                  </m:oMathPara>
                </a14:m>
                <a:endParaRPr lang="en-US" altLang="zh-CN"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sup>
                              </m:sSubSup>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𝑘</m:t>
                                  </m:r>
                                </m:sub>
                              </m:sSub>
                            </m:e>
                          </m:nary>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73"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237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问题</a:t>
            </a:r>
            <a:r>
              <a:rPr lang="zh-CN" altLang="en-US" b="1" dirty="0">
                <a:solidFill>
                  <a:srgbClr val="FF0000"/>
                </a:solidFill>
              </a:rPr>
              <a:t>一</a:t>
            </a:r>
            <a:r>
              <a:rPr lang="zh-CN" altLang="en-US" b="1" dirty="0" smtClean="0">
                <a:solidFill>
                  <a:srgbClr val="FF0000"/>
                </a:solidFill>
              </a:rPr>
              <a:t>的提出</a:t>
            </a:r>
            <a:endParaRPr lang="zh-CN" altLang="en-US" b="1" dirty="0">
              <a:solidFill>
                <a:srgbClr val="FF0000"/>
              </a:solidFill>
            </a:endParaRPr>
          </a:p>
        </p:txBody>
      </p:sp>
      <p:sp>
        <p:nvSpPr>
          <p:cNvPr id="5" name="内容占位符 4"/>
          <p:cNvSpPr>
            <a:spLocks noGrp="1"/>
          </p:cNvSpPr>
          <p:nvPr>
            <p:ph idx="1"/>
          </p:nvPr>
        </p:nvSpPr>
        <p:spPr/>
        <p:txBody>
          <a:bodyPr/>
          <a:lstStyle/>
          <a:p>
            <a:pPr>
              <a:lnSpc>
                <a:spcPct val="100000"/>
              </a:lnSpc>
            </a:pPr>
            <a:r>
              <a:rPr lang="zh-CN" altLang="en-US" dirty="0" smtClean="0"/>
              <a:t>考虑如下软件可靠性问题：</a:t>
            </a:r>
            <a:endParaRPr lang="en-US" altLang="zh-CN" dirty="0" smtClean="0"/>
          </a:p>
          <a:p>
            <a:pPr>
              <a:lnSpc>
                <a:spcPct val="100000"/>
              </a:lnSpc>
            </a:pPr>
            <a:r>
              <a:rPr lang="zh-CN" altLang="en-US" dirty="0" smtClean="0"/>
              <a:t>假设开发了一款应用软件或程序包，需要考虑其中的</a:t>
            </a:r>
            <a:r>
              <a:rPr lang="en-US" altLang="zh-CN" dirty="0" smtClean="0"/>
              <a:t>bugs. </a:t>
            </a:r>
            <a:r>
              <a:rPr lang="zh-CN" altLang="en-US" dirty="0" smtClean="0"/>
              <a:t>常用的方式就是做测试，运行软件一段时间，</a:t>
            </a:r>
            <a:r>
              <a:rPr lang="en-US" altLang="zh-CN" dirty="0"/>
              <a:t> </a:t>
            </a:r>
            <a:r>
              <a:rPr lang="en-US" altLang="zh-CN" dirty="0" smtClean="0"/>
              <a:t>bugs</a:t>
            </a:r>
            <a:r>
              <a:rPr lang="zh-CN" altLang="en-US" dirty="0" smtClean="0"/>
              <a:t>在运行过程中会引发一些错误（</a:t>
            </a:r>
            <a:r>
              <a:rPr lang="en-US" altLang="zh-CN" dirty="0" smtClean="0"/>
              <a:t>errors</a:t>
            </a:r>
            <a:r>
              <a:rPr lang="zh-CN" altLang="en-US" dirty="0" smtClean="0"/>
              <a:t>）。运行结束后，仔细检查软件，修正所有引发错误的</a:t>
            </a:r>
            <a:r>
              <a:rPr lang="en-US" altLang="zh-CN" dirty="0" smtClean="0"/>
              <a:t>bugs</a:t>
            </a:r>
            <a:r>
              <a:rPr lang="zh-CN" altLang="en-US" dirty="0" smtClean="0"/>
              <a:t>。</a:t>
            </a:r>
            <a:endParaRPr lang="en-US" altLang="zh-CN" dirty="0" smtClean="0"/>
          </a:p>
          <a:p>
            <a:pPr>
              <a:lnSpc>
                <a:spcPct val="100000"/>
              </a:lnSpc>
            </a:pPr>
            <a:r>
              <a:rPr lang="zh-CN" altLang="en-US" dirty="0" smtClean="0"/>
              <a:t>但注意：有些</a:t>
            </a:r>
            <a:r>
              <a:rPr lang="en-US" altLang="zh-CN" dirty="0" smtClean="0"/>
              <a:t>bugs</a:t>
            </a:r>
            <a:r>
              <a:rPr lang="zh-CN" altLang="en-US" dirty="0" smtClean="0"/>
              <a:t>没有引发错误，所以没有被找出。 </a:t>
            </a:r>
            <a:endParaRPr lang="en-US" altLang="zh-CN" dirty="0" smtClean="0"/>
          </a:p>
          <a:p>
            <a:pPr>
              <a:lnSpc>
                <a:spcPct val="100000"/>
              </a:lnSpc>
            </a:pPr>
            <a:r>
              <a:rPr lang="zh-CN" altLang="en-US" dirty="0" smtClean="0"/>
              <a:t>现在的问题是：如何估计修正以后的软件的可靠性？</a:t>
            </a:r>
            <a:endParaRPr lang="en-US" altLang="zh-CN" dirty="0" smtClean="0"/>
          </a:p>
          <a:p>
            <a:pPr>
              <a:lnSpc>
                <a:spcPct val="100000"/>
              </a:lnSpc>
            </a:pPr>
            <a:endParaRPr lang="en-US" altLang="zh-CN" dirty="0"/>
          </a:p>
          <a:p>
            <a:pPr>
              <a:lnSpc>
                <a:spcPct val="100000"/>
              </a:lnSpc>
            </a:pPr>
            <a:r>
              <a:rPr lang="zh-CN" altLang="en-US" dirty="0" smtClean="0">
                <a:latin typeface="Times New Roman" panose="02020603050405020304" pitchFamily="18" charset="0"/>
                <a:cs typeface="Times New Roman" panose="02020603050405020304" pitchFamily="18" charset="0"/>
              </a:rPr>
              <a:t>请大家不急于看后面的描述，先花</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分钟的时间想想你打算怎么处理？</a:t>
            </a:r>
            <a:endParaRPr lang="en-US" altLang="zh-CN" dirty="0" smtClean="0"/>
          </a:p>
          <a:p>
            <a:pPr>
              <a:lnSpc>
                <a:spcPct val="100000"/>
              </a:lnSpc>
            </a:pPr>
            <a:endParaRPr lang="zh-CN" altLang="en-US" dirty="0"/>
          </a:p>
        </p:txBody>
      </p:sp>
    </p:spTree>
    <p:extLst>
      <p:ext uri="{BB962C8B-B14F-4D97-AF65-F5344CB8AC3E}">
        <p14:creationId xmlns:p14="http://schemas.microsoft.com/office/powerpoint/2010/main" val="167645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模型假设</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1. </a:t>
                </a:r>
                <a:r>
                  <a:rPr lang="zh-CN" altLang="en-US" dirty="0" smtClean="0"/>
                  <a:t>最初软件有</a:t>
                </a:r>
                <a14:m>
                  <m:oMath xmlns:m="http://schemas.openxmlformats.org/officeDocument/2006/math">
                    <m:r>
                      <a:rPr lang="en-US" altLang="zh-CN" b="0" i="1" smtClean="0">
                        <a:latin typeface="Cambria Math" panose="02040503050406030204" pitchFamily="18" charset="0"/>
                      </a:rPr>
                      <m:t>𝑚</m:t>
                    </m:r>
                  </m:oMath>
                </a14:m>
                <a:r>
                  <a:rPr lang="zh-CN" altLang="en-US" dirty="0" smtClean="0"/>
                  <a:t>（未知）个</a:t>
                </a:r>
                <a:r>
                  <a:rPr lang="en-US" altLang="zh-CN" dirty="0" smtClean="0"/>
                  <a:t>bugs</a:t>
                </a:r>
                <a:r>
                  <a:rPr lang="zh-CN" altLang="en-US" dirty="0" smtClean="0"/>
                  <a:t>，我们记为</a:t>
                </a:r>
                <a:r>
                  <a:rPr lang="en-US" altLang="zh-CN" dirty="0" smtClean="0"/>
                  <a:t>bugs 1, bugs 2, ……</a:t>
                </a:r>
                <a:r>
                  <a:rPr lang="zh-CN" altLang="en-US" dirty="0" smtClean="0"/>
                  <a:t>，</a:t>
                </a:r>
                <a:r>
                  <a:rPr lang="en-US" altLang="zh-CN" dirty="0"/>
                  <a:t> </a:t>
                </a:r>
                <a:r>
                  <a:rPr lang="en-US" altLang="zh-CN" dirty="0" smtClean="0"/>
                  <a:t>bugs </a:t>
                </a:r>
                <a14:m>
                  <m:oMath xmlns:m="http://schemas.openxmlformats.org/officeDocument/2006/math">
                    <m:r>
                      <a:rPr lang="en-US" altLang="zh-CN" i="1">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smtClean="0"/>
              </a:p>
              <a:p>
                <a:r>
                  <a:rPr lang="en-US" altLang="zh-CN" dirty="0" smtClean="0"/>
                  <a:t>2. bugs </a:t>
                </a:r>
                <a14:m>
                  <m:oMath xmlns:m="http://schemas.openxmlformats.org/officeDocument/2006/math">
                    <m:r>
                      <a:rPr lang="en-US" altLang="zh-CN" b="0" i="1" smtClean="0">
                        <a:latin typeface="Cambria Math" panose="02040503050406030204" pitchFamily="18" charset="0"/>
                      </a:rPr>
                      <m:t>𝑖</m:t>
                    </m:r>
                  </m:oMath>
                </a14:m>
                <a:r>
                  <a:rPr lang="zh-CN" altLang="en-US" dirty="0" smtClean="0"/>
                  <a:t>在软件运行过程中以速率为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𝑖</m:t>
                        </m:r>
                      </m:sub>
                    </m:sSub>
                  </m:oMath>
                </a14:m>
                <a:r>
                  <a:rPr lang="zh-CN" altLang="en-US" dirty="0" smtClean="0"/>
                  <a:t>的 </a:t>
                </a:r>
                <a:r>
                  <a:rPr lang="en-US" altLang="zh-CN" dirty="0" smtClean="0"/>
                  <a:t>Poisson</a:t>
                </a:r>
                <a:r>
                  <a:rPr lang="zh-CN" altLang="en-US" dirty="0" smtClean="0"/>
                  <a:t>过程引发错误</a:t>
                </a:r>
                <a:r>
                  <a:rPr lang="en-US" altLang="zh-CN" dirty="0" smtClean="0"/>
                  <a:t>;</a:t>
                </a:r>
              </a:p>
              <a:p>
                <a:r>
                  <a:rPr lang="en-US" altLang="zh-CN" dirty="0" smtClean="0"/>
                  <a:t>3. bugs</a:t>
                </a:r>
                <a:r>
                  <a:rPr lang="zh-CN" altLang="en-US" dirty="0" smtClean="0"/>
                  <a:t>是相互独立的。</a:t>
                </a:r>
                <a:endParaRPr lang="en-US" altLang="zh-CN" dirty="0" smtClean="0"/>
              </a:p>
              <a:p>
                <a:endParaRPr lang="en-US" altLang="zh-CN" dirty="0"/>
              </a:p>
              <a:p>
                <a:r>
                  <a:rPr lang="zh-CN" altLang="en-US" dirty="0" smtClean="0"/>
                  <a:t>我们能观测到的是引发了错误的</a:t>
                </a:r>
                <a:r>
                  <a:rPr lang="en-US" altLang="zh-CN" dirty="0" smtClean="0"/>
                  <a:t>bugs</a:t>
                </a:r>
                <a:r>
                  <a:rPr lang="zh-CN" altLang="en-US" dirty="0" smtClean="0"/>
                  <a:t>在整个测试过程中引发的错误次数。</a:t>
                </a:r>
                <a:endParaRPr lang="en-US" altLang="zh-CN" dirty="0" smtClean="0"/>
              </a:p>
              <a:p>
                <a:r>
                  <a:rPr lang="zh-CN" altLang="en-US" dirty="0" smtClean="0"/>
                  <a:t>而我们要估计的是修正以后的软件的可靠性（</a:t>
                </a:r>
                <a:r>
                  <a:rPr lang="en-US" altLang="zh-CN" dirty="0"/>
                  <a:t> </a:t>
                </a:r>
                <a:r>
                  <a:rPr lang="zh-CN" altLang="en-US" dirty="0" smtClean="0"/>
                  <a:t>未引发错误的</a:t>
                </a:r>
                <a:r>
                  <a:rPr lang="en-US" altLang="zh-CN" dirty="0" smtClean="0"/>
                  <a:t>bugs </a:t>
                </a:r>
                <a:r>
                  <a:rPr lang="zh-CN" altLang="en-US" dirty="0" smtClean="0"/>
                  <a:t>的引发错误速率）。</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01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hlinkClick r:id="rId2"/>
              </a:rPr>
              <a:t>https://www.bilibili.com/video/BV1g7411b7r2?from=search&amp;seid=10749142435718578913</a:t>
            </a:r>
            <a:endParaRPr lang="zh-CN" altLang="en-US" dirty="0"/>
          </a:p>
        </p:txBody>
      </p:sp>
    </p:spTree>
    <p:extLst>
      <p:ext uri="{BB962C8B-B14F-4D97-AF65-F5344CB8AC3E}">
        <p14:creationId xmlns:p14="http://schemas.microsoft.com/office/powerpoint/2010/main" val="2507721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可靠性的描述</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zh-CN" altLang="en-US" i="1" smtClean="0">
                              <a:latin typeface="Cambria Math" panose="02040503050406030204" pitchFamily="18" charset="0"/>
                            </a:rPr>
                            <m:t>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e>
                              <m:e>
                                <m:r>
                                  <m:rPr>
                                    <m:sty m:val="p"/>
                                  </m:rPr>
                                  <a:rPr lang="en-US" altLang="zh-CN" b="0" i="0" smtClean="0">
                                    <a:latin typeface="Cambria Math" panose="02040503050406030204" pitchFamily="18" charset="0"/>
                                  </a:rPr>
                                  <m:t>bug</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zh-CN" altLang="en-US" i="1">
                                    <a:latin typeface="Cambria Math" panose="02040503050406030204" pitchFamily="18" charset="0"/>
                                  </a:rPr>
                                  <m:t>到</m:t>
                                </m:r>
                                <m:r>
                                  <a:rPr lang="zh-CN" altLang="en-US" i="1" smtClean="0">
                                    <a:latin typeface="Cambria Math" panose="02040503050406030204" pitchFamily="18" charset="0"/>
                                  </a:rPr>
                                  <m:t>时刻</m:t>
                                </m:r>
                                <m:r>
                                  <a:rPr lang="en-US" altLang="zh-CN" b="0" i="1" smtClean="0">
                                    <a:latin typeface="Cambria Math" panose="02040503050406030204" pitchFamily="18" charset="0"/>
                                  </a:rPr>
                                  <m:t>𝑡</m:t>
                                </m:r>
                                <m:r>
                                  <a:rPr lang="zh-CN" altLang="en-US" i="1">
                                    <a:latin typeface="Cambria Math" panose="02040503050406030204" pitchFamily="18" charset="0"/>
                                  </a:rPr>
                                  <m:t>为止</m:t>
                                </m:r>
                                <m:r>
                                  <a:rPr lang="zh-CN" altLang="en-US" i="1" smtClean="0">
                                    <a:latin typeface="Cambria Math" panose="02040503050406030204" pitchFamily="18" charset="0"/>
                                  </a:rPr>
                                  <m:t>没有</m:t>
                                </m:r>
                                <m:r>
                                  <a:rPr lang="zh-CN" altLang="en-US" i="1">
                                    <a:latin typeface="Cambria Math" panose="02040503050406030204" pitchFamily="18" charset="0"/>
                                  </a:rPr>
                                  <m:t>引发</m:t>
                                </m:r>
                                <m:r>
                                  <a:rPr lang="zh-CN" altLang="en-US" i="1" smtClean="0">
                                    <a:latin typeface="Cambria Math" panose="02040503050406030204" pitchFamily="18" charset="0"/>
                                  </a:rPr>
                                  <m:t>错误</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m:rPr>
                                    <m:sty m:val="p"/>
                                  </m:rPr>
                                  <a:rPr lang="en-US" altLang="zh-CN">
                                    <a:latin typeface="Cambria Math" panose="02040503050406030204" pitchFamily="18" charset="0"/>
                                  </a:rPr>
                                  <m:t>bug</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zh-CN" altLang="en-US" i="1">
                                    <a:latin typeface="Cambria Math" panose="02040503050406030204" pitchFamily="18" charset="0"/>
                                  </a:rPr>
                                  <m:t>到时刻</m:t>
                                </m:r>
                                <m:r>
                                  <a:rPr lang="en-US" altLang="zh-CN" i="1">
                                    <a:latin typeface="Cambria Math" panose="02040503050406030204" pitchFamily="18" charset="0"/>
                                  </a:rPr>
                                  <m:t>𝑡</m:t>
                                </m:r>
                                <m:r>
                                  <a:rPr lang="zh-CN" altLang="en-US" i="1">
                                    <a:latin typeface="Cambria Math" panose="02040503050406030204" pitchFamily="18" charset="0"/>
                                  </a:rPr>
                                  <m:t>为止引发了至少一次错误</m:t>
                                </m:r>
                                <m:r>
                                  <a:rPr lang="en-US" altLang="zh-CN" b="0" i="1" smtClean="0">
                                    <a:latin typeface="Cambria Math" panose="02040503050406030204" pitchFamily="18" charset="0"/>
                                  </a:rPr>
                                  <m:t>,</m:t>
                                </m:r>
                              </m:e>
                            </m:mr>
                          </m:m>
                        </m:e>
                      </m:d>
                    </m:oMath>
                  </m:oMathPara>
                </a14:m>
                <a:endParaRPr lang="en-US" altLang="zh-CN" dirty="0" smtClean="0"/>
              </a:p>
              <a:p>
                <a:pPr marL="0" indent="0">
                  <a:lnSpc>
                    <a:spcPct val="100000"/>
                  </a:lnSpc>
                  <a:buNone/>
                </a:pPr>
                <a:r>
                  <a:rPr lang="zh-CN" altLang="en-US" dirty="0" smtClean="0"/>
                  <a:t>则我们需要估计的是</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Λ</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e>
                      </m:d>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𝑖</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𝜆</m:t>
                              </m:r>
                            </m:e>
                            <m:sub>
                              <m:r>
                                <a:rPr lang="en-US" altLang="zh-CN" b="0" i="1" smtClean="0">
                                  <a:latin typeface="Cambria Math" panose="02040503050406030204" pitchFamily="18" charset="0"/>
                                  <a:ea typeface="Cambria Math" panose="02040503050406030204" pitchFamily="18" charset="0"/>
                                </a:rPr>
                                <m:t>𝑖</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𝜓</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p>
              <a:p>
                <a:pPr marL="0" indent="0">
                  <a:lnSpc>
                    <a:spcPct val="100000"/>
                  </a:lnSpc>
                  <a:buNone/>
                </a:pPr>
                <a:r>
                  <a:rPr lang="zh-CN" altLang="en-US" dirty="0" smtClean="0"/>
                  <a:t>即修正以后的软件的错误</a:t>
                </a:r>
                <a:r>
                  <a:rPr lang="zh-CN" altLang="en-US" dirty="0"/>
                  <a:t>发生率</a:t>
                </a:r>
                <a:r>
                  <a:rPr lang="zh-CN" altLang="en-US" dirty="0" smtClean="0"/>
                  <a:t>。</a:t>
                </a:r>
                <a:endParaRPr lang="en-US" altLang="zh-CN" dirty="0" smtClean="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667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注意到</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m:rPr>
                              <m:sty m:val="p"/>
                            </m:rPr>
                            <a:rPr lang="zh-CN" altLang="en-US" i="1" smtClean="0">
                              <a:latin typeface="Cambria Math" panose="02040503050406030204" pitchFamily="18" charset="0"/>
                            </a:rPr>
                            <m:t>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𝑖</m:t>
                          </m:r>
                        </m:sub>
                        <m:sup/>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𝜆</m:t>
                              </m:r>
                            </m:e>
                            <m:sub>
                              <m:r>
                                <a:rPr lang="en-US" altLang="zh-CN" i="1">
                                  <a:latin typeface="Cambria Math" panose="02040503050406030204" pitchFamily="18" charset="0"/>
                                  <a:ea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𝜓</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𝑖</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𝜆</m:t>
                              </m:r>
                            </m:e>
                            <m:sub>
                              <m:r>
                                <a:rPr lang="en-US" altLang="zh-CN" b="0" i="1" smtClean="0">
                                  <a:latin typeface="Cambria Math" panose="02040503050406030204" pitchFamily="18" charset="0"/>
                                  <a:ea typeface="Cambria Math" panose="02040503050406030204" pitchFamily="18" charset="0"/>
                                </a:rPr>
                                <m:t>𝑖</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𝜆</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𝑡</m:t>
                              </m:r>
                            </m:sup>
                          </m:sSup>
                        </m:e>
                      </m:nary>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r>
                  <a:rPr lang="en-US" altLang="zh-CN" dirty="0"/>
                  <a:t> </a:t>
                </a:r>
                <a:r>
                  <a:rPr lang="zh-CN" altLang="en-US" dirty="0" smtClean="0"/>
                  <a:t>我们以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oMath>
                </a14:m>
                <a:r>
                  <a:rPr lang="zh-CN" altLang="en-US" dirty="0" smtClean="0"/>
                  <a:t>记引发了</a:t>
                </a:r>
                <a14:m>
                  <m:oMath xmlns:m="http://schemas.openxmlformats.org/officeDocument/2006/math">
                    <m:r>
                      <a:rPr lang="en-US" altLang="zh-CN" b="0" i="1" smtClean="0">
                        <a:latin typeface="Cambria Math" panose="02040503050406030204" pitchFamily="18" charset="0"/>
                      </a:rPr>
                      <m:t>𝑗</m:t>
                    </m:r>
                  </m:oMath>
                </a14:m>
                <a:r>
                  <a:rPr lang="zh-CN" altLang="en-US" dirty="0" smtClean="0"/>
                  <a:t>次错误的</a:t>
                </a:r>
                <a:r>
                  <a:rPr lang="en-US" altLang="zh-CN" dirty="0" smtClean="0"/>
                  <a:t>bugs</a:t>
                </a:r>
                <a:r>
                  <a:rPr lang="zh-CN" altLang="en-US" dirty="0" smtClean="0"/>
                  <a:t>数目</a:t>
                </a:r>
                <a:r>
                  <a:rPr lang="en-US" altLang="zh-CN" dirty="0" smtClean="0"/>
                  <a:t>, </a:t>
                </a:r>
                <a:r>
                  <a:rPr lang="zh-CN" altLang="en-US" dirty="0" smtClean="0"/>
                  <a:t>若令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e>
                              <m:e>
                                <m:r>
                                  <m:rPr>
                                    <m:sty m:val="p"/>
                                  </m:rPr>
                                  <a:rPr lang="en-US" altLang="zh-CN">
                                    <a:latin typeface="Cambria Math" panose="02040503050406030204" pitchFamily="18" charset="0"/>
                                  </a:rPr>
                                  <m:t>bug</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zh-CN" altLang="en-US" i="1">
                                    <a:latin typeface="Cambria Math" panose="02040503050406030204" pitchFamily="18" charset="0"/>
                                  </a:rPr>
                                  <m:t>到时刻</m:t>
                                </m:r>
                                <m:r>
                                  <a:rPr lang="en-US" altLang="zh-CN" i="1">
                                    <a:latin typeface="Cambria Math" panose="02040503050406030204" pitchFamily="18" charset="0"/>
                                  </a:rPr>
                                  <m:t>𝑡</m:t>
                                </m:r>
                                <m:r>
                                  <a:rPr lang="zh-CN" altLang="en-US" i="1">
                                    <a:latin typeface="Cambria Math" panose="02040503050406030204" pitchFamily="18" charset="0"/>
                                  </a:rPr>
                                  <m:t>为止引发了</m:t>
                                </m:r>
                                <m:r>
                                  <a:rPr lang="en-US" altLang="zh-CN" b="0" i="1" smtClean="0">
                                    <a:latin typeface="Cambria Math" panose="02040503050406030204" pitchFamily="18" charset="0"/>
                                  </a:rPr>
                                  <m:t>1</m:t>
                                </m:r>
                                <m:r>
                                  <a:rPr lang="zh-CN" altLang="en-US" i="1">
                                    <a:latin typeface="Cambria Math" panose="02040503050406030204" pitchFamily="18" charset="0"/>
                                  </a:rPr>
                                  <m:t>次错误</m:t>
                                </m:r>
                                <m:r>
                                  <a:rPr lang="en-US" altLang="zh-CN" b="0" i="1" smtClean="0">
                                    <a:latin typeface="Cambria Math" panose="02040503050406030204" pitchFamily="18" charset="0"/>
                                  </a:rPr>
                                  <m:t>, </m:t>
                                </m:r>
                              </m:e>
                            </m:mr>
                            <m:mr>
                              <m:e>
                                <m:r>
                                  <a:rPr lang="en-US" altLang="zh-CN" b="0" i="1" smtClean="0">
                                    <a:latin typeface="Cambria Math" panose="02040503050406030204" pitchFamily="18" charset="0"/>
                                  </a:rPr>
                                  <m:t>0,</m:t>
                                </m:r>
                              </m:e>
                              <m:e>
                                <m:r>
                                  <a:rPr lang="zh-CN" altLang="en-US" i="1">
                                    <a:latin typeface="Cambria Math" panose="02040503050406030204" pitchFamily="18" charset="0"/>
                                  </a:rPr>
                                  <m:t>其它</m:t>
                                </m:r>
                                <m:r>
                                  <a:rPr lang="en-US" altLang="zh-CN" b="0" i="1" smtClean="0">
                                    <a:latin typeface="Cambria Math" panose="02040503050406030204" pitchFamily="18" charset="0"/>
                                  </a:rPr>
                                  <m:t>,</m:t>
                                </m:r>
                              </m:e>
                            </m:mr>
                          </m:m>
                        </m:e>
                      </m:d>
                    </m:oMath>
                  </m:oMathPara>
                </a14:m>
                <a:endParaRPr lang="en-US" altLang="zh-CN" dirty="0" smtClean="0"/>
              </a:p>
              <a:p>
                <a:pPr marL="0" indent="0">
                  <a:lnSpc>
                    <a:spcPct val="100000"/>
                  </a:lnSpc>
                  <a:buNone/>
                </a:pPr>
                <a:r>
                  <a:rPr lang="zh-CN" altLang="en-US" dirty="0" smtClean="0"/>
                  <a:t>则</a:t>
                </a:r>
                <a:endParaRPr lang="en-US" altLang="zh-CN"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   </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𝑡</m:t>
                              </m:r>
                            </m:sup>
                          </m:sSup>
                        </m:e>
                      </m:nary>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74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所以，</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m:rPr>
                              <m:sty m:val="p"/>
                            </m:rPr>
                            <a:rPr lang="zh-CN" altLang="en-US" i="1">
                              <a:latin typeface="Cambria Math" panose="02040503050406030204" pitchFamily="18" charset="0"/>
                            </a:rPr>
                            <m:t>Λ</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𝑡</m:t>
                              </m:r>
                            </m:den>
                          </m:f>
                        </m:e>
                      </m:d>
                      <m:r>
                        <a:rPr lang="en-US" altLang="zh-CN" b="0" i="1" smtClean="0">
                          <a:latin typeface="Cambria Math" panose="02040503050406030204" pitchFamily="18" charset="0"/>
                        </a:rPr>
                        <m:t>=0, </m:t>
                      </m:r>
                    </m:oMath>
                  </m:oMathPara>
                </a14:m>
                <a:endParaRPr lang="en-US" altLang="zh-CN" dirty="0" smtClean="0"/>
              </a:p>
              <a:p>
                <a:pPr marL="0" indent="0">
                  <a:buNone/>
                </a:pPr>
                <a:r>
                  <a:rPr lang="zh-CN" altLang="en-US" dirty="0" smtClean="0"/>
                  <a:t>我们有</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num>
                      <m:den>
                        <m:r>
                          <a:rPr lang="en-US" altLang="zh-CN" i="1">
                            <a:latin typeface="Cambria Math" panose="02040503050406030204" pitchFamily="18" charset="0"/>
                          </a:rPr>
                          <m:t>𝑡</m:t>
                        </m:r>
                      </m:den>
                    </m:f>
                  </m:oMath>
                </a14:m>
                <a:r>
                  <a:rPr lang="zh-CN" altLang="en-US" dirty="0" smtClean="0"/>
                  <a:t>为</a:t>
                </a:r>
                <a14:m>
                  <m:oMath xmlns:m="http://schemas.openxmlformats.org/officeDocument/2006/math">
                    <m:r>
                      <m:rPr>
                        <m:sty m:val="p"/>
                      </m:rPr>
                      <a:rPr lang="zh-CN" altLang="en-US" i="1">
                        <a:latin typeface="Cambria Math" panose="02040503050406030204" pitchFamily="18" charset="0"/>
                      </a:rPr>
                      <m:t>Λ</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smtClean="0"/>
                  <a:t>的一个无偏估计。</a:t>
                </a:r>
                <a:endParaRPr lang="en-US" altLang="zh-CN" dirty="0" smtClean="0"/>
              </a:p>
              <a:p>
                <a:pPr marL="0" indent="0">
                  <a:buNone/>
                </a:pPr>
                <a:r>
                  <a:rPr lang="zh-CN" altLang="en-US" dirty="0" smtClean="0"/>
                  <a:t>当然，我们也需要讨论这个估计量的均方误及其估计，留给大家思考。参见</a:t>
                </a:r>
                <a:endParaRPr lang="en-US" altLang="zh-CN" dirty="0" smtClean="0"/>
              </a:p>
              <a:p>
                <a:pPr marL="0" indent="0">
                  <a:buNone/>
                </a:pPr>
                <a:r>
                  <a:rPr lang="en-US" altLang="zh-CN" dirty="0">
                    <a:latin typeface="Times New Roman" panose="02020603050405020304" pitchFamily="18" charset="0"/>
                    <a:cs typeface="Times New Roman" panose="02020603050405020304" pitchFamily="18" charset="0"/>
                  </a:rPr>
                  <a:t>[1] S. M. Ross, Introduction to Probability Model, 10</a:t>
                </a:r>
                <a:r>
                  <a:rPr lang="en-US" altLang="zh-CN" baseline="30000" dirty="0">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Edition, New York: Academic, 2010</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4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问题二</a:t>
            </a:r>
            <a:endParaRPr lang="zh-CN" altLang="en-US" b="1" dirty="0">
              <a:solidFill>
                <a:srgbClr val="FF0000"/>
              </a:solidFill>
            </a:endParaRPr>
          </a:p>
        </p:txBody>
      </p:sp>
      <p:sp>
        <p:nvSpPr>
          <p:cNvPr id="3" name="内容占位符 2"/>
          <p:cNvSpPr>
            <a:spLocks noGrp="1"/>
          </p:cNvSpPr>
          <p:nvPr>
            <p:ph idx="1"/>
          </p:nvPr>
        </p:nvSpPr>
        <p:spPr/>
        <p:txBody>
          <a:bodyPr/>
          <a:lstStyle/>
          <a:p>
            <a:pPr>
              <a:lnSpc>
                <a:spcPct val="100000"/>
              </a:lnSpc>
            </a:pPr>
            <a:r>
              <a:rPr lang="zh-CN" altLang="en-US" dirty="0" smtClean="0"/>
              <a:t>人的一生中避免不了各种打击，比如丢了</a:t>
            </a:r>
            <a:r>
              <a:rPr lang="en-US" altLang="zh-CN" dirty="0" smtClean="0"/>
              <a:t>10</a:t>
            </a:r>
            <a:r>
              <a:rPr lang="zh-CN" altLang="en-US" dirty="0" smtClean="0"/>
              <a:t>元钱，女朋友跟你说分手，考试失利了</a:t>
            </a:r>
            <a:r>
              <a:rPr lang="en-US" altLang="zh-CN" dirty="0" smtClean="0"/>
              <a:t>……</a:t>
            </a:r>
            <a:r>
              <a:rPr lang="zh-CN" altLang="en-US" dirty="0" smtClean="0"/>
              <a:t>，不同的打击会带来不同大小的创伤。</a:t>
            </a:r>
            <a:endParaRPr lang="en-US" altLang="zh-CN" dirty="0" smtClean="0"/>
          </a:p>
          <a:p>
            <a:pPr>
              <a:lnSpc>
                <a:spcPct val="100000"/>
              </a:lnSpc>
            </a:pPr>
            <a:r>
              <a:rPr lang="zh-CN" altLang="en-US" dirty="0" smtClean="0"/>
              <a:t>但我们有自我修复功能，随着时间的推移，创伤会衰减。</a:t>
            </a:r>
            <a:endParaRPr lang="en-US" altLang="zh-CN" dirty="0" smtClean="0"/>
          </a:p>
          <a:p>
            <a:pPr>
              <a:lnSpc>
                <a:spcPct val="100000"/>
              </a:lnSpc>
            </a:pPr>
            <a:r>
              <a:rPr lang="zh-CN" altLang="en-US" dirty="0" smtClean="0"/>
              <a:t>请建立创伤模型，用来乐观面对即将到来的各种打击！</a:t>
            </a:r>
            <a:endParaRPr lang="en-US" altLang="zh-CN" dirty="0" smtClean="0"/>
          </a:p>
          <a:p>
            <a:pPr algn="ctr">
              <a:lnSpc>
                <a:spcPct val="100000"/>
              </a:lnSpc>
            </a:pPr>
            <a:r>
              <a:rPr lang="zh-CN" altLang="en-US" dirty="0" smtClean="0">
                <a:solidFill>
                  <a:srgbClr val="FF0000"/>
                </a:solidFill>
              </a:rPr>
              <a:t>以上纯属虚构，如有雷同，实属巧合！</a:t>
            </a:r>
            <a:endParaRPr lang="zh-CN" altLang="en-US" dirty="0">
              <a:solidFill>
                <a:srgbClr val="FF0000"/>
              </a:solidFill>
            </a:endParaRPr>
          </a:p>
        </p:txBody>
      </p:sp>
    </p:spTree>
    <p:extLst>
      <p:ext uri="{BB962C8B-B14F-4D97-AF65-F5344CB8AC3E}">
        <p14:creationId xmlns:p14="http://schemas.microsoft.com/office/powerpoint/2010/main" val="235767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a:t>以一个参数为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a:t>过程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 来描述受到的打击次数，</a:t>
                </a:r>
                <a:endParaRPr lang="en-US" altLang="zh-CN" dirty="0"/>
              </a:p>
              <a:p>
                <a:pPr marL="0" indent="0">
                  <a:lnSpc>
                    <a:spcPct val="100000"/>
                  </a:lnSpc>
                  <a:buNone/>
                </a:pPr>
                <a:r>
                  <a:rPr lang="en-US" altLang="zh-CN" dirty="0"/>
                  <a:t> </a:t>
                </a:r>
                <a:r>
                  <a:rPr lang="en-US" altLang="zh-CN" dirty="0" smtClean="0"/>
                  <a:t> </a:t>
                </a:r>
                <a:r>
                  <a:rPr lang="zh-CN" altLang="en-US" dirty="0" smtClean="0"/>
                  <a:t>以</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𝑛</m:t>
                            </m:r>
                          </m:sub>
                        </m:sSub>
                      </m:e>
                    </m:d>
                  </m:oMath>
                </a14:m>
                <a:r>
                  <a:rPr lang="zh-CN" altLang="en-US" dirty="0" smtClean="0"/>
                  <a:t>描述打击的发生时刻，</a:t>
                </a:r>
                <a:endParaRPr lang="en-US" altLang="zh-CN" dirty="0" smtClean="0"/>
              </a:p>
              <a:p>
                <a:pPr>
                  <a:lnSpc>
                    <a:spcPct val="100000"/>
                  </a:lnSpc>
                </a:pPr>
                <a:r>
                  <a:rPr lang="zh-CN" altLang="en-US" dirty="0" smtClean="0"/>
                  <a:t>以</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 </m:t>
                    </m:r>
                  </m:oMath>
                </a14:m>
                <a:r>
                  <a:rPr lang="zh-CN" altLang="en-US" dirty="0" smtClean="0"/>
                  <a:t>描述第</a:t>
                </a:r>
                <a14:m>
                  <m:oMath xmlns:m="http://schemas.openxmlformats.org/officeDocument/2006/math">
                    <m:r>
                      <a:rPr lang="en-US" altLang="zh-CN" i="1">
                        <a:latin typeface="Cambria Math" panose="02040503050406030204" pitchFamily="18" charset="0"/>
                      </a:rPr>
                      <m:t>𝑛</m:t>
                    </m:r>
                  </m:oMath>
                </a14:m>
                <a:r>
                  <a:rPr lang="zh-CN" altLang="en-US" dirty="0" smtClean="0"/>
                  <a:t>次打击的创伤大小，假设创伤指数衰减，衰减率为</a:t>
                </a:r>
                <a14:m>
                  <m:oMath xmlns:m="http://schemas.openxmlformats.org/officeDocument/2006/math">
                    <m:r>
                      <a:rPr lang="en-US" altLang="zh-CN" b="0" i="1" smtClean="0">
                        <a:latin typeface="Cambria Math" panose="02040503050406030204" pitchFamily="18" charset="0"/>
                      </a:rPr>
                      <m:t>𝛼</m:t>
                    </m:r>
                  </m:oMath>
                </a14:m>
                <a:r>
                  <a:rPr lang="zh-CN" altLang="en-US" dirty="0" smtClean="0"/>
                  <a:t>。</a:t>
                </a:r>
                <a:endParaRPr lang="en-US" altLang="zh-CN" dirty="0" smtClean="0"/>
              </a:p>
              <a:p>
                <a:pPr>
                  <a:lnSpc>
                    <a:spcPct val="100000"/>
                  </a:lnSpc>
                </a:pPr>
                <a:r>
                  <a:rPr lang="zh-CN" altLang="en-US" dirty="0" smtClean="0"/>
                  <a:t>那么，到</a:t>
                </a:r>
                <a14:m>
                  <m:oMath xmlns:m="http://schemas.openxmlformats.org/officeDocument/2006/math">
                    <m:r>
                      <a:rPr lang="en-US" altLang="zh-CN" i="1">
                        <a:latin typeface="Cambria Math" panose="02040503050406030204" pitchFamily="18" charset="0"/>
                      </a:rPr>
                      <m:t>𝑡</m:t>
                    </m:r>
                  </m:oMath>
                </a14:m>
                <a:r>
                  <a:rPr lang="zh-CN" altLang="en-US" dirty="0" smtClean="0"/>
                  <a:t>时刻的累积创伤为</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𝑘</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e>
                      </m:nary>
                    </m:oMath>
                  </m:oMathPara>
                </a14:m>
                <a:endParaRPr lang="en-US" altLang="zh-CN" dirty="0" smtClean="0"/>
              </a:p>
              <a:p>
                <a:pPr marL="0" indent="0">
                  <a:lnSpc>
                    <a:spcPct val="100000"/>
                  </a:lnSpc>
                  <a:buNone/>
                </a:pPr>
                <a:r>
                  <a:rPr lang="zh-CN" altLang="en-US" dirty="0" smtClean="0"/>
                  <a:t>如果我们假设</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𝜉</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dirty="0" smtClean="0"/>
                  <a:t> 且与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 </a:t>
                </a:r>
                <a:r>
                  <a:rPr lang="zh-CN" altLang="en-US" dirty="0" smtClean="0"/>
                  <a:t>相互独立，你能计算出</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smtClean="0"/>
                  <a:t>的均值函数与方差函数吗？留作练习。</a:t>
                </a:r>
                <a:endParaRPr lang="en-US" altLang="zh-CN" dirty="0" smtClean="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188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非齐次</a:t>
            </a:r>
            <a:r>
              <a:rPr lang="en-US" altLang="zh-CN" b="1" dirty="0" smtClean="0">
                <a:solidFill>
                  <a:srgbClr val="FF0000"/>
                </a:solidFill>
              </a:rPr>
              <a:t>Poisson</a:t>
            </a:r>
            <a:r>
              <a:rPr lang="zh-CN" altLang="en-US" b="1" dirty="0" smtClean="0">
                <a:solidFill>
                  <a:srgbClr val="FF0000"/>
                </a:solidFill>
              </a:rPr>
              <a:t>过程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lnSpcReduction="10000"/>
              </a:bodyPr>
              <a:lstStyle/>
              <a:p>
                <a:pPr marL="0" indent="0">
                  <a:lnSpc>
                    <a:spcPct val="100000"/>
                  </a:lnSpc>
                  <a:buNone/>
                </a:pPr>
                <a:r>
                  <a:rPr lang="en-US" altLang="zh-CN" dirty="0" smtClean="0"/>
                  <a:t>  </a:t>
                </a:r>
                <a:r>
                  <a:rPr lang="zh-CN" altLang="en-US" dirty="0" smtClean="0"/>
                  <a:t>用</a:t>
                </a:r>
                <a:r>
                  <a:rPr lang="en-US" altLang="zh-CN" dirty="0" smtClean="0"/>
                  <a:t>Poisson</a:t>
                </a:r>
                <a:r>
                  <a:rPr lang="zh-CN" altLang="en-US" dirty="0" smtClean="0"/>
                  <a:t>过程做一些实际的计数过程的模型会有一些局限性。</a:t>
                </a:r>
                <a:endParaRPr lang="en-US" altLang="zh-CN" dirty="0" smtClean="0"/>
              </a:p>
              <a:p>
                <a:pPr marL="0" indent="0">
                  <a:lnSpc>
                    <a:spcPct val="100000"/>
                  </a:lnSpc>
                  <a:buNone/>
                </a:pPr>
                <a:r>
                  <a:rPr lang="zh-CN" altLang="en-US" dirty="0" smtClean="0"/>
                  <a:t>比如：电话交换台收到的呼叫次数、服务机构的顾客数</a:t>
                </a:r>
                <a:r>
                  <a:rPr lang="en-US" altLang="zh-CN" dirty="0" smtClean="0"/>
                  <a:t>……</a:t>
                </a:r>
                <a:r>
                  <a:rPr lang="zh-CN" altLang="en-US" dirty="0" smtClean="0"/>
                  <a:t>，这些经常会与时刻有关，事件发生的强度不是一个常数。</a:t>
                </a:r>
                <a:endParaRPr lang="en-US" altLang="zh-CN" dirty="0" smtClean="0"/>
              </a:p>
              <a:p>
                <a:pPr marL="0" indent="0">
                  <a:lnSpc>
                    <a:spcPct val="100000"/>
                  </a:lnSpc>
                  <a:buNone/>
                </a:pPr>
                <a:r>
                  <a:rPr lang="zh-CN" altLang="en-US" dirty="0" smtClean="0"/>
                  <a:t>解决的方式：把</a:t>
                </a:r>
                <a14:m>
                  <m:oMath xmlns:m="http://schemas.openxmlformats.org/officeDocument/2006/math">
                    <m:r>
                      <a:rPr lang="en-US" altLang="zh-CN" b="0" i="1" smtClean="0">
                        <a:latin typeface="Cambria Math" panose="02040503050406030204" pitchFamily="18" charset="0"/>
                      </a:rPr>
                      <m:t>𝜆</m:t>
                    </m:r>
                  </m:oMath>
                </a14:m>
                <a:r>
                  <a:rPr lang="zh-CN" altLang="en-US" dirty="0" smtClean="0"/>
                  <a:t>换成</a:t>
                </a:r>
                <a14:m>
                  <m:oMath xmlns:m="http://schemas.openxmlformats.org/officeDocument/2006/math">
                    <m:r>
                      <a:rPr lang="en-US" altLang="zh-CN" b="0" i="1" smtClean="0">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r>
                  <a:rPr lang="zh-CN" altLang="en-US" dirty="0" smtClean="0"/>
                  <a:t> 由此我们引入如下的定义</a:t>
                </a:r>
                <a:r>
                  <a:rPr lang="en-US" altLang="zh-CN" dirty="0" smtClean="0"/>
                  <a:t>:</a:t>
                </a:r>
              </a:p>
              <a:p>
                <a:pPr>
                  <a:lnSpc>
                    <a:spcPct val="100000"/>
                  </a:lnSpc>
                </a:pPr>
                <a:r>
                  <a:rPr lang="zh-CN" altLang="en-US" b="1" dirty="0" smtClean="0">
                    <a:solidFill>
                      <a:srgbClr val="00B0F0"/>
                    </a:solidFill>
                  </a:rPr>
                  <a:t>定义</a:t>
                </a:r>
                <a:r>
                  <a:rPr lang="en-US" altLang="zh-CN" b="1" dirty="0" smtClean="0">
                    <a:solidFill>
                      <a:srgbClr val="00B0F0"/>
                    </a:solidFill>
                  </a:rPr>
                  <a:t>7 </a:t>
                </a: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为一个计数过程，满足：</a:t>
                </a:r>
                <a:endParaRPr lang="en-US" altLang="zh-CN" dirty="0"/>
              </a:p>
              <a:p>
                <a:pPr>
                  <a:lnSpc>
                    <a:spcPct val="100000"/>
                  </a:lnSpc>
                </a:pPr>
                <a:r>
                  <a:rPr lang="zh-CN" altLang="en-US" dirty="0"/>
                  <a:t>（</a:t>
                </a:r>
                <a:r>
                  <a:rPr lang="en-US" altLang="zh-CN" dirty="0"/>
                  <a:t>1</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0</m:t>
                        </m:r>
                      </m:sub>
                    </m:sSub>
                    <m:r>
                      <a:rPr lang="en-US" altLang="zh-CN" i="1">
                        <a:latin typeface="Cambria Math" panose="02040503050406030204" pitchFamily="18" charset="0"/>
                      </a:rPr>
                      <m:t>=0; </m:t>
                    </m:r>
                  </m:oMath>
                </a14:m>
                <a:endParaRPr lang="en-US" altLang="zh-CN" dirty="0"/>
              </a:p>
              <a:p>
                <a:pPr>
                  <a:lnSpc>
                    <a:spcPct val="100000"/>
                  </a:lnSpc>
                </a:pPr>
                <a:r>
                  <a:rPr lang="zh-CN" altLang="en-US" dirty="0"/>
                  <a:t>（</a:t>
                </a:r>
                <a:r>
                  <a:rPr lang="en-US" altLang="zh-CN" dirty="0"/>
                  <a:t>2</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为一独立增量过程</a:t>
                </a:r>
                <a:r>
                  <a:rPr lang="en-US" altLang="zh-CN" dirty="0"/>
                  <a:t>;</a:t>
                </a:r>
              </a:p>
              <a:p>
                <a:pPr>
                  <a:lnSpc>
                    <a:spcPct val="100000"/>
                  </a:lnSpc>
                </a:pPr>
                <a:r>
                  <a:rPr lang="zh-CN" altLang="en-US" dirty="0"/>
                  <a:t>（</a:t>
                </a:r>
                <a:r>
                  <a:rPr lang="en-US" altLang="zh-CN" dirty="0"/>
                  <a:t>3</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=1)=</m:t>
                    </m:r>
                    <m:r>
                      <a:rPr lang="en-US" altLang="zh-CN" i="1">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r>
                      <a:rPr lang="en-US" altLang="zh-CN" i="1">
                        <a:latin typeface="Cambria Math" panose="02040503050406030204" pitchFamily="18" charset="0"/>
                      </a:rPr>
                      <m:t>, </m:t>
                    </m:r>
                    <m:r>
                      <a:rPr lang="en-US" altLang="zh-CN" b="0" i="0" smtClean="0">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≥2</m:t>
                        </m:r>
                      </m:e>
                    </m:d>
                    <m:r>
                      <a:rPr lang="en-US" altLang="zh-CN" i="1">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r>
                      <a:rPr lang="en-US" altLang="zh-CN" i="1">
                        <a:latin typeface="Cambria Math" panose="02040503050406030204" pitchFamily="18" charset="0"/>
                      </a:rPr>
                      <m:t>,</m:t>
                    </m:r>
                  </m:oMath>
                </a14:m>
                <a:endParaRPr lang="en-US" altLang="zh-CN" dirty="0"/>
              </a:p>
              <a:p>
                <a:pPr marL="0" indent="0">
                  <a:lnSpc>
                    <a:spcPct val="100000"/>
                  </a:lnSpc>
                  <a:buNone/>
                </a:pPr>
                <a:r>
                  <a:rPr lang="zh-CN" altLang="en-US" dirty="0"/>
                  <a:t>则我们称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a:t>
                </a:r>
                <a:r>
                  <a:rPr lang="zh-CN" altLang="en-US" dirty="0" smtClean="0"/>
                  <a:t>个强度函数为</a:t>
                </a:r>
                <a14:m>
                  <m:oMath xmlns:m="http://schemas.openxmlformats.org/officeDocument/2006/math">
                    <m:r>
                      <a:rPr lang="en-US" altLang="zh-CN" i="1">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dirty="0" smtClean="0"/>
                  <a:t>的非齐次</a:t>
                </a:r>
                <a:r>
                  <a:rPr lang="en-US" altLang="zh-CN" dirty="0" smtClean="0"/>
                  <a:t>Poisson</a:t>
                </a:r>
                <a:r>
                  <a:rPr lang="zh-CN" altLang="en-US" dirty="0"/>
                  <a:t>过程</a:t>
                </a:r>
                <a:r>
                  <a:rPr lang="en-US" altLang="zh-CN" dirty="0"/>
                  <a:t>.</a:t>
                </a:r>
              </a:p>
              <a:p>
                <a:pPr marL="0" indent="0">
                  <a:lnSpc>
                    <a:spcPct val="100000"/>
                  </a:lnSpc>
                  <a:buNone/>
                </a:pPr>
                <a:endParaRPr lang="en-US" altLang="zh-CN" dirty="0" smtClean="0"/>
              </a:p>
              <a:p>
                <a:pPr marL="0" indent="0">
                  <a:lnSpc>
                    <a:spcPct val="100000"/>
                  </a:lnSpc>
                  <a:buNone/>
                </a:pPr>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2"/>
                <a:stretch>
                  <a:fillRect l="-1515" t="-2121" r="-1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254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复合</a:t>
            </a:r>
            <a:r>
              <a:rPr lang="en-US" altLang="zh-CN" b="1" dirty="0">
                <a:solidFill>
                  <a:srgbClr val="FF0000"/>
                </a:solidFill>
              </a:rPr>
              <a:t>Poisson</a:t>
            </a:r>
            <a:r>
              <a:rPr lang="zh-CN" altLang="en-US" b="1" dirty="0">
                <a:solidFill>
                  <a:srgbClr val="FF0000"/>
                </a:solidFill>
              </a:rPr>
              <a:t>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8 </a:t>
                </a:r>
                <a:r>
                  <a:rPr lang="zh-CN" altLang="en-US" dirty="0" smtClean="0"/>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a:t>
                </a:r>
                <a:r>
                  <a:rPr lang="zh-CN" altLang="en-US" dirty="0" smtClean="0"/>
                  <a:t>强度为</a:t>
                </a:r>
                <a14:m>
                  <m:oMath xmlns:m="http://schemas.openxmlformats.org/officeDocument/2006/math">
                    <m:r>
                      <a:rPr lang="en-US" altLang="zh-CN" i="1">
                        <a:latin typeface="Cambria Math" panose="02040503050406030204" pitchFamily="18" charset="0"/>
                      </a:rPr>
                      <m:t>𝜆</m:t>
                    </m:r>
                  </m:oMath>
                </a14:m>
                <a:r>
                  <a:rPr lang="zh-CN" altLang="en-US" dirty="0" smtClean="0"/>
                  <a:t>的</a:t>
                </a:r>
                <a:r>
                  <a:rPr lang="en-US" altLang="zh-CN" dirty="0" smtClean="0"/>
                  <a:t>Poisson</a:t>
                </a:r>
                <a:r>
                  <a:rPr lang="zh-CN" altLang="en-US" dirty="0" smtClean="0"/>
                  <a:t>过程</a:t>
                </a:r>
                <a:r>
                  <a:rPr lang="en-US" altLang="zh-CN" dirty="0" smtClean="0"/>
                  <a:t>, </a:t>
                </a:r>
                <a14:m>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𝑛</m:t>
                                </m:r>
                              </m:sub>
                            </m:sSub>
                          </m:e>
                        </m:d>
                      </m:e>
                      <m:sub>
                        <m:r>
                          <a:rPr lang="en-US" altLang="zh-CN" b="0" i="1" smtClean="0">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zh-CN" altLang="en-US" dirty="0" smtClean="0"/>
                  <a:t>  </a:t>
                </a:r>
                <a:r>
                  <a:rPr lang="zh-CN" altLang="en-US" dirty="0"/>
                  <a:t>且</a:t>
                </a:r>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rPr>
                          <m:t>{</m:t>
                        </m:r>
                        <m:r>
                          <a:rPr lang="en-US" altLang="zh-CN" i="1">
                            <a:latin typeface="Cambria Math" panose="02040503050406030204" pitchFamily="18" charset="0"/>
                          </a:rPr>
                          <m:t>𝜉</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相互独立，令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e>
                      </m:nary>
                    </m:oMath>
                  </m:oMathPara>
                </a14:m>
                <a:endParaRPr lang="en-US" altLang="zh-CN" dirty="0" smtClean="0"/>
              </a:p>
              <a:p>
                <a:pPr marL="0" indent="0">
                  <a:lnSpc>
                    <a:spcPct val="100000"/>
                  </a:lnSpc>
                  <a:buNone/>
                </a:pPr>
                <a:r>
                  <a:rPr lang="zh-CN" altLang="en-US" dirty="0" smtClean="0"/>
                  <a:t>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为一个复合</a:t>
                </a:r>
                <a:r>
                  <a:rPr lang="en-US" altLang="zh-CN" dirty="0"/>
                  <a:t>Poisson</a:t>
                </a:r>
                <a:r>
                  <a:rPr lang="zh-CN" altLang="en-US" dirty="0" smtClean="0"/>
                  <a:t>过程。</a:t>
                </a:r>
                <a:endParaRPr lang="en-US" altLang="zh-CN" dirty="0" smtClean="0"/>
              </a:p>
              <a:p>
                <a:pPr marL="0" indent="0">
                  <a:lnSpc>
                    <a:spcPct val="100000"/>
                  </a:lnSpc>
                  <a:buNone/>
                </a:pPr>
                <a:r>
                  <a:rPr lang="zh-CN" altLang="en-US" b="1" dirty="0" smtClean="0">
                    <a:solidFill>
                      <a:srgbClr val="00B0F0"/>
                    </a:solidFill>
                  </a:rPr>
                  <a:t>注</a:t>
                </a:r>
                <a:r>
                  <a:rPr lang="zh-CN" altLang="en-US" dirty="0" smtClean="0"/>
                  <a:t>   复合</a:t>
                </a:r>
                <a:r>
                  <a:rPr lang="en-US" altLang="zh-CN" dirty="0"/>
                  <a:t>Poisson</a:t>
                </a:r>
                <a:r>
                  <a:rPr lang="zh-CN" altLang="en-US" dirty="0" smtClean="0"/>
                  <a:t>过程是一个在保险中最基本的一个模型，在很多应用领域也经常用到。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90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复合</a:t>
            </a:r>
            <a:r>
              <a:rPr lang="en-US" altLang="zh-CN" b="1" dirty="0">
                <a:solidFill>
                  <a:srgbClr val="FF0000"/>
                </a:solidFill>
              </a:rPr>
              <a:t>Poisson</a:t>
            </a:r>
            <a:r>
              <a:rPr lang="zh-CN" altLang="en-US" b="1" dirty="0" smtClean="0">
                <a:solidFill>
                  <a:srgbClr val="FF0000"/>
                </a:solidFill>
              </a:rPr>
              <a:t>过程的性质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en-US" altLang="zh-CN" b="1" dirty="0" smtClean="0">
                    <a:solidFill>
                      <a:srgbClr val="00B0F0"/>
                    </a:solidFill>
                  </a:rPr>
                  <a:t>6 </a:t>
                </a:r>
                <a:r>
                  <a:rPr lang="zh-CN" altLang="en-US" dirty="0" smtClean="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为一个复合</a:t>
                </a:r>
                <a:r>
                  <a:rPr lang="en-US" altLang="zh-CN" dirty="0"/>
                  <a:t>Poisson</a:t>
                </a:r>
                <a:r>
                  <a:rPr lang="zh-CN" altLang="en-US" dirty="0" smtClean="0"/>
                  <a:t>过程，则</a:t>
                </a:r>
                <a:endParaRPr lang="en-US" altLang="zh-CN" dirty="0" smtClean="0"/>
              </a:p>
              <a:p>
                <a:pPr>
                  <a:lnSpc>
                    <a:spcPct val="100000"/>
                  </a:lnSpc>
                </a:pPr>
                <a:r>
                  <a:rPr lang="zh-CN" altLang="en-US" dirty="0" smtClean="0"/>
                  <a:t>（</a:t>
                </a:r>
                <a:r>
                  <a:rPr lang="en-US" altLang="zh-CN" dirty="0" smtClean="0"/>
                  <a:t>1</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a:t>
                </a:r>
                <a:r>
                  <a:rPr lang="zh-CN" altLang="en-US" dirty="0" smtClean="0"/>
                  <a:t>个独立平稳增量过程；</a:t>
                </a:r>
                <a:endParaRPr lang="en-US" altLang="zh-CN" dirty="0" smtClean="0"/>
              </a:p>
              <a:p>
                <a:pPr>
                  <a:lnSpc>
                    <a:spcPct val="100000"/>
                  </a:lnSpc>
                </a:pPr>
                <a:r>
                  <a:rPr lang="zh-CN" altLang="en-US" dirty="0" smtClean="0"/>
                  <a:t>（</a:t>
                </a:r>
                <a:r>
                  <a:rPr lang="en-US" altLang="zh-CN" dirty="0" smtClean="0"/>
                  <a:t>2</a:t>
                </a:r>
                <a:r>
                  <a:rPr lang="zh-CN" altLang="en-US"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𝑡𝐸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𝑡𝐸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𝜉</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318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条件</a:t>
            </a:r>
            <a:r>
              <a:rPr lang="en-US" altLang="zh-CN" b="1" dirty="0">
                <a:solidFill>
                  <a:srgbClr val="FF0000"/>
                </a:solidFill>
              </a:rPr>
              <a:t>Poisson</a:t>
            </a:r>
            <a:r>
              <a:rPr lang="zh-CN" altLang="en-US" b="1" dirty="0">
                <a:solidFill>
                  <a:srgbClr val="FF0000"/>
                </a:solidFill>
              </a:rPr>
              <a:t>过程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smtClean="0"/>
                  <a:t>有的计数过程，其</a:t>
                </a:r>
                <a:r>
                  <a:rPr lang="zh-CN" altLang="en-US" dirty="0"/>
                  <a:t>事件</a:t>
                </a:r>
                <a:r>
                  <a:rPr lang="zh-CN" altLang="en-US" dirty="0" smtClean="0"/>
                  <a:t>发生的强度与时刻关系不大，但依赖于一个环境变量，如高速公路的事故数与天气情况相关。为此，我们引入如下的定义：</a:t>
                </a:r>
                <a:endParaRPr lang="en-US" altLang="zh-CN" dirty="0" smtClean="0"/>
              </a:p>
              <a:p>
                <a:pPr>
                  <a:lnSpc>
                    <a:spcPct val="100000"/>
                  </a:lnSpc>
                </a:pPr>
                <a:r>
                  <a:rPr lang="zh-CN" altLang="en-US" b="1" dirty="0" smtClean="0">
                    <a:solidFill>
                      <a:srgbClr val="00B0F0"/>
                    </a:solidFill>
                  </a:rPr>
                  <a:t>定义</a:t>
                </a:r>
                <a:r>
                  <a:rPr lang="en-US" altLang="zh-CN" b="1" dirty="0" smtClean="0">
                    <a:solidFill>
                      <a:srgbClr val="00B0F0"/>
                    </a:solidFill>
                  </a:rPr>
                  <a:t>9 </a:t>
                </a:r>
                <a:r>
                  <a:rPr lang="zh-CN" altLang="en-US" dirty="0" smtClean="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a:t>
                </a:r>
                <a:r>
                  <a:rPr lang="zh-CN" altLang="en-US" dirty="0" smtClean="0"/>
                  <a:t>计数过程，</a:t>
                </a:r>
                <a14:m>
                  <m:oMath xmlns:m="http://schemas.openxmlformats.org/officeDocument/2006/math">
                    <m:r>
                      <m:rPr>
                        <m:sty m:val="p"/>
                      </m:rPr>
                      <a:rPr lang="en-US" altLang="zh-CN" b="0" i="0" smtClean="0">
                        <a:latin typeface="Cambria Math" panose="02040503050406030204" pitchFamily="18" charset="0"/>
                      </a:rPr>
                      <m:t>Λ</m:t>
                    </m:r>
                  </m:oMath>
                </a14:m>
                <a:r>
                  <a:rPr lang="zh-CN" altLang="en-US" dirty="0" smtClean="0"/>
                  <a:t>为一个非负的</a:t>
                </a:r>
                <a:r>
                  <a:rPr lang="en-US" altLang="zh-CN" dirty="0" smtClean="0"/>
                  <a:t>R.V., </a:t>
                </a:r>
                <a:r>
                  <a:rPr lang="zh-CN" altLang="en-US" dirty="0" smtClean="0"/>
                  <a:t>若在已知</a:t>
                </a:r>
                <a14:m>
                  <m:oMath xmlns:m="http://schemas.openxmlformats.org/officeDocument/2006/math">
                    <m:r>
                      <m:rPr>
                        <m:sty m:val="p"/>
                      </m:rPr>
                      <a:rPr lang="en-US" altLang="zh-CN">
                        <a:latin typeface="Cambria Math" panose="02040503050406030204" pitchFamily="18" charset="0"/>
                      </a:rPr>
                      <m:t>Λ</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oMath>
                </a14:m>
                <a:r>
                  <a:rPr lang="zh-CN" altLang="en-US" dirty="0" smtClean="0"/>
                  <a:t>的条件下，</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为一个参数为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smtClean="0"/>
                  <a:t>过程，则我们称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a:t>为一</a:t>
                </a:r>
                <a:r>
                  <a:rPr lang="zh-CN" altLang="en-US" dirty="0" smtClean="0"/>
                  <a:t>个条件</a:t>
                </a:r>
                <a:r>
                  <a:rPr lang="en-US" altLang="zh-CN" dirty="0" smtClean="0"/>
                  <a:t>Poisson</a:t>
                </a:r>
                <a:r>
                  <a:rPr lang="zh-CN" altLang="en-US" dirty="0" smtClean="0"/>
                  <a:t>过程（或混合</a:t>
                </a:r>
                <a:r>
                  <a:rPr lang="en-US" altLang="zh-CN" dirty="0"/>
                  <a:t>Poisson</a:t>
                </a:r>
                <a:r>
                  <a:rPr lang="zh-CN" altLang="en-US" dirty="0"/>
                  <a:t>过程</a:t>
                </a:r>
                <a:r>
                  <a:rPr lang="zh-CN" altLang="en-US" dirty="0" smtClean="0"/>
                  <a:t>）。</a:t>
                </a:r>
                <a:endParaRPr lang="en-US" altLang="zh-CN" dirty="0" smtClean="0"/>
              </a:p>
              <a:p>
                <a:pPr>
                  <a:lnSpc>
                    <a:spcPct val="100000"/>
                  </a:lnSpc>
                </a:pPr>
                <a:r>
                  <a:rPr lang="zh-CN" altLang="en-US" b="1" dirty="0" smtClean="0">
                    <a:solidFill>
                      <a:srgbClr val="00B0F0"/>
                    </a:solidFill>
                  </a:rPr>
                  <a:t>注</a:t>
                </a:r>
                <a:r>
                  <a:rPr lang="zh-CN" altLang="en-US" dirty="0" smtClean="0"/>
                  <a:t> 条件</a:t>
                </a:r>
                <a:r>
                  <a:rPr lang="en-US" altLang="zh-CN" dirty="0"/>
                  <a:t>Poisson</a:t>
                </a:r>
                <a:r>
                  <a:rPr lang="zh-CN" altLang="en-US" dirty="0" smtClean="0"/>
                  <a:t>过程</a:t>
                </a:r>
                <a:r>
                  <a:rPr lang="zh-CN" altLang="en-US" dirty="0"/>
                  <a:t>保留了</a:t>
                </a:r>
                <a:r>
                  <a:rPr lang="en-US" altLang="zh-CN" dirty="0"/>
                  <a:t>Poisson</a:t>
                </a:r>
                <a:r>
                  <a:rPr lang="zh-CN" altLang="en-US" dirty="0"/>
                  <a:t>过程</a:t>
                </a:r>
                <a:r>
                  <a:rPr lang="zh-CN" altLang="en-US" dirty="0" smtClean="0"/>
                  <a:t>的平稳增量</a:t>
                </a:r>
                <a:r>
                  <a:rPr lang="zh-CN" altLang="en-US" dirty="0"/>
                  <a:t>性，但没有</a:t>
                </a:r>
                <a:r>
                  <a:rPr lang="zh-CN" altLang="en-US" dirty="0" smtClean="0"/>
                  <a:t>了</a:t>
                </a:r>
                <a:r>
                  <a:rPr lang="zh-CN" altLang="en-US" dirty="0"/>
                  <a:t>独立</a:t>
                </a:r>
                <a:r>
                  <a:rPr lang="zh-CN" altLang="en-US" dirty="0" smtClean="0"/>
                  <a:t>增量</a:t>
                </a:r>
                <a:r>
                  <a:rPr lang="zh-CN" altLang="en-US" dirty="0"/>
                  <a:t>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909"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938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更新过程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00000"/>
                  </a:lnSpc>
                </a:pPr>
                <a:r>
                  <a:rPr lang="zh-CN" altLang="en-US" dirty="0" smtClean="0"/>
                  <a:t>可以证明：一个计数过程，如果相邻事件的时间间隔独立同分布于</a:t>
                </a:r>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oMath>
                </a14:m>
                <a:r>
                  <a:rPr lang="zh-CN" altLang="en-US" dirty="0" smtClean="0"/>
                  <a:t>，</a:t>
                </a:r>
                <a:r>
                  <a:rPr lang="zh-CN" altLang="en-US" dirty="0"/>
                  <a:t>则这个计数过程为一个参数为</a:t>
                </a:r>
                <a14:m>
                  <m:oMath xmlns:m="http://schemas.openxmlformats.org/officeDocument/2006/math">
                    <m:r>
                      <a:rPr lang="en-US" altLang="zh-CN" i="1">
                        <a:latin typeface="Cambria Math" panose="02040503050406030204" pitchFamily="18" charset="0"/>
                      </a:rPr>
                      <m:t>𝜆</m:t>
                    </m:r>
                  </m:oMath>
                </a14:m>
                <a:r>
                  <a:rPr lang="zh-CN" altLang="en-US" dirty="0"/>
                  <a:t>的</a:t>
                </a:r>
                <a:r>
                  <a:rPr lang="en-US" altLang="zh-CN" dirty="0"/>
                  <a:t>Poisson</a:t>
                </a:r>
                <a:r>
                  <a:rPr lang="zh-CN" altLang="en-US" dirty="0" smtClean="0"/>
                  <a:t>过程。这是</a:t>
                </a:r>
                <a:r>
                  <a:rPr lang="en-US" altLang="zh-CN" dirty="0"/>
                  <a:t>Poisson</a:t>
                </a:r>
                <a:r>
                  <a:rPr lang="zh-CN" altLang="en-US" dirty="0" smtClean="0"/>
                  <a:t>过程第三个等价的定义。</a:t>
                </a:r>
                <a:endParaRPr lang="en-US" altLang="zh-CN" dirty="0" smtClean="0"/>
              </a:p>
              <a:p>
                <a:pPr>
                  <a:lnSpc>
                    <a:spcPct val="100000"/>
                  </a:lnSpc>
                </a:pPr>
                <a:r>
                  <a:rPr lang="zh-CN" altLang="en-US" dirty="0" smtClean="0"/>
                  <a:t>现在我们</a:t>
                </a:r>
                <a:r>
                  <a:rPr lang="zh-CN" altLang="en-US" dirty="0"/>
                  <a:t>推广这个</a:t>
                </a:r>
                <a:r>
                  <a:rPr lang="zh-CN" altLang="en-US" dirty="0" smtClean="0"/>
                  <a:t>时间间隔的分布，得到更新过程。</a:t>
                </a:r>
                <a:endParaRPr lang="en-US" altLang="zh-CN" dirty="0" smtClean="0"/>
              </a:p>
              <a:p>
                <a:pPr>
                  <a:lnSpc>
                    <a:spcPct val="100000"/>
                  </a:lnSpc>
                </a:pPr>
                <a:r>
                  <a:rPr lang="zh-CN" altLang="en-US" b="1" dirty="0" smtClean="0">
                    <a:solidFill>
                      <a:srgbClr val="00B0F0"/>
                    </a:solidFill>
                  </a:rPr>
                  <a:t>定义</a:t>
                </a:r>
                <a:r>
                  <a:rPr lang="en-US" altLang="zh-CN" b="1" dirty="0" smtClean="0">
                    <a:solidFill>
                      <a:srgbClr val="00B0F0"/>
                    </a:solidFill>
                  </a:rPr>
                  <a:t>10 </a:t>
                </a:r>
                <a:r>
                  <a:rPr lang="zh-CN" altLang="en-US" dirty="0" smtClean="0"/>
                  <a:t>设</a:t>
                </a:r>
                <a14:m>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𝑛</m:t>
                                </m:r>
                              </m:sub>
                            </m:sSub>
                          </m:e>
                        </m:d>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zh-CN" altLang="en-US" dirty="0" smtClean="0"/>
                  <a:t>为独立同分布的非负的随机变量序列，令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 </m:t>
                    </m:r>
                  </m:oMath>
                </a14:m>
                <a:r>
                  <a:rPr lang="zh-CN" altLang="en-US" dirty="0" smtClean="0"/>
                  <a:t>且对任意</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zh-CN" altLang="en-US" dirty="0" smtClean="0"/>
                  <a:t> 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sup</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e>
                      </m:func>
                    </m:oMath>
                  </m:oMathPara>
                </a14:m>
                <a:endParaRPr lang="en-US" altLang="zh-CN" dirty="0" smtClean="0"/>
              </a:p>
              <a:p>
                <a:pPr marL="0" indent="0">
                  <a:lnSpc>
                    <a:spcPct val="100000"/>
                  </a:lnSpc>
                  <a:buNone/>
                </a:pPr>
                <a:r>
                  <a:rPr lang="zh-CN" altLang="en-US" dirty="0" smtClean="0"/>
                  <a:t>或</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𝜒</m:t>
                              </m:r>
                            </m:e>
                            <m: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b>
                          </m:sSub>
                        </m:e>
                      </m:nary>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smtClean="0"/>
                  <a:t>则我们称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Sub>
                    <m:r>
                      <a:rPr lang="en-US" altLang="zh-CN" i="1">
                        <a:latin typeface="Cambria Math" panose="02040503050406030204" pitchFamily="18" charset="0"/>
                        <a:ea typeface="Cambria Math" panose="02040503050406030204" pitchFamily="18" charset="0"/>
                      </a:rPr>
                      <m:t>}</m:t>
                    </m:r>
                  </m:oMath>
                </a14:m>
                <a:r>
                  <a:rPr lang="zh-CN" altLang="en-US" dirty="0" smtClean="0"/>
                  <a:t>为一个更新过程。</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970"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004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随机过程（ </a:t>
            </a:r>
            <a:r>
              <a:rPr lang="en-US" altLang="zh-CN" b="1" dirty="0" smtClean="0">
                <a:solidFill>
                  <a:srgbClr val="FF0000"/>
                </a:solidFill>
              </a:rPr>
              <a:t>Stochastic Processes, S.P.</a:t>
            </a:r>
            <a:r>
              <a:rPr lang="zh-CN" altLang="en-US" b="1" dirty="0" smtClean="0">
                <a:solidFill>
                  <a:srgbClr val="FF0000"/>
                </a:solidFill>
              </a:rPr>
              <a:t>）</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r>
                  <a:rPr lang="zh-CN" altLang="en-US" dirty="0" smtClean="0"/>
                  <a:t>什么是</a:t>
                </a:r>
                <a:r>
                  <a:rPr lang="en-US" altLang="zh-CN" dirty="0" smtClean="0"/>
                  <a:t>S.P.</a:t>
                </a:r>
                <a:r>
                  <a:rPr lang="zh-CN" altLang="en-US" dirty="0" smtClean="0"/>
                  <a:t>？</a:t>
                </a:r>
                <a:endParaRPr lang="en-US" altLang="zh-CN" dirty="0" smtClean="0"/>
              </a:p>
              <a:p>
                <a:pPr marL="0" indent="0">
                  <a:buNone/>
                </a:pPr>
                <a:r>
                  <a:rPr lang="zh-CN" altLang="en-US" dirty="0" smtClean="0"/>
                  <a:t>还是先看看随机变量（</a:t>
                </a:r>
                <a:r>
                  <a:rPr lang="en-US" altLang="zh-CN" dirty="0" smtClean="0"/>
                  <a:t>Random Variables, R.V.</a:t>
                </a:r>
                <a:r>
                  <a:rPr lang="zh-CN" altLang="en-US" dirty="0" smtClean="0"/>
                  <a:t>）吧</a:t>
                </a:r>
                <a:r>
                  <a:rPr lang="en-US" altLang="zh-CN" dirty="0" smtClean="0"/>
                  <a:t>!</a:t>
                </a:r>
              </a:p>
              <a:p>
                <a:pPr marL="0" indent="0">
                  <a:buNone/>
                </a:pPr>
                <a:r>
                  <a:rPr lang="en-US" altLang="zh-CN" dirty="0" smtClean="0"/>
                  <a:t>R.V. </a:t>
                </a:r>
                <a14:m>
                  <m:oMath xmlns:m="http://schemas.openxmlformats.org/officeDocument/2006/math">
                    <m:r>
                      <a:rPr lang="en-US" altLang="zh-CN" b="0" i="1" smtClean="0">
                        <a:latin typeface="Cambria Math" panose="02040503050406030204" pitchFamily="18" charset="0"/>
                      </a:rPr>
                      <m:t>𝑋</m:t>
                    </m:r>
                  </m:oMath>
                </a14:m>
                <a:r>
                  <a:rPr lang="zh-CN" altLang="en-US" dirty="0" smtClean="0"/>
                  <a:t>是从样本空间</a:t>
                </a:r>
                <a14:m>
                  <m:oMath xmlns:m="http://schemas.openxmlformats.org/officeDocument/2006/math">
                    <m:r>
                      <m:rPr>
                        <m:sty m:val="p"/>
                      </m:rPr>
                      <a:rPr lang="en-US" altLang="zh-CN" b="0" i="0" smtClean="0">
                        <a:latin typeface="Cambria Math" panose="02040503050406030204" pitchFamily="18" charset="0"/>
                      </a:rPr>
                      <m:t>Ω</m:t>
                    </m:r>
                  </m:oMath>
                </a14:m>
                <a:r>
                  <a:rPr lang="zh-CN" altLang="en-US" dirty="0" smtClean="0"/>
                  <a:t>到</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𝑛</m:t>
                        </m:r>
                      </m:sup>
                    </m:sSup>
                  </m:oMath>
                </a14:m>
                <a:r>
                  <a:rPr lang="zh-CN" altLang="en-US" dirty="0" smtClean="0"/>
                  <a:t>的一个可测函数，我们能用来描述一些“随机试验”的结果</a:t>
                </a:r>
                <a:r>
                  <a:rPr lang="en-US" altLang="zh-CN" dirty="0" smtClean="0"/>
                  <a:t>. </a:t>
                </a:r>
                <a:r>
                  <a:rPr lang="zh-CN" altLang="en-US" dirty="0" smtClean="0"/>
                  <a:t>比如：</a:t>
                </a:r>
                <a:endParaRPr lang="en-US" altLang="zh-CN" dirty="0" smtClean="0"/>
              </a:p>
              <a:p>
                <a:pPr marL="0" indent="0">
                  <a:buNone/>
                </a:pPr>
                <a:r>
                  <a:rPr lang="en-US" altLang="zh-CN" dirty="0" smtClean="0"/>
                  <a:t>1. </a:t>
                </a:r>
                <a:r>
                  <a:rPr lang="zh-CN" altLang="en-US" dirty="0" smtClean="0"/>
                  <a:t>若干只股票明天的开盘价；</a:t>
                </a:r>
                <a:r>
                  <a:rPr lang="en-US" altLang="zh-CN" dirty="0" smtClean="0"/>
                  <a:t>2. </a:t>
                </a:r>
                <a:r>
                  <a:rPr lang="zh-CN" altLang="en-US" dirty="0" smtClean="0"/>
                  <a:t>明天</a:t>
                </a:r>
                <a:r>
                  <a:rPr lang="en-US" altLang="zh-CN" dirty="0" smtClean="0"/>
                  <a:t>2019-nCoV</a:t>
                </a:r>
                <a:r>
                  <a:rPr lang="zh-CN" altLang="en-US" dirty="0" smtClean="0"/>
                  <a:t>的感染人数</a:t>
                </a:r>
                <a:r>
                  <a:rPr lang="en-US" altLang="zh-CN" dirty="0" smtClean="0"/>
                  <a:t>……</a:t>
                </a:r>
                <a:r>
                  <a:rPr lang="zh-CN" altLang="en-US" dirty="0" smtClean="0"/>
                  <a:t>（静态）</a:t>
                </a:r>
                <a:endParaRPr lang="en-US" altLang="zh-CN" dirty="0" smtClean="0"/>
              </a:p>
              <a:p>
                <a:pPr marL="0" indent="0">
                  <a:buNone/>
                </a:pPr>
                <a:r>
                  <a:rPr lang="zh-CN" altLang="en-US" dirty="0" smtClean="0"/>
                  <a:t>但我们该如何来描述下面的东东？</a:t>
                </a:r>
                <a:endParaRPr lang="en-US" altLang="zh-CN" dirty="0" smtClean="0"/>
              </a:p>
              <a:p>
                <a:pPr marL="0" indent="0">
                  <a:buNone/>
                </a:pPr>
                <a:r>
                  <a:rPr lang="en-US" altLang="zh-CN" dirty="0" smtClean="0"/>
                  <a:t>1. </a:t>
                </a:r>
                <a:r>
                  <a:rPr lang="zh-CN" altLang="en-US" dirty="0" smtClean="0"/>
                  <a:t>明天股票的价格实时变化；</a:t>
                </a:r>
                <a:r>
                  <a:rPr lang="en-US" altLang="zh-CN" dirty="0" smtClean="0"/>
                  <a:t>2. </a:t>
                </a:r>
                <a:r>
                  <a:rPr lang="zh-CN" altLang="en-US" dirty="0" smtClean="0"/>
                  <a:t>未来</a:t>
                </a:r>
                <a:r>
                  <a:rPr lang="en-US" altLang="zh-CN" dirty="0" smtClean="0"/>
                  <a:t>2019-nCoV</a:t>
                </a:r>
                <a:r>
                  <a:rPr lang="zh-CN" altLang="en-US" dirty="0"/>
                  <a:t>的感染</a:t>
                </a:r>
                <a:r>
                  <a:rPr lang="zh-CN" altLang="en-US" dirty="0" smtClean="0"/>
                  <a:t>人数变化</a:t>
                </a:r>
                <a:r>
                  <a:rPr lang="en-US" altLang="zh-CN" dirty="0" smtClean="0"/>
                  <a:t>……</a:t>
                </a:r>
                <a:r>
                  <a:rPr lang="zh-CN" altLang="en-US" dirty="0" smtClean="0"/>
                  <a:t>（动态）</a:t>
                </a:r>
                <a:endParaRPr lang="en-US" altLang="zh-CN" dirty="0" smtClean="0"/>
              </a:p>
              <a:p>
                <a:pPr marL="0" indent="0" algn="ctr">
                  <a:buNone/>
                </a:pPr>
                <a:endParaRPr lang="en-US" altLang="zh-CN" dirty="0" smtClean="0">
                  <a:solidFill>
                    <a:srgbClr val="FF0000"/>
                  </a:solidFill>
                </a:endParaRPr>
              </a:p>
              <a:p>
                <a:pPr marL="0" indent="0" algn="ctr">
                  <a:buNone/>
                </a:pPr>
                <a:r>
                  <a:rPr lang="zh-CN" altLang="en-US" dirty="0" smtClean="0">
                    <a:solidFill>
                      <a:srgbClr val="FF0000"/>
                    </a:solidFill>
                  </a:rPr>
                  <a:t>看来我们需要搞点事情，让</a:t>
                </a:r>
                <a:r>
                  <a:rPr lang="en-US" altLang="zh-CN" dirty="0">
                    <a:solidFill>
                      <a:srgbClr val="FF0000"/>
                    </a:solidFill>
                  </a:rPr>
                  <a:t>R.V.</a:t>
                </a:r>
                <a:r>
                  <a:rPr lang="zh-CN" altLang="en-US" dirty="0" smtClean="0">
                    <a:solidFill>
                      <a:srgbClr val="FF0000"/>
                    </a:solidFill>
                  </a:rPr>
                  <a:t>动起来！</a:t>
                </a:r>
                <a:endParaRPr lang="en-US" altLang="zh-CN" dirty="0" smtClean="0">
                  <a:solidFill>
                    <a:srgbClr val="FF0000"/>
                  </a:solidFill>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696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Markov</a:t>
            </a:r>
            <a:r>
              <a:rPr lang="zh-CN" altLang="en-US" b="1" dirty="0" smtClean="0">
                <a:solidFill>
                  <a:srgbClr val="FF0000"/>
                </a:solidFill>
              </a:rPr>
              <a:t>链定义</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11 </a:t>
                </a:r>
                <a:r>
                  <a:rPr lang="zh-CN" altLang="en-US" dirty="0" smtClean="0"/>
                  <a:t>设</a:t>
                </a:r>
                <a:r>
                  <a:rPr lang="en-US" altLang="zh-CN" dirty="0" smtClean="0"/>
                  <a:t>S.P.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ℕ</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rPr>
                      <m:t>}</m:t>
                    </m:r>
                  </m:oMath>
                </a14:m>
                <a:r>
                  <a:rPr lang="zh-CN" altLang="en-US" dirty="0" smtClean="0"/>
                  <a:t>的状态空间</a:t>
                </a:r>
                <a14:m>
                  <m:oMath xmlns:m="http://schemas.openxmlformats.org/officeDocument/2006/math">
                    <m:r>
                      <a:rPr lang="en-US" altLang="zh-CN" b="0" i="1" smtClean="0">
                        <a:latin typeface="Cambria Math" panose="02040503050406030204" pitchFamily="18" charset="0"/>
                      </a:rPr>
                      <m:t>𝐼</m:t>
                    </m:r>
                  </m:oMath>
                </a14:m>
                <a:r>
                  <a:rPr lang="zh-CN" altLang="en-US" dirty="0" smtClean="0"/>
                  <a:t>离散（有限或可列），且满足</a:t>
                </a:r>
                <a:r>
                  <a:rPr lang="en-US" altLang="zh-CN" dirty="0" smtClean="0"/>
                  <a:t>Markov</a:t>
                </a:r>
                <a:r>
                  <a:rPr lang="zh-CN" altLang="en-US" dirty="0" smtClean="0"/>
                  <a:t>性，即对任意</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 </m:t>
                    </m:r>
                  </m:oMath>
                </a14:m>
                <a:r>
                  <a:rPr lang="zh-CN" altLang="en-US" dirty="0" smtClean="0"/>
                  <a:t>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𝑛</m:t>
                              </m:r>
                            </m:sub>
                          </m:sSub>
                        </m:e>
                      </m:d>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r>
                  <a:rPr lang="zh-CN" altLang="en-US" dirty="0" smtClean="0"/>
                  <a:t>则我们称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a:t>
                </a:r>
                <a:r>
                  <a:rPr lang="en-US" altLang="zh-CN" dirty="0" smtClean="0"/>
                  <a:t>Markov</a:t>
                </a:r>
                <a:r>
                  <a:rPr lang="zh-CN" altLang="en-US" dirty="0" smtClean="0"/>
                  <a:t>链。</a:t>
                </a:r>
                <a:endParaRPr lang="en-US" altLang="zh-CN" dirty="0" smtClean="0"/>
              </a:p>
              <a:p>
                <a:pPr marL="0" indent="0">
                  <a:lnSpc>
                    <a:spcPct val="100000"/>
                  </a:lnSpc>
                  <a:buNone/>
                </a:pPr>
                <a:r>
                  <a:rPr lang="zh-CN" altLang="en-US" b="1" dirty="0" smtClean="0">
                    <a:solidFill>
                      <a:srgbClr val="00B0F0"/>
                    </a:solidFill>
                  </a:rPr>
                  <a:t>注</a:t>
                </a:r>
                <a:r>
                  <a:rPr lang="zh-CN" altLang="en-US" dirty="0" smtClean="0"/>
                  <a:t> 由于</a:t>
                </a:r>
                <a:endParaRPr lang="en-US" altLang="zh-CN" dirty="0" smtClean="0"/>
              </a:p>
              <a:p>
                <a:pPr marL="0" indent="0">
                  <a:lnSpc>
                    <a:spcPct val="100000"/>
                  </a:lnSpc>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     </m:t>
                      </m:r>
                      <m:r>
                        <a:rPr lang="en-US" altLang="zh-CN" sz="1800" i="1">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𝑛</m:t>
                              </m:r>
                            </m:sub>
                          </m:sSub>
                        </m:e>
                      </m:d>
                    </m:oMath>
                  </m:oMathPara>
                </a14:m>
                <a:endParaRPr lang="en-US" altLang="zh-CN" sz="18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e>
                      </m:d>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1</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e>
                      </m:d>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𝑖</m:t>
                              </m:r>
                            </m:e>
                            <m:sub>
                              <m:r>
                                <a:rPr lang="en-US" altLang="zh-CN" sz="1800" b="0" i="1" smtClean="0">
                                  <a:latin typeface="Cambria Math" panose="02040503050406030204" pitchFamily="18" charset="0"/>
                                </a:rPr>
                                <m:t>2</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𝑛</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r>
                                <a:rPr lang="en-US" altLang="zh-CN" sz="1800" b="0" i="1" smtClean="0">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𝑛</m:t>
                              </m:r>
                              <m:r>
                                <a:rPr lang="en-US" altLang="zh-CN" sz="1800" b="0" i="1" smtClean="0">
                                  <a:latin typeface="Cambria Math" panose="02040503050406030204" pitchFamily="18" charset="0"/>
                                </a:rPr>
                                <m:t>−1</m:t>
                              </m:r>
                            </m:sub>
                          </m:sSub>
                        </m:e>
                      </m:d>
                    </m:oMath>
                  </m:oMathPara>
                </a14:m>
                <a:endParaRPr lang="en-US" altLang="zh-CN" sz="1800" dirty="0" smtClean="0"/>
              </a:p>
              <a:p>
                <a:pPr marL="0" indent="0">
                  <a:lnSpc>
                    <a:spcPct val="100000"/>
                  </a:lnSpc>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1</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0</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0</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2</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1</m:t>
                              </m:r>
                            </m:sub>
                          </m:sSub>
                        </m:e>
                      </m:d>
                      <m:r>
                        <a:rPr lang="en-US" altLang="zh-CN" sz="1800" i="1">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𝑛</m:t>
                              </m:r>
                            </m:sub>
                          </m:sSub>
                        </m:e>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𝑖</m:t>
                              </m:r>
                            </m:e>
                            <m:sub>
                              <m:r>
                                <a:rPr lang="en-US" altLang="zh-CN" sz="1800" i="1">
                                  <a:latin typeface="Cambria Math" panose="02040503050406030204" pitchFamily="18" charset="0"/>
                                </a:rPr>
                                <m:t>𝑛</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oMath>
                  </m:oMathPara>
                </a14:m>
                <a:endParaRPr lang="en-US" altLang="zh-CN" sz="1800" dirty="0" smtClean="0"/>
              </a:p>
              <a:p>
                <a:pPr marL="0" indent="0">
                  <a:lnSpc>
                    <a:spcPct val="100000"/>
                  </a:lnSpc>
                  <a:buNone/>
                </a:pPr>
                <a:r>
                  <a:rPr lang="zh-CN" altLang="en-US" dirty="0" smtClean="0"/>
                  <a:t>所以，</a:t>
                </a:r>
                <a:r>
                  <a:rPr lang="en-US" altLang="zh-CN" dirty="0" smtClean="0"/>
                  <a:t>Markov</a:t>
                </a:r>
                <a:r>
                  <a:rPr lang="zh-CN" altLang="en-US" dirty="0"/>
                  <a:t>链有限维分布</a:t>
                </a:r>
                <a:r>
                  <a:rPr lang="zh-CN" altLang="en-US" dirty="0" smtClean="0"/>
                  <a:t>列由它的初始分布和“转移概率”所决定。</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r="-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25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Markov</a:t>
            </a:r>
            <a:r>
              <a:rPr lang="zh-CN" altLang="en-US" b="1" dirty="0" smtClean="0">
                <a:solidFill>
                  <a:srgbClr val="FF0000"/>
                </a:solidFill>
              </a:rPr>
              <a:t>链的转移概率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B0F0"/>
                    </a:solidFill>
                  </a:rPr>
                  <a:t>定义</a:t>
                </a:r>
                <a:r>
                  <a:rPr lang="en-US" altLang="zh-CN" b="1" dirty="0" smtClean="0">
                    <a:solidFill>
                      <a:srgbClr val="00B0F0"/>
                    </a:solidFill>
                  </a:rPr>
                  <a:t>12 </a:t>
                </a:r>
                <a:r>
                  <a:rPr lang="zh-CN" altLang="en-US" dirty="0"/>
                  <a:t>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a:t>
                </a:r>
                <a:r>
                  <a:rPr lang="en-US" altLang="zh-CN" dirty="0"/>
                  <a:t>Markov</a:t>
                </a:r>
                <a:r>
                  <a:rPr lang="zh-CN" altLang="en-US" dirty="0" smtClean="0"/>
                  <a:t>链，我们称</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e>
                      </m:d>
                    </m:oMath>
                  </m:oMathPara>
                </a14:m>
                <a:endParaRPr lang="en-US" altLang="zh-CN" dirty="0" smtClean="0"/>
              </a:p>
              <a:p>
                <a:pPr marL="0" indent="0">
                  <a:buNone/>
                </a:pPr>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的（一步）转移概率；</a:t>
                </a:r>
                <a:endParaRPr lang="en-US" altLang="zh-CN" dirty="0" smtClean="0"/>
              </a:p>
              <a:p>
                <a:pPr marL="0" indent="0">
                  <a:buNone/>
                </a:pPr>
                <a:r>
                  <a:rPr lang="zh-CN" altLang="en-US" dirty="0" smtClean="0"/>
                  <a:t>特别地，若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𝑖𝑗</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𝑛</m:t>
                        </m:r>
                      </m:e>
                    </m:d>
                  </m:oMath>
                </a14:m>
                <a:r>
                  <a:rPr lang="zh-CN" altLang="en-US" dirty="0" smtClean="0"/>
                  <a:t>与</a:t>
                </a:r>
                <a14:m>
                  <m:oMath xmlns:m="http://schemas.openxmlformats.org/officeDocument/2006/math">
                    <m:r>
                      <a:rPr lang="en-US" altLang="zh-CN" i="1">
                        <a:latin typeface="Cambria Math" panose="02040503050406030204" pitchFamily="18" charset="0"/>
                      </a:rPr>
                      <m:t>𝑛</m:t>
                    </m:r>
                  </m:oMath>
                </a14:m>
                <a:r>
                  <a:rPr lang="zh-CN" altLang="en-US" dirty="0" smtClean="0"/>
                  <a:t>无关，则我们称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为一齐次</a:t>
                </a:r>
                <a:r>
                  <a:rPr lang="en-US" altLang="zh-CN" dirty="0" smtClean="0"/>
                  <a:t>Markov</a:t>
                </a:r>
                <a:r>
                  <a:rPr lang="zh-CN" altLang="en-US" dirty="0" smtClean="0"/>
                  <a:t>链；</a:t>
                </a:r>
                <a:endParaRPr lang="en-US" altLang="zh-CN" dirty="0" smtClean="0"/>
              </a:p>
              <a:p>
                <a:pPr marL="0" indent="0">
                  <a:buNone/>
                </a:pPr>
                <a:r>
                  <a:rPr lang="zh-CN" altLang="en-US" dirty="0" smtClean="0"/>
                  <a:t>对齐</a:t>
                </a:r>
                <a:r>
                  <a:rPr lang="zh-CN" altLang="en-US" dirty="0"/>
                  <a:t>次</a:t>
                </a:r>
                <a:r>
                  <a:rPr lang="en-US" altLang="zh-CN" dirty="0"/>
                  <a:t>Markov</a:t>
                </a:r>
                <a:r>
                  <a:rPr lang="zh-CN" altLang="en-US" dirty="0" smtClean="0"/>
                  <a:t>链，我们记</a:t>
                </a:r>
                <a14:m>
                  <m:oMath xmlns:m="http://schemas.openxmlformats.org/officeDocument/2006/math">
                    <m:r>
                      <a:rPr lang="en-US" altLang="zh-CN"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称之为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的转移概率矩阵。</a:t>
                </a:r>
                <a:endParaRPr lang="en-US" altLang="zh-CN" dirty="0" smtClean="0"/>
              </a:p>
              <a:p>
                <a:pPr marL="0" indent="0">
                  <a:buNone/>
                </a:pPr>
                <a:endParaRPr lang="en-US" altLang="zh-CN" dirty="0" smtClean="0"/>
              </a:p>
              <a:p>
                <a:pPr marL="0" indent="0">
                  <a:buNone/>
                </a:pPr>
                <a:r>
                  <a:rPr lang="zh-CN" altLang="en-US" b="1" dirty="0" smtClean="0">
                    <a:solidFill>
                      <a:srgbClr val="00B0F0"/>
                    </a:solidFill>
                  </a:rPr>
                  <a:t>注</a:t>
                </a:r>
                <a:r>
                  <a:rPr lang="zh-CN" altLang="en-US" dirty="0" smtClean="0"/>
                  <a:t> 以后我们只讨论（齐次）</a:t>
                </a:r>
                <a:r>
                  <a:rPr lang="en-US" altLang="zh-CN" dirty="0" smtClean="0"/>
                  <a:t>Markov</a:t>
                </a:r>
                <a:r>
                  <a:rPr lang="zh-CN" altLang="en-US" dirty="0" smtClean="0"/>
                  <a:t>链。</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493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随机游动（一）</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a:lnSpc>
                    <a:spcPct val="100000"/>
                  </a:lnSpc>
                </a:pPr>
                <a:r>
                  <a:rPr lang="en-US" altLang="zh-CN" dirty="0" smtClean="0"/>
                  <a:t>1.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𝐼</m:t>
                    </m:r>
                    <m:r>
                      <a:rPr lang="en-US" altLang="zh-CN" b="0" i="0"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ℤ</m:t>
                    </m:r>
                  </m:oMath>
                </a14:m>
                <a:r>
                  <a:rPr lang="zh-CN" altLang="en-US" dirty="0"/>
                  <a:t>上</a:t>
                </a:r>
                <a:r>
                  <a:rPr lang="zh-CN" altLang="en-US" dirty="0" smtClean="0"/>
                  <a:t>无限制的随机游动</a:t>
                </a:r>
                <a:r>
                  <a:rPr lang="en-US" altLang="zh-CN" dirty="0" smtClean="0"/>
                  <a:t>, </a:t>
                </a:r>
                <a:r>
                  <a:rPr lang="zh-CN" altLang="en-US" dirty="0" smtClean="0"/>
                  <a:t>其</a:t>
                </a:r>
                <a:r>
                  <a:rPr lang="zh-CN" altLang="en-US" dirty="0"/>
                  <a:t>转移概率</a:t>
                </a:r>
                <a:r>
                  <a:rPr lang="zh-CN" altLang="en-US" dirty="0" smtClean="0"/>
                  <a:t>矩阵</a:t>
                </a:r>
                <a:endParaRPr lang="en-US" altLang="zh-CN" i="1" dirty="0" smtClean="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5"/>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m:rPr>
                                    <m:brk m:alnAt="7"/>
                                  </m:rPr>
                                  <a:rPr lang="en-US" altLang="zh-CN" i="1">
                                    <a:latin typeface="Cambria Math" panose="02040503050406030204" pitchFamily="18" charset="0"/>
                                    <a:ea typeface="Cambria Math" panose="02040503050406030204" pitchFamily="18" charset="0"/>
                                  </a:rPr>
                                  <m:t>⋱</m:t>
                                </m:r>
                              </m:e>
                            </m:mr>
                            <m:mr>
                              <m:e>
                                <m: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𝑝</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m:t>
                                </m:r>
                              </m:e>
                            </m:mr>
                            <m:m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𝑝</m:t>
                                </m:r>
                              </m:e>
                              <m:e>
                                <m:r>
                                  <a:rPr lang="en-US" altLang="zh-CN" b="0" i="1" smtClean="0">
                                    <a:latin typeface="Cambria Math" panose="02040503050406030204" pitchFamily="18" charset="0"/>
                                    <a:ea typeface="Cambria Math" panose="02040503050406030204" pitchFamily="18" charset="0"/>
                                  </a:rPr>
                                  <m:t>0</m:t>
                                </m:r>
                              </m:e>
                            </m:mr>
                            <m:m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𝑝</m:t>
                                </m:r>
                              </m:e>
                            </m:mr>
                            <m:mr>
                              <m:e>
                                <m:r>
                                  <m:rPr>
                                    <m:brk m:alnAt="7"/>
                                  </m:rP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mr>
                          </m:m>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r>
                  <a:rPr lang="zh-CN" altLang="en-US" dirty="0" smtClean="0"/>
                  <a:t>其中，</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=1,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r>
                  <a:rPr lang="zh-CN" altLang="en-US" dirty="0"/>
                  <a:t>时称为对称随机游动</a:t>
                </a:r>
                <a:r>
                  <a:rPr lang="en-US" altLang="zh-CN" dirty="0" smtClean="0"/>
                  <a:t>.</a:t>
                </a:r>
              </a:p>
              <a:p>
                <a:pPr>
                  <a:lnSpc>
                    <a:spcPct val="100000"/>
                  </a:lnSpc>
                </a:pPr>
                <a:r>
                  <a:rPr lang="en-US" altLang="zh-CN" dirty="0"/>
                  <a:t>2</a:t>
                </a:r>
                <a:r>
                  <a:rPr lang="en-US" altLang="zh-CN" dirty="0" smtClean="0"/>
                  <a:t>. </a:t>
                </a:r>
                <a:r>
                  <a:rPr lang="zh-CN" altLang="en-US" dirty="0" smtClean="0"/>
                  <a:t>有粘性的随机游动，</a:t>
                </a:r>
                <a:r>
                  <a:rPr lang="en-US" altLang="zh-CN" dirty="0"/>
                  <a:t>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i="1">
                        <a:latin typeface="Cambria Math" panose="02040503050406030204" pitchFamily="18" charset="0"/>
                      </a:rPr>
                      <m:t>=1</m:t>
                    </m:r>
                  </m:oMath>
                </a14:m>
                <a:r>
                  <a:rPr lang="en-US" altLang="zh-CN" dirty="0" smtClean="0"/>
                  <a:t>, </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ℙ</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5"/>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m:rPr>
                                    <m:brk m:alnAt="7"/>
                                  </m:rP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𝑟</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𝑟</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0</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𝑟</m:t>
                                </m:r>
                              </m:e>
                              <m:e>
                                <m:r>
                                  <a:rPr lang="en-US" altLang="zh-CN" i="1">
                                    <a:latin typeface="Cambria Math" panose="02040503050406030204" pitchFamily="18" charset="0"/>
                                    <a:ea typeface="Cambria Math" panose="02040503050406030204" pitchFamily="18" charset="0"/>
                                  </a:rPr>
                                  <m:t>𝑝</m:t>
                                </m:r>
                              </m:e>
                            </m:mr>
                            <m:mr>
                              <m:e>
                                <m:r>
                                  <m:rPr>
                                    <m:brk m:alnAt="7"/>
                                  </m:rP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m:rPr>
                                    <m:brk m:alnAt="7"/>
                                  </m:rPr>
                                  <a:rPr lang="en-US" altLang="zh-CN" i="1">
                                    <a:latin typeface="Cambria Math" panose="02040503050406030204" pitchFamily="18" charset="0"/>
                                    <a:ea typeface="Cambria Math" panose="02040503050406030204" pitchFamily="18" charset="0"/>
                                  </a:rPr>
                                  <m:t>⋱</m:t>
                                </m:r>
                              </m:e>
                            </m:mr>
                          </m:m>
                        </m:e>
                      </m:d>
                      <m:r>
                        <a:rPr lang="en-US" altLang="zh-CN" b="0" i="1" smtClean="0">
                          <a:latin typeface="Cambria Math" panose="02040503050406030204" pitchFamily="18" charset="0"/>
                          <a:ea typeface="Cambria Math" panose="02040503050406030204" pitchFamily="18" charset="0"/>
                        </a:rPr>
                        <m:t> .</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55" t="-2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427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随机游动（二）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en-US" altLang="zh-CN" dirty="0"/>
                  <a:t>3</a:t>
                </a:r>
                <a:r>
                  <a:rPr lang="en-US" altLang="zh-CN" dirty="0" smtClean="0"/>
                  <a:t>. </a:t>
                </a:r>
                <a:r>
                  <a:rPr lang="zh-CN" altLang="en-US" dirty="0"/>
                  <a:t>带两个吸收壁的随机游动</a:t>
                </a:r>
                <a:r>
                  <a:rPr lang="zh-CN" altLang="en-US" dirty="0" smtClean="0"/>
                  <a:t>，</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r>
                          <a:rPr lang="en-US" altLang="zh-CN" b="0" i="1" smtClean="0">
                            <a:latin typeface="Cambria Math" panose="02040503050406030204" pitchFamily="18" charset="0"/>
                          </a:rPr>
                          <m:t>𝑁</m:t>
                        </m:r>
                      </m:e>
                    </m:d>
                    <m:r>
                      <a:rPr lang="en-US" altLang="zh-CN" b="0" i="1" smtClean="0">
                        <a:latin typeface="Cambria Math" panose="02040503050406030204" pitchFamily="18" charset="0"/>
                      </a:rPr>
                      <m:t>, </m:t>
                    </m:r>
                  </m:oMath>
                </a14:m>
                <a:r>
                  <a:rPr lang="zh-CN" altLang="en-US" dirty="0" smtClean="0"/>
                  <a:t>转移概率矩阵</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ℙ</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5"/>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b="0" i="1" smtClean="0">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mr>
                            <m:mr>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1</m:t>
                                </m:r>
                              </m:e>
                            </m:mr>
                          </m:m>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a:p>
              <a:p>
                <a:pPr>
                  <a:lnSpc>
                    <a:spcPct val="100000"/>
                  </a:lnSpc>
                </a:pPr>
                <a:r>
                  <a:rPr lang="en-US" altLang="zh-CN" dirty="0" smtClean="0"/>
                  <a:t>4. </a:t>
                </a:r>
                <a:r>
                  <a:rPr lang="zh-CN" altLang="en-US" dirty="0"/>
                  <a:t>带一</a:t>
                </a:r>
                <a:r>
                  <a:rPr lang="zh-CN" altLang="en-US" dirty="0" smtClean="0"/>
                  <a:t>个反射壁</a:t>
                </a:r>
                <a:r>
                  <a:rPr lang="zh-CN" altLang="en-US" dirty="0"/>
                  <a:t>的</a:t>
                </a:r>
                <a:r>
                  <a:rPr lang="zh-CN" altLang="en-US" dirty="0" smtClean="0"/>
                  <a:t>随机游动，</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oMath>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ℙ</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5"/>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m:t>
                                </m:r>
                              </m:e>
                            </m:mr>
                            <m:mr>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m:rPr>
                                    <m:brk m:alnAt="7"/>
                                  </m:rPr>
                                  <a:rPr lang="en-US" altLang="zh-CN" i="1">
                                    <a:latin typeface="Cambria Math" panose="02040503050406030204" pitchFamily="18" charset="0"/>
                                    <a:ea typeface="Cambria Math" panose="02040503050406030204" pitchFamily="18" charset="0"/>
                                  </a:rPr>
                                  <m:t>⋱</m:t>
                                </m:r>
                              </m:e>
                            </m:mr>
                          </m:m>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642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solidFill>
                  <a:srgbClr val="FF0000"/>
                </a:solidFill>
              </a:rPr>
              <a:t>Ehrenfest</a:t>
            </a:r>
            <a:r>
              <a:rPr lang="zh-CN" altLang="en-US" b="1" dirty="0" smtClean="0">
                <a:solidFill>
                  <a:srgbClr val="FF0000"/>
                </a:solidFill>
              </a:rPr>
              <a:t>模型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en-US" altLang="zh-CN" dirty="0" smtClean="0"/>
                  <a:t>Ehrenfest</a:t>
                </a:r>
                <a:r>
                  <a:rPr lang="zh-CN" altLang="en-US" dirty="0" smtClean="0"/>
                  <a:t>模型是一个著名的统计力学的数学模型</a:t>
                </a:r>
                <a:endParaRPr lang="en-US" altLang="zh-CN" dirty="0" smtClean="0"/>
              </a:p>
              <a:p>
                <a:pPr>
                  <a:lnSpc>
                    <a:spcPct val="100000"/>
                  </a:lnSpc>
                </a:pPr>
                <a:r>
                  <a:rPr lang="zh-CN" altLang="en-US" dirty="0" smtClean="0"/>
                  <a:t>考虑一个容器内有</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𝑎</m:t>
                    </m:r>
                  </m:oMath>
                </a14:m>
                <a:r>
                  <a:rPr lang="zh-CN" altLang="en-US" dirty="0" smtClean="0"/>
                  <a:t>个粒子</a:t>
                </a:r>
                <a:r>
                  <a:rPr lang="en-US" altLang="zh-CN" dirty="0" smtClean="0"/>
                  <a:t>, </a:t>
                </a:r>
                <a:r>
                  <a:rPr lang="zh-CN" altLang="en-US" dirty="0" smtClean="0"/>
                  <a:t>一张薄膜将容器分成左右两部分</a:t>
                </a:r>
                <a:r>
                  <a:rPr lang="en-US" altLang="zh-CN" dirty="0" smtClean="0"/>
                  <a:t>. </a:t>
                </a:r>
                <a:r>
                  <a:rPr lang="zh-CN" altLang="en-US" dirty="0" smtClean="0"/>
                  <a:t>经过一个单位时间任选一个粒子从左到右或从右到左</a:t>
                </a:r>
                <a:r>
                  <a:rPr lang="en-US" altLang="zh-CN" dirty="0" smtClean="0"/>
                  <a:t>. </a:t>
                </a:r>
                <a:r>
                  <a:rPr lang="zh-CN" altLang="en-US" dirty="0" smtClean="0"/>
                  <a:t>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oMath>
                </a14:m>
                <a:r>
                  <a:rPr lang="zh-CN" altLang="en-US" dirty="0" smtClean="0"/>
                  <a:t>记</a:t>
                </a:r>
                <a14:m>
                  <m:oMath xmlns:m="http://schemas.openxmlformats.org/officeDocument/2006/math">
                    <m:r>
                      <a:rPr lang="en-US" altLang="zh-CN" b="0" i="1" dirty="0" smtClean="0">
                        <a:latin typeface="Cambria Math" panose="02040503050406030204" pitchFamily="18" charset="0"/>
                      </a:rPr>
                      <m:t>𝑛</m:t>
                    </m:r>
                  </m:oMath>
                </a14:m>
                <a:r>
                  <a:rPr lang="zh-CN" altLang="en-US" dirty="0" smtClean="0"/>
                  <a:t>时刻</a:t>
                </a:r>
                <a:r>
                  <a:rPr lang="zh-CN" altLang="en-US" dirty="0"/>
                  <a:t>左右两</a:t>
                </a:r>
                <a:r>
                  <a:rPr lang="zh-CN" altLang="en-US" dirty="0" smtClean="0"/>
                  <a:t>部分粒子数之差。</a:t>
                </a:r>
                <a:endParaRPr lang="en-US" altLang="zh-CN" dirty="0" smtClean="0"/>
              </a:p>
              <a:p>
                <a:pPr>
                  <a:lnSpc>
                    <a:spcPct val="100000"/>
                  </a:lnSpc>
                </a:pPr>
                <a:r>
                  <a:rPr lang="zh-CN" altLang="en-US" dirty="0" smtClean="0"/>
                  <a:t>作为练习，请大家给出</a:t>
                </a:r>
                <a:r>
                  <a:rPr lang="en-US" altLang="zh-CN" dirty="0" err="1"/>
                  <a:t>Ehrenfest</a:t>
                </a:r>
                <a:r>
                  <a:rPr lang="zh-CN" altLang="en-US" dirty="0" smtClean="0"/>
                  <a:t>模型的状态空间和转移概率矩阵</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1364"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955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离散分支过程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oMath>
                </a14:m>
                <a:r>
                  <a:rPr lang="zh-CN" altLang="en-US" dirty="0" smtClean="0"/>
                  <a:t>表示某种群第</a:t>
                </a:r>
                <a14:m>
                  <m:oMath xmlns:m="http://schemas.openxmlformats.org/officeDocument/2006/math">
                    <m:r>
                      <a:rPr lang="en-US" altLang="zh-CN" i="1">
                        <a:latin typeface="Cambria Math" panose="02040503050406030204" pitchFamily="18" charset="0"/>
                      </a:rPr>
                      <m:t>𝑛</m:t>
                    </m:r>
                  </m:oMath>
                </a14:m>
                <a:r>
                  <a:rPr lang="zh-CN" altLang="en-US" dirty="0" smtClean="0"/>
                  <a:t>代的数目，假设每个个体产生下一代的数目独立同分布，以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oMath>
                </a14:m>
                <a:r>
                  <a:rPr lang="zh-CN" altLang="en-US" dirty="0" smtClean="0"/>
                  <a:t>表示</a:t>
                </a:r>
                <a:r>
                  <a:rPr lang="zh-CN" altLang="en-US" dirty="0"/>
                  <a:t>第</a:t>
                </a:r>
                <a14:m>
                  <m:oMath xmlns:m="http://schemas.openxmlformats.org/officeDocument/2006/math">
                    <m:r>
                      <a:rPr lang="en-US" altLang="zh-CN" i="1">
                        <a:latin typeface="Cambria Math" panose="02040503050406030204" pitchFamily="18" charset="0"/>
                      </a:rPr>
                      <m:t>𝑛</m:t>
                    </m:r>
                  </m:oMath>
                </a14:m>
                <a:r>
                  <a:rPr lang="zh-CN" altLang="en-US" dirty="0" smtClean="0"/>
                  <a:t>代第</a:t>
                </a:r>
                <a14:m>
                  <m:oMath xmlns:m="http://schemas.openxmlformats.org/officeDocument/2006/math">
                    <m:r>
                      <a:rPr lang="en-US" altLang="zh-CN" i="1">
                        <a:latin typeface="Cambria Math" panose="02040503050406030204" pitchFamily="18" charset="0"/>
                      </a:rPr>
                      <m:t>𝑘</m:t>
                    </m:r>
                  </m:oMath>
                </a14:m>
                <a:r>
                  <a:rPr lang="zh-CN" altLang="en-US" dirty="0" smtClean="0"/>
                  <a:t>个个体产生的下一代数目，则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𝜉</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nary>
                      <m:r>
                        <a:rPr lang="en-US" altLang="zh-CN" b="0" i="0" smtClean="0">
                          <a:latin typeface="Cambria Math" panose="02040503050406030204" pitchFamily="18" charset="0"/>
                        </a:rPr>
                        <m:t> ,</m:t>
                      </m:r>
                    </m:oMath>
                  </m:oMathPara>
                </a14:m>
                <a:endParaRPr lang="en-US" altLang="zh-CN" dirty="0" smtClean="0"/>
              </a:p>
              <a:p>
                <a:pPr marL="0" indent="0">
                  <a:buNone/>
                </a:pPr>
                <a:r>
                  <a:rPr lang="zh-CN" altLang="en-US" dirty="0" smtClean="0"/>
                  <a:t>我们称</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为一个离散分支过程。</a:t>
                </a:r>
                <a:endParaRPr lang="en-US" altLang="zh-CN" dirty="0" smtClean="0"/>
              </a:p>
              <a:p>
                <a:pPr marL="0" indent="0">
                  <a:buNone/>
                </a:pPr>
                <a:r>
                  <a:rPr lang="zh-CN" altLang="en-US" dirty="0"/>
                  <a:t>离散</a:t>
                </a:r>
                <a:r>
                  <a:rPr lang="zh-CN" altLang="en-US" dirty="0" smtClean="0"/>
                  <a:t>分支过程在生物学、医学、经济学、社会学等领域有重要的作用。</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46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状态转移图</a:t>
            </a:r>
            <a:endParaRPr lang="zh-CN" altLang="en-US" b="1" dirty="0">
              <a:solidFill>
                <a:srgbClr val="FF000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338" y="2853470"/>
            <a:ext cx="2828925" cy="10763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8" y="2624870"/>
            <a:ext cx="3048000" cy="1304925"/>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000500" y="3546597"/>
            <a:ext cx="3810000" cy="1905000"/>
          </a:xfrm>
          <a:prstGeom prst="rect">
            <a:avLst/>
          </a:prstGeom>
          <a:noFill/>
        </p:spPr>
      </p:pic>
    </p:spTree>
    <p:extLst>
      <p:ext uri="{BB962C8B-B14F-4D97-AF65-F5344CB8AC3E}">
        <p14:creationId xmlns:p14="http://schemas.microsoft.com/office/powerpoint/2010/main" val="2563812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r>
                      <a:rPr lang="en-US" altLang="zh-CN" b="1" i="1" smtClean="0">
                        <a:solidFill>
                          <a:srgbClr val="FF0000"/>
                        </a:solidFill>
                        <a:latin typeface="Cambria Math" panose="02040503050406030204" pitchFamily="18" charset="0"/>
                      </a:rPr>
                      <m:t>𝒏</m:t>
                    </m:r>
                  </m:oMath>
                </a14:m>
                <a:r>
                  <a:rPr lang="zh-CN" altLang="en-US" b="1" dirty="0">
                    <a:solidFill>
                      <a:srgbClr val="FF0000"/>
                    </a:solidFill>
                  </a:rPr>
                  <a:t>步</a:t>
                </a:r>
                <a:r>
                  <a:rPr lang="zh-CN" altLang="en-US" b="1" dirty="0" smtClean="0">
                    <a:solidFill>
                      <a:srgbClr val="FF0000"/>
                    </a:solidFill>
                  </a:rPr>
                  <a:t>转移概率</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b="-19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B0F0"/>
                    </a:solidFill>
                  </a:rPr>
                  <a:t>定义</a:t>
                </a:r>
                <a:r>
                  <a:rPr lang="en-US" altLang="zh-CN" b="1" dirty="0">
                    <a:solidFill>
                      <a:srgbClr val="00B0F0"/>
                    </a:solidFill>
                  </a:rPr>
                  <a:t>1</a:t>
                </a:r>
                <a:r>
                  <a:rPr lang="en-US" altLang="zh-CN" b="1" dirty="0" smtClean="0">
                    <a:solidFill>
                      <a:srgbClr val="00B0F0"/>
                    </a:solidFill>
                  </a:rPr>
                  <a:t>3 </a:t>
                </a:r>
                <a:r>
                  <a:rPr lang="zh-CN" altLang="en-US" dirty="0"/>
                  <a:t>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a:t>
                </a:r>
                <a:r>
                  <a:rPr lang="en-US" altLang="zh-CN" dirty="0"/>
                  <a:t>Markov</a:t>
                </a:r>
                <a:r>
                  <a:rPr lang="zh-CN" altLang="en-US" dirty="0" smtClean="0"/>
                  <a:t>链，我们称</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𝑚</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e>
                      </m:d>
                    </m:oMath>
                  </m:oMathPara>
                </a14:m>
                <a:endParaRPr lang="en-US" altLang="zh-CN" dirty="0" smtClean="0"/>
              </a:p>
              <a:p>
                <a:pPr marL="0" indent="0">
                  <a:buNone/>
                </a:pPr>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a:t>
                </a:r>
                <a14:m>
                  <m:oMath xmlns:m="http://schemas.openxmlformats.org/officeDocument/2006/math">
                    <m:r>
                      <a:rPr lang="en-US" altLang="zh-CN" i="1">
                        <a:latin typeface="Cambria Math" panose="02040503050406030204" pitchFamily="18" charset="0"/>
                      </a:rPr>
                      <m:t>𝑛</m:t>
                    </m:r>
                    <m:r>
                      <a:rPr lang="zh-CN" altLang="en-US" i="1" smtClean="0">
                        <a:latin typeface="Cambria Math" panose="02040503050406030204" pitchFamily="18" charset="0"/>
                      </a:rPr>
                      <m:t>步</m:t>
                    </m:r>
                  </m:oMath>
                </a14:m>
                <a:r>
                  <a:rPr lang="zh-CN" altLang="en-US" dirty="0" smtClean="0"/>
                  <a:t>转移概率；</a:t>
                </a:r>
                <a:endParaRPr lang="en-US" altLang="zh-CN" dirty="0" smtClean="0"/>
              </a:p>
              <a:p>
                <a:pPr marL="0" indent="0">
                  <a:buNone/>
                </a:pPr>
                <a:r>
                  <a:rPr lang="zh-CN" altLang="en-US" dirty="0" smtClean="0"/>
                  <a:t>称</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ℙ</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e>
                    </m:d>
                  </m:oMath>
                </a14:m>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的</a:t>
                </a:r>
                <a14:m>
                  <m:oMath xmlns:m="http://schemas.openxmlformats.org/officeDocument/2006/math">
                    <m:r>
                      <a:rPr lang="en-US" altLang="zh-CN" i="1">
                        <a:latin typeface="Cambria Math" panose="02040503050406030204" pitchFamily="18" charset="0"/>
                      </a:rPr>
                      <m:t>𝑛</m:t>
                    </m:r>
                    <m:r>
                      <a:rPr lang="zh-CN" altLang="en-US" i="1">
                        <a:latin typeface="Cambria Math" panose="02040503050406030204" pitchFamily="18" charset="0"/>
                      </a:rPr>
                      <m:t>步</m:t>
                    </m:r>
                  </m:oMath>
                </a14:m>
                <a:r>
                  <a:rPr lang="zh-CN" altLang="en-US" dirty="0" smtClean="0"/>
                  <a:t>转移概率矩阵</a:t>
                </a:r>
                <a:r>
                  <a:rPr lang="en-US" altLang="zh-CN" dirty="0" smtClean="0"/>
                  <a:t>.</a:t>
                </a:r>
              </a:p>
              <a:p>
                <a:pPr marL="0" indent="0">
                  <a:buNone/>
                </a:pPr>
                <a:r>
                  <a:rPr lang="zh-CN" altLang="en-US" b="1" dirty="0" smtClean="0">
                    <a:solidFill>
                      <a:srgbClr val="00B0F0"/>
                    </a:solidFill>
                  </a:rPr>
                  <a:t>注</a:t>
                </a:r>
                <a:r>
                  <a:rPr lang="zh-CN" altLang="en-US" dirty="0" smtClean="0"/>
                  <a:t> 我们约定</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0</m:t>
                            </m:r>
                          </m:e>
                        </m:d>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𝛿</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oMath>
                </a14:m>
                <a:r>
                  <a:rPr lang="zh-CN" altLang="en-US" dirty="0" smtClean="0"/>
                  <a:t>即</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sup>
                    </m:sSup>
                  </m:oMath>
                </a14:m>
                <a:r>
                  <a:rPr lang="zh-CN" altLang="en-US" dirty="0" smtClean="0"/>
                  <a:t>为单位矩阵</a:t>
                </a:r>
                <a:r>
                  <a:rPr lang="en-US" altLang="zh-CN" dirty="0" smtClean="0"/>
                  <a:t>.</a:t>
                </a:r>
              </a:p>
              <a:p>
                <a:pPr marL="0" indent="0">
                  <a:buNone/>
                </a:pPr>
                <a:r>
                  <a:rPr lang="zh-CN" altLang="en-US" dirty="0" smtClean="0"/>
                  <a:t>显然，</a:t>
                </a:r>
                <a:r>
                  <a:rPr lang="en-US" altLang="zh-CN" dirty="0"/>
                  <a:t> </a:t>
                </a:r>
                <a14:m>
                  <m:oMath xmlns:m="http://schemas.openxmlformats.org/officeDocument/2006/math">
                    <m:r>
                      <a:rPr lang="en-US" altLang="zh-CN" i="1">
                        <a:latin typeface="Cambria Math" panose="02040503050406030204" pitchFamily="18" charset="0"/>
                      </a:rPr>
                      <m:t>𝑛</m:t>
                    </m:r>
                    <m:r>
                      <a:rPr lang="zh-CN" altLang="en-US" i="1">
                        <a:latin typeface="Cambria Math" panose="02040503050406030204" pitchFamily="18" charset="0"/>
                      </a:rPr>
                      <m:t>步</m:t>
                    </m:r>
                  </m:oMath>
                </a14:m>
                <a:r>
                  <a:rPr lang="zh-CN" altLang="en-US" dirty="0"/>
                  <a:t>转移概率</a:t>
                </a:r>
                <a:r>
                  <a:rPr lang="zh-CN" altLang="en-US" dirty="0" smtClean="0"/>
                  <a:t>矩阵</a:t>
                </a:r>
                <a:r>
                  <a:rPr lang="zh-CN" altLang="en-US" dirty="0"/>
                  <a:t>也</a:t>
                </a:r>
                <a:r>
                  <a:rPr lang="zh-CN" altLang="en-US" dirty="0" smtClean="0"/>
                  <a:t>为一随机矩阵</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52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C-K</a:t>
            </a:r>
            <a:r>
              <a:rPr lang="zh-CN" altLang="en-US" b="1" dirty="0" smtClean="0">
                <a:solidFill>
                  <a:srgbClr val="FF0000"/>
                </a:solidFill>
              </a:rPr>
              <a:t>方程</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en-US" altLang="zh-CN" b="1" dirty="0" smtClean="0">
                    <a:solidFill>
                      <a:srgbClr val="00B0F0"/>
                    </a:solidFill>
                  </a:rPr>
                  <a:t> </a:t>
                </a:r>
                <a:r>
                  <a:rPr lang="zh-CN" altLang="en-US" dirty="0"/>
                  <a:t>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为一</a:t>
                </a:r>
                <a:r>
                  <a:rPr lang="en-US" altLang="zh-CN" dirty="0"/>
                  <a:t>Markov</a:t>
                </a:r>
                <a:r>
                  <a:rPr lang="zh-CN" altLang="en-US" dirty="0" smtClean="0"/>
                  <a:t>链，则</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𝑖𝑘</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𝑘𝑗</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sup>
                          </m:sSubSup>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𝑙</m:t>
                      </m:r>
                      <m:r>
                        <a:rPr lang="en-US" altLang="zh-CN" b="0" i="1" smtClean="0">
                          <a:latin typeface="Cambria Math" panose="02040503050406030204" pitchFamily="18" charset="0"/>
                        </a:rPr>
                        <m:t>=0,1,⋯,</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r>
                  <a:rPr lang="zh-CN" altLang="en-US" dirty="0" smtClean="0"/>
                  <a:t>我们称之为</a:t>
                </a:r>
                <a:r>
                  <a:rPr lang="en-US" altLang="zh-CN" dirty="0" smtClean="0"/>
                  <a:t>Chapman-Kolmogorov</a:t>
                </a:r>
                <a:r>
                  <a:rPr lang="zh-CN" altLang="en-US" dirty="0" smtClean="0"/>
                  <a:t>方程（简称</a:t>
                </a:r>
                <a:r>
                  <a:rPr lang="en-US" altLang="zh-CN" b="1" dirty="0">
                    <a:solidFill>
                      <a:srgbClr val="FF0000"/>
                    </a:solidFill>
                  </a:rPr>
                  <a:t>C-K</a:t>
                </a:r>
                <a:r>
                  <a:rPr lang="zh-CN" altLang="en-US" b="1" dirty="0">
                    <a:solidFill>
                      <a:srgbClr val="FF0000"/>
                    </a:solidFill>
                  </a:rPr>
                  <a:t>方程</a:t>
                </a:r>
                <a:r>
                  <a:rPr lang="zh-CN" altLang="en-US" dirty="0" smtClean="0"/>
                  <a:t>）</a:t>
                </a:r>
                <a:r>
                  <a:rPr lang="en-US" altLang="zh-CN" dirty="0" smtClean="0"/>
                  <a:t>.</a:t>
                </a:r>
              </a:p>
              <a:p>
                <a:pPr marL="0" indent="0">
                  <a:lnSpc>
                    <a:spcPct val="100000"/>
                  </a:lnSpc>
                  <a:buNone/>
                </a:pPr>
                <a:r>
                  <a:rPr lang="en-US" altLang="zh-CN" dirty="0"/>
                  <a:t> </a:t>
                </a:r>
                <a:r>
                  <a:rPr lang="zh-CN" altLang="en-US" b="1" dirty="0" smtClean="0">
                    <a:solidFill>
                      <a:srgbClr val="00B0F0"/>
                    </a:solidFill>
                  </a:rPr>
                  <a:t>注</a:t>
                </a:r>
                <a:r>
                  <a:rPr lang="zh-CN" altLang="en-US" dirty="0" smtClean="0"/>
                  <a:t> </a:t>
                </a:r>
                <a:r>
                  <a:rPr lang="en-US" altLang="zh-CN" b="1" dirty="0">
                    <a:solidFill>
                      <a:srgbClr val="FF0000"/>
                    </a:solidFill>
                  </a:rPr>
                  <a:t>C-K</a:t>
                </a:r>
                <a:r>
                  <a:rPr lang="zh-CN" altLang="en-US" b="1" dirty="0">
                    <a:solidFill>
                      <a:srgbClr val="FF0000"/>
                    </a:solidFill>
                  </a:rPr>
                  <a:t>方程</a:t>
                </a:r>
                <a:r>
                  <a:rPr lang="zh-CN" altLang="en-US" dirty="0" smtClean="0"/>
                  <a:t>的矩阵形式为</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up>
                      </m:sSup>
                      <m:r>
                        <a:rPr lang="en-US" altLang="zh-CN" b="0" i="0"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r>
                            <a:rPr lang="en-US" altLang="zh-CN" i="1">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m:oMathPara>
                </a14:m>
                <a:endParaRPr lang="en-US" altLang="zh-CN" b="0" i="1" dirty="0" smtClean="0">
                  <a:latin typeface="Cambria Math" panose="02040503050406030204" pitchFamily="18" charset="0"/>
                  <a:ea typeface="Cambria Math" panose="02040503050406030204" pitchFamily="18" charset="0"/>
                </a:endParaRPr>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136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两状态</a:t>
            </a:r>
            <a:r>
              <a:rPr lang="en-US" altLang="zh-CN" b="1" dirty="0" smtClean="0">
                <a:solidFill>
                  <a:srgbClr val="FF0000"/>
                </a:solidFill>
              </a:rPr>
              <a:t>Markov</a:t>
            </a:r>
            <a:r>
              <a:rPr lang="zh-CN" altLang="en-US" b="1" dirty="0" smtClean="0">
                <a:solidFill>
                  <a:srgbClr val="FF0000"/>
                </a:solidFill>
              </a:rPr>
              <a:t>链</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00000"/>
                  </a:lnSpc>
                </a:pPr>
                <a:r>
                  <a:rPr lang="zh-CN" altLang="en-US" b="1" dirty="0" smtClean="0">
                    <a:solidFill>
                      <a:srgbClr val="00B0F0"/>
                    </a:solidFill>
                  </a:rPr>
                  <a:t>例</a:t>
                </a:r>
                <a:r>
                  <a:rPr lang="zh-CN" altLang="en-US" dirty="0" smtClean="0"/>
                  <a:t>设</a:t>
                </a:r>
                <a:r>
                  <a:rPr lang="en-US" altLang="zh-CN" dirty="0" smtClean="0"/>
                  <a:t>Markov</a:t>
                </a:r>
                <a:r>
                  <a:rPr lang="zh-CN" altLang="en-US" dirty="0" smtClean="0"/>
                  <a:t>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的状态空间</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oMath>
                </a14:m>
                <a:r>
                  <a:rPr lang="en-US" altLang="zh-CN" dirty="0" smtClean="0"/>
                  <a:t> </a:t>
                </a:r>
                <a:r>
                  <a:rPr lang="zh-CN" altLang="en-US" dirty="0" smtClean="0"/>
                  <a:t>转移概率矩阵</a:t>
                </a:r>
                <a14:m>
                  <m:oMath xmlns:m="http://schemas.openxmlformats.org/officeDocument/2006/math">
                    <m:r>
                      <a:rPr lang="en-US" altLang="zh-CN"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e>
                              <m:r>
                                <a:rPr lang="en-US" altLang="zh-CN" b="0" i="1" smtClean="0">
                                  <a:latin typeface="Cambria Math" panose="02040503050406030204" pitchFamily="18" charset="0"/>
                                  <a:ea typeface="Cambria Math" panose="02040503050406030204" pitchFamily="18" charset="0"/>
                                </a:rPr>
                                <m:t>𝑝</m:t>
                              </m:r>
                            </m:e>
                          </m:mr>
                          <m:mr>
                            <m:e>
                              <m:r>
                                <a:rPr lang="en-US" altLang="zh-CN" b="0" i="1" smtClean="0">
                                  <a:latin typeface="Cambria Math" panose="02040503050406030204" pitchFamily="18" charset="0"/>
                                  <a:ea typeface="Cambria Math" panose="02040503050406030204" pitchFamily="18" charset="0"/>
                                </a:rPr>
                                <m:t>𝑞</m:t>
                              </m:r>
                            </m:e>
                            <m:e>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𝑞</m:t>
                              </m:r>
                            </m:e>
                          </m:mr>
                        </m:m>
                      </m:e>
                    </m:d>
                    <m:r>
                      <a:rPr lang="en-US" altLang="zh-CN" b="0" i="1" smtClean="0">
                        <a:latin typeface="Cambria Math" panose="02040503050406030204" pitchFamily="18" charset="0"/>
                        <a:ea typeface="Cambria Math" panose="02040503050406030204" pitchFamily="18" charset="0"/>
                      </a:rPr>
                      <m:t> .</m:t>
                    </m:r>
                  </m:oMath>
                </a14:m>
                <a:endParaRPr lang="en-US" altLang="zh-CN" dirty="0" smtClean="0"/>
              </a:p>
              <a:p>
                <a:pPr>
                  <a:lnSpc>
                    <a:spcPct val="100000"/>
                  </a:lnSpc>
                </a:pPr>
                <a14:m>
                  <m:oMath xmlns:m="http://schemas.openxmlformats.org/officeDocument/2006/math">
                    <m:r>
                      <a:rPr lang="en-US" altLang="zh-CN" i="1">
                        <a:latin typeface="Cambria Math" panose="02040503050406030204" pitchFamily="18" charset="0"/>
                        <a:ea typeface="Cambria Math" panose="02040503050406030204" pitchFamily="18" charset="0"/>
                      </a:rPr>
                      <m:t>ℙ</m:t>
                    </m:r>
                  </m:oMath>
                </a14:m>
                <a:r>
                  <a:rPr lang="zh-CN" altLang="en-US" dirty="0" smtClean="0"/>
                  <a:t>的两个特征值为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oMath>
                </a14:m>
                <a:r>
                  <a:rPr lang="zh-CN" altLang="en-US" dirty="0" smtClean="0"/>
                  <a:t>将</a:t>
                </a:r>
                <a14:m>
                  <m:oMath xmlns:m="http://schemas.openxmlformats.org/officeDocument/2006/math">
                    <m:r>
                      <a:rPr lang="en-US" altLang="zh-CN" i="1">
                        <a:latin typeface="Cambria Math" panose="02040503050406030204" pitchFamily="18" charset="0"/>
                        <a:ea typeface="Cambria Math" panose="02040503050406030204" pitchFamily="18" charset="0"/>
                      </a:rPr>
                      <m:t>ℙ</m:t>
                    </m:r>
                  </m:oMath>
                </a14:m>
                <a:r>
                  <a:rPr lang="zh-CN" altLang="en-US" dirty="0" smtClean="0"/>
                  <a:t>对角化，得到</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ea typeface="Cambria Math" panose="02040503050406030204" pitchFamily="18" charset="0"/>
                                </a:rPr>
                              </m:ctrlPr>
                            </m:mPr>
                            <m:mr>
                              <m:e>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𝑞</m:t>
                                    </m:r>
                                  </m:num>
                                  <m:den>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den>
                                </m:f>
                                <m:r>
                                  <m:rPr>
                                    <m:brk m:alnAt="7"/>
                                  </m:rP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den>
                                </m:f>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m:rPr>
                                            <m:brk m:alnAt="7"/>
                                          </m:rP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e>
                                    </m:d>
                                  </m:e>
                                  <m:sup>
                                    <m:r>
                                      <m:rPr>
                                        <m:brk m:alnAt="7"/>
                                      </m:rPr>
                                      <a:rPr lang="en-US" altLang="zh-CN" b="0" i="1" smtClean="0">
                                        <a:latin typeface="Cambria Math" panose="02040503050406030204" pitchFamily="18" charset="0"/>
                                        <a:ea typeface="Cambria Math" panose="02040503050406030204" pitchFamily="18" charset="0"/>
                                      </a:rPr>
                                      <m:t>𝑛</m:t>
                                    </m:r>
                                  </m:sup>
                                </m:sSup>
                              </m:e>
                              <m:e>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sSup>
                                  <m:sSupPr>
                                    <m:ctrlPr>
                                      <a:rPr lang="en-US" altLang="zh-CN" i="1">
                                        <a:latin typeface="Cambria Math" panose="02040503050406030204" pitchFamily="18" charset="0"/>
                                        <a:ea typeface="Cambria Math" panose="02040503050406030204" pitchFamily="18" charset="0"/>
                                      </a:rPr>
                                    </m:ctrlPr>
                                  </m:sSupPr>
                                  <m:e>
                                    <m:d>
                                      <m:dPr>
                                        <m:ctrlPr>
                                          <a:rPr lang="en-US" altLang="zh-CN" i="1">
                                            <a:latin typeface="Cambria Math" panose="02040503050406030204" pitchFamily="18" charset="0"/>
                                            <a:ea typeface="Cambria Math" panose="02040503050406030204" pitchFamily="18" charset="0"/>
                                          </a:rPr>
                                        </m:ctrlPr>
                                      </m:dPr>
                                      <m:e>
                                        <m:r>
                                          <m:rPr>
                                            <m:brk m:alnAt="7"/>
                                          </m:rP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e>
                                    </m:d>
                                  </m:e>
                                  <m:sup>
                                    <m:r>
                                      <m:rPr>
                                        <m:brk m:alnAt="7"/>
                                      </m:rPr>
                                      <a:rPr lang="en-US" altLang="zh-CN" i="1">
                                        <a:latin typeface="Cambria Math" panose="02040503050406030204" pitchFamily="18" charset="0"/>
                                        <a:ea typeface="Cambria Math" panose="02040503050406030204" pitchFamily="18" charset="0"/>
                                      </a:rPr>
                                      <m:t>𝑛</m:t>
                                    </m:r>
                                  </m:sup>
                                </m:sSup>
                              </m:e>
                            </m:m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𝑞</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sSup>
                                  <m:sSupPr>
                                    <m:ctrlPr>
                                      <a:rPr lang="en-US" altLang="zh-CN" i="1">
                                        <a:latin typeface="Cambria Math" panose="02040503050406030204" pitchFamily="18" charset="0"/>
                                        <a:ea typeface="Cambria Math" panose="02040503050406030204" pitchFamily="18" charset="0"/>
                                      </a:rPr>
                                    </m:ctrlPr>
                                  </m:sSupPr>
                                  <m:e>
                                    <m:d>
                                      <m:dPr>
                                        <m:ctrlPr>
                                          <a:rPr lang="en-US" altLang="zh-CN" i="1">
                                            <a:latin typeface="Cambria Math" panose="02040503050406030204" pitchFamily="18" charset="0"/>
                                            <a:ea typeface="Cambria Math" panose="02040503050406030204" pitchFamily="18" charset="0"/>
                                          </a:rPr>
                                        </m:ctrlPr>
                                      </m:dPr>
                                      <m:e>
                                        <m:r>
                                          <m:rPr>
                                            <m:brk m:alnAt="7"/>
                                          </m:rP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e>
                                    </m:d>
                                  </m:e>
                                  <m:sup>
                                    <m:r>
                                      <m:rPr>
                                        <m:brk m:alnAt="7"/>
                                      </m:rPr>
                                      <a:rPr lang="en-US" altLang="zh-CN" i="1">
                                        <a:latin typeface="Cambria Math" panose="02040503050406030204" pitchFamily="18" charset="0"/>
                                        <a:ea typeface="Cambria Math" panose="02040503050406030204" pitchFamily="18" charset="0"/>
                                      </a:rPr>
                                      <m:t>𝑛</m:t>
                                    </m:r>
                                  </m:sup>
                                </m:sSup>
                              </m:e>
                              <m:e>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r>
                                  <m:rPr>
                                    <m:brk m:alnAt="7"/>
                                  </m:rP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𝑞</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sSup>
                                  <m:sSupPr>
                                    <m:ctrlPr>
                                      <a:rPr lang="en-US" altLang="zh-CN" i="1">
                                        <a:latin typeface="Cambria Math" panose="02040503050406030204" pitchFamily="18" charset="0"/>
                                        <a:ea typeface="Cambria Math" panose="02040503050406030204" pitchFamily="18" charset="0"/>
                                      </a:rPr>
                                    </m:ctrlPr>
                                  </m:sSupPr>
                                  <m:e>
                                    <m:d>
                                      <m:dPr>
                                        <m:ctrlPr>
                                          <a:rPr lang="en-US" altLang="zh-CN" i="1">
                                            <a:latin typeface="Cambria Math" panose="02040503050406030204" pitchFamily="18" charset="0"/>
                                            <a:ea typeface="Cambria Math" panose="02040503050406030204" pitchFamily="18" charset="0"/>
                                          </a:rPr>
                                        </m:ctrlPr>
                                      </m:dPr>
                                      <m:e>
                                        <m:r>
                                          <m:rPr>
                                            <m:brk m:alnAt="7"/>
                                          </m:rP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e>
                                    </m:d>
                                  </m:e>
                                  <m:sup>
                                    <m:r>
                                      <m:rPr>
                                        <m:brk m:alnAt="7"/>
                                      </m:rPr>
                                      <a:rPr lang="en-US" altLang="zh-CN" i="1">
                                        <a:latin typeface="Cambria Math" panose="02040503050406030204" pitchFamily="18" charset="0"/>
                                        <a:ea typeface="Cambria Math" panose="02040503050406030204" pitchFamily="18" charset="0"/>
                                      </a:rPr>
                                      <m:t>𝑛</m:t>
                                    </m:r>
                                  </m:sup>
                                </m:sSup>
                              </m:e>
                            </m:mr>
                          </m:m>
                        </m:e>
                      </m:d>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p>
              <a:p>
                <a:pPr marL="0" indent="0">
                  <a:lnSpc>
                    <a:spcPct val="100000"/>
                  </a:lnSpc>
                  <a:buNone/>
                </a:pPr>
                <a:r>
                  <a:rPr lang="zh-CN" altLang="en-US" dirty="0" smtClean="0"/>
                  <a:t>当</a:t>
                </a:r>
                <a14:m>
                  <m:oMath xmlns:m="http://schemas.openxmlformats.org/officeDocument/2006/math">
                    <m:r>
                      <a:rPr lang="en-US" altLang="zh-CN" b="0" i="1" smtClean="0">
                        <a:latin typeface="Cambria Math" panose="02040503050406030204" pitchFamily="18" charset="0"/>
                      </a:rPr>
                      <m:t>0&lt;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&lt;2</m:t>
                    </m:r>
                  </m:oMath>
                </a14:m>
                <a:r>
                  <a:rPr lang="zh-CN" altLang="en-US" dirty="0" smtClean="0"/>
                  <a:t>时，有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up>
                          </m:sSup>
                        </m:e>
                      </m:func>
                      <m:r>
                        <a:rPr lang="en-US" altLang="zh-CN" b="0" i="1" smtClean="0">
                          <a:latin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i="1">
                                  <a:latin typeface="Cambria Math" panose="02040503050406030204" pitchFamily="18" charset="0"/>
                                  <a:ea typeface="Cambria Math" panose="02040503050406030204" pitchFamily="18" charset="0"/>
                                </a:rPr>
                              </m:ctrlPr>
                            </m:mP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𝑞</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e>
                            </m:mr>
                            <m:m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𝑞</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e>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den>
                                </m:f>
                              </m:e>
                            </m:mr>
                          </m:m>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17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如何让</a:t>
            </a:r>
            <a:r>
              <a:rPr lang="en-US" altLang="zh-CN" b="1" dirty="0">
                <a:solidFill>
                  <a:srgbClr val="FF0000"/>
                </a:solidFill>
              </a:rPr>
              <a:t> </a:t>
            </a:r>
            <a:r>
              <a:rPr lang="en-US" altLang="zh-CN" b="1" dirty="0" smtClean="0">
                <a:solidFill>
                  <a:srgbClr val="FF0000"/>
                </a:solidFill>
              </a:rPr>
              <a:t>R.V.</a:t>
            </a:r>
            <a:r>
              <a:rPr lang="zh-CN" altLang="en-US" b="1" dirty="0" smtClean="0">
                <a:solidFill>
                  <a:srgbClr val="FF0000"/>
                </a:solidFill>
              </a:rPr>
              <a:t>动起来？</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 So  easy</a:t>
                </a:r>
                <a:r>
                  <a:rPr lang="zh-CN" altLang="en-US" dirty="0" smtClean="0"/>
                  <a:t>！你</a:t>
                </a:r>
                <a:r>
                  <a:rPr lang="zh-CN" altLang="en-US" dirty="0"/>
                  <a:t>要</a:t>
                </a:r>
                <a:r>
                  <a:rPr lang="zh-CN" altLang="en-US" dirty="0" smtClean="0"/>
                  <a:t>的时间我给你！</a:t>
                </a:r>
                <a:endParaRPr lang="en-US" altLang="zh-CN" dirty="0" smtClean="0"/>
              </a:p>
              <a:p>
                <a:r>
                  <a:rPr lang="zh-CN" altLang="en-US" dirty="0" smtClean="0"/>
                  <a:t>比如：我们用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oMath>
                </a14:m>
                <a:r>
                  <a:rPr lang="zh-CN" altLang="en-US" dirty="0" smtClean="0"/>
                  <a:t> 表示</a:t>
                </a:r>
                <a14:m>
                  <m:oMath xmlns:m="http://schemas.openxmlformats.org/officeDocument/2006/math">
                    <m:r>
                      <a:rPr lang="en-US" altLang="zh-CN" b="0" i="1" dirty="0" smtClean="0">
                        <a:latin typeface="Cambria Math" panose="02040503050406030204" pitchFamily="18" charset="0"/>
                      </a:rPr>
                      <m:t>𝑡</m:t>
                    </m:r>
                    <m:r>
                      <a:rPr lang="zh-CN" altLang="en-US" i="1" dirty="0">
                        <a:latin typeface="Cambria Math" panose="02040503050406030204" pitchFamily="18" charset="0"/>
                      </a:rPr>
                      <m:t>时刻</m:t>
                    </m:r>
                  </m:oMath>
                </a14:m>
                <a:r>
                  <a:rPr lang="zh-CN" altLang="en-US" dirty="0" smtClean="0"/>
                  <a:t>股票的价格，</a:t>
                </a:r>
                <a:r>
                  <a:rPr lang="en-US" altLang="zh-CN" dirty="0"/>
                  <a:t> </a:t>
                </a:r>
                <a14:m>
                  <m:oMath xmlns:m="http://schemas.openxmlformats.org/officeDocument/2006/math">
                    <m:r>
                      <a:rPr lang="en-US" altLang="zh-CN" i="1" dirty="0">
                        <a:latin typeface="Cambria Math" panose="02040503050406030204" pitchFamily="18" charset="0"/>
                      </a:rPr>
                      <m:t>𝑡</m:t>
                    </m:r>
                  </m:oMath>
                </a14:m>
                <a:r>
                  <a:rPr lang="zh-CN" altLang="en-US" dirty="0" smtClean="0"/>
                  <a:t>在</a:t>
                </a:r>
                <a14:m>
                  <m:oMath xmlns:m="http://schemas.openxmlformats.org/officeDocument/2006/math">
                    <m:r>
                      <a:rPr lang="en-US" altLang="zh-CN" b="0" i="1" dirty="0" smtClean="0">
                        <a:latin typeface="Cambria Math" panose="02040503050406030204" pitchFamily="18" charset="0"/>
                      </a:rPr>
                      <m:t>𝑇</m:t>
                    </m:r>
                  </m:oMath>
                </a14:m>
                <a:r>
                  <a:rPr lang="zh-CN" altLang="en-US" dirty="0" smtClean="0"/>
                  <a:t>内变化，我们得到了一族</a:t>
                </a:r>
                <a:r>
                  <a:rPr lang="en-US" altLang="zh-CN" dirty="0" smtClean="0"/>
                  <a:t>R.V.s</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smtClean="0"/>
                  <a:t>这就是一个 </a:t>
                </a:r>
                <a:r>
                  <a:rPr lang="en-US" altLang="zh-CN" dirty="0" smtClean="0"/>
                  <a:t>S.P..</a:t>
                </a:r>
                <a:r>
                  <a:rPr lang="zh-CN" altLang="en-US" dirty="0" smtClean="0"/>
                  <a:t>！</a:t>
                </a:r>
                <a:endParaRPr lang="en-US" altLang="zh-CN" dirty="0" smtClean="0"/>
              </a:p>
              <a:p>
                <a:r>
                  <a:rPr lang="zh-CN" altLang="en-US" dirty="0" smtClean="0"/>
                  <a:t>但真的这么简单吗？</a:t>
                </a:r>
                <a:endParaRPr lang="en-US" altLang="zh-CN" dirty="0" smtClean="0"/>
              </a:p>
              <a:p>
                <a:r>
                  <a:rPr lang="zh-CN" altLang="en-US" dirty="0" smtClean="0"/>
                  <a:t>答案是否定的，有点难度！</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087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初始概率分布与绝对概率分布</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B0F0"/>
                    </a:solidFill>
                  </a:rPr>
                  <a:t>定义</a:t>
                </a:r>
                <a:r>
                  <a:rPr lang="zh-CN" altLang="en-US" dirty="0" smtClean="0"/>
                  <a:t>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为一</a:t>
                </a:r>
                <a:r>
                  <a:rPr lang="en-US" altLang="zh-CN" dirty="0"/>
                  <a:t>Markov</a:t>
                </a:r>
                <a:r>
                  <a:rPr lang="zh-CN" altLang="en-US" dirty="0" smtClean="0"/>
                  <a:t>链，</a:t>
                </a:r>
                <a:endParaRPr lang="en-US" altLang="zh-CN" dirty="0" smtClean="0"/>
              </a:p>
              <a:p>
                <a:r>
                  <a:rPr lang="zh-CN" altLang="en-US" dirty="0" smtClean="0"/>
                  <a:t>记</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zh-CN" altLang="en-US" dirty="0" smtClean="0"/>
                  <a:t>我们称</a:t>
                </a:r>
                <a14:m>
                  <m:oMath xmlns:m="http://schemas.openxmlformats.org/officeDocument/2006/math">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smtClean="0">
                        <a:latin typeface="Cambria Math" panose="02040503050406030204" pitchFamily="18" charset="0"/>
                      </a:rPr>
                      <m:t>}</m:t>
                    </m:r>
                  </m:oMath>
                </a14:m>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的初始概率分布，称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a:latin typeface="Cambria Math" panose="02040503050406030204" pitchFamily="18" charset="0"/>
                          </a:rPr>
                          <m:t>,⋯</m:t>
                        </m:r>
                      </m:e>
                    </m:d>
                  </m:oMath>
                </a14:m>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的初始</a:t>
                </a:r>
                <a:r>
                  <a:rPr lang="zh-CN" altLang="en-US" dirty="0" smtClean="0"/>
                  <a:t>概率分布向量；</a:t>
                </a:r>
                <a:endParaRPr lang="en-US" altLang="zh-CN" dirty="0" smtClean="0"/>
              </a:p>
              <a:p>
                <a:pPr marL="0" indent="0">
                  <a:buNone/>
                </a:pPr>
                <a:r>
                  <a:rPr lang="zh-CN" altLang="en-US" dirty="0" smtClean="0"/>
                  <a:t>  记</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0" smtClean="0">
                        <a:latin typeface="Cambria Math" panose="02040503050406030204" pitchFamily="18" charset="0"/>
                      </a:rPr>
                      <m:t>, </m:t>
                    </m:r>
                  </m:oMath>
                </a14:m>
                <a:r>
                  <a:rPr lang="zh-CN" altLang="en-US" dirty="0"/>
                  <a:t>我们称</a:t>
                </a:r>
                <a14:m>
                  <m:oMath xmlns:m="http://schemas.openxmlformats.org/officeDocument/2006/math">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的</a:t>
                </a:r>
                <a:r>
                  <a:rPr lang="zh-CN" altLang="en-US" dirty="0"/>
                  <a:t>绝对</a:t>
                </a:r>
                <a:r>
                  <a:rPr lang="zh-CN" altLang="en-US" dirty="0" smtClean="0"/>
                  <a:t>概率分布</a:t>
                </a:r>
                <a:r>
                  <a:rPr lang="en-US" altLang="zh-CN" dirty="0" smtClean="0"/>
                  <a:t>, </a:t>
                </a:r>
                <a:r>
                  <a:rPr lang="zh-CN" altLang="en-US" dirty="0" smtClean="0"/>
                  <a:t>称</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i="1">
                            <a:latin typeface="Cambria Math" panose="02040503050406030204" pitchFamily="18" charset="0"/>
                          </a:rPr>
                          <m:t>𝑇</m:t>
                        </m:r>
                      </m:sup>
                    </m:s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e>
                    </m:d>
                  </m:oMath>
                </a14:m>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的</a:t>
                </a:r>
                <a:r>
                  <a:rPr lang="zh-CN" altLang="en-US" dirty="0"/>
                  <a:t>绝对</a:t>
                </a:r>
                <a:r>
                  <a:rPr lang="zh-CN" altLang="en-US" dirty="0" smtClean="0"/>
                  <a:t>概率分布向量</a:t>
                </a:r>
                <a:r>
                  <a:rPr lang="en-US" altLang="zh-CN" dirty="0" smtClean="0"/>
                  <a:t>.</a:t>
                </a:r>
              </a:p>
              <a:p>
                <a:pPr marL="0" indent="0">
                  <a:buNone/>
                </a:pPr>
                <a:r>
                  <a:rPr lang="zh-CN" altLang="en-US" b="1" dirty="0" smtClean="0">
                    <a:solidFill>
                      <a:srgbClr val="00B0F0"/>
                    </a:solidFill>
                  </a:rPr>
                  <a:t>定理</a:t>
                </a:r>
                <a:r>
                  <a:rPr lang="en-US" altLang="zh-CN" b="1" dirty="0" smtClean="0">
                    <a:solidFill>
                      <a:srgbClr val="00B0F0"/>
                    </a:solidFill>
                  </a:rPr>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i="1">
                            <a:latin typeface="Cambria Math" panose="02040503050406030204" pitchFamily="18" charset="0"/>
                          </a:rPr>
                          <m:t>𝑇</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𝑃</m:t>
                        </m:r>
                      </m:e>
                      <m:sup>
                        <m:r>
                          <a:rPr lang="en-US" altLang="zh-CN" i="1">
                            <a:latin typeface="Cambria Math" panose="02040503050406030204" pitchFamily="18" charset="0"/>
                          </a:rPr>
                          <m:t>𝑇</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r="-1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802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状态之间的差异</a:t>
            </a:r>
            <a:endParaRPr lang="zh-CN" altLang="en-US" dirty="0"/>
          </a:p>
        </p:txBody>
      </p:sp>
      <p:sp>
        <p:nvSpPr>
          <p:cNvPr id="4" name="流程图: 接点 3"/>
          <p:cNvSpPr/>
          <p:nvPr/>
        </p:nvSpPr>
        <p:spPr>
          <a:xfrm>
            <a:off x="5669280" y="256735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流程图: 接点 5"/>
          <p:cNvSpPr/>
          <p:nvPr/>
        </p:nvSpPr>
        <p:spPr>
          <a:xfrm>
            <a:off x="5693898" y="374617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 name="流程图: 接点 6"/>
          <p:cNvSpPr/>
          <p:nvPr/>
        </p:nvSpPr>
        <p:spPr>
          <a:xfrm>
            <a:off x="7206248" y="323622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流程图: 接点 7"/>
          <p:cNvSpPr/>
          <p:nvPr/>
        </p:nvSpPr>
        <p:spPr>
          <a:xfrm>
            <a:off x="3929429" y="256735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9" name="流程图: 接点 8"/>
          <p:cNvSpPr/>
          <p:nvPr/>
        </p:nvSpPr>
        <p:spPr>
          <a:xfrm>
            <a:off x="3929429" y="3719797"/>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2" name="右弧形箭头 11"/>
          <p:cNvSpPr/>
          <p:nvPr/>
        </p:nvSpPr>
        <p:spPr>
          <a:xfrm>
            <a:off x="7663448" y="3236220"/>
            <a:ext cx="215413" cy="483577"/>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5" name="直接箭头连接符 14"/>
          <p:cNvCxnSpPr/>
          <p:nvPr/>
        </p:nvCxnSpPr>
        <p:spPr>
          <a:xfrm>
            <a:off x="6151098" y="2795954"/>
            <a:ext cx="1055150"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772150" y="3024554"/>
            <a:ext cx="8792"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13938" y="3006969"/>
            <a:ext cx="0"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4052851" y="3024554"/>
            <a:ext cx="8793"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4255477" y="3024554"/>
            <a:ext cx="8792"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466492" y="2795954"/>
            <a:ext cx="111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4466492" y="4044462"/>
            <a:ext cx="1202789"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10217" y="2103025"/>
            <a:ext cx="476412" cy="369332"/>
          </a:xfrm>
          <a:prstGeom prst="rect">
            <a:avLst/>
          </a:prstGeom>
          <a:noFill/>
        </p:spPr>
        <p:txBody>
          <a:bodyPr wrap="none" rtlCol="0">
            <a:spAutoFit/>
          </a:bodyPr>
          <a:lstStyle/>
          <a:p>
            <a:r>
              <a:rPr lang="en-US" altLang="zh-CN" dirty="0" smtClean="0"/>
              <a:t>0.8</a:t>
            </a:r>
            <a:endParaRPr lang="zh-CN" altLang="en-US" dirty="0"/>
          </a:p>
        </p:txBody>
      </p:sp>
      <p:sp>
        <p:nvSpPr>
          <p:cNvPr id="36" name="下弧形箭头 35"/>
          <p:cNvSpPr/>
          <p:nvPr/>
        </p:nvSpPr>
        <p:spPr>
          <a:xfrm>
            <a:off x="3952918" y="4230699"/>
            <a:ext cx="433711" cy="1849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下弧形箭头 36"/>
          <p:cNvSpPr/>
          <p:nvPr/>
        </p:nvSpPr>
        <p:spPr>
          <a:xfrm>
            <a:off x="5772150" y="4283155"/>
            <a:ext cx="369277" cy="1318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a:off x="3994239" y="2403737"/>
            <a:ext cx="392390" cy="1372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上弧形箭头 38"/>
          <p:cNvSpPr/>
          <p:nvPr/>
        </p:nvSpPr>
        <p:spPr>
          <a:xfrm>
            <a:off x="5725111" y="2426152"/>
            <a:ext cx="345538" cy="1372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文本框 39"/>
          <p:cNvSpPr txBox="1"/>
          <p:nvPr/>
        </p:nvSpPr>
        <p:spPr>
          <a:xfrm>
            <a:off x="7859649" y="3306828"/>
            <a:ext cx="301686" cy="369332"/>
          </a:xfrm>
          <a:prstGeom prst="rect">
            <a:avLst/>
          </a:prstGeom>
          <a:noFill/>
        </p:spPr>
        <p:txBody>
          <a:bodyPr wrap="none" rtlCol="0">
            <a:spAutoFit/>
          </a:bodyPr>
          <a:lstStyle/>
          <a:p>
            <a:r>
              <a:rPr lang="en-US" altLang="zh-CN" dirty="0"/>
              <a:t>1</a:t>
            </a:r>
            <a:endParaRPr lang="zh-CN" altLang="en-US" dirty="0"/>
          </a:p>
        </p:txBody>
      </p:sp>
      <p:sp>
        <p:nvSpPr>
          <p:cNvPr id="41" name="文本框 40"/>
          <p:cNvSpPr txBox="1"/>
          <p:nvPr/>
        </p:nvSpPr>
        <p:spPr>
          <a:xfrm>
            <a:off x="5659674" y="2115623"/>
            <a:ext cx="476412" cy="369332"/>
          </a:xfrm>
          <a:prstGeom prst="rect">
            <a:avLst/>
          </a:prstGeom>
          <a:noFill/>
        </p:spPr>
        <p:txBody>
          <a:bodyPr wrap="none" rtlCol="0">
            <a:spAutoFit/>
          </a:bodyPr>
          <a:lstStyle/>
          <a:p>
            <a:r>
              <a:rPr lang="en-US" altLang="zh-CN" dirty="0" smtClean="0"/>
              <a:t>0.2</a:t>
            </a:r>
            <a:endParaRPr lang="zh-CN" altLang="en-US" dirty="0"/>
          </a:p>
        </p:txBody>
      </p:sp>
      <p:sp>
        <p:nvSpPr>
          <p:cNvPr id="42" name="文本框 41"/>
          <p:cNvSpPr txBox="1"/>
          <p:nvPr/>
        </p:nvSpPr>
        <p:spPr>
          <a:xfrm>
            <a:off x="4791499" y="2481475"/>
            <a:ext cx="476412" cy="369332"/>
          </a:xfrm>
          <a:prstGeom prst="rect">
            <a:avLst/>
          </a:prstGeom>
          <a:noFill/>
        </p:spPr>
        <p:txBody>
          <a:bodyPr wrap="none" rtlCol="0">
            <a:spAutoFit/>
          </a:bodyPr>
          <a:lstStyle/>
          <a:p>
            <a:r>
              <a:rPr lang="en-US" altLang="zh-CN" dirty="0" smtClean="0"/>
              <a:t>0.4</a:t>
            </a:r>
            <a:endParaRPr lang="zh-CN" altLang="en-US" dirty="0"/>
          </a:p>
        </p:txBody>
      </p:sp>
      <p:sp>
        <p:nvSpPr>
          <p:cNvPr id="44" name="文本框 43"/>
          <p:cNvSpPr txBox="1"/>
          <p:nvPr/>
        </p:nvSpPr>
        <p:spPr>
          <a:xfrm>
            <a:off x="5345708" y="3174321"/>
            <a:ext cx="476412" cy="369332"/>
          </a:xfrm>
          <a:prstGeom prst="rect">
            <a:avLst/>
          </a:prstGeom>
          <a:noFill/>
        </p:spPr>
        <p:txBody>
          <a:bodyPr wrap="none" rtlCol="0">
            <a:spAutoFit/>
          </a:bodyPr>
          <a:lstStyle/>
          <a:p>
            <a:r>
              <a:rPr lang="en-US" altLang="zh-CN" dirty="0" smtClean="0"/>
              <a:t>0.3</a:t>
            </a:r>
            <a:endParaRPr lang="zh-CN" altLang="en-US" dirty="0"/>
          </a:p>
        </p:txBody>
      </p:sp>
      <p:sp>
        <p:nvSpPr>
          <p:cNvPr id="45" name="文本框 44"/>
          <p:cNvSpPr txBox="1"/>
          <p:nvPr/>
        </p:nvSpPr>
        <p:spPr>
          <a:xfrm>
            <a:off x="3638282" y="3214537"/>
            <a:ext cx="476412" cy="369332"/>
          </a:xfrm>
          <a:prstGeom prst="rect">
            <a:avLst/>
          </a:prstGeom>
          <a:noFill/>
        </p:spPr>
        <p:txBody>
          <a:bodyPr wrap="none" rtlCol="0">
            <a:spAutoFit/>
          </a:bodyPr>
          <a:lstStyle/>
          <a:p>
            <a:r>
              <a:rPr lang="en-US" altLang="zh-CN" dirty="0" smtClean="0"/>
              <a:t>0.2</a:t>
            </a:r>
            <a:endParaRPr lang="zh-CN" altLang="en-US" dirty="0"/>
          </a:p>
        </p:txBody>
      </p:sp>
      <p:sp>
        <p:nvSpPr>
          <p:cNvPr id="46" name="文本框 45"/>
          <p:cNvSpPr txBox="1"/>
          <p:nvPr/>
        </p:nvSpPr>
        <p:spPr>
          <a:xfrm>
            <a:off x="4251853" y="3230239"/>
            <a:ext cx="476412" cy="369332"/>
          </a:xfrm>
          <a:prstGeom prst="rect">
            <a:avLst/>
          </a:prstGeom>
          <a:noFill/>
        </p:spPr>
        <p:txBody>
          <a:bodyPr wrap="none" rtlCol="0">
            <a:spAutoFit/>
          </a:bodyPr>
          <a:lstStyle/>
          <a:p>
            <a:r>
              <a:rPr lang="en-US" altLang="zh-CN" dirty="0" smtClean="0"/>
              <a:t>0.4</a:t>
            </a:r>
            <a:endParaRPr lang="zh-CN" altLang="en-US" dirty="0"/>
          </a:p>
        </p:txBody>
      </p:sp>
      <p:sp>
        <p:nvSpPr>
          <p:cNvPr id="47" name="文本框 46"/>
          <p:cNvSpPr txBox="1"/>
          <p:nvPr/>
        </p:nvSpPr>
        <p:spPr>
          <a:xfrm>
            <a:off x="3910217" y="4358810"/>
            <a:ext cx="476412" cy="369332"/>
          </a:xfrm>
          <a:prstGeom prst="rect">
            <a:avLst/>
          </a:prstGeom>
          <a:noFill/>
        </p:spPr>
        <p:txBody>
          <a:bodyPr wrap="none" rtlCol="0">
            <a:spAutoFit/>
          </a:bodyPr>
          <a:lstStyle/>
          <a:p>
            <a:r>
              <a:rPr lang="en-US" altLang="zh-CN" dirty="0" smtClean="0"/>
              <a:t>0.6</a:t>
            </a:r>
            <a:endParaRPr lang="zh-CN" altLang="en-US" dirty="0"/>
          </a:p>
        </p:txBody>
      </p:sp>
      <p:sp>
        <p:nvSpPr>
          <p:cNvPr id="48" name="文本框 47"/>
          <p:cNvSpPr txBox="1"/>
          <p:nvPr/>
        </p:nvSpPr>
        <p:spPr>
          <a:xfrm>
            <a:off x="5684292" y="4352033"/>
            <a:ext cx="476412" cy="369332"/>
          </a:xfrm>
          <a:prstGeom prst="rect">
            <a:avLst/>
          </a:prstGeom>
          <a:noFill/>
        </p:spPr>
        <p:txBody>
          <a:bodyPr wrap="none" rtlCol="0">
            <a:spAutoFit/>
          </a:bodyPr>
          <a:lstStyle/>
          <a:p>
            <a:r>
              <a:rPr lang="en-US" altLang="zh-CN" dirty="0" smtClean="0"/>
              <a:t>0.5</a:t>
            </a:r>
            <a:endParaRPr lang="zh-CN" altLang="en-US" dirty="0"/>
          </a:p>
        </p:txBody>
      </p:sp>
      <p:sp>
        <p:nvSpPr>
          <p:cNvPr id="49" name="文本框 48"/>
          <p:cNvSpPr txBox="1"/>
          <p:nvPr/>
        </p:nvSpPr>
        <p:spPr>
          <a:xfrm>
            <a:off x="5968945" y="3182788"/>
            <a:ext cx="476412" cy="369332"/>
          </a:xfrm>
          <a:prstGeom prst="rect">
            <a:avLst/>
          </a:prstGeom>
          <a:noFill/>
        </p:spPr>
        <p:txBody>
          <a:bodyPr wrap="none" rtlCol="0">
            <a:spAutoFit/>
          </a:bodyPr>
          <a:lstStyle/>
          <a:p>
            <a:r>
              <a:rPr lang="en-US" altLang="zh-CN" dirty="0" smtClean="0"/>
              <a:t>0.4</a:t>
            </a:r>
            <a:endParaRPr lang="zh-CN" altLang="en-US" dirty="0"/>
          </a:p>
        </p:txBody>
      </p:sp>
      <p:sp>
        <p:nvSpPr>
          <p:cNvPr id="50" name="文本框 49"/>
          <p:cNvSpPr txBox="1"/>
          <p:nvPr/>
        </p:nvSpPr>
        <p:spPr>
          <a:xfrm>
            <a:off x="4841183" y="4044462"/>
            <a:ext cx="476412" cy="369332"/>
          </a:xfrm>
          <a:prstGeom prst="rect">
            <a:avLst/>
          </a:prstGeom>
          <a:noFill/>
        </p:spPr>
        <p:txBody>
          <a:bodyPr wrap="none" rtlCol="0">
            <a:spAutoFit/>
          </a:bodyPr>
          <a:lstStyle/>
          <a:p>
            <a:r>
              <a:rPr lang="en-US" altLang="zh-CN" dirty="0" smtClean="0"/>
              <a:t>0.1</a:t>
            </a:r>
            <a:endParaRPr lang="zh-CN" altLang="en-US" dirty="0"/>
          </a:p>
        </p:txBody>
      </p:sp>
      <p:sp>
        <p:nvSpPr>
          <p:cNvPr id="51" name="文本框 50"/>
          <p:cNvSpPr txBox="1"/>
          <p:nvPr/>
        </p:nvSpPr>
        <p:spPr>
          <a:xfrm>
            <a:off x="6586621" y="2787189"/>
            <a:ext cx="476412" cy="369332"/>
          </a:xfrm>
          <a:prstGeom prst="rect">
            <a:avLst/>
          </a:prstGeom>
          <a:noFill/>
        </p:spPr>
        <p:txBody>
          <a:bodyPr wrap="none" rtlCol="0">
            <a:spAutoFit/>
          </a:bodyPr>
          <a:lstStyle/>
          <a:p>
            <a:r>
              <a:rPr lang="en-US" altLang="zh-CN" dirty="0" smtClean="0"/>
              <a:t>0.1</a:t>
            </a:r>
            <a:endParaRPr lang="zh-CN" altLang="en-US" dirty="0"/>
          </a:p>
        </p:txBody>
      </p:sp>
    </p:spTree>
    <p:extLst>
      <p:ext uri="{BB962C8B-B14F-4D97-AF65-F5344CB8AC3E}">
        <p14:creationId xmlns:p14="http://schemas.microsoft.com/office/powerpoint/2010/main" val="11085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状态的可达</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 </a:t>
                </a:r>
                <a:r>
                  <a:rPr lang="zh-CN" altLang="en-US" dirty="0" smtClean="0"/>
                  <a:t>设</a:t>
                </a:r>
                <a:r>
                  <a:rPr lang="en-US" altLang="zh-CN" dirty="0" smtClean="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a:t>
                </a:r>
                <a:r>
                  <a:rPr lang="en-US" altLang="zh-CN" dirty="0" smtClean="0"/>
                  <a:t>Markov</a:t>
                </a:r>
                <a:r>
                  <a:rPr lang="zh-CN" altLang="en-US" dirty="0" smtClean="0"/>
                  <a:t>链，对</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oMath>
                </a14:m>
                <a:r>
                  <a:rPr lang="en-US" altLang="zh-CN" dirty="0" smtClean="0"/>
                  <a:t>,</a:t>
                </a:r>
              </a:p>
              <a:p>
                <a:pPr>
                  <a:lnSpc>
                    <a:spcPct val="100000"/>
                  </a:lnSpc>
                </a:pPr>
                <a:r>
                  <a:rPr lang="en-US" altLang="zh-CN" dirty="0" smtClean="0"/>
                  <a:t>(1) </a:t>
                </a:r>
                <a:r>
                  <a:rPr lang="zh-CN" altLang="en-US" dirty="0" smtClean="0"/>
                  <a:t>若</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&gt;0, </m:t>
                    </m:r>
                  </m:oMath>
                </a14:m>
                <a:r>
                  <a:rPr lang="zh-CN" altLang="en-US" dirty="0" smtClean="0"/>
                  <a:t>则称</a:t>
                </a:r>
                <a14:m>
                  <m:oMath xmlns:m="http://schemas.openxmlformats.org/officeDocument/2006/math">
                    <m:r>
                      <a:rPr lang="en-US" altLang="zh-CN" i="1">
                        <a:latin typeface="Cambria Math" panose="02040503050406030204" pitchFamily="18" charset="0"/>
                      </a:rPr>
                      <m:t>𝑖</m:t>
                    </m:r>
                  </m:oMath>
                </a14:m>
                <a:r>
                  <a:rPr lang="zh-CN" altLang="en-US" dirty="0" smtClean="0"/>
                  <a:t>可达</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 </m:t>
                    </m:r>
                  </m:oMath>
                </a14:m>
                <a:r>
                  <a:rPr lang="zh-CN" altLang="en-US" dirty="0" smtClean="0"/>
                  <a:t>，记为</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smtClean="0"/>
              </a:p>
              <a:p>
                <a:pPr>
                  <a:lnSpc>
                    <a:spcPct val="100000"/>
                  </a:lnSpc>
                </a:pPr>
                <a:r>
                  <a:rPr lang="en-US" altLang="zh-CN" dirty="0" smtClean="0"/>
                  <a:t>(2) </a:t>
                </a:r>
                <a:r>
                  <a:rPr lang="zh-CN" altLang="en-US" dirty="0" smtClean="0"/>
                  <a:t>若</a:t>
                </a:r>
                <a14:m>
                  <m:oMath xmlns:m="http://schemas.openxmlformats.org/officeDocument/2006/math">
                    <m:r>
                      <a:rPr lang="en-US" altLang="zh-CN" i="1" dirty="0"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r>
                      <a:rPr lang="en-US" altLang="zh-CN" b="0" i="1" smtClean="0">
                        <a:latin typeface="Cambria Math" panose="02040503050406030204" pitchFamily="18" charset="0"/>
                      </a:rPr>
                      <m:t>=</m:t>
                    </m:r>
                    <m:r>
                      <a:rPr lang="en-US" altLang="zh-CN" i="1">
                        <a:latin typeface="Cambria Math" panose="02040503050406030204" pitchFamily="18" charset="0"/>
                      </a:rPr>
                      <m:t>0, </m:t>
                    </m:r>
                  </m:oMath>
                </a14:m>
                <a:r>
                  <a:rPr lang="zh-CN" altLang="en-US" dirty="0"/>
                  <a:t>则称</a:t>
                </a:r>
                <a14:m>
                  <m:oMath xmlns:m="http://schemas.openxmlformats.org/officeDocument/2006/math">
                    <m:r>
                      <a:rPr lang="en-US" altLang="zh-CN" i="1">
                        <a:latin typeface="Cambria Math" panose="02040503050406030204" pitchFamily="18" charset="0"/>
                      </a:rPr>
                      <m:t>𝑖</m:t>
                    </m:r>
                  </m:oMath>
                </a14:m>
                <a:r>
                  <a:rPr lang="zh-CN" altLang="en-US" dirty="0" smtClean="0"/>
                  <a:t>不可</a:t>
                </a:r>
                <a:r>
                  <a:rPr lang="zh-CN" altLang="en-US" dirty="0"/>
                  <a:t>达</a:t>
                </a:r>
                <a14:m>
                  <m:oMath xmlns:m="http://schemas.openxmlformats.org/officeDocument/2006/math">
                    <m:r>
                      <a:rPr lang="en-US" altLang="zh-CN" i="1">
                        <a:latin typeface="Cambria Math" panose="02040503050406030204" pitchFamily="18" charset="0"/>
                      </a:rPr>
                      <m:t>𝑗</m:t>
                    </m:r>
                    <m:r>
                      <a:rPr lang="en-US" altLang="zh-CN" i="1">
                        <a:latin typeface="Cambria Math" panose="02040503050406030204" pitchFamily="18" charset="0"/>
                      </a:rPr>
                      <m:t> </m:t>
                    </m:r>
                  </m:oMath>
                </a14:m>
                <a:r>
                  <a:rPr lang="zh-CN" altLang="en-US" dirty="0"/>
                  <a:t>，记为</a:t>
                </a:r>
                <a14:m>
                  <m:oMath xmlns:m="http://schemas.openxmlformats.org/officeDocument/2006/math">
                    <m:r>
                      <a:rPr lang="en-US" altLang="zh-CN" i="1">
                        <a:latin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smtClean="0"/>
              </a:p>
              <a:p>
                <a:pPr>
                  <a:lnSpc>
                    <a:spcPct val="100000"/>
                  </a:lnSpc>
                </a:pPr>
                <a:r>
                  <a:rPr lang="en-US" altLang="zh-CN" dirty="0" smtClean="0"/>
                  <a:t>(3) </a:t>
                </a:r>
                <a:r>
                  <a:rPr lang="zh-CN" altLang="en-US" dirty="0" smtClean="0"/>
                  <a:t>若</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oMath>
                </a14:m>
                <a:r>
                  <a:rPr lang="zh-CN" altLang="en-US" dirty="0" smtClean="0"/>
                  <a:t>则称</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𝑗</m:t>
                    </m:r>
                  </m:oMath>
                </a14:m>
                <a:r>
                  <a:rPr lang="zh-CN" altLang="en-US" dirty="0" smtClean="0"/>
                  <a:t>互通，记为</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a:lnSpc>
                    <a:spcPct val="100000"/>
                  </a:lnSpc>
                </a:pPr>
                <a:r>
                  <a:rPr lang="zh-CN" altLang="en-US" b="1" dirty="0" smtClean="0">
                    <a:solidFill>
                      <a:srgbClr val="00B0F0"/>
                    </a:solidFill>
                  </a:rPr>
                  <a:t>例    图</a:t>
                </a:r>
                <a:r>
                  <a:rPr lang="zh-CN" altLang="en-US" dirty="0" smtClean="0"/>
                  <a:t>中</a:t>
                </a:r>
                <a:r>
                  <a:rPr lang="en-US" altLang="zh-CN" dirty="0" smtClean="0"/>
                  <a:t>1</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2,  3</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m:t>
                    </m:r>
                  </m:oMath>
                </a14:m>
                <a:endParaRPr lang="en-US" altLang="zh-CN" b="0" i="1" dirty="0" smtClean="0">
                  <a:latin typeface="Cambria Math" panose="02040503050406030204" pitchFamily="18" charset="0"/>
                  <a:ea typeface="Cambria Math" panose="02040503050406030204" pitchFamily="18" charset="0"/>
                </a:endParaRPr>
              </a:p>
              <a:p>
                <a:pPr>
                  <a:lnSpc>
                    <a:spcPct val="100000"/>
                  </a:lnSpc>
                </a:pPr>
                <a:r>
                  <a:rPr lang="en-US" altLang="zh-CN" b="0" dirty="0" smtClean="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rPr>
                      <m:t>𝑗</m:t>
                    </m:r>
                  </m:oMath>
                </a14:m>
                <a:endParaRPr lang="en-US" altLang="zh-CN" dirty="0" smtClean="0"/>
              </a:p>
              <a:p>
                <a:pPr>
                  <a:lnSpc>
                    <a:spcPct val="100000"/>
                  </a:lnSpc>
                </a:pPr>
                <a:r>
                  <a:rPr lang="en-US" altLang="zh-CN" dirty="0" smtClean="0"/>
                  <a:t>                            ……</a:t>
                </a: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marL="0" indent="0">
                  <a:lnSpc>
                    <a:spcPct val="100000"/>
                  </a:lnSpc>
                  <a:buNone/>
                </a:pPr>
                <a:endParaRPr lang="en-US" altLang="zh-CN" dirty="0" smtClean="0"/>
              </a:p>
              <a:p>
                <a:pPr marL="0" indent="0">
                  <a:lnSpc>
                    <a:spcPct val="100000"/>
                  </a:lnSpc>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98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首达时及其概率分布</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b="1" dirty="0" smtClean="0">
                    <a:solidFill>
                      <a:srgbClr val="00B0F0"/>
                    </a:solidFill>
                  </a:rPr>
                  <a:t>定义</a:t>
                </a:r>
                <a:r>
                  <a:rPr lang="zh-CN" altLang="en-US" dirty="0" smtClean="0"/>
                  <a:t>设</a:t>
                </a:r>
                <a:r>
                  <a:rPr lang="en-US" altLang="zh-CN" dirty="0" smtClean="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为一</a:t>
                </a:r>
                <a:r>
                  <a:rPr lang="en-US" altLang="zh-CN" dirty="0"/>
                  <a:t>Markov</a:t>
                </a:r>
                <a:r>
                  <a:rPr lang="zh-CN" altLang="en-US" dirty="0"/>
                  <a:t>链，对</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𝐼</m:t>
                    </m:r>
                  </m:oMath>
                </a14:m>
                <a:r>
                  <a:rPr lang="en-US" altLang="zh-CN" dirty="0" smtClean="0"/>
                  <a:t>, </a:t>
                </a:r>
                <a:r>
                  <a:rPr lang="zh-CN" altLang="en-US" dirty="0" smtClean="0"/>
                  <a:t>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𝑖𝑗</m:t>
                          </m:r>
                        </m:sub>
                      </m:sSub>
                      <m:r>
                        <a:rPr lang="en-US" altLang="zh-CN" i="1">
                          <a:latin typeface="Cambria Math" panose="02040503050406030204" pitchFamily="18" charset="0"/>
                          <a:ea typeface="Cambria Math" panose="02040503050406030204" pitchFamily="18" charset="0"/>
                        </a:rPr>
                        <m:t>≜</m:t>
                      </m:r>
                      <m:func>
                        <m:funcPr>
                          <m:ctrlPr>
                            <a:rPr lang="en-US" altLang="zh-CN"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inf</m:t>
                          </m:r>
                        </m:fName>
                        <m:e>
                          <m:r>
                            <a:rPr lang="en-US" altLang="zh-CN" b="0" i="1" smtClean="0">
                              <a:latin typeface="Cambria Math" panose="02040503050406030204" pitchFamily="18" charset="0"/>
                              <a:ea typeface="Cambria Math" panose="02040503050406030204" pitchFamily="18" charset="0"/>
                            </a:rPr>
                            <m:t> </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d>
                          <m:func>
                            <m:funcPr>
                              <m:ctrlPr>
                                <a:rPr lang="en-US" altLang="zh-CN" i="1">
                                  <a:latin typeface="Cambria Math" panose="02040503050406030204" pitchFamily="18" charset="0"/>
                                  <a:ea typeface="Cambria Math" panose="02040503050406030204" pitchFamily="18" charset="0"/>
                                </a:rPr>
                              </m:ctrlPr>
                            </m:funcPr>
                            <m:fName>
                              <m:r>
                                <a:rPr lang="en-US" altLang="zh-CN"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inf</m:t>
                              </m:r>
                            </m:fName>
                            <m:e>
                              <m:r>
                                <a:rPr lang="en-US" altLang="zh-CN" i="1">
                                  <a:latin typeface="Cambria Math" panose="02040503050406030204" pitchFamily="18" charset="0"/>
                                  <a:ea typeface="Cambria Math" panose="02040503050406030204" pitchFamily="18" charset="0"/>
                                </a:rPr>
                                <m:t> </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𝑚</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e>
                              </m:d>
                            </m:e>
                          </m:func>
                        </m:e>
                      </m:func>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r>
                  <a:rPr lang="zh-CN" altLang="en-US" dirty="0"/>
                  <a:t>约定</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inf</m:t>
                        </m:r>
                      </m:fName>
                      <m:e>
                        <m:r>
                          <a:rPr lang="en-US" altLang="zh-CN" i="1">
                            <a:latin typeface="Cambria Math" panose="02040503050406030204" pitchFamily="18" charset="0"/>
                            <a:ea typeface="Cambria Math" panose="02040503050406030204" pitchFamily="18" charset="0"/>
                          </a:rPr>
                          <m:t>∅=+∞</m:t>
                        </m:r>
                      </m:e>
                    </m:func>
                  </m:oMath>
                </a14:m>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𝑖𝑗</m:t>
                        </m:r>
                      </m:sub>
                    </m:sSub>
                  </m:oMath>
                </a14:m>
                <a:r>
                  <a:rPr lang="zh-CN" altLang="en-US" dirty="0" smtClean="0"/>
                  <a:t>为</a:t>
                </a:r>
                <a:r>
                  <a:rPr lang="en-US" altLang="zh-CN" dirty="0" smtClean="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从状态</a:t>
                </a:r>
                <a14:m>
                  <m:oMath xmlns:m="http://schemas.openxmlformats.org/officeDocument/2006/math">
                    <m:r>
                      <a:rPr lang="en-US" altLang="zh-CN" i="1">
                        <a:latin typeface="Cambria Math" panose="02040503050406030204" pitchFamily="18" charset="0"/>
                      </a:rPr>
                      <m:t>𝑖</m:t>
                    </m:r>
                  </m:oMath>
                </a14:m>
                <a:r>
                  <a:rPr lang="zh-CN" altLang="en-US" dirty="0" smtClean="0"/>
                  <a:t>出发，首次到达状态</a:t>
                </a:r>
                <a14:m>
                  <m:oMath xmlns:m="http://schemas.openxmlformats.org/officeDocument/2006/math">
                    <m:r>
                      <a:rPr lang="en-US" altLang="zh-CN" i="1">
                        <a:latin typeface="Cambria Math" panose="02040503050406030204" pitchFamily="18" charset="0"/>
                      </a:rPr>
                      <m:t>𝑗</m:t>
                    </m:r>
                  </m:oMath>
                </a14:m>
                <a:r>
                  <a:rPr lang="zh-CN" altLang="en-US" dirty="0" smtClean="0"/>
                  <a:t>的</a:t>
                </a:r>
                <a:r>
                  <a:rPr lang="zh-CN" altLang="en-US" dirty="0"/>
                  <a:t>步数</a:t>
                </a:r>
                <a:r>
                  <a:rPr lang="zh-CN" altLang="en-US" dirty="0" smtClean="0"/>
                  <a:t>，为一个广义的</a:t>
                </a:r>
                <a:r>
                  <a:rPr lang="en-US" altLang="zh-CN" dirty="0" smtClean="0"/>
                  <a:t>R.V..</a:t>
                </a:r>
              </a:p>
              <a:p>
                <a:pPr marL="0" indent="0">
                  <a:lnSpc>
                    <a:spcPct val="100000"/>
                  </a:lnSpc>
                  <a:buNone/>
                </a:pPr>
                <a:r>
                  <a:rPr lang="zh-CN" altLang="en-US" dirty="0" smtClean="0"/>
                  <a:t>若</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m:t>
                        </m:r>
                        <m:r>
                          <a:rPr lang="en-US" altLang="zh-CN" b="0" i="1" smtClean="0">
                            <a:latin typeface="Cambria Math" panose="02040503050406030204" pitchFamily="18" charset="0"/>
                          </a:rPr>
                          <m:t>𝑖</m:t>
                        </m:r>
                      </m:sub>
                    </m:sSub>
                  </m:oMath>
                </a14:m>
                <a:r>
                  <a:rPr lang="zh-CN" altLang="en-US" dirty="0"/>
                  <a:t>为</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从状态</a:t>
                </a:r>
                <a14:m>
                  <m:oMath xmlns:m="http://schemas.openxmlformats.org/officeDocument/2006/math">
                    <m:r>
                      <a:rPr lang="en-US" altLang="zh-CN" i="1">
                        <a:latin typeface="Cambria Math" panose="02040503050406030204" pitchFamily="18" charset="0"/>
                      </a:rPr>
                      <m:t>𝑖</m:t>
                    </m:r>
                  </m:oMath>
                </a14:m>
                <a:r>
                  <a:rPr lang="zh-CN" altLang="en-US" dirty="0"/>
                  <a:t>出发，</a:t>
                </a:r>
                <a:r>
                  <a:rPr lang="zh-CN" altLang="en-US" dirty="0" smtClean="0"/>
                  <a:t>首次</a:t>
                </a:r>
                <a:r>
                  <a:rPr lang="zh-CN" altLang="en-US" dirty="0"/>
                  <a:t>返回</a:t>
                </a:r>
                <a14:m>
                  <m:oMath xmlns:m="http://schemas.openxmlformats.org/officeDocument/2006/math">
                    <m:r>
                      <a:rPr lang="en-US" altLang="zh-CN" i="1">
                        <a:latin typeface="Cambria Math" panose="02040503050406030204" pitchFamily="18" charset="0"/>
                      </a:rPr>
                      <m:t>𝑖</m:t>
                    </m:r>
                  </m:oMath>
                </a14:m>
                <a:r>
                  <a:rPr lang="zh-CN" altLang="en-US" dirty="0"/>
                  <a:t>的步数</a:t>
                </a:r>
                <a:r>
                  <a:rPr lang="en-US" altLang="zh-CN" dirty="0" smtClean="0"/>
                  <a:t>.</a:t>
                </a:r>
              </a:p>
              <a:p>
                <a:pPr marL="0" indent="0">
                  <a:lnSpc>
                    <a:spcPct val="100000"/>
                  </a:lnSpc>
                  <a:buNone/>
                </a:pPr>
                <a:r>
                  <a:rPr lang="zh-CN" altLang="en-US" dirty="0" smtClean="0"/>
                  <a:t>再令</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𝑖𝑗</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oMath>
                </a14:m>
                <a:r>
                  <a:rPr lang="zh-CN" altLang="en-US" dirty="0" smtClean="0"/>
                  <a:t>为</a:t>
                </a:r>
                <a:r>
                  <a:rPr lang="en-US" altLang="zh-CN" dirty="0" smtClean="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从状态</a:t>
                </a:r>
                <a14:m>
                  <m:oMath xmlns:m="http://schemas.openxmlformats.org/officeDocument/2006/math">
                    <m:r>
                      <a:rPr lang="en-US" altLang="zh-CN" i="1">
                        <a:latin typeface="Cambria Math" panose="02040503050406030204" pitchFamily="18" charset="0"/>
                      </a:rPr>
                      <m:t>𝑖</m:t>
                    </m:r>
                  </m:oMath>
                </a14:m>
                <a:r>
                  <a:rPr lang="zh-CN" altLang="en-US" dirty="0"/>
                  <a:t>出发</a:t>
                </a:r>
                <a:r>
                  <a:rPr lang="zh-CN" altLang="en-US" dirty="0" smtClean="0"/>
                  <a:t>，经过</a:t>
                </a:r>
                <a14:m>
                  <m:oMath xmlns:m="http://schemas.openxmlformats.org/officeDocument/2006/math">
                    <m:r>
                      <a:rPr lang="en-US" altLang="zh-CN" i="1">
                        <a:latin typeface="Cambria Math" panose="02040503050406030204" pitchFamily="18" charset="0"/>
                      </a:rPr>
                      <m:t>𝑛</m:t>
                    </m:r>
                  </m:oMath>
                </a14:m>
                <a:r>
                  <a:rPr lang="zh-CN" altLang="en-US" dirty="0" smtClean="0"/>
                  <a:t>步首次</a:t>
                </a:r>
                <a:r>
                  <a:rPr lang="zh-CN" altLang="en-US" dirty="0"/>
                  <a:t>到达状态</a:t>
                </a:r>
                <a14:m>
                  <m:oMath xmlns:m="http://schemas.openxmlformats.org/officeDocument/2006/math">
                    <m:r>
                      <a:rPr lang="en-US" altLang="zh-CN" i="1">
                        <a:latin typeface="Cambria Math" panose="02040503050406030204" pitchFamily="18" charset="0"/>
                      </a:rPr>
                      <m:t>𝑗</m:t>
                    </m:r>
                  </m:oMath>
                </a14:m>
                <a:r>
                  <a:rPr lang="zh-CN" altLang="en-US" dirty="0" smtClean="0"/>
                  <a:t>的概率</a:t>
                </a:r>
                <a:r>
                  <a:rPr lang="en-US" altLang="zh-CN" dirty="0" smtClean="0"/>
                  <a:t>.</a:t>
                </a:r>
                <a:endParaRPr lang="zh-CN" altLang="en-US" dirty="0"/>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71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常返与非常返</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r>
                  <a:rPr lang="zh-CN" altLang="en-US" b="1" dirty="0" smtClean="0">
                    <a:solidFill>
                      <a:srgbClr val="00B0F0"/>
                    </a:solidFill>
                  </a:rPr>
                  <a:t>定义</a:t>
                </a:r>
                <a:r>
                  <a:rPr lang="zh-CN" altLang="en-US" dirty="0" smtClean="0"/>
                  <a:t>令</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𝑖𝑗</m:t>
                          </m:r>
                        </m:sub>
                      </m:sSub>
                      <m:r>
                        <a:rPr lang="en-US" altLang="zh-CN" i="1">
                          <a:latin typeface="Cambria Math" panose="02040503050406030204" pitchFamily="18" charset="0"/>
                          <a:ea typeface="Cambria Math" panose="02040503050406030204" pitchFamily="18" charset="0"/>
                        </a:rPr>
                        <m:t>≜</m:t>
                      </m:r>
                      <m:nary>
                        <m:naryPr>
                          <m:chr m:val="∑"/>
                          <m:supHide m:val="on"/>
                          <m:ctrlPr>
                            <a:rPr lang="en-US" altLang="zh-CN"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ℕ</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e>
                      </m:nary>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p>
              <a:p>
                <a:pPr marL="0" indent="0">
                  <a:lnSpc>
                    <a:spcPct val="100000"/>
                  </a:lnSpc>
                  <a:buNone/>
                </a:pPr>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smtClean="0"/>
                  <a:t>, </a:t>
                </a:r>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从状态</a:t>
                </a:r>
                <a14:m>
                  <m:oMath xmlns:m="http://schemas.openxmlformats.org/officeDocument/2006/math">
                    <m:r>
                      <a:rPr lang="en-US" altLang="zh-CN" i="1">
                        <a:latin typeface="Cambria Math" panose="02040503050406030204" pitchFamily="18" charset="0"/>
                      </a:rPr>
                      <m:t>𝑖</m:t>
                    </m:r>
                  </m:oMath>
                </a14:m>
                <a:r>
                  <a:rPr lang="zh-CN" altLang="en-US" dirty="0"/>
                  <a:t>出发</a:t>
                </a:r>
                <a:r>
                  <a:rPr lang="zh-CN" altLang="en-US" dirty="0" smtClean="0"/>
                  <a:t>，在有限的时间内到达</a:t>
                </a:r>
                <a:r>
                  <a:rPr lang="zh-CN" altLang="en-US" dirty="0"/>
                  <a:t>状态</a:t>
                </a:r>
                <a14:m>
                  <m:oMath xmlns:m="http://schemas.openxmlformats.org/officeDocument/2006/math">
                    <m:r>
                      <a:rPr lang="en-US" altLang="zh-CN" i="1">
                        <a:latin typeface="Cambria Math" panose="02040503050406030204" pitchFamily="18" charset="0"/>
                      </a:rPr>
                      <m:t>𝑗</m:t>
                    </m:r>
                  </m:oMath>
                </a14:m>
                <a:r>
                  <a:rPr lang="zh-CN" altLang="en-US" dirty="0" smtClean="0"/>
                  <a:t>的概率</a:t>
                </a:r>
                <a:r>
                  <a:rPr lang="en-US" altLang="zh-CN" dirty="0" smtClean="0"/>
                  <a:t>.</a:t>
                </a:r>
              </a:p>
              <a:p>
                <a:pPr marL="0" indent="0">
                  <a:lnSpc>
                    <a:spcPct val="100000"/>
                  </a:lnSpc>
                  <a:buNone/>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dirty="0" smtClean="0"/>
                  <a:t>1, </a:t>
                </a:r>
                <a:r>
                  <a:rPr lang="zh-CN" altLang="en-US" dirty="0"/>
                  <a:t>我们称状态</a:t>
                </a:r>
                <a14:m>
                  <m:oMath xmlns:m="http://schemas.openxmlformats.org/officeDocument/2006/math">
                    <m:r>
                      <a:rPr lang="en-US" altLang="zh-CN" i="1">
                        <a:latin typeface="Cambria Math" panose="02040503050406030204" pitchFamily="18" charset="0"/>
                      </a:rPr>
                      <m:t>𝑖</m:t>
                    </m:r>
                  </m:oMath>
                </a14:m>
                <a:r>
                  <a:rPr lang="zh-CN" altLang="en-US" dirty="0" smtClean="0"/>
                  <a:t>为常返态</a:t>
                </a:r>
                <a:r>
                  <a:rPr lang="en-US" altLang="zh-CN" dirty="0"/>
                  <a:t>(recurrent)</a:t>
                </a:r>
                <a:r>
                  <a:rPr lang="zh-CN" altLang="en-US" dirty="0" smtClean="0"/>
                  <a:t>；</a:t>
                </a:r>
                <a:endParaRPr lang="en-US" altLang="zh-CN" dirty="0" smtClean="0"/>
              </a:p>
              <a:p>
                <a:pPr marL="0" indent="0">
                  <a:lnSpc>
                    <a:spcPct val="100000"/>
                  </a:lnSpc>
                  <a:buNone/>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𝑖𝑖</m:t>
                        </m:r>
                      </m:sub>
                    </m:sSub>
                    <m:r>
                      <a:rPr lang="en-US" altLang="zh-CN" b="0" i="1" smtClean="0">
                        <a:latin typeface="Cambria Math" panose="02040503050406030204" pitchFamily="18" charset="0"/>
                      </a:rPr>
                      <m:t>&lt;</m:t>
                    </m:r>
                  </m:oMath>
                </a14:m>
                <a:r>
                  <a:rPr lang="en-US" altLang="zh-CN" dirty="0" smtClean="0"/>
                  <a:t>1</a:t>
                </a:r>
                <a:r>
                  <a:rPr lang="en-US" altLang="zh-CN" dirty="0"/>
                  <a:t>, </a:t>
                </a:r>
                <a:r>
                  <a:rPr lang="zh-CN" altLang="en-US" dirty="0"/>
                  <a:t>我们称状态</a:t>
                </a:r>
                <a14:m>
                  <m:oMath xmlns:m="http://schemas.openxmlformats.org/officeDocument/2006/math">
                    <m:r>
                      <a:rPr lang="en-US" altLang="zh-CN" i="1">
                        <a:latin typeface="Cambria Math" panose="02040503050406030204" pitchFamily="18" charset="0"/>
                      </a:rPr>
                      <m:t>𝑖</m:t>
                    </m:r>
                  </m:oMath>
                </a14:m>
                <a:r>
                  <a:rPr lang="zh-CN" altLang="en-US" dirty="0" smtClean="0"/>
                  <a:t>为</a:t>
                </a:r>
                <a:r>
                  <a:rPr lang="zh-CN" altLang="en-US" dirty="0"/>
                  <a:t>非</a:t>
                </a:r>
                <a:r>
                  <a:rPr lang="zh-CN" altLang="en-US" dirty="0" smtClean="0"/>
                  <a:t>常</a:t>
                </a:r>
                <a:r>
                  <a:rPr lang="zh-CN" altLang="en-US" dirty="0"/>
                  <a:t>返</a:t>
                </a:r>
                <a:r>
                  <a:rPr lang="zh-CN" altLang="en-US" dirty="0" smtClean="0"/>
                  <a:t>态</a:t>
                </a:r>
                <a:r>
                  <a:rPr lang="en-US" altLang="zh-CN" dirty="0"/>
                  <a:t>(</a:t>
                </a:r>
                <a:r>
                  <a:rPr lang="en-US" altLang="zh-CN" dirty="0" smtClean="0"/>
                  <a:t>transient).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499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常返与非常</a:t>
            </a:r>
            <a:r>
              <a:rPr lang="zh-CN" altLang="en-US" b="1" dirty="0" smtClean="0">
                <a:solidFill>
                  <a:srgbClr val="FF0000"/>
                </a:solidFill>
              </a:rPr>
              <a:t>返的判别准则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en-US" altLang="zh-CN" b="1" dirty="0" smtClean="0">
                    <a:solidFill>
                      <a:srgbClr val="00B0F0"/>
                    </a:solidFill>
                  </a:rPr>
                  <a:t> </a:t>
                </a:r>
                <a:r>
                  <a:rPr lang="zh-CN" altLang="en-US" dirty="0" smtClean="0"/>
                  <a:t>对任意</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en-US" altLang="zh-CN" dirty="0" smtClean="0"/>
                  <a:t> </a:t>
                </a:r>
                <a14:m>
                  <m:oMath xmlns:m="http://schemas.openxmlformats.org/officeDocument/2006/math">
                    <m:r>
                      <a:rPr lang="en-US" altLang="zh-CN" i="1">
                        <a:latin typeface="Cambria Math" panose="02040503050406030204" pitchFamily="18" charset="0"/>
                      </a:rPr>
                      <m:t>𝑖</m:t>
                    </m:r>
                  </m:oMath>
                </a14:m>
                <a:r>
                  <a:rPr lang="zh-CN" altLang="en-US" dirty="0" smtClean="0"/>
                  <a:t>常返的充要条件是</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m:t>
                          </m:r>
                        </m:e>
                      </m:nary>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825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关于判别准则的说明</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lnSpc>
                    <a:spcPct val="100000"/>
                  </a:lnSpc>
                </a:pPr>
                <a:r>
                  <a:rPr lang="zh-CN" altLang="en-US" dirty="0" smtClean="0"/>
                  <a:t>定义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e>
                            </m:mr>
                          </m:m>
                        </m:e>
                      </m:d>
                      <m:r>
                        <a:rPr lang="en-US" altLang="zh-CN" b="0" i="1"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e>
                      </m:nary>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smtClean="0"/>
                  <a:t>则，</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=0</m:t>
                          </m:r>
                        </m:sub>
                        <m:sup>
                          <m:r>
                            <a:rPr lang="en-US" altLang="zh-CN" i="1">
                              <a:latin typeface="Cambria Math" panose="02040503050406030204" pitchFamily="18" charset="0"/>
                            </a:rPr>
                            <m:t>+∞</m:t>
                          </m:r>
                        </m:sup>
                        <m:e>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i="1" smtClean="0">
                              <a:latin typeface="Cambria Math" panose="02040503050406030204" pitchFamily="18" charset="0"/>
                            </a:rPr>
                            <m:t> </m:t>
                          </m:r>
                        </m:e>
                      </m:nary>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=0</m:t>
                          </m:r>
                        </m:sub>
                        <m:sup>
                          <m:r>
                            <a:rPr lang="en-US" altLang="zh-CN" i="1">
                              <a:latin typeface="Cambria Math" panose="02040503050406030204" pitchFamily="18" charset="0"/>
                            </a:rPr>
                            <m:t>+∞</m:t>
                          </m:r>
                        </m:sup>
                        <m:e>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𝑖</m:t>
                              </m:r>
                            </m:e>
                          </m:d>
                          <m:r>
                            <a:rPr lang="en-US" altLang="zh-CN" i="1">
                              <a:latin typeface="Cambria Math" panose="02040503050406030204" pitchFamily="18" charset="0"/>
                            </a:rPr>
                            <m:t> </m:t>
                          </m:r>
                        </m:e>
                      </m:nary>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𝑛</m:t>
                          </m:r>
                          <m:r>
                            <a:rPr lang="en-US" altLang="zh-CN" i="1">
                              <a:latin typeface="Cambria Math" panose="02040503050406030204" pitchFamily="18" charset="0"/>
                            </a:rPr>
                            <m:t>=0</m:t>
                          </m:r>
                        </m:sub>
                        <m:sup>
                          <m:r>
                            <a:rPr lang="en-US" altLang="zh-CN" i="1">
                              <a:latin typeface="Cambria Math" panose="02040503050406030204" pitchFamily="18" charset="0"/>
                            </a:rPr>
                            <m:t>+∞</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r>
                            <a:rPr lang="en-US" altLang="zh-CN" i="1">
                              <a:latin typeface="Cambria Math" panose="02040503050406030204" pitchFamily="18" charset="0"/>
                            </a:rPr>
                            <m:t> </m:t>
                          </m:r>
                        </m:e>
                      </m:nary>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73"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95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r>
                      <a:rPr lang="en-US" altLang="zh-CN" b="1" i="1" smtClean="0">
                        <a:solidFill>
                          <a:srgbClr val="FF0000"/>
                        </a:solidFill>
                        <a:latin typeface="Cambria Math" panose="02040503050406030204" pitchFamily="18" charset="0"/>
                        <a:ea typeface="Cambria Math" panose="02040503050406030204" pitchFamily="18" charset="0"/>
                      </a:rPr>
                      <m:t>ℤ</m:t>
                    </m:r>
                  </m:oMath>
                </a14:m>
                <a:r>
                  <a:rPr lang="zh-CN" altLang="en-US" b="1" dirty="0">
                    <a:solidFill>
                      <a:srgbClr val="FF0000"/>
                    </a:solidFill>
                  </a:rPr>
                  <a:t>上</a:t>
                </a:r>
                <a:r>
                  <a:rPr lang="zh-CN" altLang="en-US" b="1" dirty="0" smtClean="0">
                    <a:solidFill>
                      <a:srgbClr val="FF0000"/>
                    </a:solidFill>
                  </a:rPr>
                  <a:t>无限制随机游动</a:t>
                </a:r>
                <a:endParaRPr lang="zh-CN" altLang="en-US" b="1" dirty="0">
                  <a:solidFill>
                    <a:srgbClr val="FF0000"/>
                  </a:solidFill>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b="-19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对于</a:t>
                </a:r>
                <a14:m>
                  <m:oMath xmlns:m="http://schemas.openxmlformats.org/officeDocument/2006/math">
                    <m:r>
                      <a:rPr lang="en-US" altLang="zh-CN" i="1">
                        <a:latin typeface="Cambria Math" panose="02040503050406030204" pitchFamily="18" charset="0"/>
                        <a:ea typeface="Cambria Math" panose="02040503050406030204" pitchFamily="18" charset="0"/>
                      </a:rPr>
                      <m:t>ℤ</m:t>
                    </m:r>
                  </m:oMath>
                </a14:m>
                <a:r>
                  <a:rPr lang="zh-CN" altLang="en-US" dirty="0"/>
                  <a:t>上无限制的</a:t>
                </a:r>
                <a:r>
                  <a:rPr lang="zh-CN" altLang="en-US" dirty="0" smtClean="0"/>
                  <a:t>随机游动，</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mr>
                            <m:mr>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C</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𝑘</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m:t>
                                </m:r>
                              </m:e>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mr>
                          </m:m>
                        </m:e>
                      </m:d>
                    </m:oMath>
                  </m:oMathPara>
                </a14:m>
                <a:endParaRPr lang="en-US" altLang="zh-CN" dirty="0" smtClean="0"/>
              </a:p>
              <a:p>
                <a:pPr marL="0" indent="0">
                  <a:buNone/>
                </a:pPr>
                <a:r>
                  <a:rPr lang="zh-CN" altLang="en-US" dirty="0" smtClean="0"/>
                  <a:t>考虑幂级数</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𝑘</m:t>
                            </m:r>
                          </m:sup>
                        </m:sSup>
                      </m:e>
                    </m:nary>
                  </m:oMath>
                </a14:m>
                <a:r>
                  <a:rPr lang="en-US" altLang="zh-CN" dirty="0" smtClean="0"/>
                  <a:t>, </a:t>
                </a:r>
                <a:r>
                  <a:rPr lang="zh-CN" altLang="en-US" dirty="0" smtClean="0"/>
                  <a:t>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up>
                              <m:r>
                                <a:rPr lang="en-US" altLang="zh-CN" i="1">
                                  <a:latin typeface="Cambria Math" panose="02040503050406030204" pitchFamily="18" charset="0"/>
                                </a:rPr>
                                <m:t>𝑘</m:t>
                              </m:r>
                              <m:r>
                                <a:rPr lang="en-US" altLang="zh-CN" i="1">
                                  <a:latin typeface="Cambria Math" panose="02040503050406030204" pitchFamily="18" charset="0"/>
                                </a:rPr>
                                <m:t>+1</m:t>
                              </m:r>
                            </m:sup>
                          </m:sSubSup>
                        </m:num>
                        <m:den>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en>
                          </m:f>
                        </m:num>
                        <m:den>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den>
                          </m:f>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b="0" i="1" smtClean="0">
                              <a:latin typeface="Cambria Math" panose="02040503050406030204" pitchFamily="18" charset="0"/>
                            </a:rPr>
                            <m:t>+2)(2</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den>
                      </m:f>
                      <m:groupChr>
                        <m:groupChrPr>
                          <m:chr m:val="→"/>
                          <m:pos m:val="top"/>
                          <m:ctrlPr>
                            <a:rPr lang="en-US" altLang="zh-CN" b="0" i="1" smtClean="0">
                              <a:latin typeface="Cambria Math" panose="02040503050406030204" pitchFamily="18" charset="0"/>
                            </a:rPr>
                          </m:ctrlPr>
                        </m:groupChrPr>
                        <m:e>
                          <m:r>
                            <m:rPr>
                              <m:brk m:alnAt="1"/>
                            </m:rPr>
                            <a:rPr lang="en-US" altLang="zh-CN" b="0" i="1" smtClean="0">
                              <a:latin typeface="Cambria Math" panose="02040503050406030204" pitchFamily="18" charset="0"/>
                            </a:rPr>
                            <m:t>𝑘</m:t>
                          </m:r>
                          <m:r>
                            <a:rPr lang="en-US" altLang="zh-CN" b="0" i="1" smtClean="0">
                              <a:latin typeface="Cambria Math" panose="02040503050406030204" pitchFamily="18" charset="0"/>
                            </a:rPr>
                            <m:t>→+∞</m:t>
                          </m:r>
                        </m:e>
                      </m:groupChr>
                      <m:r>
                        <a:rPr lang="en-US" altLang="zh-CN" b="0" i="1" smtClean="0">
                          <a:latin typeface="Cambria Math" panose="02040503050406030204" pitchFamily="18" charset="0"/>
                        </a:rPr>
                        <m:t>4,</m:t>
                      </m:r>
                    </m:oMath>
                  </m:oMathPara>
                </a14:m>
                <a:endParaRPr lang="en-US" altLang="zh-CN" dirty="0" smtClean="0"/>
              </a:p>
              <a:p>
                <a:pPr marL="0" indent="0">
                  <a:buNone/>
                </a:pPr>
                <a:r>
                  <a:rPr lang="zh-CN" altLang="en-US" dirty="0" smtClean="0"/>
                  <a:t>所以，</a:t>
                </a:r>
                <a14:m>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m:t>
                        </m:r>
                      </m:sup>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𝑘</m:t>
                            </m:r>
                          </m:sup>
                        </m:sSup>
                      </m:e>
                    </m:nary>
                  </m:oMath>
                </a14:m>
                <a:r>
                  <a:rPr lang="zh-CN" altLang="en-US" dirty="0" smtClean="0"/>
                  <a:t>的收敛半径为</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oMath>
                </a14:m>
                <a:endParaRPr lang="en-US" altLang="zh-CN" b="0" dirty="0" smtClean="0"/>
              </a:p>
              <a:p>
                <a:pPr marL="0" indent="0">
                  <a:buNone/>
                </a:pPr>
                <a:r>
                  <a:rPr lang="zh-CN" altLang="en-US" dirty="0" smtClean="0"/>
                  <a:t>由于</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=1,</m:t>
                    </m:r>
                  </m:oMath>
                </a14:m>
                <a:r>
                  <a:rPr lang="zh-CN" altLang="en-US" dirty="0" smtClean="0"/>
                  <a:t> 所以</a:t>
                </a:r>
                <a14:m>
                  <m:oMath xmlns:m="http://schemas.openxmlformats.org/officeDocument/2006/math">
                    <m:r>
                      <a:rPr lang="en-US" altLang="zh-CN" b="0" i="1" dirty="0" smtClean="0">
                        <a:latin typeface="Cambria Math" panose="02040503050406030204" pitchFamily="18" charset="0"/>
                      </a:rPr>
                      <m:t>𝑝𝑞</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4</m:t>
                        </m:r>
                      </m:den>
                    </m:f>
                    <m:r>
                      <a:rPr lang="en-US" altLang="zh-CN" b="0" i="1" dirty="0" smtClean="0">
                        <a:latin typeface="Cambria Math" panose="02040503050406030204" pitchFamily="18" charset="0"/>
                      </a:rPr>
                      <m:t>, </m:t>
                    </m:r>
                  </m:oMath>
                </a14:m>
                <a:r>
                  <a:rPr lang="zh-CN" altLang="en-US" dirty="0" smtClean="0"/>
                  <a:t> 当且仅当</a:t>
                </a:r>
                <a14:m>
                  <m:oMath xmlns:m="http://schemas.openxmlformats.org/officeDocument/2006/math">
                    <m:r>
                      <a:rPr lang="en-US" altLang="zh-CN" i="1">
                        <a:latin typeface="Cambria Math" panose="02040503050406030204" pitchFamily="18" charset="0"/>
                      </a:rPr>
                      <m:t>𝑝</m:t>
                    </m:r>
                    <m:r>
                      <a:rPr lang="en-US" altLang="zh-CN" b="0" i="1" smtClean="0">
                        <a:latin typeface="Cambria Math" panose="02040503050406030204" pitchFamily="18" charset="0"/>
                      </a:rPr>
                      <m:t>=</m:t>
                    </m:r>
                    <m:r>
                      <a:rPr lang="en-US" altLang="zh-CN" i="1">
                        <a:latin typeface="Cambria Math" panose="02040503050406030204" pitchFamily="18" charset="0"/>
                      </a:rPr>
                      <m:t>𝑞</m:t>
                    </m:r>
                  </m:oMath>
                </a14:m>
                <a:r>
                  <a:rPr lang="zh-CN" altLang="en-US" dirty="0" smtClean="0"/>
                  <a:t>时等号成立，</a:t>
                </a:r>
                <a:endParaRPr lang="en-US" altLang="zh-CN" dirty="0" smtClean="0"/>
              </a:p>
              <a:p>
                <a:pPr marL="0" indent="0">
                  <a:buNone/>
                </a:pPr>
                <a:r>
                  <a:rPr lang="zh-CN" altLang="en-US" dirty="0" smtClean="0"/>
                  <a:t>所以对于非对称的随机游动，所有态都是非常返态</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515" t="-2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630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对称</a:t>
            </a:r>
            <a:r>
              <a:rPr lang="zh-CN" altLang="en-US" b="1" dirty="0" smtClean="0">
                <a:solidFill>
                  <a:srgbClr val="FF0000"/>
                </a:solidFill>
              </a:rPr>
              <a:t>随机游动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对于对称</a:t>
                </a:r>
                <a:r>
                  <a:rPr lang="zh-CN" altLang="en-US" dirty="0"/>
                  <a:t>的</a:t>
                </a:r>
                <a:r>
                  <a:rPr lang="zh-CN" altLang="en-US" dirty="0" smtClean="0"/>
                  <a:t>随机游动，</a:t>
                </a:r>
                <a14:m>
                  <m:oMath xmlns:m="http://schemas.openxmlformats.org/officeDocument/2006/math">
                    <m:r>
                      <a:rPr lang="en-US" altLang="zh-CN" i="1" dirty="0">
                        <a:latin typeface="Cambria Math" panose="02040503050406030204" pitchFamily="18" charset="0"/>
                      </a:rPr>
                      <m:t>𝑝𝑞</m:t>
                    </m:r>
                    <m:r>
                      <a:rPr lang="en-US" altLang="zh-CN" i="1" dirty="0" smtClean="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4</m:t>
                        </m:r>
                      </m:den>
                    </m:f>
                    <m:r>
                      <a:rPr lang="en-US" altLang="zh-CN" b="0" i="1" dirty="0" smtClean="0">
                        <a:latin typeface="Cambria Math" panose="02040503050406030204" pitchFamily="18" charset="0"/>
                      </a:rPr>
                      <m:t>.</m:t>
                    </m:r>
                  </m:oMath>
                </a14:m>
                <a:r>
                  <a:rPr lang="zh-CN" altLang="en-US" dirty="0" smtClean="0"/>
                  <a:t> 这需要用到 </a:t>
                </a:r>
                <a:r>
                  <a:rPr lang="en-US" altLang="zh-CN" dirty="0" smtClean="0"/>
                  <a:t>Sterling</a:t>
                </a:r>
                <a:r>
                  <a:rPr lang="zh-CN" altLang="en-US" dirty="0" smtClean="0"/>
                  <a:t>公式，</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𝑛</m:t>
                          </m:r>
                        </m:e>
                      </m:rad>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𝑛</m:t>
                          </m:r>
                        </m:e>
                        <m:sup>
                          <m:r>
                            <a:rPr lang="en-US" altLang="zh-CN" b="0" i="1" smtClean="0">
                              <a:latin typeface="Cambria Math" panose="02040503050406030204" pitchFamily="18" charset="0"/>
                              <a:ea typeface="Cambria Math" panose="02040503050406030204" pitchFamily="18" charset="0"/>
                            </a:rPr>
                            <m:t>𝑛</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𝑘</m:t>
                              </m:r>
                            </m:e>
                          </m:d>
                          <m:r>
                            <a:rPr lang="en-US" altLang="zh-CN" i="1">
                              <a:latin typeface="Cambria Math" panose="02040503050406030204" pitchFamily="18" charset="0"/>
                            </a:rPr>
                            <m:t>!</m:t>
                          </m:r>
                        </m:num>
                        <m:den>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den>
                      </m:f>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ad>
                            <m:radPr>
                              <m:degHide m:val="on"/>
                              <m:ctrlPr>
                                <a:rPr lang="en-US" altLang="zh-CN"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4</m:t>
                              </m:r>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𝑘</m:t>
                              </m:r>
                            </m:e>
                          </m:rad>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e>
                              </m:d>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sup>
                          </m:sSup>
                        </m:num>
                        <m:den>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𝑘</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𝑘</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sup>
                          </m:sSup>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4</m:t>
                              </m:r>
                            </m:e>
                            <m:sup>
                              <m:r>
                                <a:rPr lang="en-US" altLang="zh-CN" b="0" i="1" smtClean="0">
                                  <a:latin typeface="Cambria Math" panose="02040503050406030204" pitchFamily="18" charset="0"/>
                                  <a:ea typeface="Cambria Math" panose="02040503050406030204" pitchFamily="18" charset="0"/>
                                </a:rPr>
                                <m:t>𝑘</m:t>
                              </m:r>
                            </m:sup>
                          </m:sSup>
                        </m:num>
                        <m:den>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𝑘</m:t>
                              </m:r>
                            </m:e>
                          </m:rad>
                        </m:den>
                      </m:f>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r>
                  <a:rPr lang="zh-CN" altLang="en-US" dirty="0" smtClean="0"/>
                  <a:t>所以，</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m:t>
                          </m:r>
                        </m:sup>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e>
                              </m:d>
                            </m:e>
                            <m:sup>
                              <m:r>
                                <a:rPr lang="en-US" altLang="zh-CN" i="1">
                                  <a:latin typeface="Cambria Math" panose="02040503050406030204" pitchFamily="18" charset="0"/>
                                </a:rPr>
                                <m:t>𝑘</m:t>
                              </m:r>
                            </m:sup>
                          </m:sSup>
                        </m:e>
                      </m:nary>
                      <m:r>
                        <a:rPr lang="en-US" altLang="zh-CN" i="1" smtClean="0">
                          <a:latin typeface="Cambria Math" panose="02040503050406030204" pitchFamily="18" charset="0"/>
                        </a:rPr>
                        <m:t>=</m:t>
                      </m:r>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a:t>所以</a:t>
                </a:r>
                <a:r>
                  <a:rPr lang="zh-CN" altLang="en-US" dirty="0" smtClean="0"/>
                  <a:t>对于对称</a:t>
                </a:r>
                <a:r>
                  <a:rPr lang="zh-CN" altLang="en-US" dirty="0"/>
                  <a:t>的随机游动，所有态</a:t>
                </a:r>
                <a:r>
                  <a:rPr lang="zh-CN" altLang="en-US" dirty="0" smtClean="0"/>
                  <a:t>都是常</a:t>
                </a:r>
                <a:r>
                  <a:rPr lang="zh-CN" altLang="en-US" dirty="0"/>
                  <a:t>返态</a:t>
                </a:r>
                <a:r>
                  <a:rPr lang="en-US" altLang="zh-CN" dirty="0"/>
                  <a:t>.</a:t>
                </a:r>
                <a:endParaRPr lang="zh-CN" altLang="en-US" dirty="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590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正常返与零常返</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 </a:t>
                </a:r>
                <a:r>
                  <a:rPr lang="zh-CN" altLang="en-US" dirty="0" smtClean="0"/>
                  <a:t>设</a:t>
                </a:r>
                <a14:m>
                  <m:oMath xmlns:m="http://schemas.openxmlformats.org/officeDocument/2006/math">
                    <m:r>
                      <a:rPr lang="en-US" altLang="zh-CN" i="1">
                        <a:latin typeface="Cambria Math" panose="02040503050406030204" pitchFamily="18" charset="0"/>
                      </a:rPr>
                      <m:t>𝑖</m:t>
                    </m:r>
                  </m:oMath>
                </a14:m>
                <a:r>
                  <a:rPr lang="zh-CN" altLang="en-US" dirty="0"/>
                  <a:t>为常返</a:t>
                </a:r>
                <a:r>
                  <a:rPr lang="zh-CN" altLang="en-US" dirty="0" smtClean="0"/>
                  <a:t>态，以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𝑖</m:t>
                        </m:r>
                      </m:sub>
                    </m:sSub>
                  </m:oMath>
                </a14:m>
                <a:r>
                  <a:rPr lang="zh-CN" altLang="en-US" dirty="0" smtClean="0"/>
                  <a:t>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从</a:t>
                </a:r>
                <a14:m>
                  <m:oMath xmlns:m="http://schemas.openxmlformats.org/officeDocument/2006/math">
                    <m:r>
                      <a:rPr lang="en-US" altLang="zh-CN" i="1">
                        <a:latin typeface="Cambria Math" panose="02040503050406030204" pitchFamily="18" charset="0"/>
                      </a:rPr>
                      <m:t>𝑖</m:t>
                    </m:r>
                  </m:oMath>
                </a14:m>
                <a:r>
                  <a:rPr lang="zh-CN" altLang="en-US" dirty="0" smtClean="0"/>
                  <a:t>出发</a:t>
                </a:r>
                <a:r>
                  <a:rPr lang="zh-CN" altLang="en-US" dirty="0"/>
                  <a:t>首次</a:t>
                </a:r>
                <a:r>
                  <a:rPr lang="zh-CN" altLang="en-US" dirty="0" smtClean="0"/>
                  <a:t>返回</a:t>
                </a:r>
                <a14:m>
                  <m:oMath xmlns:m="http://schemas.openxmlformats.org/officeDocument/2006/math">
                    <m:r>
                      <a:rPr lang="en-US" altLang="zh-CN" i="1">
                        <a:latin typeface="Cambria Math" panose="02040503050406030204" pitchFamily="18" charset="0"/>
                      </a:rPr>
                      <m:t>𝑖</m:t>
                    </m:r>
                  </m:oMath>
                </a14:m>
                <a:r>
                  <a:rPr lang="zh-CN" altLang="en-US" dirty="0" smtClean="0"/>
                  <a:t>的平均</a:t>
                </a:r>
                <a:r>
                  <a:rPr lang="zh-CN" altLang="en-US" dirty="0"/>
                  <a:t>步数</a:t>
                </a:r>
                <a:r>
                  <a:rPr lang="zh-CN" altLang="en-US" dirty="0" smtClean="0"/>
                  <a:t>，即</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𝑖𝑖</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𝑛</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e>
                      </m:nary>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&lt;+∞,</m:t>
                    </m:r>
                  </m:oMath>
                </a14:m>
                <a:r>
                  <a:rPr lang="zh-CN" altLang="en-US" dirty="0" smtClean="0"/>
                  <a:t> 则称</a:t>
                </a:r>
                <a14:m>
                  <m:oMath xmlns:m="http://schemas.openxmlformats.org/officeDocument/2006/math">
                    <m:r>
                      <a:rPr lang="en-US" altLang="zh-CN" i="1">
                        <a:latin typeface="Cambria Math" panose="02040503050406030204" pitchFamily="18" charset="0"/>
                      </a:rPr>
                      <m:t>𝑖</m:t>
                    </m:r>
                  </m:oMath>
                </a14:m>
                <a:r>
                  <a:rPr lang="zh-CN" altLang="en-US" dirty="0" smtClean="0"/>
                  <a:t>为正常</a:t>
                </a:r>
                <a:r>
                  <a:rPr lang="zh-CN" altLang="en-US" dirty="0"/>
                  <a:t>返</a:t>
                </a:r>
                <a:r>
                  <a:rPr lang="zh-CN" altLang="en-US" dirty="0" smtClean="0"/>
                  <a:t>态</a:t>
                </a:r>
                <a:r>
                  <a:rPr lang="en-US" altLang="zh-CN" dirty="0" smtClean="0"/>
                  <a:t>(positive </a:t>
                </a:r>
                <a:r>
                  <a:rPr lang="en-US" altLang="zh-CN" dirty="0"/>
                  <a:t>recurrent</a:t>
                </a:r>
                <a:r>
                  <a:rPr lang="en-US" altLang="zh-CN" dirty="0" smtClean="0"/>
                  <a:t>)</a:t>
                </a:r>
                <a:r>
                  <a:rPr lang="zh-CN" altLang="en-US" dirty="0" smtClean="0"/>
                  <a:t>；</a:t>
                </a:r>
                <a:endParaRPr lang="en-US" altLang="zh-CN" dirty="0" smtClean="0"/>
              </a:p>
              <a:p>
                <a:pPr marL="0" indent="0">
                  <a:lnSpc>
                    <a:spcPct val="100000"/>
                  </a:lnSpc>
                  <a:buNone/>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oMath>
                </a14:m>
                <a:r>
                  <a:rPr lang="zh-CN" altLang="en-US" dirty="0"/>
                  <a:t> 则称</a:t>
                </a:r>
                <a14:m>
                  <m:oMath xmlns:m="http://schemas.openxmlformats.org/officeDocument/2006/math">
                    <m:r>
                      <a:rPr lang="en-US" altLang="zh-CN" i="1">
                        <a:latin typeface="Cambria Math" panose="02040503050406030204" pitchFamily="18" charset="0"/>
                      </a:rPr>
                      <m:t>𝑖</m:t>
                    </m:r>
                  </m:oMath>
                </a14:m>
                <a:r>
                  <a:rPr lang="zh-CN" altLang="en-US" dirty="0" smtClean="0"/>
                  <a:t>为零常</a:t>
                </a:r>
                <a:r>
                  <a:rPr lang="zh-CN" altLang="en-US" dirty="0"/>
                  <a:t>返态</a:t>
                </a:r>
                <a:r>
                  <a:rPr lang="en-US" altLang="zh-CN" dirty="0" smtClean="0"/>
                  <a:t>(null </a:t>
                </a:r>
                <a:r>
                  <a:rPr lang="en-US" altLang="zh-CN" dirty="0"/>
                  <a:t>recurrent</a:t>
                </a:r>
                <a:r>
                  <a:rPr lang="en-US" altLang="zh-CN" dirty="0" smtClean="0"/>
                  <a:t>).</a:t>
                </a:r>
              </a:p>
              <a:p>
                <a:pPr>
                  <a:lnSpc>
                    <a:spcPct val="100000"/>
                  </a:lnSpc>
                </a:pPr>
                <a:r>
                  <a:rPr lang="zh-CN" altLang="en-US" b="1" dirty="0" smtClean="0">
                    <a:solidFill>
                      <a:srgbClr val="00B0F0"/>
                    </a:solidFill>
                  </a:rPr>
                  <a:t>例</a:t>
                </a:r>
                <a:r>
                  <a:rPr lang="zh-CN" altLang="en-US" dirty="0" smtClean="0"/>
                  <a:t>  </a:t>
                </a:r>
                <a:r>
                  <a:rPr lang="zh-CN" altLang="en-US" b="1" dirty="0" smtClean="0">
                    <a:solidFill>
                      <a:srgbClr val="00B0F0"/>
                    </a:solidFill>
                  </a:rPr>
                  <a:t>图</a:t>
                </a:r>
                <a:r>
                  <a:rPr lang="zh-CN" altLang="en-US" dirty="0" smtClean="0"/>
                  <a:t>对</a:t>
                </a:r>
                <a:r>
                  <a:rPr lang="zh-CN" altLang="en-US" dirty="0"/>
                  <a:t>状态</a:t>
                </a:r>
                <a:r>
                  <a:rPr lang="en-US" altLang="zh-CN" dirty="0"/>
                  <a:t>3</a:t>
                </a:r>
                <a:r>
                  <a:rPr lang="zh-CN" altLang="en-US" dirty="0"/>
                  <a:t>，</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33</m:t>
                          </m:r>
                        </m:sub>
                        <m:sup>
                          <m:d>
                            <m:dPr>
                              <m:ctrlPr>
                                <a:rPr lang="en-US" altLang="zh-CN" i="1">
                                  <a:latin typeface="Cambria Math" panose="02040503050406030204" pitchFamily="18" charset="0"/>
                                </a:rPr>
                              </m:ctrlPr>
                            </m:dPr>
                            <m:e>
                              <m:r>
                                <a:rPr lang="en-US" altLang="zh-CN" i="1">
                                  <a:latin typeface="Cambria Math" panose="02040503050406030204" pitchFamily="18" charset="0"/>
                                </a:rPr>
                                <m:t>1</m:t>
                              </m:r>
                            </m:e>
                          </m:d>
                        </m:sup>
                      </m:sSubSup>
                      <m:r>
                        <a:rPr lang="en-US" altLang="zh-CN" i="1">
                          <a:latin typeface="Cambria Math" panose="02040503050406030204" pitchFamily="18" charset="0"/>
                        </a:rPr>
                        <m:t>=0.8,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 </m:t>
                          </m:r>
                          <m:r>
                            <a:rPr lang="en-US" altLang="zh-CN" i="1">
                              <a:latin typeface="Cambria Math" panose="02040503050406030204" pitchFamily="18" charset="0"/>
                            </a:rPr>
                            <m:t>𝑓</m:t>
                          </m:r>
                        </m:e>
                        <m:sub>
                          <m:r>
                            <a:rPr lang="en-US" altLang="zh-CN" i="1">
                              <a:latin typeface="Cambria Math" panose="02040503050406030204" pitchFamily="18" charset="0"/>
                            </a:rPr>
                            <m:t>33</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bSup>
                      <m:r>
                        <a:rPr lang="en-US" altLang="zh-CN" i="1">
                          <a:latin typeface="Cambria Math" panose="02040503050406030204" pitchFamily="18" charset="0"/>
                        </a:rPr>
                        <m:t>=</m:t>
                      </m:r>
                      <m:r>
                        <a:rPr lang="en-US" altLang="zh-CN">
                          <a:latin typeface="Cambria Math" panose="02040503050406030204" pitchFamily="18" charset="0"/>
                        </a:rPr>
                        <m:t>0.</m:t>
                      </m:r>
                      <m:r>
                        <a:rPr lang="en-US" altLang="zh-CN" i="1">
                          <a:latin typeface="Cambria Math" panose="02040503050406030204" pitchFamily="18" charset="0"/>
                        </a:rPr>
                        <m:t>2</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a:latin typeface="Cambria Math" panose="02040503050406030204" pitchFamily="18" charset="0"/>
                                </a:rPr>
                                <m:t>0.</m:t>
                              </m:r>
                              <m:r>
                                <a:rPr lang="en-US" altLang="zh-CN" i="1">
                                  <a:latin typeface="Cambria Math" panose="02040503050406030204" pitchFamily="18" charset="0"/>
                                </a:rPr>
                                <m:t>6</m:t>
                              </m:r>
                            </m:e>
                          </m:d>
                        </m:e>
                        <m:sup>
                          <m:r>
                            <a:rPr lang="en-US" altLang="zh-CN" i="1">
                              <a:latin typeface="Cambria Math" panose="02040503050406030204" pitchFamily="18" charset="0"/>
                            </a:rPr>
                            <m:t>𝑛</m:t>
                          </m:r>
                          <m:r>
                            <a:rPr lang="en-US" altLang="zh-CN" i="1">
                              <a:latin typeface="Cambria Math" panose="02040503050406030204" pitchFamily="18" charset="0"/>
                            </a:rPr>
                            <m:t>−2</m:t>
                          </m:r>
                        </m:sup>
                      </m:sSup>
                      <m:r>
                        <a:rPr lang="en-US" altLang="zh-CN" i="1">
                          <a:latin typeface="Cambria Math" panose="02040503050406030204" pitchFamily="18" charset="0"/>
                        </a:rPr>
                        <m:t>0.4,</m:t>
                      </m:r>
                      <m:r>
                        <a:rPr lang="en-US" altLang="zh-CN" i="1">
                          <a:latin typeface="Cambria Math" panose="02040503050406030204" pitchFamily="18" charset="0"/>
                        </a:rPr>
                        <m:t>𝑛</m:t>
                      </m:r>
                      <m:r>
                        <a:rPr lang="en-US" altLang="zh-CN" i="1">
                          <a:latin typeface="Cambria Math" panose="02040503050406030204" pitchFamily="18" charset="0"/>
                        </a:rPr>
                        <m:t>≥2</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=0.8+0.08</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0.6</m:t>
                                  </m:r>
                                </m:e>
                              </m:d>
                            </m:e>
                            <m:sup>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p>
                          </m:sSup>
                        </m:e>
                      </m:nary>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r>
                        <a:rPr lang="en-US" altLang="zh-CN" b="0" i="1" smtClean="0">
                          <a:latin typeface="Cambria Math" panose="02040503050406030204" pitchFamily="18" charset="0"/>
                        </a:rPr>
                        <m:t> .</m:t>
                      </m:r>
                    </m:oMath>
                  </m:oMathPara>
                </a14:m>
                <a:endParaRPr lang="en-US" altLang="zh-CN" dirty="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98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S.P.</a:t>
            </a:r>
            <a:r>
              <a:rPr lang="zh-CN" altLang="en-US" b="1" dirty="0" smtClean="0">
                <a:solidFill>
                  <a:srgbClr val="FF0000"/>
                </a:solidFill>
              </a:rPr>
              <a:t>的定义</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737360"/>
                <a:ext cx="10058400" cy="4023360"/>
              </a:xfrm>
            </p:spPr>
            <p:txBody>
              <a:bodyPr>
                <a:normAutofit/>
              </a:bodyPr>
              <a:lstStyle/>
              <a:p>
                <a:pPr marL="0" indent="0">
                  <a:lnSpc>
                    <a:spcPct val="100000"/>
                  </a:lnSpc>
                  <a:buNone/>
                </a:pPr>
                <a:r>
                  <a:rPr lang="zh-CN" altLang="en-US" b="1" dirty="0" smtClean="0">
                    <a:solidFill>
                      <a:srgbClr val="00B0F0"/>
                    </a:solidFill>
                  </a:rPr>
                  <a:t>定义</a:t>
                </a:r>
                <a:r>
                  <a:rPr lang="en-US" altLang="zh-CN" b="1" dirty="0" smtClean="0">
                    <a:solidFill>
                      <a:srgbClr val="00B0F0"/>
                    </a:solidFill>
                  </a:rPr>
                  <a:t>1  </a:t>
                </a:r>
                <a:r>
                  <a:rPr lang="zh-CN" altLang="en-US" dirty="0" smtClean="0"/>
                  <a:t>设</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e>
                    </m:d>
                    <m:r>
                      <m:rPr>
                        <m:nor/>
                      </m:rPr>
                      <a:rPr lang="zh-CN" altLang="en-US" dirty="0"/>
                      <m:t>为</m:t>
                    </m:r>
                  </m:oMath>
                </a14:m>
                <a:r>
                  <a:rPr lang="zh-CN" altLang="en-US" dirty="0" smtClean="0"/>
                  <a:t>一个概率空间，</a:t>
                </a:r>
                <a14:m>
                  <m:oMath xmlns:m="http://schemas.openxmlformats.org/officeDocument/2006/math">
                    <m:r>
                      <a:rPr lang="en-US" altLang="zh-CN" b="0" i="1" smtClean="0">
                        <a:latin typeface="Cambria Math" panose="02040503050406030204" pitchFamily="18" charset="0"/>
                      </a:rPr>
                      <m:t>𝑇</m:t>
                    </m:r>
                  </m:oMath>
                </a14:m>
                <a:r>
                  <a:rPr lang="zh-CN" altLang="en-US" dirty="0" smtClean="0"/>
                  <a:t>为一个参数集合，若</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oMath>
                </a14:m>
                <a:r>
                  <a:rPr lang="zh-CN" altLang="en-US" dirty="0" smtClean="0"/>
                  <a:t>都存在</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e>
                    </m:d>
                  </m:oMath>
                </a14:m>
                <a:r>
                  <a:rPr lang="zh-CN" altLang="en-US" dirty="0" smtClean="0"/>
                  <a:t>上的一个</a:t>
                </a:r>
                <a:r>
                  <a:rPr lang="en-US" altLang="zh-CN" dirty="0" smtClean="0"/>
                  <a:t>R.V.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oMath>
                </a14:m>
                <a:r>
                  <a:rPr lang="en-US" altLang="zh-CN" dirty="0" smtClean="0"/>
                  <a:t>,  </a:t>
                </a:r>
                <a:r>
                  <a:rPr lang="zh-CN" altLang="en-US" dirty="0" smtClean="0"/>
                  <a:t>则我们称</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zh-CN" altLang="en-US" i="1">
                        <a:latin typeface="Cambria Math" panose="02040503050406030204" pitchFamily="18" charset="0"/>
                      </a:rPr>
                      <m:t>为</m:t>
                    </m:r>
                    <m:d>
                      <m:dPr>
                        <m:ctrlPr>
                          <a:rPr lang="en-US" altLang="zh-CN" i="1">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e>
                    </m:d>
                  </m:oMath>
                </a14:m>
                <a:r>
                  <a:rPr lang="zh-CN" altLang="en-US" dirty="0" smtClean="0"/>
                  <a:t>上的一个随机过程。</a:t>
                </a:r>
                <a:endParaRPr lang="en-US" altLang="zh-CN" dirty="0" smtClean="0"/>
              </a:p>
              <a:p>
                <a:pPr marL="0" indent="0">
                  <a:lnSpc>
                    <a:spcPct val="160000"/>
                  </a:lnSpc>
                  <a:buNone/>
                </a:pPr>
                <a:r>
                  <a:rPr lang="zh-CN" altLang="en-US" dirty="0" smtClean="0">
                    <a:solidFill>
                      <a:srgbClr val="00B0F0"/>
                    </a:solidFill>
                  </a:rPr>
                  <a:t>例</a:t>
                </a:r>
                <a:r>
                  <a:rPr lang="en-US" altLang="zh-CN" dirty="0" smtClean="0">
                    <a:solidFill>
                      <a:srgbClr val="00B0F0"/>
                    </a:solidFill>
                  </a:rPr>
                  <a:t>1  </a:t>
                </a:r>
                <a:r>
                  <a:rPr lang="zh-CN" altLang="en-US" dirty="0"/>
                  <a:t>考虑一个在整数点上游动的质点，取</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oMath>
                </a14:m>
                <a:r>
                  <a:rPr lang="zh-CN" altLang="en-US" dirty="0"/>
                  <a:t>，设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0</m:t>
                        </m:r>
                      </m:sub>
                    </m:sSub>
                    <m:r>
                      <a:rPr lang="en-US" altLang="zh-CN" i="1">
                        <a:latin typeface="Cambria Math" panose="02040503050406030204" pitchFamily="18" charset="0"/>
                      </a:rPr>
                      <m:t>=0</m:t>
                    </m:r>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𝜉</m:t>
                        </m:r>
                      </m:e>
                      <m:sub>
                        <m:r>
                          <a:rPr lang="en-US" altLang="zh-CN" i="1" dirty="0">
                            <a:latin typeface="Cambria Math" panose="02040503050406030204" pitchFamily="18" charset="0"/>
                          </a:rPr>
                          <m:t>𝑛</m:t>
                        </m:r>
                      </m:sub>
                    </m:sSub>
                  </m:oMath>
                </a14:m>
                <a:r>
                  <a:rPr lang="zh-CN" altLang="en-US" dirty="0"/>
                  <a:t>表示第</a:t>
                </a:r>
                <a14:m>
                  <m:oMath xmlns:m="http://schemas.openxmlformats.org/officeDocument/2006/math">
                    <m:r>
                      <a:rPr lang="en-US" altLang="zh-CN" i="1">
                        <a:latin typeface="Cambria Math" panose="02040503050406030204" pitchFamily="18" charset="0"/>
                      </a:rPr>
                      <m:t>𝑛</m:t>
                    </m:r>
                  </m:oMath>
                </a14:m>
                <a:r>
                  <a:rPr lang="zh-CN" altLang="en-US" dirty="0"/>
                  <a:t>个单位时间质点的位移，设</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𝜉</m:t>
                        </m:r>
                      </m:e>
                      <m:sub>
                        <m:r>
                          <a:rPr lang="en-US" altLang="zh-CN" i="1" dirty="0">
                            <a:latin typeface="Cambria Math" panose="02040503050406030204" pitchFamily="18" charset="0"/>
                          </a:rPr>
                          <m:t>𝑛</m:t>
                        </m:r>
                      </m:sub>
                    </m:sSub>
                    <m:r>
                      <a:rPr lang="en-US" altLang="zh-CN" dirty="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ℕ</m:t>
                    </m:r>
                    <m:r>
                      <a:rPr lang="en-US" altLang="zh-CN" i="1" dirty="0">
                        <a:latin typeface="Cambria Math" panose="02040503050406030204" pitchFamily="18" charset="0"/>
                        <a:ea typeface="Cambria Math" panose="02040503050406030204" pitchFamily="18" charset="0"/>
                      </a:rPr>
                      <m:t>}</m:t>
                    </m:r>
                  </m:oMath>
                </a14:m>
                <a:r>
                  <a:rPr lang="zh-CN" altLang="en-US" dirty="0"/>
                  <a:t>独立同分布（</a:t>
                </a:r>
                <a:r>
                  <a:rPr lang="en-US" altLang="zh-CN" dirty="0" err="1">
                    <a:solidFill>
                      <a:srgbClr val="FF0000"/>
                    </a:solidFill>
                  </a:rPr>
                  <a:t>i.i.d</a:t>
                </a:r>
                <a:r>
                  <a:rPr lang="zh-CN" altLang="en-US" dirty="0"/>
                  <a:t>），且</a:t>
                </a:r>
                <a:endParaRPr lang="en-US" altLang="zh-CN" dirty="0"/>
              </a:p>
              <a:p>
                <a:pPr marL="0" indent="0">
                  <a:lnSpc>
                    <a:spcPct val="16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𝜉</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  </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𝜉</m:t>
                              </m:r>
                            </m:e>
                            <m:sub>
                              <m:r>
                                <a:rPr lang="en-US" altLang="zh-CN" i="1">
                                  <a:latin typeface="Cambria Math" panose="02040503050406030204" pitchFamily="18" charset="0"/>
                                </a:rPr>
                                <m:t>𝑛</m:t>
                              </m:r>
                            </m:sub>
                          </m:sSub>
                          <m:r>
                            <a:rPr lang="en-US" altLang="zh-CN" i="1">
                              <a:latin typeface="Cambria Math" panose="02040503050406030204" pitchFamily="18" charset="0"/>
                            </a:rPr>
                            <m:t>=−1</m:t>
                          </m:r>
                        </m:e>
                      </m:d>
                      <m:r>
                        <a:rPr lang="en-US" altLang="zh-CN" i="1">
                          <a:latin typeface="Cambria Math" panose="02040503050406030204" pitchFamily="18" charset="0"/>
                        </a:rPr>
                        <m:t>=1−</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oMath>
                  </m:oMathPara>
                </a14:m>
                <a:endParaRPr lang="en-US" altLang="zh-CN" dirty="0"/>
              </a:p>
              <a:p>
                <a:pPr marL="0" indent="0">
                  <a:lnSpc>
                    <a:spcPct val="160000"/>
                  </a:lnSpc>
                  <a:buNone/>
                </a:pPr>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𝜉</m:t>
                            </m:r>
                          </m:e>
                          <m:sub>
                            <m:r>
                              <a:rPr lang="en-US" altLang="zh-CN" i="1">
                                <a:latin typeface="Cambria Math" panose="02040503050406030204" pitchFamily="18" charset="0"/>
                              </a:rPr>
                              <m:t>𝑘</m:t>
                            </m:r>
                          </m:sub>
                        </m:sSub>
                      </m:e>
                    </m:nary>
                  </m:oMath>
                </a14:m>
                <a:r>
                  <a:rPr lang="zh-CN" altLang="en-US" dirty="0"/>
                  <a:t>为</a:t>
                </a:r>
                <a14:m>
                  <m:oMath xmlns:m="http://schemas.openxmlformats.org/officeDocument/2006/math">
                    <m:r>
                      <a:rPr lang="en-US" altLang="zh-CN" i="1">
                        <a:latin typeface="Cambria Math" panose="02040503050406030204" pitchFamily="18" charset="0"/>
                      </a:rPr>
                      <m:t>𝑛</m:t>
                    </m:r>
                  </m:oMath>
                </a14:m>
                <a:r>
                  <a:rPr lang="zh-CN" altLang="en-US" dirty="0"/>
                  <a:t>时刻质点的位置，我们称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𝑋</m:t>
                        </m:r>
                      </m:e>
                      <m:sub>
                        <m:r>
                          <a:rPr lang="en-US" altLang="zh-CN" i="1" dirty="0">
                            <a:latin typeface="Cambria Math" panose="02040503050406030204" pitchFamily="18" charset="0"/>
                          </a:rPr>
                          <m:t>𝑛</m:t>
                        </m:r>
                      </m:sub>
                    </m:sSub>
                    <m:r>
                      <a:rPr lang="en-US" altLang="zh-CN" dirty="0">
                        <a:latin typeface="Cambria Math" panose="02040503050406030204" pitchFamily="18" charset="0"/>
                      </a:rPr>
                      <m:t>, </m:t>
                    </m:r>
                    <m:r>
                      <a:rPr lang="en-US" altLang="zh-CN" i="1" dirty="0">
                        <a:latin typeface="Cambria Math" panose="02040503050406030204" pitchFamily="18" charset="0"/>
                      </a:rPr>
                      <m:t>𝑛</m:t>
                    </m:r>
                    <m:r>
                      <a:rPr lang="en-US" altLang="zh-CN" i="1" dirty="0">
                        <a:latin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ℕ</m:t>
                        </m:r>
                      </m:e>
                      <m:sub>
                        <m:r>
                          <a:rPr lang="en-US" altLang="zh-CN" i="1" dirty="0">
                            <a:latin typeface="Cambria Math" panose="02040503050406030204" pitchFamily="18" charset="0"/>
                            <a:ea typeface="Cambria Math" panose="02040503050406030204" pitchFamily="18" charset="0"/>
                          </a:rPr>
                          <m:t>0</m:t>
                        </m:r>
                      </m:sub>
                    </m:sSub>
                    <m:r>
                      <a:rPr lang="en-US" altLang="zh-CN" i="1" dirty="0">
                        <a:latin typeface="Cambria Math" panose="02040503050406030204" pitchFamily="18" charset="0"/>
                        <a:ea typeface="Cambria Math" panose="02040503050406030204" pitchFamily="18" charset="0"/>
                      </a:rPr>
                      <m:t>}</m:t>
                    </m:r>
                  </m:oMath>
                </a14:m>
                <a:r>
                  <a:rPr lang="zh-CN" altLang="en-US" dirty="0"/>
                  <a:t>为一个整数点上的</a:t>
                </a:r>
                <a:r>
                  <a:rPr lang="zh-CN" altLang="en-US" dirty="0">
                    <a:solidFill>
                      <a:srgbClr val="FF0000"/>
                    </a:solidFill>
                  </a:rPr>
                  <a:t>随机游动</a:t>
                </a:r>
                <a:r>
                  <a:rPr lang="zh-CN" altLang="en-US" dirty="0"/>
                  <a:t>。</a:t>
                </a:r>
                <a:endParaRPr lang="en-US" altLang="zh-CN" dirty="0"/>
              </a:p>
              <a:p>
                <a:pPr marL="0" indent="0">
                  <a:lnSpc>
                    <a:spcPct val="100000"/>
                  </a:lnSpc>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737360"/>
                <a:ext cx="10058400" cy="4023360"/>
              </a:xfrm>
              <a:blipFill>
                <a:blip r:embed="rId2"/>
                <a:stretch>
                  <a:fillRect l="-1515" t="-1212" r="-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94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正常返与零常</a:t>
            </a:r>
            <a:r>
              <a:rPr lang="zh-CN" altLang="en-US" b="1" dirty="0" smtClean="0">
                <a:solidFill>
                  <a:srgbClr val="FF0000"/>
                </a:solidFill>
              </a:rPr>
              <a:t>返判别准则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solidFill>
                      <a:srgbClr val="00B0F0"/>
                    </a:solidFill>
                  </a:rPr>
                  <a:t>定理</a:t>
                </a:r>
                <a:r>
                  <a:rPr lang="en-US" altLang="zh-CN" b="1" dirty="0" smtClean="0">
                    <a:solidFill>
                      <a:srgbClr val="00B0F0"/>
                    </a:solidFill>
                  </a:rPr>
                  <a:t> </a:t>
                </a:r>
                <a:r>
                  <a:rPr lang="zh-CN" altLang="en-US" dirty="0"/>
                  <a:t>设</a:t>
                </a:r>
                <a14:m>
                  <m:oMath xmlns:m="http://schemas.openxmlformats.org/officeDocument/2006/math">
                    <m:r>
                      <a:rPr lang="en-US" altLang="zh-CN" i="1">
                        <a:latin typeface="Cambria Math" panose="02040503050406030204" pitchFamily="18" charset="0"/>
                      </a:rPr>
                      <m:t>𝑖</m:t>
                    </m:r>
                  </m:oMath>
                </a14:m>
                <a:r>
                  <a:rPr lang="zh-CN" altLang="en-US" dirty="0"/>
                  <a:t>为常返</a:t>
                </a:r>
                <a:r>
                  <a:rPr lang="zh-CN" altLang="en-US" dirty="0" smtClean="0"/>
                  <a:t>态，则</a:t>
                </a:r>
                <a14:m>
                  <m:oMath xmlns:m="http://schemas.openxmlformats.org/officeDocument/2006/math">
                    <m:r>
                      <a:rPr lang="en-US" altLang="zh-CN" i="1">
                        <a:latin typeface="Cambria Math" panose="02040503050406030204" pitchFamily="18" charset="0"/>
                      </a:rPr>
                      <m:t>𝑖</m:t>
                    </m:r>
                  </m:oMath>
                </a14:m>
                <a:r>
                  <a:rPr lang="zh-CN" altLang="en-US" dirty="0" smtClean="0"/>
                  <a:t>为零常</a:t>
                </a:r>
                <a:r>
                  <a:rPr lang="zh-CN" altLang="en-US" dirty="0"/>
                  <a:t>返</a:t>
                </a:r>
                <a:r>
                  <a:rPr lang="zh-CN" altLang="en-US" dirty="0" smtClean="0"/>
                  <a:t>态的充要条件是</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=0.</m:t>
                          </m:r>
                        </m:e>
                      </m:func>
                    </m:oMath>
                  </m:oMathPara>
                </a14:m>
                <a:endParaRPr lang="en-US" altLang="zh-CN" dirty="0" smtClean="0"/>
              </a:p>
              <a:p>
                <a:pPr marL="0" indent="0">
                  <a:buNone/>
                </a:pPr>
                <a:r>
                  <a:rPr lang="zh-CN" altLang="en-US" b="1" dirty="0" smtClean="0">
                    <a:solidFill>
                      <a:srgbClr val="00B0F0"/>
                    </a:solidFill>
                  </a:rPr>
                  <a:t>推论</a:t>
                </a:r>
                <a:r>
                  <a:rPr lang="en-US" altLang="zh-CN" b="1" dirty="0" smtClean="0">
                    <a:solidFill>
                      <a:srgbClr val="00B0F0"/>
                    </a:solidFill>
                  </a:rPr>
                  <a:t>  </a:t>
                </a:r>
                <a:r>
                  <a:rPr lang="zh-CN" altLang="en-US" dirty="0" smtClean="0"/>
                  <a:t>若</a:t>
                </a:r>
                <a14:m>
                  <m:oMath xmlns:m="http://schemas.openxmlformats.org/officeDocument/2006/math">
                    <m:r>
                      <a:rPr lang="en-US" altLang="zh-CN" b="0" i="1" smtClean="0">
                        <a:latin typeface="Cambria Math" panose="02040503050406030204" pitchFamily="18" charset="0"/>
                      </a:rPr>
                      <m:t>𝑗</m:t>
                    </m:r>
                  </m:oMath>
                </a14:m>
                <a:r>
                  <a:rPr lang="zh-CN" altLang="en-US" dirty="0" smtClean="0"/>
                  <a:t>为</a:t>
                </a:r>
                <a:r>
                  <a:rPr lang="zh-CN" altLang="en-US" dirty="0"/>
                  <a:t>零常返</a:t>
                </a:r>
                <a:r>
                  <a:rPr lang="zh-CN" altLang="en-US" dirty="0" smtClean="0"/>
                  <a:t>态</a:t>
                </a:r>
                <a:r>
                  <a:rPr lang="en-US" altLang="zh-CN" dirty="0" smtClean="0"/>
                  <a:t>, </a:t>
                </a:r>
                <a:r>
                  <a:rPr lang="zh-CN" altLang="en-US" dirty="0" smtClean="0"/>
                  <a:t>则对任意</a:t>
                </a:r>
                <a14:m>
                  <m:oMath xmlns:m="http://schemas.openxmlformats.org/officeDocument/2006/math">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smtClean="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b="0" i="1" smtClean="0">
                                <a:latin typeface="Cambria Math" panose="02040503050406030204" pitchFamily="18" charset="0"/>
                              </a:rPr>
                              <m:t>𝑗</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bSup>
                        <m:r>
                          <a:rPr lang="en-US" altLang="zh-CN" i="1">
                            <a:latin typeface="Cambria Math" panose="02040503050406030204" pitchFamily="18" charset="0"/>
                          </a:rPr>
                          <m:t>=0.</m:t>
                        </m:r>
                      </m:e>
                    </m:func>
                  </m:oMath>
                </a14:m>
                <a:endParaRPr lang="en-US" altLang="zh-CN" dirty="0" smtClean="0"/>
              </a:p>
              <a:p>
                <a:pPr marL="0" indent="0">
                  <a:buNone/>
                </a:pPr>
                <a:r>
                  <a:rPr lang="zh-CN" altLang="en-US" b="1" dirty="0" smtClean="0">
                    <a:solidFill>
                      <a:srgbClr val="00B0F0"/>
                    </a:solidFill>
                  </a:rPr>
                  <a:t>例</a:t>
                </a:r>
                <a:r>
                  <a:rPr lang="zh-CN" altLang="en-US" dirty="0" smtClean="0"/>
                  <a:t> 对于对称随机游动</a:t>
                </a:r>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𝑘</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𝑖𝑖</m:t>
                              </m:r>
                            </m:sub>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𝑘</m:t>
                              </m:r>
                              <m:r>
                                <a:rPr lang="en-US" altLang="zh-CN" i="1">
                                  <a:latin typeface="Cambria Math" panose="02040503050406030204" pitchFamily="18" charset="0"/>
                                </a:rPr>
                                <m:t>)</m:t>
                              </m:r>
                            </m:sup>
                          </m:sSubSup>
                        </m:e>
                      </m:func>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𝑘</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m:rPr>
                                  <m:sty m:val="p"/>
                                </m:rPr>
                                <a:rPr lang="en-US" altLang="zh-CN">
                                  <a:latin typeface="Cambria Math" panose="02040503050406030204" pitchFamily="18" charset="0"/>
                                </a:rPr>
                                <m:t>C</m:t>
                              </m:r>
                            </m:e>
                            <m:sub>
                              <m:r>
                                <a:rPr lang="en-US" altLang="zh-CN" i="1">
                                  <a:latin typeface="Cambria Math" panose="02040503050406030204" pitchFamily="18" charset="0"/>
                                </a:rPr>
                                <m:t>2</m:t>
                              </m:r>
                              <m:r>
                                <a:rPr lang="en-US" altLang="zh-CN" i="1">
                                  <a:latin typeface="Cambria Math" panose="02040503050406030204" pitchFamily="18" charset="0"/>
                                </a:rPr>
                                <m:t>𝑘</m:t>
                              </m:r>
                            </m:sub>
                            <m:sup>
                              <m:r>
                                <a:rPr lang="en-US" altLang="zh-CN" i="1">
                                  <a:latin typeface="Cambria Math" panose="02040503050406030204" pitchFamily="18" charset="0"/>
                                </a:rPr>
                                <m:t>𝑘</m:t>
                              </m:r>
                            </m:sup>
                          </m:sSubSup>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e>
                              </m:d>
                            </m:e>
                            <m:sup>
                              <m:r>
                                <a:rPr lang="en-US" altLang="zh-CN" i="1">
                                  <a:latin typeface="Cambria Math" panose="02040503050406030204" pitchFamily="18" charset="0"/>
                                </a:rPr>
                                <m:t>𝑘</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𝑘</m:t>
                                  </m:r>
                                  <m:r>
                                    <a:rPr lang="en-US" altLang="zh-CN" i="1">
                                      <a:latin typeface="Cambria Math" panose="02040503050406030204" pitchFamily="18" charset="0"/>
                                    </a:rPr>
                                    <m:t>→+∞</m:t>
                                  </m:r>
                                </m:lim>
                              </m:limLow>
                            </m:fName>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𝜋</m:t>
                                      </m:r>
                                      <m:r>
                                        <a:rPr lang="en-US" altLang="zh-CN" b="0" i="1" smtClean="0">
                                          <a:latin typeface="Cambria Math" panose="02040503050406030204" pitchFamily="18" charset="0"/>
                                        </a:rPr>
                                        <m:t>𝑘</m:t>
                                      </m:r>
                                    </m:e>
                                  </m:rad>
                                </m:den>
                              </m:f>
                            </m:e>
                          </m:func>
                          <m:r>
                            <a:rPr lang="en-US" altLang="zh-CN" b="0" i="1" smtClean="0">
                              <a:latin typeface="Cambria Math" panose="02040503050406030204" pitchFamily="18" charset="0"/>
                            </a:rPr>
                            <m:t>=0</m:t>
                          </m:r>
                        </m:e>
                      </m:func>
                      <m:r>
                        <a:rPr lang="en-US" altLang="zh-CN" b="0" i="1" smtClean="0">
                          <a:latin typeface="Cambria Math" panose="02040503050406030204" pitchFamily="18" charset="0"/>
                        </a:rPr>
                        <m:t>,</m:t>
                      </m:r>
                    </m:oMath>
                  </m:oMathPara>
                </a14:m>
                <a:endParaRPr lang="en-US" altLang="zh-CN" dirty="0" smtClean="0"/>
              </a:p>
              <a:p>
                <a:pPr marL="0" indent="0">
                  <a:buNone/>
                </a:pPr>
                <a:r>
                  <a:rPr lang="zh-CN" altLang="en-US" dirty="0" smtClean="0"/>
                  <a:t> 所以，对称随机游动所有态为</a:t>
                </a:r>
                <a:r>
                  <a:rPr lang="zh-CN" altLang="en-US" dirty="0"/>
                  <a:t>零常返</a:t>
                </a:r>
                <a:r>
                  <a:rPr lang="zh-CN" altLang="en-US" dirty="0" smtClean="0"/>
                  <a:t>态</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143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状态的类性质</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zh-CN" altLang="en-US" dirty="0" smtClean="0"/>
                  <a:t>若</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oMath>
                </a14:m>
                <a:r>
                  <a:rPr lang="en-US" altLang="zh-CN" dirty="0" smtClean="0"/>
                  <a:t>,  </a:t>
                </a:r>
                <a:r>
                  <a:rPr lang="zh-CN" altLang="en-US" dirty="0" smtClean="0"/>
                  <a:t>则</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zh-CN" altLang="en-US" dirty="0" smtClean="0"/>
                  <a:t>具有相同的状态分类</a:t>
                </a:r>
                <a:r>
                  <a:rPr lang="en-US" altLang="zh-CN" dirty="0" smtClean="0"/>
                  <a:t>.</a:t>
                </a:r>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76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闭集</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00000"/>
                  </a:lnSpc>
                </a:pPr>
                <a:r>
                  <a:rPr lang="zh-CN" altLang="en-US" b="1" dirty="0" smtClean="0">
                    <a:solidFill>
                      <a:srgbClr val="00B0F0"/>
                    </a:solidFill>
                  </a:rPr>
                  <a:t>定义</a:t>
                </a:r>
                <a:r>
                  <a:rPr lang="en-US" altLang="zh-CN" b="1" dirty="0" smtClean="0">
                    <a:solidFill>
                      <a:srgbClr val="00B0F0"/>
                    </a:solidFill>
                  </a:rPr>
                  <a:t> </a:t>
                </a:r>
                <a:r>
                  <a:rPr lang="zh-CN" altLang="en-US" dirty="0" smtClean="0"/>
                  <a:t> 设</a:t>
                </a:r>
                <a14:m>
                  <m:oMath xmlns:m="http://schemas.openxmlformats.org/officeDocument/2006/math">
                    <m:r>
                      <a:rPr lang="en-US" altLang="zh-CN" b="0" i="1" smtClean="0">
                        <a:latin typeface="Cambria Math" panose="02040503050406030204" pitchFamily="18" charset="0"/>
                      </a:rPr>
                      <m:t>𝐶</m:t>
                    </m:r>
                  </m:oMath>
                </a14:m>
                <a:r>
                  <a:rPr lang="zh-CN" altLang="en-US" dirty="0" smtClean="0"/>
                  <a:t>为状态空间</a:t>
                </a:r>
                <a14:m>
                  <m:oMath xmlns:m="http://schemas.openxmlformats.org/officeDocument/2006/math">
                    <m:r>
                      <a:rPr lang="en-US" altLang="zh-CN" b="0" i="1" smtClean="0">
                        <a:latin typeface="Cambria Math" panose="02040503050406030204" pitchFamily="18" charset="0"/>
                      </a:rPr>
                      <m:t>𝐼</m:t>
                    </m:r>
                  </m:oMath>
                </a14:m>
                <a:r>
                  <a:rPr lang="zh-CN" altLang="en-US" dirty="0" smtClean="0"/>
                  <a:t>的一个子集，</a:t>
                </a:r>
                <a:endParaRPr lang="en-US" altLang="zh-CN" dirty="0" smtClean="0"/>
              </a:p>
              <a:p>
                <a:pPr>
                  <a:lnSpc>
                    <a:spcPct val="100000"/>
                  </a:lnSpc>
                </a:pPr>
                <a:r>
                  <a:rPr lang="zh-CN" altLang="en-US" dirty="0" smtClean="0"/>
                  <a:t>若</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 </m:t>
                    </m:r>
                  </m:oMath>
                </a14:m>
                <a:r>
                  <a:rPr lang="zh-CN" altLang="en-US" dirty="0" smtClean="0"/>
                  <a:t>则我们称</a:t>
                </a:r>
                <a14:m>
                  <m:oMath xmlns:m="http://schemas.openxmlformats.org/officeDocument/2006/math">
                    <m:r>
                      <a:rPr lang="en-US" altLang="zh-CN" i="1">
                        <a:latin typeface="Cambria Math" panose="02040503050406030204" pitchFamily="18" charset="0"/>
                      </a:rPr>
                      <m:t>𝐶</m:t>
                    </m:r>
                  </m:oMath>
                </a14:m>
                <a:r>
                  <a:rPr lang="zh-CN" altLang="en-US" dirty="0"/>
                  <a:t>为</a:t>
                </a:r>
                <a14:m>
                  <m:oMath xmlns:m="http://schemas.openxmlformats.org/officeDocument/2006/math">
                    <m:r>
                      <a:rPr lang="en-US" altLang="zh-CN" i="1">
                        <a:latin typeface="Cambria Math" panose="02040503050406030204" pitchFamily="18" charset="0"/>
                      </a:rPr>
                      <m:t>𝐼</m:t>
                    </m:r>
                  </m:oMath>
                </a14:m>
                <a:r>
                  <a:rPr lang="zh-CN" altLang="en-US" dirty="0"/>
                  <a:t>的一</a:t>
                </a:r>
                <a:r>
                  <a:rPr lang="zh-CN" altLang="en-US" dirty="0" smtClean="0"/>
                  <a:t>个闭集；</a:t>
                </a:r>
                <a:endParaRPr lang="en-US" altLang="zh-CN" dirty="0" smtClean="0"/>
              </a:p>
              <a:p>
                <a:pPr>
                  <a:lnSpc>
                    <a:spcPct val="100000"/>
                  </a:lnSpc>
                </a:pPr>
                <a:r>
                  <a:rPr lang="zh-CN" altLang="en-US" dirty="0"/>
                  <a:t>若闭集</a:t>
                </a:r>
                <a14:m>
                  <m:oMath xmlns:m="http://schemas.openxmlformats.org/officeDocument/2006/math">
                    <m:r>
                      <a:rPr lang="en-US" altLang="zh-CN" i="1">
                        <a:latin typeface="Cambria Math" panose="02040503050406030204" pitchFamily="18" charset="0"/>
                      </a:rPr>
                      <m:t>𝐶</m:t>
                    </m:r>
                  </m:oMath>
                </a14:m>
                <a:r>
                  <a:rPr lang="zh-CN" altLang="en-US" dirty="0" smtClean="0"/>
                  <a:t>中不含有更小的闭集，则我们称</a:t>
                </a:r>
                <a14:m>
                  <m:oMath xmlns:m="http://schemas.openxmlformats.org/officeDocument/2006/math">
                    <m:r>
                      <a:rPr lang="en-US" altLang="zh-CN" i="1">
                        <a:latin typeface="Cambria Math" panose="02040503050406030204" pitchFamily="18" charset="0"/>
                      </a:rPr>
                      <m:t>𝐶</m:t>
                    </m:r>
                  </m:oMath>
                </a14:m>
                <a:r>
                  <a:rPr lang="zh-CN" altLang="en-US" dirty="0" smtClean="0"/>
                  <a:t>为一个不可约闭集；</a:t>
                </a:r>
                <a:endParaRPr lang="en-US" altLang="zh-CN" dirty="0" smtClean="0"/>
              </a:p>
              <a:p>
                <a:pPr>
                  <a:lnSpc>
                    <a:spcPct val="100000"/>
                  </a:lnSpc>
                </a:pPr>
                <a:r>
                  <a:rPr lang="zh-CN" altLang="en-US" dirty="0"/>
                  <a:t>若</a:t>
                </a:r>
                <a14:m>
                  <m:oMath xmlns:m="http://schemas.openxmlformats.org/officeDocument/2006/math">
                    <m:r>
                      <a:rPr lang="en-US" altLang="zh-CN" i="1">
                        <a:latin typeface="Cambria Math" panose="02040503050406030204" pitchFamily="18" charset="0"/>
                      </a:rPr>
                      <m:t>𝐼</m:t>
                    </m:r>
                  </m:oMath>
                </a14:m>
                <a:r>
                  <a:rPr lang="zh-CN" altLang="en-US" dirty="0"/>
                  <a:t>为一个不可约</a:t>
                </a:r>
                <a:r>
                  <a:rPr lang="zh-CN" altLang="en-US" dirty="0" smtClean="0"/>
                  <a:t>闭集，则我们称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a:t>
                </a:r>
                <a:r>
                  <a:rPr lang="zh-CN" altLang="en-US" dirty="0" smtClean="0"/>
                  <a:t>一</a:t>
                </a:r>
                <a:r>
                  <a:rPr lang="zh-CN" altLang="en-US" dirty="0"/>
                  <a:t>不可约</a:t>
                </a:r>
                <a:r>
                  <a:rPr lang="en-US" altLang="zh-CN" dirty="0" smtClean="0"/>
                  <a:t>Markov</a:t>
                </a:r>
                <a:r>
                  <a:rPr lang="zh-CN" altLang="en-US" dirty="0" smtClean="0"/>
                  <a:t>链</a:t>
                </a:r>
                <a:r>
                  <a:rPr lang="en-US" altLang="zh-CN" dirty="0" smtClean="0"/>
                  <a:t>.</a:t>
                </a:r>
              </a:p>
              <a:p>
                <a:pPr>
                  <a:lnSpc>
                    <a:spcPct val="100000"/>
                  </a:lnSpc>
                </a:pPr>
                <a:r>
                  <a:rPr lang="zh-CN" altLang="en-US" dirty="0" smtClean="0"/>
                  <a:t>以下，我们以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𝑁</m:t>
                        </m:r>
                      </m:sub>
                    </m:sSub>
                  </m:oMath>
                </a14:m>
                <a:r>
                  <a:rPr lang="zh-CN" altLang="en-US" dirty="0" smtClean="0"/>
                  <a:t>记所有非常返态的集合，以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𝑅</m:t>
                        </m:r>
                      </m:sub>
                    </m:sSub>
                  </m:oMath>
                </a14:m>
                <a:r>
                  <a:rPr lang="zh-CN" altLang="en-US" dirty="0" smtClean="0"/>
                  <a:t>记所有常</a:t>
                </a:r>
                <a:r>
                  <a:rPr lang="zh-CN" altLang="en-US" dirty="0"/>
                  <a:t>返态的</a:t>
                </a:r>
                <a:r>
                  <a:rPr lang="zh-CN" altLang="en-US" dirty="0" smtClean="0"/>
                  <a:t>集合，</a:t>
                </a:r>
                <a:r>
                  <a:rPr lang="zh-CN" altLang="en-US" dirty="0"/>
                  <a:t>以</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𝑅</m:t>
                        </m:r>
                      </m:sub>
                      <m:sup>
                        <m:r>
                          <a:rPr lang="en-US" altLang="zh-CN" b="0" i="1" smtClean="0">
                            <a:latin typeface="Cambria Math" panose="02040503050406030204" pitchFamily="18" charset="0"/>
                          </a:rPr>
                          <m:t>+</m:t>
                        </m:r>
                      </m:sup>
                    </m:sSubSup>
                  </m:oMath>
                </a14:m>
                <a:r>
                  <a:rPr lang="zh-CN" altLang="en-US" dirty="0"/>
                  <a:t>记</a:t>
                </a:r>
                <a:r>
                  <a:rPr lang="zh-CN" altLang="en-US" dirty="0" smtClean="0"/>
                  <a:t>所有</a:t>
                </a:r>
                <a:r>
                  <a:rPr lang="zh-CN" altLang="en-US" dirty="0"/>
                  <a:t>正</a:t>
                </a:r>
                <a:r>
                  <a:rPr lang="zh-CN" altLang="en-US" dirty="0" smtClean="0"/>
                  <a:t>常</a:t>
                </a:r>
                <a:r>
                  <a:rPr lang="zh-CN" altLang="en-US" dirty="0"/>
                  <a:t>返态的</a:t>
                </a:r>
                <a:r>
                  <a:rPr lang="zh-CN" altLang="en-US" dirty="0" smtClean="0"/>
                  <a:t>集合，</a:t>
                </a:r>
                <a:r>
                  <a:rPr lang="zh-CN" altLang="en-US" dirty="0"/>
                  <a:t>以</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𝑅</m:t>
                        </m:r>
                      </m:sub>
                      <m:sup>
                        <m:r>
                          <a:rPr lang="en-US" altLang="zh-CN" b="0" i="1" smtClean="0">
                            <a:latin typeface="Cambria Math" panose="02040503050406030204" pitchFamily="18" charset="0"/>
                          </a:rPr>
                          <m:t>0</m:t>
                        </m:r>
                      </m:sup>
                    </m:sSubSup>
                  </m:oMath>
                </a14:m>
                <a:r>
                  <a:rPr lang="zh-CN" altLang="en-US" dirty="0"/>
                  <a:t>记</a:t>
                </a:r>
                <a:r>
                  <a:rPr lang="zh-CN" altLang="en-US" dirty="0" smtClean="0"/>
                  <a:t>所有零常</a:t>
                </a:r>
                <a:r>
                  <a:rPr lang="zh-CN" altLang="en-US" dirty="0"/>
                  <a:t>返态的</a:t>
                </a:r>
                <a:r>
                  <a:rPr lang="zh-CN" altLang="en-US" dirty="0" smtClean="0"/>
                  <a:t>集合</a:t>
                </a:r>
                <a:r>
                  <a:rPr lang="en-US" altLang="zh-CN" dirty="0" smtClean="0"/>
                  <a:t>.</a:t>
                </a:r>
              </a:p>
              <a:p>
                <a:pPr>
                  <a:lnSpc>
                    <a:spcPct val="100000"/>
                  </a:lnSpc>
                </a:pPr>
                <a:r>
                  <a:rPr lang="zh-CN" altLang="en-US" b="1" dirty="0" smtClean="0">
                    <a:solidFill>
                      <a:srgbClr val="00B0F0"/>
                    </a:solidFill>
                  </a:rPr>
                  <a:t>定理</a:t>
                </a:r>
                <a:r>
                  <a:rPr lang="en-US" altLang="zh-CN" b="1" dirty="0" smtClean="0">
                    <a:solidFill>
                      <a:srgbClr val="00B0F0"/>
                    </a:solidFill>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𝑅</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𝑅</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𝑅</m:t>
                        </m:r>
                      </m:sub>
                      <m:sup>
                        <m:r>
                          <a:rPr lang="en-US" altLang="zh-CN" b="0" i="1" smtClean="0">
                            <a:latin typeface="Cambria Math" panose="02040503050406030204" pitchFamily="18" charset="0"/>
                          </a:rPr>
                          <m:t>0</m:t>
                        </m:r>
                      </m:sup>
                    </m:sSubSup>
                  </m:oMath>
                </a14:m>
                <a:r>
                  <a:rPr lang="zh-CN" altLang="en-US" dirty="0"/>
                  <a:t>都是</a:t>
                </a:r>
                <a:r>
                  <a:rPr lang="zh-CN" altLang="en-US" dirty="0" smtClean="0"/>
                  <a:t>闭集</a:t>
                </a:r>
                <a:r>
                  <a:rPr lang="en-US" altLang="zh-CN" dirty="0" smtClean="0"/>
                  <a:t>.</a:t>
                </a:r>
              </a:p>
              <a:p>
                <a:pPr>
                  <a:lnSpc>
                    <a:spcPct val="100000"/>
                  </a:lnSpc>
                </a:pPr>
                <a:r>
                  <a:rPr lang="zh-CN" altLang="en-US" b="1" dirty="0" smtClean="0">
                    <a:solidFill>
                      <a:srgbClr val="00B0F0"/>
                    </a:solidFill>
                  </a:rPr>
                  <a:t>定理</a:t>
                </a:r>
                <a:r>
                  <a:rPr lang="en-US" altLang="zh-CN" b="1" dirty="0" smtClean="0">
                    <a:solidFill>
                      <a:srgbClr val="00B0F0"/>
                    </a:solidFill>
                  </a:rPr>
                  <a:t>  </a:t>
                </a:r>
                <a:r>
                  <a:rPr lang="zh-CN" altLang="en-US" dirty="0" smtClean="0"/>
                  <a:t>若</a:t>
                </a:r>
                <a14:m>
                  <m:oMath xmlns:m="http://schemas.openxmlformats.org/officeDocument/2006/math">
                    <m:r>
                      <a:rPr lang="en-US" altLang="zh-CN" i="1">
                        <a:latin typeface="Cambria Math" panose="02040503050406030204" pitchFamily="18" charset="0"/>
                      </a:rPr>
                      <m:t>𝑖</m:t>
                    </m:r>
                  </m:oMath>
                </a14:m>
                <a:r>
                  <a:rPr lang="zh-CN" altLang="en-US" dirty="0"/>
                  <a:t>为常返</a:t>
                </a:r>
                <a:r>
                  <a:rPr lang="zh-CN" altLang="en-US" dirty="0" smtClean="0"/>
                  <a:t>态，记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rPr>
                      <m:t>}</m:t>
                    </m:r>
                  </m:oMath>
                </a14:m>
                <a:r>
                  <a:rPr lang="en-US" altLang="zh-CN" dirty="0" smtClean="0"/>
                  <a:t>, </a:t>
                </a:r>
                <a:r>
                  <a:rPr lang="zh-CN" altLang="en-US" dirty="0" smtClean="0"/>
                  <a:t>则</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dirty="0"/>
                  <a:t>为一个不可约</a:t>
                </a:r>
                <a:r>
                  <a:rPr lang="zh-CN" altLang="en-US" dirty="0" smtClean="0"/>
                  <a:t>闭集</a:t>
                </a:r>
                <a:r>
                  <a:rPr lang="en-US" altLang="zh-CN" dirty="0" smtClean="0"/>
                  <a:t>.</a:t>
                </a:r>
              </a:p>
              <a:p>
                <a:pPr>
                  <a:lnSpc>
                    <a:spcPct val="100000"/>
                  </a:lnSpc>
                </a:pPr>
                <a:r>
                  <a:rPr lang="zh-CN" altLang="en-US" dirty="0"/>
                  <a:t>我们称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oMath>
                </a14:m>
                <a:r>
                  <a:rPr lang="zh-CN" altLang="en-US" dirty="0"/>
                  <a:t>为一</a:t>
                </a:r>
                <a:r>
                  <a:rPr lang="zh-CN" altLang="en-US" dirty="0" smtClean="0"/>
                  <a:t>个基本的常返闭集</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2121" r="-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17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b="1" dirty="0" smtClean="0">
                <a:solidFill>
                  <a:srgbClr val="FF0000"/>
                </a:solidFill>
              </a:rPr>
              <a:t>有限状态情形</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b="1" dirty="0" smtClean="0">
                    <a:solidFill>
                      <a:srgbClr val="00B0F0"/>
                    </a:solidFill>
                  </a:rPr>
                  <a:t>定理</a:t>
                </a:r>
                <a:r>
                  <a:rPr lang="en-US" altLang="zh-CN" dirty="0" smtClean="0">
                    <a:solidFill>
                      <a:srgbClr val="00B0F0"/>
                    </a:solidFill>
                  </a:rPr>
                  <a:t> </a:t>
                </a:r>
                <a:r>
                  <a:rPr lang="zh-CN" altLang="en-US" dirty="0" smtClean="0"/>
                  <a:t>若</a:t>
                </a:r>
                <a:r>
                  <a:rPr lang="en-US" altLang="zh-CN" dirty="0" smtClean="0"/>
                  <a:t>Markov</a:t>
                </a:r>
                <a:r>
                  <a:rPr lang="zh-CN" altLang="en-US" dirty="0"/>
                  <a:t>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的状态空间</a:t>
                </a:r>
                <a14:m>
                  <m:oMath xmlns:m="http://schemas.openxmlformats.org/officeDocument/2006/math">
                    <m:r>
                      <a:rPr lang="en-US" altLang="zh-CN" i="1">
                        <a:latin typeface="Cambria Math" panose="02040503050406030204" pitchFamily="18" charset="0"/>
                      </a:rPr>
                      <m:t>𝐼</m:t>
                    </m:r>
                  </m:oMath>
                </a14:m>
                <a:r>
                  <a:rPr lang="zh-CN" altLang="en-US" dirty="0" smtClean="0"/>
                  <a:t>为一有限集合，则</a:t>
                </a:r>
                <a:endParaRPr lang="en-US" altLang="zh-CN" dirty="0" smtClean="0"/>
              </a:p>
              <a:p>
                <a:r>
                  <a:rPr lang="zh-CN" altLang="en-US" dirty="0" smtClean="0"/>
                  <a:t>（</a:t>
                </a:r>
                <a:r>
                  <a:rPr lang="en-US" altLang="zh-CN" dirty="0" smtClean="0"/>
                  <a:t>1</a:t>
                </a:r>
                <a:r>
                  <a:rPr lang="zh-CN" altLang="en-US" dirty="0" smtClean="0"/>
                  <a:t>）</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𝐼</m:t>
                        </m:r>
                      </m:e>
                      <m:sub>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ea typeface="Cambria Math" panose="02040503050406030204" pitchFamily="18" charset="0"/>
                      </a:rPr>
                      <m:t>, </m:t>
                    </m:r>
                  </m:oMath>
                </a14:m>
                <a:r>
                  <a:rPr lang="zh-CN" altLang="en-US" dirty="0" smtClean="0"/>
                  <a:t>即有限</a:t>
                </a:r>
                <a:r>
                  <a:rPr lang="en-US" altLang="zh-CN" dirty="0"/>
                  <a:t>Markov</a:t>
                </a:r>
                <a:r>
                  <a:rPr lang="zh-CN" altLang="en-US" dirty="0" smtClean="0"/>
                  <a:t>链不可能所有态都是非常返态</a:t>
                </a:r>
                <a:r>
                  <a:rPr lang="en-US" altLang="zh-CN" dirty="0" smtClean="0"/>
                  <a:t>;</a:t>
                </a:r>
              </a:p>
              <a:p>
                <a:r>
                  <a:rPr lang="zh-CN" altLang="en-US" dirty="0" smtClean="0"/>
                  <a:t>（</a:t>
                </a:r>
                <a:r>
                  <a:rPr lang="en-US" altLang="zh-CN" dirty="0" smtClean="0"/>
                  <a:t>2</a:t>
                </a:r>
                <a:r>
                  <a:rPr lang="zh-CN" altLang="en-US" dirty="0" smtClean="0"/>
                  <a:t>）</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𝑅</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zh-CN" altLang="en-US" dirty="0"/>
                  <a:t>即有限</a:t>
                </a:r>
                <a:r>
                  <a:rPr lang="en-US" altLang="zh-CN" dirty="0"/>
                  <a:t>Markov</a:t>
                </a:r>
                <a:r>
                  <a:rPr lang="zh-CN" altLang="en-US" dirty="0" smtClean="0"/>
                  <a:t>链</a:t>
                </a:r>
                <a:r>
                  <a:rPr lang="zh-CN" altLang="en-US" dirty="0"/>
                  <a:t>没</a:t>
                </a:r>
                <a:r>
                  <a:rPr lang="zh-CN" altLang="en-US" dirty="0" smtClean="0"/>
                  <a:t>有零常</a:t>
                </a:r>
                <a:r>
                  <a:rPr lang="zh-CN" altLang="en-US" dirty="0"/>
                  <a:t>返态</a:t>
                </a:r>
                <a:r>
                  <a:rPr lang="en-US" altLang="zh-CN" dirty="0" smtClean="0"/>
                  <a:t>;</a:t>
                </a:r>
              </a:p>
              <a:p>
                <a:r>
                  <a:rPr lang="zh-CN" altLang="en-US" dirty="0" smtClean="0"/>
                  <a:t>（</a:t>
                </a:r>
                <a:r>
                  <a:rPr lang="en-US" altLang="zh-CN" dirty="0" smtClean="0"/>
                  <a:t>3</a:t>
                </a:r>
                <a:r>
                  <a:rPr lang="zh-CN" altLang="en-US" dirty="0" smtClean="0"/>
                  <a:t>）</a:t>
                </a:r>
                <a:r>
                  <a:rPr lang="zh-CN" altLang="en-US" dirty="0"/>
                  <a:t>有限</a:t>
                </a:r>
                <a:r>
                  <a:rPr lang="en-US" altLang="zh-CN" dirty="0"/>
                  <a:t>Markov</a:t>
                </a:r>
                <a:r>
                  <a:rPr lang="zh-CN" altLang="en-US" dirty="0" smtClean="0"/>
                  <a:t>链从任意状态出发，一定会在有限的时间里进入某个正常返的闭集</a:t>
                </a:r>
                <a:r>
                  <a:rPr lang="en-US" altLang="zh-CN" dirty="0" smtClean="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155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1. </a:t>
                </a:r>
                <a:r>
                  <a:rPr lang="zh-CN" altLang="en-US" dirty="0"/>
                  <a:t>一维</a:t>
                </a:r>
                <a:r>
                  <a:rPr lang="zh-CN" altLang="en-US" dirty="0" smtClean="0"/>
                  <a:t>无限制情形，对称</a:t>
                </a:r>
                <a:r>
                  <a:rPr lang="zh-CN" altLang="en-US" dirty="0"/>
                  <a:t>随机游动是一个不可约</a:t>
                </a:r>
                <a:r>
                  <a:rPr lang="zh-CN" altLang="en-US" dirty="0" smtClean="0"/>
                  <a:t>的零常返链，非对称</a:t>
                </a:r>
                <a:r>
                  <a:rPr lang="zh-CN" altLang="en-US" dirty="0"/>
                  <a:t>随机游动是一个不可约</a:t>
                </a:r>
                <a:r>
                  <a:rPr lang="zh-CN" altLang="en-US" dirty="0" smtClean="0"/>
                  <a:t>的非常返链</a:t>
                </a:r>
                <a:r>
                  <a:rPr lang="en-US" altLang="zh-CN" dirty="0" smtClean="0"/>
                  <a:t>.</a:t>
                </a:r>
                <a:endParaRPr lang="en-US" altLang="zh-CN" dirty="0"/>
              </a:p>
              <a:p>
                <a:pPr marL="0" indent="0">
                  <a:buNone/>
                </a:pPr>
                <a:r>
                  <a:rPr lang="en-US" altLang="zh-CN" dirty="0"/>
                  <a:t> </a:t>
                </a:r>
                <a:r>
                  <a:rPr lang="en-US" altLang="zh-CN" dirty="0" smtClean="0"/>
                  <a:t> 2.</a:t>
                </a:r>
                <a:r>
                  <a:rPr lang="zh-CN" altLang="en-US" dirty="0" smtClean="0"/>
                  <a:t>带两个吸收壁的随机游动，</a:t>
                </a:r>
                <a14:m>
                  <m:oMath xmlns:m="http://schemas.openxmlformats.org/officeDocument/2006/math">
                    <m:r>
                      <a:rPr lang="en-US" altLang="zh-CN" b="0" i="1" smtClean="0">
                        <a:latin typeface="Cambria Math" panose="02040503050406030204" pitchFamily="18" charset="0"/>
                      </a:rPr>
                      <m:t>0, </m:t>
                    </m:r>
                    <m:r>
                      <a:rPr lang="en-US" altLang="zh-CN" b="0" i="1" smtClean="0">
                        <a:latin typeface="Cambria Math" panose="02040503050406030204" pitchFamily="18" charset="0"/>
                      </a:rPr>
                      <m:t>𝑁</m:t>
                    </m:r>
                  </m:oMath>
                </a14:m>
                <a:r>
                  <a:rPr lang="zh-CN" altLang="en-US" dirty="0" smtClean="0"/>
                  <a:t>为两个吸收态</a:t>
                </a:r>
                <a:r>
                  <a:rPr lang="en-US" altLang="zh-CN" dirty="0" smtClean="0"/>
                  <a:t>, </a:t>
                </a:r>
                <a14:m>
                  <m:oMath xmlns:m="http://schemas.openxmlformats.org/officeDocument/2006/math">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r>
                  <a:rPr lang="zh-CN" altLang="en-US" dirty="0" smtClean="0"/>
                  <a:t>都是非常返态</a:t>
                </a:r>
                <a:r>
                  <a:rPr lang="en-US" altLang="zh-CN" dirty="0" smtClean="0"/>
                  <a:t>.</a:t>
                </a:r>
              </a:p>
              <a:p>
                <a:r>
                  <a:rPr lang="en-US" altLang="zh-CN" dirty="0"/>
                  <a:t>3</a:t>
                </a:r>
                <a:r>
                  <a:rPr lang="en-US" altLang="zh-CN" dirty="0" smtClean="0"/>
                  <a:t>. </a:t>
                </a:r>
                <a:r>
                  <a:rPr lang="en-US" altLang="zh-CN" dirty="0" err="1" smtClean="0"/>
                  <a:t>Ehrenfest</a:t>
                </a:r>
                <a:r>
                  <a:rPr lang="zh-CN" altLang="en-US" dirty="0" smtClean="0"/>
                  <a:t>链是一个不可约的正常返链</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2121" r="-1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966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状态的周期性</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 </a:t>
                </a:r>
                <a:r>
                  <a:rPr lang="zh-CN" altLang="en-US" dirty="0" smtClean="0"/>
                  <a:t>设</a:t>
                </a:r>
                <a:r>
                  <a:rPr lang="en-US" altLang="zh-CN" dirty="0" smtClean="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为一</a:t>
                </a:r>
                <a:r>
                  <a:rPr lang="en-US" altLang="zh-CN" dirty="0" smtClean="0"/>
                  <a:t>Markov</a:t>
                </a:r>
                <a:r>
                  <a:rPr lang="zh-CN" altLang="en-US" dirty="0" smtClean="0"/>
                  <a:t>链，对</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oMath>
                </a14:m>
                <a:r>
                  <a:rPr lang="en-US" altLang="zh-CN" dirty="0" smtClean="0"/>
                  <a:t>, </a:t>
                </a:r>
                <a:r>
                  <a:rPr lang="zh-CN" altLang="en-US" dirty="0" smtClean="0"/>
                  <a:t>记</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bSup>
                          <m:r>
                            <a:rPr lang="en-US" altLang="zh-CN" b="0" i="1" smtClean="0">
                              <a:latin typeface="Cambria Math" panose="02040503050406030204" pitchFamily="18" charset="0"/>
                            </a:rPr>
                            <m:t>&gt;0</m:t>
                          </m:r>
                        </m:e>
                      </m:d>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smtClean="0"/>
                  <a:t>其中</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𝐷</m:t>
                    </m:r>
                  </m:oMath>
                </a14:m>
                <a:r>
                  <a:rPr lang="zh-CN" altLang="en-US" dirty="0" smtClean="0"/>
                  <a:t>指最大公约数</a:t>
                </a:r>
                <a:r>
                  <a:rPr lang="en-US" altLang="zh-CN" dirty="0" smtClean="0"/>
                  <a:t>.</a:t>
                </a:r>
              </a:p>
              <a:p>
                <a:pPr marL="0" indent="0">
                  <a:lnSpc>
                    <a:spcPct val="100000"/>
                  </a:lnSpc>
                  <a:buNone/>
                </a:pPr>
                <a:r>
                  <a:rPr lang="zh-CN" altLang="en-US" dirty="0" smtClean="0"/>
                  <a:t>若</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zh-CN" altLang="en-US" dirty="0" smtClean="0"/>
                  <a:t>，我们称</a:t>
                </a:r>
                <a14:m>
                  <m:oMath xmlns:m="http://schemas.openxmlformats.org/officeDocument/2006/math">
                    <m:r>
                      <a:rPr lang="en-US" altLang="zh-CN" i="1">
                        <a:latin typeface="Cambria Math" panose="02040503050406030204" pitchFamily="18" charset="0"/>
                      </a:rPr>
                      <m:t>𝑖</m:t>
                    </m:r>
                  </m:oMath>
                </a14:m>
                <a:r>
                  <a:rPr lang="zh-CN" altLang="en-US" dirty="0" smtClean="0"/>
                  <a:t>为非周期状态；</a:t>
                </a:r>
                <a:endParaRPr lang="en-US" altLang="zh-CN" dirty="0" smtClean="0"/>
              </a:p>
              <a:p>
                <a:pPr marL="0" indent="0">
                  <a:lnSpc>
                    <a:spcPct val="100000"/>
                  </a:lnSpc>
                  <a:buNone/>
                </a:pPr>
                <a:r>
                  <a:rPr lang="zh-CN" altLang="en-US" dirty="0"/>
                  <a:t>若</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b="0" i="1" smtClean="0">
                        <a:latin typeface="Cambria Math" panose="02040503050406030204" pitchFamily="18" charset="0"/>
                      </a:rPr>
                      <m:t>&gt;</m:t>
                    </m:r>
                    <m:r>
                      <a:rPr lang="en-US" altLang="zh-CN" i="1">
                        <a:latin typeface="Cambria Math" panose="02040503050406030204" pitchFamily="18" charset="0"/>
                      </a:rPr>
                      <m:t>1</m:t>
                    </m:r>
                  </m:oMath>
                </a14:m>
                <a:r>
                  <a:rPr lang="zh-CN" altLang="en-US" dirty="0"/>
                  <a:t>，我们称</a:t>
                </a:r>
                <a14:m>
                  <m:oMath xmlns:m="http://schemas.openxmlformats.org/officeDocument/2006/math">
                    <m:r>
                      <a:rPr lang="en-US" altLang="zh-CN" i="1">
                        <a:latin typeface="Cambria Math" panose="02040503050406030204" pitchFamily="18" charset="0"/>
                      </a:rPr>
                      <m:t>𝑖</m:t>
                    </m:r>
                  </m:oMath>
                </a14:m>
                <a:r>
                  <a:rPr lang="zh-CN" altLang="en-US" dirty="0" smtClean="0"/>
                  <a:t>具有周期</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smtClean="0"/>
                  <a:t>.</a:t>
                </a:r>
              </a:p>
              <a:p>
                <a:pPr marL="0" indent="0">
                  <a:lnSpc>
                    <a:spcPct val="100000"/>
                  </a:lnSpc>
                  <a:buNone/>
                </a:pPr>
                <a:r>
                  <a:rPr lang="zh-CN" altLang="en-US" b="1" dirty="0" smtClean="0">
                    <a:solidFill>
                      <a:srgbClr val="00B0F0"/>
                    </a:solidFill>
                  </a:rPr>
                  <a:t>例</a:t>
                </a:r>
                <a:r>
                  <a:rPr lang="zh-CN" altLang="en-US" dirty="0" smtClean="0"/>
                  <a:t> 随机游动所有态的周期为</a:t>
                </a:r>
                <a:r>
                  <a:rPr lang="en-US" altLang="zh-CN" dirty="0" smtClean="0"/>
                  <a:t>2.</a:t>
                </a:r>
                <a:endParaRPr lang="en-US" altLang="zh-CN" dirty="0"/>
              </a:p>
              <a:p>
                <a:pPr>
                  <a:lnSpc>
                    <a:spcPct val="100000"/>
                  </a:lnSpc>
                </a:pPr>
                <a:endParaRPr lang="en-US" altLang="zh-CN" dirty="0"/>
              </a:p>
              <a:p>
                <a:pPr marL="0" indent="0">
                  <a:lnSpc>
                    <a:spcPct val="100000"/>
                  </a:lnSpc>
                  <a:buNone/>
                </a:pPr>
                <a:endParaRPr lang="en-US" altLang="zh-CN" dirty="0" smtClean="0"/>
              </a:p>
              <a:p>
                <a:pPr marL="0" indent="0">
                  <a:lnSpc>
                    <a:spcPct val="100000"/>
                  </a:lnSpc>
                  <a:buNone/>
                </a:pPr>
                <a:endParaRPr lang="en-US" altLang="zh-CN" dirty="0" smtClean="0"/>
              </a:p>
              <a:p>
                <a:pPr marL="0" indent="0">
                  <a:lnSpc>
                    <a:spcPct val="100000"/>
                  </a:lnSpc>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891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例</a:t>
            </a:r>
            <a:endParaRPr lang="zh-CN" altLang="en-US" b="1" dirty="0">
              <a:solidFill>
                <a:srgbClr val="FF0000"/>
              </a:solidFill>
            </a:endParaRPr>
          </a:p>
        </p:txBody>
      </p:sp>
      <p:graphicFrame>
        <p:nvGraphicFramePr>
          <p:cNvPr id="4" name="Object 5"/>
          <p:cNvGraphicFramePr>
            <a:graphicFrameLocks noGrp="1" noChangeAspect="1"/>
          </p:cNvGraphicFramePr>
          <p:nvPr>
            <p:ph idx="1"/>
            <p:extLst/>
          </p:nvPr>
        </p:nvGraphicFramePr>
        <p:xfrm>
          <a:off x="4309330" y="2176621"/>
          <a:ext cx="3194050" cy="1177925"/>
        </p:xfrm>
        <a:graphic>
          <a:graphicData uri="http://schemas.openxmlformats.org/presentationml/2006/ole">
            <mc:AlternateContent xmlns:mc="http://schemas.openxmlformats.org/markup-compatibility/2006">
              <mc:Choice xmlns:v="urn:schemas-microsoft-com:vml" Requires="v">
                <p:oleObj spid="_x0000_s1031" name="CorelDRAW" r:id="rId3" imgW="3193560" imgH="1177560" progId="CorelDRAW.Graphic.10">
                  <p:embed/>
                </p:oleObj>
              </mc:Choice>
              <mc:Fallback>
                <p:oleObj name="CorelDRAW" r:id="rId3" imgW="3193560" imgH="1177560" progId="CorelDRAW.Graphic.10">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330" y="2176621"/>
                        <a:ext cx="319405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文本框 2"/>
              <p:cNvSpPr txBox="1"/>
              <p:nvPr/>
            </p:nvSpPr>
            <p:spPr>
              <a:xfrm>
                <a:off x="1266092" y="3956538"/>
                <a:ext cx="9889588" cy="998928"/>
              </a:xfrm>
              <a:prstGeom prst="rect">
                <a:avLst/>
              </a:prstGeom>
              <a:noFill/>
            </p:spPr>
            <p:txBody>
              <a:bodyPr wrap="square" rtlCol="0">
                <a:spAutoFit/>
              </a:bodyPr>
              <a:lstStyle/>
              <a:p>
                <a:pPr marL="342900" indent="-342900">
                  <a:buAutoNum type="arabicPeriod"/>
                </a:pPr>
                <a:r>
                  <a:rPr lang="zh-CN" altLang="en-US" dirty="0" smtClean="0"/>
                  <a:t>若一个态的周期为</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smtClean="0"/>
                  <a:t>，则</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从</a:t>
                </a:r>
                <a14:m>
                  <m:oMath xmlns:m="http://schemas.openxmlformats.org/officeDocument/2006/math">
                    <m:r>
                      <a:rPr lang="en-US" altLang="zh-CN" i="1">
                        <a:latin typeface="Cambria Math" panose="02040503050406030204" pitchFamily="18" charset="0"/>
                      </a:rPr>
                      <m:t>𝑖</m:t>
                    </m:r>
                  </m:oMath>
                </a14:m>
                <a:r>
                  <a:rPr lang="zh-CN" altLang="en-US" dirty="0" smtClean="0"/>
                  <a:t>出发回来的步数一定是</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smtClean="0"/>
                  <a:t>的倍数，但不能保证经过</a:t>
                </a:r>
                <a14:m>
                  <m:oMath xmlns:m="http://schemas.openxmlformats.org/officeDocument/2006/math">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zh-CN" altLang="en-US" dirty="0"/>
                  <a:t>的</a:t>
                </a:r>
                <a:r>
                  <a:rPr lang="zh-CN" altLang="en-US" dirty="0" smtClean="0"/>
                  <a:t>倍数步可以回来</a:t>
                </a:r>
                <a:r>
                  <a:rPr lang="en-US" altLang="zh-CN" dirty="0" smtClean="0"/>
                  <a:t>.</a:t>
                </a:r>
              </a:p>
              <a:p>
                <a:pPr marL="342900" indent="-342900">
                  <a:buAutoNum type="arabicPeriod"/>
                </a:pPr>
                <a:r>
                  <a:rPr lang="zh-CN" altLang="en-US" dirty="0" smtClean="0"/>
                  <a:t>但可以证明，存在</a:t>
                </a:r>
                <a14:m>
                  <m:oMath xmlns:m="http://schemas.openxmlformats.org/officeDocument/2006/math">
                    <m:r>
                      <a:rPr lang="en-US" altLang="zh-CN" b="0" i="1" smtClean="0">
                        <a:latin typeface="Cambria Math" panose="02040503050406030204" pitchFamily="18" charset="0"/>
                      </a:rPr>
                      <m:t>𝑛</m:t>
                    </m:r>
                  </m:oMath>
                </a14:m>
                <a:r>
                  <a:rPr lang="en-US" altLang="zh-CN" dirty="0" smtClean="0"/>
                  <a:t>, </a:t>
                </a:r>
                <a:r>
                  <a:rPr lang="zh-CN" altLang="en-US" dirty="0" smtClean="0"/>
                  <a:t>对</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0"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sup>
                    </m:sSubSup>
                    <m:r>
                      <a:rPr lang="en-US" altLang="zh-CN" b="0" i="1" smtClean="0">
                        <a:latin typeface="Cambria Math" panose="02040503050406030204" pitchFamily="18" charset="0"/>
                      </a:rPr>
                      <m:t>&gt;0.</m:t>
                    </m:r>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266092" y="3956538"/>
                <a:ext cx="9889588" cy="998928"/>
              </a:xfrm>
              <a:prstGeom prst="rect">
                <a:avLst/>
              </a:prstGeom>
              <a:blipFill>
                <a:blip r:embed="rId5"/>
                <a:stretch>
                  <a:fillRect l="-555" t="-4268" b="-7317"/>
                </a:stretch>
              </a:blipFill>
            </p:spPr>
            <p:txBody>
              <a:bodyPr/>
              <a:lstStyle/>
              <a:p>
                <a:r>
                  <a:rPr lang="zh-CN" altLang="en-US">
                    <a:noFill/>
                  </a:rPr>
                  <a:t> </a:t>
                </a:r>
              </a:p>
            </p:txBody>
          </p:sp>
        </mc:Fallback>
      </mc:AlternateContent>
      <p:sp>
        <p:nvSpPr>
          <p:cNvPr id="5" name="文本框 4"/>
          <p:cNvSpPr txBox="1"/>
          <p:nvPr/>
        </p:nvSpPr>
        <p:spPr>
          <a:xfrm>
            <a:off x="6126480" y="2214437"/>
            <a:ext cx="501162" cy="369332"/>
          </a:xfrm>
          <a:prstGeom prst="rect">
            <a:avLst/>
          </a:prstGeom>
          <a:noFill/>
        </p:spPr>
        <p:txBody>
          <a:bodyPr wrap="square" rtlCol="0">
            <a:spAutoFit/>
          </a:bodyPr>
          <a:lstStyle/>
          <a:p>
            <a:r>
              <a:rPr lang="en-US" altLang="zh-CN" dirty="0" smtClean="0"/>
              <a:t>0.5</a:t>
            </a:r>
            <a:endParaRPr lang="zh-CN" altLang="en-US" dirty="0"/>
          </a:p>
        </p:txBody>
      </p:sp>
      <p:sp>
        <p:nvSpPr>
          <p:cNvPr id="6" name="文本框 5"/>
          <p:cNvSpPr txBox="1"/>
          <p:nvPr/>
        </p:nvSpPr>
        <p:spPr>
          <a:xfrm>
            <a:off x="5734474" y="3023030"/>
            <a:ext cx="476412" cy="369332"/>
          </a:xfrm>
          <a:prstGeom prst="rect">
            <a:avLst/>
          </a:prstGeom>
          <a:noFill/>
        </p:spPr>
        <p:txBody>
          <a:bodyPr wrap="none" rtlCol="0">
            <a:spAutoFit/>
          </a:bodyPr>
          <a:lstStyle/>
          <a:p>
            <a:r>
              <a:rPr lang="en-US" altLang="zh-CN" dirty="0" smtClean="0"/>
              <a:t>0.5</a:t>
            </a:r>
            <a:endParaRPr lang="zh-CN" altLang="en-US" dirty="0"/>
          </a:p>
        </p:txBody>
      </p:sp>
    </p:spTree>
    <p:extLst>
      <p:ext uri="{BB962C8B-B14F-4D97-AF65-F5344CB8AC3E}">
        <p14:creationId xmlns:p14="http://schemas.microsoft.com/office/powerpoint/2010/main" val="279752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周期的类性质</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zh-CN" altLang="en-US" dirty="0" smtClean="0"/>
                  <a:t>设</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oMath>
                </a14:m>
                <a:r>
                  <a:rPr lang="en-US" altLang="zh-CN" dirty="0"/>
                  <a:t>,  </a:t>
                </a:r>
                <a:r>
                  <a:rPr lang="zh-CN" altLang="en-US" dirty="0"/>
                  <a:t>则</a:t>
                </a:r>
                <a14:m>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𝑗</m:t>
                        </m:r>
                      </m:e>
                    </m:d>
                    <m:r>
                      <a:rPr lang="en-US" altLang="zh-CN" b="0" i="1" smtClean="0">
                        <a:latin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46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遍历态</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67619" y="1828149"/>
                <a:ext cx="10058400" cy="4023360"/>
              </a:xfrm>
            </p:spPr>
            <p:txBody>
              <a:bodyPr/>
              <a:lstStyle/>
              <a:p>
                <a:pPr marL="0" indent="0">
                  <a:lnSpc>
                    <a:spcPct val="100000"/>
                  </a:lnSpc>
                  <a:buNone/>
                </a:pPr>
                <a:r>
                  <a:rPr lang="zh-CN" altLang="en-US" b="1" dirty="0" smtClean="0">
                    <a:solidFill>
                      <a:srgbClr val="00B0F0"/>
                    </a:solidFill>
                  </a:rPr>
                  <a:t>定理</a:t>
                </a:r>
                <a:r>
                  <a:rPr lang="en-US" altLang="zh-CN" b="1" dirty="0" smtClean="0">
                    <a:solidFill>
                      <a:srgbClr val="00B0F0"/>
                    </a:solidFill>
                  </a:rPr>
                  <a:t> </a:t>
                </a:r>
                <a:r>
                  <a:rPr lang="zh-CN" altLang="en-US" dirty="0" smtClean="0"/>
                  <a:t> 若</a:t>
                </a:r>
                <a14:m>
                  <m:oMath xmlns:m="http://schemas.openxmlformats.org/officeDocument/2006/math">
                    <m:r>
                      <a:rPr lang="en-US" altLang="zh-CN" b="0" i="1" smtClean="0">
                        <a:latin typeface="Cambria Math" panose="02040503050406030204" pitchFamily="18" charset="0"/>
                      </a:rPr>
                      <m:t>𝑗</m:t>
                    </m:r>
                  </m:oMath>
                </a14:m>
                <a:r>
                  <a:rPr lang="zh-CN" altLang="en-US" dirty="0" smtClean="0"/>
                  <a:t>为非周期的常返态，则</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up>
                          </m:sSubSup>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𝑖𝑗</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𝑗</m:t>
                              </m:r>
                            </m:sub>
                          </m:sSub>
                        </m:den>
                      </m:f>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r>
                  <a:rPr lang="zh-CN" altLang="en-US" dirty="0" smtClean="0"/>
                  <a:t>特别地，若</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oMath>
                </a14:m>
                <a:r>
                  <a:rPr lang="en-US" altLang="zh-CN" dirty="0" smtClean="0"/>
                  <a:t> </a:t>
                </a:r>
                <a:r>
                  <a:rPr lang="zh-CN" altLang="en-US" dirty="0" smtClean="0"/>
                  <a:t>则</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𝑖𝑗</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bSup>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𝑗</m:t>
                              </m:r>
                            </m:sub>
                          </m:sSub>
                        </m:den>
                      </m:f>
                      <m:r>
                        <a:rPr lang="en-US" altLang="zh-CN" i="1">
                          <a:latin typeface="Cambria Math" panose="02040503050406030204" pitchFamily="18" charset="0"/>
                        </a:rPr>
                        <m:t> .</m:t>
                      </m:r>
                    </m:oMath>
                  </m:oMathPara>
                </a14:m>
                <a:endParaRPr lang="en-US" altLang="zh-CN" dirty="0" smtClean="0"/>
              </a:p>
              <a:p>
                <a:pPr marL="0" indent="0">
                  <a:lnSpc>
                    <a:spcPct val="100000"/>
                  </a:lnSpc>
                  <a:buNone/>
                </a:pPr>
                <a:r>
                  <a:rPr lang="zh-CN" altLang="en-US" b="1" dirty="0">
                    <a:solidFill>
                      <a:srgbClr val="00B0F0"/>
                    </a:solidFill>
                  </a:rPr>
                  <a:t>注 </a:t>
                </a:r>
                <a:r>
                  <a:rPr lang="zh-CN" altLang="en-US" dirty="0">
                    <a:solidFill>
                      <a:schemeClr val="tx1"/>
                    </a:solidFill>
                  </a:rPr>
                  <a:t>以后我们只讨论非周期的状态</a:t>
                </a:r>
                <a:r>
                  <a:rPr lang="en-US" altLang="zh-CN" dirty="0" smtClean="0">
                    <a:solidFill>
                      <a:schemeClr val="tx1"/>
                    </a:solidFill>
                  </a:rPr>
                  <a:t>.</a:t>
                </a:r>
                <a:endParaRPr lang="en-US" altLang="zh-CN" dirty="0"/>
              </a:p>
              <a:p>
                <a:pPr marL="0" indent="0">
                  <a:lnSpc>
                    <a:spcPct val="100000"/>
                  </a:lnSpc>
                  <a:buNone/>
                </a:pPr>
                <a:r>
                  <a:rPr lang="zh-CN" altLang="en-US" b="1" dirty="0" smtClean="0">
                    <a:solidFill>
                      <a:srgbClr val="00B0F0"/>
                    </a:solidFill>
                  </a:rPr>
                  <a:t>定义 </a:t>
                </a:r>
                <a:r>
                  <a:rPr lang="zh-CN" altLang="en-US" dirty="0" smtClean="0"/>
                  <a:t>我们称非周期的正常返态为遍历态</a:t>
                </a: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67619" y="1828149"/>
                <a:ext cx="10058400" cy="4023360"/>
              </a:xfrm>
              <a:blipFill>
                <a:blip r:embed="rId2"/>
                <a:stretch>
                  <a:fillRect l="-1576"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953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平稳分布</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b="1" dirty="0" smtClean="0">
                    <a:solidFill>
                      <a:srgbClr val="00B0F0"/>
                    </a:solidFill>
                  </a:rPr>
                  <a:t>定义</a:t>
                </a:r>
                <a:r>
                  <a:rPr lang="en-US" altLang="zh-CN" b="1" dirty="0" smtClean="0">
                    <a:solidFill>
                      <a:srgbClr val="00B0F0"/>
                    </a:solidFill>
                  </a:rPr>
                  <a:t>  </a:t>
                </a:r>
                <a:r>
                  <a:rPr lang="zh-CN" altLang="en-US" dirty="0" smtClean="0"/>
                  <a:t>设</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为一</a:t>
                </a:r>
                <a:r>
                  <a:rPr lang="en-US" altLang="zh-CN" dirty="0"/>
                  <a:t>Markov</a:t>
                </a:r>
                <a:r>
                  <a:rPr lang="zh-CN" altLang="en-US" dirty="0" smtClean="0"/>
                  <a:t>链，若存在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smtClean="0"/>
                  <a:t>，满足</a:t>
                </a:r>
                <a:endParaRPr lang="en-US" altLang="zh-CN" dirty="0" smtClean="0"/>
              </a:p>
              <a:p>
                <a:pPr>
                  <a:lnSpc>
                    <a:spcPct val="100000"/>
                  </a:lnSpc>
                </a:pPr>
                <a:r>
                  <a:rPr lang="en-US" altLang="zh-CN" dirty="0" smtClean="0"/>
                  <a:t>(1)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≥0;</m:t>
                    </m:r>
                  </m:oMath>
                </a14:m>
                <a:endParaRPr lang="en-US" altLang="zh-CN" dirty="0" smtClean="0"/>
              </a:p>
              <a:p>
                <a:pPr>
                  <a:lnSpc>
                    <a:spcPct val="100000"/>
                  </a:lnSpc>
                </a:pPr>
                <a:r>
                  <a:rPr lang="en-US" altLang="zh-CN" dirty="0" smtClean="0"/>
                  <a:t>(2)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=1;</m:t>
                    </m:r>
                  </m:oMath>
                </a14:m>
                <a:endParaRPr lang="en-US" altLang="zh-CN" dirty="0" smtClean="0"/>
              </a:p>
              <a:p>
                <a:pPr>
                  <a:lnSpc>
                    <a:spcPct val="100000"/>
                  </a:lnSpc>
                </a:pPr>
                <a:r>
                  <a:rPr lang="en-US" altLang="zh-CN" dirty="0" smtClean="0"/>
                  <a:t>(3)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e>
                    </m:nary>
                  </m:oMath>
                </a14:m>
                <a:endParaRPr lang="en-US" altLang="zh-CN" dirty="0" smtClean="0"/>
              </a:p>
              <a:p>
                <a:pPr>
                  <a:lnSpc>
                    <a:spcPct val="100000"/>
                  </a:lnSpc>
                </a:pPr>
                <a:r>
                  <a:rPr lang="en-US" altLang="zh-CN" dirty="0"/>
                  <a:t> </a:t>
                </a:r>
                <a:r>
                  <a:rPr lang="zh-CN" altLang="en-US" dirty="0" smtClean="0"/>
                  <a:t>我们称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𝐼</m:t>
                    </m:r>
                    <m:r>
                      <a:rPr lang="en-US" altLang="zh-CN" i="1">
                        <a:latin typeface="Cambria Math" panose="02040503050406030204" pitchFamily="18" charset="0"/>
                      </a:rPr>
                      <m:t>}</m:t>
                    </m:r>
                  </m:oMath>
                </a14:m>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的一个平稳分布</a:t>
                </a:r>
                <a:r>
                  <a:rPr lang="en-US" altLang="zh-CN" dirty="0" smtClean="0"/>
                  <a:t>.</a:t>
                </a:r>
              </a:p>
              <a:p>
                <a:pPr>
                  <a:lnSpc>
                    <a:spcPct val="100000"/>
                  </a:lnSpc>
                </a:pPr>
                <a:r>
                  <a:rPr lang="zh-CN" altLang="en-US" b="1" dirty="0" smtClean="0">
                    <a:solidFill>
                      <a:srgbClr val="00B0F0"/>
                    </a:solidFill>
                  </a:rPr>
                  <a:t>注 </a:t>
                </a:r>
                <a:r>
                  <a:rPr lang="en-US" altLang="zh-CN" b="1" dirty="0" smtClean="0">
                    <a:solidFill>
                      <a:srgbClr val="00B0F0"/>
                    </a:solidFill>
                  </a:rPr>
                  <a:t>1.</a:t>
                </a:r>
                <a:r>
                  <a:rPr lang="en-US" altLang="zh-CN" dirty="0" smtClean="0"/>
                  <a:t> </a:t>
                </a:r>
                <a:r>
                  <a:rPr lang="zh-CN" altLang="en-US" dirty="0" smtClean="0"/>
                  <a:t>若记向量</a:t>
                </a:r>
                <a14:m>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smtClean="0"/>
                  <a:t>, </a:t>
                </a:r>
                <a:r>
                  <a:rPr lang="zh-CN" altLang="en-US" dirty="0" smtClean="0"/>
                  <a:t>则</a:t>
                </a:r>
                <a:r>
                  <a:rPr lang="en-US" altLang="zh-CN" dirty="0" smtClean="0"/>
                  <a:t>(</a:t>
                </a:r>
                <a:r>
                  <a:rPr lang="en-US" altLang="zh-CN" dirty="0"/>
                  <a:t>3)</a:t>
                </a:r>
                <a:r>
                  <a:rPr lang="zh-CN" altLang="en-US" dirty="0" smtClean="0"/>
                  <a:t>的矩阵形式是</a:t>
                </a:r>
                <a14:m>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smtClean="0"/>
                  <a:t>由</a:t>
                </a:r>
                <a:r>
                  <a:rPr lang="en-US" altLang="zh-CN" dirty="0" smtClean="0"/>
                  <a:t>C-K</a:t>
                </a:r>
                <a:r>
                  <a:rPr lang="zh-CN" altLang="en-US" dirty="0" smtClean="0"/>
                  <a:t>方程，等价于</a:t>
                </a:r>
                <a14:m>
                  <m:oMath xmlns:m="http://schemas.openxmlformats.org/officeDocument/2006/math">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𝜋</m:t>
                    </m:r>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pPr>
                  <a:lnSpc>
                    <a:spcPct val="100000"/>
                  </a:lnSpc>
                </a:pPr>
                <a:r>
                  <a:rPr lang="en-US" altLang="zh-CN" dirty="0"/>
                  <a:t> </a:t>
                </a:r>
                <a:r>
                  <a:rPr lang="en-US" altLang="zh-CN" dirty="0" smtClean="0"/>
                  <a:t>     </a:t>
                </a:r>
                <a:r>
                  <a:rPr lang="en-US" altLang="zh-CN" b="1" dirty="0" smtClean="0">
                    <a:solidFill>
                      <a:srgbClr val="00B0F0"/>
                    </a:solidFill>
                  </a:rPr>
                  <a:t>2.</a:t>
                </a:r>
                <a:r>
                  <a:rPr lang="en-US" altLang="zh-CN" dirty="0" smtClean="0"/>
                  <a:t> </a:t>
                </a:r>
                <a:r>
                  <a:rPr lang="zh-CN" altLang="en-US" dirty="0"/>
                  <a:t>若</a:t>
                </a:r>
                <a14:m>
                  <m:oMath xmlns:m="http://schemas.openxmlformats.org/officeDocument/2006/math">
                    <m:r>
                      <a:rPr lang="en-US" altLang="zh-CN" i="1">
                        <a:latin typeface="Cambria Math" panose="02040503050406030204" pitchFamily="18" charset="0"/>
                      </a:rPr>
                      <m:t>𝜋</m:t>
                    </m:r>
                  </m:oMath>
                </a14:m>
                <a:r>
                  <a:rPr lang="zh-CN" altLang="en-US" dirty="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的一个平稳</a:t>
                </a:r>
                <a:r>
                  <a:rPr lang="zh-CN" altLang="en-US" dirty="0" smtClean="0"/>
                  <a:t>分布， 我们取初始分布</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𝜋</m:t>
                    </m:r>
                  </m:oMath>
                </a14:m>
                <a:r>
                  <a:rPr lang="en-US" altLang="zh-CN" dirty="0" smtClean="0"/>
                  <a:t>, </a:t>
                </a:r>
                <a:r>
                  <a:rPr lang="zh-CN" altLang="en-US" dirty="0" smtClean="0"/>
                  <a:t>则</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𝜋</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ℙ</m:t>
                        </m:r>
                      </m:e>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sup>
                    </m:sSup>
                    <m:r>
                      <a:rPr lang="en-US" altLang="zh-CN" b="0" i="0"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m:t>
                    </m:r>
                  </m:oMath>
                </a14:m>
                <a:r>
                  <a:rPr lang="zh-CN" altLang="en-US" dirty="0" smtClean="0"/>
                  <a:t> 进一步，我们有</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为一个严平稳过程</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1364" r="-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4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对称随机游动的模拟</a:t>
            </a:r>
            <a:endParaRPr lang="zh-CN" altLang="en-US" b="1" dirty="0">
              <a:solidFill>
                <a:srgbClr val="FF0000"/>
              </a:solidFill>
            </a:endParaRPr>
          </a:p>
        </p:txBody>
      </p:sp>
      <p:pic>
        <p:nvPicPr>
          <p:cNvPr id="4" name="内容占位符 3"/>
          <p:cNvPicPr>
            <a:picLocks noGrp="1" noChangeAspect="1"/>
          </p:cNvPicPr>
          <p:nvPr>
            <p:ph idx="1"/>
          </p:nvPr>
        </p:nvPicPr>
        <p:blipFill>
          <a:blip r:embed="rId3"/>
          <a:stretch>
            <a:fillRect/>
          </a:stretch>
        </p:blipFill>
        <p:spPr>
          <a:xfrm>
            <a:off x="3078148" y="1929216"/>
            <a:ext cx="4515001" cy="3395001"/>
          </a:xfrm>
          <a:prstGeom prst="rect">
            <a:avLst/>
          </a:prstGeom>
        </p:spPr>
      </p:pic>
      <p:sp>
        <p:nvSpPr>
          <p:cNvPr id="5" name="文本框 4"/>
          <p:cNvSpPr txBox="1"/>
          <p:nvPr/>
        </p:nvSpPr>
        <p:spPr>
          <a:xfrm>
            <a:off x="1237671" y="1929217"/>
            <a:ext cx="2318329" cy="1754326"/>
          </a:xfrm>
          <a:prstGeom prst="rect">
            <a:avLst/>
          </a:prstGeom>
          <a:noFill/>
        </p:spPr>
        <p:txBody>
          <a:bodyPr wrap="square" rtlCol="0">
            <a:spAutoFit/>
          </a:bodyPr>
          <a:lstStyle/>
          <a:p>
            <a:r>
              <a:rPr lang="en-US" altLang="zh-CN" dirty="0"/>
              <a:t>t=[1:1000]</a:t>
            </a:r>
          </a:p>
          <a:p>
            <a:r>
              <a:rPr lang="en-US" altLang="zh-CN" dirty="0" smtClean="0"/>
              <a:t>r=</a:t>
            </a:r>
            <a:r>
              <a:rPr lang="en-US" altLang="zh-CN" dirty="0" err="1" smtClean="0"/>
              <a:t>unidrnd</a:t>
            </a:r>
            <a:r>
              <a:rPr lang="en-US" altLang="zh-CN" dirty="0" smtClean="0"/>
              <a:t>(2,1,1000</a:t>
            </a:r>
            <a:r>
              <a:rPr lang="en-US" altLang="zh-CN" dirty="0"/>
              <a:t>)</a:t>
            </a:r>
          </a:p>
          <a:p>
            <a:r>
              <a:rPr lang="en-US" altLang="zh-CN" dirty="0" smtClean="0"/>
              <a:t>xi=(r-1.5</a:t>
            </a:r>
            <a:r>
              <a:rPr lang="en-US" altLang="zh-CN" dirty="0"/>
              <a:t>)*2</a:t>
            </a:r>
          </a:p>
          <a:p>
            <a:r>
              <a:rPr lang="en-US" altLang="zh-CN" dirty="0" smtClean="0"/>
              <a:t>x=</a:t>
            </a:r>
            <a:r>
              <a:rPr lang="en-US" altLang="zh-CN" dirty="0" err="1" smtClean="0"/>
              <a:t>cumsum</a:t>
            </a:r>
            <a:r>
              <a:rPr lang="en-US" altLang="zh-CN" dirty="0" smtClean="0"/>
              <a:t>(xi</a:t>
            </a:r>
            <a:r>
              <a:rPr lang="en-US" altLang="zh-CN" dirty="0"/>
              <a:t>)</a:t>
            </a:r>
          </a:p>
          <a:p>
            <a:r>
              <a:rPr lang="en-US" altLang="zh-CN" dirty="0" smtClean="0"/>
              <a:t>plot(</a:t>
            </a:r>
            <a:r>
              <a:rPr lang="en-US" altLang="zh-CN" dirty="0" err="1" smtClean="0"/>
              <a:t>t,x</a:t>
            </a:r>
            <a:r>
              <a:rPr lang="en-US" altLang="zh-CN" dirty="0"/>
              <a:t>)</a:t>
            </a:r>
          </a:p>
          <a:p>
            <a:r>
              <a:rPr lang="en-US" altLang="zh-CN" dirty="0" smtClean="0"/>
              <a:t>title(‘</a:t>
            </a:r>
            <a:r>
              <a:rPr lang="zh-CN" altLang="en-US" dirty="0" smtClean="0"/>
              <a:t>对称随机游动</a:t>
            </a:r>
            <a:r>
              <a:rPr lang="en-US" altLang="zh-CN" dirty="0" smtClean="0"/>
              <a:t>’)</a:t>
            </a:r>
            <a:endParaRPr lang="en-US" altLang="zh-CN" dirty="0"/>
          </a:p>
        </p:txBody>
      </p:sp>
      <p:pic>
        <p:nvPicPr>
          <p:cNvPr id="6" name="图片 5"/>
          <p:cNvPicPr>
            <a:picLocks noChangeAspect="1"/>
          </p:cNvPicPr>
          <p:nvPr/>
        </p:nvPicPr>
        <p:blipFill>
          <a:blip r:embed="rId4"/>
          <a:stretch>
            <a:fillRect/>
          </a:stretch>
        </p:blipFill>
        <p:spPr>
          <a:xfrm>
            <a:off x="7087588" y="1929216"/>
            <a:ext cx="4515001" cy="3395001"/>
          </a:xfrm>
          <a:prstGeom prst="rect">
            <a:avLst/>
          </a:prstGeom>
        </p:spPr>
      </p:pic>
    </p:spTree>
    <p:extLst>
      <p:ext uri="{BB962C8B-B14F-4D97-AF65-F5344CB8AC3E}">
        <p14:creationId xmlns:p14="http://schemas.microsoft.com/office/powerpoint/2010/main" val="2233403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例</a:t>
            </a:r>
            <a:endParaRPr lang="zh-CN" altLang="en-US" dirty="0"/>
          </a:p>
        </p:txBody>
      </p:sp>
      <p:sp>
        <p:nvSpPr>
          <p:cNvPr id="4" name="流程图: 接点 3"/>
          <p:cNvSpPr/>
          <p:nvPr/>
        </p:nvSpPr>
        <p:spPr>
          <a:xfrm>
            <a:off x="5669280" y="256735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流程图: 接点 5"/>
          <p:cNvSpPr/>
          <p:nvPr/>
        </p:nvSpPr>
        <p:spPr>
          <a:xfrm>
            <a:off x="5693898" y="374617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7" name="流程图: 接点 6"/>
          <p:cNvSpPr/>
          <p:nvPr/>
        </p:nvSpPr>
        <p:spPr>
          <a:xfrm>
            <a:off x="7206248" y="323622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流程图: 接点 7"/>
          <p:cNvSpPr/>
          <p:nvPr/>
        </p:nvSpPr>
        <p:spPr>
          <a:xfrm>
            <a:off x="3929429" y="256735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9" name="流程图: 接点 8"/>
          <p:cNvSpPr/>
          <p:nvPr/>
        </p:nvSpPr>
        <p:spPr>
          <a:xfrm>
            <a:off x="3929429" y="3719797"/>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2" name="右弧形箭头 11"/>
          <p:cNvSpPr/>
          <p:nvPr/>
        </p:nvSpPr>
        <p:spPr>
          <a:xfrm>
            <a:off x="7663448" y="3236220"/>
            <a:ext cx="215413" cy="483577"/>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5" name="直接箭头连接符 14"/>
          <p:cNvCxnSpPr/>
          <p:nvPr/>
        </p:nvCxnSpPr>
        <p:spPr>
          <a:xfrm>
            <a:off x="6151098" y="2795954"/>
            <a:ext cx="1055150"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772150" y="3024554"/>
            <a:ext cx="8792"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13938" y="3006969"/>
            <a:ext cx="0"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4052851" y="3024554"/>
            <a:ext cx="8793"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4255477" y="3024554"/>
            <a:ext cx="8792" cy="6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466492" y="2795954"/>
            <a:ext cx="111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flipV="1">
            <a:off x="4466492" y="4044462"/>
            <a:ext cx="1202789" cy="17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10217" y="2103025"/>
            <a:ext cx="476412" cy="369332"/>
          </a:xfrm>
          <a:prstGeom prst="rect">
            <a:avLst/>
          </a:prstGeom>
          <a:noFill/>
        </p:spPr>
        <p:txBody>
          <a:bodyPr wrap="none" rtlCol="0">
            <a:spAutoFit/>
          </a:bodyPr>
          <a:lstStyle/>
          <a:p>
            <a:r>
              <a:rPr lang="en-US" altLang="zh-CN" dirty="0" smtClean="0"/>
              <a:t>0.8</a:t>
            </a:r>
            <a:endParaRPr lang="zh-CN" altLang="en-US" dirty="0"/>
          </a:p>
        </p:txBody>
      </p:sp>
      <p:sp>
        <p:nvSpPr>
          <p:cNvPr id="36" name="下弧形箭头 35"/>
          <p:cNvSpPr/>
          <p:nvPr/>
        </p:nvSpPr>
        <p:spPr>
          <a:xfrm>
            <a:off x="3952918" y="4230699"/>
            <a:ext cx="433711" cy="1849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下弧形箭头 36"/>
          <p:cNvSpPr/>
          <p:nvPr/>
        </p:nvSpPr>
        <p:spPr>
          <a:xfrm>
            <a:off x="5772150" y="4283155"/>
            <a:ext cx="369277" cy="1318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a:off x="3994239" y="2403737"/>
            <a:ext cx="392390" cy="1372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上弧形箭头 38"/>
          <p:cNvSpPr/>
          <p:nvPr/>
        </p:nvSpPr>
        <p:spPr>
          <a:xfrm>
            <a:off x="5725111" y="2426152"/>
            <a:ext cx="345538" cy="13724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文本框 39"/>
          <p:cNvSpPr txBox="1"/>
          <p:nvPr/>
        </p:nvSpPr>
        <p:spPr>
          <a:xfrm>
            <a:off x="7859649" y="3306828"/>
            <a:ext cx="301686" cy="369332"/>
          </a:xfrm>
          <a:prstGeom prst="rect">
            <a:avLst/>
          </a:prstGeom>
          <a:noFill/>
        </p:spPr>
        <p:txBody>
          <a:bodyPr wrap="none" rtlCol="0">
            <a:spAutoFit/>
          </a:bodyPr>
          <a:lstStyle/>
          <a:p>
            <a:r>
              <a:rPr lang="en-US" altLang="zh-CN" dirty="0"/>
              <a:t>1</a:t>
            </a:r>
            <a:endParaRPr lang="zh-CN" altLang="en-US" dirty="0"/>
          </a:p>
        </p:txBody>
      </p:sp>
      <p:sp>
        <p:nvSpPr>
          <p:cNvPr id="41" name="文本框 40"/>
          <p:cNvSpPr txBox="1"/>
          <p:nvPr/>
        </p:nvSpPr>
        <p:spPr>
          <a:xfrm>
            <a:off x="5659674" y="2115623"/>
            <a:ext cx="476412" cy="369332"/>
          </a:xfrm>
          <a:prstGeom prst="rect">
            <a:avLst/>
          </a:prstGeom>
          <a:noFill/>
        </p:spPr>
        <p:txBody>
          <a:bodyPr wrap="none" rtlCol="0">
            <a:spAutoFit/>
          </a:bodyPr>
          <a:lstStyle/>
          <a:p>
            <a:r>
              <a:rPr lang="en-US" altLang="zh-CN" dirty="0" smtClean="0"/>
              <a:t>0.2</a:t>
            </a:r>
            <a:endParaRPr lang="zh-CN" altLang="en-US" dirty="0"/>
          </a:p>
        </p:txBody>
      </p:sp>
      <p:sp>
        <p:nvSpPr>
          <p:cNvPr id="42" name="文本框 41"/>
          <p:cNvSpPr txBox="1"/>
          <p:nvPr/>
        </p:nvSpPr>
        <p:spPr>
          <a:xfrm>
            <a:off x="4791499" y="2481475"/>
            <a:ext cx="476412" cy="369332"/>
          </a:xfrm>
          <a:prstGeom prst="rect">
            <a:avLst/>
          </a:prstGeom>
          <a:noFill/>
        </p:spPr>
        <p:txBody>
          <a:bodyPr wrap="none" rtlCol="0">
            <a:spAutoFit/>
          </a:bodyPr>
          <a:lstStyle/>
          <a:p>
            <a:r>
              <a:rPr lang="en-US" altLang="zh-CN" dirty="0" smtClean="0"/>
              <a:t>0.4</a:t>
            </a:r>
            <a:endParaRPr lang="zh-CN" altLang="en-US" dirty="0"/>
          </a:p>
        </p:txBody>
      </p:sp>
      <p:sp>
        <p:nvSpPr>
          <p:cNvPr id="44" name="文本框 43"/>
          <p:cNvSpPr txBox="1"/>
          <p:nvPr/>
        </p:nvSpPr>
        <p:spPr>
          <a:xfrm>
            <a:off x="5345708" y="3174321"/>
            <a:ext cx="476412" cy="369332"/>
          </a:xfrm>
          <a:prstGeom prst="rect">
            <a:avLst/>
          </a:prstGeom>
          <a:noFill/>
        </p:spPr>
        <p:txBody>
          <a:bodyPr wrap="none" rtlCol="0">
            <a:spAutoFit/>
          </a:bodyPr>
          <a:lstStyle/>
          <a:p>
            <a:r>
              <a:rPr lang="en-US" altLang="zh-CN" dirty="0" smtClean="0"/>
              <a:t>0.3</a:t>
            </a:r>
            <a:endParaRPr lang="zh-CN" altLang="en-US" dirty="0"/>
          </a:p>
        </p:txBody>
      </p:sp>
      <p:sp>
        <p:nvSpPr>
          <p:cNvPr id="45" name="文本框 44"/>
          <p:cNvSpPr txBox="1"/>
          <p:nvPr/>
        </p:nvSpPr>
        <p:spPr>
          <a:xfrm>
            <a:off x="3638282" y="3214537"/>
            <a:ext cx="476412" cy="369332"/>
          </a:xfrm>
          <a:prstGeom prst="rect">
            <a:avLst/>
          </a:prstGeom>
          <a:noFill/>
        </p:spPr>
        <p:txBody>
          <a:bodyPr wrap="none" rtlCol="0">
            <a:spAutoFit/>
          </a:bodyPr>
          <a:lstStyle/>
          <a:p>
            <a:r>
              <a:rPr lang="en-US" altLang="zh-CN" dirty="0" smtClean="0"/>
              <a:t>0.2</a:t>
            </a:r>
            <a:endParaRPr lang="zh-CN" altLang="en-US" dirty="0"/>
          </a:p>
        </p:txBody>
      </p:sp>
      <p:sp>
        <p:nvSpPr>
          <p:cNvPr id="46" name="文本框 45"/>
          <p:cNvSpPr txBox="1"/>
          <p:nvPr/>
        </p:nvSpPr>
        <p:spPr>
          <a:xfrm>
            <a:off x="4251853" y="3230239"/>
            <a:ext cx="476412" cy="369332"/>
          </a:xfrm>
          <a:prstGeom prst="rect">
            <a:avLst/>
          </a:prstGeom>
          <a:noFill/>
        </p:spPr>
        <p:txBody>
          <a:bodyPr wrap="none" rtlCol="0">
            <a:spAutoFit/>
          </a:bodyPr>
          <a:lstStyle/>
          <a:p>
            <a:r>
              <a:rPr lang="en-US" altLang="zh-CN" dirty="0" smtClean="0"/>
              <a:t>0.4</a:t>
            </a:r>
            <a:endParaRPr lang="zh-CN" altLang="en-US" dirty="0"/>
          </a:p>
        </p:txBody>
      </p:sp>
      <p:sp>
        <p:nvSpPr>
          <p:cNvPr id="47" name="文本框 46"/>
          <p:cNvSpPr txBox="1"/>
          <p:nvPr/>
        </p:nvSpPr>
        <p:spPr>
          <a:xfrm>
            <a:off x="3910217" y="4358810"/>
            <a:ext cx="476412" cy="369332"/>
          </a:xfrm>
          <a:prstGeom prst="rect">
            <a:avLst/>
          </a:prstGeom>
          <a:noFill/>
        </p:spPr>
        <p:txBody>
          <a:bodyPr wrap="none" rtlCol="0">
            <a:spAutoFit/>
          </a:bodyPr>
          <a:lstStyle/>
          <a:p>
            <a:r>
              <a:rPr lang="en-US" altLang="zh-CN" dirty="0" smtClean="0"/>
              <a:t>0.6</a:t>
            </a:r>
            <a:endParaRPr lang="zh-CN" altLang="en-US" dirty="0"/>
          </a:p>
        </p:txBody>
      </p:sp>
      <p:sp>
        <p:nvSpPr>
          <p:cNvPr id="48" name="文本框 47"/>
          <p:cNvSpPr txBox="1"/>
          <p:nvPr/>
        </p:nvSpPr>
        <p:spPr>
          <a:xfrm>
            <a:off x="5684292" y="4352033"/>
            <a:ext cx="476412" cy="369332"/>
          </a:xfrm>
          <a:prstGeom prst="rect">
            <a:avLst/>
          </a:prstGeom>
          <a:noFill/>
        </p:spPr>
        <p:txBody>
          <a:bodyPr wrap="none" rtlCol="0">
            <a:spAutoFit/>
          </a:bodyPr>
          <a:lstStyle/>
          <a:p>
            <a:r>
              <a:rPr lang="en-US" altLang="zh-CN" dirty="0" smtClean="0"/>
              <a:t>0.5</a:t>
            </a:r>
            <a:endParaRPr lang="zh-CN" altLang="en-US" dirty="0"/>
          </a:p>
        </p:txBody>
      </p:sp>
      <p:sp>
        <p:nvSpPr>
          <p:cNvPr id="49" name="文本框 48"/>
          <p:cNvSpPr txBox="1"/>
          <p:nvPr/>
        </p:nvSpPr>
        <p:spPr>
          <a:xfrm>
            <a:off x="5968945" y="3182788"/>
            <a:ext cx="476412" cy="369332"/>
          </a:xfrm>
          <a:prstGeom prst="rect">
            <a:avLst/>
          </a:prstGeom>
          <a:noFill/>
        </p:spPr>
        <p:txBody>
          <a:bodyPr wrap="none" rtlCol="0">
            <a:spAutoFit/>
          </a:bodyPr>
          <a:lstStyle/>
          <a:p>
            <a:r>
              <a:rPr lang="en-US" altLang="zh-CN" dirty="0" smtClean="0"/>
              <a:t>0.4</a:t>
            </a:r>
            <a:endParaRPr lang="zh-CN" altLang="en-US" dirty="0"/>
          </a:p>
        </p:txBody>
      </p:sp>
      <p:sp>
        <p:nvSpPr>
          <p:cNvPr id="50" name="文本框 49"/>
          <p:cNvSpPr txBox="1"/>
          <p:nvPr/>
        </p:nvSpPr>
        <p:spPr>
          <a:xfrm>
            <a:off x="4841183" y="4044462"/>
            <a:ext cx="476412" cy="369332"/>
          </a:xfrm>
          <a:prstGeom prst="rect">
            <a:avLst/>
          </a:prstGeom>
          <a:noFill/>
        </p:spPr>
        <p:txBody>
          <a:bodyPr wrap="none" rtlCol="0">
            <a:spAutoFit/>
          </a:bodyPr>
          <a:lstStyle/>
          <a:p>
            <a:r>
              <a:rPr lang="en-US" altLang="zh-CN" dirty="0" smtClean="0"/>
              <a:t>0.1</a:t>
            </a:r>
            <a:endParaRPr lang="zh-CN" altLang="en-US" dirty="0"/>
          </a:p>
        </p:txBody>
      </p:sp>
      <p:sp>
        <p:nvSpPr>
          <p:cNvPr id="51" name="文本框 50"/>
          <p:cNvSpPr txBox="1"/>
          <p:nvPr/>
        </p:nvSpPr>
        <p:spPr>
          <a:xfrm>
            <a:off x="6586621" y="2787189"/>
            <a:ext cx="476412" cy="369332"/>
          </a:xfrm>
          <a:prstGeom prst="rect">
            <a:avLst/>
          </a:prstGeom>
          <a:noFill/>
        </p:spPr>
        <p:txBody>
          <a:bodyPr wrap="none" rtlCol="0">
            <a:spAutoFit/>
          </a:bodyPr>
          <a:lstStyle/>
          <a:p>
            <a:r>
              <a:rPr lang="en-US" altLang="zh-CN" dirty="0" smtClean="0"/>
              <a:t>0.1</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1415562" y="5255701"/>
                <a:ext cx="9522069" cy="96879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smtClean="0">
                        <a:latin typeface="Cambria Math" panose="02040503050406030204" pitchFamily="18" charset="0"/>
                      </a:rPr>
                      <m:t>{</m:t>
                    </m:r>
                    <m:r>
                      <a:rPr lang="en-US" altLang="zh-CN" b="0" i="1" smtClean="0">
                        <a:latin typeface="Cambria Math" panose="02040503050406030204" pitchFamily="18" charset="0"/>
                      </a:rPr>
                      <m:t>3,4</m:t>
                    </m:r>
                    <m:r>
                      <a:rPr lang="en-US" altLang="zh-CN" i="1">
                        <a:latin typeface="Cambria Math" panose="02040503050406030204" pitchFamily="18" charset="0"/>
                      </a:rPr>
                      <m:t>}</m:t>
                    </m:r>
                  </m:oMath>
                </a14:m>
                <a:r>
                  <a:rPr lang="zh-CN" altLang="en-US" dirty="0" smtClean="0"/>
                  <a:t>构成不可约闭集，由</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4</m:t>
                            </m:r>
                          </m:sub>
                        </m:sSub>
                      </m:e>
                    </m:d>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.8</m:t>
                              </m:r>
                            </m:e>
                            <m:e>
                              <m:r>
                                <a:rPr lang="en-US" altLang="zh-CN" b="0" i="1" smtClean="0">
                                  <a:latin typeface="Cambria Math" panose="02040503050406030204" pitchFamily="18" charset="0"/>
                                </a:rPr>
                                <m:t>0.2</m:t>
                              </m:r>
                            </m:e>
                          </m:mr>
                          <m:mr>
                            <m:e>
                              <m:r>
                                <a:rPr lang="en-US" altLang="zh-CN" b="0" i="1" smtClean="0">
                                  <a:latin typeface="Cambria Math" panose="02040503050406030204" pitchFamily="18" charset="0"/>
                                </a:rPr>
                                <m:t>0.4</m:t>
                              </m:r>
                            </m:e>
                            <m:e>
                              <m:r>
                                <a:rPr lang="en-US" altLang="zh-CN" b="0" i="1" smtClean="0">
                                  <a:latin typeface="Cambria Math" panose="02040503050406030204" pitchFamily="18" charset="0"/>
                                </a:rPr>
                                <m:t>0.6</m:t>
                              </m:r>
                            </m:e>
                          </m:mr>
                        </m:m>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4</m:t>
                            </m:r>
                          </m:sub>
                        </m:sSub>
                      </m:e>
                    </m:d>
                  </m:oMath>
                </a14:m>
                <a:r>
                  <a:rPr lang="zh-CN" altLang="en-US" dirty="0" smtClean="0"/>
                  <a:t>及</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4</m:t>
                        </m:r>
                      </m:sub>
                    </m:sSub>
                    <m:r>
                      <a:rPr lang="en-US" altLang="zh-CN" b="0" i="1" smtClean="0">
                        <a:latin typeface="Cambria Math" panose="02040503050406030204" pitchFamily="18" charset="0"/>
                      </a:rPr>
                      <m:t>=1, </m:t>
                    </m:r>
                  </m:oMath>
                </a14:m>
                <a:endParaRPr lang="en-US" altLang="zh-CN" dirty="0" smtClean="0"/>
              </a:p>
              <a:p>
                <a:r>
                  <a:rPr lang="zh-CN" altLang="en-US" dirty="0" smtClean="0"/>
                  <a:t>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oMath>
                </a14:m>
                <a:r>
                  <a:rPr lang="zh-CN" altLang="en-US" dirty="0" smtClean="0"/>
                  <a:t>上的平稳分布</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4</m:t>
                            </m:r>
                          </m:sub>
                        </m:sSub>
                      </m:e>
                    </m:d>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2</m:t>
                            </m:r>
                          </m:num>
                          <m:den>
                            <m:r>
                              <a:rPr lang="en-US" altLang="zh-CN" b="0" i="0" smtClean="0">
                                <a:latin typeface="Cambria Math" panose="02040503050406030204" pitchFamily="18" charset="0"/>
                              </a:rPr>
                              <m:t>3</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num>
                          <m:den>
                            <m:r>
                              <a:rPr lang="en-US" altLang="zh-CN" b="0" i="0" smtClean="0">
                                <a:latin typeface="Cambria Math" panose="02040503050406030204" pitchFamily="18" charset="0"/>
                              </a:rPr>
                              <m:t>3</m:t>
                            </m:r>
                          </m:den>
                        </m:f>
                      </m:e>
                    </m:d>
                    <m:r>
                      <a:rPr lang="en-US" altLang="zh-CN" b="0" i="0" smtClean="0">
                        <a:latin typeface="Cambria Math" panose="02040503050406030204" pitchFamily="18" charset="0"/>
                      </a:rPr>
                      <m:t>.</m:t>
                    </m:r>
                  </m:oMath>
                </a14:m>
                <a:r>
                  <a:rPr lang="zh-CN" altLang="en-US" dirty="0" smtClean="0"/>
                  <a:t> 所以</a:t>
                </a:r>
                <a14:m>
                  <m:oMath xmlns:m="http://schemas.openxmlformats.org/officeDocument/2006/math">
                    <m:d>
                      <m:dPr>
                        <m:ctrlPr>
                          <a:rPr lang="en-US" altLang="zh-CN" i="1">
                            <a:latin typeface="Cambria Math" panose="02040503050406030204" pitchFamily="18" charset="0"/>
                          </a:rPr>
                        </m:ctrlPr>
                      </m:dPr>
                      <m:e>
                        <m:r>
                          <a:rPr lang="en-US" altLang="zh-CN" b="0" i="1" smtClean="0">
                            <a:latin typeface="Cambria Math" panose="02040503050406030204" pitchFamily="18" charset="0"/>
                          </a:rPr>
                          <m:t>0,0,</m:t>
                        </m:r>
                        <m:f>
                          <m:fPr>
                            <m:ctrlPr>
                              <a:rPr lang="en-US" altLang="zh-CN" i="1">
                                <a:latin typeface="Cambria Math" panose="02040503050406030204" pitchFamily="18" charset="0"/>
                              </a:rPr>
                            </m:ctrlPr>
                          </m:fPr>
                          <m:num>
                            <m:r>
                              <a:rPr lang="en-US" altLang="zh-CN">
                                <a:latin typeface="Cambria Math" panose="02040503050406030204" pitchFamily="18" charset="0"/>
                              </a:rPr>
                              <m:t>2</m:t>
                            </m:r>
                          </m:num>
                          <m:den>
                            <m:r>
                              <a:rPr lang="en-US" altLang="zh-CN">
                                <a:latin typeface="Cambria Math" panose="02040503050406030204" pitchFamily="18" charset="0"/>
                              </a:rPr>
                              <m:t>3</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3</m:t>
                            </m:r>
                          </m:den>
                        </m:f>
                        <m:r>
                          <a:rPr lang="en-US" altLang="zh-CN" b="0" i="1" smtClean="0">
                            <a:latin typeface="Cambria Math" panose="02040503050406030204" pitchFamily="18" charset="0"/>
                          </a:rPr>
                          <m:t>,0</m:t>
                        </m:r>
                      </m:e>
                    </m:d>
                  </m:oMath>
                </a14:m>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smtClean="0"/>
                  <a:t>的一个平稳分布</a:t>
                </a:r>
                <a:r>
                  <a:rPr lang="en-US" altLang="zh-CN" dirty="0" smtClean="0"/>
                  <a:t>.</a:t>
                </a:r>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415562" y="5255701"/>
                <a:ext cx="9522069" cy="968791"/>
              </a:xfrm>
              <a:prstGeom prst="rect">
                <a:avLst/>
              </a:prstGeom>
              <a:blipFill>
                <a:blip r:embed="rId2"/>
                <a:stretch>
                  <a:fillRect l="-512" b="-25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9251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遍历态的判别</a:t>
            </a:r>
            <a:r>
              <a:rPr lang="zh-CN" altLang="en-US" b="1" dirty="0">
                <a:solidFill>
                  <a:srgbClr val="FF0000"/>
                </a:solidFill>
              </a:rPr>
              <a:t>准则</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定理</a:t>
                </a:r>
                <a:r>
                  <a:rPr lang="zh-CN" altLang="en-US" dirty="0" smtClean="0"/>
                  <a:t> 若</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a:t>为一不可</a:t>
                </a:r>
                <a:r>
                  <a:rPr lang="zh-CN" altLang="en-US" dirty="0" smtClean="0"/>
                  <a:t>约非周期</a:t>
                </a:r>
                <a:r>
                  <a:rPr lang="en-US" altLang="zh-CN" dirty="0" smtClean="0"/>
                  <a:t>Markov</a:t>
                </a:r>
                <a:r>
                  <a:rPr lang="zh-CN" altLang="en-US" dirty="0" smtClean="0"/>
                  <a:t>链，则</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为遍历链的充要条件是存在平稳分布</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𝐼</m:t>
                        </m:r>
                      </m:e>
                    </m:d>
                    <m:r>
                      <a:rPr lang="en-US" altLang="zh-CN" b="0" i="1" smtClean="0">
                        <a:latin typeface="Cambria Math" panose="02040503050406030204" pitchFamily="18" charset="0"/>
                      </a:rPr>
                      <m:t>.  </m:t>
                    </m:r>
                  </m:oMath>
                </a14:m>
                <a:r>
                  <a:rPr lang="zh-CN" altLang="en-US" dirty="0" smtClean="0"/>
                  <a:t>并且，我们有平稳</a:t>
                </a:r>
                <a:r>
                  <a:rPr lang="zh-CN" altLang="en-US" dirty="0"/>
                  <a:t>分布</a:t>
                </a:r>
                <a:r>
                  <a:rPr lang="zh-CN" altLang="en-US" dirty="0" smtClean="0"/>
                  <a:t>唯一，</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𝑗</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𝑗</m:t>
                            </m:r>
                          </m:sub>
                        </m:sSub>
                      </m:den>
                    </m:f>
                    <m:r>
                      <a:rPr lang="en-US" altLang="zh-CN" i="1">
                        <a:latin typeface="Cambria Math" panose="02040503050406030204" pitchFamily="18" charset="0"/>
                      </a:rPr>
                      <m:t>.</m:t>
                    </m:r>
                  </m:oMath>
                </a14:m>
                <a:endParaRPr lang="en-US" altLang="zh-CN" dirty="0" smtClean="0"/>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06" t="-1364" r="-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3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例：正半轴上的随机游动</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00000"/>
                  </a:lnSpc>
                </a:pPr>
                <a:r>
                  <a:rPr lang="zh-CN" altLang="en-US" dirty="0" smtClean="0"/>
                  <a:t>考虑正半轴上的随机游动， </a:t>
                </a:r>
                <a14:m>
                  <m:oMath xmlns:m="http://schemas.openxmlformats.org/officeDocument/2006/math">
                    <m:r>
                      <a:rPr lang="en-US" altLang="zh-CN" i="1">
                        <a:latin typeface="Cambria Math" panose="02040503050406030204" pitchFamily="18" charset="0"/>
                      </a:rPr>
                      <m:t>𝐼</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r>
                      <a:rPr lang="en-US" altLang="zh-CN" b="0" i="1" smtClean="0">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ℙ</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5"/>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𝑝</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𝑞</m:t>
                              </m:r>
                            </m:e>
                            <m:e>
                              <m:r>
                                <a:rPr lang="en-US" altLang="zh-CN" i="1">
                                  <a:latin typeface="Cambria Math" panose="02040503050406030204" pitchFamily="18" charset="0"/>
                                  <a:ea typeface="Cambria Math" panose="02040503050406030204" pitchFamily="18" charset="0"/>
                                </a:rPr>
                                <m:t>0</m:t>
                              </m:r>
                            </m:e>
                            <m:e>
                              <m:r>
                                <a:rPr lang="en-US" altLang="zh-CN" i="1">
                                  <a:latin typeface="Cambria Math" panose="02040503050406030204" pitchFamily="18" charset="0"/>
                                  <a:ea typeface="Cambria Math" panose="02040503050406030204" pitchFamily="18" charset="0"/>
                                </a:rPr>
                                <m:t>⋯</m:t>
                              </m:r>
                            </m:e>
                          </m:mr>
                          <m:mr>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ea typeface="Cambria Math" panose="02040503050406030204" pitchFamily="18" charset="0"/>
                                </a:rPr>
                                <m:t>⋮</m:t>
                              </m:r>
                            </m:e>
                            <m:e>
                              <m:r>
                                <m:rPr>
                                  <m:brk m:alnAt="7"/>
                                </m:rPr>
                                <a:rPr lang="en-US" altLang="zh-CN" i="1">
                                  <a:latin typeface="Cambria Math" panose="02040503050406030204" pitchFamily="18" charset="0"/>
                                  <a:ea typeface="Cambria Math" panose="02040503050406030204" pitchFamily="18" charset="0"/>
                                </a:rPr>
                                <m:t>⋱</m:t>
                              </m:r>
                            </m:e>
                          </m:mr>
                        </m:m>
                      </m:e>
                    </m:d>
                    <m:r>
                      <a:rPr lang="en-US" altLang="zh-CN" i="1">
                        <a:latin typeface="Cambria Math" panose="02040503050406030204" pitchFamily="18" charset="0"/>
                        <a:ea typeface="Cambria Math" panose="02040503050406030204" pitchFamily="18" charset="0"/>
                      </a:rPr>
                      <m:t> .</m:t>
                    </m:r>
                  </m:oMath>
                </a14:m>
                <a:endParaRPr lang="en-US" altLang="zh-CN" dirty="0" smtClean="0"/>
              </a:p>
              <a:p>
                <a:pPr>
                  <a:lnSpc>
                    <a:spcPct val="100000"/>
                  </a:lnSpc>
                </a:pPr>
                <a:r>
                  <a:rPr lang="zh-CN" altLang="en-US" dirty="0" smtClean="0"/>
                  <a:t>取</a:t>
                </a:r>
                <a14:m>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dirty="0" smtClean="0"/>
                  <a:t> </a:t>
                </a:r>
                <a:r>
                  <a:rPr lang="zh-CN" altLang="en-US" dirty="0" smtClean="0"/>
                  <a:t>由平稳方程，</a:t>
                </a:r>
                <a:r>
                  <a:rPr lang="zh-CN" altLang="en-US" dirty="0"/>
                  <a:t>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𝜋</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ea typeface="Cambria Math" panose="02040503050406030204" pitchFamily="18" charset="0"/>
                            </a:rPr>
                            <m:t>𝑞</m:t>
                          </m:r>
                        </m:den>
                      </m:f>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𝜋</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𝜋</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𝑞</m:t>
                          </m:r>
                        </m:den>
                      </m:f>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𝑝</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0</m:t>
                              </m:r>
                            </m:sub>
                          </m:sSub>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𝑞</m:t>
                          </m:r>
                        </m:den>
                      </m:f>
                      <m:d>
                        <m:dPr>
                          <m:ctrlPr>
                            <a:rPr lang="en-US" altLang="zh-CN" i="1">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𝜋</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𝑝</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e>
                          </m:d>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m:oMathPara>
                </a14:m>
                <a:endParaRPr lang="en-US" altLang="zh-CN" dirty="0" smtClean="0"/>
              </a:p>
              <a:p>
                <a:pPr>
                  <a:lnSpc>
                    <a:spcPct val="100000"/>
                  </a:lnSpc>
                </a:pPr>
                <a:r>
                  <a:rPr lang="zh-CN" altLang="en-US" dirty="0"/>
                  <a:t>递</a:t>
                </a:r>
                <a:r>
                  <a:rPr lang="zh-CN" altLang="en-US" dirty="0" smtClean="0"/>
                  <a:t>推，有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e>
                        </m:d>
                      </m:e>
                      <m:sup>
                        <m:r>
                          <a:rPr lang="en-US" altLang="zh-CN" b="0" i="1" smtClean="0">
                            <a:latin typeface="Cambria Math" panose="02040503050406030204" pitchFamily="18" charset="0"/>
                            <a:ea typeface="Cambria Math" panose="02040503050406030204" pitchFamily="18" charset="0"/>
                          </a:rPr>
                          <m:t>𝑛</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0</m:t>
                        </m:r>
                      </m:sub>
                    </m:sSub>
                    <m:r>
                      <a:rPr lang="en-US" altLang="zh-CN" b="0" i="0" smtClean="0">
                        <a:latin typeface="Cambria Math" panose="02040503050406030204" pitchFamily="18" charset="0"/>
                      </a:rPr>
                      <m:t>.</m:t>
                    </m:r>
                  </m:oMath>
                </a14:m>
                <a:endParaRPr lang="en-US" altLang="zh-CN" dirty="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15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又需要</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e>
                              </m:d>
                            </m:e>
                            <m:sup>
                              <m:r>
                                <a:rPr lang="en-US" altLang="zh-CN" i="1">
                                  <a:latin typeface="Cambria Math" panose="02040503050406030204" pitchFamily="18" charset="0"/>
                                  <a:ea typeface="Cambria Math" panose="02040503050406030204" pitchFamily="18" charset="0"/>
                                </a:rPr>
                                <m:t>𝑛</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0</m:t>
                              </m:r>
                            </m:sub>
                          </m:sSub>
                        </m:e>
                      </m:nary>
                      <m:r>
                        <a:rPr lang="en-US" altLang="zh-CN" b="0" i="1" smtClean="0">
                          <a:latin typeface="Cambria Math" panose="02040503050406030204" pitchFamily="18" charset="0"/>
                        </a:rPr>
                        <m:t>=1,</m:t>
                      </m:r>
                    </m:oMath>
                  </m:oMathPara>
                </a14:m>
                <a:endParaRPr lang="en-US" altLang="zh-CN" dirty="0" smtClean="0"/>
              </a:p>
              <a:p>
                <a:pPr marL="0" indent="0">
                  <a:buNone/>
                </a:pPr>
                <a:r>
                  <a:rPr lang="zh-CN" altLang="en-US" dirty="0" smtClean="0"/>
                  <a:t>所以，当</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r>
                      <a:rPr lang="en-US" altLang="zh-CN" b="0" i="1" smtClean="0">
                        <a:latin typeface="Cambria Math" panose="02040503050406030204" pitchFamily="18" charset="0"/>
                        <a:ea typeface="Cambria Math" panose="02040503050406030204" pitchFamily="18" charset="0"/>
                      </a:rPr>
                      <m:t>&lt;1</m:t>
                    </m:r>
                  </m:oMath>
                </a14:m>
                <a:r>
                  <a:rPr lang="zh-CN" altLang="en-US" dirty="0" smtClean="0"/>
                  <a:t>时，</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有平稳分布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e>
                        </m:d>
                      </m:e>
                      <m:sup>
                        <m:r>
                          <a:rPr lang="en-US" altLang="zh-CN" i="1">
                            <a:latin typeface="Cambria Math" panose="02040503050406030204" pitchFamily="18" charset="0"/>
                            <a:ea typeface="Cambria Math" panose="02040503050406030204" pitchFamily="18" charset="0"/>
                          </a:rPr>
                          <m:t>𝑛</m:t>
                        </m:r>
                      </m:sup>
                    </m:sSup>
                    <m:d>
                      <m:dPr>
                        <m:ctrlPr>
                          <a:rPr lang="en-US" altLang="zh-CN" b="0" i="1" smtClean="0">
                            <a:latin typeface="Cambria Math" panose="02040503050406030204" pitchFamily="18" charset="0"/>
                            <a:ea typeface="Cambria Math" panose="02040503050406030204" pitchFamily="18" charset="0"/>
                          </a:rPr>
                        </m:ctrlPr>
                      </m:dPr>
                      <m:e>
                        <m:r>
                          <a:rPr lang="en-US" altLang="zh-CN" b="0" i="0" smtClean="0">
                            <a:latin typeface="Cambria Math" panose="02040503050406030204" pitchFamily="18" charset="0"/>
                            <a:ea typeface="Cambria Math" panose="02040503050406030204" pitchFamily="18" charset="0"/>
                          </a:rPr>
                          <m:t>1−</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e>
                    </m:d>
                    <m:r>
                      <a:rPr lang="en-US" altLang="zh-CN" b="0" i="0" smtClean="0">
                        <a:latin typeface="Cambria Math" panose="02040503050406030204" pitchFamily="18" charset="0"/>
                        <a:ea typeface="Cambria Math" panose="02040503050406030204" pitchFamily="18" charset="0"/>
                      </a:rPr>
                      <m:t>, </m:t>
                    </m:r>
                  </m:oMath>
                </a14:m>
                <a:r>
                  <a:rPr lang="zh-CN" altLang="en-US" dirty="0" smtClean="0"/>
                  <a:t>为遍历链</a:t>
                </a:r>
                <a:r>
                  <a:rPr lang="en-US" altLang="zh-CN" dirty="0" smtClean="0"/>
                  <a:t>.</a:t>
                </a:r>
              </a:p>
              <a:p>
                <a:pPr marL="0" indent="0">
                  <a:buNone/>
                </a:pPr>
                <a:r>
                  <a:rPr lang="zh-CN" altLang="en-US" dirty="0" smtClean="0"/>
                  <a:t>我们可以有更进一步的结论，</a:t>
                </a:r>
                <a:endParaRPr lang="en-US" altLang="zh-CN" dirty="0" smtClean="0"/>
              </a:p>
              <a:p>
                <a:pPr marL="0" indent="0">
                  <a:buNone/>
                </a:pP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r>
                      <a:rPr lang="en-US" altLang="zh-CN" i="1">
                        <a:latin typeface="Cambria Math" panose="02040503050406030204" pitchFamily="18" charset="0"/>
                        <a:ea typeface="Cambria Math" panose="02040503050406030204" pitchFamily="18" charset="0"/>
                      </a:rPr>
                      <m:t>=1</m:t>
                    </m:r>
                  </m:oMath>
                </a14:m>
                <a:r>
                  <a:rPr lang="zh-CN" altLang="en-US" dirty="0"/>
                  <a:t>时，</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为零常返链；</a:t>
                </a:r>
                <a:endParaRPr lang="en-US" altLang="zh-CN" dirty="0" smtClean="0"/>
              </a:p>
              <a:p>
                <a:pPr marL="0" indent="0">
                  <a:buNone/>
                </a:pP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𝑝</m:t>
                        </m:r>
                      </m:num>
                      <m:den>
                        <m:r>
                          <a:rPr lang="en-US" altLang="zh-CN" i="1">
                            <a:latin typeface="Cambria Math" panose="02040503050406030204" pitchFamily="18" charset="0"/>
                            <a:ea typeface="Cambria Math" panose="02040503050406030204" pitchFamily="18" charset="0"/>
                          </a:rPr>
                          <m:t>𝑞</m:t>
                        </m:r>
                      </m:den>
                    </m:f>
                    <m:r>
                      <a:rPr lang="en-US" altLang="zh-CN" i="1">
                        <a:latin typeface="Cambria Math" panose="02040503050406030204" pitchFamily="18" charset="0"/>
                        <a:ea typeface="Cambria Math" panose="02040503050406030204" pitchFamily="18" charset="0"/>
                      </a:rPr>
                      <m:t>&gt;1</m:t>
                    </m:r>
                  </m:oMath>
                </a14:m>
                <a:r>
                  <a:rPr lang="zh-CN" altLang="en-US" dirty="0"/>
                  <a:t>时，</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oMath>
                </a14:m>
                <a:r>
                  <a:rPr lang="zh-CN" altLang="en-US" dirty="0" smtClean="0"/>
                  <a:t>为非常返链</a:t>
                </a:r>
                <a:r>
                  <a:rPr lang="en-US" altLang="zh-CN" dirty="0" smtClean="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0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赌徒输光问题</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smtClean="0"/>
                  <a:t>我们</a:t>
                </a:r>
                <a:r>
                  <a:rPr lang="zh-CN" altLang="en-US" dirty="0"/>
                  <a:t>考虑</a:t>
                </a:r>
                <a:r>
                  <a:rPr lang="zh-CN" altLang="en-US" dirty="0" smtClean="0"/>
                  <a:t>如下的游戏：</a:t>
                </a:r>
                <a:endParaRPr lang="en-US" altLang="zh-CN" dirty="0" smtClean="0"/>
              </a:p>
              <a:p>
                <a:pPr>
                  <a:lnSpc>
                    <a:spcPct val="100000"/>
                  </a:lnSpc>
                </a:pPr>
                <a:r>
                  <a:rPr lang="zh-CN" altLang="en-US" dirty="0"/>
                  <a:t>甲</a:t>
                </a:r>
                <a:r>
                  <a:rPr lang="zh-CN" altLang="en-US" dirty="0" smtClean="0"/>
                  <a:t>乙两人对赌，两人总的资本是</a:t>
                </a:r>
                <a14:m>
                  <m:oMath xmlns:m="http://schemas.openxmlformats.org/officeDocument/2006/math">
                    <m:r>
                      <a:rPr lang="en-US" altLang="zh-CN" b="0" i="1" smtClean="0">
                        <a:latin typeface="Cambria Math" panose="02040503050406030204" pitchFamily="18" charset="0"/>
                      </a:rPr>
                      <m:t>𝑁</m:t>
                    </m:r>
                  </m:oMath>
                </a14:m>
                <a:r>
                  <a:rPr lang="zh-CN" altLang="en-US" dirty="0" smtClean="0"/>
                  <a:t>元钱</a:t>
                </a:r>
                <a:r>
                  <a:rPr lang="en-US" altLang="zh-CN" dirty="0" smtClean="0"/>
                  <a:t>, </a:t>
                </a:r>
                <a:r>
                  <a:rPr lang="zh-CN" altLang="en-US" dirty="0" smtClean="0"/>
                  <a:t>每局输赢</a:t>
                </a:r>
                <a:r>
                  <a:rPr lang="en-US" altLang="zh-CN" dirty="0" smtClean="0"/>
                  <a:t>1</a:t>
                </a:r>
                <a:r>
                  <a:rPr lang="zh-CN" altLang="en-US" dirty="0" smtClean="0"/>
                  <a:t>元钱，每局甲获胜的概率是</a:t>
                </a:r>
                <a14:m>
                  <m:oMath xmlns:m="http://schemas.openxmlformats.org/officeDocument/2006/math">
                    <m:r>
                      <a:rPr lang="en-US" altLang="zh-CN" b="0" i="1" smtClean="0">
                        <a:latin typeface="Cambria Math" panose="02040503050406030204" pitchFamily="18" charset="0"/>
                      </a:rPr>
                      <m:t>𝑝</m:t>
                    </m:r>
                  </m:oMath>
                </a14:m>
                <a:r>
                  <a:rPr lang="zh-CN" altLang="en-US" dirty="0" smtClean="0"/>
                  <a:t>，输的概率是</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 </m:t>
                    </m:r>
                  </m:oMath>
                </a14:m>
                <a:r>
                  <a:rPr lang="zh-CN" altLang="en-US" dirty="0" smtClean="0"/>
                  <a:t>如有一方输光，则赌博结束</a:t>
                </a:r>
                <a:r>
                  <a:rPr lang="en-US" altLang="zh-CN" dirty="0" smtClean="0"/>
                  <a:t>.</a:t>
                </a:r>
              </a:p>
              <a:p>
                <a:pPr>
                  <a:lnSpc>
                    <a:spcPct val="100000"/>
                  </a:lnSpc>
                </a:pPr>
                <a:r>
                  <a:rPr lang="zh-CN" altLang="en-US" dirty="0"/>
                  <a:t>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oMath>
                </a14:m>
                <a:r>
                  <a:rPr lang="zh-CN" altLang="en-US" dirty="0" smtClean="0"/>
                  <a:t>记</a:t>
                </a:r>
                <a14:m>
                  <m:oMath xmlns:m="http://schemas.openxmlformats.org/officeDocument/2006/math">
                    <m:r>
                      <a:rPr lang="en-US" altLang="zh-CN" i="1">
                        <a:latin typeface="Cambria Math" panose="02040503050406030204" pitchFamily="18" charset="0"/>
                      </a:rPr>
                      <m:t>𝑛</m:t>
                    </m:r>
                  </m:oMath>
                </a14:m>
                <a:r>
                  <a:rPr lang="zh-CN" altLang="en-US" dirty="0" smtClean="0"/>
                  <a:t>时刻甲的资本，则</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ℕ</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rPr>
                      <m:t>}</m:t>
                    </m:r>
                    <m:r>
                      <a:rPr lang="zh-CN" altLang="en-US" i="1" smtClean="0">
                        <a:latin typeface="Cambria Math" panose="02040503050406030204" pitchFamily="18" charset="0"/>
                      </a:rPr>
                      <m:t> </m:t>
                    </m:r>
                  </m:oMath>
                </a14:m>
                <a:r>
                  <a:rPr lang="zh-CN" altLang="en-US" dirty="0" smtClean="0"/>
                  <a:t>就是带</a:t>
                </a:r>
                <a:r>
                  <a:rPr lang="zh-CN" altLang="en-US" dirty="0"/>
                  <a:t>两个吸收壁的</a:t>
                </a:r>
                <a:r>
                  <a:rPr lang="zh-CN" altLang="en-US" dirty="0" smtClean="0"/>
                  <a:t>随机游动</a:t>
                </a:r>
                <a:r>
                  <a:rPr lang="en-US" altLang="zh-CN" dirty="0" smtClean="0"/>
                  <a:t>.</a:t>
                </a:r>
              </a:p>
              <a:p>
                <a:pPr marL="0" indent="0">
                  <a:lnSpc>
                    <a:spcPct val="100000"/>
                  </a:lnSpc>
                  <a:buNone/>
                </a:pPr>
                <a:r>
                  <a:rPr lang="en-US" altLang="zh-CN" dirty="0" smtClean="0"/>
                  <a:t> </a:t>
                </a:r>
                <a:r>
                  <a:rPr lang="zh-CN" altLang="en-US" dirty="0" smtClean="0"/>
                  <a:t>由有限状态</a:t>
                </a:r>
                <a:r>
                  <a:rPr lang="en-US" altLang="zh-CN" dirty="0" smtClean="0"/>
                  <a:t>Markov</a:t>
                </a:r>
                <a:r>
                  <a:rPr lang="zh-CN" altLang="en-US" dirty="0" smtClean="0"/>
                  <a:t>链的知识</a:t>
                </a:r>
                <a:r>
                  <a:rPr lang="en-US" altLang="zh-CN" dirty="0" smtClean="0"/>
                  <a:t>, </a:t>
                </a:r>
                <a:r>
                  <a:rPr lang="zh-CN" altLang="en-US" dirty="0" smtClean="0"/>
                  <a:t>我们</a:t>
                </a:r>
                <a:r>
                  <a:rPr lang="zh-CN" altLang="en-US" dirty="0"/>
                  <a:t>知道</a:t>
                </a:r>
                <a14:m>
                  <m:oMath xmlns:m="http://schemas.openxmlformats.org/officeDocument/2006/math">
                    <m:r>
                      <a:rPr lang="en-US" altLang="zh-CN" dirty="0">
                        <a:latin typeface="Cambria Math" panose="02040503050406030204" pitchFamily="18" charset="0"/>
                      </a:rPr>
                      <m:t>0</m:t>
                    </m:r>
                    <m:r>
                      <a:rPr lang="en-US" altLang="zh-CN">
                        <a:latin typeface="Cambria Math" panose="02040503050406030204" pitchFamily="18" charset="0"/>
                      </a:rPr>
                      <m:t>, </m:t>
                    </m:r>
                    <m:r>
                      <a:rPr lang="en-US" altLang="zh-CN" i="1">
                        <a:latin typeface="Cambria Math" panose="02040503050406030204" pitchFamily="18" charset="0"/>
                      </a:rPr>
                      <m:t>𝑁</m:t>
                    </m:r>
                  </m:oMath>
                </a14:m>
                <a:r>
                  <a:rPr lang="zh-CN" altLang="en-US" dirty="0"/>
                  <a:t>是两个吸收态，</a:t>
                </a:r>
                <a14:m>
                  <m:oMath xmlns:m="http://schemas.openxmlformats.org/officeDocument/2006/math">
                    <m:r>
                      <a:rPr lang="en-US" altLang="zh-CN" i="1">
                        <a:latin typeface="Cambria Math" panose="02040503050406030204" pitchFamily="18" charset="0"/>
                      </a:rPr>
                      <m:t>1, 2, ⋯, </m:t>
                    </m:r>
                    <m:r>
                      <a:rPr lang="en-US" altLang="zh-CN" i="1">
                        <a:latin typeface="Cambria Math" panose="02040503050406030204" pitchFamily="18" charset="0"/>
                      </a:rPr>
                      <m:t>𝑁</m:t>
                    </m:r>
                    <m:r>
                      <a:rPr lang="en-US" altLang="zh-CN" i="1">
                        <a:latin typeface="Cambria Math" panose="02040503050406030204" pitchFamily="18" charset="0"/>
                      </a:rPr>
                      <m:t>−1</m:t>
                    </m:r>
                  </m:oMath>
                </a14:m>
                <a:r>
                  <a:rPr lang="zh-CN" altLang="en-US" dirty="0"/>
                  <a:t>是非常返态</a:t>
                </a:r>
                <a:r>
                  <a:rPr lang="en-US" altLang="zh-CN" dirty="0" smtClean="0"/>
                  <a:t>.</a:t>
                </a:r>
              </a:p>
              <a:p>
                <a:pPr marL="0" indent="0">
                  <a:lnSpc>
                    <a:spcPct val="100000"/>
                  </a:lnSpc>
                  <a:buNone/>
                </a:pPr>
                <a:r>
                  <a:rPr lang="zh-CN" altLang="en-US" dirty="0" smtClean="0"/>
                  <a:t>这说明游戏会在有限的时间内结束</a:t>
                </a:r>
                <a:r>
                  <a:rPr lang="en-US" altLang="zh-CN" dirty="0" smtClean="0"/>
                  <a:t>. </a:t>
                </a:r>
                <a:r>
                  <a:rPr lang="zh-CN" altLang="en-US" dirty="0" smtClean="0"/>
                  <a:t>那么若初始时刻甲有</a:t>
                </a:r>
                <a14:m>
                  <m:oMath xmlns:m="http://schemas.openxmlformats.org/officeDocument/2006/math">
                    <m:r>
                      <a:rPr lang="en-US" altLang="zh-CN" b="0" i="1" smtClean="0">
                        <a:latin typeface="Cambria Math" panose="02040503050406030204" pitchFamily="18" charset="0"/>
                      </a:rPr>
                      <m:t>𝑖</m:t>
                    </m:r>
                  </m:oMath>
                </a14:m>
                <a:r>
                  <a:rPr lang="zh-CN" altLang="en-US" dirty="0" smtClean="0"/>
                  <a:t>元钱</a:t>
                </a:r>
                <a:r>
                  <a:rPr lang="en-US" altLang="zh-CN" dirty="0" smtClean="0"/>
                  <a:t>, </a:t>
                </a:r>
                <a:r>
                  <a:rPr lang="zh-CN" altLang="en-US" dirty="0" smtClean="0"/>
                  <a:t>最终甲获胜的概率是多少？</a:t>
                </a:r>
                <a:endParaRPr lang="en-US" altLang="zh-CN" dirty="0"/>
              </a:p>
              <a:p>
                <a:pPr marL="0" indent="0">
                  <a:lnSpc>
                    <a:spcPct val="100000"/>
                  </a:lnSpc>
                  <a:buNone/>
                </a:pPr>
                <a:r>
                  <a:rPr lang="zh-CN" altLang="en-US" dirty="0" smtClean="0"/>
                  <a:t>我们实际要求的是</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b="0" i="1" smtClean="0">
                                  <a:latin typeface="Cambria Math" panose="02040503050406030204" pitchFamily="18" charset="0"/>
                                </a:rPr>
                                <m:t>𝑁</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bSup>
                        </m:e>
                      </m:func>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endParaRPr lang="en-US" altLang="zh-CN" dirty="0" smtClean="0"/>
              </a:p>
              <a:p>
                <a:pPr marL="0" indent="0">
                  <a:lnSpc>
                    <a:spcPct val="100000"/>
                  </a:lnSpc>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r="-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47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smtClean="0"/>
                  <a:t>设</a:t>
                </a:r>
                <a14:m>
                  <m:oMath xmlns:m="http://schemas.openxmlformats.org/officeDocument/2006/math">
                    <m:func>
                      <m:funcPr>
                        <m:ctrlPr>
                          <a:rPr lang="en-US" altLang="zh-CN" i="1">
                            <a:latin typeface="Cambria Math" panose="02040503050406030204" pitchFamily="18" charset="0"/>
                          </a:rPr>
                        </m:ctrlPr>
                      </m:funcPr>
                      <m:fNa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b="0" i="1" smtClean="0">
                                <a:latin typeface="Cambria Math" panose="02040503050406030204" pitchFamily="18" charset="0"/>
                              </a:rPr>
                              <m:t>𝑁</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bSup>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endParaRPr lang="en-US" altLang="zh-CN" dirty="0" smtClean="0"/>
              </a:p>
              <a:p>
                <a:pPr>
                  <a:lnSpc>
                    <a:spcPct val="100000"/>
                  </a:lnSpc>
                </a:pPr>
                <a:r>
                  <a:rPr lang="zh-CN" altLang="en-US" dirty="0" smtClean="0"/>
                  <a:t>由</a:t>
                </a:r>
                <a:r>
                  <a:rPr lang="en-US" altLang="zh-CN" dirty="0" smtClean="0"/>
                  <a:t>C-K</a:t>
                </a:r>
                <a:r>
                  <a:rPr lang="zh-CN" altLang="en-US" dirty="0" smtClean="0"/>
                  <a:t>方程，</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𝑖𝑁</m:t>
                          </m:r>
                        </m:sub>
                        <m:sup>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b="0" i="1" smtClean="0">
                          <a:latin typeface="Cambria Math" panose="02040503050406030204" pitchFamily="18" charset="0"/>
                        </a:rPr>
                        <m:t>𝑝</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𝑁</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r>
                  <a:rPr lang="zh-CN" altLang="en-US" dirty="0"/>
                  <a:t>令</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dirty="0" smtClean="0"/>
                  <a:t>, </a:t>
                </a:r>
                <a:r>
                  <a:rPr lang="zh-CN" altLang="en-US" dirty="0" smtClean="0"/>
                  <a:t>则</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𝑞</m:t>
                                  </m:r>
                                </m:num>
                                <m:den>
                                  <m:r>
                                    <a:rPr lang="en-US" altLang="zh-CN" i="1">
                                      <a:latin typeface="Cambria Math" panose="02040503050406030204" pitchFamily="18" charset="0"/>
                                    </a:rPr>
                                    <m:t>𝑝</m:t>
                                  </m:r>
                                </m:den>
                              </m:f>
                            </m:e>
                          </m:d>
                        </m:e>
                        <m:sup>
                          <m:r>
                            <a:rPr lang="en-US" altLang="zh-CN" b="0" i="1" smtClean="0">
                              <a:latin typeface="Cambria Math" panose="02040503050406030204" pitchFamily="18" charset="0"/>
                            </a:rPr>
                            <m:t>𝑖</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 </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653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67619" y="1828149"/>
                <a:ext cx="10058400" cy="4023360"/>
              </a:xfrm>
            </p:spPr>
            <p:txBody>
              <a:bodyPr/>
              <a:lstStyle/>
              <a:p>
                <a:pPr marL="0" indent="0">
                  <a:lnSpc>
                    <a:spcPct val="100000"/>
                  </a:lnSpc>
                  <a:buNone/>
                </a:pPr>
                <a:r>
                  <a:rPr lang="zh-CN" altLang="en-US" dirty="0" smtClean="0"/>
                  <a:t>由于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=0, </m:t>
                    </m:r>
                  </m:oMath>
                </a14:m>
                <a:r>
                  <a:rPr lang="zh-CN" altLang="en-US" dirty="0" smtClean="0"/>
                  <a:t>所以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𝑞</m:t>
                                </m:r>
                              </m:num>
                              <m:den>
                                <m:r>
                                  <a:rPr lang="en-US" altLang="zh-CN" i="1">
                                    <a:latin typeface="Cambria Math" panose="02040503050406030204" pitchFamily="18" charset="0"/>
                                  </a:rPr>
                                  <m:t>𝑝</m:t>
                                </m:r>
                              </m:den>
                            </m:f>
                          </m:e>
                        </m:d>
                      </m:e>
                      <m:sup>
                        <m:r>
                          <a:rPr lang="en-US" altLang="zh-CN" i="1">
                            <a:latin typeface="Cambria Math" panose="02040503050406030204" pitchFamily="18" charset="0"/>
                          </a:rPr>
                          <m:t>𝑖</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oMath>
                </a14:m>
                <a:r>
                  <a:rPr lang="en-US" altLang="zh-CN" dirty="0" smtClean="0"/>
                  <a:t>, </a:t>
                </a:r>
              </a:p>
              <a:p>
                <a:pPr marL="0" indent="0">
                  <a:lnSpc>
                    <a:spcPct val="100000"/>
                  </a:lnSpc>
                  <a:buNone/>
                </a:pPr>
                <a:r>
                  <a:rPr lang="zh-CN" altLang="en-US" dirty="0" smtClean="0"/>
                  <a:t>求和，有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𝑞</m:t>
                                      </m:r>
                                    </m:num>
                                    <m:den>
                                      <m:r>
                                        <a:rPr lang="en-US" altLang="zh-CN" i="1">
                                          <a:latin typeface="Cambria Math" panose="02040503050406030204" pitchFamily="18" charset="0"/>
                                        </a:rPr>
                                        <m:t>𝑝</m:t>
                                      </m:r>
                                    </m:den>
                                  </m:f>
                                </m:e>
                              </m:d>
                            </m:e>
                            <m:sup>
                              <m:r>
                                <a:rPr lang="en-US" altLang="zh-CN" b="0" i="1" smtClean="0">
                                  <a:latin typeface="Cambria Math" panose="02040503050406030204" pitchFamily="18" charset="0"/>
                                </a:rPr>
                                <m:t>𝑗</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e>
                      </m:nary>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𝑖</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𝑝</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 </m:t>
                                </m:r>
                              </m:e>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e>
                            </m:mr>
                            <m:m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e>
                                      <m:sup>
                                        <m:r>
                                          <a:rPr lang="en-US" altLang="zh-CN" b="0" i="1" smtClean="0">
                                            <a:latin typeface="Cambria Math" panose="02040503050406030204" pitchFamily="18" charset="0"/>
                                          </a:rPr>
                                          <m:t>𝑖</m:t>
                                        </m:r>
                                      </m:sup>
                                    </m:sSup>
                                  </m:num>
                                  <m:den>
                                    <m:r>
                                      <a:rPr lang="en-US" altLang="zh-CN" b="0" i="1" smtClean="0">
                                        <a:latin typeface="Cambria Math" panose="02040503050406030204" pitchFamily="18" charset="0"/>
                                      </a:rPr>
                                      <m:t>1−</m:t>
                                    </m:r>
                                    <m:f>
                                      <m:fPr>
                                        <m:type m:val="lin"/>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e>
                              <m:e>
                                <m:r>
                                  <a:rPr lang="en-US" altLang="zh-CN" b="0" i="1" smtClean="0">
                                    <a:latin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e>
                            </m:mr>
                          </m:m>
                        </m:e>
                      </m:d>
                    </m:oMath>
                  </m:oMathPara>
                </a14:m>
                <a:endParaRPr lang="en-US" altLang="zh-CN" dirty="0" smtClean="0"/>
              </a:p>
              <a:p>
                <a:pPr marL="0" indent="0">
                  <a:lnSpc>
                    <a:spcPct val="100000"/>
                  </a:lnSpc>
                  <a:buNone/>
                </a:pPr>
                <a:r>
                  <a:rPr lang="zh-CN" altLang="en-US" dirty="0"/>
                  <a:t>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𝑁</m:t>
                        </m:r>
                      </m:sub>
                    </m:sSub>
                    <m:r>
                      <a:rPr lang="en-US" altLang="zh-CN" i="1">
                        <a:latin typeface="Cambria Math" panose="02040503050406030204" pitchFamily="18" charset="0"/>
                      </a:rPr>
                      <m:t>=</m:t>
                    </m:r>
                    <m:r>
                      <a:rPr lang="en-US" altLang="zh-CN" b="0" i="1" smtClean="0">
                        <a:latin typeface="Cambria Math" panose="02040503050406030204" pitchFamily="18" charset="0"/>
                      </a:rPr>
                      <m:t>1, </m:t>
                    </m:r>
                  </m:oMath>
                </a14:m>
                <a:r>
                  <a:rPr lang="zh-CN" altLang="en-US" dirty="0" smtClean="0"/>
                  <a:t>有</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i="1">
                                    <a:latin typeface="Cambria Math" panose="02040503050406030204" pitchFamily="18" charset="0"/>
                                  </a:rPr>
                                  <m:t>, </m:t>
                                </m:r>
                              </m:e>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e>
                            </m:mr>
                            <m:mr>
                              <m:e>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type m:val="lin"/>
                                                <m:ctrlPr>
                                                  <a:rPr lang="en-US" altLang="zh-CN" i="1">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e>
                                      <m:sup>
                                        <m:r>
                                          <a:rPr lang="en-US" altLang="zh-CN" i="1">
                                            <a:latin typeface="Cambria Math" panose="02040503050406030204" pitchFamily="18" charset="0"/>
                                          </a:rPr>
                                          <m:t>𝑖</m:t>
                                        </m:r>
                                      </m:sup>
                                    </m:sSup>
                                  </m:num>
                                  <m:den>
                                    <m:r>
                                      <a:rPr lang="en-US" altLang="zh-CN" i="1">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type m:val="lin"/>
                                                <m:ctrlPr>
                                                  <a:rPr lang="en-US" altLang="zh-CN" i="1">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e>
                                      <m:sup>
                                        <m:r>
                                          <a:rPr lang="en-US" altLang="zh-CN" b="0" i="1" smtClean="0">
                                            <a:latin typeface="Cambria Math" panose="02040503050406030204" pitchFamily="18" charset="0"/>
                                          </a:rPr>
                                          <m:t>𝑁</m:t>
                                        </m:r>
                                      </m:sup>
                                    </m:sSup>
                                  </m:den>
                                </m:f>
                                <m:r>
                                  <a:rPr lang="en-US" altLang="zh-CN" i="1">
                                    <a:latin typeface="Cambria Math" panose="02040503050406030204" pitchFamily="18" charset="0"/>
                                  </a:rPr>
                                  <m:t>, </m:t>
                                </m:r>
                              </m:e>
                              <m:e>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e>
                            </m:mr>
                          </m:m>
                        </m:e>
                      </m:d>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67619" y="1828149"/>
                <a:ext cx="10058400" cy="4023360"/>
              </a:xfrm>
              <a:blipFill>
                <a:blip r:embed="rId2"/>
                <a:stretch>
                  <a:fillRect l="-1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700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讨论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en-US" altLang="zh-CN" dirty="0" smtClean="0"/>
                  <a:t>(1</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smtClean="0"/>
                  <a:t>关于</a:t>
                </a:r>
                <a14:m>
                  <m:oMath xmlns:m="http://schemas.openxmlformats.org/officeDocument/2006/math">
                    <m:r>
                      <m:rPr>
                        <m:brk m:alnAt="7"/>
                      </m:rPr>
                      <a:rPr lang="en-US" altLang="zh-CN" i="1">
                        <a:latin typeface="Cambria Math" panose="02040503050406030204" pitchFamily="18" charset="0"/>
                      </a:rPr>
                      <m:t>𝑖</m:t>
                    </m:r>
                  </m:oMath>
                </a14:m>
                <a:r>
                  <a:rPr lang="zh-CN" altLang="en-US" dirty="0" smtClean="0"/>
                  <a:t>是单调递增的吗？</a:t>
                </a:r>
                <a:endParaRPr lang="en-US" altLang="zh-CN" dirty="0" smtClean="0"/>
              </a:p>
              <a:p>
                <a:pPr>
                  <a:lnSpc>
                    <a:spcPct val="100000"/>
                  </a:lnSpc>
                </a:pPr>
                <a:r>
                  <a:rPr lang="zh-CN" altLang="en-US" dirty="0" smtClean="0"/>
                  <a:t>是</a:t>
                </a:r>
                <a:r>
                  <a:rPr lang="en-US" altLang="zh-CN" dirty="0" smtClean="0"/>
                  <a:t>.</a:t>
                </a:r>
              </a:p>
              <a:p>
                <a:pPr>
                  <a:lnSpc>
                    <a:spcPct val="100000"/>
                  </a:lnSpc>
                </a:pPr>
                <a:r>
                  <a:rPr lang="en-US" altLang="zh-CN" dirty="0" smtClean="0"/>
                  <a:t>(2) </a:t>
                </a:r>
                <a:r>
                  <a:rPr lang="zh-CN" altLang="en-US" dirty="0" smtClean="0"/>
                  <a:t>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smtClean="0"/>
                  <a:t>的影响是</a:t>
                </a:r>
                <a14:m>
                  <m:oMath xmlns:m="http://schemas.openxmlformats.org/officeDocument/2006/math">
                    <m:r>
                      <a:rPr lang="en-US" altLang="zh-CN" i="1">
                        <a:latin typeface="Cambria Math" panose="02040503050406030204" pitchFamily="18" charset="0"/>
                      </a:rPr>
                      <m:t>𝑝</m:t>
                    </m:r>
                  </m:oMath>
                </a14:m>
                <a:r>
                  <a:rPr lang="zh-CN" altLang="en-US" dirty="0" smtClean="0"/>
                  <a:t>大还是</a:t>
                </a:r>
                <a14:m>
                  <m:oMath xmlns:m="http://schemas.openxmlformats.org/officeDocument/2006/math">
                    <m:r>
                      <m:rPr>
                        <m:brk m:alnAt="7"/>
                      </m:rPr>
                      <a:rPr lang="en-US" altLang="zh-CN" i="1">
                        <a:latin typeface="Cambria Math" panose="02040503050406030204" pitchFamily="18" charset="0"/>
                      </a:rPr>
                      <m:t>𝑖</m:t>
                    </m:r>
                  </m:oMath>
                </a14:m>
                <a:r>
                  <a:rPr lang="zh-CN" altLang="en-US" dirty="0" smtClean="0"/>
                  <a:t>大？</a:t>
                </a:r>
                <a:endParaRPr lang="en-US" altLang="zh-CN" dirty="0" smtClean="0"/>
              </a:p>
              <a:p>
                <a:pPr marL="457200" indent="-457200">
                  <a:buNone/>
                </a:pPr>
                <a:r>
                  <a:rPr lang="zh-CN" altLang="en-US" b="1" dirty="0">
                    <a:solidFill>
                      <a:srgbClr val="00B0F0"/>
                    </a:solidFill>
                  </a:rPr>
                  <a:t>例 </a:t>
                </a:r>
                <a:r>
                  <a:rPr lang="zh-CN" altLang="en-US" dirty="0"/>
                  <a:t>取  </a:t>
                </a:r>
                <a:r>
                  <a:rPr lang="en-US" altLang="zh-CN" dirty="0"/>
                  <a: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=0.6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≈0.87</a:t>
                </a:r>
              </a:p>
              <a:p>
                <a:pPr marL="457200" indent="-457200">
                  <a:buNone/>
                </a:pPr>
                <a:r>
                  <a:rPr lang="zh-CN" altLang="en-US" dirty="0"/>
                  <a:t>      取</a:t>
                </a:r>
                <a:r>
                  <a:rPr lang="en-US" altLang="zh-CN" dirty="0"/>
                  <a:t>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=30</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=0.6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0.98</a:t>
                </a:r>
                <a:endParaRPr lang="en-US" altLang="zh-CN" dirty="0" smtClean="0"/>
              </a:p>
              <a:p>
                <a:pPr>
                  <a:lnSpc>
                    <a:spcPct val="100000"/>
                  </a:lnSpc>
                </a:pPr>
                <a:r>
                  <a:rPr lang="en-US" altLang="zh-CN" dirty="0" smtClean="0"/>
                  <a:t>(3) </a:t>
                </a:r>
                <a:r>
                  <a:rPr lang="zh-CN" altLang="en-US" dirty="0" smtClean="0"/>
                  <a:t>什么条件下，</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𝑁</m:t>
                        </m:r>
                        <m:r>
                          <a:rPr lang="en-US" altLang="zh-CN" i="1">
                            <a:latin typeface="Cambria Math" panose="02040503050406030204" pitchFamily="18" charset="0"/>
                          </a:rPr>
                          <m:t>→+∞</m:t>
                        </m:r>
                      </m:lim>
                    </m:limLow>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存在</m:t>
                    </m:r>
                  </m:oMath>
                </a14:m>
                <a:r>
                  <a:rPr lang="zh-CN" altLang="en-US" dirty="0" smtClean="0"/>
                  <a:t>？</a:t>
                </a:r>
                <a:endParaRPr lang="en-US" altLang="zh-CN" dirty="0" smtClean="0"/>
              </a:p>
              <a:p>
                <a:pPr>
                  <a:lnSpc>
                    <a:spcPct val="100000"/>
                  </a:lnSpc>
                </a:pP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𝑝</m:t>
                    </m:r>
                    <m:r>
                      <a:rPr lang="en-US" altLang="zh-CN" b="0" i="1" smtClean="0">
                        <a:latin typeface="Cambria Math" panose="02040503050406030204" pitchFamily="18" charset="0"/>
                      </a:rPr>
                      <m:t>&gt;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oMath>
                </a14:m>
                <a:endParaRPr lang="en-US" altLang="zh-CN" dirty="0" smtClean="0"/>
              </a:p>
              <a:p>
                <a:pPr marL="457200" indent="-45720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901961" y="527539"/>
                <a:ext cx="3071802"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 </m:t>
                                </m:r>
                              </m:e>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e>
                            </m:mr>
                            <m:mr>
                              <m:e>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type m:val="lin"/>
                                                <m:ctrlPr>
                                                  <a:rPr lang="en-US" altLang="zh-CN" i="1">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e>
                                      <m:sup>
                                        <m:r>
                                          <a:rPr lang="en-US" altLang="zh-CN" i="1">
                                            <a:latin typeface="Cambria Math" panose="02040503050406030204" pitchFamily="18" charset="0"/>
                                          </a:rPr>
                                          <m:t>𝑖</m:t>
                                        </m:r>
                                      </m:sup>
                                    </m:sSup>
                                  </m:num>
                                  <m:den>
                                    <m:r>
                                      <a:rPr lang="en-US" altLang="zh-CN" i="1">
                                        <a:latin typeface="Cambria Math" panose="02040503050406030204" pitchFamily="18" charset="0"/>
                                      </a:rPr>
                                      <m:t>1−</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type m:val="lin"/>
                                                <m:ctrlPr>
                                                  <a:rPr lang="en-US" altLang="zh-CN" i="1">
                                                    <a:latin typeface="Cambria Math" panose="02040503050406030204" pitchFamily="18" charset="0"/>
                                                  </a:rPr>
                                                </m:ctrlPr>
                                              </m:fPr>
                                              <m:num>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𝑝</m:t>
                                                </m:r>
                                              </m:den>
                                            </m:f>
                                          </m:e>
                                        </m:d>
                                      </m:e>
                                      <m:sup>
                                        <m:r>
                                          <a:rPr lang="en-US" altLang="zh-CN" i="1">
                                            <a:latin typeface="Cambria Math" panose="02040503050406030204" pitchFamily="18" charset="0"/>
                                          </a:rPr>
                                          <m:t>𝑁</m:t>
                                        </m:r>
                                      </m:sup>
                                    </m:sSup>
                                  </m:den>
                                </m:f>
                                <m:r>
                                  <a:rPr lang="en-US" altLang="zh-CN" i="1">
                                    <a:latin typeface="Cambria Math" panose="02040503050406030204" pitchFamily="18" charset="0"/>
                                  </a:rPr>
                                  <m:t>, </m:t>
                                </m:r>
                              </m:e>
                              <m:e>
                                <m:r>
                                  <a:rPr lang="en-US" altLang="zh-CN" i="1">
                                    <a:latin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𝑞</m:t>
                                </m:r>
                                <m:r>
                                  <a:rPr lang="en-US" altLang="zh-CN" i="1">
                                    <a:latin typeface="Cambria Math" panose="02040503050406030204" pitchFamily="18" charset="0"/>
                                    <a:ea typeface="Cambria Math" panose="02040503050406030204" pitchFamily="18" charset="0"/>
                                  </a:rPr>
                                  <m:t>.</m:t>
                                </m:r>
                              </m:e>
                            </m:mr>
                          </m:m>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901961" y="527539"/>
                <a:ext cx="3071802" cy="111799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519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rPr>
              <a:t>在药物疗效检验中的应用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buNone/>
                </a:pPr>
                <a:r>
                  <a:rPr lang="zh-CN" altLang="en-US" b="1" dirty="0">
                    <a:solidFill>
                      <a:srgbClr val="00B0F0"/>
                    </a:solidFill>
                  </a:rPr>
                  <a:t>问题：</a:t>
                </a:r>
                <a:r>
                  <a:rPr lang="zh-CN" altLang="en-US" dirty="0"/>
                  <a:t>考虑治疗某种疾病的两种新药，治愈率分别为</a:t>
                </a:r>
                <a:r>
                  <a:rPr lang="en-US" altLang="zh-CN" i="1" dirty="0">
                    <a:latin typeface="Times New Roman" panose="02020603050405020304" pitchFamily="18" charset="0"/>
                    <a:cs typeface="Times New Roman" panose="02020603050405020304" pitchFamily="18" charset="0"/>
                  </a:rPr>
                  <a:t>P</a:t>
                </a:r>
                <a:r>
                  <a:rPr lang="en-US" altLang="zh-CN" i="1"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t>，未知，检验哪种新药的疗效好？即</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t>还是</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p>
              <a:p>
                <a:pPr>
                  <a:lnSpc>
                    <a:spcPct val="100000"/>
                  </a:lnSpc>
                  <a:buNone/>
                </a:pPr>
                <a:r>
                  <a:rPr lang="zh-CN" altLang="en-US" dirty="0"/>
                  <a:t>考虑如下的检验方法：随机选取病人对依次分别接受两种药物的治疗，当一种药物的累积治愈数超过另一种药物的累积治愈数达到事先给定的正整数</a:t>
                </a:r>
                <a14:m>
                  <m:oMath xmlns:m="http://schemas.openxmlformats.org/officeDocument/2006/math">
                    <m:r>
                      <a:rPr lang="en-US" altLang="zh-CN" i="1">
                        <a:latin typeface="Cambria Math" panose="02040503050406030204" pitchFamily="18" charset="0"/>
                      </a:rPr>
                      <m:t>𝑀</m:t>
                    </m:r>
                  </m:oMath>
                </a14:m>
                <a:r>
                  <a:rPr lang="zh-CN" altLang="en-US" dirty="0"/>
                  <a:t>时，检验结束。</a:t>
                </a:r>
                <a:endParaRPr lang="en-US" altLang="zh-CN" dirty="0"/>
              </a:p>
              <a:p>
                <a:pPr>
                  <a:lnSpc>
                    <a:spcPct val="100000"/>
                  </a:lnSpc>
                  <a:buNone/>
                </a:pPr>
                <a:r>
                  <a:rPr lang="zh-CN" altLang="en-US" dirty="0"/>
                  <a:t>该方法是否为一个好的检验方法？</a:t>
                </a:r>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212" r="-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226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剔除治疗结果相同的检验对，记</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m:t>
                                </m:r>
                              </m:e>
                              <m:e>
                                <m:r>
                                  <a:rPr lang="zh-CN" altLang="en-US" i="1">
                                    <a:latin typeface="Cambria Math" panose="02040503050406030204" pitchFamily="18" charset="0"/>
                                  </a:rPr>
                                  <m:t>第</m:t>
                                </m:r>
                                <m:r>
                                  <a:rPr lang="en-US" altLang="zh-CN" b="0" i="1" smtClean="0">
                                    <a:latin typeface="Cambria Math" panose="02040503050406030204" pitchFamily="18" charset="0"/>
                                  </a:rPr>
                                  <m:t>𝑖</m:t>
                                </m:r>
                                <m:r>
                                  <a:rPr lang="zh-CN" altLang="en-US" i="1">
                                    <a:latin typeface="Cambria Math" panose="02040503050406030204" pitchFamily="18" charset="0"/>
                                  </a:rPr>
                                  <m:t>对</m:t>
                                </m:r>
                                <m:r>
                                  <a:rPr lang="zh-CN" altLang="en-US" i="1" smtClean="0">
                                    <a:latin typeface="Cambria Math" panose="02040503050406030204" pitchFamily="18" charset="0"/>
                                  </a:rPr>
                                  <m:t>病人</m:t>
                                </m:r>
                                <m:r>
                                  <a:rPr lang="zh-CN" altLang="en-US" i="1">
                                    <a:latin typeface="Cambria Math" panose="02040503050406030204" pitchFamily="18" charset="0"/>
                                  </a:rPr>
                                  <m:t>药物</m:t>
                                </m:r>
                                <m:r>
                                  <a:rPr lang="en-US" altLang="zh-CN" b="0" i="1" smtClean="0">
                                    <a:latin typeface="Cambria Math" panose="02040503050406030204" pitchFamily="18" charset="0"/>
                                  </a:rPr>
                                  <m:t>1</m:t>
                                </m:r>
                                <m:r>
                                  <a:rPr lang="zh-CN" altLang="en-US" i="1">
                                    <a:latin typeface="Cambria Math" panose="02040503050406030204" pitchFamily="18" charset="0"/>
                                  </a:rPr>
                                  <m:t>治愈</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a:rPr lang="zh-CN" altLang="en-US" i="1">
                                    <a:latin typeface="Cambria Math" panose="02040503050406030204" pitchFamily="18" charset="0"/>
                                  </a:rPr>
                                  <m:t>否</m:t>
                                </m:r>
                                <m:r>
                                  <a:rPr lang="zh-CN" altLang="en-US" i="1" smtClean="0">
                                    <a:latin typeface="Cambria Math" panose="02040503050406030204" pitchFamily="18" charset="0"/>
                                  </a:rPr>
                                  <m:t>，</m:t>
                                </m:r>
                              </m:e>
                            </m:mr>
                          </m:m>
                        </m:e>
                      </m:d>
                    </m:oMath>
                  </m:oMathPara>
                </a14:m>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r>
                                  <a:rPr lang="en-US" altLang="zh-CN" i="1">
                                    <a:latin typeface="Cambria Math" panose="02040503050406030204" pitchFamily="18" charset="0"/>
                                  </a:rPr>
                                  <m:t>,</m:t>
                                </m:r>
                              </m:e>
                              <m:e>
                                <m:r>
                                  <a:rPr lang="zh-CN" altLang="en-US" i="1">
                                    <a:latin typeface="Cambria Math" panose="02040503050406030204" pitchFamily="18" charset="0"/>
                                  </a:rPr>
                                  <m:t>第</m:t>
                                </m:r>
                                <m:r>
                                  <a:rPr lang="en-US" altLang="zh-CN" i="1">
                                    <a:latin typeface="Cambria Math" panose="02040503050406030204" pitchFamily="18" charset="0"/>
                                  </a:rPr>
                                  <m:t>𝑖</m:t>
                                </m:r>
                                <m:r>
                                  <a:rPr lang="zh-CN" altLang="en-US" i="1">
                                    <a:latin typeface="Cambria Math" panose="02040503050406030204" pitchFamily="18" charset="0"/>
                                  </a:rPr>
                                  <m:t>对病人药物</m:t>
                                </m:r>
                                <m:r>
                                  <a:rPr lang="en-US" altLang="zh-CN" b="0" i="1" smtClean="0">
                                    <a:latin typeface="Cambria Math" panose="02040503050406030204" pitchFamily="18" charset="0"/>
                                  </a:rPr>
                                  <m:t>2</m:t>
                                </m:r>
                                <m:r>
                                  <a:rPr lang="zh-CN" altLang="en-US" i="1">
                                    <a:latin typeface="Cambria Math" panose="02040503050406030204" pitchFamily="18" charset="0"/>
                                  </a:rPr>
                                  <m:t>治愈</m:t>
                                </m:r>
                                <m:r>
                                  <a:rPr lang="en-US" altLang="zh-CN" i="1">
                                    <a:latin typeface="Cambria Math" panose="02040503050406030204" pitchFamily="18" charset="0"/>
                                  </a:rPr>
                                  <m:t>,</m:t>
                                </m:r>
                              </m:e>
                            </m:mr>
                            <m:mr>
                              <m:e>
                                <m:r>
                                  <a:rPr lang="en-US" altLang="zh-CN" i="1">
                                    <a:latin typeface="Cambria Math" panose="02040503050406030204" pitchFamily="18" charset="0"/>
                                  </a:rPr>
                                  <m:t>0,</m:t>
                                </m:r>
                              </m:e>
                              <m:e>
                                <m:r>
                                  <a:rPr lang="zh-CN" altLang="en-US" i="1">
                                    <a:latin typeface="Cambria Math" panose="02040503050406030204" pitchFamily="18" charset="0"/>
                                  </a:rPr>
                                  <m:t>否，</m:t>
                                </m:r>
                              </m:e>
                            </m:mr>
                          </m:m>
                        </m:e>
                      </m:d>
                    </m:oMath>
                  </m:oMathPara>
                </a14:m>
                <a:endParaRPr lang="en-US" altLang="zh-CN" dirty="0"/>
              </a:p>
              <a:p>
                <a:pPr>
                  <a:lnSpc>
                    <a:spcPct val="100000"/>
                  </a:lnSpc>
                </a:pPr>
                <a:r>
                  <a:rPr lang="zh-CN" altLang="en-US" dirty="0"/>
                  <a:t>检验在首次使得</a:t>
                </a:r>
                <a:endParaRPr lang="en-US" altLang="zh-CN" dirty="0"/>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oMath>
                  </m:oMathPara>
                </a14:m>
                <a:endParaRPr lang="en-US" altLang="zh-CN" dirty="0" smtClean="0"/>
              </a:p>
              <a:p>
                <a:pPr marL="0" indent="0">
                  <a:lnSpc>
                    <a:spcPct val="100000"/>
                  </a:lnSpc>
                  <a:buNone/>
                </a:pPr>
                <a:r>
                  <a:rPr lang="zh-CN" altLang="en-US" dirty="0"/>
                  <a:t>时</a:t>
                </a:r>
                <a:r>
                  <a:rPr lang="zh-CN" altLang="en-US" dirty="0" smtClean="0"/>
                  <a:t>结束</a:t>
                </a:r>
                <a:r>
                  <a:rPr lang="en-US" altLang="zh-CN" dirty="0" smtClean="0"/>
                  <a:t>.</a:t>
                </a:r>
              </a:p>
              <a:p>
                <a:pPr marL="0" indent="0">
                  <a:lnSpc>
                    <a:spcPct val="100000"/>
                  </a:lnSpc>
                  <a:buNone/>
                </a:pPr>
                <a:r>
                  <a:rPr lang="zh-CN" altLang="en-US" dirty="0" smtClean="0"/>
                  <a:t>累积治愈数之差每次变化</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endParaRPr lang="zh-CN" altLang="en-US" dirty="0"/>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690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S.P. </a:t>
            </a:r>
            <a:r>
              <a:rPr lang="zh-CN" altLang="en-US" b="1" dirty="0">
                <a:solidFill>
                  <a:srgbClr val="FF0000"/>
                </a:solidFill>
              </a:rPr>
              <a:t>的</a:t>
            </a:r>
            <a:r>
              <a:rPr lang="zh-CN" altLang="en-US" b="1" dirty="0" smtClean="0">
                <a:solidFill>
                  <a:srgbClr val="FF0000"/>
                </a:solidFill>
              </a:rPr>
              <a:t>例子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pPr>
                  <a:lnSpc>
                    <a:spcPct val="150000"/>
                  </a:lnSpc>
                </a:pPr>
                <a:r>
                  <a:rPr lang="zh-CN" altLang="en-US" dirty="0" smtClean="0">
                    <a:solidFill>
                      <a:srgbClr val="00B0F0"/>
                    </a:solidFill>
                  </a:rPr>
                  <a:t>例</a:t>
                </a:r>
                <a:r>
                  <a:rPr lang="en-US" altLang="zh-CN" dirty="0" smtClean="0">
                    <a:solidFill>
                      <a:srgbClr val="00B0F0"/>
                    </a:solidFill>
                  </a:rPr>
                  <a:t>2  </a:t>
                </a:r>
                <a:r>
                  <a:rPr lang="zh-CN" altLang="en-US" dirty="0" smtClean="0"/>
                  <a:t>设</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=[0, +∞)</m:t>
                    </m:r>
                  </m:oMath>
                </a14:m>
                <a:r>
                  <a:rPr lang="zh-CN" altLang="en-US" dirty="0" smtClean="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oMath>
                </a14:m>
                <a:r>
                  <a:rPr lang="zh-CN" altLang="en-US" dirty="0" smtClean="0"/>
                  <a:t>表示到</a:t>
                </a:r>
                <a14:m>
                  <m:oMath xmlns:m="http://schemas.openxmlformats.org/officeDocument/2006/math">
                    <m:r>
                      <a:rPr lang="en-US" altLang="zh-CN" i="1" dirty="0">
                        <a:latin typeface="Cambria Math" panose="02040503050406030204" pitchFamily="18" charset="0"/>
                      </a:rPr>
                      <m:t>𝑡</m:t>
                    </m:r>
                  </m:oMath>
                </a14:m>
                <a:r>
                  <a:rPr lang="zh-CN" altLang="en-US" dirty="0" smtClean="0"/>
                  <a:t>时刻为止</a:t>
                </a:r>
                <a:r>
                  <a:rPr lang="en-US" altLang="zh-CN" dirty="0" smtClean="0"/>
                  <a:t>2019-nCoV</a:t>
                </a:r>
                <a:r>
                  <a:rPr lang="zh-CN" altLang="en-US" dirty="0"/>
                  <a:t>的</a:t>
                </a:r>
                <a:r>
                  <a:rPr lang="zh-CN" altLang="en-US" dirty="0" smtClean="0"/>
                  <a:t>感染或确诊人数，我们可以称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smtClean="0">
                        <a:latin typeface="Cambria Math" panose="02040503050406030204" pitchFamily="18" charset="0"/>
                      </a:rPr>
                      <m:t>}</m:t>
                    </m:r>
                  </m:oMath>
                </a14:m>
                <a:r>
                  <a:rPr lang="zh-CN" altLang="en-US" dirty="0" smtClean="0"/>
                  <a:t>为一个</a:t>
                </a:r>
                <a:r>
                  <a:rPr lang="zh-CN" altLang="en-US" dirty="0" smtClean="0">
                    <a:solidFill>
                      <a:srgbClr val="FF0000"/>
                    </a:solidFill>
                  </a:rPr>
                  <a:t>计数过程</a:t>
                </a:r>
                <a:r>
                  <a:rPr lang="zh-CN" altLang="en-US" dirty="0" smtClean="0"/>
                  <a:t>。</a:t>
                </a:r>
                <a:endParaRPr lang="en-US" altLang="zh-CN" dirty="0" smtClean="0"/>
              </a:p>
              <a:p>
                <a:pPr>
                  <a:lnSpc>
                    <a:spcPct val="150000"/>
                  </a:lnSpc>
                </a:pPr>
                <a:r>
                  <a:rPr lang="zh-CN" altLang="en-US" dirty="0" smtClean="0">
                    <a:solidFill>
                      <a:srgbClr val="00B0F0"/>
                    </a:solidFill>
                  </a:rPr>
                  <a:t>例</a:t>
                </a:r>
                <a:r>
                  <a:rPr lang="en-US" altLang="zh-CN" dirty="0">
                    <a:solidFill>
                      <a:srgbClr val="00B0F0"/>
                    </a:solidFill>
                  </a:rPr>
                  <a:t>3</a:t>
                </a:r>
                <a:r>
                  <a:rPr lang="en-US" altLang="zh-CN" dirty="0" smtClean="0">
                    <a:solidFill>
                      <a:srgbClr val="00B0F0"/>
                    </a:solidFill>
                  </a:rPr>
                  <a:t>  </a:t>
                </a:r>
                <a:r>
                  <a:rPr lang="zh-CN" altLang="en-US" dirty="0"/>
                  <a:t>设</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=[0, +∞)</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Φ</m:t>
                        </m:r>
                        <m:r>
                          <a:rPr lang="en-US" altLang="zh-CN" b="0" i="1" smtClean="0">
                            <a:latin typeface="Cambria Math" panose="02040503050406030204" pitchFamily="18" charset="0"/>
                          </a:rPr>
                          <m:t>)</m:t>
                        </m:r>
                      </m:e>
                    </m:func>
                  </m:oMath>
                </a14:m>
                <a:r>
                  <a:rPr lang="zh-CN" altLang="en-US" dirty="0" smtClean="0"/>
                  <a:t>，其中</a:t>
                </a:r>
                <a14:m>
                  <m:oMath xmlns:m="http://schemas.openxmlformats.org/officeDocument/2006/math">
                    <m:r>
                      <a:rPr lang="en-US" altLang="zh-CN" i="1">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Φ</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(0,2</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oMath>
                </a14:m>
                <a:r>
                  <a:rPr lang="zh-CN" altLang="en-US" dirty="0" smtClean="0"/>
                  <a:t>，且</a:t>
                </a:r>
                <a14:m>
                  <m:oMath xmlns:m="http://schemas.openxmlformats.org/officeDocument/2006/math">
                    <m:r>
                      <a:rPr lang="en-US" altLang="zh-CN" i="1">
                        <a:latin typeface="Cambria Math" panose="02040503050406030204" pitchFamily="18" charset="0"/>
                      </a:rPr>
                      <m:t>𝐴</m:t>
                    </m:r>
                    <m:r>
                      <a:rPr lang="en-US" altLang="zh-CN" b="0" i="1" smtClean="0">
                        <a:latin typeface="Cambria Math" panose="02040503050406030204" pitchFamily="18" charset="0"/>
                      </a:rPr>
                      <m:t>,</m:t>
                    </m:r>
                    <m:r>
                      <m:rPr>
                        <m:sty m:val="p"/>
                      </m:rPr>
                      <a:rPr lang="en-US" altLang="zh-CN">
                        <a:latin typeface="Cambria Math" panose="02040503050406030204" pitchFamily="18" charset="0"/>
                      </a:rPr>
                      <m:t>Φ</m:t>
                    </m:r>
                  </m:oMath>
                </a14:m>
                <a:r>
                  <a:rPr lang="zh-CN" altLang="en-US" dirty="0" smtClean="0"/>
                  <a:t>相互独立，我们称</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oMath>
                </a14:m>
                <a:r>
                  <a:rPr lang="zh-CN" altLang="en-US" dirty="0" smtClean="0"/>
                  <a:t>为一个</a:t>
                </a:r>
                <a:r>
                  <a:rPr lang="zh-CN" altLang="en-US" dirty="0" smtClean="0">
                    <a:solidFill>
                      <a:srgbClr val="FF0000"/>
                    </a:solidFill>
                  </a:rPr>
                  <a:t>随机简谐波</a:t>
                </a:r>
                <a:r>
                  <a:rPr lang="zh-CN" altLang="en-US" dirty="0" smtClean="0"/>
                  <a:t>。</a:t>
                </a:r>
                <a:endParaRPr lang="en-US" altLang="zh-CN" dirty="0" smtClean="0"/>
              </a:p>
              <a:p>
                <a:r>
                  <a:rPr lang="zh-CN" altLang="en-US" dirty="0" smtClean="0">
                    <a:solidFill>
                      <a:srgbClr val="00B0F0"/>
                    </a:solidFill>
                  </a:rPr>
                  <a:t>例</a:t>
                </a:r>
                <a:r>
                  <a:rPr lang="en-US" altLang="zh-CN" dirty="0">
                    <a:solidFill>
                      <a:srgbClr val="00B0F0"/>
                    </a:solidFill>
                  </a:rPr>
                  <a:t>4</a:t>
                </a:r>
                <a:r>
                  <a:rPr lang="en-US" altLang="zh-CN" dirty="0" smtClean="0">
                    <a:solidFill>
                      <a:srgbClr val="00B0F0"/>
                    </a:solidFill>
                  </a:rPr>
                  <a:t>  </a:t>
                </a:r>
                <a:r>
                  <a:rPr lang="zh-CN" altLang="en-US" dirty="0"/>
                  <a:t>设</a:t>
                </a:r>
                <a14:m>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2</m:t>
                        </m:r>
                      </m:sup>
                    </m:sSubSup>
                    <m:r>
                      <a:rPr lang="zh-CN" altLang="en-US" i="1">
                        <a:latin typeface="Cambria Math" panose="02040503050406030204" pitchFamily="18" charset="0"/>
                        <a:ea typeface="Cambria Math" panose="02040503050406030204" pitchFamily="18" charset="0"/>
                      </a:rPr>
                      <m:t>，任取</m:t>
                    </m:r>
                  </m:oMath>
                </a14:m>
                <a:r>
                  <a:rPr lang="zh-CN" altLang="en-US" dirty="0"/>
                  <a:t>一张数码照片放在</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ℝ</m:t>
                        </m:r>
                      </m:e>
                      <m:sub>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2</m:t>
                        </m:r>
                      </m:sup>
                    </m:sSubSup>
                  </m:oMath>
                </a14:m>
                <a:r>
                  <a:rPr lang="zh-CN" altLang="en-US" dirty="0"/>
                  <a:t>内，设</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oMath>
                </a14:m>
                <a:r>
                  <a:rPr lang="zh-CN" altLang="en-US" dirty="0"/>
                  <a:t>表示</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0,</m:t>
                        </m:r>
                        <m:r>
                          <a:rPr lang="en-US" altLang="zh-CN" i="1" dirty="0">
                            <a:latin typeface="Cambria Math" panose="02040503050406030204" pitchFamily="18" charset="0"/>
                          </a:rPr>
                          <m:t>𝑎</m:t>
                        </m:r>
                      </m:e>
                    </m:d>
                    <m:r>
                      <a:rPr lang="en-US" altLang="zh-CN" i="1" dirty="0">
                        <a:latin typeface="Cambria Math" panose="02040503050406030204" pitchFamily="18" charset="0"/>
                      </a:rPr>
                      <m:t>×[0,</m:t>
                    </m:r>
                    <m:r>
                      <a:rPr lang="en-US" altLang="zh-CN" i="1" dirty="0">
                        <a:latin typeface="Cambria Math" panose="02040503050406030204" pitchFamily="18" charset="0"/>
                      </a:rPr>
                      <m:t>𝑏</m:t>
                    </m:r>
                    <m:r>
                      <a:rPr lang="en-US" altLang="zh-CN" i="1" dirty="0">
                        <a:latin typeface="Cambria Math" panose="02040503050406030204" pitchFamily="18" charset="0"/>
                      </a:rPr>
                      <m:t>]</m:t>
                    </m:r>
                  </m:oMath>
                </a14:m>
                <a:r>
                  <a:rPr lang="zh-CN" altLang="en-US" dirty="0"/>
                  <a:t>内该数码相片灰度大于</a:t>
                </a:r>
                <a:r>
                  <a:rPr lang="en-US" altLang="zh-CN" dirty="0"/>
                  <a:t>100</a:t>
                </a:r>
                <a:r>
                  <a:rPr lang="zh-CN" altLang="en-US" dirty="0"/>
                  <a:t>的像素点的个数。</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oMath>
                </a14:m>
                <a:r>
                  <a:rPr lang="zh-CN" altLang="en-US" dirty="0">
                    <a:solidFill>
                      <a:srgbClr val="FF0000"/>
                    </a:solidFill>
                  </a:rPr>
                  <a:t>是个啥？</a:t>
                </a:r>
                <a:endParaRPr lang="en-US" altLang="zh-CN" dirty="0">
                  <a:solidFill>
                    <a:srgbClr val="FF0000"/>
                  </a:solidFill>
                </a:endParaRPr>
              </a:p>
              <a:p>
                <a:r>
                  <a:rPr lang="zh-CN" altLang="en-US" dirty="0" smtClean="0">
                    <a:solidFill>
                      <a:srgbClr val="00B0F0"/>
                    </a:solidFill>
                  </a:rPr>
                  <a:t>例</a:t>
                </a:r>
                <a:r>
                  <a:rPr lang="en-US" altLang="zh-CN" dirty="0">
                    <a:solidFill>
                      <a:srgbClr val="00B0F0"/>
                    </a:solidFill>
                  </a:rPr>
                  <a:t>5</a:t>
                </a:r>
                <a:r>
                  <a:rPr lang="en-US" altLang="zh-CN" dirty="0" smtClean="0">
                    <a:solidFill>
                      <a:srgbClr val="00B0F0"/>
                    </a:solidFill>
                  </a:rPr>
                  <a:t> </a:t>
                </a:r>
                <a:r>
                  <a:rPr lang="zh-CN" altLang="en-US" dirty="0"/>
                  <a:t>考虑统计中常用的回归模型</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pitchFamily="18" charset="0"/>
                        </a:rPr>
                        <m:t>𝑦</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𝛼</m:t>
                      </m:r>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𝛽</m:t>
                          </m:r>
                        </m:e>
                        <m:sup>
                          <m:r>
                            <a:rPr lang="en-US" altLang="zh-CN" i="1">
                              <a:solidFill>
                                <a:schemeClr val="tx1"/>
                              </a:solidFill>
                              <a:latin typeface="Cambria Math" panose="02040503050406030204" pitchFamily="18" charset="0"/>
                            </a:rPr>
                            <m:t>𝑇</m:t>
                          </m:r>
                        </m:sup>
                      </m:sSup>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oMath>
                  </m:oMathPara>
                </a14:m>
                <a:endParaRPr lang="en-US" altLang="zh-CN" dirty="0">
                  <a:solidFill>
                    <a:schemeClr val="tx1"/>
                  </a:solidFill>
                </a:endParaRPr>
              </a:p>
              <a:p>
                <a:pPr marL="0" indent="0">
                  <a:buNone/>
                </a:pPr>
                <a:r>
                  <a:rPr lang="zh-CN" altLang="en-US" dirty="0">
                    <a:solidFill>
                      <a:schemeClr val="tx1"/>
                    </a:solidFill>
                  </a:rPr>
                  <a:t>其中</a:t>
                </a:r>
                <a14:m>
                  <m:oMath xmlns:m="http://schemas.openxmlformats.org/officeDocument/2006/math">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ea typeface="Cambria Math" panose="02040503050406030204" pitchFamily="18" charset="0"/>
                          </a:rPr>
                          <m:t>𝑑</m:t>
                        </m:r>
                      </m:sup>
                    </m:sSup>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𝛼</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m:t>
                    </m:r>
                  </m:oMath>
                </a14:m>
                <a:r>
                  <a:rPr lang="zh-CN" altLang="en-US" dirty="0">
                    <a:solidFill>
                      <a:schemeClr val="tx1"/>
                    </a:solidFill>
                  </a:rPr>
                  <a:t>为</a:t>
                </a:r>
                <a14:m>
                  <m:oMath xmlns:m="http://schemas.openxmlformats.org/officeDocument/2006/math">
                    <m:r>
                      <a:rPr lang="en-US" altLang="zh-CN" i="1" dirty="0">
                        <a:solidFill>
                          <a:schemeClr val="tx1"/>
                        </a:solidFill>
                        <a:latin typeface="Cambria Math" panose="02040503050406030204" pitchFamily="18" charset="0"/>
                      </a:rPr>
                      <m:t>𝑑</m:t>
                    </m:r>
                    <m:r>
                      <a:rPr lang="en-US" altLang="zh-CN" i="1" dirty="0">
                        <a:solidFill>
                          <a:schemeClr val="tx1"/>
                        </a:solidFill>
                        <a:latin typeface="Cambria Math" panose="02040503050406030204" pitchFamily="18" charset="0"/>
                      </a:rPr>
                      <m:t>+</m:t>
                    </m:r>
                  </m:oMath>
                </a14:m>
                <a:r>
                  <a:rPr lang="en-US" altLang="zh-CN" dirty="0">
                    <a:solidFill>
                      <a:schemeClr val="tx1"/>
                    </a:solidFill>
                  </a:rPr>
                  <a:t>1 </a:t>
                </a:r>
                <a:r>
                  <a:rPr lang="zh-CN" altLang="en-US" dirty="0">
                    <a:solidFill>
                      <a:schemeClr val="tx1"/>
                    </a:solidFill>
                  </a:rPr>
                  <a:t>维随机变量，则</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𝑦</m:t>
                        </m:r>
                      </m:e>
                      <m:sub>
                        <m:r>
                          <a:rPr lang="en-US" altLang="zh-CN" i="1">
                            <a:solidFill>
                              <a:schemeClr val="tx1"/>
                            </a:solidFill>
                            <a:latin typeface="Cambria Math" panose="02040503050406030204" pitchFamily="18" charset="0"/>
                          </a:rPr>
                          <m:t>𝑥</m:t>
                        </m:r>
                      </m:sub>
                    </m:sSub>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i="1">
                            <a:solidFill>
                              <a:schemeClr val="tx1"/>
                            </a:solidFill>
                            <a:latin typeface="Cambria Math" panose="02040503050406030204" pitchFamily="18" charset="0"/>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ℝ</m:t>
                        </m:r>
                      </m:e>
                      <m:sup>
                        <m:r>
                          <a:rPr lang="en-US" altLang="zh-CN" i="1">
                            <a:solidFill>
                              <a:schemeClr val="tx1"/>
                            </a:solidFill>
                            <a:latin typeface="Cambria Math" panose="02040503050406030204" pitchFamily="18" charset="0"/>
                            <a:ea typeface="Cambria Math" panose="02040503050406030204" pitchFamily="18" charset="0"/>
                          </a:rPr>
                          <m:t>𝑑</m:t>
                        </m:r>
                      </m:sup>
                    </m:sSup>
                    <m:r>
                      <a:rPr lang="en-US" altLang="zh-CN" i="1">
                        <a:solidFill>
                          <a:schemeClr val="tx1"/>
                        </a:solidFill>
                        <a:latin typeface="Cambria Math" panose="02040503050406030204" pitchFamily="18" charset="0"/>
                      </a:rPr>
                      <m:t>}</m:t>
                    </m:r>
                  </m:oMath>
                </a14:m>
                <a:r>
                  <a:rPr lang="zh-CN" altLang="en-US" dirty="0">
                    <a:solidFill>
                      <a:schemeClr val="tx1"/>
                    </a:solidFill>
                  </a:rPr>
                  <a:t>为一个 </a:t>
                </a:r>
                <a:r>
                  <a:rPr lang="en-US" altLang="zh-CN" dirty="0">
                    <a:solidFill>
                      <a:schemeClr val="tx1"/>
                    </a:solidFill>
                  </a:rPr>
                  <a:t>S.P.</a:t>
                </a:r>
                <a:r>
                  <a:rPr lang="zh-CN" altLang="en-US" dirty="0">
                    <a:solidFill>
                      <a:schemeClr val="tx1"/>
                    </a:solidFill>
                  </a:rPr>
                  <a:t>。</a:t>
                </a:r>
                <a:endParaRPr lang="en-US" altLang="zh-CN" dirty="0">
                  <a:solidFill>
                    <a:schemeClr val="tx1"/>
                  </a:solidFill>
                </a:endParaRPr>
              </a:p>
              <a:p>
                <a:pPr marL="0" indent="0" algn="ctr">
                  <a:buNone/>
                </a:pPr>
                <a:endParaRPr lang="en-US" altLang="zh-CN" dirty="0">
                  <a:solidFill>
                    <a:srgbClr val="FF0000"/>
                  </a:solidFill>
                </a:endParaRPr>
              </a:p>
              <a:p>
                <a:pPr>
                  <a:lnSpc>
                    <a:spcPct val="150000"/>
                  </a:lnSpc>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55" r="-14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8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注意到</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1</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 ,</m:t>
                      </m:r>
                    </m:oMath>
                  </m:oMathPara>
                </a14:m>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1</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den>
                      </m:f>
                      <m:r>
                        <a:rPr lang="en-US" altLang="zh-CN" b="0" i="1" smtClean="0">
                          <a:latin typeface="Cambria Math" panose="02040503050406030204" pitchFamily="18" charset="0"/>
                        </a:rPr>
                        <m:t>,</m:t>
                      </m:r>
                    </m:oMath>
                  </m:oMathPara>
                </a14:m>
                <a:endParaRPr lang="en-US" altLang="zh-CN" dirty="0" smtClean="0"/>
              </a:p>
              <a:p>
                <a:pPr>
                  <a:lnSpc>
                    <a:spcPct val="100000"/>
                  </a:lnSpc>
                </a:pPr>
                <a:r>
                  <a:rPr lang="zh-CN" altLang="en-US" dirty="0"/>
                  <a:t>则检验结果为</a:t>
                </a:r>
                <a:r>
                  <a:rPr lang="en-US" altLang="zh-CN" i="1" dirty="0"/>
                  <a:t>P</a:t>
                </a:r>
                <a:r>
                  <a:rPr lang="en-US" altLang="zh-CN" baseline="-25000" dirty="0"/>
                  <a:t>1</a:t>
                </a:r>
                <a:r>
                  <a:rPr lang="en-US" altLang="zh-CN" dirty="0"/>
                  <a:t>&gt;</a:t>
                </a:r>
                <a:r>
                  <a:rPr lang="en-US" altLang="zh-CN" i="1" dirty="0"/>
                  <a:t>P</a:t>
                </a:r>
                <a:r>
                  <a:rPr lang="en-US" altLang="zh-CN" baseline="-25000" dirty="0"/>
                  <a:t>2</a:t>
                </a:r>
                <a:r>
                  <a:rPr lang="zh-CN" altLang="en-US" dirty="0"/>
                  <a:t>的概率</a:t>
                </a:r>
                <a:r>
                  <a:rPr lang="zh-CN" altLang="en-US" dirty="0" smtClean="0"/>
                  <a:t>为</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e>
                            <m:sup>
                              <m:r>
                                <a:rPr lang="en-US" altLang="zh-CN" b="0" i="1" smtClean="0">
                                  <a:latin typeface="Cambria Math" panose="02040503050406030204" pitchFamily="18" charset="0"/>
                                </a:rPr>
                                <m:t>𝑀</m:t>
                              </m:r>
                            </m:sup>
                          </m:sSup>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e>
                            <m:sup>
                              <m:r>
                                <a:rPr lang="en-US" altLang="zh-CN" b="0" i="1" smtClean="0">
                                  <a:latin typeface="Cambria Math" panose="02040503050406030204" pitchFamily="18" charset="0"/>
                                </a:rPr>
                                <m:t>2</m:t>
                              </m:r>
                              <m:r>
                                <a:rPr lang="en-US" altLang="zh-CN" b="0" i="1" smtClean="0">
                                  <a:latin typeface="Cambria Math" panose="02040503050406030204" pitchFamily="18" charset="0"/>
                                </a:rPr>
                                <m:t>𝑀</m:t>
                              </m:r>
                            </m:sup>
                          </m:sSup>
                        </m:den>
                      </m:f>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a:solidFill>
                      <a:srgbClr val="00B0F0"/>
                    </a:solidFill>
                  </a:rPr>
                  <a:t>例</a:t>
                </a:r>
                <a:r>
                  <a:rPr lang="zh-CN" altLang="en-US" dirty="0"/>
                  <a:t> 取</a:t>
                </a:r>
                <a:r>
                  <a:rPr lang="en-US" altLang="zh-CN" i="1" dirty="0"/>
                  <a:t>P</a:t>
                </a:r>
                <a:r>
                  <a:rPr lang="en-US" altLang="zh-CN" baseline="-25000" dirty="0"/>
                  <a:t>1</a:t>
                </a:r>
                <a:r>
                  <a:rPr lang="en-US" altLang="zh-CN" dirty="0"/>
                  <a:t>=0.6</a:t>
                </a:r>
                <a:r>
                  <a:rPr lang="zh-CN" altLang="en-US" dirty="0"/>
                  <a:t>，</a:t>
                </a:r>
                <a:r>
                  <a:rPr lang="en-US" altLang="zh-CN" i="1" dirty="0"/>
                  <a:t>P</a:t>
                </a:r>
                <a:r>
                  <a:rPr lang="en-US" altLang="zh-CN" baseline="-25000" dirty="0"/>
                  <a:t>2</a:t>
                </a:r>
                <a:r>
                  <a:rPr lang="en-US" altLang="zh-CN" dirty="0"/>
                  <a:t>=0.4</a:t>
                </a:r>
                <a:r>
                  <a:rPr lang="zh-CN" altLang="en-US" dirty="0"/>
                  <a:t>，</a:t>
                </a:r>
                <a:r>
                  <a:rPr lang="en-US" altLang="zh-CN" i="1" dirty="0"/>
                  <a:t>M</a:t>
                </a:r>
                <a:r>
                  <a:rPr lang="en-US" altLang="zh-CN" dirty="0"/>
                  <a:t>=5</a:t>
                </a:r>
                <a:r>
                  <a:rPr lang="zh-CN" altLang="en-US" dirty="0"/>
                  <a:t>，则检验犯错的概率为</a:t>
                </a:r>
                <a:r>
                  <a:rPr lang="en-US" altLang="zh-CN" dirty="0"/>
                  <a:t>0.017</a:t>
                </a:r>
                <a:r>
                  <a:rPr lang="zh-CN" altLang="en-US" dirty="0"/>
                  <a:t>，若</a:t>
                </a:r>
                <a:r>
                  <a:rPr lang="en-US" altLang="zh-CN" i="1" dirty="0"/>
                  <a:t>M</a:t>
                </a:r>
                <a:r>
                  <a:rPr lang="en-US" altLang="zh-CN" dirty="0"/>
                  <a:t>=10</a:t>
                </a:r>
                <a:r>
                  <a:rPr lang="zh-CN" altLang="en-US" dirty="0"/>
                  <a:t>，则检验犯错的概率为</a:t>
                </a:r>
                <a:r>
                  <a:rPr lang="en-US" altLang="zh-CN" dirty="0" smtClean="0"/>
                  <a:t>0.0003</a:t>
                </a:r>
                <a:r>
                  <a:rPr lang="en-US" altLang="zh-CN" dirty="0"/>
                  <a:t>.</a:t>
                </a:r>
                <a:endParaRPr lang="zh-CN" altLang="en-US" dirty="0"/>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9203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市场份额</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t>设市场上有</a:t>
                </a:r>
                <a:r>
                  <a:rPr lang="en-US" altLang="zh-CN" dirty="0" smtClean="0"/>
                  <a:t>4</a:t>
                </a:r>
                <a:r>
                  <a:rPr lang="zh-CN" altLang="en-US" dirty="0" smtClean="0"/>
                  <a:t>个品牌的某种产品，调查发现顾客的消费意愿矩阵</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ℙ</m:t>
                      </m:r>
                      <m:r>
                        <a:rPr lang="en-US" altLang="zh-CN" i="1">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.90</m:t>
                                </m:r>
                              </m:e>
                              <m:e>
                                <m:r>
                                  <a:rPr lang="en-US" altLang="zh-CN" b="0" i="1" smtClean="0">
                                    <a:latin typeface="Cambria Math" panose="02040503050406030204" pitchFamily="18" charset="0"/>
                                    <a:ea typeface="Cambria Math" panose="02040503050406030204" pitchFamily="18" charset="0"/>
                                  </a:rPr>
                                  <m:t>0.05</m:t>
                                </m:r>
                              </m:e>
                              <m:e>
                                <m:r>
                                  <a:rPr lang="en-US" altLang="zh-CN" b="0" i="1" smtClean="0">
                                    <a:latin typeface="Cambria Math" panose="02040503050406030204" pitchFamily="18" charset="0"/>
                                    <a:ea typeface="Cambria Math" panose="02040503050406030204" pitchFamily="18" charset="0"/>
                                  </a:rPr>
                                  <m:t>0.03</m:t>
                                </m:r>
                              </m:e>
                              <m:e>
                                <m:r>
                                  <a:rPr lang="en-US" altLang="zh-CN" b="0" i="1" smtClean="0">
                                    <a:latin typeface="Cambria Math" panose="02040503050406030204" pitchFamily="18" charset="0"/>
                                    <a:ea typeface="Cambria Math" panose="02040503050406030204" pitchFamily="18" charset="0"/>
                                  </a:rPr>
                                  <m:t>0.02</m:t>
                                </m:r>
                              </m:e>
                            </m:mr>
                            <m:mr>
                              <m:e>
                                <m:r>
                                  <a:rPr lang="en-US" altLang="zh-CN" b="0" i="1" smtClean="0">
                                    <a:latin typeface="Cambria Math" panose="02040503050406030204" pitchFamily="18" charset="0"/>
                                    <a:ea typeface="Cambria Math" panose="02040503050406030204" pitchFamily="18" charset="0"/>
                                  </a:rPr>
                                  <m:t>0.10</m:t>
                                </m:r>
                              </m:e>
                              <m:e>
                                <m:r>
                                  <a:rPr lang="en-US" altLang="zh-CN" b="0" i="1" smtClean="0">
                                    <a:latin typeface="Cambria Math" panose="02040503050406030204" pitchFamily="18" charset="0"/>
                                    <a:ea typeface="Cambria Math" panose="02040503050406030204" pitchFamily="18" charset="0"/>
                                  </a:rPr>
                                  <m:t>0.80</m:t>
                                </m:r>
                              </m:e>
                              <m:e>
                                <m:r>
                                  <a:rPr lang="en-US" altLang="zh-CN" b="0" i="1" smtClean="0">
                                    <a:latin typeface="Cambria Math" panose="02040503050406030204" pitchFamily="18" charset="0"/>
                                    <a:ea typeface="Cambria Math" panose="02040503050406030204" pitchFamily="18" charset="0"/>
                                  </a:rPr>
                                  <m:t>0.05</m:t>
                                </m:r>
                              </m:e>
                              <m:e>
                                <m:r>
                                  <a:rPr lang="en-US" altLang="zh-CN" b="0" i="1" smtClean="0">
                                    <a:latin typeface="Cambria Math" panose="02040503050406030204" pitchFamily="18" charset="0"/>
                                    <a:ea typeface="Cambria Math" panose="02040503050406030204" pitchFamily="18" charset="0"/>
                                  </a:rPr>
                                  <m:t>0.05</m:t>
                                </m:r>
                              </m:e>
                            </m:mr>
                            <m:mr>
                              <m:e>
                                <m:r>
                                  <a:rPr lang="en-US" altLang="zh-CN" b="0" i="1" smtClean="0">
                                    <a:latin typeface="Cambria Math" panose="02040503050406030204" pitchFamily="18" charset="0"/>
                                    <a:ea typeface="Cambria Math" panose="02040503050406030204" pitchFamily="18" charset="0"/>
                                  </a:rPr>
                                  <m:t>0.08</m:t>
                                </m:r>
                              </m:e>
                              <m:e>
                                <m:r>
                                  <a:rPr lang="en-US" altLang="zh-CN" b="0" i="1" smtClean="0">
                                    <a:latin typeface="Cambria Math" panose="02040503050406030204" pitchFamily="18" charset="0"/>
                                    <a:ea typeface="Cambria Math" panose="02040503050406030204" pitchFamily="18" charset="0"/>
                                  </a:rPr>
                                  <m:t>0.10</m:t>
                                </m:r>
                              </m:e>
                              <m:e>
                                <m:r>
                                  <a:rPr lang="en-US" altLang="zh-CN" b="0" i="1" smtClean="0">
                                    <a:latin typeface="Cambria Math" panose="02040503050406030204" pitchFamily="18" charset="0"/>
                                    <a:ea typeface="Cambria Math" panose="02040503050406030204" pitchFamily="18" charset="0"/>
                                  </a:rPr>
                                  <m:t>0.80</m:t>
                                </m:r>
                              </m:e>
                              <m:e>
                                <m:r>
                                  <a:rPr lang="en-US" altLang="zh-CN" b="0" i="1" smtClean="0">
                                    <a:latin typeface="Cambria Math" panose="02040503050406030204" pitchFamily="18" charset="0"/>
                                    <a:ea typeface="Cambria Math" panose="02040503050406030204" pitchFamily="18" charset="0"/>
                                  </a:rPr>
                                  <m:t>0.02</m:t>
                                </m:r>
                              </m:e>
                            </m:mr>
                            <m:mr>
                              <m:e>
                                <m:r>
                                  <a:rPr lang="en-US" altLang="zh-CN" b="0" i="1" smtClean="0">
                                    <a:latin typeface="Cambria Math" panose="02040503050406030204" pitchFamily="18" charset="0"/>
                                    <a:ea typeface="Cambria Math" panose="02040503050406030204" pitchFamily="18" charset="0"/>
                                  </a:rPr>
                                  <m:t>0.10</m:t>
                                </m:r>
                              </m:e>
                              <m:e>
                                <m:r>
                                  <a:rPr lang="en-US" altLang="zh-CN" b="0" i="1" smtClean="0">
                                    <a:latin typeface="Cambria Math" panose="02040503050406030204" pitchFamily="18" charset="0"/>
                                    <a:ea typeface="Cambria Math" panose="02040503050406030204" pitchFamily="18" charset="0"/>
                                  </a:rPr>
                                  <m:t>0.10</m:t>
                                </m:r>
                              </m:e>
                              <m:e>
                                <m:r>
                                  <a:rPr lang="en-US" altLang="zh-CN" b="0" i="1" smtClean="0">
                                    <a:latin typeface="Cambria Math" panose="02040503050406030204" pitchFamily="18" charset="0"/>
                                    <a:ea typeface="Cambria Math" panose="02040503050406030204" pitchFamily="18" charset="0"/>
                                  </a:rPr>
                                  <m:t>0.10</m:t>
                                </m:r>
                              </m:e>
                              <m:e>
                                <m:r>
                                  <a:rPr lang="en-US" altLang="zh-CN" b="0" i="1" smtClean="0">
                                    <a:latin typeface="Cambria Math" panose="02040503050406030204" pitchFamily="18" charset="0"/>
                                    <a:ea typeface="Cambria Math" panose="02040503050406030204" pitchFamily="18" charset="0"/>
                                  </a:rPr>
                                  <m:t>0.70</m:t>
                                </m:r>
                              </m:e>
                            </m:mr>
                          </m:m>
                        </m:e>
                      </m:d>
                      <m:r>
                        <a:rPr lang="en-US" altLang="zh-CN" b="0" i="1" smtClean="0">
                          <a:latin typeface="Cambria Math" panose="02040503050406030204" pitchFamily="18" charset="0"/>
                          <a:ea typeface="Cambria Math" panose="02040503050406030204" pitchFamily="18" charset="0"/>
                        </a:rPr>
                        <m:t>, </m:t>
                      </m:r>
                    </m:oMath>
                  </m:oMathPara>
                </a14:m>
                <a:endParaRPr lang="en-US" altLang="zh-CN" dirty="0" smtClean="0"/>
              </a:p>
              <a:p>
                <a:pPr marL="0" indent="0">
                  <a:lnSpc>
                    <a:spcPct val="100000"/>
                  </a:lnSpc>
                  <a:buNone/>
                </a:pPr>
                <a:r>
                  <a:rPr lang="zh-CN" altLang="en-US" dirty="0" smtClean="0"/>
                  <a:t>则最终的市场份额</a:t>
                </a:r>
                <a14:m>
                  <m:oMath xmlns:m="http://schemas.openxmlformats.org/officeDocument/2006/math">
                    <m:r>
                      <a:rPr lang="en-US" altLang="zh-CN" b="0" i="1" smtClean="0">
                        <a:latin typeface="Cambria Math" panose="02040503050406030204" pitchFamily="18" charset="0"/>
                      </a:rPr>
                      <m:t>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m:rPr>
                            <m:nor/>
                          </m:rPr>
                          <a:rPr lang="en-US" altLang="zh-CN" dirty="0"/>
                          <m:t>0.482,0.253,0.179,0.086</m:t>
                        </m:r>
                      </m:e>
                    </m:d>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5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S.P.</a:t>
            </a:r>
            <a:r>
              <a:rPr lang="zh-CN" altLang="en-US" b="1" dirty="0">
                <a:solidFill>
                  <a:srgbClr val="FF0000"/>
                </a:solidFill>
              </a:rPr>
              <a:t>的</a:t>
            </a:r>
            <a:r>
              <a:rPr lang="zh-CN" altLang="en-US" b="1" dirty="0" smtClean="0">
                <a:solidFill>
                  <a:srgbClr val="FF0000"/>
                </a:solidFill>
              </a:rPr>
              <a:t>分布函数族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1" dirty="0" smtClean="0">
                    <a:solidFill>
                      <a:srgbClr val="00B0F0"/>
                    </a:solidFill>
                  </a:rPr>
                  <a:t>定义</a:t>
                </a:r>
                <a:r>
                  <a:rPr lang="en-US" altLang="zh-CN" b="1" dirty="0" smtClean="0">
                    <a:solidFill>
                      <a:srgbClr val="00B0F0"/>
                    </a:solidFill>
                  </a:rPr>
                  <a:t>2  </a:t>
                </a:r>
                <a:r>
                  <a:rPr lang="zh-CN" altLang="en-US" dirty="0"/>
                  <a:t>设</a:t>
                </a:r>
                <a14:m>
                  <m:oMath xmlns:m="http://schemas.openxmlformats.org/officeDocument/2006/math">
                    <m:r>
                      <a:rPr lang="zh-CN" altLang="en-US" i="1" dirty="0" smtClean="0">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zh-CN" altLang="en-US" i="1">
                        <a:latin typeface="Cambria Math" panose="02040503050406030204" pitchFamily="18" charset="0"/>
                      </a:rPr>
                      <m:t>为</m:t>
                    </m:r>
                    <m:d>
                      <m:dPr>
                        <m:ctrlPr>
                          <a:rPr lang="en-US" altLang="zh-CN" i="1">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e>
                    </m:d>
                  </m:oMath>
                </a14:m>
                <a:r>
                  <a:rPr lang="zh-CN" altLang="en-US" dirty="0"/>
                  <a:t>上的一</a:t>
                </a:r>
                <a:r>
                  <a:rPr lang="zh-CN" altLang="en-US" dirty="0" smtClean="0"/>
                  <a:t>个</a:t>
                </a:r>
                <a:r>
                  <a:rPr lang="en-US" altLang="zh-CN" dirty="0" smtClean="0"/>
                  <a:t>S.P.</a:t>
                </a:r>
                <a:r>
                  <a:rPr lang="zh-CN" altLang="en-US" dirty="0" smtClean="0"/>
                  <a:t>，对任意</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ℕ</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 我们</m:t>
                    </m:r>
                  </m:oMath>
                </a14:m>
                <a:r>
                  <a:rPr lang="zh-CN" altLang="en-US" dirty="0" smtClean="0"/>
                  <a:t>用</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𝑛</m:t>
                            </m:r>
                          </m:sub>
                        </m:sSub>
                      </m:sub>
                    </m:sSub>
                  </m:oMath>
                </a14:m>
                <a:r>
                  <a:rPr lang="zh-CN" altLang="en-US" dirty="0" smtClean="0"/>
                  <a:t>表示</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1</m:t>
                            </m:r>
                          </m:sub>
                        </m:sSub>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𝑛</m:t>
                            </m:r>
                          </m:sub>
                        </m:sSub>
                      </m:sub>
                    </m:sSub>
                    <m:r>
                      <a:rPr lang="en-US" altLang="zh-CN" b="0" i="1" dirty="0" smtClean="0">
                        <a:latin typeface="Cambria Math" panose="02040503050406030204" pitchFamily="18" charset="0"/>
                      </a:rPr>
                      <m:t> )</m:t>
                    </m:r>
                  </m:oMath>
                </a14:m>
                <a:r>
                  <a:rPr lang="zh-CN" altLang="en-US" dirty="0" smtClean="0"/>
                  <a:t>的联合分布函数，记</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𝔽</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𝑛</m:t>
                                  </m:r>
                                </m:sub>
                              </m:sSub>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ℕ</m:t>
                          </m:r>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𝑡</m:t>
                              </m:r>
                            </m:e>
                            <m:sub>
                              <m:r>
                                <a:rPr lang="en-US" altLang="zh-CN" i="1">
                                  <a:latin typeface="Cambria Math" panose="02040503050406030204" pitchFamily="18" charset="0"/>
                                  <a:ea typeface="Cambria Math" panose="02040503050406030204" pitchFamily="18" charset="0"/>
                                </a:rPr>
                                <m:t>𝑛</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rPr>
                        <m:t>,</m:t>
                      </m:r>
                    </m:oMath>
                  </m:oMathPara>
                </a14:m>
                <a:endParaRPr lang="en-US" altLang="zh-CN" dirty="0" smtClean="0"/>
              </a:p>
              <a:p>
                <a:pPr marL="0" indent="0">
                  <a:lnSpc>
                    <a:spcPct val="100000"/>
                  </a:lnSpc>
                  <a:buNone/>
                </a:pPr>
                <a:r>
                  <a:rPr lang="zh-CN" altLang="en-US" dirty="0" smtClean="0"/>
                  <a:t>称之为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𝑇</m:t>
                        </m:r>
                      </m:sub>
                    </m:sSub>
                  </m:oMath>
                </a14:m>
                <a:r>
                  <a:rPr lang="zh-CN" altLang="en-US" dirty="0" smtClean="0"/>
                  <a:t>的有限维分布函数族。</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59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rPr>
              <a:t>S.P</a:t>
            </a:r>
            <a:r>
              <a:rPr lang="en-US" altLang="zh-CN" b="1" dirty="0" smtClean="0">
                <a:solidFill>
                  <a:srgbClr val="FF0000"/>
                </a:solidFill>
              </a:rPr>
              <a:t>.</a:t>
            </a:r>
            <a:r>
              <a:rPr lang="zh-CN" altLang="en-US" b="1" dirty="0" smtClean="0">
                <a:solidFill>
                  <a:srgbClr val="FF0000"/>
                </a:solidFill>
              </a:rPr>
              <a:t>的数字特征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b="1" dirty="0" smtClean="0">
                    <a:solidFill>
                      <a:srgbClr val="00B0F0"/>
                    </a:solidFill>
                  </a:rPr>
                  <a:t>定义</a:t>
                </a:r>
                <a:r>
                  <a:rPr lang="en-US" altLang="zh-CN" b="1" dirty="0">
                    <a:solidFill>
                      <a:srgbClr val="00B0F0"/>
                    </a:solidFill>
                  </a:rPr>
                  <a:t>3</a:t>
                </a:r>
                <a:r>
                  <a:rPr lang="en-US" altLang="zh-CN" b="1" dirty="0" smtClean="0">
                    <a:solidFill>
                      <a:srgbClr val="00B0F0"/>
                    </a:solidFill>
                  </a:rPr>
                  <a:t>  </a:t>
                </a:r>
                <a:r>
                  <a:rPr lang="zh-CN" altLang="en-US" dirty="0"/>
                  <a:t>设</a:t>
                </a:r>
                <a14:m>
                  <m:oMath xmlns:m="http://schemas.openxmlformats.org/officeDocument/2006/math">
                    <m:r>
                      <a:rPr lang="zh-CN" altLang="en-US" i="1" dirty="0">
                        <a:latin typeface="Cambria Math" panose="02040503050406030204" pitchFamily="18" charset="0"/>
                      </a:rPr>
                      <m:t> </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zh-CN" altLang="en-US" i="1">
                        <a:latin typeface="Cambria Math" panose="02040503050406030204" pitchFamily="18" charset="0"/>
                      </a:rPr>
                      <m:t>为</m:t>
                    </m:r>
                    <m:d>
                      <m:dPr>
                        <m:ctrlPr>
                          <a:rPr lang="en-US" altLang="zh-CN" i="1">
                            <a:latin typeface="Cambria Math" panose="02040503050406030204" pitchFamily="18" charset="0"/>
                            <a:ea typeface="Cambria Math" panose="02040503050406030204" pitchFamily="18" charset="0"/>
                          </a:rPr>
                        </m:ctrlPr>
                      </m:dPr>
                      <m:e>
                        <m:r>
                          <m:rPr>
                            <m:sty m:val="p"/>
                          </m:rPr>
                          <a:rPr lang="en-US" altLang="zh-CN">
                            <a:latin typeface="Cambria Math" panose="02040503050406030204" pitchFamily="18" charset="0"/>
                            <a:ea typeface="Cambria Math" panose="02040503050406030204" pitchFamily="18" charset="0"/>
                          </a:rPr>
                          <m:t>Ω</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ℱ</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e>
                    </m:d>
                  </m:oMath>
                </a14:m>
                <a:r>
                  <a:rPr lang="zh-CN" altLang="en-US" dirty="0"/>
                  <a:t>上的一个</a:t>
                </a:r>
                <a:r>
                  <a:rPr lang="en-US" altLang="zh-CN" dirty="0"/>
                  <a:t>S.P</a:t>
                </a:r>
                <a:r>
                  <a:rPr lang="en-US" altLang="zh-CN" dirty="0" smtClean="0"/>
                  <a:t>.</a:t>
                </a:r>
                <a:r>
                  <a:rPr lang="zh-CN" altLang="en-US" dirty="0" smtClean="0"/>
                  <a:t>，</a:t>
                </a:r>
                <a:endParaRPr lang="en-US" altLang="zh-CN" dirty="0" smtClean="0"/>
              </a:p>
              <a:p>
                <a:pPr marL="0" indent="0">
                  <a:buNone/>
                </a:pPr>
                <a:r>
                  <a:rPr lang="zh-CN" altLang="en-US" dirty="0" smtClean="0"/>
                  <a:t>（</a:t>
                </a:r>
                <a:r>
                  <a:rPr lang="en-US" altLang="zh-CN" dirty="0" smtClean="0"/>
                  <a:t>1</a:t>
                </a:r>
                <a:r>
                  <a:rPr lang="zh-CN" altLang="en-US" dirty="0" smtClean="0"/>
                  <a:t>）若</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&lt;+∞, </m:t>
                    </m:r>
                  </m:oMath>
                </a14:m>
                <a:r>
                  <a:rPr lang="zh-CN" altLang="en-US" dirty="0" smtClean="0"/>
                  <a:t>则我们称</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𝑋</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oMath>
                </a14:m>
                <a:r>
                  <a:rPr lang="zh-CN" altLang="en-US" dirty="0" smtClean="0"/>
                  <a:t>为</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𝑋</m:t>
                        </m:r>
                      </m:e>
                      <m:sub>
                        <m:r>
                          <a:rPr lang="en-US" altLang="zh-CN" i="1">
                            <a:solidFill>
                              <a:schemeClr val="tx1"/>
                            </a:solidFill>
                            <a:latin typeface="Cambria Math" panose="02040503050406030204" pitchFamily="18" charset="0"/>
                          </a:rPr>
                          <m:t>𝑇</m:t>
                        </m:r>
                      </m:sub>
                    </m:sSub>
                  </m:oMath>
                </a14:m>
                <a:r>
                  <a:rPr lang="zh-CN" altLang="en-US" dirty="0" smtClean="0"/>
                  <a:t>的均值函数；</a:t>
                </a:r>
                <a:endParaRPr lang="en-US" altLang="zh-CN" dirty="0" smtClean="0"/>
              </a:p>
              <a:p>
                <a:pPr marL="0" indent="0">
                  <a:buNone/>
                </a:pPr>
                <a:r>
                  <a:rPr lang="zh-CN" altLang="en-US" dirty="0" smtClean="0"/>
                  <a:t>（</a:t>
                </a:r>
                <a:r>
                  <a:rPr lang="en-US" altLang="zh-CN" dirty="0" smtClean="0"/>
                  <a:t>2</a:t>
                </a:r>
                <a:r>
                  <a:rPr lang="zh-CN" altLang="en-US" dirty="0" smtClean="0"/>
                  <a:t>）</a:t>
                </a:r>
                <a:r>
                  <a:rPr lang="zh-CN" altLang="en-US" dirty="0"/>
                  <a:t>若</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 </m:t>
                    </m:r>
                    <m:r>
                      <a:rPr lang="en-US" altLang="zh-CN" i="1">
                        <a:latin typeface="Cambria Math" panose="02040503050406030204" pitchFamily="18" charset="0"/>
                      </a:rPr>
                      <m:t>𝐸</m:t>
                    </m:r>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𝑡</m:t>
                                </m:r>
                              </m:sub>
                            </m:sSub>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&lt;+∞, </m:t>
                    </m:r>
                  </m:oMath>
                </a14:m>
                <a:r>
                  <a:rPr lang="zh-CN" altLang="en-US" dirty="0"/>
                  <a:t>则我们称</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𝑋</m:t>
                        </m:r>
                      </m:e>
                      <m:sub>
                        <m:r>
                          <a:rPr lang="en-US" altLang="zh-CN" i="1">
                            <a:solidFill>
                              <a:schemeClr val="tx1"/>
                            </a:solidFill>
                            <a:latin typeface="Cambria Math" panose="02040503050406030204" pitchFamily="18" charset="0"/>
                          </a:rPr>
                          <m:t>𝑇</m:t>
                        </m:r>
                      </m:sub>
                    </m:sSub>
                  </m:oMath>
                </a14:m>
                <a:r>
                  <a:rPr lang="zh-CN" altLang="en-US" dirty="0" smtClean="0"/>
                  <a:t>为一个二阶矩过程，并</a:t>
                </a:r>
                <a:endParaRPr lang="en-US" altLang="zh-CN" dirty="0" smtClean="0"/>
              </a:p>
              <a:p>
                <a:pPr marL="0" indent="0">
                  <a:buNone/>
                </a:pPr>
                <a:r>
                  <a:rPr lang="zh-CN" altLang="en-US" dirty="0" smtClean="0"/>
                  <a:t>           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为</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𝑋</m:t>
                        </m:r>
                      </m:e>
                      <m:sub>
                        <m:r>
                          <a:rPr lang="en-US" altLang="zh-CN" i="1">
                            <a:solidFill>
                              <a:schemeClr val="tx1"/>
                            </a:solidFill>
                            <a:latin typeface="Cambria Math" panose="02040503050406030204" pitchFamily="18" charset="0"/>
                          </a:rPr>
                          <m:t>𝑇</m:t>
                        </m:r>
                      </m:sub>
                    </m:sSub>
                  </m:oMath>
                </a14:m>
                <a:r>
                  <a:rPr lang="zh-CN" altLang="en-US" dirty="0" smtClean="0"/>
                  <a:t>的</a:t>
                </a:r>
                <a:r>
                  <a:rPr lang="zh-CN" altLang="en-US" dirty="0"/>
                  <a:t>方差</a:t>
                </a:r>
                <a:r>
                  <a:rPr lang="zh-CN" altLang="en-US" dirty="0" smtClean="0"/>
                  <a:t>函数；</a:t>
                </a:r>
                <a:endParaRPr lang="en-US" altLang="zh-CN" dirty="0" smtClean="0"/>
              </a:p>
              <a:p>
                <a:pPr marL="0" indent="0">
                  <a:buNone/>
                </a:pPr>
                <a:r>
                  <a:rPr lang="en-US" altLang="zh-CN" dirty="0"/>
                  <a:t> </a:t>
                </a:r>
                <a:r>
                  <a:rPr lang="en-US" altLang="zh-CN" dirty="0" smtClean="0"/>
                  <a:t>          </a:t>
                </a:r>
                <a:r>
                  <a:rPr lang="zh-CN" altLang="en-US" dirty="0" smtClean="0"/>
                  <a:t>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为</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𝑋</m:t>
                        </m:r>
                      </m:e>
                      <m:sub>
                        <m:r>
                          <a:rPr lang="en-US" altLang="zh-CN" i="1">
                            <a:solidFill>
                              <a:schemeClr val="tx1"/>
                            </a:solidFill>
                            <a:latin typeface="Cambria Math" panose="02040503050406030204" pitchFamily="18" charset="0"/>
                          </a:rPr>
                          <m:t>𝑇</m:t>
                        </m:r>
                      </m:sub>
                    </m:sSub>
                  </m:oMath>
                </a14:m>
                <a:r>
                  <a:rPr lang="zh-CN" altLang="en-US" dirty="0" smtClean="0"/>
                  <a:t>的（自）相关函数；</a:t>
                </a:r>
                <a:endParaRPr lang="en-US" altLang="zh-CN" dirty="0" smtClean="0"/>
              </a:p>
              <a:p>
                <a:pPr marL="0" indent="0">
                  <a:buNone/>
                </a:pPr>
                <a:r>
                  <a:rPr lang="zh-CN" altLang="en-US" dirty="0" smtClean="0"/>
                  <a:t>           称</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cov</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𝑠</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𝑋</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a14:m>
                <a:r>
                  <a:rPr lang="zh-CN" altLang="en-US" dirty="0"/>
                  <a:t>为</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𝑋</m:t>
                        </m:r>
                      </m:e>
                      <m:sub>
                        <m:r>
                          <a:rPr lang="en-US" altLang="zh-CN" i="1">
                            <a:solidFill>
                              <a:schemeClr val="tx1"/>
                            </a:solidFill>
                            <a:latin typeface="Cambria Math" panose="02040503050406030204" pitchFamily="18" charset="0"/>
                          </a:rPr>
                          <m:t>𝑇</m:t>
                        </m:r>
                      </m:sub>
                    </m:sSub>
                  </m:oMath>
                </a14:m>
                <a:r>
                  <a:rPr lang="zh-CN" altLang="en-US" dirty="0" smtClean="0"/>
                  <a:t>的</a:t>
                </a:r>
                <a:r>
                  <a:rPr lang="zh-CN" altLang="en-US" dirty="0"/>
                  <a:t>（自</a:t>
                </a:r>
                <a:r>
                  <a:rPr lang="zh-CN" altLang="en-US" dirty="0" smtClean="0"/>
                  <a:t>）协方差函数。</a:t>
                </a:r>
                <a:endParaRPr lang="en-US" altLang="zh-CN" dirty="0" smtClean="0"/>
              </a:p>
              <a:p>
                <a:pPr marL="0" indent="0">
                  <a:buNone/>
                </a:pP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515" t="-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2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2863</TotalTime>
  <Words>10647</Words>
  <Application>Microsoft Office PowerPoint</Application>
  <PresentationFormat>宽屏</PresentationFormat>
  <Paragraphs>453</Paragraphs>
  <Slides>71</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9" baseType="lpstr">
      <vt:lpstr>等线</vt:lpstr>
      <vt:lpstr>宋体</vt:lpstr>
      <vt:lpstr>Calibri</vt:lpstr>
      <vt:lpstr>Calibri Light</vt:lpstr>
      <vt:lpstr>Cambria Math</vt:lpstr>
      <vt:lpstr>Times New Roman</vt:lpstr>
      <vt:lpstr>回顾</vt:lpstr>
      <vt:lpstr>CorelDRAW</vt:lpstr>
      <vt:lpstr>随机过程建模讲座</vt:lpstr>
      <vt:lpstr>PowerPoint 演示文稿</vt:lpstr>
      <vt:lpstr>随机过程（ Stochastic Processes, S.P.）</vt:lpstr>
      <vt:lpstr>如何让 R.V.动起来？</vt:lpstr>
      <vt:lpstr>S.P.的定义</vt:lpstr>
      <vt:lpstr>对称随机游动的模拟</vt:lpstr>
      <vt:lpstr>S.P. 的例子</vt:lpstr>
      <vt:lpstr>S.P.的分布函数族</vt:lpstr>
      <vt:lpstr>S.P.的数字特征</vt:lpstr>
      <vt:lpstr>Poisson过程</vt:lpstr>
      <vt:lpstr>计数过程</vt:lpstr>
      <vt:lpstr>Poisson过程的第一个定义</vt:lpstr>
      <vt:lpstr>Poisson过程的第二个定义</vt:lpstr>
      <vt:lpstr>Poisson过程的基本性质</vt:lpstr>
      <vt:lpstr>到达时刻与时间间隔</vt:lpstr>
      <vt:lpstr>达到时刻、时间间隔的分布</vt:lpstr>
      <vt:lpstr>例</vt:lpstr>
      <vt:lpstr>问题一的提出</vt:lpstr>
      <vt:lpstr>模型假设</vt:lpstr>
      <vt:lpstr>可靠性的描述</vt:lpstr>
      <vt:lpstr>PowerPoint 演示文稿</vt:lpstr>
      <vt:lpstr>PowerPoint 演示文稿</vt:lpstr>
      <vt:lpstr>问题二</vt:lpstr>
      <vt:lpstr>PowerPoint 演示文稿</vt:lpstr>
      <vt:lpstr>非齐次Poisson过程</vt:lpstr>
      <vt:lpstr>复合Poisson过程</vt:lpstr>
      <vt:lpstr>复合Poisson过程的性质</vt:lpstr>
      <vt:lpstr>条件Poisson过程</vt:lpstr>
      <vt:lpstr>更新过程</vt:lpstr>
      <vt:lpstr>Markov链定义</vt:lpstr>
      <vt:lpstr>Markov链的转移概率</vt:lpstr>
      <vt:lpstr>随机游动（一）</vt:lpstr>
      <vt:lpstr>随机游动（二）</vt:lpstr>
      <vt:lpstr>Ehrenfest模型</vt:lpstr>
      <vt:lpstr>离散分支过程</vt:lpstr>
      <vt:lpstr>状态转移图</vt:lpstr>
      <vt:lpstr>n步转移概率</vt:lpstr>
      <vt:lpstr>C-K方程</vt:lpstr>
      <vt:lpstr>两状态Markov链</vt:lpstr>
      <vt:lpstr>初始概率分布与绝对概率分布</vt:lpstr>
      <vt:lpstr>状态之间的差异</vt:lpstr>
      <vt:lpstr>状态的可达</vt:lpstr>
      <vt:lpstr>首达时及其概率分布</vt:lpstr>
      <vt:lpstr>常返与非常返</vt:lpstr>
      <vt:lpstr>常返与非常返的判别准则</vt:lpstr>
      <vt:lpstr>关于判别准则的说明</vt:lpstr>
      <vt:lpstr>Z上无限制随机游动</vt:lpstr>
      <vt:lpstr>对称随机游动</vt:lpstr>
      <vt:lpstr>正常返与零常返</vt:lpstr>
      <vt:lpstr>正常返与零常返判别准则</vt:lpstr>
      <vt:lpstr>状态的类性质</vt:lpstr>
      <vt:lpstr>闭集</vt:lpstr>
      <vt:lpstr> 有限状态情形</vt:lpstr>
      <vt:lpstr>例</vt:lpstr>
      <vt:lpstr>状态的周期性</vt:lpstr>
      <vt:lpstr>例</vt:lpstr>
      <vt:lpstr>周期的类性质</vt:lpstr>
      <vt:lpstr>遍历态</vt:lpstr>
      <vt:lpstr>平稳分布</vt:lpstr>
      <vt:lpstr>例</vt:lpstr>
      <vt:lpstr>遍历态的判别准则</vt:lpstr>
      <vt:lpstr>例：正半轴上的随机游动</vt:lpstr>
      <vt:lpstr>PowerPoint 演示文稿</vt:lpstr>
      <vt:lpstr>赌徒输光问题</vt:lpstr>
      <vt:lpstr>PowerPoint 演示文稿</vt:lpstr>
      <vt:lpstr>PowerPoint 演示文稿</vt:lpstr>
      <vt:lpstr>讨论</vt:lpstr>
      <vt:lpstr>在药物疗效检验中的应用</vt:lpstr>
      <vt:lpstr>PowerPoint 演示文稿</vt:lpstr>
      <vt:lpstr>PowerPoint 演示文稿</vt:lpstr>
      <vt:lpstr>市场份额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随机过程</dc:title>
  <dc:creator>wang xiangjun</dc:creator>
  <cp:lastModifiedBy>wang xiangjun</cp:lastModifiedBy>
  <cp:revision>349</cp:revision>
  <dcterms:created xsi:type="dcterms:W3CDTF">2020-02-07T08:41:57Z</dcterms:created>
  <dcterms:modified xsi:type="dcterms:W3CDTF">2022-07-29T08:56:57Z</dcterms:modified>
</cp:coreProperties>
</file>