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495" r:id="rId5"/>
    <p:sldId id="345" r:id="rId6"/>
    <p:sldId id="497" r:id="rId7"/>
    <p:sldId id="272" r:id="rId8"/>
    <p:sldId id="496" r:id="rId9"/>
    <p:sldId id="498" r:id="rId10"/>
    <p:sldId id="273" r:id="rId11"/>
    <p:sldId id="274" r:id="rId12"/>
    <p:sldId id="311" r:id="rId13"/>
    <p:sldId id="382" r:id="rId14"/>
    <p:sldId id="312" r:id="rId15"/>
    <p:sldId id="543" r:id="rId16"/>
    <p:sldId id="276" r:id="rId17"/>
    <p:sldId id="277" r:id="rId18"/>
    <p:sldId id="278" r:id="rId19"/>
    <p:sldId id="581" r:id="rId20"/>
    <p:sldId id="442" r:id="rId21"/>
    <p:sldId id="585" r:id="rId22"/>
    <p:sldId id="281" r:id="rId23"/>
    <p:sldId id="595" r:id="rId24"/>
    <p:sldId id="586" r:id="rId25"/>
    <p:sldId id="587" r:id="rId26"/>
    <p:sldId id="588" r:id="rId27"/>
    <p:sldId id="592" r:id="rId28"/>
    <p:sldId id="589" r:id="rId29"/>
    <p:sldId id="302" r:id="rId30"/>
  </p:sldIdLst>
  <p:sldSz cx="12192000" cy="6858000"/>
  <p:notesSz cx="6858000" cy="9144000"/>
  <p:custDataLst>
    <p:tags r:id="rId35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6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70F"/>
    <a:srgbClr val="EAE5EB"/>
    <a:srgbClr val="45A5ED"/>
    <a:srgbClr val="D60093"/>
    <a:srgbClr val="F2C044"/>
    <a:srgbClr val="5E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06" y="130"/>
      </p:cViewPr>
      <p:guideLst>
        <p:guide orient="horz" pos="2346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9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.wmf"/><Relationship Id="rId3" Type="http://schemas.openxmlformats.org/officeDocument/2006/relationships/image" Target="../media/image64.wmf"/><Relationship Id="rId2" Type="http://schemas.openxmlformats.org/officeDocument/2006/relationships/image" Target="../media/image65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8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86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6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1" y="2292096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9" y="4511786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04900" y="1600200"/>
            <a:ext cx="9982200" cy="457200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87" y="390784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45512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43002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801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6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6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5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 userDrawn="1"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1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1" y="6356353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53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3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3.xml"/><Relationship Id="rId22" Type="http://schemas.openxmlformats.org/officeDocument/2006/relationships/image" Target="../media/image48.wmf"/><Relationship Id="rId21" Type="http://schemas.openxmlformats.org/officeDocument/2006/relationships/oleObject" Target="../embeddings/oleObject46.bin"/><Relationship Id="rId20" Type="http://schemas.openxmlformats.org/officeDocument/2006/relationships/image" Target="../media/image47.w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9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3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7.bin"/><Relationship Id="rId3" Type="http://schemas.openxmlformats.org/officeDocument/2006/relationships/tags" Target="../tags/tag4.xml"/><Relationship Id="rId2" Type="http://schemas.openxmlformats.org/officeDocument/2006/relationships/image" Target="../media/image59.emf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0.emf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71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77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6.emf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7.emf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1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8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61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8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61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01.bin"/><Relationship Id="rId3" Type="http://schemas.openxmlformats.org/officeDocument/2006/relationships/tags" Target="../tags/tag8.xml"/><Relationship Id="rId2" Type="http://schemas.openxmlformats.org/officeDocument/2006/relationships/image" Target="../media/image88.emf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8.emf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29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39495" y="1830070"/>
            <a:ext cx="9827260" cy="1882140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炉温曲线的控制机理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12" name="副标题 6"/>
          <p:cNvSpPr txBox="1"/>
          <p:nvPr/>
        </p:nvSpPr>
        <p:spPr>
          <a:xfrm>
            <a:off x="4487545" y="4161790"/>
            <a:ext cx="2931795" cy="6165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60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徐浩渊</a:t>
            </a:r>
            <a:endParaRPr lang="zh-CN" altLang="en-US" sz="6000" b="1" dirty="0">
              <a:solidFill>
                <a:schemeClr val="accent6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Crank-Nicolson 隐格式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3165" y="1463675"/>
          <a:ext cx="588010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3644900" imgH="444500" progId="Equation.KSEE3">
                  <p:embed/>
                </p:oleObj>
              </mc:Choice>
              <mc:Fallback>
                <p:oleObj name="" r:id="rId1" imgW="36449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165" y="1463675"/>
                        <a:ext cx="588010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2530" y="2407285"/>
          <a:ext cx="813498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3" imgW="4241800" imgH="241300" progId="Equation.KSEE3">
                  <p:embed/>
                </p:oleObj>
              </mc:Choice>
              <mc:Fallback>
                <p:oleObj name="" r:id="rId3" imgW="42418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530" y="2407285"/>
                        <a:ext cx="813498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18420" y="2328545"/>
          <a:ext cx="101536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5" imgW="508000" imgH="292100" progId="Equation.KSEE3">
                  <p:embed/>
                </p:oleObj>
              </mc:Choice>
              <mc:Fallback>
                <p:oleObj name="" r:id="rId5" imgW="508000" imgH="2921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18420" y="2328545"/>
                        <a:ext cx="101536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5200" y="3069590"/>
            <a:ext cx="379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由第三类边界条件求端点温度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018530" y="3475355"/>
            <a:ext cx="3416300" cy="3429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V="1">
            <a:off x="6026785" y="3449955"/>
            <a:ext cx="0" cy="508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" name="直接连接符 15"/>
          <p:cNvCxnSpPr/>
          <p:nvPr/>
        </p:nvCxnSpPr>
        <p:spPr>
          <a:xfrm flipV="1">
            <a:off x="6631940" y="3415665"/>
            <a:ext cx="0" cy="76835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/>
        </p:nvCxnSpPr>
        <p:spPr>
          <a:xfrm flipV="1">
            <a:off x="7117715" y="3407410"/>
            <a:ext cx="0" cy="76835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8" name="直接连接符 17"/>
          <p:cNvCxnSpPr/>
          <p:nvPr/>
        </p:nvCxnSpPr>
        <p:spPr>
          <a:xfrm flipH="1" flipV="1">
            <a:off x="9349740" y="3382010"/>
            <a:ext cx="8255" cy="8509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1528" y="3442335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316865" imgH="241300" progId="Equation.KSEE3">
                  <p:embed/>
                </p:oleObj>
              </mc:Choice>
              <mc:Fallback>
                <p:oleObj name="" r:id="rId7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1528" y="3442335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022840" y="3296285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j+1</a:t>
            </a:r>
            <a:r>
              <a:rPr lang="zh-CN" altLang="en-US"/>
              <a:t>层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651" y="3445510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330200" imgH="241300" progId="Equation.KSEE3">
                  <p:embed/>
                </p:oleObj>
              </mc:Choice>
              <mc:Fallback>
                <p:oleObj name="" r:id="rId9" imgW="33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0651" y="3445510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2616" y="3449955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330200" imgH="241300" progId="Equation.KSEE3">
                  <p:embed/>
                </p:oleObj>
              </mc:Choice>
              <mc:Fallback>
                <p:oleObj name="" r:id="rId11" imgW="33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2616" y="3449955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6541" y="341884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3" imgW="444500" imgH="241300" progId="Equation.KSEE3">
                  <p:embed/>
                </p:oleObj>
              </mc:Choice>
              <mc:Fallback>
                <p:oleObj name="" r:id="rId13" imgW="4445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6541" y="3418840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9655" y="3475355"/>
          <a:ext cx="2981325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5" imgW="1905000" imgH="419100" progId="Equation.KSEE3">
                  <p:embed/>
                </p:oleObj>
              </mc:Choice>
              <mc:Fallback>
                <p:oleObj name="" r:id="rId15" imgW="1905000" imgH="4191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9655" y="3475355"/>
                        <a:ext cx="2981325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585" y="4215765"/>
          <a:ext cx="412813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7" imgW="1955800" imgH="241300" progId="Equation.KSEE3">
                  <p:embed/>
                </p:oleObj>
              </mc:Choice>
              <mc:Fallback>
                <p:oleObj name="" r:id="rId17" imgW="19558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24585" y="4215765"/>
                        <a:ext cx="412813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106160" y="4251960"/>
            <a:ext cx="146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</a:t>
            </a:r>
            <a:r>
              <a:rPr lang="zh-CN" altLang="en-US"/>
              <a:t>端点</a:t>
            </a: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8744585" y="3407410"/>
            <a:ext cx="0" cy="76835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7746" y="3443605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9" imgW="355600" imgH="241300" progId="Equation.KSEE3">
                  <p:embed/>
                </p:oleObj>
              </mc:Choice>
              <mc:Fallback>
                <p:oleObj name="" r:id="rId19" imgW="355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27746" y="3443605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6188710" y="5069205"/>
            <a:ext cx="146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</a:t>
            </a:r>
            <a:r>
              <a:rPr lang="zh-CN" altLang="en-US"/>
              <a:t>端点</a:t>
            </a:r>
            <a:endParaRPr lang="zh-CN" altLang="en-US"/>
          </a:p>
        </p:txBody>
      </p:sp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880" y="4996815"/>
          <a:ext cx="459549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1" imgW="2108200" imgH="241300" progId="Equation.KSEE3">
                  <p:embed/>
                </p:oleObj>
              </mc:Choice>
              <mc:Fallback>
                <p:oleObj name="" r:id="rId21" imgW="21082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71880" y="4996815"/>
                        <a:ext cx="459549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形标注 8"/>
          <p:cNvSpPr/>
          <p:nvPr/>
        </p:nvSpPr>
        <p:spPr>
          <a:xfrm>
            <a:off x="8134350" y="4050665"/>
            <a:ext cx="2886075" cy="605790"/>
          </a:xfrm>
          <a:prstGeom prst="wedgeEllipseCallout">
            <a:avLst>
              <a:gd name="adj1" fmla="val -65498"/>
              <a:gd name="adj2" fmla="val -100000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区间等分成</a:t>
            </a:r>
            <a:r>
              <a:rPr lang="en-US" altLang="zh-CN"/>
              <a:t>m</a:t>
            </a:r>
            <a:r>
              <a:rPr lang="zh-CN" altLang="en-US"/>
              <a:t>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3075" y="316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Crank-Nicolson 隐格式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235" y="1212215"/>
          <a:ext cx="648779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644900" imgH="241300" progId="Equation.KSEE3">
                  <p:embed/>
                </p:oleObj>
              </mc:Choice>
              <mc:Fallback>
                <p:oleObj name="" r:id="rId1" imgW="36449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1235" y="1212215"/>
                        <a:ext cx="648779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51800" y="1238885"/>
          <a:ext cx="1099185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45465" imgH="177165" progId="Equation.KSEE3">
                  <p:embed/>
                </p:oleObj>
              </mc:Choice>
              <mc:Fallback>
                <p:oleObj name="" r:id="rId3" imgW="545465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1800" y="1238885"/>
                        <a:ext cx="1099185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8920480" y="1529080"/>
            <a:ext cx="2827655" cy="937895"/>
          </a:xfrm>
          <a:prstGeom prst="wedgeEllipseCallout">
            <a:avLst>
              <a:gd name="adj1" fmla="val -92622"/>
              <a:gd name="adj2" fmla="val 1049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可转化为线性方程组求解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235" y="2802890"/>
          <a:ext cx="9537700" cy="204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8750300" imgH="1422400" progId="Equation.KSEE3">
                  <p:embed/>
                </p:oleObj>
              </mc:Choice>
              <mc:Fallback>
                <p:oleObj name="" r:id="rId5" imgW="8750300" imgH="142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235" y="2802890"/>
                        <a:ext cx="9537700" cy="204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1065" y="485203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1065" y="485203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95655" y="5067935"/>
            <a:ext cx="623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由时间第一层的初值，依次求时间第</a:t>
            </a:r>
            <a:r>
              <a:rPr lang="en-US" altLang="zh-CN"/>
              <a:t>j</a:t>
            </a:r>
            <a:r>
              <a:rPr lang="zh-CN" altLang="en-US"/>
              <a:t>层的节点的值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870" y="1762125"/>
          <a:ext cx="418020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955800" imgH="241300" progId="Equation.KSEE3">
                  <p:embed/>
                </p:oleObj>
              </mc:Choice>
              <mc:Fallback>
                <p:oleObj name="" r:id="rId9" imgW="19558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1870" y="1762125"/>
                        <a:ext cx="418020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1235" y="2295525"/>
          <a:ext cx="459549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2108200" imgH="241300" progId="Equation.KSEE3">
                  <p:embed/>
                </p:oleObj>
              </mc:Choice>
              <mc:Fallback>
                <p:oleObj name="" r:id="rId11" imgW="21082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1235" y="2295525"/>
                        <a:ext cx="459549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最小二乘法做参数拟合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98905"/>
            <a:ext cx="7632065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7280" y="1480185"/>
            <a:ext cx="421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由模型求得的温度记为 </a:t>
            </a:r>
            <a:endParaRPr lang="en-US" altLang="zh-CN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0765" y="1412558"/>
          <a:ext cx="180086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" imgW="762000" imgH="228600" progId="Equation.KSEE3">
                  <p:embed/>
                </p:oleObj>
              </mc:Choice>
              <mc:Fallback>
                <p:oleObj name="" r:id="rId1" imgW="7620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0765" y="1412558"/>
                        <a:ext cx="180086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7915" y="1907540"/>
            <a:ext cx="428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实验数据温度</a:t>
            </a:r>
            <a:r>
              <a:rPr lang="zh-CN" altLang="en-US"/>
              <a:t> 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4335" y="1848168"/>
          <a:ext cx="36068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228600" progId="Equation.KSEE3">
                  <p:embed/>
                </p:oleObj>
              </mc:Choice>
              <mc:Fallback>
                <p:oleObj name="" r:id="rId3" imgW="152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335" y="1848168"/>
                        <a:ext cx="36068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5223" y="2342833"/>
          <a:ext cx="393763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663700" imgH="279400" progId="Equation.KSEE3">
                  <p:embed/>
                </p:oleObj>
              </mc:Choice>
              <mc:Fallback>
                <p:oleObj name="" r:id="rId5" imgW="1663700" imgH="279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5223" y="2342833"/>
                        <a:ext cx="3937635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097915" y="3244850"/>
            <a:ext cx="244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优化问题为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5313" y="3244533"/>
          <a:ext cx="1773555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749300" imgH="292100" progId="Equation.KSEE3">
                  <p:embed/>
                </p:oleObj>
              </mc:Choice>
              <mc:Fallback>
                <p:oleObj name="" r:id="rId7" imgW="749300" imgH="292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5313" y="3244533"/>
                        <a:ext cx="1773555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实验情况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41755"/>
            <a:ext cx="7632065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915" y="1220470"/>
            <a:ext cx="829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采用粒子群优化方法，需多次实验确定</a:t>
            </a:r>
            <a:r>
              <a:rPr lang="en-US" altLang="zh-CN"/>
              <a:t>a,h</a:t>
            </a:r>
            <a:r>
              <a:rPr lang="zh-CN" altLang="en-US"/>
              <a:t>范围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82040" y="1642745"/>
            <a:ext cx="829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不分区，可以发现降温曲线部分拟合非常</a:t>
            </a:r>
            <a:r>
              <a:rPr lang="zh-CN" altLang="en-US"/>
              <a:t>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6165" y="2007870"/>
            <a:ext cx="829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分成升温与降温区，可以高温区拟合不是很好，最大温度误差</a:t>
            </a:r>
            <a:r>
              <a:rPr lang="en-US" altLang="zh-CN"/>
              <a:t>10</a:t>
            </a:r>
            <a:r>
              <a:rPr lang="zh-CN" altLang="en-US"/>
              <a:t>度左右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7915" y="2470785"/>
            <a:ext cx="1048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分成</a:t>
            </a:r>
            <a:r>
              <a:rPr lang="en-US" altLang="zh-CN"/>
              <a:t>5</a:t>
            </a:r>
            <a:r>
              <a:rPr lang="zh-CN" altLang="en-US"/>
              <a:t>个区：（</a:t>
            </a:r>
            <a:r>
              <a:rPr lang="en-US" altLang="zh-CN"/>
              <a:t>1-5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、（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-9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zh-CN" altLang="en-US"/>
              <a:t>与降温区（</a:t>
            </a:r>
            <a:r>
              <a:rPr lang="en-US" altLang="zh-CN"/>
              <a:t>10-11</a:t>
            </a:r>
            <a:r>
              <a:rPr lang="zh-CN" altLang="en-US">
                <a:ea typeface="宋体" panose="02010600030101010101" pitchFamily="2" charset="-122"/>
              </a:rPr>
              <a:t>），拟合效果好，最大温差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度左右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53005" y="2833370"/>
            <a:ext cx="6328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</a:t>
            </a:r>
            <a:r>
              <a:rPr lang="zh-CN" altLang="en-US"/>
              <a:t>各温区相应的</a:t>
            </a:r>
            <a:r>
              <a:rPr lang="en-US" altLang="zh-CN"/>
              <a:t>a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h</a:t>
            </a:r>
            <a:r>
              <a:rPr lang="zh-CN" altLang="en-US">
                <a:ea typeface="宋体" panose="02010600030101010101" pitchFamily="2" charset="-122"/>
              </a:rPr>
              <a:t>的值</a:t>
            </a:r>
            <a:r>
              <a:rPr lang="en-US" altLang="zh-CN">
                <a:ea typeface="宋体" panose="02010600030101010101" pitchFamily="2" charset="-122"/>
              </a:rPr>
              <a:t>,     min F=260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60195" y="3242945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温曲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1-5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6.683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24987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8.076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1.43</a:t>
                      </a:r>
                      <a:r>
                        <a:rPr lang="en-US"/>
                        <a:t>2</a:t>
                      </a:r>
                      <a:r>
                        <a:rPr lang="zh-CN" altLang="en-US"/>
                        <a:t>e+03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9.74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8.279e+02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8-9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8.49</a:t>
                      </a:r>
                      <a:r>
                        <a:rPr lang="en-US"/>
                        <a:t>3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6.54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e+02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10-11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5.28</a:t>
                      </a:r>
                      <a:r>
                        <a:rPr lang="en-US" altLang="zh-CN"/>
                        <a:t>7</a:t>
                      </a:r>
                      <a:r>
                        <a:rPr lang="zh-CN" altLang="en-US"/>
                        <a:t>e-04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1.3</a:t>
                      </a:r>
                      <a:r>
                        <a:rPr lang="en-US"/>
                        <a:t>38</a:t>
                      </a:r>
                      <a:r>
                        <a:rPr lang="zh-CN" altLang="en-US"/>
                        <a:t>e+03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实验情况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" y="1296035"/>
            <a:ext cx="5125085" cy="3627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8000" y="5047615"/>
            <a:ext cx="239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三分区误差图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51445" y="5200015"/>
            <a:ext cx="301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五</a:t>
            </a:r>
            <a:r>
              <a:rPr lang="zh-CN" altLang="en-US"/>
              <a:t>分区误差图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1238250"/>
            <a:ext cx="6471920" cy="39617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654935" y="5047615"/>
            <a:ext cx="218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横轴是时间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818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问题一结果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46075" y="1743075"/>
          <a:ext cx="5299710" cy="20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855"/>
                <a:gridCol w="2649855"/>
              </a:tblGrid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温度</a:t>
                      </a:r>
                      <a:r>
                        <a:rPr lang="en-US" altLang="zh-CN"/>
                        <a:t>℃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小温区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中心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129.48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小温区</a:t>
                      </a:r>
                      <a:r>
                        <a:rPr lang="en-US" altLang="zh-CN">
                          <a:sym typeface="+mn-ea"/>
                        </a:rPr>
                        <a:t>6</a:t>
                      </a:r>
                      <a:r>
                        <a:rPr lang="zh-CN" altLang="en-US">
                          <a:sym typeface="+mn-ea"/>
                        </a:rPr>
                        <a:t>中心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167.85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小温区</a:t>
                      </a:r>
                      <a:r>
                        <a:rPr lang="en-US" altLang="zh-CN">
                          <a:sym typeface="+mn-ea"/>
                        </a:rPr>
                        <a:t>7</a:t>
                      </a:r>
                      <a:r>
                        <a:rPr lang="zh-CN" altLang="en-US">
                          <a:sym typeface="+mn-ea"/>
                        </a:rPr>
                        <a:t>中心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189.41</a:t>
                      </a:r>
                      <a:endParaRPr lang="en-US" altLang="zh-CN"/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小温区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末端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223.33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7260" y="4175125"/>
            <a:ext cx="410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参考答案 </a:t>
            </a:r>
            <a:r>
              <a:rPr lang="en-US" altLang="zh-CN"/>
              <a:t>130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168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189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224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70" y="1290320"/>
            <a:ext cx="6663690" cy="4277360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63333" y="4774248"/>
          <a:ext cx="3251200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1612900" imgH="215900" progId="Equation.KSEE3">
                  <p:embed/>
                </p:oleObj>
              </mc:Choice>
              <mc:Fallback>
                <p:oleObj name="" r:id="rId4" imgW="16129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3333" y="4774248"/>
                        <a:ext cx="3251200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：可用二分法求解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8060" y="1401445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87425" y="1895475"/>
            <a:ext cx="532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满足：温度斜率的绝对值不大于</a:t>
            </a:r>
            <a:r>
              <a:rPr lang="en-US" altLang="zh-CN"/>
              <a:t>3</a:t>
            </a:r>
            <a:endParaRPr lang="en-US" altLang="zh-CN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8528" y="1769745"/>
          <a:ext cx="2552065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" imgW="1079500" imgH="228600" progId="Equation.KSEE3">
                  <p:embed/>
                </p:oleObj>
              </mc:Choice>
              <mc:Fallback>
                <p:oleObj name="" r:id="rId1" imgW="1079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68528" y="1769745"/>
                        <a:ext cx="2552065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52270" y="2548890"/>
            <a:ext cx="5069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温度上升过程中在150ºC~190ºC的时间</a:t>
            </a:r>
            <a:r>
              <a:rPr lang="en-US" altLang="zh-CN"/>
              <a:t>T1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8846" y="2548890"/>
          <a:ext cx="195199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825500" imgH="215900" progId="Equation.KSEE3">
                  <p:embed/>
                </p:oleObj>
              </mc:Choice>
              <mc:Fallback>
                <p:oleObj name="" r:id="rId3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8846" y="2548890"/>
                        <a:ext cx="195199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61795" y="3230880"/>
            <a:ext cx="323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温度大于217ºC的时间</a:t>
            </a:r>
            <a:r>
              <a:rPr lang="en-US" altLang="zh-CN"/>
              <a:t>T2</a:t>
            </a:r>
            <a:endParaRPr lang="en-US" altLang="zh-CN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8529" y="3190240"/>
          <a:ext cx="183070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774065" imgH="215900" progId="Equation.KSEE3">
                  <p:embed/>
                </p:oleObj>
              </mc:Choice>
              <mc:Fallback>
                <p:oleObj name="" r:id="rId5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68529" y="3190240"/>
                        <a:ext cx="183070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655445" y="3862705"/>
            <a:ext cx="323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最大温度在</a:t>
            </a:r>
            <a:r>
              <a:rPr lang="en-US" altLang="zh-CN"/>
              <a:t>240-250</a:t>
            </a:r>
            <a:r>
              <a:rPr lang="zh-CN" altLang="en-US"/>
              <a:t>之间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1989" y="3821431"/>
          <a:ext cx="276415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1168400" imgH="177165" progId="Equation.KSEE3">
                  <p:embed/>
                </p:oleObj>
              </mc:Choice>
              <mc:Fallback>
                <p:oleObj name="" r:id="rId7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1989" y="3821431"/>
                        <a:ext cx="276415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29005" y="4277995"/>
            <a:ext cx="1103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可考察斜率绝对值、</a:t>
            </a:r>
            <a:r>
              <a:rPr lang="en-US" altLang="zh-CN"/>
              <a:t>T1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ea typeface="宋体" panose="02010600030101010101" pitchFamily="2" charset="-122"/>
              </a:rPr>
              <a:t>max u</a:t>
            </a:r>
            <a:r>
              <a:rPr lang="zh-CN" altLang="en-US">
                <a:ea typeface="宋体" panose="02010600030101010101" pitchFamily="2" charset="-122"/>
              </a:rPr>
              <a:t>与过炉速度之间的关系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9005" y="4655820"/>
            <a:ext cx="1103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斜率绝对值关于过炉速度单增、</a:t>
            </a:r>
            <a:r>
              <a:rPr lang="en-US" altLang="zh-CN"/>
              <a:t>T1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ea typeface="宋体" panose="02010600030101010101" pitchFamily="2" charset="-122"/>
              </a:rPr>
              <a:t>max u</a:t>
            </a:r>
            <a:r>
              <a:rPr lang="zh-CN" altLang="en-US">
                <a:ea typeface="宋体" panose="02010600030101010101" pitchFamily="2" charset="-122"/>
              </a:rPr>
              <a:t>关于过炉速度单减，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155" y="5087620"/>
            <a:ext cx="1102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可由二分法求</a:t>
            </a:r>
            <a:r>
              <a:rPr lang="en-US" altLang="zh-CN">
                <a:ea typeface="宋体" panose="02010600030101010101" pitchFamily="2" charset="-122"/>
              </a:rPr>
              <a:t>max v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：可用二分法求解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8060" y="1401445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87425" y="189547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满足：温度斜率的绝对值不大于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01815" y="1401445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01180" y="189547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</a:t>
            </a:r>
            <a:endParaRPr lang="en-US" altLang="zh-CN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4786" y="1785620"/>
          <a:ext cx="195199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825500" imgH="215900" progId="Equation.KSEE3">
                  <p:embed/>
                </p:oleObj>
              </mc:Choice>
              <mc:Fallback>
                <p:oleObj name="" r:id="rId1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04786" y="1785620"/>
                        <a:ext cx="195199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88060" y="2845435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v3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86790" y="331787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</a:t>
            </a:r>
            <a:endParaRPr lang="en-US" altLang="zh-CN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2848" y="4287203"/>
          <a:ext cx="366331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1548765" imgH="228600" progId="Equation.KSEE3">
                  <p:embed/>
                </p:oleObj>
              </mc:Choice>
              <mc:Fallback>
                <p:oleObj name="" r:id="rId3" imgW="1548765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2848" y="4287203"/>
                        <a:ext cx="366331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4469" y="3327401"/>
          <a:ext cx="276415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1168400" imgH="177165" progId="Equation.KSEE3">
                  <p:embed/>
                </p:oleObj>
              </mc:Choice>
              <mc:Fallback>
                <p:oleObj name="" r:id="rId5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04469" y="3327401"/>
                        <a:ext cx="276415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901180" y="2845435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r>
              <a:rPr lang="en-US" altLang="zh-CN"/>
              <a:t>max v4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900545" y="333946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满足：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86790" y="4425950"/>
            <a:ext cx="224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0403" y="3284855"/>
          <a:ext cx="183070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774065" imgH="215900" progId="Equation.KSEE3">
                  <p:embed/>
                </p:oleObj>
              </mc:Choice>
              <mc:Fallback>
                <p:oleObj name="" r:id="rId7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0403" y="3284855"/>
                        <a:ext cx="183070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77810" y="1654810"/>
            <a:ext cx="1428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由图</a:t>
            </a:r>
            <a:r>
              <a:rPr lang="en-US" altLang="zh-CN"/>
              <a:t>2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4821" y="1645285"/>
          <a:ext cx="96012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405765" imgH="177165" progId="Equation.KSEE3">
                  <p:embed/>
                </p:oleObj>
              </mc:Choice>
              <mc:Fallback>
                <p:oleObj name="" r:id="rId1" imgW="4057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54821" y="1645285"/>
                        <a:ext cx="96012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871460" y="2134235"/>
            <a:ext cx="1428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由图</a:t>
            </a:r>
            <a:r>
              <a:rPr lang="en-US" altLang="zh-CN"/>
              <a:t>3</a:t>
            </a:r>
            <a:endParaRPr lang="en-US" altLang="zh-CN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4504" y="2134235"/>
          <a:ext cx="168338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711200" imgH="177165" progId="Equation.KSEE3">
                  <p:embed/>
                </p:oleObj>
              </mc:Choice>
              <mc:Fallback>
                <p:oleObj name="" r:id="rId3" imgW="7112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4504" y="2134235"/>
                        <a:ext cx="168338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77810" y="2708910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由图</a:t>
            </a:r>
            <a:r>
              <a:rPr lang="en-US" altLang="zh-CN"/>
              <a:t>4</a:t>
            </a:r>
            <a:endParaRPr lang="en-US" altLang="zh-CN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44979" y="2696210"/>
          <a:ext cx="183197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5" imgW="774065" imgH="177165" progId="Equation.KSEE3">
                  <p:embed/>
                </p:oleObj>
              </mc:Choice>
              <mc:Fallback>
                <p:oleObj name="" r:id="rId5" imgW="7740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44979" y="2696210"/>
                        <a:ext cx="183197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877810" y="3355340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可取</a:t>
            </a:r>
            <a:r>
              <a:rPr lang="en-US" altLang="zh-CN"/>
              <a:t>v1=70</a:t>
            </a:r>
            <a:r>
              <a:rPr lang="zh-CN" altLang="en-US">
                <a:ea typeface="宋体" panose="02010600030101010101" pitchFamily="2" charset="-122"/>
              </a:rPr>
              <a:t>， </a:t>
            </a:r>
            <a:r>
              <a:rPr lang="en-US" altLang="zh-CN">
                <a:ea typeface="宋体" panose="02010600030101010101" pitchFamily="2" charset="-122"/>
              </a:rPr>
              <a:t>v2=85,</a:t>
            </a:r>
            <a:r>
              <a:rPr lang="zh-CN" altLang="en-US">
                <a:ea typeface="宋体" panose="02010600030101010101" pitchFamily="2" charset="-122"/>
              </a:rPr>
              <a:t>由二分法求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77810" y="4147185"/>
            <a:ext cx="376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求得  </a:t>
            </a:r>
            <a:r>
              <a:rPr lang="en-US" altLang="zh-CN"/>
              <a:t>max =80.4425cm/min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512810" y="4868545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参考答案</a:t>
            </a:r>
            <a:r>
              <a:rPr lang="en-US" altLang="zh-CN"/>
              <a:t>79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55" y="1241425"/>
            <a:ext cx="5978525" cy="440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055" y="1386840"/>
            <a:ext cx="1044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dt=0.5,</a:t>
            </a:r>
            <a:r>
              <a:rPr lang="zh-CN" altLang="en-US"/>
              <a:t>设升温段温度大于等于</a:t>
            </a:r>
            <a:r>
              <a:rPr lang="en-US" altLang="zh-CN"/>
              <a:t>217℃</a:t>
            </a:r>
            <a:r>
              <a:rPr lang="zh-CN" altLang="en-US"/>
              <a:t>的温度数据为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2565" y="1318260"/>
          <a:ext cx="2133600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2565" y="1318260"/>
                        <a:ext cx="2133600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48055" y="1755140"/>
            <a:ext cx="1044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则阴影部分的面积为 （梯形面积求和）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3668" y="1823720"/>
          <a:ext cx="589851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667000" imgH="431800" progId="Equation.KSEE3">
                  <p:embed/>
                </p:oleObj>
              </mc:Choice>
              <mc:Fallback>
                <p:oleObj name="" r:id="rId3" imgW="2667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3668" y="1823720"/>
                        <a:ext cx="5898515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48055" y="2152015"/>
            <a:ext cx="382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</a:t>
            </a:r>
            <a:r>
              <a:rPr lang="en-US" altLang="zh-CN"/>
              <a:t>F=(f1,f2,f3,f4)</a:t>
            </a:r>
            <a:r>
              <a:rPr lang="zh-CN" altLang="en-US"/>
              <a:t>为恒温区温度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48055" y="2601595"/>
            <a:ext cx="1044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则优化问题模型为：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8060" y="310642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endParaRPr lang="en-US" altLang="zh-CN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3629025"/>
          <a:ext cx="199707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5" imgW="1079500" imgH="228600" progId="Equation.KSEE3">
                  <p:embed/>
                </p:oleObj>
              </mc:Choice>
              <mc:Fallback>
                <p:oleObj name="" r:id="rId5" imgW="1079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290" y="3629025"/>
                        <a:ext cx="199707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340" y="4189095"/>
          <a:ext cx="15081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825500" imgH="215900" progId="Equation.KSEE3">
                  <p:embed/>
                </p:oleObj>
              </mc:Choice>
              <mc:Fallback>
                <p:oleObj name="" r:id="rId7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0340" y="4189095"/>
                        <a:ext cx="15081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4678045"/>
          <a:ext cx="143256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9" imgW="774065" imgH="215900" progId="Equation.KSEE3">
                  <p:embed/>
                </p:oleObj>
              </mc:Choice>
              <mc:Fallback>
                <p:oleObj name="" r:id="rId9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1290" y="4678045"/>
                        <a:ext cx="143256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975" y="5185410"/>
          <a:ext cx="216281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168400" imgH="177165" progId="Equation.KSEE3">
                  <p:embed/>
                </p:oleObj>
              </mc:Choice>
              <mc:Fallback>
                <p:oleObj name="" r:id="rId11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20975" y="5185410"/>
                        <a:ext cx="216281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8500" y="2931160"/>
          <a:ext cx="97091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405765" imgH="292100" progId="Equation.KSEE3">
                  <p:embed/>
                </p:oleObj>
              </mc:Choice>
              <mc:Fallback>
                <p:oleObj name="" r:id="rId13" imgW="405765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0" y="2931160"/>
                        <a:ext cx="970915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88060" y="4025265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</a:t>
            </a:r>
            <a:r>
              <a:rPr lang="zh-CN" altLang="en-US"/>
              <a:t>：  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146800" y="324485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其中优化范围为</a:t>
            </a:r>
            <a:r>
              <a:rPr lang="zh-CN" altLang="en-US"/>
              <a:t>：  </a:t>
            </a:r>
            <a:endParaRPr lang="en-US" altLang="zh-CN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1098" y="3749040"/>
          <a:ext cx="443484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5" imgW="2425700" imgH="254000" progId="Equation.KSEE3">
                  <p:embed/>
                </p:oleObj>
              </mc:Choice>
              <mc:Fallback>
                <p:oleObj name="" r:id="rId15" imgW="24257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1098" y="3749040"/>
                        <a:ext cx="443484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0148" y="4370388"/>
          <a:ext cx="141478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7" imgW="774065" imgH="177165" progId="Equation.KSEE3">
                  <p:embed/>
                </p:oleObj>
              </mc:Choice>
              <mc:Fallback>
                <p:oleObj name="" r:id="rId17" imgW="7740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60148" y="4370388"/>
                        <a:ext cx="141478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3277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问题要点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111239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u="sng">
                <a:latin typeface="Arial" panose="020B0604020202020204" pitchFamily="34" charset="0"/>
                <a:ea typeface="宋体" panose="02010600030101010101" pitchFamily="2" charset="-122"/>
              </a:rPr>
              <a:t>用机理模型来分析炉温曲线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：采用参考书给出的炉温曲线模型都不会是好模型，模型越符合实际越好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文本框 4"/>
          <p:cNvSpPr txBox="1"/>
          <p:nvPr/>
        </p:nvSpPr>
        <p:spPr>
          <a:xfrm>
            <a:off x="717550" y="1806575"/>
            <a:ext cx="98126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本身模型并不复杂：一维热传导模型是一个很成熟的模型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2265680"/>
            <a:ext cx="83921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问题的重点在：如何通过非线性优化，较为迅速地得到最优参数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15963" y="2768600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可用非线性优化方法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粒子群，遗传算法等等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475" y="1672590"/>
            <a:ext cx="505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最小阴影面积为39</a:t>
            </a:r>
            <a:r>
              <a:rPr lang="en-US" altLang="zh-CN"/>
              <a:t>5.8</a:t>
            </a:r>
            <a:r>
              <a:rPr lang="zh-CN" altLang="en-US">
                <a:ea typeface="宋体" panose="02010600030101010101" pitchFamily="2" charset="-122"/>
              </a:rPr>
              <a:t>，此时各参数值为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548640" y="2235200"/>
          <a:ext cx="4622800" cy="217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</a:tblGrid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1-5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179.2℃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196.1</a:t>
                      </a:r>
                      <a:r>
                        <a:rPr lang="en-US" altLang="zh-CN" sz="1800">
                          <a:sym typeface="+mn-ea"/>
                        </a:rPr>
                        <a:t>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228.8℃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8-9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265℃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过炉速度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9</a:t>
                      </a:r>
                      <a:r>
                        <a:rPr lang="en-US" altLang="zh-CN"/>
                        <a:t>2.38</a:t>
                      </a:r>
                      <a:r>
                        <a:rPr lang="en-US" altLang="zh-CN"/>
                        <a:t>cm/min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15" y="1265555"/>
            <a:ext cx="6560185" cy="4326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9480" y="4606925"/>
            <a:ext cx="413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参考答案： </a:t>
            </a:r>
            <a:r>
              <a:rPr lang="en-US" altLang="zh-CN"/>
              <a:t>180/190/226/263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03680" y="5163185"/>
            <a:ext cx="249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速度：</a:t>
            </a:r>
            <a:r>
              <a:rPr lang="en-US" altLang="zh-CN"/>
              <a:t>80</a:t>
            </a:r>
            <a:r>
              <a:rPr lang="zh-CN" altLang="en-US">
                <a:ea typeface="宋体" panose="02010600030101010101" pitchFamily="2" charset="-122"/>
              </a:rPr>
              <a:t>；面积</a:t>
            </a:r>
            <a:r>
              <a:rPr lang="en-US" altLang="zh-CN">
                <a:ea typeface="宋体" panose="02010600030101010101" pitchFamily="2" charset="-122"/>
              </a:rPr>
              <a:t>467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890" y="1645285"/>
            <a:ext cx="413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参考答案附近的优化</a:t>
            </a:r>
            <a:r>
              <a:rPr lang="zh-CN">
                <a:ea typeface="宋体" panose="02010600030101010101" pitchFamily="2" charset="-122"/>
              </a:rPr>
              <a:t>结果图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200" y="2159000"/>
            <a:ext cx="249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面积</a:t>
            </a:r>
            <a:r>
              <a:rPr lang="en-US" altLang="zh-CN">
                <a:ea typeface="宋体" panose="02010600030101010101" pitchFamily="2" charset="-122"/>
              </a:rPr>
              <a:t>487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57900" y="1476375"/>
            <a:ext cx="5490845" cy="411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" y="1425575"/>
            <a:ext cx="514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设升温段温度大于等于</a:t>
            </a:r>
            <a:r>
              <a:rPr lang="en-US" altLang="zh-CN"/>
              <a:t>217℃</a:t>
            </a:r>
            <a:r>
              <a:rPr lang="zh-CN" altLang="en-US"/>
              <a:t>的温度数据为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3890" y="1356995"/>
          <a:ext cx="217233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3890" y="1356995"/>
                        <a:ext cx="217233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871" y="2328545"/>
          <a:ext cx="598297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705100" imgH="431800" progId="Equation.KSEE3">
                  <p:embed/>
                </p:oleObj>
              </mc:Choice>
              <mc:Fallback>
                <p:oleObj name="" r:id="rId3" imgW="2705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9871" y="2328545"/>
                        <a:ext cx="5982970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48055" y="2601595"/>
            <a:ext cx="258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升温段阴影部分面积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2020" y="1876425"/>
            <a:ext cx="514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设降</a:t>
            </a:r>
            <a:r>
              <a:rPr lang="zh-CN" altLang="en-US"/>
              <a:t>温段温度大于等于</a:t>
            </a:r>
            <a:r>
              <a:rPr lang="en-US" altLang="zh-CN"/>
              <a:t>217℃</a:t>
            </a:r>
            <a:r>
              <a:rPr lang="zh-CN" altLang="en-US"/>
              <a:t>的温度数据为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6435" y="1793875"/>
          <a:ext cx="208724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927100" imgH="228600" progId="Equation.KSEE3">
                  <p:embed/>
                </p:oleObj>
              </mc:Choice>
              <mc:Fallback>
                <p:oleObj name="" r:id="rId5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6435" y="1793875"/>
                        <a:ext cx="208724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22020" y="3570605"/>
            <a:ext cx="258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降温段相应</a:t>
            </a:r>
            <a:r>
              <a:rPr lang="zh-CN" altLang="en-US"/>
              <a:t>部分面积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6226" y="3293110"/>
          <a:ext cx="587121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2654300" imgH="431800" progId="Equation.KSEE3">
                  <p:embed/>
                </p:oleObj>
              </mc:Choice>
              <mc:Fallback>
                <p:oleObj name="" r:id="rId7" imgW="2654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6226" y="3293110"/>
                        <a:ext cx="5871210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57580" y="4338955"/>
            <a:ext cx="468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升温段大于等于</a:t>
            </a:r>
            <a:r>
              <a:rPr lang="en-US" altLang="zh-CN"/>
              <a:t>217℃</a:t>
            </a:r>
            <a:r>
              <a:rPr lang="zh-CN" altLang="en-US"/>
              <a:t>区间时长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5545" y="4276090"/>
          <a:ext cx="160210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711200" imgH="203200" progId="Equation.KSEE3">
                  <p:embed/>
                </p:oleObj>
              </mc:Choice>
              <mc:Fallback>
                <p:oleObj name="" r:id="rId9" imgW="711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5545" y="4276090"/>
                        <a:ext cx="1602105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37895" y="5002530"/>
            <a:ext cx="468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降</a:t>
            </a:r>
            <a:r>
              <a:rPr lang="zh-CN" altLang="en-US"/>
              <a:t>温段大于等于</a:t>
            </a:r>
            <a:r>
              <a:rPr lang="en-US" altLang="zh-CN"/>
              <a:t>217℃</a:t>
            </a:r>
            <a:r>
              <a:rPr lang="zh-CN" altLang="en-US"/>
              <a:t>区间时长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04435" y="4939665"/>
          <a:ext cx="154495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685800" imgH="203200" progId="Equation.KSEE3">
                  <p:embed/>
                </p:oleObj>
              </mc:Choice>
              <mc:Fallback>
                <p:oleObj name="" r:id="rId11" imgW="685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4435" y="4939665"/>
                        <a:ext cx="1544955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4600" y="1948815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定义相似度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8246" y="2438718"/>
          <a:ext cx="569531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2527300" imgH="431800" progId="Equation.KSEE3">
                  <p:embed/>
                </p:oleObj>
              </mc:Choice>
              <mc:Fallback>
                <p:oleObj name="" r:id="rId1" imgW="2527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8246" y="2438718"/>
                        <a:ext cx="569531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36800" y="3737610"/>
            <a:ext cx="401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表明左右两部分越相似</a:t>
            </a:r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6660" y="3723323"/>
          <a:ext cx="96012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44500" imgH="177165" progId="Equation.KSEE3">
                  <p:embed/>
                </p:oleObj>
              </mc:Choice>
              <mc:Fallback>
                <p:oleObj name="" r:id="rId3" imgW="444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6660" y="3723323"/>
                        <a:ext cx="96012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357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多步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48055" y="1649095"/>
            <a:ext cx="1044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则问题四</a:t>
            </a:r>
            <a:r>
              <a:rPr lang="zh-CN" altLang="en-US"/>
              <a:t>优化问题模型为：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8060" y="215392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endParaRPr lang="en-US" altLang="zh-CN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2676525"/>
          <a:ext cx="199707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" imgW="1079500" imgH="228600" progId="Equation.KSEE3">
                  <p:embed/>
                </p:oleObj>
              </mc:Choice>
              <mc:Fallback>
                <p:oleObj name="" r:id="rId1" imgW="1079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1290" y="2676525"/>
                        <a:ext cx="199707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340" y="3236595"/>
          <a:ext cx="15081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" imgW="825500" imgH="215900" progId="Equation.KSEE3">
                  <p:embed/>
                </p:oleObj>
              </mc:Choice>
              <mc:Fallback>
                <p:oleObj name="" r:id="rId3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340" y="3236595"/>
                        <a:ext cx="15081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3725545"/>
          <a:ext cx="143256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5" imgW="774065" imgH="215900" progId="Equation.KSEE3">
                  <p:embed/>
                </p:oleObj>
              </mc:Choice>
              <mc:Fallback>
                <p:oleObj name="" r:id="rId5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290" y="3725545"/>
                        <a:ext cx="143256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975" y="4232910"/>
          <a:ext cx="216281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1168400" imgH="177165" progId="Equation.KSEE3">
                  <p:embed/>
                </p:oleObj>
              </mc:Choice>
              <mc:Fallback>
                <p:oleObj name="" r:id="rId7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0975" y="4232910"/>
                        <a:ext cx="216281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6866" y="1978660"/>
          <a:ext cx="173418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723900" imgH="292100" progId="Equation.KSEE3">
                  <p:embed/>
                </p:oleObj>
              </mc:Choice>
              <mc:Fallback>
                <p:oleObj name="" r:id="rId9" imgW="7239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6866" y="1978660"/>
                        <a:ext cx="1734185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88060" y="3072765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</a:t>
            </a:r>
            <a:r>
              <a:rPr lang="zh-CN" altLang="en-US"/>
              <a:t>：  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146800" y="229235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其中优化范围为</a:t>
            </a:r>
            <a:r>
              <a:rPr lang="zh-CN" altLang="en-US"/>
              <a:t>：  </a:t>
            </a:r>
            <a:endParaRPr lang="en-US" altLang="zh-CN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1098" y="2796540"/>
          <a:ext cx="443484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1" imgW="2425700" imgH="254000" progId="Equation.KSEE3">
                  <p:embed/>
                </p:oleObj>
              </mc:Choice>
              <mc:Fallback>
                <p:oleObj name="" r:id="rId11" imgW="24257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1098" y="2796540"/>
                        <a:ext cx="443484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0148" y="3417888"/>
          <a:ext cx="141478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774065" imgH="177165" progId="Equation.KSEE3">
                  <p:embed/>
                </p:oleObj>
              </mc:Choice>
              <mc:Fallback>
                <p:oleObj name="" r:id="rId13" imgW="7740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60148" y="3417888"/>
                        <a:ext cx="141478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895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多步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优化模型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88060" y="215392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模型：  </a:t>
            </a:r>
            <a:endParaRPr lang="en-US" altLang="zh-CN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2676525"/>
          <a:ext cx="199707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" imgW="1079500" imgH="228600" progId="Equation.KSEE3">
                  <p:embed/>
                </p:oleObj>
              </mc:Choice>
              <mc:Fallback>
                <p:oleObj name="" r:id="rId1" imgW="1079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1290" y="2676525"/>
                        <a:ext cx="199707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340" y="3236595"/>
          <a:ext cx="15081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" imgW="825500" imgH="215900" progId="Equation.KSEE3">
                  <p:embed/>
                </p:oleObj>
              </mc:Choice>
              <mc:Fallback>
                <p:oleObj name="" r:id="rId3" imgW="8255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340" y="3236595"/>
                        <a:ext cx="150812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1290" y="3725545"/>
          <a:ext cx="143256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5" imgW="774065" imgH="215900" progId="Equation.KSEE3">
                  <p:embed/>
                </p:oleObj>
              </mc:Choice>
              <mc:Fallback>
                <p:oleObj name="" r:id="rId5" imgW="774065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290" y="3725545"/>
                        <a:ext cx="143256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0975" y="4232910"/>
          <a:ext cx="216281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1168400" imgH="177165" progId="Equation.KSEE3">
                  <p:embed/>
                </p:oleObj>
              </mc:Choice>
              <mc:Fallback>
                <p:oleObj name="" r:id="rId7" imgW="11684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0975" y="4232910"/>
                        <a:ext cx="216281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6433" y="1978660"/>
          <a:ext cx="1035050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431800" imgH="292100" progId="Equation.KSEE3">
                  <p:embed/>
                </p:oleObj>
              </mc:Choice>
              <mc:Fallback>
                <p:oleObj name="" r:id="rId9" imgW="4318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433" y="1978660"/>
                        <a:ext cx="1035050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88060" y="3072765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</a:t>
            </a:r>
            <a:r>
              <a:rPr lang="zh-CN" altLang="en-US"/>
              <a:t>：  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146800" y="229235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其中优化范围为</a:t>
            </a:r>
            <a:r>
              <a:rPr lang="zh-CN" altLang="en-US"/>
              <a:t>：  </a:t>
            </a:r>
            <a:endParaRPr lang="en-US" altLang="zh-CN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1098" y="2796540"/>
          <a:ext cx="4434840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1" imgW="2425700" imgH="254000" progId="Equation.KSEE3">
                  <p:embed/>
                </p:oleObj>
              </mc:Choice>
              <mc:Fallback>
                <p:oleObj name="" r:id="rId11" imgW="24257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1098" y="2796540"/>
                        <a:ext cx="4434840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1733" y="3417888"/>
          <a:ext cx="141478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774065" imgH="177165" progId="Equation.KSEE3">
                  <p:embed/>
                </p:oleObj>
              </mc:Choice>
              <mc:Fallback>
                <p:oleObj name="" r:id="rId13" imgW="774065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1733" y="3417888"/>
                        <a:ext cx="1414780" cy="30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2236" y="4688841"/>
          <a:ext cx="153225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838200" imgH="228600" progId="Equation.KSEE3">
                  <p:embed/>
                </p:oleObj>
              </mc:Choice>
              <mc:Fallback>
                <p:oleObj name="" r:id="rId15" imgW="8382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42236" y="4688841"/>
                        <a:ext cx="153225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57925" y="4645660"/>
            <a:ext cx="383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ε为给定的小量，如取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667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99835" y="1451610"/>
            <a:ext cx="5803900" cy="39554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8475" y="1672590"/>
            <a:ext cx="505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阴影面积为</a:t>
            </a:r>
            <a:r>
              <a:rPr lang="en-US"/>
              <a:t>416.4</a:t>
            </a:r>
            <a:r>
              <a:rPr lang="zh-CN" altLang="en-US">
                <a:ea typeface="宋体" panose="02010600030101010101" pitchFamily="2" charset="-122"/>
              </a:rPr>
              <a:t>，此时各参数值为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548640" y="2235200"/>
          <a:ext cx="4622800" cy="217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</a:tblGrid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1-5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174.8℃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</a:t>
                      </a:r>
                      <a:r>
                        <a:rPr lang="en-US" altLang="zh-CN" sz="1800">
                          <a:sym typeface="+mn-ea"/>
                        </a:rPr>
                        <a:t>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228.8℃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8-9</a:t>
                      </a:r>
                      <a:r>
                        <a:rPr lang="zh-CN" altLang="en-US"/>
                        <a:t>温区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264.9℃</a:t>
                      </a:r>
                      <a:endParaRPr lang="en-US" altLang="zh-CN"/>
                    </a:p>
                  </a:txBody>
                  <a:tcPr/>
                </a:tc>
              </a:tr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过炉速度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89.36</a:t>
                      </a:r>
                      <a:r>
                        <a:rPr lang="en-US" altLang="zh-CN"/>
                        <a:t>cm/min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7736" y="4849496"/>
          <a:ext cx="1323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23900" imgH="177165" progId="Equation.KSEE3">
                  <p:embed/>
                </p:oleObj>
              </mc:Choice>
              <mc:Fallback>
                <p:oleObj name="" r:id="rId4" imgW="7239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7736" y="4849496"/>
                        <a:ext cx="132397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12995" y="2608580"/>
            <a:ext cx="3125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谢谢！</a:t>
            </a:r>
            <a:endParaRPr lang="zh-CN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基本假设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101733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回焊炉内，在垂直于传送带的截面上温度相同，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回焊炉内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形成一个稳定的一维温度场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文本框 4"/>
          <p:cNvSpPr txBox="1"/>
          <p:nvPr/>
        </p:nvSpPr>
        <p:spPr>
          <a:xfrm>
            <a:off x="717550" y="1806575"/>
            <a:ext cx="56626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不考虑热辐射的影响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2265680"/>
            <a:ext cx="1107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电子元件及焊锡在水平方向没有热量传递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16280" y="2768600"/>
            <a:ext cx="11557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热量在焊锡内部（在垂直方向：焊锡厚度）的传导可视为一维热传导问题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078" name="文本框 7"/>
          <p:cNvSpPr txBox="1"/>
          <p:nvPr/>
        </p:nvSpPr>
        <p:spPr>
          <a:xfrm>
            <a:off x="717550" y="3251200"/>
            <a:ext cx="767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每个小温区内的温度视为常数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717550" y="3678555"/>
            <a:ext cx="110686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不考虑电子元件厚度对温度的影响，即假设电子元件温度和环境温度场内的温度一致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29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一维稳定稳定场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101447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小温区稳定恒定，间隔区满足一维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热传导方程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7465695" y="1685290"/>
            <a:ext cx="1418590" cy="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3595" y="157289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73595" y="157289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3505" y="157924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215900" progId="Equation.KSEE3">
                  <p:embed/>
                </p:oleObj>
              </mc:Choice>
              <mc:Fallback>
                <p:oleObj name="" r:id="rId3" imgW="152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3505" y="157924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0015" y="1838325"/>
          <a:ext cx="113601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647700" imgH="241300" progId="Equation.KSEE3">
                  <p:embed/>
                </p:oleObj>
              </mc:Choice>
              <mc:Fallback>
                <p:oleObj name="" r:id="rId5" imgW="647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0015" y="1838325"/>
                        <a:ext cx="113601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4995" y="1860233"/>
          <a:ext cx="240601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371600" imgH="228600" progId="Equation.KSEE3">
                  <p:embed/>
                </p:oleObj>
              </mc:Choice>
              <mc:Fallback>
                <p:oleObj name="" r:id="rId7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4995" y="1860233"/>
                        <a:ext cx="240601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/>
          <p:nvPr/>
        </p:nvSpPr>
        <p:spPr>
          <a:xfrm>
            <a:off x="718185" y="2329815"/>
            <a:ext cx="102323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稳定与时间无关，                 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7020" y="2810193"/>
          <a:ext cx="8020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457200" imgH="228600" progId="Equation.KSEE3">
                  <p:embed/>
                </p:oleObj>
              </mc:Choice>
              <mc:Fallback>
                <p:oleObj name="" r:id="rId9" imgW="457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7020" y="2810193"/>
                        <a:ext cx="80200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2605" y="2665413"/>
          <a:ext cx="2183765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244600" imgH="393700" progId="Equation.KSEE3">
                  <p:embed/>
                </p:oleObj>
              </mc:Choice>
              <mc:Fallback>
                <p:oleObj name="" r:id="rId11" imgW="1244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2605" y="2665413"/>
                        <a:ext cx="2183765" cy="69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3"/>
          <p:cNvSpPr txBox="1"/>
          <p:nvPr/>
        </p:nvSpPr>
        <p:spPr>
          <a:xfrm>
            <a:off x="718185" y="3559175"/>
            <a:ext cx="45288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故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回焊炉内的温度为连续的折线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5565" y="1838325"/>
            <a:ext cx="5288280" cy="3298825"/>
          </a:xfrm>
          <a:prstGeom prst="rect">
            <a:avLst/>
          </a:prstGeom>
        </p:spPr>
      </p:pic>
      <p:sp>
        <p:nvSpPr>
          <p:cNvPr id="18" name="文本框 3"/>
          <p:cNvSpPr txBox="1"/>
          <p:nvPr/>
        </p:nvSpPr>
        <p:spPr>
          <a:xfrm>
            <a:off x="718820" y="4143375"/>
            <a:ext cx="50596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注：可对温度曲线的边角处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做光滑处理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93420" y="4537075"/>
            <a:ext cx="4705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可对小温区的边缘做一些缩进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696595" y="4902200"/>
            <a:ext cx="41497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上述处理对问题结果影响不大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66760" y="5182235"/>
            <a:ext cx="218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横轴是时间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一些记号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09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1447" y="1437640"/>
          <a:ext cx="23304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14300" imgH="139700" progId="Equation.KSEE3">
                  <p:embed/>
                </p:oleObj>
              </mc:Choice>
              <mc:Fallback>
                <p:oleObj name="" r:id="rId1" imgW="114300" imgH="1397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1447" y="1437640"/>
                        <a:ext cx="233045" cy="283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757" y="1822450"/>
          <a:ext cx="625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16865" imgH="203200" progId="Equation.KSEE3">
                  <p:embed/>
                </p:oleObj>
              </mc:Choice>
              <mc:Fallback>
                <p:oleObj name="" r:id="rId3" imgW="316865" imgH="2032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4757" y="1822450"/>
                        <a:ext cx="6254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文本框 11"/>
          <p:cNvSpPr txBox="1"/>
          <p:nvPr/>
        </p:nvSpPr>
        <p:spPr>
          <a:xfrm>
            <a:off x="2161223" y="1373188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传送带速度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文本框 13"/>
          <p:cNvSpPr txBox="1"/>
          <p:nvPr/>
        </p:nvSpPr>
        <p:spPr>
          <a:xfrm>
            <a:off x="2162175" y="1822450"/>
            <a:ext cx="519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回焊炉内的稳定稳定场，也可记为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1608" y="2455863"/>
          <a:ext cx="252095" cy="24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27000" imgH="127000" progId="Equation.KSEE3">
                  <p:embed/>
                </p:oleObj>
              </mc:Choice>
              <mc:Fallback>
                <p:oleObj name="" r:id="rId5" imgW="127000" imgH="1270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1608" y="2455863"/>
                        <a:ext cx="252095" cy="240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4598" y="2903855"/>
          <a:ext cx="81724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405765" imgH="203200" progId="Equation.KSEE3">
                  <p:embed/>
                </p:oleObj>
              </mc:Choice>
              <mc:Fallback>
                <p:oleObj name="" r:id="rId7" imgW="405765" imgH="2032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4598" y="2903855"/>
                        <a:ext cx="81724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7552" y="1822450"/>
          <a:ext cx="150431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762000" imgH="203200" progId="Equation.KSEE3">
                  <p:embed/>
                </p:oleObj>
              </mc:Choice>
              <mc:Fallback>
                <p:oleObj name="" r:id="rId9" imgW="762000" imgH="2032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7552" y="1822450"/>
                        <a:ext cx="150431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3"/>
          <p:cNvSpPr txBox="1"/>
          <p:nvPr/>
        </p:nvSpPr>
        <p:spPr>
          <a:xfrm>
            <a:off x="2146300" y="2387600"/>
            <a:ext cx="519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锡焊厚度方向变量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2149475" y="2914650"/>
            <a:ext cx="519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锡焊内部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处在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时刻的温度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224915" y="3501390"/>
            <a:ext cx="519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锡膏热容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3"/>
          <p:cNvSpPr txBox="1"/>
          <p:nvPr/>
        </p:nvSpPr>
        <p:spPr>
          <a:xfrm>
            <a:off x="1224915" y="3885565"/>
            <a:ext cx="520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锡膏密度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4915" y="4317365"/>
            <a:ext cx="5194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锡膏热传导率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24915" y="4742815"/>
            <a:ext cx="51295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锡膏与空气的热交换系数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8577580" y="1568450"/>
            <a:ext cx="19050" cy="13227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1"/>
          <p:cNvSpPr txBox="1"/>
          <p:nvPr/>
        </p:nvSpPr>
        <p:spPr>
          <a:xfrm>
            <a:off x="8796338" y="2755583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z=0,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电子面板下侧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1"/>
          <p:cNvSpPr txBox="1"/>
          <p:nvPr/>
        </p:nvSpPr>
        <p:spPr>
          <a:xfrm>
            <a:off x="8796338" y="1291273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z=0.15mm,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电子面板上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1"/>
          <p:cNvSpPr txBox="1"/>
          <p:nvPr/>
        </p:nvSpPr>
        <p:spPr>
          <a:xfrm>
            <a:off x="8780463" y="1989773"/>
            <a:ext cx="4440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z=0.075mm,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测温处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625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简单模型（基本不可能获国奖）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26745" y="1537335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视锡膏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为质点（即不考虑厚度因素）即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4900" y="1529080"/>
          <a:ext cx="161163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00100" imgH="203200" progId="Equation.KSEE3">
                  <p:embed/>
                </p:oleObj>
              </mc:Choice>
              <mc:Fallback>
                <p:oleObj name="" r:id="rId1" imgW="800100" imgH="2032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4900" y="1529080"/>
                        <a:ext cx="161163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2050415" y="2586990"/>
            <a:ext cx="852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545205" y="2306955"/>
            <a:ext cx="565785" cy="95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3"/>
          <p:cNvSpPr txBox="1"/>
          <p:nvPr/>
        </p:nvSpPr>
        <p:spPr>
          <a:xfrm>
            <a:off x="4645025" y="2306955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速度方向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8953" y="2519680"/>
          <a:ext cx="25590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127000" imgH="215900" progId="Equation.KSEE3">
                  <p:embed/>
                </p:oleObj>
              </mc:Choice>
              <mc:Fallback>
                <p:oleObj name="" r:id="rId3" imgW="127000" imgH="2159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953" y="2519680"/>
                        <a:ext cx="25590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9886" y="2519680"/>
          <a:ext cx="28194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39700" imgH="215900" progId="Equation.KSEE3">
                  <p:embed/>
                </p:oleObj>
              </mc:Choice>
              <mc:Fallback>
                <p:oleObj name="" r:id="rId5" imgW="139700" imgH="2159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9886" y="2519680"/>
                        <a:ext cx="281940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3"/>
          <p:cNvSpPr txBox="1"/>
          <p:nvPr/>
        </p:nvSpPr>
        <p:spPr>
          <a:xfrm>
            <a:off x="626745" y="3054350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锡膏吸收的热量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=======================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锡膏热量的变化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706120" y="4024630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与环境温度与锡膏温差成正比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=================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锡膏时间段温差成正比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等于号 20"/>
          <p:cNvSpPr/>
          <p:nvPr/>
        </p:nvSpPr>
        <p:spPr>
          <a:xfrm>
            <a:off x="2301240" y="3422650"/>
            <a:ext cx="75565" cy="508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等于号 21"/>
          <p:cNvSpPr/>
          <p:nvPr/>
        </p:nvSpPr>
        <p:spPr>
          <a:xfrm>
            <a:off x="6871335" y="3504565"/>
            <a:ext cx="75565" cy="5175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6178" y="4720590"/>
          <a:ext cx="186753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927100" imgH="215900" progId="Equation.KSEE3">
                  <p:embed/>
                </p:oleObj>
              </mc:Choice>
              <mc:Fallback>
                <p:oleObj name="" r:id="rId7" imgW="927100" imgH="2159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6178" y="4720590"/>
                        <a:ext cx="1867535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2248" y="4456113"/>
          <a:ext cx="2480945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9" imgW="1231265" imgH="495300" progId="Equation.KSEE3">
                  <p:embed/>
                </p:oleObj>
              </mc:Choice>
              <mc:Fallback>
                <p:oleObj name="" r:id="rId9" imgW="1231265" imgH="4953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2248" y="4456113"/>
                        <a:ext cx="2480945" cy="937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等于号 26"/>
          <p:cNvSpPr/>
          <p:nvPr/>
        </p:nvSpPr>
        <p:spPr>
          <a:xfrm>
            <a:off x="4465955" y="4885055"/>
            <a:ext cx="1063625" cy="7556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625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简单模型（基本不可能获国奖）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26745" y="1537335"/>
            <a:ext cx="10187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令                ，取极限可得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9825" y="1517650"/>
          <a:ext cx="89535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44500" imgH="215900" progId="Equation.KSEE3">
                  <p:embed/>
                </p:oleObj>
              </mc:Choice>
              <mc:Fallback>
                <p:oleObj name="" r:id="rId1" imgW="444500" imgH="2159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9825" y="1517650"/>
                        <a:ext cx="895350" cy="40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9508" y="2080260"/>
          <a:ext cx="240474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193800" imgH="393700" progId="Equation.KSEE3">
                  <p:embed/>
                </p:oleObj>
              </mc:Choice>
              <mc:Fallback>
                <p:oleObj name="" r:id="rId3" imgW="1193800" imgH="3937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508" y="2080260"/>
                        <a:ext cx="2404745" cy="744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0300" y="3055938"/>
          <a:ext cx="122809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609600" imgH="203200" progId="Equation.KSEE3">
                  <p:embed/>
                </p:oleObj>
              </mc:Choice>
              <mc:Fallback>
                <p:oleObj name="" r:id="rId5" imgW="609600" imgH="2032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00" y="3055938"/>
                        <a:ext cx="122809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3"/>
          <p:cNvSpPr txBox="1"/>
          <p:nvPr/>
        </p:nvSpPr>
        <p:spPr>
          <a:xfrm>
            <a:off x="626745" y="3664585"/>
            <a:ext cx="101809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注：锡膏的参数与其温度是相关的，故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不是常数，故由数据拟合参数时，可分段做拟合，即根据不同温区（预热区、恒温区、回流区、冷却区）做参数拟合，以保证拟合效果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一维热方程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11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917" y="1379220"/>
          <a:ext cx="241998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219200" imgH="241300" progId="Equation.KSEE3">
                  <p:embed/>
                </p:oleObj>
              </mc:Choice>
              <mc:Fallback>
                <p:oleObj name="" r:id="rId1" imgW="1219200" imgH="2413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7917" y="1379220"/>
                        <a:ext cx="2419985" cy="45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8617" y="1378903"/>
          <a:ext cx="1513205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62000" imgH="177165" progId="Equation.KSEE3">
                  <p:embed/>
                </p:oleObj>
              </mc:Choice>
              <mc:Fallback>
                <p:oleObj name="" r:id="rId3" imgW="762000" imgH="177165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8617" y="1378903"/>
                        <a:ext cx="1513205" cy="335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1404" y="1390968"/>
          <a:ext cx="136144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685800" imgH="228600" progId="Equation.KSEE3">
                  <p:embed/>
                </p:oleObj>
              </mc:Choice>
              <mc:Fallback>
                <p:oleObj name="" r:id="rId5" imgW="685800" imgH="2286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1404" y="1390968"/>
                        <a:ext cx="1361440" cy="433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5530" y="2002155"/>
          <a:ext cx="329819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701800" imgH="215900" progId="Equation.KSEE3">
                  <p:embed/>
                </p:oleObj>
              </mc:Choice>
              <mc:Fallback>
                <p:oleObj name="" r:id="rId7" imgW="17018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5530" y="2002155"/>
                        <a:ext cx="3298190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5225" y="2579053"/>
          <a:ext cx="307594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1548765" imgH="215900" progId="Equation.KSEE3">
                  <p:embed/>
                </p:oleObj>
              </mc:Choice>
              <mc:Fallback>
                <p:oleObj name="" r:id="rId9" imgW="1548765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5225" y="2579053"/>
                        <a:ext cx="3075940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35930" y="2207260"/>
            <a:ext cx="316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热方程</a:t>
            </a:r>
            <a:r>
              <a:rPr lang="zh-CN" altLang="en-US"/>
              <a:t>的第三类边界条件</a:t>
            </a:r>
            <a:endParaRPr lang="zh-CN" altLang="en-US"/>
          </a:p>
        </p:txBody>
      </p:sp>
      <p:graphicFrame>
        <p:nvGraphicFramePr>
          <p:cNvPr id="23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8707" y="2206943"/>
          <a:ext cx="113474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571500" imgH="215900" progId="Equation.KSEE3">
                  <p:embed/>
                </p:oleObj>
              </mc:Choice>
              <mc:Fallback>
                <p:oleObj name="" r:id="rId11" imgW="5715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98707" y="2206943"/>
                        <a:ext cx="113474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440" y="3099435"/>
          <a:ext cx="308038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3" imgW="1485900" imgH="215900" progId="Equation.KSEE3">
                  <p:embed/>
                </p:oleObj>
              </mc:Choice>
              <mc:Fallback>
                <p:oleObj name="" r:id="rId13" imgW="1485900" imgH="215900" progId="Equation.KSEE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7440" y="3099435"/>
                        <a:ext cx="308038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365750" y="3099435"/>
            <a:ext cx="316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初值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6625" y="3771900"/>
            <a:ext cx="101949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注：锡膏的参数与其温度是相关的，故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a, h1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不是常数，为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保证拟合效果，可分段拟合，多做实验以确定分几段。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6625" y="4541520"/>
            <a:ext cx="10256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注：一维热方程的解法非常成熟，故应该用此模型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方程的数值求解方法（差分法）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0573" y="1245553"/>
          <a:ext cx="2640965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31265" imgH="241300" progId="Equation.KSEE3">
                  <p:embed/>
                </p:oleObj>
              </mc:Choice>
              <mc:Fallback>
                <p:oleObj name="" r:id="rId1" imgW="1231265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0573" y="1245553"/>
                        <a:ext cx="2640965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7980" y="1290955"/>
          <a:ext cx="288861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206500" imgH="203200" progId="Equation.KSEE3">
                  <p:embed/>
                </p:oleObj>
              </mc:Choice>
              <mc:Fallback>
                <p:oleObj name="" r:id="rId3" imgW="12065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7980" y="1290955"/>
                        <a:ext cx="288861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10895" y="1919605"/>
            <a:ext cx="961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将区域等分成小区间，区间长度分别为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、Δ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，区间端点记为         ，函数值记为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0100" y="1896745"/>
          <a:ext cx="52387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304800" imgH="241300" progId="Equation.KSEE3">
                  <p:embed/>
                </p:oleObj>
              </mc:Choice>
              <mc:Fallback>
                <p:oleObj name="" r:id="rId5" imgW="3048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0100" y="1896745"/>
                        <a:ext cx="52387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6705" y="2311400"/>
          <a:ext cx="197993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838200" imgH="241300" progId="Equation.KSEE3">
                  <p:embed/>
                </p:oleObj>
              </mc:Choice>
              <mc:Fallback>
                <p:oleObj name="" r:id="rId7" imgW="8382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6705" y="2311400"/>
                        <a:ext cx="197993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2263" y="2954020"/>
          <a:ext cx="2570480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104900" imgH="279400" progId="Equation.KSEE3">
                  <p:embed/>
                </p:oleObj>
              </mc:Choice>
              <mc:Fallback>
                <p:oleObj name="" r:id="rId9" imgW="1104900" imgH="2794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2263" y="2954020"/>
                        <a:ext cx="2570480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6388" y="3814445"/>
          <a:ext cx="305689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1459865" imgH="304800" progId="Equation.KSEE3">
                  <p:embed/>
                </p:oleObj>
              </mc:Choice>
              <mc:Fallback>
                <p:oleObj name="" r:id="rId11" imgW="1459865" imgH="3048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6388" y="3814445"/>
                        <a:ext cx="305689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310" y="4680585"/>
          <a:ext cx="289814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3" imgW="1155700" imgH="279400" progId="Equation.KSEE3">
                  <p:embed/>
                </p:oleObj>
              </mc:Choice>
              <mc:Fallback>
                <p:oleObj name="" r:id="rId13" imgW="1155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2310" y="4680585"/>
                        <a:ext cx="2898140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60770" y="4718050"/>
          <a:ext cx="2745740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1155700" imgH="279400" progId="Equation.KSEE3">
                  <p:embed/>
                </p:oleObj>
              </mc:Choice>
              <mc:Fallback>
                <p:oleObj name="" r:id="rId15" imgW="1155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60770" y="4718050"/>
                        <a:ext cx="2745740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形标注 23"/>
          <p:cNvSpPr/>
          <p:nvPr/>
        </p:nvSpPr>
        <p:spPr>
          <a:xfrm>
            <a:off x="9586595" y="4718050"/>
            <a:ext cx="1762125" cy="900430"/>
          </a:xfrm>
          <a:prstGeom prst="wedgeEllipseCallout">
            <a:avLst>
              <a:gd name="adj1" fmla="val -74720"/>
              <a:gd name="adj2" fmla="val -8321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关于</a:t>
            </a:r>
            <a:r>
              <a:rPr lang="en-US" altLang="zh-CN"/>
              <a:t>z</a:t>
            </a:r>
            <a:r>
              <a:rPr lang="zh-CN" altLang="en-US"/>
              <a:t>的左导数</a:t>
            </a:r>
            <a:endParaRPr lang="zh-CN" altLang="en-US"/>
          </a:p>
        </p:txBody>
      </p:sp>
      <p:sp>
        <p:nvSpPr>
          <p:cNvPr id="25" name="椭圆形标注 24"/>
          <p:cNvSpPr/>
          <p:nvPr/>
        </p:nvSpPr>
        <p:spPr>
          <a:xfrm>
            <a:off x="3908425" y="4680585"/>
            <a:ext cx="1752600" cy="900430"/>
          </a:xfrm>
          <a:prstGeom prst="wedgeEllipseCallout">
            <a:avLst>
              <a:gd name="adj1" fmla="val -70169"/>
              <a:gd name="adj2" fmla="val 634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关于</a:t>
            </a:r>
            <a:r>
              <a:rPr lang="en-US" altLang="zh-CN"/>
              <a:t>z</a:t>
            </a:r>
            <a:r>
              <a:rPr lang="zh-CN" altLang="en-US"/>
              <a:t>的右导数</a:t>
            </a:r>
            <a:endParaRPr lang="zh-CN" altLang="en-US"/>
          </a:p>
        </p:txBody>
      </p:sp>
      <p:sp>
        <p:nvSpPr>
          <p:cNvPr id="26" name="椭圆形标注 25"/>
          <p:cNvSpPr/>
          <p:nvPr/>
        </p:nvSpPr>
        <p:spPr>
          <a:xfrm>
            <a:off x="6624320" y="2966085"/>
            <a:ext cx="3876040" cy="457200"/>
          </a:xfrm>
          <a:prstGeom prst="wedgeEllipseCallout">
            <a:avLst>
              <a:gd name="adj1" fmla="val -60222"/>
              <a:gd name="adj2" fmla="val -3472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一阶差分代替导数</a:t>
            </a:r>
            <a:endParaRPr lang="zh-CN" altLang="en-US"/>
          </a:p>
        </p:txBody>
      </p:sp>
      <p:sp>
        <p:nvSpPr>
          <p:cNvPr id="27" name="椭圆形标注 26"/>
          <p:cNvSpPr/>
          <p:nvPr/>
        </p:nvSpPr>
        <p:spPr>
          <a:xfrm>
            <a:off x="6329045" y="3740785"/>
            <a:ext cx="4810760" cy="759460"/>
          </a:xfrm>
          <a:prstGeom prst="wedgeEllipseCallout">
            <a:avLst>
              <a:gd name="adj1" fmla="val -56652"/>
              <a:gd name="adj2" fmla="val -5434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/>
              <a:t>二阶中心差分代替二阶导数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8385" y="2311400"/>
          <a:ext cx="153035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7" imgW="647700" imgH="241300" progId="Equation.KSEE3">
                  <p:embed/>
                </p:oleObj>
              </mc:Choice>
              <mc:Fallback>
                <p:oleObj name="" r:id="rId17" imgW="6477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28385" y="2311400"/>
                        <a:ext cx="153035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f1d10015-9d1f-41d0-b963-edd6924a5477}"/>
</p:tagLst>
</file>

<file path=ppt/tags/tag2.xml><?xml version="1.0" encoding="utf-8"?>
<p:tagLst xmlns:p="http://schemas.openxmlformats.org/presentationml/2006/main">
  <p:tag name="KSO_WM_UNIT_PLACING_PICTURE_USER_VIEWPORT" val="{&quot;height&quot;:5712,&quot;width&quot;:8071}"/>
</p:tagLst>
</file>

<file path=ppt/tags/tag3.xml><?xml version="1.0" encoding="utf-8"?>
<p:tagLst xmlns:p="http://schemas.openxmlformats.org/presentationml/2006/main">
  <p:tag name="KSO_WM_UNIT_TABLE_BEAUTIFY" val="smartTable{b76b186b-68d8-48f4-b01c-59c6a74dcca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86bbde72-80e7-484e-8716-d44f2044c169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PLACING_PICTURE_USER_VIEWPORT" val="{&quot;height&quot;:4931,&quot;width&quot;:7236}"/>
</p:tagLst>
</file>

<file path=ppt/tags/tag8.xml><?xml version="1.0" encoding="utf-8"?>
<p:tagLst xmlns:p="http://schemas.openxmlformats.org/presentationml/2006/main">
  <p:tag name="KSO_WM_UNIT_TABLE_BEAUTIFY" val="smartTable{86bbde72-80e7-484e-8716-d44f2044c169}"/>
</p:tagLst>
</file>

<file path=ppt/tags/tag9.xml><?xml version="1.0" encoding="utf-8"?>
<p:tagLst xmlns:p="http://schemas.openxmlformats.org/presentationml/2006/main">
  <p:tag name="KSO_WPP_MARK_KEY" val="daa80327-ff40-4813-8fbd-b7f3a2f1d9fa"/>
  <p:tag name="COMMONDATA" val="eyJoZGlkIjoiMDc5OGZhODEzOTUzM2IxYTFjODEwMjU0OGE3NzYxY2UifQ=="/>
</p:tagLst>
</file>

<file path=ppt/theme/theme1.xml><?xml version="1.0" encoding="utf-8"?>
<a:theme xmlns:a="http://schemas.openxmlformats.org/drawingml/2006/main" name="学术文献 16x9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2359</Words>
  <Application>WPS 演示</Application>
  <PresentationFormat>宽屏</PresentationFormat>
  <Paragraphs>380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101</vt:i4>
      </vt:variant>
      <vt:variant>
        <vt:lpstr>幻灯片标题</vt:lpstr>
      </vt:variant>
      <vt:variant>
        <vt:i4>27</vt:i4>
      </vt:variant>
    </vt:vector>
  </HeadingPairs>
  <TitlesOfParts>
    <vt:vector size="138" baseType="lpstr">
      <vt:lpstr>Arial</vt:lpstr>
      <vt:lpstr>宋体</vt:lpstr>
      <vt:lpstr>Wingdings</vt:lpstr>
      <vt:lpstr>微软雅黑</vt:lpstr>
      <vt:lpstr>华文楷体</vt:lpstr>
      <vt:lpstr>黑体</vt:lpstr>
      <vt:lpstr>Arial Unicode MS</vt:lpstr>
      <vt:lpstr>Euphemia</vt:lpstr>
      <vt:lpstr>Segoe Print</vt:lpstr>
      <vt:lpstr>学术文献 16x9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 炉温曲线的控制机理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</cp:lastModifiedBy>
  <cp:revision>191</cp:revision>
  <dcterms:created xsi:type="dcterms:W3CDTF">2018-10-28T04:10:00Z</dcterms:created>
  <dcterms:modified xsi:type="dcterms:W3CDTF">2023-07-07T03:35:20Z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2052-11.1.0.14309</vt:lpwstr>
  </property>
  <property fmtid="{D5CDD505-2E9C-101B-9397-08002B2CF9AE}" pid="9" name="ICV">
    <vt:lpwstr>BF03F54A60EA4E1BA4C5494CB3B13D7E_12</vt:lpwstr>
  </property>
</Properties>
</file>