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av" ContentType="audio/wav"/>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 id="2147483707"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4" r:id="rId19"/>
    <p:sldId id="275" r:id="rId20"/>
    <p:sldId id="276" r:id="rId2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FFFFCC"/>
    <a:srgbClr val="0000FF"/>
    <a:srgbClr val="6666FF"/>
    <a:srgbClr val="FF66FF"/>
    <a:srgbClr val="CC0000"/>
    <a:srgbClr val="00CC00"/>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7" autoAdjust="0"/>
    <p:restoredTop sz="94660"/>
  </p:normalViewPr>
  <p:slideViewPr>
    <p:cSldViewPr>
      <p:cViewPr varScale="1">
        <p:scale>
          <a:sx n="55" d="100"/>
          <a:sy n="55" d="100"/>
        </p:scale>
        <p:origin x="-786"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image" Target="../media/image10.wmf"/><Relationship Id="rId7" Type="http://schemas.openxmlformats.org/officeDocument/2006/relationships/image" Target="../media/image14.emf"/><Relationship Id="rId2" Type="http://schemas.openxmlformats.org/officeDocument/2006/relationships/image" Target="../media/image9.emf"/><Relationship Id="rId1" Type="http://schemas.openxmlformats.org/officeDocument/2006/relationships/image" Target="../media/image8.emf"/><Relationship Id="rId6" Type="http://schemas.openxmlformats.org/officeDocument/2006/relationships/image" Target="../media/image13.emf"/><Relationship Id="rId5" Type="http://schemas.openxmlformats.org/officeDocument/2006/relationships/image" Target="../media/image12.emf"/><Relationship Id="rId10" Type="http://schemas.openxmlformats.org/officeDocument/2006/relationships/image" Target="../media/image17.wmf"/><Relationship Id="rId4" Type="http://schemas.openxmlformats.org/officeDocument/2006/relationships/image" Target="../media/image11.emf"/><Relationship Id="rId9" Type="http://schemas.openxmlformats.org/officeDocument/2006/relationships/image" Target="../media/image16.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image" Target="../media/image18.emf"/><Relationship Id="rId6" Type="http://schemas.openxmlformats.org/officeDocument/2006/relationships/image" Target="../media/image22.emf"/><Relationship Id="rId5" Type="http://schemas.openxmlformats.org/officeDocument/2006/relationships/image" Target="../media/image10.wmf"/><Relationship Id="rId4" Type="http://schemas.openxmlformats.org/officeDocument/2006/relationships/image" Target="../media/image21.e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30.emf"/><Relationship Id="rId3" Type="http://schemas.openxmlformats.org/officeDocument/2006/relationships/image" Target="../media/image25.emf"/><Relationship Id="rId7" Type="http://schemas.openxmlformats.org/officeDocument/2006/relationships/image" Target="../media/image29.emf"/><Relationship Id="rId2" Type="http://schemas.openxmlformats.org/officeDocument/2006/relationships/image" Target="../media/image24.emf"/><Relationship Id="rId1" Type="http://schemas.openxmlformats.org/officeDocument/2006/relationships/image" Target="../media/image23.emf"/><Relationship Id="rId6" Type="http://schemas.openxmlformats.org/officeDocument/2006/relationships/image" Target="../media/image28.emf"/><Relationship Id="rId5" Type="http://schemas.openxmlformats.org/officeDocument/2006/relationships/image" Target="../media/image27.emf"/><Relationship Id="rId4" Type="http://schemas.openxmlformats.org/officeDocument/2006/relationships/image" Target="../media/image26.emf"/><Relationship Id="rId9" Type="http://schemas.openxmlformats.org/officeDocument/2006/relationships/image" Target="../media/image3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image" Target="../media/image3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emf"/><Relationship Id="rId1" Type="http://schemas.openxmlformats.org/officeDocument/2006/relationships/image" Target="../media/image40.emf"/><Relationship Id="rId4" Type="http://schemas.openxmlformats.org/officeDocument/2006/relationships/image" Target="../media/image4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9E84537-EFFD-461E-92E5-09EF9F243AE9}" type="slidenum">
              <a:rPr lang="en-US" altLang="zh-CN"/>
              <a:pPr/>
              <a:t>‹#›</a:t>
            </a:fld>
            <a:endParaRPr lang="en-US" altLang="zh-CN"/>
          </a:p>
        </p:txBody>
      </p:sp>
    </p:spTree>
    <p:extLst>
      <p:ext uri="{BB962C8B-B14F-4D97-AF65-F5344CB8AC3E}">
        <p14:creationId xmlns:p14="http://schemas.microsoft.com/office/powerpoint/2010/main" val="2407456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8FB13E6-E425-4DAC-B18B-2457F380FB9D}" type="slidenum">
              <a:rPr lang="en-US" altLang="zh-CN"/>
              <a:pPr/>
              <a:t>‹#›</a:t>
            </a:fld>
            <a:endParaRPr lang="en-US" altLang="zh-CN"/>
          </a:p>
        </p:txBody>
      </p:sp>
    </p:spTree>
    <p:extLst>
      <p:ext uri="{BB962C8B-B14F-4D97-AF65-F5344CB8AC3E}">
        <p14:creationId xmlns:p14="http://schemas.microsoft.com/office/powerpoint/2010/main" val="4170663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07AD638-C83E-4939-A802-CF321879B76D}" type="slidenum">
              <a:rPr lang="en-US" altLang="zh-CN"/>
              <a:pPr/>
              <a:t>‹#›</a:t>
            </a:fld>
            <a:endParaRPr lang="en-US" altLang="zh-CN"/>
          </a:p>
        </p:txBody>
      </p:sp>
    </p:spTree>
    <p:extLst>
      <p:ext uri="{BB962C8B-B14F-4D97-AF65-F5344CB8AC3E}">
        <p14:creationId xmlns:p14="http://schemas.microsoft.com/office/powerpoint/2010/main" val="15843471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4638"/>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57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8" name="页脚占位符 7"/>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9" name="灯片编号占位符 8"/>
          <p:cNvSpPr>
            <a:spLocks noGrp="1"/>
          </p:cNvSpPr>
          <p:nvPr>
            <p:ph type="sldNum" sz="quarter" idx="12"/>
          </p:nvPr>
        </p:nvSpPr>
        <p:spPr>
          <a:xfrm>
            <a:off x="6553200" y="6245225"/>
            <a:ext cx="2133600" cy="476250"/>
          </a:xfrm>
        </p:spPr>
        <p:txBody>
          <a:bodyPr/>
          <a:lstStyle>
            <a:lvl1pPr>
              <a:defRPr/>
            </a:lvl1pPr>
          </a:lstStyle>
          <a:p>
            <a:fld id="{2B3E0353-100E-4F0D-A16B-546B5ED749B1}" type="slidenum">
              <a:rPr lang="en-US" altLang="zh-CN"/>
              <a:pPr/>
              <a:t>‹#›</a:t>
            </a:fld>
            <a:endParaRPr lang="en-US" altLang="zh-CN"/>
          </a:p>
        </p:txBody>
      </p:sp>
    </p:spTree>
    <p:extLst>
      <p:ext uri="{BB962C8B-B14F-4D97-AF65-F5344CB8AC3E}">
        <p14:creationId xmlns:p14="http://schemas.microsoft.com/office/powerpoint/2010/main" val="38958686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457200" y="1600200"/>
            <a:ext cx="8229600" cy="4525963"/>
          </a:xfrm>
        </p:spPr>
        <p:txBody>
          <a:bodyPr/>
          <a:lstStyle/>
          <a:p>
            <a:endParaRPr lang="zh-CN" alt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6553200" y="6245225"/>
            <a:ext cx="2133600" cy="476250"/>
          </a:xfrm>
        </p:spPr>
        <p:txBody>
          <a:bodyPr/>
          <a:lstStyle>
            <a:lvl1pPr>
              <a:defRPr/>
            </a:lvl1pPr>
          </a:lstStyle>
          <a:p>
            <a:fld id="{F28EF706-03F1-45B8-8243-D658A1AF51A4}" type="slidenum">
              <a:rPr lang="en-US" altLang="zh-CN"/>
              <a:pPr/>
              <a:t>‹#›</a:t>
            </a:fld>
            <a:endParaRPr lang="en-US" altLang="zh-CN"/>
          </a:p>
        </p:txBody>
      </p:sp>
    </p:spTree>
    <p:extLst>
      <p:ext uri="{BB962C8B-B14F-4D97-AF65-F5344CB8AC3E}">
        <p14:creationId xmlns:p14="http://schemas.microsoft.com/office/powerpoint/2010/main" val="2737273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4648200" y="1600200"/>
            <a:ext cx="4038600" cy="4525963"/>
          </a:xfrm>
        </p:spPr>
        <p:txBody>
          <a:bodyPr/>
          <a:lstStyle/>
          <a:p>
            <a:endParaRPr lang="zh-CN" altLang="en-US"/>
          </a:p>
        </p:txBody>
      </p:sp>
      <p:sp>
        <p:nvSpPr>
          <p:cNvPr id="5" name="日期占位符 4"/>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5225"/>
            <a:ext cx="2133600" cy="476250"/>
          </a:xfrm>
        </p:spPr>
        <p:txBody>
          <a:bodyPr/>
          <a:lstStyle>
            <a:lvl1pPr>
              <a:defRPr/>
            </a:lvl1pPr>
          </a:lstStyle>
          <a:p>
            <a:fld id="{B7EE8699-C5DF-4A5A-A5E9-5DA28D9D636E}" type="slidenum">
              <a:rPr lang="en-US" altLang="zh-CN"/>
              <a:pPr/>
              <a:t>‹#›</a:t>
            </a:fld>
            <a:endParaRPr lang="en-US" altLang="zh-CN"/>
          </a:p>
        </p:txBody>
      </p:sp>
    </p:spTree>
    <p:extLst>
      <p:ext uri="{BB962C8B-B14F-4D97-AF65-F5344CB8AC3E}">
        <p14:creationId xmlns:p14="http://schemas.microsoft.com/office/powerpoint/2010/main" val="37621132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308226" name="Group 2"/>
          <p:cNvGrpSpPr>
            <a:grpSpLocks/>
          </p:cNvGrpSpPr>
          <p:nvPr/>
        </p:nvGrpSpPr>
        <p:grpSpPr bwMode="auto">
          <a:xfrm>
            <a:off x="0" y="0"/>
            <a:ext cx="9144000" cy="6858000"/>
            <a:chOff x="0" y="0"/>
            <a:chExt cx="5760" cy="4320"/>
          </a:xfrm>
        </p:grpSpPr>
        <p:sp>
          <p:nvSpPr>
            <p:cNvPr id="308227"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Times New Roman" pitchFamily="18" charset="0"/>
              </a:endParaRPr>
            </a:p>
          </p:txBody>
        </p:sp>
        <p:sp>
          <p:nvSpPr>
            <p:cNvPr id="308228"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latin typeface="Times New Roman" pitchFamily="18" charset="0"/>
              </a:endParaRPr>
            </a:p>
          </p:txBody>
        </p:sp>
        <p:grpSp>
          <p:nvGrpSpPr>
            <p:cNvPr id="308229" name="Group 5"/>
            <p:cNvGrpSpPr>
              <a:grpSpLocks/>
            </p:cNvGrpSpPr>
            <p:nvPr/>
          </p:nvGrpSpPr>
          <p:grpSpPr bwMode="auto">
            <a:xfrm>
              <a:off x="0" y="672"/>
              <a:ext cx="1806" cy="1989"/>
              <a:chOff x="0" y="672"/>
              <a:chExt cx="1806" cy="1989"/>
            </a:xfrm>
          </p:grpSpPr>
          <p:sp>
            <p:nvSpPr>
              <p:cNvPr id="308230"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latin typeface="Times New Roman" pitchFamily="18" charset="0"/>
                </a:endParaRPr>
              </a:p>
            </p:txBody>
          </p:sp>
          <p:sp>
            <p:nvSpPr>
              <p:cNvPr id="308231"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latin typeface="Times New Roman" pitchFamily="18" charset="0"/>
                </a:endParaRPr>
              </a:p>
            </p:txBody>
          </p:sp>
          <p:sp>
            <p:nvSpPr>
              <p:cNvPr id="308232"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latin typeface="Times New Roman" pitchFamily="18" charset="0"/>
                </a:endParaRPr>
              </a:p>
            </p:txBody>
          </p:sp>
          <p:sp>
            <p:nvSpPr>
              <p:cNvPr id="308233"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latin typeface="Times New Roman" pitchFamily="18" charset="0"/>
                </a:endParaRPr>
              </a:p>
            </p:txBody>
          </p:sp>
          <p:sp>
            <p:nvSpPr>
              <p:cNvPr id="308234"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latin typeface="Times New Roman" pitchFamily="18" charset="0"/>
                </a:endParaRPr>
              </a:p>
            </p:txBody>
          </p:sp>
          <p:sp>
            <p:nvSpPr>
              <p:cNvPr id="308235"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latin typeface="Times New Roman" pitchFamily="18" charset="0"/>
                </a:endParaRPr>
              </a:p>
            </p:txBody>
          </p:sp>
          <p:sp>
            <p:nvSpPr>
              <p:cNvPr id="308236"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latin typeface="Times New Roman" pitchFamily="18" charset="0"/>
                </a:endParaRPr>
              </a:p>
            </p:txBody>
          </p:sp>
          <p:sp>
            <p:nvSpPr>
              <p:cNvPr id="308237"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latin typeface="Times New Roman" pitchFamily="18" charset="0"/>
                </a:endParaRPr>
              </a:p>
            </p:txBody>
          </p:sp>
          <p:sp>
            <p:nvSpPr>
              <p:cNvPr id="308238"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latin typeface="Times New Roman" pitchFamily="18" charset="0"/>
                </a:endParaRPr>
              </a:p>
            </p:txBody>
          </p:sp>
          <p:sp>
            <p:nvSpPr>
              <p:cNvPr id="308239"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latin typeface="Times New Roman" pitchFamily="18" charset="0"/>
                </a:endParaRPr>
              </a:p>
            </p:txBody>
          </p:sp>
        </p:grpSp>
      </p:grpSp>
      <p:sp>
        <p:nvSpPr>
          <p:cNvPr id="308240" name="Rectangle 16"/>
          <p:cNvSpPr>
            <a:spLocks noGrp="1" noChangeArrowheads="1"/>
          </p:cNvSpPr>
          <p:nvPr>
            <p:ph type="dt" sz="half" idx="2"/>
          </p:nvPr>
        </p:nvSpPr>
        <p:spPr>
          <a:xfrm>
            <a:off x="457200" y="6248400"/>
            <a:ext cx="2133600" cy="457200"/>
          </a:xfrm>
        </p:spPr>
        <p:txBody>
          <a:bodyPr/>
          <a:lstStyle>
            <a:lvl1pPr>
              <a:defRPr/>
            </a:lvl1pPr>
          </a:lstStyle>
          <a:p>
            <a:endParaRPr lang="en-US" altLang="zh-CN"/>
          </a:p>
        </p:txBody>
      </p:sp>
      <p:sp>
        <p:nvSpPr>
          <p:cNvPr id="308241" name="Rectangle 17"/>
          <p:cNvSpPr>
            <a:spLocks noGrp="1" noChangeArrowheads="1"/>
          </p:cNvSpPr>
          <p:nvPr>
            <p:ph type="ftr" sz="quarter" idx="3"/>
          </p:nvPr>
        </p:nvSpPr>
        <p:spPr/>
        <p:txBody>
          <a:bodyPr/>
          <a:lstStyle>
            <a:lvl1pPr>
              <a:defRPr/>
            </a:lvl1pPr>
          </a:lstStyle>
          <a:p>
            <a:endParaRPr lang="en-US" altLang="zh-CN"/>
          </a:p>
        </p:txBody>
      </p:sp>
      <p:sp>
        <p:nvSpPr>
          <p:cNvPr id="308242" name="Rectangle 18"/>
          <p:cNvSpPr>
            <a:spLocks noGrp="1" noChangeArrowheads="1"/>
          </p:cNvSpPr>
          <p:nvPr>
            <p:ph type="sldNum" sz="quarter" idx="4"/>
          </p:nvPr>
        </p:nvSpPr>
        <p:spPr/>
        <p:txBody>
          <a:bodyPr/>
          <a:lstStyle>
            <a:lvl1pPr>
              <a:defRPr/>
            </a:lvl1pPr>
          </a:lstStyle>
          <a:p>
            <a:fld id="{06C8C82D-A65C-434E-85FF-90A1AA62893D}" type="slidenum">
              <a:rPr lang="en-US" altLang="zh-CN"/>
              <a:pPr/>
              <a:t>‹#›</a:t>
            </a:fld>
            <a:endParaRPr lang="en-US" altLang="zh-CN"/>
          </a:p>
        </p:txBody>
      </p:sp>
      <p:sp>
        <p:nvSpPr>
          <p:cNvPr id="308243"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zh-CN" altLang="en-US" noProof="0" smtClean="0"/>
              <a:t>单击此处编辑母版标题样式</a:t>
            </a:r>
          </a:p>
        </p:txBody>
      </p:sp>
      <p:sp>
        <p:nvSpPr>
          <p:cNvPr id="308244"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zh-CN" altLang="en-US" noProof="0" smtClean="0"/>
              <a:t>单击此处编辑母版副标题样式</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48A9FF5C-1A09-444A-985F-55812FA79F42}" type="slidenum">
              <a:rPr lang="en-US" altLang="zh-CN"/>
              <a:pPr/>
              <a:t>‹#›</a:t>
            </a:fld>
            <a:endParaRPr lang="en-US" altLang="zh-CN"/>
          </a:p>
        </p:txBody>
      </p:sp>
      <p:sp>
        <p:nvSpPr>
          <p:cNvPr id="6" name="日期占位符 5"/>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39420209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页脚占位符 3"/>
          <p:cNvSpPr>
            <a:spLocks noGrp="1"/>
          </p:cNvSpPr>
          <p:nvPr>
            <p:ph type="ftr" sz="quarter"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5A63193C-3862-414A-AD93-227009E61A1E}" type="slidenum">
              <a:rPr lang="en-US" altLang="zh-CN"/>
              <a:pPr/>
              <a:t>‹#›</a:t>
            </a:fld>
            <a:endParaRPr lang="en-US" altLang="zh-CN"/>
          </a:p>
        </p:txBody>
      </p:sp>
      <p:sp>
        <p:nvSpPr>
          <p:cNvPr id="6" name="日期占位符 5"/>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21252555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166344C9-D9C3-47AA-AB48-33CEF094F3C6}" type="slidenum">
              <a:rPr lang="en-US" altLang="zh-CN"/>
              <a:pPr/>
              <a:t>‹#›</a:t>
            </a:fld>
            <a:endParaRPr lang="en-US" altLang="zh-CN"/>
          </a:p>
        </p:txBody>
      </p:sp>
      <p:sp>
        <p:nvSpPr>
          <p:cNvPr id="7" name="日期占位符 6"/>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14161320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6"/>
          <p:cNvSpPr>
            <a:spLocks noGrp="1"/>
          </p:cNvSpPr>
          <p:nvPr>
            <p:ph type="ftr" sz="quarter" idx="10"/>
          </p:nvPr>
        </p:nvSpPr>
        <p:spPr/>
        <p:txBody>
          <a:bodyPr/>
          <a:lstStyle>
            <a:lvl1pPr>
              <a:defRPr/>
            </a:lvl1pPr>
          </a:lstStyle>
          <a:p>
            <a:endParaRPr lang="en-US" altLang="zh-CN"/>
          </a:p>
        </p:txBody>
      </p:sp>
      <p:sp>
        <p:nvSpPr>
          <p:cNvPr id="8" name="灯片编号占位符 7"/>
          <p:cNvSpPr>
            <a:spLocks noGrp="1"/>
          </p:cNvSpPr>
          <p:nvPr>
            <p:ph type="sldNum" sz="quarter" idx="11"/>
          </p:nvPr>
        </p:nvSpPr>
        <p:spPr/>
        <p:txBody>
          <a:bodyPr/>
          <a:lstStyle>
            <a:lvl1pPr>
              <a:defRPr/>
            </a:lvl1pPr>
          </a:lstStyle>
          <a:p>
            <a:fld id="{15462370-BEB5-41D3-8B04-9C60FA2D3B73}" type="slidenum">
              <a:rPr lang="en-US" altLang="zh-CN"/>
              <a:pPr/>
              <a:t>‹#›</a:t>
            </a:fld>
            <a:endParaRPr lang="en-US" altLang="zh-CN"/>
          </a:p>
        </p:txBody>
      </p:sp>
      <p:sp>
        <p:nvSpPr>
          <p:cNvPr id="9" name="日期占位符 8"/>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3776422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8E466C4-0ACC-4F61-82DB-A98CC5388ACE}" type="slidenum">
              <a:rPr lang="en-US" altLang="zh-CN"/>
              <a:pPr/>
              <a:t>‹#›</a:t>
            </a:fld>
            <a:endParaRPr lang="en-US" altLang="zh-CN"/>
          </a:p>
        </p:txBody>
      </p:sp>
    </p:spTree>
    <p:extLst>
      <p:ext uri="{BB962C8B-B14F-4D97-AF65-F5344CB8AC3E}">
        <p14:creationId xmlns:p14="http://schemas.microsoft.com/office/powerpoint/2010/main" val="34426925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lvl1pPr>
              <a:defRPr/>
            </a:lvl1pPr>
          </a:lstStyle>
          <a:p>
            <a:endParaRPr lang="en-US" altLang="zh-CN"/>
          </a:p>
        </p:txBody>
      </p:sp>
      <p:sp>
        <p:nvSpPr>
          <p:cNvPr id="4" name="灯片编号占位符 3"/>
          <p:cNvSpPr>
            <a:spLocks noGrp="1"/>
          </p:cNvSpPr>
          <p:nvPr>
            <p:ph type="sldNum" sz="quarter" idx="11"/>
          </p:nvPr>
        </p:nvSpPr>
        <p:spPr/>
        <p:txBody>
          <a:bodyPr/>
          <a:lstStyle>
            <a:lvl1pPr>
              <a:defRPr/>
            </a:lvl1pPr>
          </a:lstStyle>
          <a:p>
            <a:fld id="{A258CFD2-2FA0-4137-B277-636D58DC2478}" type="slidenum">
              <a:rPr lang="en-US" altLang="zh-CN"/>
              <a:pPr/>
              <a:t>‹#›</a:t>
            </a:fld>
            <a:endParaRPr lang="en-US" altLang="zh-CN"/>
          </a:p>
        </p:txBody>
      </p:sp>
      <p:sp>
        <p:nvSpPr>
          <p:cNvPr id="5" name="日期占位符 4"/>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24107821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lvl1pPr>
          </a:lstStyle>
          <a:p>
            <a:endParaRPr lang="en-US" altLang="zh-CN"/>
          </a:p>
        </p:txBody>
      </p:sp>
      <p:sp>
        <p:nvSpPr>
          <p:cNvPr id="3" name="灯片编号占位符 2"/>
          <p:cNvSpPr>
            <a:spLocks noGrp="1"/>
          </p:cNvSpPr>
          <p:nvPr>
            <p:ph type="sldNum" sz="quarter" idx="11"/>
          </p:nvPr>
        </p:nvSpPr>
        <p:spPr/>
        <p:txBody>
          <a:bodyPr/>
          <a:lstStyle>
            <a:lvl1pPr>
              <a:defRPr/>
            </a:lvl1pPr>
          </a:lstStyle>
          <a:p>
            <a:fld id="{E0C50B71-00C5-477A-92DB-5EB19019744F}" type="slidenum">
              <a:rPr lang="en-US" altLang="zh-CN"/>
              <a:pPr/>
              <a:t>‹#›</a:t>
            </a:fld>
            <a:endParaRPr lang="en-US" altLang="zh-CN"/>
          </a:p>
        </p:txBody>
      </p:sp>
      <p:sp>
        <p:nvSpPr>
          <p:cNvPr id="4" name="日期占位符 3"/>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8528449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1CB9CA5C-1585-4192-8B24-07CB344BF9A7}" type="slidenum">
              <a:rPr lang="en-US" altLang="zh-CN"/>
              <a:pPr/>
              <a:t>‹#›</a:t>
            </a:fld>
            <a:endParaRPr lang="en-US" altLang="zh-CN"/>
          </a:p>
        </p:txBody>
      </p:sp>
      <p:sp>
        <p:nvSpPr>
          <p:cNvPr id="7" name="日期占位符 6"/>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7814894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1933FEAE-3A84-403C-847D-602F11A198D0}" type="slidenum">
              <a:rPr lang="en-US" altLang="zh-CN"/>
              <a:pPr/>
              <a:t>‹#›</a:t>
            </a:fld>
            <a:endParaRPr lang="en-US" altLang="zh-CN"/>
          </a:p>
        </p:txBody>
      </p:sp>
      <p:sp>
        <p:nvSpPr>
          <p:cNvPr id="7" name="日期占位符 6"/>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118248036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F61067B5-D2ED-4C13-B06C-1E1E7413D128}" type="slidenum">
              <a:rPr lang="en-US" altLang="zh-CN"/>
              <a:pPr/>
              <a:t>‹#›</a:t>
            </a:fld>
            <a:endParaRPr lang="en-US" altLang="zh-CN"/>
          </a:p>
        </p:txBody>
      </p:sp>
      <p:sp>
        <p:nvSpPr>
          <p:cNvPr id="6" name="日期占位符 5"/>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40671075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9EAD54DE-9758-4DBA-8ED3-87CA30986804}" type="slidenum">
              <a:rPr lang="en-US" altLang="zh-CN"/>
              <a:pPr/>
              <a:t>‹#›</a:t>
            </a:fld>
            <a:endParaRPr lang="en-US" altLang="zh-CN"/>
          </a:p>
        </p:txBody>
      </p:sp>
      <p:sp>
        <p:nvSpPr>
          <p:cNvPr id="6" name="日期占位符 5"/>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1706035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BB6488D-58B0-4D62-8D4D-722A3D1C9E42}" type="slidenum">
              <a:rPr lang="en-US" altLang="zh-CN"/>
              <a:pPr/>
              <a:t>‹#›</a:t>
            </a:fld>
            <a:endParaRPr lang="en-US" altLang="zh-CN"/>
          </a:p>
        </p:txBody>
      </p:sp>
    </p:spTree>
    <p:extLst>
      <p:ext uri="{BB962C8B-B14F-4D97-AF65-F5344CB8AC3E}">
        <p14:creationId xmlns:p14="http://schemas.microsoft.com/office/powerpoint/2010/main" val="610268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BB87DF6-1C35-4C56-9020-EB8D94207AFF}" type="slidenum">
              <a:rPr lang="en-US" altLang="zh-CN"/>
              <a:pPr/>
              <a:t>‹#›</a:t>
            </a:fld>
            <a:endParaRPr lang="en-US" altLang="zh-CN"/>
          </a:p>
        </p:txBody>
      </p:sp>
    </p:spTree>
    <p:extLst>
      <p:ext uri="{BB962C8B-B14F-4D97-AF65-F5344CB8AC3E}">
        <p14:creationId xmlns:p14="http://schemas.microsoft.com/office/powerpoint/2010/main" val="3683150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3F76776-C051-41B3-9FDD-9C654DF4AEA5}" type="slidenum">
              <a:rPr lang="en-US" altLang="zh-CN"/>
              <a:pPr/>
              <a:t>‹#›</a:t>
            </a:fld>
            <a:endParaRPr lang="en-US" altLang="zh-CN"/>
          </a:p>
        </p:txBody>
      </p:sp>
    </p:spTree>
    <p:extLst>
      <p:ext uri="{BB962C8B-B14F-4D97-AF65-F5344CB8AC3E}">
        <p14:creationId xmlns:p14="http://schemas.microsoft.com/office/powerpoint/2010/main" val="1087422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A7ABDC64-A778-447C-AB67-71C18FBCF398}" type="slidenum">
              <a:rPr lang="en-US" altLang="zh-CN"/>
              <a:pPr/>
              <a:t>‹#›</a:t>
            </a:fld>
            <a:endParaRPr lang="en-US" altLang="zh-CN"/>
          </a:p>
        </p:txBody>
      </p:sp>
    </p:spTree>
    <p:extLst>
      <p:ext uri="{BB962C8B-B14F-4D97-AF65-F5344CB8AC3E}">
        <p14:creationId xmlns:p14="http://schemas.microsoft.com/office/powerpoint/2010/main" val="1847124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A2EC3E9D-BB24-4075-B573-76A0BD214A64}" type="slidenum">
              <a:rPr lang="en-US" altLang="zh-CN"/>
              <a:pPr/>
              <a:t>‹#›</a:t>
            </a:fld>
            <a:endParaRPr lang="en-US" altLang="zh-CN"/>
          </a:p>
        </p:txBody>
      </p:sp>
    </p:spTree>
    <p:extLst>
      <p:ext uri="{BB962C8B-B14F-4D97-AF65-F5344CB8AC3E}">
        <p14:creationId xmlns:p14="http://schemas.microsoft.com/office/powerpoint/2010/main" val="12233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7AC8FF8-975C-4376-BB09-201EDEBD76B3}" type="slidenum">
              <a:rPr lang="en-US" altLang="zh-CN"/>
              <a:pPr/>
              <a:t>‹#›</a:t>
            </a:fld>
            <a:endParaRPr lang="en-US" altLang="zh-CN"/>
          </a:p>
        </p:txBody>
      </p:sp>
    </p:spTree>
    <p:extLst>
      <p:ext uri="{BB962C8B-B14F-4D97-AF65-F5344CB8AC3E}">
        <p14:creationId xmlns:p14="http://schemas.microsoft.com/office/powerpoint/2010/main" val="3074903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8CB9D6EF-EE6E-4DAB-880A-A2C41BB8503F}" type="slidenum">
              <a:rPr lang="en-US" altLang="zh-CN"/>
              <a:pPr/>
              <a:t>‹#›</a:t>
            </a:fld>
            <a:endParaRPr lang="en-US" altLang="zh-CN"/>
          </a:p>
        </p:txBody>
      </p:sp>
    </p:spTree>
    <p:extLst>
      <p:ext uri="{BB962C8B-B14F-4D97-AF65-F5344CB8AC3E}">
        <p14:creationId xmlns:p14="http://schemas.microsoft.com/office/powerpoint/2010/main" val="2289021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05155"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5156"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305157"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305158"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435643C5-114C-4526-8145-03CE3CC4B833}"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30" r:id="rId12"/>
    <p:sldLayoutId id="2147483731" r:id="rId13"/>
    <p:sldLayoutId id="2147483732" r:id="rId14"/>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307202" name="Rectangle 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200"/>
            </a:lvl1pPr>
          </a:lstStyle>
          <a:p>
            <a:endParaRPr lang="en-US" altLang="zh-CN"/>
          </a:p>
        </p:txBody>
      </p:sp>
      <p:sp>
        <p:nvSpPr>
          <p:cNvPr id="307203"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Black" pitchFamily="34" charset="0"/>
              </a:defRPr>
            </a:lvl1pPr>
          </a:lstStyle>
          <a:p>
            <a:fld id="{105E538D-C86E-4967-84C2-42662232CEBC}" type="slidenum">
              <a:rPr lang="en-US" altLang="zh-CN"/>
              <a:pPr/>
              <a:t>‹#›</a:t>
            </a:fld>
            <a:endParaRPr lang="en-US" altLang="zh-CN"/>
          </a:p>
        </p:txBody>
      </p:sp>
      <p:grpSp>
        <p:nvGrpSpPr>
          <p:cNvPr id="307204" name="Group 4"/>
          <p:cNvGrpSpPr>
            <a:grpSpLocks/>
          </p:cNvGrpSpPr>
          <p:nvPr/>
        </p:nvGrpSpPr>
        <p:grpSpPr bwMode="auto">
          <a:xfrm>
            <a:off x="0" y="0"/>
            <a:ext cx="9144000" cy="546100"/>
            <a:chOff x="0" y="0"/>
            <a:chExt cx="5760" cy="344"/>
          </a:xfrm>
        </p:grpSpPr>
        <p:sp>
          <p:nvSpPr>
            <p:cNvPr id="307205"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Times New Roman" pitchFamily="18" charset="0"/>
              </a:endParaRPr>
            </a:p>
          </p:txBody>
        </p:sp>
        <p:sp>
          <p:nvSpPr>
            <p:cNvPr id="307206"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latin typeface="Times New Roman" pitchFamily="18" charset="0"/>
              </a:endParaRPr>
            </a:p>
          </p:txBody>
        </p:sp>
        <p:sp>
          <p:nvSpPr>
            <p:cNvPr id="307207"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chemeClr val="hlink"/>
                </a:solidFill>
              </a:endParaRPr>
            </a:p>
          </p:txBody>
        </p:sp>
        <p:sp>
          <p:nvSpPr>
            <p:cNvPr id="307208"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chemeClr val="hlink"/>
                </a:solidFill>
              </a:endParaRPr>
            </a:p>
          </p:txBody>
        </p:sp>
        <p:sp>
          <p:nvSpPr>
            <p:cNvPr id="307209"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chemeClr val="accent2"/>
                </a:solidFill>
              </a:endParaRPr>
            </a:p>
          </p:txBody>
        </p:sp>
        <p:sp>
          <p:nvSpPr>
            <p:cNvPr id="307210"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chemeClr val="hlink"/>
                </a:solidFill>
              </a:endParaRPr>
            </a:p>
          </p:txBody>
        </p:sp>
        <p:sp>
          <p:nvSpPr>
            <p:cNvPr id="307211"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latin typeface="Times New Roman" pitchFamily="18" charset="0"/>
              </a:endParaRPr>
            </a:p>
          </p:txBody>
        </p:sp>
        <p:sp>
          <p:nvSpPr>
            <p:cNvPr id="307212"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chemeClr val="accent2"/>
                </a:solidFill>
              </a:endParaRPr>
            </a:p>
          </p:txBody>
        </p:sp>
        <p:sp>
          <p:nvSpPr>
            <p:cNvPr id="307213"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chemeClr val="accent2"/>
                </a:solidFill>
              </a:endParaRPr>
            </a:p>
          </p:txBody>
        </p:sp>
      </p:grpSp>
      <p:sp>
        <p:nvSpPr>
          <p:cNvPr id="307214"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07215"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7216"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Tree>
  </p:cSld>
  <p:clrMap bg1="lt1" tx1="dk1" bg2="lt2" tx2="dk2" accent1="accent1" accent2="accent2" accent3="accent3" accent4="accent4" accent5="accent5" accent6="accent6" hlink="hlink" folHlink="folHlink"/>
  <p:sldLayoutIdLst>
    <p:sldLayoutId id="2147483708"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txStyles>
    <p:titleStyle>
      <a:lvl1pPr algn="l" rtl="0" fontAlgn="base">
        <a:spcBef>
          <a:spcPct val="0"/>
        </a:spcBef>
        <a:spcAft>
          <a:spcPct val="0"/>
        </a:spcAft>
        <a:defRPr sz="4400">
          <a:solidFill>
            <a:schemeClr val="tx1"/>
          </a:solidFill>
          <a:latin typeface="+mj-lt"/>
          <a:ea typeface="+mj-ea"/>
          <a:cs typeface="+mj-cs"/>
        </a:defRPr>
      </a:lvl1pPr>
      <a:lvl2pPr algn="l" rtl="0" fontAlgn="base">
        <a:spcBef>
          <a:spcPct val="0"/>
        </a:spcBef>
        <a:spcAft>
          <a:spcPct val="0"/>
        </a:spcAft>
        <a:defRPr sz="4400">
          <a:solidFill>
            <a:schemeClr val="tx1"/>
          </a:solidFill>
          <a:latin typeface="Arial" charset="0"/>
          <a:ea typeface="宋体" pitchFamily="2" charset="-122"/>
        </a:defRPr>
      </a:lvl2pPr>
      <a:lvl3pPr algn="l" rtl="0" fontAlgn="base">
        <a:spcBef>
          <a:spcPct val="0"/>
        </a:spcBef>
        <a:spcAft>
          <a:spcPct val="0"/>
        </a:spcAft>
        <a:defRPr sz="4400">
          <a:solidFill>
            <a:schemeClr val="tx1"/>
          </a:solidFill>
          <a:latin typeface="Arial" charset="0"/>
          <a:ea typeface="宋体" pitchFamily="2" charset="-122"/>
        </a:defRPr>
      </a:lvl3pPr>
      <a:lvl4pPr algn="l" rtl="0" fontAlgn="base">
        <a:spcBef>
          <a:spcPct val="0"/>
        </a:spcBef>
        <a:spcAft>
          <a:spcPct val="0"/>
        </a:spcAft>
        <a:defRPr sz="4400">
          <a:solidFill>
            <a:schemeClr val="tx1"/>
          </a:solidFill>
          <a:latin typeface="Arial" charset="0"/>
          <a:ea typeface="宋体" pitchFamily="2" charset="-122"/>
        </a:defRPr>
      </a:lvl4pPr>
      <a:lvl5pPr algn="l" rtl="0" fontAlgn="base">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p:titleStyle>
    <p:body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35.wmf"/></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gif"/><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4.xml.rels><?xml version="1.0" encoding="UTF-8" standalone="yes"?>
<Relationships xmlns="http://schemas.openxmlformats.org/package/2006/relationships"><Relationship Id="rId8" Type="http://schemas.openxmlformats.org/officeDocument/2006/relationships/image" Target="../media/image38.emf"/><Relationship Id="rId3" Type="http://schemas.openxmlformats.org/officeDocument/2006/relationships/image" Target="../media/image3.gif"/><Relationship Id="rId7"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37.emf"/><Relationship Id="rId5" Type="http://schemas.openxmlformats.org/officeDocument/2006/relationships/oleObject" Target="../embeddings/oleObject29.bin"/><Relationship Id="rId4" Type="http://schemas.openxmlformats.org/officeDocument/2006/relationships/image" Target="../media/image1.jpeg"/><Relationship Id="rId9" Type="http://schemas.openxmlformats.org/officeDocument/2006/relationships/image" Target="../media/image4.jpeg"/></Relationships>
</file>

<file path=ppt/slides/_rels/slide1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slideLayout" Target="../slideLayouts/slideLayout14.xml"/><Relationship Id="rId1" Type="http://schemas.openxmlformats.org/officeDocument/2006/relationships/vmlDrawing" Target="../drawings/vmlDrawing6.vml"/><Relationship Id="rId6" Type="http://schemas.openxmlformats.org/officeDocument/2006/relationships/image" Target="../media/image36.jpeg"/><Relationship Id="rId5" Type="http://schemas.openxmlformats.org/officeDocument/2006/relationships/image" Target="../media/image39.wmf"/><Relationship Id="rId4" Type="http://schemas.openxmlformats.org/officeDocument/2006/relationships/oleObject" Target="../embeddings/oleObject31.bin"/></Relationships>
</file>

<file path=ppt/slides/_rels/slide1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34.bin"/><Relationship Id="rId3" Type="http://schemas.openxmlformats.org/officeDocument/2006/relationships/audio" Target="../media/audio2.wav"/><Relationship Id="rId7" Type="http://schemas.openxmlformats.org/officeDocument/2006/relationships/image" Target="../media/image41.e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33.bin"/><Relationship Id="rId11" Type="http://schemas.openxmlformats.org/officeDocument/2006/relationships/image" Target="../media/image43.wmf"/><Relationship Id="rId5" Type="http://schemas.openxmlformats.org/officeDocument/2006/relationships/image" Target="../media/image40.emf"/><Relationship Id="rId10" Type="http://schemas.openxmlformats.org/officeDocument/2006/relationships/oleObject" Target="../embeddings/oleObject35.bin"/><Relationship Id="rId4" Type="http://schemas.openxmlformats.org/officeDocument/2006/relationships/oleObject" Target="../embeddings/oleObject32.bin"/><Relationship Id="rId9" Type="http://schemas.openxmlformats.org/officeDocument/2006/relationships/image" Target="../media/image42.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gif"/></Relationships>
</file>

<file path=ppt/slides/_rels/slide4.xml.rels><?xml version="1.0" encoding="UTF-8" standalone="yes"?>
<Relationships xmlns="http://schemas.openxmlformats.org/package/2006/relationships"><Relationship Id="rId8" Type="http://schemas.openxmlformats.org/officeDocument/2006/relationships/image" Target="../media/image10.wmf"/><Relationship Id="rId13" Type="http://schemas.openxmlformats.org/officeDocument/2006/relationships/oleObject" Target="../embeddings/oleObject6.bin"/><Relationship Id="rId18" Type="http://schemas.openxmlformats.org/officeDocument/2006/relationships/image" Target="../media/image15.emf"/><Relationship Id="rId3" Type="http://schemas.openxmlformats.org/officeDocument/2006/relationships/oleObject" Target="../embeddings/oleObject1.bin"/><Relationship Id="rId21" Type="http://schemas.openxmlformats.org/officeDocument/2006/relationships/image" Target="../media/image16.emf"/><Relationship Id="rId7" Type="http://schemas.openxmlformats.org/officeDocument/2006/relationships/oleObject" Target="../embeddings/oleObject3.bin"/><Relationship Id="rId12" Type="http://schemas.openxmlformats.org/officeDocument/2006/relationships/image" Target="../media/image12.emf"/><Relationship Id="rId17" Type="http://schemas.openxmlformats.org/officeDocument/2006/relationships/oleObject" Target="../embeddings/oleObject8.bin"/><Relationship Id="rId2" Type="http://schemas.openxmlformats.org/officeDocument/2006/relationships/slideLayout" Target="../slideLayouts/slideLayout12.xml"/><Relationship Id="rId16" Type="http://schemas.openxmlformats.org/officeDocument/2006/relationships/image" Target="../media/image14.emf"/><Relationship Id="rId20" Type="http://schemas.openxmlformats.org/officeDocument/2006/relationships/oleObject" Target="../embeddings/oleObject9.bin"/><Relationship Id="rId1" Type="http://schemas.openxmlformats.org/officeDocument/2006/relationships/vmlDrawing" Target="../drawings/vmlDrawing1.vml"/><Relationship Id="rId6" Type="http://schemas.openxmlformats.org/officeDocument/2006/relationships/image" Target="../media/image9.e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23" Type="http://schemas.openxmlformats.org/officeDocument/2006/relationships/image" Target="../media/image17.wmf"/><Relationship Id="rId10" Type="http://schemas.openxmlformats.org/officeDocument/2006/relationships/image" Target="../media/image11.emf"/><Relationship Id="rId19" Type="http://schemas.openxmlformats.org/officeDocument/2006/relationships/image" Target="../media/image1.jpeg"/><Relationship Id="rId4" Type="http://schemas.openxmlformats.org/officeDocument/2006/relationships/image" Target="../media/image8.emf"/><Relationship Id="rId9" Type="http://schemas.openxmlformats.org/officeDocument/2006/relationships/oleObject" Target="../embeddings/oleObject4.bin"/><Relationship Id="rId14" Type="http://schemas.openxmlformats.org/officeDocument/2006/relationships/image" Target="../media/image13.emf"/><Relationship Id="rId22" Type="http://schemas.openxmlformats.org/officeDocument/2006/relationships/oleObject" Target="../embeddings/oleObject10.bin"/></Relationships>
</file>

<file path=ppt/slides/_rels/slide5.xml.rels><?xml version="1.0" encoding="UTF-8" standalone="yes"?>
<Relationships xmlns="http://schemas.openxmlformats.org/package/2006/relationships"><Relationship Id="rId8" Type="http://schemas.openxmlformats.org/officeDocument/2006/relationships/image" Target="../media/image20.emf"/><Relationship Id="rId13" Type="http://schemas.openxmlformats.org/officeDocument/2006/relationships/oleObject" Target="../embeddings/oleObject16.bin"/><Relationship Id="rId3" Type="http://schemas.openxmlformats.org/officeDocument/2006/relationships/oleObject" Target="../embeddings/oleObject11.bin"/><Relationship Id="rId7" Type="http://schemas.openxmlformats.org/officeDocument/2006/relationships/oleObject" Target="../embeddings/oleObject13.bin"/><Relationship Id="rId12" Type="http://schemas.openxmlformats.org/officeDocument/2006/relationships/image" Target="../media/image10.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9.emf"/><Relationship Id="rId11" Type="http://schemas.openxmlformats.org/officeDocument/2006/relationships/oleObject" Target="../embeddings/oleObject15.bin"/><Relationship Id="rId5" Type="http://schemas.openxmlformats.org/officeDocument/2006/relationships/oleObject" Target="../embeddings/oleObject12.bin"/><Relationship Id="rId15" Type="http://schemas.openxmlformats.org/officeDocument/2006/relationships/image" Target="../media/image22.emf"/><Relationship Id="rId10" Type="http://schemas.openxmlformats.org/officeDocument/2006/relationships/image" Target="../media/image21.emf"/><Relationship Id="rId4" Type="http://schemas.openxmlformats.org/officeDocument/2006/relationships/image" Target="../media/image18.emf"/><Relationship Id="rId9" Type="http://schemas.openxmlformats.org/officeDocument/2006/relationships/oleObject" Target="../embeddings/oleObject14.bin"/><Relationship Id="rId14" Type="http://schemas.openxmlformats.org/officeDocument/2006/relationships/oleObject" Target="../embeddings/oleObject17.bin"/></Relationships>
</file>

<file path=ppt/slides/_rels/slide6.xml.rels><?xml version="1.0" encoding="UTF-8" standalone="yes"?>
<Relationships xmlns="http://schemas.openxmlformats.org/package/2006/relationships"><Relationship Id="rId8" Type="http://schemas.openxmlformats.org/officeDocument/2006/relationships/image" Target="../media/image25.emf"/><Relationship Id="rId13" Type="http://schemas.openxmlformats.org/officeDocument/2006/relationships/oleObject" Target="../embeddings/oleObject23.bin"/><Relationship Id="rId18" Type="http://schemas.openxmlformats.org/officeDocument/2006/relationships/image" Target="../media/image30.emf"/><Relationship Id="rId3" Type="http://schemas.openxmlformats.org/officeDocument/2006/relationships/oleObject" Target="../embeddings/oleObject18.bin"/><Relationship Id="rId21" Type="http://schemas.openxmlformats.org/officeDocument/2006/relationships/image" Target="../media/image32.wmf"/><Relationship Id="rId7" Type="http://schemas.openxmlformats.org/officeDocument/2006/relationships/oleObject" Target="../embeddings/oleObject20.bin"/><Relationship Id="rId12" Type="http://schemas.openxmlformats.org/officeDocument/2006/relationships/image" Target="../media/image27.emf"/><Relationship Id="rId17" Type="http://schemas.openxmlformats.org/officeDocument/2006/relationships/oleObject" Target="../embeddings/oleObject25.bin"/><Relationship Id="rId2" Type="http://schemas.openxmlformats.org/officeDocument/2006/relationships/slideLayout" Target="../slideLayouts/slideLayout7.xml"/><Relationship Id="rId16" Type="http://schemas.openxmlformats.org/officeDocument/2006/relationships/image" Target="../media/image29.emf"/><Relationship Id="rId20" Type="http://schemas.openxmlformats.org/officeDocument/2006/relationships/image" Target="../media/image31.emf"/><Relationship Id="rId1" Type="http://schemas.openxmlformats.org/officeDocument/2006/relationships/vmlDrawing" Target="../drawings/vmlDrawing3.vml"/><Relationship Id="rId6" Type="http://schemas.openxmlformats.org/officeDocument/2006/relationships/image" Target="../media/image24.emf"/><Relationship Id="rId11" Type="http://schemas.openxmlformats.org/officeDocument/2006/relationships/oleObject" Target="../embeddings/oleObject22.bin"/><Relationship Id="rId5" Type="http://schemas.openxmlformats.org/officeDocument/2006/relationships/oleObject" Target="../embeddings/oleObject19.bin"/><Relationship Id="rId15" Type="http://schemas.openxmlformats.org/officeDocument/2006/relationships/oleObject" Target="../embeddings/oleObject24.bin"/><Relationship Id="rId10" Type="http://schemas.openxmlformats.org/officeDocument/2006/relationships/image" Target="../media/image26.emf"/><Relationship Id="rId19" Type="http://schemas.openxmlformats.org/officeDocument/2006/relationships/oleObject" Target="../embeddings/oleObject26.bin"/><Relationship Id="rId4" Type="http://schemas.openxmlformats.org/officeDocument/2006/relationships/image" Target="../media/image23.emf"/><Relationship Id="rId9" Type="http://schemas.openxmlformats.org/officeDocument/2006/relationships/oleObject" Target="../embeddings/oleObject21.bin"/><Relationship Id="rId14" Type="http://schemas.openxmlformats.org/officeDocument/2006/relationships/image" Target="../media/image28.emf"/></Relationships>
</file>

<file path=ppt/slides/_rels/slide7.xml.rels><?xml version="1.0" encoding="UTF-8" standalone="yes"?>
<Relationships xmlns="http://schemas.openxmlformats.org/package/2006/relationships"><Relationship Id="rId8" Type="http://schemas.openxmlformats.org/officeDocument/2006/relationships/image" Target="../media/image33.gif"/><Relationship Id="rId3" Type="http://schemas.openxmlformats.org/officeDocument/2006/relationships/image" Target="../media/image4.jpeg"/><Relationship Id="rId7" Type="http://schemas.openxmlformats.org/officeDocument/2006/relationships/image" Target="../media/image1.jpeg"/><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oleObject" Target="../embeddings/oleObject28.bin"/><Relationship Id="rId5" Type="http://schemas.openxmlformats.org/officeDocument/2006/relationships/image" Target="../media/image10.wmf"/><Relationship Id="rId4" Type="http://schemas.openxmlformats.org/officeDocument/2006/relationships/oleObject" Target="../embeddings/oleObject27.bin"/><Relationship Id="rId9" Type="http://schemas.openxmlformats.org/officeDocument/2006/relationships/image" Target="../media/image34.jpeg"/></Relationships>
</file>

<file path=ppt/slides/_rels/slide8.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image" Target="../media/image1.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760413" y="1671638"/>
            <a:ext cx="8383587" cy="1470025"/>
          </a:xfrm>
          <a:effectLst>
            <a:outerShdw dist="107763" dir="2700000" algn="ctr" rotWithShape="0">
              <a:schemeClr val="bg2">
                <a:alpha val="50000"/>
              </a:schemeClr>
            </a:outerShdw>
          </a:effectLst>
        </p:spPr>
        <p:txBody>
          <a:bodyPr/>
          <a:lstStyle/>
          <a:p>
            <a:r>
              <a:rPr lang="zh-CN" altLang="en-US" sz="10000" b="1" dirty="0">
                <a:solidFill>
                  <a:srgbClr val="FFFFCC"/>
                </a:solidFill>
                <a:ea typeface="隶书" pitchFamily="49" charset="-122"/>
              </a:rPr>
              <a:t>数学建模概论</a:t>
            </a:r>
            <a:r>
              <a:rPr lang="zh-CN" altLang="en-US" sz="4600" dirty="0"/>
              <a:t> </a:t>
            </a:r>
          </a:p>
        </p:txBody>
      </p:sp>
      <p:sp>
        <p:nvSpPr>
          <p:cNvPr id="2051" name="Rectangle 3"/>
          <p:cNvSpPr>
            <a:spLocks noGrp="1" noChangeArrowheads="1"/>
          </p:cNvSpPr>
          <p:nvPr>
            <p:ph type="subTitle" idx="1"/>
          </p:nvPr>
        </p:nvSpPr>
        <p:spPr>
          <a:xfrm>
            <a:off x="2339975" y="4267200"/>
            <a:ext cx="6019800" cy="1752600"/>
          </a:xfrm>
        </p:spPr>
        <p:txBody>
          <a:bodyPr/>
          <a:lstStyle/>
          <a:p>
            <a:pPr eaLnBrk="0" hangingPunct="0">
              <a:spcBef>
                <a:spcPct val="50000"/>
              </a:spcBef>
              <a:buClr>
                <a:schemeClr val="bg1"/>
              </a:buClr>
              <a:buFontTx/>
              <a:buNone/>
            </a:pPr>
            <a:r>
              <a:rPr lang="zh-CN" altLang="en-US" b="1">
                <a:solidFill>
                  <a:srgbClr val="996633"/>
                </a:solidFill>
                <a:ea typeface="华文行楷" pitchFamily="2" charset="-122"/>
              </a:rPr>
              <a:t>浙江大学数学建模实践基地</a:t>
            </a:r>
          </a:p>
          <a:p>
            <a:endParaRPr lang="en-US" altLang="zh-CN">
              <a:solidFill>
                <a:srgbClr val="996633"/>
              </a:solidFill>
            </a:endParaRPr>
          </a:p>
        </p:txBody>
      </p:sp>
      <p:grpSp>
        <p:nvGrpSpPr>
          <p:cNvPr id="2061" name="Group 13"/>
          <p:cNvGrpSpPr>
            <a:grpSpLocks/>
          </p:cNvGrpSpPr>
          <p:nvPr/>
        </p:nvGrpSpPr>
        <p:grpSpPr bwMode="auto">
          <a:xfrm>
            <a:off x="4859338" y="1989138"/>
            <a:ext cx="3673475" cy="1800225"/>
            <a:chOff x="3061" y="1253"/>
            <a:chExt cx="2314" cy="1134"/>
          </a:xfrm>
        </p:grpSpPr>
        <p:sp>
          <p:nvSpPr>
            <p:cNvPr id="2053" name="AutoShape 5"/>
            <p:cNvSpPr>
              <a:spLocks noChangeArrowheads="1"/>
            </p:cNvSpPr>
            <p:nvPr/>
          </p:nvSpPr>
          <p:spPr bwMode="auto">
            <a:xfrm>
              <a:off x="5103" y="1253"/>
              <a:ext cx="272" cy="227"/>
            </a:xfrm>
            <a:prstGeom prst="star4">
              <a:avLst>
                <a:gd name="adj" fmla="val 12500"/>
              </a:avLst>
            </a:prstGeom>
            <a:gradFill rotWithShape="1">
              <a:gsLst>
                <a:gs pos="0">
                  <a:schemeClr val="accent1"/>
                </a:gs>
                <a:gs pos="100000">
                  <a:schemeClr val="accent1">
                    <a:gamma/>
                    <a:shade val="46275"/>
                    <a:invGamma/>
                  </a:schemeClr>
                </a:gs>
              </a:gsLst>
              <a:path path="shape">
                <a:fillToRect l="50000" t="50000" r="50000" b="50000"/>
              </a:path>
            </a:gradFill>
            <a:ln w="0" cap="rnd">
              <a:solidFill>
                <a:schemeClr val="bg2"/>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5" name="AutoShape 7"/>
            <p:cNvSpPr>
              <a:spLocks noChangeArrowheads="1"/>
            </p:cNvSpPr>
            <p:nvPr/>
          </p:nvSpPr>
          <p:spPr bwMode="auto">
            <a:xfrm>
              <a:off x="4059" y="2160"/>
              <a:ext cx="272" cy="227"/>
            </a:xfrm>
            <a:prstGeom prst="star4">
              <a:avLst>
                <a:gd name="adj" fmla="val 12500"/>
              </a:avLst>
            </a:prstGeom>
            <a:gradFill rotWithShape="1">
              <a:gsLst>
                <a:gs pos="0">
                  <a:schemeClr val="accent1"/>
                </a:gs>
                <a:gs pos="100000">
                  <a:schemeClr val="accent1">
                    <a:gamma/>
                    <a:shade val="46275"/>
                    <a:invGamma/>
                  </a:schemeClr>
                </a:gs>
              </a:gsLst>
              <a:path path="shape">
                <a:fillToRect l="50000" t="50000" r="50000" b="50000"/>
              </a:path>
            </a:gradFill>
            <a:ln w="0" cap="rnd">
              <a:solidFill>
                <a:schemeClr val="bg2"/>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6" name="AutoShape 8"/>
            <p:cNvSpPr>
              <a:spLocks noChangeArrowheads="1"/>
            </p:cNvSpPr>
            <p:nvPr/>
          </p:nvSpPr>
          <p:spPr bwMode="auto">
            <a:xfrm>
              <a:off x="3061" y="1933"/>
              <a:ext cx="272" cy="227"/>
            </a:xfrm>
            <a:prstGeom prst="star4">
              <a:avLst>
                <a:gd name="adj" fmla="val 12500"/>
              </a:avLst>
            </a:prstGeom>
            <a:gradFill rotWithShape="1">
              <a:gsLst>
                <a:gs pos="0">
                  <a:schemeClr val="accent1"/>
                </a:gs>
                <a:gs pos="100000">
                  <a:schemeClr val="accent1">
                    <a:gamma/>
                    <a:shade val="46275"/>
                    <a:invGamma/>
                  </a:schemeClr>
                </a:gs>
              </a:gsLst>
              <a:path path="shape">
                <a:fillToRect l="50000" t="50000" r="50000" b="50000"/>
              </a:path>
            </a:gradFill>
            <a:ln w="0" cap="rnd">
              <a:solidFill>
                <a:schemeClr val="bg2"/>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 name="AutoShape 10"/>
            <p:cNvSpPr>
              <a:spLocks noChangeArrowheads="1"/>
            </p:cNvSpPr>
            <p:nvPr/>
          </p:nvSpPr>
          <p:spPr bwMode="auto">
            <a:xfrm>
              <a:off x="4377" y="1298"/>
              <a:ext cx="272" cy="227"/>
            </a:xfrm>
            <a:prstGeom prst="star4">
              <a:avLst>
                <a:gd name="adj" fmla="val 12500"/>
              </a:avLst>
            </a:prstGeom>
            <a:gradFill rotWithShape="1">
              <a:gsLst>
                <a:gs pos="0">
                  <a:schemeClr val="accent1"/>
                </a:gs>
                <a:gs pos="100000">
                  <a:schemeClr val="accent1">
                    <a:gamma/>
                    <a:shade val="46275"/>
                    <a:invGamma/>
                  </a:schemeClr>
                </a:gs>
              </a:gsLst>
              <a:path path="shape">
                <a:fillToRect l="50000" t="50000" r="50000" b="50000"/>
              </a:path>
            </a:gradFill>
            <a:ln w="0" cap="rnd">
              <a:solidFill>
                <a:schemeClr val="bg2"/>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0" name="Group 12"/>
          <p:cNvGrpSpPr>
            <a:grpSpLocks/>
          </p:cNvGrpSpPr>
          <p:nvPr/>
        </p:nvGrpSpPr>
        <p:grpSpPr bwMode="auto">
          <a:xfrm>
            <a:off x="4427538" y="1916113"/>
            <a:ext cx="3671887" cy="1441450"/>
            <a:chOff x="2789" y="1207"/>
            <a:chExt cx="2313" cy="908"/>
          </a:xfrm>
        </p:grpSpPr>
        <p:sp>
          <p:nvSpPr>
            <p:cNvPr id="2054" name="AutoShape 6"/>
            <p:cNvSpPr>
              <a:spLocks noChangeArrowheads="1"/>
            </p:cNvSpPr>
            <p:nvPr/>
          </p:nvSpPr>
          <p:spPr bwMode="auto">
            <a:xfrm>
              <a:off x="4830" y="1888"/>
              <a:ext cx="272" cy="227"/>
            </a:xfrm>
            <a:prstGeom prst="star4">
              <a:avLst>
                <a:gd name="adj" fmla="val 12500"/>
              </a:avLst>
            </a:prstGeom>
            <a:gradFill rotWithShape="1">
              <a:gsLst>
                <a:gs pos="0">
                  <a:schemeClr val="accent1"/>
                </a:gs>
                <a:gs pos="100000">
                  <a:schemeClr val="accent1">
                    <a:gamma/>
                    <a:shade val="46275"/>
                    <a:invGamma/>
                  </a:schemeClr>
                </a:gs>
              </a:gsLst>
              <a:path path="shape">
                <a:fillToRect l="50000" t="50000" r="50000" b="50000"/>
              </a:path>
            </a:gradFill>
            <a:ln w="0" cap="rnd">
              <a:solidFill>
                <a:schemeClr val="bg2"/>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7" name="AutoShape 9"/>
            <p:cNvSpPr>
              <a:spLocks noChangeArrowheads="1"/>
            </p:cNvSpPr>
            <p:nvPr/>
          </p:nvSpPr>
          <p:spPr bwMode="auto">
            <a:xfrm>
              <a:off x="2789" y="1207"/>
              <a:ext cx="272" cy="227"/>
            </a:xfrm>
            <a:prstGeom prst="star4">
              <a:avLst>
                <a:gd name="adj" fmla="val 12500"/>
              </a:avLst>
            </a:prstGeom>
            <a:gradFill rotWithShape="1">
              <a:gsLst>
                <a:gs pos="0">
                  <a:schemeClr val="accent1"/>
                </a:gs>
                <a:gs pos="100000">
                  <a:schemeClr val="accent1">
                    <a:gamma/>
                    <a:shade val="46275"/>
                    <a:invGamma/>
                  </a:schemeClr>
                </a:gs>
              </a:gsLst>
              <a:path path="shape">
                <a:fillToRect l="50000" t="50000" r="50000" b="50000"/>
              </a:path>
            </a:gradFill>
            <a:ln w="0" cap="rnd">
              <a:solidFill>
                <a:schemeClr val="bg2"/>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9" name="AutoShape 11"/>
            <p:cNvSpPr>
              <a:spLocks noChangeArrowheads="1"/>
            </p:cNvSpPr>
            <p:nvPr/>
          </p:nvSpPr>
          <p:spPr bwMode="auto">
            <a:xfrm>
              <a:off x="3787" y="1842"/>
              <a:ext cx="272" cy="227"/>
            </a:xfrm>
            <a:prstGeom prst="star4">
              <a:avLst>
                <a:gd name="adj" fmla="val 12500"/>
              </a:avLst>
            </a:prstGeom>
            <a:gradFill rotWithShape="1">
              <a:gsLst>
                <a:gs pos="0">
                  <a:schemeClr val="accent1"/>
                </a:gs>
                <a:gs pos="100000">
                  <a:schemeClr val="accent1">
                    <a:gamma/>
                    <a:shade val="46275"/>
                    <a:invGamma/>
                  </a:schemeClr>
                </a:gs>
              </a:gsLst>
              <a:path path="shape">
                <a:fillToRect l="50000" t="50000" r="50000" b="50000"/>
              </a:path>
            </a:gradFill>
            <a:ln w="0" cap="rnd">
              <a:solidFill>
                <a:schemeClr val="bg2"/>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8" presetClass="entr" presetSubtype="0" accel="50000" fill="hold" grpId="0" nodeType="afterEffect">
                                  <p:stCondLst>
                                    <p:cond delay="0"/>
                                  </p:stCondLst>
                                  <p:iterate type="lt">
                                    <p:tmPct val="50000"/>
                                  </p:iterate>
                                  <p:childTnLst>
                                    <p:set>
                                      <p:cBhvr>
                                        <p:cTn id="6" dur="1" fill="hold">
                                          <p:stCondLst>
                                            <p:cond delay="0"/>
                                          </p:stCondLst>
                                        </p:cTn>
                                        <p:tgtEl>
                                          <p:spTgt spid="2050"/>
                                        </p:tgtEl>
                                        <p:attrNameLst>
                                          <p:attrName>style.visibility</p:attrName>
                                        </p:attrNameLst>
                                      </p:cBhvr>
                                      <p:to>
                                        <p:strVal val="visible"/>
                                      </p:to>
                                    </p:set>
                                    <p:set>
                                      <p:cBhvr>
                                        <p:cTn id="7" dur="501" fill="hold">
                                          <p:stCondLst>
                                            <p:cond delay="0"/>
                                          </p:stCondLst>
                                        </p:cTn>
                                        <p:tgtEl>
                                          <p:spTgt spid="2050"/>
                                        </p:tgtEl>
                                        <p:attrNameLst>
                                          <p:attrName>style.rotation</p:attrName>
                                        </p:attrNameLst>
                                      </p:cBhvr>
                                      <p:to>
                                        <p:strVal val="-45.0"/>
                                      </p:to>
                                    </p:set>
                                    <p:anim calcmode="lin" valueType="num">
                                      <p:cBhvr>
                                        <p:cTn id="8" dur="501" fill="hold">
                                          <p:stCondLst>
                                            <p:cond delay="501"/>
                                          </p:stCondLst>
                                        </p:cTn>
                                        <p:tgtEl>
                                          <p:spTgt spid="2050"/>
                                        </p:tgtEl>
                                        <p:attrNameLst>
                                          <p:attrName>style.rotation</p:attrName>
                                        </p:attrNameLst>
                                      </p:cBhvr>
                                      <p:tavLst>
                                        <p:tav tm="0">
                                          <p:val>
                                            <p:fltVal val="-45"/>
                                          </p:val>
                                        </p:tav>
                                        <p:tav tm="69900">
                                          <p:val>
                                            <p:fltVal val="45"/>
                                          </p:val>
                                        </p:tav>
                                        <p:tav tm="100000">
                                          <p:val>
                                            <p:fltVal val="0"/>
                                          </p:val>
                                        </p:tav>
                                      </p:tavLst>
                                    </p:anim>
                                    <p:anim calcmode="lin" valueType="num">
                                      <p:cBhvr>
                                        <p:cTn id="9" dur="501" fill="hold">
                                          <p:stCondLst>
                                            <p:cond delay="0"/>
                                          </p:stCondLst>
                                        </p:cTn>
                                        <p:tgtEl>
                                          <p:spTgt spid="2050"/>
                                        </p:tgtEl>
                                        <p:attrNameLst>
                                          <p:attrName>ppt_y</p:attrName>
                                        </p:attrNameLst>
                                      </p:cBhvr>
                                      <p:tavLst>
                                        <p:tav tm="0">
                                          <p:val>
                                            <p:strVal val="#ppt_y-1"/>
                                          </p:val>
                                        </p:tav>
                                        <p:tav tm="100000">
                                          <p:val>
                                            <p:strVal val="#ppt_y-(0.354*#ppt_w-0.172*#ppt_h)"/>
                                          </p:val>
                                        </p:tav>
                                      </p:tavLst>
                                    </p:anim>
                                    <p:anim calcmode="lin" valueType="num">
                                      <p:cBhvr>
                                        <p:cTn id="10" dur="172" decel="50000" autoRev="1" fill="hold">
                                          <p:stCondLst>
                                            <p:cond delay="501"/>
                                          </p:stCondLst>
                                        </p:cTn>
                                        <p:tgtEl>
                                          <p:spTgt spid="2050"/>
                                        </p:tgtEl>
                                        <p:attrNameLst>
                                          <p:attrName>ppt_y</p:attrName>
                                        </p:attrNameLst>
                                      </p:cBhvr>
                                      <p:tavLst>
                                        <p:tav tm="0">
                                          <p:val>
                                            <p:strVal val="#ppt_y-(0.354*#ppt_w-0.172*#ppt_h)"/>
                                          </p:val>
                                        </p:tav>
                                        <p:tav tm="100000">
                                          <p:val>
                                            <p:strVal val="#ppt_y-(0.354*#ppt_w-0.172*#ppt_h)-#ppt_h/2"/>
                                          </p:val>
                                        </p:tav>
                                      </p:tavLst>
                                    </p:anim>
                                    <p:anim calcmode="lin" valueType="num">
                                      <p:cBhvr>
                                        <p:cTn id="11" dur="150" fill="hold">
                                          <p:stCondLst>
                                            <p:cond delay="950"/>
                                          </p:stCondLst>
                                        </p:cTn>
                                        <p:tgtEl>
                                          <p:spTgt spid="2050"/>
                                        </p:tgtEl>
                                        <p:attrNameLst>
                                          <p:attrName>ppt_y</p:attrName>
                                        </p:attrNameLst>
                                      </p:cBhvr>
                                      <p:tavLst>
                                        <p:tav tm="0">
                                          <p:val>
                                            <p:strVal val="#ppt_y-(0.354*#ppt_w-0.172*#ppt_h)"/>
                                          </p:val>
                                        </p:tav>
                                        <p:tav tm="100000">
                                          <p:val>
                                            <p:strVal val="#ppt_y"/>
                                          </p:val>
                                        </p:tav>
                                      </p:tavLst>
                                    </p:anim>
                                  </p:childTnLst>
                                </p:cTn>
                              </p:par>
                            </p:childTnLst>
                          </p:cTn>
                        </p:par>
                        <p:par>
                          <p:cTn id="12" fill="hold" nodeType="afterGroup">
                            <p:stCondLst>
                              <p:cond delay="3850"/>
                            </p:stCondLst>
                            <p:childTnLst>
                              <p:par>
                                <p:cTn id="13" presetID="3" presetClass="entr" presetSubtype="10" fill="hold" grpId="0" nodeType="afterEffect">
                                  <p:stCondLst>
                                    <p:cond delay="0"/>
                                  </p:stCondLst>
                                  <p:iterate type="lt">
                                    <p:tmPct val="0"/>
                                  </p:iterate>
                                  <p:childTnLst>
                                    <p:set>
                                      <p:cBhvr>
                                        <p:cTn id="14" dur="1" fill="hold">
                                          <p:stCondLst>
                                            <p:cond delay="0"/>
                                          </p:stCondLst>
                                        </p:cTn>
                                        <p:tgtEl>
                                          <p:spTgt spid="2051">
                                            <p:txEl>
                                              <p:pRg st="0" end="0"/>
                                            </p:txEl>
                                          </p:spTgt>
                                        </p:tgtEl>
                                        <p:attrNameLst>
                                          <p:attrName>style.visibility</p:attrName>
                                        </p:attrNameLst>
                                      </p:cBhvr>
                                      <p:to>
                                        <p:strVal val="visible"/>
                                      </p:to>
                                    </p:set>
                                    <p:animEffect transition="in" filter="blinds(horizontal)">
                                      <p:cBhvr>
                                        <p:cTn id="15" dur="500"/>
                                        <p:tgtEl>
                                          <p:spTgt spid="2051">
                                            <p:txEl>
                                              <p:pRg st="0" end="0"/>
                                            </p:txEl>
                                          </p:spTgt>
                                        </p:tgtEl>
                                      </p:cBhvr>
                                    </p:animEffect>
                                  </p:childTnLst>
                                  <p:subTnLst>
                                    <p:animClr clrSpc="rgb" dir="cw">
                                      <p:cBhvr override="childStyle">
                                        <p:cTn dur="1" fill="hold" display="0" masterRel="nextClick" afterEffect="1"/>
                                        <p:tgtEl>
                                          <p:spTgt spid="2051">
                                            <p:txEl>
                                              <p:pRg st="0" end="0"/>
                                            </p:txEl>
                                          </p:spTgt>
                                        </p:tgtEl>
                                        <p:attrNameLst>
                                          <p:attrName>ppt_c</p:attrName>
                                        </p:attrNameLst>
                                      </p:cBhvr>
                                      <p:to>
                                        <a:srgbClr val="996633"/>
                                      </p:to>
                                    </p:animClr>
                                  </p:subTnLst>
                                </p:cTn>
                              </p:par>
                            </p:childTnLst>
                          </p:cTn>
                        </p:par>
                        <p:par>
                          <p:cTn id="16" fill="hold" nodeType="afterGroup">
                            <p:stCondLst>
                              <p:cond delay="4350"/>
                            </p:stCondLst>
                            <p:childTnLst>
                              <p:par>
                                <p:cTn id="17" presetID="26" presetClass="emph" presetSubtype="0" fill="hold" nodeType="afterEffect">
                                  <p:stCondLst>
                                    <p:cond delay="0"/>
                                  </p:stCondLst>
                                  <p:childTnLst>
                                    <p:animEffect transition="out" filter="fade">
                                      <p:cBhvr>
                                        <p:cTn id="18" dur="1000" tmFilter="0, 0; .2, .5; .8, .5; 1, 0"/>
                                        <p:tgtEl>
                                          <p:spTgt spid="2060"/>
                                        </p:tgtEl>
                                      </p:cBhvr>
                                    </p:animEffect>
                                    <p:animScale>
                                      <p:cBhvr>
                                        <p:cTn id="19" dur="500" autoRev="1" fill="hold"/>
                                        <p:tgtEl>
                                          <p:spTgt spid="2060"/>
                                        </p:tgtEl>
                                      </p:cBhvr>
                                      <p:by x="105000" y="105000"/>
                                    </p:animScale>
                                  </p:childTnLst>
                                </p:cTn>
                              </p:par>
                            </p:childTnLst>
                          </p:cTn>
                        </p:par>
                        <p:par>
                          <p:cTn id="20" fill="hold" nodeType="afterGroup">
                            <p:stCondLst>
                              <p:cond delay="5350"/>
                            </p:stCondLst>
                            <p:childTnLst>
                              <p:par>
                                <p:cTn id="21" presetID="26" presetClass="emph" presetSubtype="0" fill="hold" nodeType="afterEffect">
                                  <p:stCondLst>
                                    <p:cond delay="0"/>
                                  </p:stCondLst>
                                  <p:childTnLst>
                                    <p:animEffect transition="out" filter="fade">
                                      <p:cBhvr>
                                        <p:cTn id="22" dur="1000" tmFilter="0, 0; .2, .5; .8, .5; 1, 0"/>
                                        <p:tgtEl>
                                          <p:spTgt spid="2061"/>
                                        </p:tgtEl>
                                      </p:cBhvr>
                                    </p:animEffect>
                                    <p:animScale>
                                      <p:cBhvr>
                                        <p:cTn id="23" dur="500" autoRev="1" fill="hold"/>
                                        <p:tgtEl>
                                          <p:spTgt spid="2061"/>
                                        </p:tgtEl>
                                      </p:cBhvr>
                                      <p:by x="105000" y="105000"/>
                                    </p:animScale>
                                  </p:childTnLst>
                                </p:cTn>
                              </p:par>
                            </p:childTnLst>
                          </p:cTn>
                        </p:par>
                        <p:par>
                          <p:cTn id="24" fill="hold" nodeType="afterGroup">
                            <p:stCondLst>
                              <p:cond delay="6350"/>
                            </p:stCondLst>
                            <p:childTnLst>
                              <p:par>
                                <p:cTn id="25" presetID="26" presetClass="emph" presetSubtype="0" fill="hold" nodeType="afterEffect">
                                  <p:stCondLst>
                                    <p:cond delay="0"/>
                                  </p:stCondLst>
                                  <p:childTnLst>
                                    <p:animEffect transition="out" filter="fade">
                                      <p:cBhvr>
                                        <p:cTn id="26" dur="1000" tmFilter="0, 0; .2, .5; .8, .5; 1, 0"/>
                                        <p:tgtEl>
                                          <p:spTgt spid="2060"/>
                                        </p:tgtEl>
                                      </p:cBhvr>
                                    </p:animEffect>
                                    <p:animScale>
                                      <p:cBhvr>
                                        <p:cTn id="27" dur="500" autoRev="1" fill="hold"/>
                                        <p:tgtEl>
                                          <p:spTgt spid="2060"/>
                                        </p:tgtEl>
                                      </p:cBhvr>
                                      <p:by x="105000" y="105000"/>
                                    </p:animScale>
                                  </p:childTnLst>
                                </p:cTn>
                              </p:par>
                            </p:childTnLst>
                          </p:cTn>
                        </p:par>
                        <p:par>
                          <p:cTn id="28" fill="hold" nodeType="afterGroup">
                            <p:stCondLst>
                              <p:cond delay="7350"/>
                            </p:stCondLst>
                            <p:childTnLst>
                              <p:par>
                                <p:cTn id="29" presetID="26" presetClass="emph" presetSubtype="0" fill="hold" nodeType="afterEffect">
                                  <p:stCondLst>
                                    <p:cond delay="0"/>
                                  </p:stCondLst>
                                  <p:childTnLst>
                                    <p:animEffect transition="out" filter="fade">
                                      <p:cBhvr>
                                        <p:cTn id="30" dur="1000" tmFilter="0, 0; .2, .5; .8, .5; 1, 0"/>
                                        <p:tgtEl>
                                          <p:spTgt spid="2061"/>
                                        </p:tgtEl>
                                      </p:cBhvr>
                                    </p:animEffect>
                                    <p:animScale>
                                      <p:cBhvr>
                                        <p:cTn id="31" dur="500" autoRev="1" fill="hold"/>
                                        <p:tgtEl>
                                          <p:spTgt spid="206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p:bldP spid="2051" grpId="0" build="p"/>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6" name="AutoShape 4"/>
          <p:cNvSpPr>
            <a:spLocks noChangeArrowheads="1"/>
          </p:cNvSpPr>
          <p:nvPr/>
        </p:nvSpPr>
        <p:spPr bwMode="auto">
          <a:xfrm>
            <a:off x="611188" y="1484313"/>
            <a:ext cx="8229600" cy="4392612"/>
          </a:xfrm>
          <a:prstGeom prst="foldedCorner">
            <a:avLst>
              <a:gd name="adj" fmla="val 7523"/>
            </a:avLst>
          </a:prstGeom>
          <a:gradFill rotWithShape="0">
            <a:gsLst>
              <a:gs pos="0">
                <a:schemeClr val="bg1"/>
              </a:gs>
              <a:gs pos="100000">
                <a:srgbClr val="FFFFCC"/>
              </a:gs>
            </a:gsLst>
            <a:lin ang="5400000" scaled="1"/>
          </a:gra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20000"/>
              </a:spcBef>
              <a:buFontTx/>
              <a:buChar char="•"/>
            </a:pPr>
            <a:r>
              <a:rPr lang="zh-CN" altLang="en-US" sz="2800" b="1">
                <a:solidFill>
                  <a:srgbClr val="0000FF"/>
                </a:solidFill>
              </a:rPr>
              <a:t>例</a:t>
            </a:r>
            <a:r>
              <a:rPr lang="en-US" altLang="zh-CN" sz="2800" b="1">
                <a:solidFill>
                  <a:srgbClr val="0000FF"/>
                </a:solidFill>
              </a:rPr>
              <a:t>1</a:t>
            </a:r>
            <a:r>
              <a:rPr lang="en-US" altLang="zh-CN" sz="2800" b="1"/>
              <a:t>  </a:t>
            </a:r>
            <a:r>
              <a:rPr lang="zh-CN" altLang="en-US" sz="2800" b="1"/>
              <a:t>某人平时下班总是按预定时间到达某处，然</a:t>
            </a:r>
          </a:p>
          <a:p>
            <a:pPr>
              <a:spcBef>
                <a:spcPct val="20000"/>
              </a:spcBef>
            </a:pPr>
            <a:r>
              <a:rPr lang="zh-CN" altLang="en-US" sz="2800" b="1"/>
              <a:t>然后他妻子开车接他回家。有一天，他比平时提早</a:t>
            </a:r>
          </a:p>
          <a:p>
            <a:pPr>
              <a:spcBef>
                <a:spcPct val="20000"/>
              </a:spcBef>
            </a:pPr>
            <a:r>
              <a:rPr lang="zh-CN" altLang="en-US" sz="2800" b="1"/>
              <a:t>了三十分钟到达该处，于是此人就沿着妻子来接他</a:t>
            </a:r>
          </a:p>
          <a:p>
            <a:pPr>
              <a:spcBef>
                <a:spcPct val="20000"/>
              </a:spcBef>
            </a:pPr>
            <a:r>
              <a:rPr lang="zh-CN" altLang="en-US" sz="2800" b="1"/>
              <a:t>的方向步行回去并在途中遇到了妻子，这一天，他</a:t>
            </a:r>
          </a:p>
          <a:p>
            <a:pPr>
              <a:spcBef>
                <a:spcPct val="20000"/>
              </a:spcBef>
            </a:pPr>
            <a:r>
              <a:rPr lang="zh-CN" altLang="en-US" sz="2800" b="1"/>
              <a:t>比平时提前了十分钟到家，问此人共步行了多长时</a:t>
            </a:r>
          </a:p>
          <a:p>
            <a:pPr>
              <a:spcBef>
                <a:spcPct val="20000"/>
              </a:spcBef>
            </a:pPr>
            <a:r>
              <a:rPr lang="zh-CN" altLang="en-US" sz="2800" b="1"/>
              <a:t>间？ </a:t>
            </a:r>
          </a:p>
          <a:p>
            <a:endParaRPr kumimoji="1" lang="en-US" altLang="zh-CN" sz="2800" b="1"/>
          </a:p>
        </p:txBody>
      </p:sp>
      <p:grpSp>
        <p:nvGrpSpPr>
          <p:cNvPr id="110597" name="Group 5"/>
          <p:cNvGrpSpPr>
            <a:grpSpLocks/>
          </p:cNvGrpSpPr>
          <p:nvPr/>
        </p:nvGrpSpPr>
        <p:grpSpPr bwMode="auto">
          <a:xfrm>
            <a:off x="611188" y="404813"/>
            <a:ext cx="5473700" cy="838200"/>
            <a:chOff x="476" y="255"/>
            <a:chExt cx="4754" cy="528"/>
          </a:xfrm>
        </p:grpSpPr>
        <p:sp>
          <p:nvSpPr>
            <p:cNvPr id="110598" name="AutoShape 6" descr="白色大理石"/>
            <p:cNvSpPr>
              <a:spLocks noChangeArrowheads="1"/>
            </p:cNvSpPr>
            <p:nvPr/>
          </p:nvSpPr>
          <p:spPr bwMode="auto">
            <a:xfrm>
              <a:off x="476" y="255"/>
              <a:ext cx="3991" cy="528"/>
            </a:xfrm>
            <a:prstGeom prst="bevel">
              <a:avLst>
                <a:gd name="adj" fmla="val 12500"/>
              </a:avLst>
            </a:prstGeom>
            <a:blipFill dpi="0" rotWithShape="0">
              <a:blip r:embed="rId2"/>
              <a:srcRect/>
              <a:tile tx="0" ty="0" sx="100000" sy="100000" flip="none" algn="tl"/>
            </a:blipFill>
            <a:ln w="25400">
              <a:solidFill>
                <a:srgbClr val="96969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sz="3200" b="1">
                  <a:solidFill>
                    <a:srgbClr val="0000FF"/>
                  </a:solidFill>
                  <a:effectLst>
                    <a:outerShdw blurRad="38100" dist="38100" dir="2700000" algn="tl">
                      <a:srgbClr val="C0C0C0"/>
                    </a:outerShdw>
                  </a:effectLst>
                  <a:latin typeface="宋体" pitchFamily="2" charset="-122"/>
                </a:rPr>
                <a:t>§1.5</a:t>
              </a:r>
              <a:r>
                <a:rPr lang="en-US" altLang="zh-CN" sz="3200" b="1">
                  <a:solidFill>
                    <a:schemeClr val="tx2"/>
                  </a:solidFill>
                  <a:effectLst>
                    <a:outerShdw blurRad="38100" dist="38100" dir="2700000" algn="tl">
                      <a:srgbClr val="C0C0C0"/>
                    </a:outerShdw>
                  </a:effectLst>
                  <a:latin typeface="宋体" pitchFamily="2" charset="-122"/>
                </a:rPr>
                <a:t> </a:t>
              </a:r>
              <a:r>
                <a:rPr lang="zh-CN" altLang="en-US" sz="3200" b="1">
                  <a:solidFill>
                    <a:schemeClr val="tx2"/>
                  </a:solidFill>
                  <a:effectLst>
                    <a:outerShdw blurRad="38100" dist="38100" dir="2700000" algn="tl">
                      <a:srgbClr val="C0C0C0"/>
                    </a:outerShdw>
                  </a:effectLst>
                  <a:latin typeface="宋体" pitchFamily="2" charset="-122"/>
                </a:rPr>
                <a:t>一些简单实例</a:t>
              </a:r>
            </a:p>
          </p:txBody>
        </p:sp>
        <p:pic>
          <p:nvPicPr>
            <p:cNvPr id="110599" name="Picture 7" descr="41679"/>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4558" y="300"/>
              <a:ext cx="672" cy="430"/>
            </a:xfrm>
            <a:prstGeom prst="rect">
              <a:avLst/>
            </a:prstGeom>
            <a:noFill/>
            <a:extLst>
              <a:ext uri="{909E8E84-426E-40DD-AFC4-6F175D3DCCD1}">
                <a14:hiddenFill xmlns:a14="http://schemas.microsoft.com/office/drawing/2010/main">
                  <a:solidFill>
                    <a:srgbClr val="FFFFFF"/>
                  </a:solidFill>
                </a14:hiddenFill>
              </a:ext>
            </a:extLst>
          </p:spPr>
        </p:pic>
      </p:grpSp>
      <p:pic>
        <p:nvPicPr>
          <p:cNvPr id="110600" name="Picture 8" descr="AMCONFU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7237413" y="4292600"/>
            <a:ext cx="1138237" cy="1943100"/>
          </a:xfrm>
          <a:prstGeom prst="rect">
            <a:avLst/>
          </a:prstGeom>
          <a:noFill/>
          <a:extLst>
            <a:ext uri="{909E8E84-426E-40DD-AFC4-6F175D3DCCD1}">
              <a14:hiddenFill xmlns:a14="http://schemas.microsoft.com/office/drawing/2010/main">
                <a:solidFill>
                  <a:srgbClr val="FFFFFF"/>
                </a:solidFill>
              </a14:hiddenFill>
            </a:ext>
          </a:extLst>
        </p:spPr>
      </p:pic>
      <p:sp>
        <p:nvSpPr>
          <p:cNvPr id="110601" name="AutoShape 9"/>
          <p:cNvSpPr>
            <a:spLocks noChangeArrowheads="1"/>
          </p:cNvSpPr>
          <p:nvPr/>
        </p:nvSpPr>
        <p:spPr bwMode="auto">
          <a:xfrm>
            <a:off x="3995738" y="4149725"/>
            <a:ext cx="3097212" cy="1419225"/>
          </a:xfrm>
          <a:prstGeom prst="cloudCallout">
            <a:avLst>
              <a:gd name="adj1" fmla="val 60509"/>
              <a:gd name="adj2" fmla="val -16106"/>
            </a:avLst>
          </a:prstGeom>
          <a:gradFill rotWithShape="0">
            <a:gsLst>
              <a:gs pos="0">
                <a:srgbClr val="CCFFFF"/>
              </a:gs>
              <a:gs pos="100000">
                <a:srgbClr val="CCFFFF">
                  <a:gamma/>
                  <a:shade val="70980"/>
                  <a:invGamma/>
                </a:srgbClr>
              </a:gs>
            </a:gsLst>
            <a:lin ang="18900000" scaled="1"/>
          </a:gradFill>
          <a:ln w="9525">
            <a:solidFill>
              <a:srgbClr val="CC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latin typeface="Times New Roman" pitchFamily="18" charset="0"/>
              </a:rPr>
              <a:t>     </a:t>
            </a:r>
            <a:r>
              <a:rPr kumimoji="1" lang="zh-CN" altLang="en-US" sz="2400" b="1">
                <a:solidFill>
                  <a:srgbClr val="0000FF"/>
                </a:solidFill>
                <a:latin typeface="华文行楷" pitchFamily="2" charset="-122"/>
                <a:ea typeface="华文行楷" pitchFamily="2" charset="-122"/>
              </a:rPr>
              <a:t>似乎条件不够哦 。。</a:t>
            </a:r>
          </a:p>
        </p:txBody>
      </p:sp>
      <p:grpSp>
        <p:nvGrpSpPr>
          <p:cNvPr id="110604" name="Group 12"/>
          <p:cNvGrpSpPr>
            <a:grpSpLocks/>
          </p:cNvGrpSpPr>
          <p:nvPr/>
        </p:nvGrpSpPr>
        <p:grpSpPr bwMode="auto">
          <a:xfrm>
            <a:off x="650875" y="4298950"/>
            <a:ext cx="1593850" cy="1631950"/>
            <a:chOff x="2051" y="1696"/>
            <a:chExt cx="1004" cy="1028"/>
          </a:xfrm>
        </p:grpSpPr>
        <p:sp>
          <p:nvSpPr>
            <p:cNvPr id="110605" name="Freeform 13"/>
            <p:cNvSpPr>
              <a:spLocks/>
            </p:cNvSpPr>
            <p:nvPr/>
          </p:nvSpPr>
          <p:spPr bwMode="auto">
            <a:xfrm rot="1123344">
              <a:off x="2261" y="1981"/>
              <a:ext cx="467" cy="582"/>
            </a:xfrm>
            <a:custGeom>
              <a:avLst/>
              <a:gdLst>
                <a:gd name="T0" fmla="*/ 38 w 648"/>
                <a:gd name="T1" fmla="*/ 148 h 858"/>
                <a:gd name="T2" fmla="*/ 89 w 648"/>
                <a:gd name="T3" fmla="*/ 103 h 858"/>
                <a:gd name="T4" fmla="*/ 292 w 648"/>
                <a:gd name="T5" fmla="*/ 40 h 858"/>
                <a:gd name="T6" fmla="*/ 418 w 648"/>
                <a:gd name="T7" fmla="*/ 7 h 858"/>
                <a:gd name="T8" fmla="*/ 463 w 648"/>
                <a:gd name="T9" fmla="*/ 0 h 858"/>
                <a:gd name="T10" fmla="*/ 526 w 648"/>
                <a:gd name="T11" fmla="*/ 97 h 858"/>
                <a:gd name="T12" fmla="*/ 559 w 648"/>
                <a:gd name="T13" fmla="*/ 206 h 858"/>
                <a:gd name="T14" fmla="*/ 577 w 648"/>
                <a:gd name="T15" fmla="*/ 309 h 858"/>
                <a:gd name="T16" fmla="*/ 577 w 648"/>
                <a:gd name="T17" fmla="*/ 495 h 858"/>
                <a:gd name="T18" fmla="*/ 648 w 648"/>
                <a:gd name="T19" fmla="*/ 678 h 858"/>
                <a:gd name="T20" fmla="*/ 640 w 648"/>
                <a:gd name="T21" fmla="*/ 763 h 858"/>
                <a:gd name="T22" fmla="*/ 545 w 648"/>
                <a:gd name="T23" fmla="*/ 813 h 858"/>
                <a:gd name="T24" fmla="*/ 299 w 648"/>
                <a:gd name="T25" fmla="*/ 858 h 858"/>
                <a:gd name="T26" fmla="*/ 210 w 648"/>
                <a:gd name="T27" fmla="*/ 807 h 858"/>
                <a:gd name="T28" fmla="*/ 153 w 648"/>
                <a:gd name="T29" fmla="*/ 660 h 858"/>
                <a:gd name="T30" fmla="*/ 108 w 648"/>
                <a:gd name="T31" fmla="*/ 499 h 858"/>
                <a:gd name="T32" fmla="*/ 25 w 648"/>
                <a:gd name="T33" fmla="*/ 416 h 858"/>
                <a:gd name="T34" fmla="*/ 6 w 648"/>
                <a:gd name="T35" fmla="*/ 328 h 858"/>
                <a:gd name="T36" fmla="*/ 0 w 648"/>
                <a:gd name="T37" fmla="*/ 219 h 858"/>
                <a:gd name="T38" fmla="*/ 38 w 648"/>
                <a:gd name="T39" fmla="*/ 148 h 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8" h="858">
                  <a:moveTo>
                    <a:pt x="38" y="148"/>
                  </a:moveTo>
                  <a:lnTo>
                    <a:pt x="89" y="103"/>
                  </a:lnTo>
                  <a:lnTo>
                    <a:pt x="292" y="40"/>
                  </a:lnTo>
                  <a:lnTo>
                    <a:pt x="418" y="7"/>
                  </a:lnTo>
                  <a:lnTo>
                    <a:pt x="463" y="0"/>
                  </a:lnTo>
                  <a:lnTo>
                    <a:pt x="526" y="97"/>
                  </a:lnTo>
                  <a:lnTo>
                    <a:pt x="559" y="206"/>
                  </a:lnTo>
                  <a:lnTo>
                    <a:pt x="577" y="309"/>
                  </a:lnTo>
                  <a:lnTo>
                    <a:pt x="577" y="495"/>
                  </a:lnTo>
                  <a:lnTo>
                    <a:pt x="648" y="678"/>
                  </a:lnTo>
                  <a:lnTo>
                    <a:pt x="640" y="763"/>
                  </a:lnTo>
                  <a:lnTo>
                    <a:pt x="545" y="813"/>
                  </a:lnTo>
                  <a:lnTo>
                    <a:pt x="299" y="858"/>
                  </a:lnTo>
                  <a:lnTo>
                    <a:pt x="210" y="807"/>
                  </a:lnTo>
                  <a:lnTo>
                    <a:pt x="153" y="660"/>
                  </a:lnTo>
                  <a:lnTo>
                    <a:pt x="108" y="499"/>
                  </a:lnTo>
                  <a:lnTo>
                    <a:pt x="25" y="416"/>
                  </a:lnTo>
                  <a:lnTo>
                    <a:pt x="6" y="328"/>
                  </a:lnTo>
                  <a:lnTo>
                    <a:pt x="0" y="219"/>
                  </a:lnTo>
                  <a:lnTo>
                    <a:pt x="38" y="148"/>
                  </a:lnTo>
                  <a:close/>
                </a:path>
              </a:pathLst>
            </a:custGeom>
            <a:solidFill>
              <a:srgbClr val="FFFFFF"/>
            </a:solidFill>
            <a:ln w="12700">
              <a:solidFill>
                <a:srgbClr val="000000"/>
              </a:solidFill>
              <a:prstDash val="solid"/>
              <a:round/>
              <a:headEnd/>
              <a:tailEnd/>
            </a:ln>
          </p:spPr>
          <p:txBody>
            <a:bodyPr/>
            <a:lstStyle/>
            <a:p>
              <a:endParaRPr lang="zh-CN" altLang="en-US"/>
            </a:p>
          </p:txBody>
        </p:sp>
        <p:grpSp>
          <p:nvGrpSpPr>
            <p:cNvPr id="110606" name="Group 14"/>
            <p:cNvGrpSpPr>
              <a:grpSpLocks/>
            </p:cNvGrpSpPr>
            <p:nvPr/>
          </p:nvGrpSpPr>
          <p:grpSpPr bwMode="auto">
            <a:xfrm rot="1123344">
              <a:off x="2441" y="2029"/>
              <a:ext cx="511" cy="637"/>
              <a:chOff x="2308" y="1206"/>
              <a:chExt cx="710" cy="940"/>
            </a:xfrm>
          </p:grpSpPr>
          <p:sp>
            <p:nvSpPr>
              <p:cNvPr id="110607" name="Freeform 15"/>
              <p:cNvSpPr>
                <a:spLocks/>
              </p:cNvSpPr>
              <p:nvPr/>
            </p:nvSpPr>
            <p:spPr bwMode="auto">
              <a:xfrm>
                <a:off x="2308" y="1206"/>
                <a:ext cx="710" cy="940"/>
              </a:xfrm>
              <a:custGeom>
                <a:avLst/>
                <a:gdLst>
                  <a:gd name="T0" fmla="*/ 0 w 710"/>
                  <a:gd name="T1" fmla="*/ 58 h 940"/>
                  <a:gd name="T2" fmla="*/ 39 w 710"/>
                  <a:gd name="T3" fmla="*/ 113 h 940"/>
                  <a:gd name="T4" fmla="*/ 90 w 710"/>
                  <a:gd name="T5" fmla="*/ 197 h 940"/>
                  <a:gd name="T6" fmla="*/ 141 w 710"/>
                  <a:gd name="T7" fmla="*/ 307 h 940"/>
                  <a:gd name="T8" fmla="*/ 182 w 710"/>
                  <a:gd name="T9" fmla="*/ 415 h 940"/>
                  <a:gd name="T10" fmla="*/ 211 w 710"/>
                  <a:gd name="T11" fmla="*/ 503 h 940"/>
                  <a:gd name="T12" fmla="*/ 261 w 710"/>
                  <a:gd name="T13" fmla="*/ 685 h 940"/>
                  <a:gd name="T14" fmla="*/ 276 w 710"/>
                  <a:gd name="T15" fmla="*/ 741 h 940"/>
                  <a:gd name="T16" fmla="*/ 297 w 710"/>
                  <a:gd name="T17" fmla="*/ 777 h 940"/>
                  <a:gd name="T18" fmla="*/ 315 w 710"/>
                  <a:gd name="T19" fmla="*/ 807 h 940"/>
                  <a:gd name="T20" fmla="*/ 455 w 710"/>
                  <a:gd name="T21" fmla="*/ 901 h 940"/>
                  <a:gd name="T22" fmla="*/ 507 w 710"/>
                  <a:gd name="T23" fmla="*/ 940 h 940"/>
                  <a:gd name="T24" fmla="*/ 500 w 710"/>
                  <a:gd name="T25" fmla="*/ 844 h 940"/>
                  <a:gd name="T26" fmla="*/ 477 w 710"/>
                  <a:gd name="T27" fmla="*/ 766 h 940"/>
                  <a:gd name="T28" fmla="*/ 450 w 710"/>
                  <a:gd name="T29" fmla="*/ 684 h 940"/>
                  <a:gd name="T30" fmla="*/ 387 w 710"/>
                  <a:gd name="T31" fmla="*/ 583 h 940"/>
                  <a:gd name="T32" fmla="*/ 347 w 710"/>
                  <a:gd name="T33" fmla="*/ 472 h 940"/>
                  <a:gd name="T34" fmla="*/ 328 w 710"/>
                  <a:gd name="T35" fmla="*/ 307 h 940"/>
                  <a:gd name="T36" fmla="*/ 411 w 710"/>
                  <a:gd name="T37" fmla="*/ 371 h 940"/>
                  <a:gd name="T38" fmla="*/ 488 w 710"/>
                  <a:gd name="T39" fmla="*/ 423 h 940"/>
                  <a:gd name="T40" fmla="*/ 564 w 710"/>
                  <a:gd name="T41" fmla="*/ 448 h 940"/>
                  <a:gd name="T42" fmla="*/ 614 w 710"/>
                  <a:gd name="T43" fmla="*/ 460 h 940"/>
                  <a:gd name="T44" fmla="*/ 653 w 710"/>
                  <a:gd name="T45" fmla="*/ 454 h 940"/>
                  <a:gd name="T46" fmla="*/ 678 w 710"/>
                  <a:gd name="T47" fmla="*/ 423 h 940"/>
                  <a:gd name="T48" fmla="*/ 704 w 710"/>
                  <a:gd name="T49" fmla="*/ 335 h 940"/>
                  <a:gd name="T50" fmla="*/ 710 w 710"/>
                  <a:gd name="T51" fmla="*/ 271 h 940"/>
                  <a:gd name="T52" fmla="*/ 710 w 710"/>
                  <a:gd name="T53" fmla="*/ 163 h 940"/>
                  <a:gd name="T54" fmla="*/ 710 w 710"/>
                  <a:gd name="T55" fmla="*/ 73 h 940"/>
                  <a:gd name="T56" fmla="*/ 595 w 710"/>
                  <a:gd name="T57" fmla="*/ 76 h 940"/>
                  <a:gd name="T58" fmla="*/ 545 w 710"/>
                  <a:gd name="T59" fmla="*/ 64 h 940"/>
                  <a:gd name="T60" fmla="*/ 538 w 710"/>
                  <a:gd name="T61" fmla="*/ 166 h 940"/>
                  <a:gd name="T62" fmla="*/ 526 w 710"/>
                  <a:gd name="T63" fmla="*/ 198 h 940"/>
                  <a:gd name="T64" fmla="*/ 450 w 710"/>
                  <a:gd name="T65" fmla="*/ 160 h 940"/>
                  <a:gd name="T66" fmla="*/ 398 w 710"/>
                  <a:gd name="T67" fmla="*/ 116 h 940"/>
                  <a:gd name="T68" fmla="*/ 302 w 710"/>
                  <a:gd name="T69" fmla="*/ 64 h 940"/>
                  <a:gd name="T70" fmla="*/ 233 w 710"/>
                  <a:gd name="T71" fmla="*/ 19 h 940"/>
                  <a:gd name="T72" fmla="*/ 171 w 710"/>
                  <a:gd name="T73" fmla="*/ 0 h 940"/>
                  <a:gd name="T74" fmla="*/ 94 w 710"/>
                  <a:gd name="T75" fmla="*/ 31 h 940"/>
                  <a:gd name="T76" fmla="*/ 0 w 710"/>
                  <a:gd name="T77" fmla="*/ 58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10" h="940">
                    <a:moveTo>
                      <a:pt x="0" y="58"/>
                    </a:moveTo>
                    <a:lnTo>
                      <a:pt x="39" y="113"/>
                    </a:lnTo>
                    <a:lnTo>
                      <a:pt x="90" y="197"/>
                    </a:lnTo>
                    <a:lnTo>
                      <a:pt x="141" y="307"/>
                    </a:lnTo>
                    <a:lnTo>
                      <a:pt x="182" y="415"/>
                    </a:lnTo>
                    <a:lnTo>
                      <a:pt x="211" y="503"/>
                    </a:lnTo>
                    <a:lnTo>
                      <a:pt x="261" y="685"/>
                    </a:lnTo>
                    <a:lnTo>
                      <a:pt x="276" y="741"/>
                    </a:lnTo>
                    <a:lnTo>
                      <a:pt x="297" y="777"/>
                    </a:lnTo>
                    <a:lnTo>
                      <a:pt x="315" y="807"/>
                    </a:lnTo>
                    <a:lnTo>
                      <a:pt x="455" y="901"/>
                    </a:lnTo>
                    <a:lnTo>
                      <a:pt x="507" y="940"/>
                    </a:lnTo>
                    <a:lnTo>
                      <a:pt x="500" y="844"/>
                    </a:lnTo>
                    <a:lnTo>
                      <a:pt x="477" y="766"/>
                    </a:lnTo>
                    <a:lnTo>
                      <a:pt x="450" y="684"/>
                    </a:lnTo>
                    <a:lnTo>
                      <a:pt x="387" y="583"/>
                    </a:lnTo>
                    <a:lnTo>
                      <a:pt x="347" y="472"/>
                    </a:lnTo>
                    <a:lnTo>
                      <a:pt x="328" y="307"/>
                    </a:lnTo>
                    <a:lnTo>
                      <a:pt x="411" y="371"/>
                    </a:lnTo>
                    <a:lnTo>
                      <a:pt x="488" y="423"/>
                    </a:lnTo>
                    <a:lnTo>
                      <a:pt x="564" y="448"/>
                    </a:lnTo>
                    <a:lnTo>
                      <a:pt x="614" y="460"/>
                    </a:lnTo>
                    <a:lnTo>
                      <a:pt x="653" y="454"/>
                    </a:lnTo>
                    <a:lnTo>
                      <a:pt x="678" y="423"/>
                    </a:lnTo>
                    <a:lnTo>
                      <a:pt x="704" y="335"/>
                    </a:lnTo>
                    <a:lnTo>
                      <a:pt x="710" y="271"/>
                    </a:lnTo>
                    <a:lnTo>
                      <a:pt x="710" y="163"/>
                    </a:lnTo>
                    <a:lnTo>
                      <a:pt x="710" y="73"/>
                    </a:lnTo>
                    <a:lnTo>
                      <a:pt x="595" y="76"/>
                    </a:lnTo>
                    <a:lnTo>
                      <a:pt x="545" y="64"/>
                    </a:lnTo>
                    <a:lnTo>
                      <a:pt x="538" y="166"/>
                    </a:lnTo>
                    <a:lnTo>
                      <a:pt x="526" y="198"/>
                    </a:lnTo>
                    <a:lnTo>
                      <a:pt x="450" y="160"/>
                    </a:lnTo>
                    <a:lnTo>
                      <a:pt x="398" y="116"/>
                    </a:lnTo>
                    <a:lnTo>
                      <a:pt x="302" y="64"/>
                    </a:lnTo>
                    <a:lnTo>
                      <a:pt x="233" y="19"/>
                    </a:lnTo>
                    <a:lnTo>
                      <a:pt x="171" y="0"/>
                    </a:lnTo>
                    <a:lnTo>
                      <a:pt x="94" y="31"/>
                    </a:lnTo>
                    <a:lnTo>
                      <a:pt x="0" y="58"/>
                    </a:lnTo>
                    <a:close/>
                  </a:path>
                </a:pathLst>
              </a:custGeom>
              <a:solidFill>
                <a:srgbClr val="0000FF"/>
              </a:solidFill>
              <a:ln w="12700">
                <a:solidFill>
                  <a:srgbClr val="000000"/>
                </a:solidFill>
                <a:prstDash val="solid"/>
                <a:round/>
                <a:headEnd/>
                <a:tailEnd/>
              </a:ln>
            </p:spPr>
            <p:txBody>
              <a:bodyPr/>
              <a:lstStyle/>
              <a:p>
                <a:endParaRPr lang="zh-CN" altLang="en-US"/>
              </a:p>
            </p:txBody>
          </p:sp>
          <p:sp>
            <p:nvSpPr>
              <p:cNvPr id="110608" name="Freeform 16"/>
              <p:cNvSpPr>
                <a:spLocks/>
              </p:cNvSpPr>
              <p:nvPr/>
            </p:nvSpPr>
            <p:spPr bwMode="auto">
              <a:xfrm>
                <a:off x="2355" y="1252"/>
                <a:ext cx="199" cy="569"/>
              </a:xfrm>
              <a:custGeom>
                <a:avLst/>
                <a:gdLst>
                  <a:gd name="T0" fmla="*/ 0 w 199"/>
                  <a:gd name="T1" fmla="*/ 0 h 569"/>
                  <a:gd name="T2" fmla="*/ 87 w 199"/>
                  <a:gd name="T3" fmla="*/ 39 h 569"/>
                  <a:gd name="T4" fmla="*/ 79 w 199"/>
                  <a:gd name="T5" fmla="*/ 107 h 569"/>
                  <a:gd name="T6" fmla="*/ 134 w 199"/>
                  <a:gd name="T7" fmla="*/ 110 h 569"/>
                  <a:gd name="T8" fmla="*/ 169 w 199"/>
                  <a:gd name="T9" fmla="*/ 233 h 569"/>
                  <a:gd name="T10" fmla="*/ 189 w 199"/>
                  <a:gd name="T11" fmla="*/ 366 h 569"/>
                  <a:gd name="T12" fmla="*/ 197 w 199"/>
                  <a:gd name="T13" fmla="*/ 492 h 569"/>
                  <a:gd name="T14" fmla="*/ 199 w 199"/>
                  <a:gd name="T15" fmla="*/ 569 h 5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9" h="569">
                    <a:moveTo>
                      <a:pt x="0" y="0"/>
                    </a:moveTo>
                    <a:lnTo>
                      <a:pt x="87" y="39"/>
                    </a:lnTo>
                    <a:lnTo>
                      <a:pt x="79" y="107"/>
                    </a:lnTo>
                    <a:lnTo>
                      <a:pt x="134" y="110"/>
                    </a:lnTo>
                    <a:lnTo>
                      <a:pt x="169" y="233"/>
                    </a:lnTo>
                    <a:lnTo>
                      <a:pt x="189" y="366"/>
                    </a:lnTo>
                    <a:lnTo>
                      <a:pt x="197" y="492"/>
                    </a:lnTo>
                    <a:lnTo>
                      <a:pt x="199" y="569"/>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10609" name="Freeform 17"/>
            <p:cNvSpPr>
              <a:spLocks/>
            </p:cNvSpPr>
            <p:nvPr/>
          </p:nvSpPr>
          <p:spPr bwMode="auto">
            <a:xfrm rot="1123344">
              <a:off x="2406" y="1975"/>
              <a:ext cx="154" cy="119"/>
            </a:xfrm>
            <a:custGeom>
              <a:avLst/>
              <a:gdLst>
                <a:gd name="T0" fmla="*/ 19 w 213"/>
                <a:gd name="T1" fmla="*/ 56 h 176"/>
                <a:gd name="T2" fmla="*/ 0 w 213"/>
                <a:gd name="T3" fmla="*/ 85 h 176"/>
                <a:gd name="T4" fmla="*/ 92 w 213"/>
                <a:gd name="T5" fmla="*/ 176 h 176"/>
                <a:gd name="T6" fmla="*/ 122 w 213"/>
                <a:gd name="T7" fmla="*/ 69 h 176"/>
                <a:gd name="T8" fmla="*/ 213 w 213"/>
                <a:gd name="T9" fmla="*/ 122 h 176"/>
                <a:gd name="T10" fmla="*/ 209 w 213"/>
                <a:gd name="T11" fmla="*/ 30 h 176"/>
                <a:gd name="T12" fmla="*/ 153 w 213"/>
                <a:gd name="T13" fmla="*/ 0 h 176"/>
                <a:gd name="T14" fmla="*/ 19 w 213"/>
                <a:gd name="T15" fmla="*/ 56 h 1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 h="176">
                  <a:moveTo>
                    <a:pt x="19" y="56"/>
                  </a:moveTo>
                  <a:lnTo>
                    <a:pt x="0" y="85"/>
                  </a:lnTo>
                  <a:lnTo>
                    <a:pt x="92" y="176"/>
                  </a:lnTo>
                  <a:lnTo>
                    <a:pt x="122" y="69"/>
                  </a:lnTo>
                  <a:lnTo>
                    <a:pt x="213" y="122"/>
                  </a:lnTo>
                  <a:lnTo>
                    <a:pt x="209" y="30"/>
                  </a:lnTo>
                  <a:lnTo>
                    <a:pt x="153" y="0"/>
                  </a:lnTo>
                  <a:lnTo>
                    <a:pt x="19" y="56"/>
                  </a:lnTo>
                  <a:close/>
                </a:path>
              </a:pathLst>
            </a:custGeom>
            <a:solidFill>
              <a:srgbClr val="FFFFFF"/>
            </a:solidFill>
            <a:ln w="12700">
              <a:solidFill>
                <a:srgbClr val="000000"/>
              </a:solidFill>
              <a:prstDash val="solid"/>
              <a:round/>
              <a:headEnd/>
              <a:tailEnd/>
            </a:ln>
          </p:spPr>
          <p:txBody>
            <a:bodyPr/>
            <a:lstStyle/>
            <a:p>
              <a:endParaRPr lang="zh-CN" altLang="en-US"/>
            </a:p>
          </p:txBody>
        </p:sp>
        <p:grpSp>
          <p:nvGrpSpPr>
            <p:cNvPr id="110610" name="Group 18"/>
            <p:cNvGrpSpPr>
              <a:grpSpLocks/>
            </p:cNvGrpSpPr>
            <p:nvPr/>
          </p:nvGrpSpPr>
          <p:grpSpPr bwMode="auto">
            <a:xfrm rot="1123344">
              <a:off x="2051" y="1977"/>
              <a:ext cx="454" cy="747"/>
              <a:chOff x="1799" y="1328"/>
              <a:chExt cx="630" cy="1101"/>
            </a:xfrm>
          </p:grpSpPr>
          <p:grpSp>
            <p:nvGrpSpPr>
              <p:cNvPr id="110611" name="Group 19"/>
              <p:cNvGrpSpPr>
                <a:grpSpLocks/>
              </p:cNvGrpSpPr>
              <p:nvPr/>
            </p:nvGrpSpPr>
            <p:grpSpPr bwMode="auto">
              <a:xfrm>
                <a:off x="1968" y="1328"/>
                <a:ext cx="461" cy="1101"/>
                <a:chOff x="1968" y="1328"/>
                <a:chExt cx="461" cy="1101"/>
              </a:xfrm>
            </p:grpSpPr>
            <p:sp>
              <p:nvSpPr>
                <p:cNvPr id="110612" name="Freeform 20"/>
                <p:cNvSpPr>
                  <a:spLocks/>
                </p:cNvSpPr>
                <p:nvPr/>
              </p:nvSpPr>
              <p:spPr bwMode="auto">
                <a:xfrm>
                  <a:off x="1968" y="1328"/>
                  <a:ext cx="461" cy="1101"/>
                </a:xfrm>
                <a:custGeom>
                  <a:avLst/>
                  <a:gdLst>
                    <a:gd name="T0" fmla="*/ 322 w 461"/>
                    <a:gd name="T1" fmla="*/ 1065 h 1101"/>
                    <a:gd name="T2" fmla="*/ 398 w 461"/>
                    <a:gd name="T3" fmla="*/ 1019 h 1101"/>
                    <a:gd name="T4" fmla="*/ 430 w 461"/>
                    <a:gd name="T5" fmla="*/ 916 h 1101"/>
                    <a:gd name="T6" fmla="*/ 454 w 461"/>
                    <a:gd name="T7" fmla="*/ 823 h 1101"/>
                    <a:gd name="T8" fmla="*/ 461 w 461"/>
                    <a:gd name="T9" fmla="*/ 720 h 1101"/>
                    <a:gd name="T10" fmla="*/ 434 w 461"/>
                    <a:gd name="T11" fmla="*/ 608 h 1101"/>
                    <a:gd name="T12" fmla="*/ 416 w 461"/>
                    <a:gd name="T13" fmla="*/ 516 h 1101"/>
                    <a:gd name="T14" fmla="*/ 392 w 461"/>
                    <a:gd name="T15" fmla="*/ 410 h 1101"/>
                    <a:gd name="T16" fmla="*/ 363 w 461"/>
                    <a:gd name="T17" fmla="*/ 331 h 1101"/>
                    <a:gd name="T18" fmla="*/ 315 w 461"/>
                    <a:gd name="T19" fmla="*/ 236 h 1101"/>
                    <a:gd name="T20" fmla="*/ 276 w 461"/>
                    <a:gd name="T21" fmla="*/ 149 h 1101"/>
                    <a:gd name="T22" fmla="*/ 207 w 461"/>
                    <a:gd name="T23" fmla="*/ 45 h 1101"/>
                    <a:gd name="T24" fmla="*/ 169 w 461"/>
                    <a:gd name="T25" fmla="*/ 0 h 1101"/>
                    <a:gd name="T26" fmla="*/ 124 w 461"/>
                    <a:gd name="T27" fmla="*/ 33 h 1101"/>
                    <a:gd name="T28" fmla="*/ 77 w 461"/>
                    <a:gd name="T29" fmla="*/ 76 h 1101"/>
                    <a:gd name="T30" fmla="*/ 13 w 461"/>
                    <a:gd name="T31" fmla="*/ 134 h 1101"/>
                    <a:gd name="T32" fmla="*/ 7 w 461"/>
                    <a:gd name="T33" fmla="*/ 153 h 1101"/>
                    <a:gd name="T34" fmla="*/ 0 w 461"/>
                    <a:gd name="T35" fmla="*/ 187 h 1101"/>
                    <a:gd name="T36" fmla="*/ 19 w 461"/>
                    <a:gd name="T37" fmla="*/ 247 h 1101"/>
                    <a:gd name="T38" fmla="*/ 45 w 461"/>
                    <a:gd name="T39" fmla="*/ 321 h 1101"/>
                    <a:gd name="T40" fmla="*/ 115 w 461"/>
                    <a:gd name="T41" fmla="*/ 457 h 1101"/>
                    <a:gd name="T42" fmla="*/ 141 w 461"/>
                    <a:gd name="T43" fmla="*/ 573 h 1101"/>
                    <a:gd name="T44" fmla="*/ 150 w 461"/>
                    <a:gd name="T45" fmla="*/ 661 h 1101"/>
                    <a:gd name="T46" fmla="*/ 153 w 461"/>
                    <a:gd name="T47" fmla="*/ 728 h 1101"/>
                    <a:gd name="T48" fmla="*/ 153 w 461"/>
                    <a:gd name="T49" fmla="*/ 843 h 1101"/>
                    <a:gd name="T50" fmla="*/ 141 w 461"/>
                    <a:gd name="T51" fmla="*/ 1024 h 1101"/>
                    <a:gd name="T52" fmla="*/ 141 w 461"/>
                    <a:gd name="T53" fmla="*/ 1086 h 1101"/>
                    <a:gd name="T54" fmla="*/ 162 w 461"/>
                    <a:gd name="T55" fmla="*/ 1095 h 1101"/>
                    <a:gd name="T56" fmla="*/ 224 w 461"/>
                    <a:gd name="T57" fmla="*/ 1101 h 1101"/>
                    <a:gd name="T58" fmla="*/ 269 w 461"/>
                    <a:gd name="T59" fmla="*/ 1088 h 1101"/>
                    <a:gd name="T60" fmla="*/ 322 w 461"/>
                    <a:gd name="T61" fmla="*/ 1065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61" h="1101">
                      <a:moveTo>
                        <a:pt x="322" y="1065"/>
                      </a:moveTo>
                      <a:lnTo>
                        <a:pt x="398" y="1019"/>
                      </a:lnTo>
                      <a:lnTo>
                        <a:pt x="430" y="916"/>
                      </a:lnTo>
                      <a:lnTo>
                        <a:pt x="454" y="823"/>
                      </a:lnTo>
                      <a:lnTo>
                        <a:pt x="461" y="720"/>
                      </a:lnTo>
                      <a:lnTo>
                        <a:pt x="434" y="608"/>
                      </a:lnTo>
                      <a:lnTo>
                        <a:pt x="416" y="516"/>
                      </a:lnTo>
                      <a:lnTo>
                        <a:pt x="392" y="410"/>
                      </a:lnTo>
                      <a:lnTo>
                        <a:pt x="363" y="331"/>
                      </a:lnTo>
                      <a:lnTo>
                        <a:pt x="315" y="236"/>
                      </a:lnTo>
                      <a:lnTo>
                        <a:pt x="276" y="149"/>
                      </a:lnTo>
                      <a:lnTo>
                        <a:pt x="207" y="45"/>
                      </a:lnTo>
                      <a:lnTo>
                        <a:pt x="169" y="0"/>
                      </a:lnTo>
                      <a:lnTo>
                        <a:pt x="124" y="33"/>
                      </a:lnTo>
                      <a:lnTo>
                        <a:pt x="77" y="76"/>
                      </a:lnTo>
                      <a:lnTo>
                        <a:pt x="13" y="134"/>
                      </a:lnTo>
                      <a:lnTo>
                        <a:pt x="7" y="153"/>
                      </a:lnTo>
                      <a:lnTo>
                        <a:pt x="0" y="187"/>
                      </a:lnTo>
                      <a:lnTo>
                        <a:pt x="19" y="247"/>
                      </a:lnTo>
                      <a:lnTo>
                        <a:pt x="45" y="321"/>
                      </a:lnTo>
                      <a:lnTo>
                        <a:pt x="115" y="457"/>
                      </a:lnTo>
                      <a:lnTo>
                        <a:pt x="141" y="573"/>
                      </a:lnTo>
                      <a:lnTo>
                        <a:pt x="150" y="661"/>
                      </a:lnTo>
                      <a:lnTo>
                        <a:pt x="153" y="728"/>
                      </a:lnTo>
                      <a:lnTo>
                        <a:pt x="153" y="843"/>
                      </a:lnTo>
                      <a:lnTo>
                        <a:pt x="141" y="1024"/>
                      </a:lnTo>
                      <a:lnTo>
                        <a:pt x="141" y="1086"/>
                      </a:lnTo>
                      <a:lnTo>
                        <a:pt x="162" y="1095"/>
                      </a:lnTo>
                      <a:lnTo>
                        <a:pt x="224" y="1101"/>
                      </a:lnTo>
                      <a:lnTo>
                        <a:pt x="269" y="1088"/>
                      </a:lnTo>
                      <a:lnTo>
                        <a:pt x="322" y="1065"/>
                      </a:lnTo>
                      <a:close/>
                    </a:path>
                  </a:pathLst>
                </a:custGeom>
                <a:solidFill>
                  <a:srgbClr val="0000FF"/>
                </a:solidFill>
                <a:ln w="12700">
                  <a:solidFill>
                    <a:srgbClr val="000000"/>
                  </a:solidFill>
                  <a:prstDash val="solid"/>
                  <a:round/>
                  <a:headEnd/>
                  <a:tailEnd/>
                </a:ln>
              </p:spPr>
              <p:txBody>
                <a:bodyPr/>
                <a:lstStyle/>
                <a:p>
                  <a:endParaRPr lang="zh-CN" altLang="en-US"/>
                </a:p>
              </p:txBody>
            </p:sp>
            <p:sp>
              <p:nvSpPr>
                <p:cNvPr id="110613" name="Freeform 21"/>
                <p:cNvSpPr>
                  <a:spLocks/>
                </p:cNvSpPr>
                <p:nvPr/>
              </p:nvSpPr>
              <p:spPr bwMode="auto">
                <a:xfrm>
                  <a:off x="2085" y="1371"/>
                  <a:ext cx="325" cy="620"/>
                </a:xfrm>
                <a:custGeom>
                  <a:avLst/>
                  <a:gdLst>
                    <a:gd name="T0" fmla="*/ 0 w 325"/>
                    <a:gd name="T1" fmla="*/ 0 h 620"/>
                    <a:gd name="T2" fmla="*/ 44 w 325"/>
                    <a:gd name="T3" fmla="*/ 144 h 620"/>
                    <a:gd name="T4" fmla="*/ 119 w 325"/>
                    <a:gd name="T5" fmla="*/ 125 h 620"/>
                    <a:gd name="T6" fmla="*/ 71 w 325"/>
                    <a:gd name="T7" fmla="*/ 200 h 620"/>
                    <a:gd name="T8" fmla="*/ 119 w 325"/>
                    <a:gd name="T9" fmla="*/ 255 h 620"/>
                    <a:gd name="T10" fmla="*/ 172 w 325"/>
                    <a:gd name="T11" fmla="*/ 341 h 620"/>
                    <a:gd name="T12" fmla="*/ 235 w 325"/>
                    <a:gd name="T13" fmla="*/ 440 h 620"/>
                    <a:gd name="T14" fmla="*/ 289 w 325"/>
                    <a:gd name="T15" fmla="*/ 535 h 620"/>
                    <a:gd name="T16" fmla="*/ 325 w 325"/>
                    <a:gd name="T17" fmla="*/ 620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5" h="620">
                      <a:moveTo>
                        <a:pt x="0" y="0"/>
                      </a:moveTo>
                      <a:lnTo>
                        <a:pt x="44" y="144"/>
                      </a:lnTo>
                      <a:lnTo>
                        <a:pt x="119" y="125"/>
                      </a:lnTo>
                      <a:lnTo>
                        <a:pt x="71" y="200"/>
                      </a:lnTo>
                      <a:lnTo>
                        <a:pt x="119" y="255"/>
                      </a:lnTo>
                      <a:lnTo>
                        <a:pt x="172" y="341"/>
                      </a:lnTo>
                      <a:lnTo>
                        <a:pt x="235" y="440"/>
                      </a:lnTo>
                      <a:lnTo>
                        <a:pt x="289" y="535"/>
                      </a:lnTo>
                      <a:lnTo>
                        <a:pt x="325" y="62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10614" name="Group 22"/>
              <p:cNvGrpSpPr>
                <a:grpSpLocks/>
              </p:cNvGrpSpPr>
              <p:nvPr/>
            </p:nvGrpSpPr>
            <p:grpSpPr bwMode="auto">
              <a:xfrm>
                <a:off x="1799" y="1444"/>
                <a:ext cx="549" cy="922"/>
                <a:chOff x="1799" y="1444"/>
                <a:chExt cx="549" cy="922"/>
              </a:xfrm>
            </p:grpSpPr>
            <p:sp>
              <p:nvSpPr>
                <p:cNvPr id="110615" name="Freeform 23"/>
                <p:cNvSpPr>
                  <a:spLocks/>
                </p:cNvSpPr>
                <p:nvPr/>
              </p:nvSpPr>
              <p:spPr bwMode="auto">
                <a:xfrm>
                  <a:off x="2144" y="2152"/>
                  <a:ext cx="204" cy="214"/>
                </a:xfrm>
                <a:custGeom>
                  <a:avLst/>
                  <a:gdLst>
                    <a:gd name="T0" fmla="*/ 63 w 204"/>
                    <a:gd name="T1" fmla="*/ 0 h 214"/>
                    <a:gd name="T2" fmla="*/ 102 w 204"/>
                    <a:gd name="T3" fmla="*/ 28 h 214"/>
                    <a:gd name="T4" fmla="*/ 142 w 204"/>
                    <a:gd name="T5" fmla="*/ 29 h 214"/>
                    <a:gd name="T6" fmla="*/ 176 w 204"/>
                    <a:gd name="T7" fmla="*/ 37 h 214"/>
                    <a:gd name="T8" fmla="*/ 192 w 204"/>
                    <a:gd name="T9" fmla="*/ 50 h 214"/>
                    <a:gd name="T10" fmla="*/ 196 w 204"/>
                    <a:gd name="T11" fmla="*/ 66 h 214"/>
                    <a:gd name="T12" fmla="*/ 189 w 204"/>
                    <a:gd name="T13" fmla="*/ 95 h 214"/>
                    <a:gd name="T14" fmla="*/ 204 w 204"/>
                    <a:gd name="T15" fmla="*/ 115 h 214"/>
                    <a:gd name="T16" fmla="*/ 203 w 204"/>
                    <a:gd name="T17" fmla="*/ 143 h 214"/>
                    <a:gd name="T18" fmla="*/ 187 w 204"/>
                    <a:gd name="T19" fmla="*/ 160 h 214"/>
                    <a:gd name="T20" fmla="*/ 175 w 204"/>
                    <a:gd name="T21" fmla="*/ 181 h 214"/>
                    <a:gd name="T22" fmla="*/ 147 w 204"/>
                    <a:gd name="T23" fmla="*/ 191 h 214"/>
                    <a:gd name="T24" fmla="*/ 129 w 204"/>
                    <a:gd name="T25" fmla="*/ 214 h 214"/>
                    <a:gd name="T26" fmla="*/ 95 w 204"/>
                    <a:gd name="T27" fmla="*/ 210 h 214"/>
                    <a:gd name="T28" fmla="*/ 75 w 204"/>
                    <a:gd name="T29" fmla="*/ 197 h 214"/>
                    <a:gd name="T30" fmla="*/ 56 w 204"/>
                    <a:gd name="T31" fmla="*/ 176 h 214"/>
                    <a:gd name="T32" fmla="*/ 44 w 204"/>
                    <a:gd name="T33" fmla="*/ 127 h 214"/>
                    <a:gd name="T34" fmla="*/ 0 w 204"/>
                    <a:gd name="T35" fmla="*/ 83 h 214"/>
                    <a:gd name="T36" fmla="*/ 63 w 204"/>
                    <a:gd name="T37"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4" h="214">
                      <a:moveTo>
                        <a:pt x="63" y="0"/>
                      </a:moveTo>
                      <a:lnTo>
                        <a:pt x="102" y="28"/>
                      </a:lnTo>
                      <a:lnTo>
                        <a:pt x="142" y="29"/>
                      </a:lnTo>
                      <a:lnTo>
                        <a:pt x="176" y="37"/>
                      </a:lnTo>
                      <a:lnTo>
                        <a:pt x="192" y="50"/>
                      </a:lnTo>
                      <a:lnTo>
                        <a:pt x="196" y="66"/>
                      </a:lnTo>
                      <a:lnTo>
                        <a:pt x="189" y="95"/>
                      </a:lnTo>
                      <a:lnTo>
                        <a:pt x="204" y="115"/>
                      </a:lnTo>
                      <a:lnTo>
                        <a:pt x="203" y="143"/>
                      </a:lnTo>
                      <a:lnTo>
                        <a:pt x="187" y="160"/>
                      </a:lnTo>
                      <a:lnTo>
                        <a:pt x="175" y="181"/>
                      </a:lnTo>
                      <a:lnTo>
                        <a:pt x="147" y="191"/>
                      </a:lnTo>
                      <a:lnTo>
                        <a:pt x="129" y="214"/>
                      </a:lnTo>
                      <a:lnTo>
                        <a:pt x="95" y="210"/>
                      </a:lnTo>
                      <a:lnTo>
                        <a:pt x="75" y="197"/>
                      </a:lnTo>
                      <a:lnTo>
                        <a:pt x="56" y="176"/>
                      </a:lnTo>
                      <a:lnTo>
                        <a:pt x="44" y="127"/>
                      </a:lnTo>
                      <a:lnTo>
                        <a:pt x="0" y="83"/>
                      </a:lnTo>
                      <a:lnTo>
                        <a:pt x="63" y="0"/>
                      </a:lnTo>
                      <a:close/>
                    </a:path>
                  </a:pathLst>
                </a:custGeom>
                <a:solidFill>
                  <a:srgbClr val="FFE0C0"/>
                </a:solidFill>
                <a:ln w="12700">
                  <a:solidFill>
                    <a:srgbClr val="000000"/>
                  </a:solidFill>
                  <a:prstDash val="solid"/>
                  <a:round/>
                  <a:headEnd/>
                  <a:tailEnd/>
                </a:ln>
              </p:spPr>
              <p:txBody>
                <a:bodyPr/>
                <a:lstStyle/>
                <a:p>
                  <a:endParaRPr lang="zh-CN" altLang="en-US"/>
                </a:p>
              </p:txBody>
            </p:sp>
            <p:sp>
              <p:nvSpPr>
                <p:cNvPr id="110616" name="Freeform 24"/>
                <p:cNvSpPr>
                  <a:spLocks/>
                </p:cNvSpPr>
                <p:nvPr/>
              </p:nvSpPr>
              <p:spPr bwMode="auto">
                <a:xfrm>
                  <a:off x="2116" y="2142"/>
                  <a:ext cx="121" cy="137"/>
                </a:xfrm>
                <a:custGeom>
                  <a:avLst/>
                  <a:gdLst>
                    <a:gd name="T0" fmla="*/ 91 w 121"/>
                    <a:gd name="T1" fmla="*/ 0 h 137"/>
                    <a:gd name="T2" fmla="*/ 121 w 121"/>
                    <a:gd name="T3" fmla="*/ 20 h 137"/>
                    <a:gd name="T4" fmla="*/ 105 w 121"/>
                    <a:gd name="T5" fmla="*/ 52 h 137"/>
                    <a:gd name="T6" fmla="*/ 75 w 121"/>
                    <a:gd name="T7" fmla="*/ 92 h 137"/>
                    <a:gd name="T8" fmla="*/ 33 w 121"/>
                    <a:gd name="T9" fmla="*/ 137 h 137"/>
                    <a:gd name="T10" fmla="*/ 0 w 121"/>
                    <a:gd name="T11" fmla="*/ 97 h 137"/>
                    <a:gd name="T12" fmla="*/ 91 w 121"/>
                    <a:gd name="T13" fmla="*/ 0 h 137"/>
                  </a:gdLst>
                  <a:ahLst/>
                  <a:cxnLst>
                    <a:cxn ang="0">
                      <a:pos x="T0" y="T1"/>
                    </a:cxn>
                    <a:cxn ang="0">
                      <a:pos x="T2" y="T3"/>
                    </a:cxn>
                    <a:cxn ang="0">
                      <a:pos x="T4" y="T5"/>
                    </a:cxn>
                    <a:cxn ang="0">
                      <a:pos x="T6" y="T7"/>
                    </a:cxn>
                    <a:cxn ang="0">
                      <a:pos x="T8" y="T9"/>
                    </a:cxn>
                    <a:cxn ang="0">
                      <a:pos x="T10" y="T11"/>
                    </a:cxn>
                    <a:cxn ang="0">
                      <a:pos x="T12" y="T13"/>
                    </a:cxn>
                  </a:cxnLst>
                  <a:rect l="0" t="0" r="r" b="b"/>
                  <a:pathLst>
                    <a:path w="121" h="137">
                      <a:moveTo>
                        <a:pt x="91" y="0"/>
                      </a:moveTo>
                      <a:lnTo>
                        <a:pt x="121" y="20"/>
                      </a:lnTo>
                      <a:lnTo>
                        <a:pt x="105" y="52"/>
                      </a:lnTo>
                      <a:lnTo>
                        <a:pt x="75" y="92"/>
                      </a:lnTo>
                      <a:lnTo>
                        <a:pt x="33" y="137"/>
                      </a:lnTo>
                      <a:lnTo>
                        <a:pt x="0" y="97"/>
                      </a:lnTo>
                      <a:lnTo>
                        <a:pt x="91" y="0"/>
                      </a:lnTo>
                      <a:close/>
                    </a:path>
                  </a:pathLst>
                </a:custGeom>
                <a:solidFill>
                  <a:srgbClr val="FFFFFF"/>
                </a:solidFill>
                <a:ln w="12700">
                  <a:solidFill>
                    <a:srgbClr val="000000"/>
                  </a:solidFill>
                  <a:prstDash val="solid"/>
                  <a:round/>
                  <a:headEnd/>
                  <a:tailEnd/>
                </a:ln>
              </p:spPr>
              <p:txBody>
                <a:bodyPr/>
                <a:lstStyle/>
                <a:p>
                  <a:endParaRPr lang="zh-CN" altLang="en-US"/>
                </a:p>
              </p:txBody>
            </p:sp>
            <p:sp>
              <p:nvSpPr>
                <p:cNvPr id="110617" name="Freeform 25"/>
                <p:cNvSpPr>
                  <a:spLocks/>
                </p:cNvSpPr>
                <p:nvPr/>
              </p:nvSpPr>
              <p:spPr bwMode="auto">
                <a:xfrm>
                  <a:off x="1799" y="1444"/>
                  <a:ext cx="444" cy="840"/>
                </a:xfrm>
                <a:custGeom>
                  <a:avLst/>
                  <a:gdLst>
                    <a:gd name="T0" fmla="*/ 133 w 444"/>
                    <a:gd name="T1" fmla="*/ 64 h 840"/>
                    <a:gd name="T2" fmla="*/ 107 w 444"/>
                    <a:gd name="T3" fmla="*/ 118 h 840"/>
                    <a:gd name="T4" fmla="*/ 61 w 444"/>
                    <a:gd name="T5" fmla="*/ 196 h 840"/>
                    <a:gd name="T6" fmla="*/ 46 w 444"/>
                    <a:gd name="T7" fmla="*/ 258 h 840"/>
                    <a:gd name="T8" fmla="*/ 22 w 444"/>
                    <a:gd name="T9" fmla="*/ 329 h 840"/>
                    <a:gd name="T10" fmla="*/ 5 w 444"/>
                    <a:gd name="T11" fmla="*/ 447 h 840"/>
                    <a:gd name="T12" fmla="*/ 0 w 444"/>
                    <a:gd name="T13" fmla="*/ 510 h 840"/>
                    <a:gd name="T14" fmla="*/ 14 w 444"/>
                    <a:gd name="T15" fmla="*/ 526 h 840"/>
                    <a:gd name="T16" fmla="*/ 56 w 444"/>
                    <a:gd name="T17" fmla="*/ 583 h 840"/>
                    <a:gd name="T18" fmla="*/ 106 w 444"/>
                    <a:gd name="T19" fmla="*/ 644 h 840"/>
                    <a:gd name="T20" fmla="*/ 163 w 444"/>
                    <a:gd name="T21" fmla="*/ 698 h 840"/>
                    <a:gd name="T22" fmla="*/ 318 w 444"/>
                    <a:gd name="T23" fmla="*/ 840 h 840"/>
                    <a:gd name="T24" fmla="*/ 389 w 444"/>
                    <a:gd name="T25" fmla="*/ 753 h 840"/>
                    <a:gd name="T26" fmla="*/ 444 w 444"/>
                    <a:gd name="T27" fmla="*/ 683 h 840"/>
                    <a:gd name="T28" fmla="*/ 297 w 444"/>
                    <a:gd name="T29" fmla="*/ 556 h 840"/>
                    <a:gd name="T30" fmla="*/ 248 w 444"/>
                    <a:gd name="T31" fmla="*/ 519 h 840"/>
                    <a:gd name="T32" fmla="*/ 218 w 444"/>
                    <a:gd name="T33" fmla="*/ 486 h 840"/>
                    <a:gd name="T34" fmla="*/ 193 w 444"/>
                    <a:gd name="T35" fmla="*/ 471 h 840"/>
                    <a:gd name="T36" fmla="*/ 232 w 444"/>
                    <a:gd name="T37" fmla="*/ 368 h 840"/>
                    <a:gd name="T38" fmla="*/ 255 w 444"/>
                    <a:gd name="T39" fmla="*/ 288 h 840"/>
                    <a:gd name="T40" fmla="*/ 267 w 444"/>
                    <a:gd name="T41" fmla="*/ 252 h 840"/>
                    <a:gd name="T42" fmla="*/ 280 w 444"/>
                    <a:gd name="T43" fmla="*/ 213 h 840"/>
                    <a:gd name="T44" fmla="*/ 286 w 444"/>
                    <a:gd name="T45" fmla="*/ 167 h 840"/>
                    <a:gd name="T46" fmla="*/ 286 w 444"/>
                    <a:gd name="T47" fmla="*/ 123 h 840"/>
                    <a:gd name="T48" fmla="*/ 286 w 444"/>
                    <a:gd name="T49" fmla="*/ 88 h 840"/>
                    <a:gd name="T50" fmla="*/ 280 w 444"/>
                    <a:gd name="T51" fmla="*/ 52 h 840"/>
                    <a:gd name="T52" fmla="*/ 258 w 444"/>
                    <a:gd name="T53" fmla="*/ 24 h 840"/>
                    <a:gd name="T54" fmla="*/ 229 w 444"/>
                    <a:gd name="T55" fmla="*/ 5 h 840"/>
                    <a:gd name="T56" fmla="*/ 208 w 444"/>
                    <a:gd name="T57" fmla="*/ 0 h 840"/>
                    <a:gd name="T58" fmla="*/ 169 w 444"/>
                    <a:gd name="T59" fmla="*/ 25 h 840"/>
                    <a:gd name="T60" fmla="*/ 133 w 444"/>
                    <a:gd name="T61" fmla="*/ 64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4" h="840">
                      <a:moveTo>
                        <a:pt x="133" y="64"/>
                      </a:moveTo>
                      <a:lnTo>
                        <a:pt x="107" y="118"/>
                      </a:lnTo>
                      <a:lnTo>
                        <a:pt x="61" y="196"/>
                      </a:lnTo>
                      <a:lnTo>
                        <a:pt x="46" y="258"/>
                      </a:lnTo>
                      <a:lnTo>
                        <a:pt x="22" y="329"/>
                      </a:lnTo>
                      <a:lnTo>
                        <a:pt x="5" y="447"/>
                      </a:lnTo>
                      <a:lnTo>
                        <a:pt x="0" y="510"/>
                      </a:lnTo>
                      <a:lnTo>
                        <a:pt x="14" y="526"/>
                      </a:lnTo>
                      <a:lnTo>
                        <a:pt x="56" y="583"/>
                      </a:lnTo>
                      <a:lnTo>
                        <a:pt x="106" y="644"/>
                      </a:lnTo>
                      <a:lnTo>
                        <a:pt x="163" y="698"/>
                      </a:lnTo>
                      <a:lnTo>
                        <a:pt x="318" y="840"/>
                      </a:lnTo>
                      <a:lnTo>
                        <a:pt x="389" y="753"/>
                      </a:lnTo>
                      <a:lnTo>
                        <a:pt x="444" y="683"/>
                      </a:lnTo>
                      <a:lnTo>
                        <a:pt x="297" y="556"/>
                      </a:lnTo>
                      <a:lnTo>
                        <a:pt x="248" y="519"/>
                      </a:lnTo>
                      <a:lnTo>
                        <a:pt x="218" y="486"/>
                      </a:lnTo>
                      <a:lnTo>
                        <a:pt x="193" y="471"/>
                      </a:lnTo>
                      <a:lnTo>
                        <a:pt x="232" y="368"/>
                      </a:lnTo>
                      <a:lnTo>
                        <a:pt x="255" y="288"/>
                      </a:lnTo>
                      <a:lnTo>
                        <a:pt x="267" y="252"/>
                      </a:lnTo>
                      <a:lnTo>
                        <a:pt x="280" y="213"/>
                      </a:lnTo>
                      <a:lnTo>
                        <a:pt x="286" y="167"/>
                      </a:lnTo>
                      <a:lnTo>
                        <a:pt x="286" y="123"/>
                      </a:lnTo>
                      <a:lnTo>
                        <a:pt x="286" y="88"/>
                      </a:lnTo>
                      <a:lnTo>
                        <a:pt x="280" y="52"/>
                      </a:lnTo>
                      <a:lnTo>
                        <a:pt x="258" y="24"/>
                      </a:lnTo>
                      <a:lnTo>
                        <a:pt x="229" y="5"/>
                      </a:lnTo>
                      <a:lnTo>
                        <a:pt x="208" y="0"/>
                      </a:lnTo>
                      <a:lnTo>
                        <a:pt x="169" y="25"/>
                      </a:lnTo>
                      <a:lnTo>
                        <a:pt x="133" y="64"/>
                      </a:lnTo>
                      <a:close/>
                    </a:path>
                  </a:pathLst>
                </a:custGeom>
                <a:solidFill>
                  <a:srgbClr val="0000FF"/>
                </a:solidFill>
                <a:ln w="12700">
                  <a:solidFill>
                    <a:srgbClr val="000000"/>
                  </a:solidFill>
                  <a:prstDash val="solid"/>
                  <a:round/>
                  <a:headEnd/>
                  <a:tailEnd/>
                </a:ln>
              </p:spPr>
              <p:txBody>
                <a:bodyPr/>
                <a:lstStyle/>
                <a:p>
                  <a:endParaRPr lang="zh-CN" altLang="en-US"/>
                </a:p>
              </p:txBody>
            </p:sp>
          </p:grpSp>
        </p:grpSp>
        <p:grpSp>
          <p:nvGrpSpPr>
            <p:cNvPr id="110618" name="Group 26"/>
            <p:cNvGrpSpPr>
              <a:grpSpLocks/>
            </p:cNvGrpSpPr>
            <p:nvPr/>
          </p:nvGrpSpPr>
          <p:grpSpPr bwMode="auto">
            <a:xfrm rot="1123344">
              <a:off x="2327" y="1696"/>
              <a:ext cx="255" cy="314"/>
              <a:chOff x="1947" y="869"/>
              <a:chExt cx="355" cy="463"/>
            </a:xfrm>
          </p:grpSpPr>
          <p:grpSp>
            <p:nvGrpSpPr>
              <p:cNvPr id="110619" name="Group 27"/>
              <p:cNvGrpSpPr>
                <a:grpSpLocks/>
              </p:cNvGrpSpPr>
              <p:nvPr/>
            </p:nvGrpSpPr>
            <p:grpSpPr bwMode="auto">
              <a:xfrm>
                <a:off x="1982" y="1005"/>
                <a:ext cx="305" cy="220"/>
                <a:chOff x="1982" y="1005"/>
                <a:chExt cx="305" cy="220"/>
              </a:xfrm>
            </p:grpSpPr>
            <p:sp>
              <p:nvSpPr>
                <p:cNvPr id="110620" name="Freeform 28"/>
                <p:cNvSpPr>
                  <a:spLocks/>
                </p:cNvSpPr>
                <p:nvPr/>
              </p:nvSpPr>
              <p:spPr bwMode="auto">
                <a:xfrm>
                  <a:off x="2244" y="1005"/>
                  <a:ext cx="43" cy="100"/>
                </a:xfrm>
                <a:custGeom>
                  <a:avLst/>
                  <a:gdLst>
                    <a:gd name="T0" fmla="*/ 0 w 43"/>
                    <a:gd name="T1" fmla="*/ 11 h 100"/>
                    <a:gd name="T2" fmla="*/ 7 w 43"/>
                    <a:gd name="T3" fmla="*/ 0 h 100"/>
                    <a:gd name="T4" fmla="*/ 21 w 43"/>
                    <a:gd name="T5" fmla="*/ 0 h 100"/>
                    <a:gd name="T6" fmla="*/ 27 w 43"/>
                    <a:gd name="T7" fmla="*/ 7 h 100"/>
                    <a:gd name="T8" fmla="*/ 33 w 43"/>
                    <a:gd name="T9" fmla="*/ 19 h 100"/>
                    <a:gd name="T10" fmla="*/ 38 w 43"/>
                    <a:gd name="T11" fmla="*/ 44 h 100"/>
                    <a:gd name="T12" fmla="*/ 43 w 43"/>
                    <a:gd name="T13" fmla="*/ 76 h 100"/>
                    <a:gd name="T14" fmla="*/ 43 w 43"/>
                    <a:gd name="T15" fmla="*/ 100 h 100"/>
                    <a:gd name="T16" fmla="*/ 32 w 43"/>
                    <a:gd name="T17" fmla="*/ 100 h 100"/>
                    <a:gd name="T18" fmla="*/ 0 w 43"/>
                    <a:gd name="T19" fmla="*/ 1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100">
                      <a:moveTo>
                        <a:pt x="0" y="11"/>
                      </a:moveTo>
                      <a:lnTo>
                        <a:pt x="7" y="0"/>
                      </a:lnTo>
                      <a:lnTo>
                        <a:pt x="21" y="0"/>
                      </a:lnTo>
                      <a:lnTo>
                        <a:pt x="27" y="7"/>
                      </a:lnTo>
                      <a:lnTo>
                        <a:pt x="33" y="19"/>
                      </a:lnTo>
                      <a:lnTo>
                        <a:pt x="38" y="44"/>
                      </a:lnTo>
                      <a:lnTo>
                        <a:pt x="43" y="76"/>
                      </a:lnTo>
                      <a:lnTo>
                        <a:pt x="43" y="100"/>
                      </a:lnTo>
                      <a:lnTo>
                        <a:pt x="32" y="100"/>
                      </a:lnTo>
                      <a:lnTo>
                        <a:pt x="0" y="11"/>
                      </a:lnTo>
                      <a:close/>
                    </a:path>
                  </a:pathLst>
                </a:custGeom>
                <a:solidFill>
                  <a:srgbClr val="FFE0C0"/>
                </a:solidFill>
                <a:ln w="12700">
                  <a:solidFill>
                    <a:srgbClr val="000000"/>
                  </a:solidFill>
                  <a:prstDash val="solid"/>
                  <a:round/>
                  <a:headEnd/>
                  <a:tailEnd/>
                </a:ln>
              </p:spPr>
              <p:txBody>
                <a:bodyPr/>
                <a:lstStyle/>
                <a:p>
                  <a:endParaRPr lang="zh-CN" altLang="en-US"/>
                </a:p>
              </p:txBody>
            </p:sp>
            <p:sp>
              <p:nvSpPr>
                <p:cNvPr id="110621" name="Freeform 29"/>
                <p:cNvSpPr>
                  <a:spLocks/>
                </p:cNvSpPr>
                <p:nvPr/>
              </p:nvSpPr>
              <p:spPr bwMode="auto">
                <a:xfrm>
                  <a:off x="1982" y="1143"/>
                  <a:ext cx="73" cy="82"/>
                </a:xfrm>
                <a:custGeom>
                  <a:avLst/>
                  <a:gdLst>
                    <a:gd name="T0" fmla="*/ 17 w 73"/>
                    <a:gd name="T1" fmla="*/ 0 h 82"/>
                    <a:gd name="T2" fmla="*/ 4 w 73"/>
                    <a:gd name="T3" fmla="*/ 7 h 82"/>
                    <a:gd name="T4" fmla="*/ 0 w 73"/>
                    <a:gd name="T5" fmla="*/ 16 h 82"/>
                    <a:gd name="T6" fmla="*/ 4 w 73"/>
                    <a:gd name="T7" fmla="*/ 29 h 82"/>
                    <a:gd name="T8" fmla="*/ 14 w 73"/>
                    <a:gd name="T9" fmla="*/ 43 h 82"/>
                    <a:gd name="T10" fmla="*/ 25 w 73"/>
                    <a:gd name="T11" fmla="*/ 56 h 82"/>
                    <a:gd name="T12" fmla="*/ 46 w 73"/>
                    <a:gd name="T13" fmla="*/ 77 h 82"/>
                    <a:gd name="T14" fmla="*/ 60 w 73"/>
                    <a:gd name="T15" fmla="*/ 82 h 82"/>
                    <a:gd name="T16" fmla="*/ 73 w 73"/>
                    <a:gd name="T17" fmla="*/ 72 h 82"/>
                    <a:gd name="T18" fmla="*/ 17 w 73"/>
                    <a:gd name="T1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82">
                      <a:moveTo>
                        <a:pt x="17" y="0"/>
                      </a:moveTo>
                      <a:lnTo>
                        <a:pt x="4" y="7"/>
                      </a:lnTo>
                      <a:lnTo>
                        <a:pt x="0" y="16"/>
                      </a:lnTo>
                      <a:lnTo>
                        <a:pt x="4" y="29"/>
                      </a:lnTo>
                      <a:lnTo>
                        <a:pt x="14" y="43"/>
                      </a:lnTo>
                      <a:lnTo>
                        <a:pt x="25" y="56"/>
                      </a:lnTo>
                      <a:lnTo>
                        <a:pt x="46" y="77"/>
                      </a:lnTo>
                      <a:lnTo>
                        <a:pt x="60" y="82"/>
                      </a:lnTo>
                      <a:lnTo>
                        <a:pt x="73" y="72"/>
                      </a:lnTo>
                      <a:lnTo>
                        <a:pt x="17" y="0"/>
                      </a:lnTo>
                      <a:close/>
                    </a:path>
                  </a:pathLst>
                </a:custGeom>
                <a:solidFill>
                  <a:srgbClr val="FFE0C0"/>
                </a:solidFill>
                <a:ln w="12700">
                  <a:solidFill>
                    <a:srgbClr val="000000"/>
                  </a:solidFill>
                  <a:prstDash val="solid"/>
                  <a:round/>
                  <a:headEnd/>
                  <a:tailEnd/>
                </a:ln>
              </p:spPr>
              <p:txBody>
                <a:bodyPr/>
                <a:lstStyle/>
                <a:p>
                  <a:endParaRPr lang="zh-CN" altLang="en-US"/>
                </a:p>
              </p:txBody>
            </p:sp>
          </p:grpSp>
          <p:sp>
            <p:nvSpPr>
              <p:cNvPr id="110622" name="Freeform 30"/>
              <p:cNvSpPr>
                <a:spLocks/>
              </p:cNvSpPr>
              <p:nvPr/>
            </p:nvSpPr>
            <p:spPr bwMode="auto">
              <a:xfrm>
                <a:off x="1962" y="919"/>
                <a:ext cx="340" cy="413"/>
              </a:xfrm>
              <a:custGeom>
                <a:avLst/>
                <a:gdLst>
                  <a:gd name="T0" fmla="*/ 30 w 340"/>
                  <a:gd name="T1" fmla="*/ 59 h 413"/>
                  <a:gd name="T2" fmla="*/ 13 w 340"/>
                  <a:gd name="T3" fmla="*/ 82 h 413"/>
                  <a:gd name="T4" fmla="*/ 4 w 340"/>
                  <a:gd name="T5" fmla="*/ 111 h 413"/>
                  <a:gd name="T6" fmla="*/ 0 w 340"/>
                  <a:gd name="T7" fmla="*/ 145 h 413"/>
                  <a:gd name="T8" fmla="*/ 5 w 340"/>
                  <a:gd name="T9" fmla="*/ 173 h 413"/>
                  <a:gd name="T10" fmla="*/ 17 w 340"/>
                  <a:gd name="T11" fmla="*/ 199 h 413"/>
                  <a:gd name="T12" fmla="*/ 37 w 340"/>
                  <a:gd name="T13" fmla="*/ 222 h 413"/>
                  <a:gd name="T14" fmla="*/ 54 w 340"/>
                  <a:gd name="T15" fmla="*/ 247 h 413"/>
                  <a:gd name="T16" fmla="*/ 71 w 340"/>
                  <a:gd name="T17" fmla="*/ 282 h 413"/>
                  <a:gd name="T18" fmla="*/ 90 w 340"/>
                  <a:gd name="T19" fmla="*/ 323 h 413"/>
                  <a:gd name="T20" fmla="*/ 109 w 340"/>
                  <a:gd name="T21" fmla="*/ 356 h 413"/>
                  <a:gd name="T22" fmla="*/ 128 w 340"/>
                  <a:gd name="T23" fmla="*/ 375 h 413"/>
                  <a:gd name="T24" fmla="*/ 149 w 340"/>
                  <a:gd name="T25" fmla="*/ 387 h 413"/>
                  <a:gd name="T26" fmla="*/ 185 w 340"/>
                  <a:gd name="T27" fmla="*/ 403 h 413"/>
                  <a:gd name="T28" fmla="*/ 222 w 340"/>
                  <a:gd name="T29" fmla="*/ 413 h 413"/>
                  <a:gd name="T30" fmla="*/ 247 w 340"/>
                  <a:gd name="T31" fmla="*/ 410 h 413"/>
                  <a:gd name="T32" fmla="*/ 268 w 340"/>
                  <a:gd name="T33" fmla="*/ 406 h 413"/>
                  <a:gd name="T34" fmla="*/ 304 w 340"/>
                  <a:gd name="T35" fmla="*/ 393 h 413"/>
                  <a:gd name="T36" fmla="*/ 319 w 340"/>
                  <a:gd name="T37" fmla="*/ 379 h 413"/>
                  <a:gd name="T38" fmla="*/ 326 w 340"/>
                  <a:gd name="T39" fmla="*/ 360 h 413"/>
                  <a:gd name="T40" fmla="*/ 337 w 340"/>
                  <a:gd name="T41" fmla="*/ 319 h 413"/>
                  <a:gd name="T42" fmla="*/ 340 w 340"/>
                  <a:gd name="T43" fmla="*/ 288 h 413"/>
                  <a:gd name="T44" fmla="*/ 340 w 340"/>
                  <a:gd name="T45" fmla="*/ 251 h 413"/>
                  <a:gd name="T46" fmla="*/ 335 w 340"/>
                  <a:gd name="T47" fmla="*/ 224 h 413"/>
                  <a:gd name="T48" fmla="*/ 326 w 340"/>
                  <a:gd name="T49" fmla="*/ 194 h 413"/>
                  <a:gd name="T50" fmla="*/ 310 w 340"/>
                  <a:gd name="T51" fmla="*/ 152 h 413"/>
                  <a:gd name="T52" fmla="*/ 291 w 340"/>
                  <a:gd name="T53" fmla="*/ 121 h 413"/>
                  <a:gd name="T54" fmla="*/ 282 w 340"/>
                  <a:gd name="T55" fmla="*/ 86 h 413"/>
                  <a:gd name="T56" fmla="*/ 264 w 340"/>
                  <a:gd name="T57" fmla="*/ 46 h 413"/>
                  <a:gd name="T58" fmla="*/ 244 w 340"/>
                  <a:gd name="T59" fmla="*/ 25 h 413"/>
                  <a:gd name="T60" fmla="*/ 224 w 340"/>
                  <a:gd name="T61" fmla="*/ 13 h 413"/>
                  <a:gd name="T62" fmla="*/ 186 w 340"/>
                  <a:gd name="T63" fmla="*/ 1 h 413"/>
                  <a:gd name="T64" fmla="*/ 160 w 340"/>
                  <a:gd name="T65" fmla="*/ 0 h 413"/>
                  <a:gd name="T66" fmla="*/ 122 w 340"/>
                  <a:gd name="T67" fmla="*/ 7 h 413"/>
                  <a:gd name="T68" fmla="*/ 87 w 340"/>
                  <a:gd name="T69" fmla="*/ 19 h 413"/>
                  <a:gd name="T70" fmla="*/ 52 w 340"/>
                  <a:gd name="T71" fmla="*/ 41 h 413"/>
                  <a:gd name="T72" fmla="*/ 30 w 340"/>
                  <a:gd name="T73" fmla="*/ 59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0" h="413">
                    <a:moveTo>
                      <a:pt x="30" y="59"/>
                    </a:moveTo>
                    <a:lnTo>
                      <a:pt x="13" y="82"/>
                    </a:lnTo>
                    <a:lnTo>
                      <a:pt x="4" y="111"/>
                    </a:lnTo>
                    <a:lnTo>
                      <a:pt x="0" y="145"/>
                    </a:lnTo>
                    <a:lnTo>
                      <a:pt x="5" y="173"/>
                    </a:lnTo>
                    <a:lnTo>
                      <a:pt x="17" y="199"/>
                    </a:lnTo>
                    <a:lnTo>
                      <a:pt x="37" y="222"/>
                    </a:lnTo>
                    <a:lnTo>
                      <a:pt x="54" y="247"/>
                    </a:lnTo>
                    <a:lnTo>
                      <a:pt x="71" y="282"/>
                    </a:lnTo>
                    <a:lnTo>
                      <a:pt x="90" y="323"/>
                    </a:lnTo>
                    <a:lnTo>
                      <a:pt x="109" y="356"/>
                    </a:lnTo>
                    <a:lnTo>
                      <a:pt x="128" y="375"/>
                    </a:lnTo>
                    <a:lnTo>
                      <a:pt x="149" y="387"/>
                    </a:lnTo>
                    <a:lnTo>
                      <a:pt x="185" y="403"/>
                    </a:lnTo>
                    <a:lnTo>
                      <a:pt x="222" y="413"/>
                    </a:lnTo>
                    <a:lnTo>
                      <a:pt x="247" y="410"/>
                    </a:lnTo>
                    <a:lnTo>
                      <a:pt x="268" y="406"/>
                    </a:lnTo>
                    <a:lnTo>
                      <a:pt x="304" y="393"/>
                    </a:lnTo>
                    <a:lnTo>
                      <a:pt x="319" y="379"/>
                    </a:lnTo>
                    <a:lnTo>
                      <a:pt x="326" y="360"/>
                    </a:lnTo>
                    <a:lnTo>
                      <a:pt x="337" y="319"/>
                    </a:lnTo>
                    <a:lnTo>
                      <a:pt x="340" y="288"/>
                    </a:lnTo>
                    <a:lnTo>
                      <a:pt x="340" y="251"/>
                    </a:lnTo>
                    <a:lnTo>
                      <a:pt x="335" y="224"/>
                    </a:lnTo>
                    <a:lnTo>
                      <a:pt x="326" y="194"/>
                    </a:lnTo>
                    <a:lnTo>
                      <a:pt x="310" y="152"/>
                    </a:lnTo>
                    <a:lnTo>
                      <a:pt x="291" y="121"/>
                    </a:lnTo>
                    <a:lnTo>
                      <a:pt x="282" y="86"/>
                    </a:lnTo>
                    <a:lnTo>
                      <a:pt x="264" y="46"/>
                    </a:lnTo>
                    <a:lnTo>
                      <a:pt x="244" y="25"/>
                    </a:lnTo>
                    <a:lnTo>
                      <a:pt x="224" y="13"/>
                    </a:lnTo>
                    <a:lnTo>
                      <a:pt x="186" y="1"/>
                    </a:lnTo>
                    <a:lnTo>
                      <a:pt x="160" y="0"/>
                    </a:lnTo>
                    <a:lnTo>
                      <a:pt x="122" y="7"/>
                    </a:lnTo>
                    <a:lnTo>
                      <a:pt x="87" y="19"/>
                    </a:lnTo>
                    <a:lnTo>
                      <a:pt x="52" y="41"/>
                    </a:lnTo>
                    <a:lnTo>
                      <a:pt x="30" y="59"/>
                    </a:lnTo>
                    <a:close/>
                  </a:path>
                </a:pathLst>
              </a:custGeom>
              <a:solidFill>
                <a:srgbClr val="FFE0C0"/>
              </a:solidFill>
              <a:ln w="12700">
                <a:solidFill>
                  <a:srgbClr val="000000"/>
                </a:solidFill>
                <a:prstDash val="solid"/>
                <a:round/>
                <a:headEnd/>
                <a:tailEnd/>
              </a:ln>
            </p:spPr>
            <p:txBody>
              <a:bodyPr/>
              <a:lstStyle/>
              <a:p>
                <a:endParaRPr lang="zh-CN" altLang="en-US"/>
              </a:p>
            </p:txBody>
          </p:sp>
          <p:grpSp>
            <p:nvGrpSpPr>
              <p:cNvPr id="110623" name="Group 31"/>
              <p:cNvGrpSpPr>
                <a:grpSpLocks/>
              </p:cNvGrpSpPr>
              <p:nvPr/>
            </p:nvGrpSpPr>
            <p:grpSpPr bwMode="auto">
              <a:xfrm>
                <a:off x="1997" y="1009"/>
                <a:ext cx="257" cy="143"/>
                <a:chOff x="1997" y="1009"/>
                <a:chExt cx="257" cy="143"/>
              </a:xfrm>
            </p:grpSpPr>
            <p:sp>
              <p:nvSpPr>
                <p:cNvPr id="110624" name="Freeform 32"/>
                <p:cNvSpPr>
                  <a:spLocks/>
                </p:cNvSpPr>
                <p:nvPr/>
              </p:nvSpPr>
              <p:spPr bwMode="auto">
                <a:xfrm>
                  <a:off x="2122" y="1074"/>
                  <a:ext cx="19" cy="21"/>
                </a:xfrm>
                <a:custGeom>
                  <a:avLst/>
                  <a:gdLst>
                    <a:gd name="T0" fmla="*/ 0 w 19"/>
                    <a:gd name="T1" fmla="*/ 12 h 21"/>
                    <a:gd name="T2" fmla="*/ 6 w 19"/>
                    <a:gd name="T3" fmla="*/ 4 h 21"/>
                    <a:gd name="T4" fmla="*/ 17 w 19"/>
                    <a:gd name="T5" fmla="*/ 0 h 21"/>
                    <a:gd name="T6" fmla="*/ 19 w 19"/>
                    <a:gd name="T7" fmla="*/ 11 h 21"/>
                    <a:gd name="T8" fmla="*/ 10 w 19"/>
                    <a:gd name="T9" fmla="*/ 11 h 21"/>
                    <a:gd name="T10" fmla="*/ 3 w 19"/>
                    <a:gd name="T11" fmla="*/ 21 h 21"/>
                    <a:gd name="T12" fmla="*/ 0 w 19"/>
                    <a:gd name="T13" fmla="*/ 12 h 21"/>
                  </a:gdLst>
                  <a:ahLst/>
                  <a:cxnLst>
                    <a:cxn ang="0">
                      <a:pos x="T0" y="T1"/>
                    </a:cxn>
                    <a:cxn ang="0">
                      <a:pos x="T2" y="T3"/>
                    </a:cxn>
                    <a:cxn ang="0">
                      <a:pos x="T4" y="T5"/>
                    </a:cxn>
                    <a:cxn ang="0">
                      <a:pos x="T6" y="T7"/>
                    </a:cxn>
                    <a:cxn ang="0">
                      <a:pos x="T8" y="T9"/>
                    </a:cxn>
                    <a:cxn ang="0">
                      <a:pos x="T10" y="T11"/>
                    </a:cxn>
                    <a:cxn ang="0">
                      <a:pos x="T12" y="T13"/>
                    </a:cxn>
                  </a:cxnLst>
                  <a:rect l="0" t="0" r="r" b="b"/>
                  <a:pathLst>
                    <a:path w="19" h="21">
                      <a:moveTo>
                        <a:pt x="0" y="12"/>
                      </a:moveTo>
                      <a:lnTo>
                        <a:pt x="6" y="4"/>
                      </a:lnTo>
                      <a:lnTo>
                        <a:pt x="17" y="0"/>
                      </a:lnTo>
                      <a:lnTo>
                        <a:pt x="19" y="11"/>
                      </a:lnTo>
                      <a:lnTo>
                        <a:pt x="10" y="11"/>
                      </a:lnTo>
                      <a:lnTo>
                        <a:pt x="3" y="21"/>
                      </a:lnTo>
                      <a:lnTo>
                        <a:pt x="0" y="12"/>
                      </a:lnTo>
                      <a:close/>
                    </a:path>
                  </a:pathLst>
                </a:custGeom>
                <a:solidFill>
                  <a:srgbClr val="C0C0C0"/>
                </a:solidFill>
                <a:ln w="12700">
                  <a:solidFill>
                    <a:srgbClr val="000000"/>
                  </a:solidFill>
                  <a:prstDash val="solid"/>
                  <a:round/>
                  <a:headEnd/>
                  <a:tailEnd/>
                </a:ln>
              </p:spPr>
              <p:txBody>
                <a:bodyPr/>
                <a:lstStyle/>
                <a:p>
                  <a:endParaRPr lang="zh-CN" altLang="en-US"/>
                </a:p>
              </p:txBody>
            </p:sp>
            <p:sp>
              <p:nvSpPr>
                <p:cNvPr id="110625" name="Freeform 33"/>
                <p:cNvSpPr>
                  <a:spLocks/>
                </p:cNvSpPr>
                <p:nvPr/>
              </p:nvSpPr>
              <p:spPr bwMode="auto">
                <a:xfrm>
                  <a:off x="1997" y="1128"/>
                  <a:ext cx="37" cy="24"/>
                </a:xfrm>
                <a:custGeom>
                  <a:avLst/>
                  <a:gdLst>
                    <a:gd name="T0" fmla="*/ 31 w 37"/>
                    <a:gd name="T1" fmla="*/ 0 h 24"/>
                    <a:gd name="T2" fmla="*/ 37 w 37"/>
                    <a:gd name="T3" fmla="*/ 13 h 24"/>
                    <a:gd name="T4" fmla="*/ 6 w 37"/>
                    <a:gd name="T5" fmla="*/ 24 h 24"/>
                    <a:gd name="T6" fmla="*/ 0 w 37"/>
                    <a:gd name="T7" fmla="*/ 18 h 24"/>
                    <a:gd name="T8" fmla="*/ 31 w 37"/>
                    <a:gd name="T9" fmla="*/ 0 h 24"/>
                  </a:gdLst>
                  <a:ahLst/>
                  <a:cxnLst>
                    <a:cxn ang="0">
                      <a:pos x="T0" y="T1"/>
                    </a:cxn>
                    <a:cxn ang="0">
                      <a:pos x="T2" y="T3"/>
                    </a:cxn>
                    <a:cxn ang="0">
                      <a:pos x="T4" y="T5"/>
                    </a:cxn>
                    <a:cxn ang="0">
                      <a:pos x="T6" y="T7"/>
                    </a:cxn>
                    <a:cxn ang="0">
                      <a:pos x="T8" y="T9"/>
                    </a:cxn>
                  </a:cxnLst>
                  <a:rect l="0" t="0" r="r" b="b"/>
                  <a:pathLst>
                    <a:path w="37" h="24">
                      <a:moveTo>
                        <a:pt x="31" y="0"/>
                      </a:moveTo>
                      <a:lnTo>
                        <a:pt x="37" y="13"/>
                      </a:lnTo>
                      <a:lnTo>
                        <a:pt x="6" y="24"/>
                      </a:lnTo>
                      <a:lnTo>
                        <a:pt x="0" y="18"/>
                      </a:lnTo>
                      <a:lnTo>
                        <a:pt x="31" y="0"/>
                      </a:lnTo>
                      <a:close/>
                    </a:path>
                  </a:pathLst>
                </a:custGeom>
                <a:solidFill>
                  <a:srgbClr val="C0C0C0"/>
                </a:solidFill>
                <a:ln w="12700">
                  <a:solidFill>
                    <a:srgbClr val="000000"/>
                  </a:solidFill>
                  <a:prstDash val="solid"/>
                  <a:round/>
                  <a:headEnd/>
                  <a:tailEnd/>
                </a:ln>
              </p:spPr>
              <p:txBody>
                <a:bodyPr/>
                <a:lstStyle/>
                <a:p>
                  <a:endParaRPr lang="zh-CN" altLang="en-US"/>
                </a:p>
              </p:txBody>
            </p:sp>
            <p:sp>
              <p:nvSpPr>
                <p:cNvPr id="110626" name="Freeform 34"/>
                <p:cNvSpPr>
                  <a:spLocks/>
                </p:cNvSpPr>
                <p:nvPr/>
              </p:nvSpPr>
              <p:spPr bwMode="auto">
                <a:xfrm>
                  <a:off x="2221" y="1009"/>
                  <a:ext cx="33" cy="24"/>
                </a:xfrm>
                <a:custGeom>
                  <a:avLst/>
                  <a:gdLst>
                    <a:gd name="T0" fmla="*/ 0 w 33"/>
                    <a:gd name="T1" fmla="*/ 13 h 24"/>
                    <a:gd name="T2" fmla="*/ 7 w 33"/>
                    <a:gd name="T3" fmla="*/ 24 h 24"/>
                    <a:gd name="T4" fmla="*/ 33 w 33"/>
                    <a:gd name="T5" fmla="*/ 6 h 24"/>
                    <a:gd name="T6" fmla="*/ 30 w 33"/>
                    <a:gd name="T7" fmla="*/ 0 h 24"/>
                    <a:gd name="T8" fmla="*/ 0 w 33"/>
                    <a:gd name="T9" fmla="*/ 13 h 24"/>
                  </a:gdLst>
                  <a:ahLst/>
                  <a:cxnLst>
                    <a:cxn ang="0">
                      <a:pos x="T0" y="T1"/>
                    </a:cxn>
                    <a:cxn ang="0">
                      <a:pos x="T2" y="T3"/>
                    </a:cxn>
                    <a:cxn ang="0">
                      <a:pos x="T4" y="T5"/>
                    </a:cxn>
                    <a:cxn ang="0">
                      <a:pos x="T6" y="T7"/>
                    </a:cxn>
                    <a:cxn ang="0">
                      <a:pos x="T8" y="T9"/>
                    </a:cxn>
                  </a:cxnLst>
                  <a:rect l="0" t="0" r="r" b="b"/>
                  <a:pathLst>
                    <a:path w="33" h="24">
                      <a:moveTo>
                        <a:pt x="0" y="13"/>
                      </a:moveTo>
                      <a:lnTo>
                        <a:pt x="7" y="24"/>
                      </a:lnTo>
                      <a:lnTo>
                        <a:pt x="33" y="6"/>
                      </a:lnTo>
                      <a:lnTo>
                        <a:pt x="30" y="0"/>
                      </a:lnTo>
                      <a:lnTo>
                        <a:pt x="0" y="13"/>
                      </a:lnTo>
                      <a:close/>
                    </a:path>
                  </a:pathLst>
                </a:custGeom>
                <a:solidFill>
                  <a:srgbClr val="C0C0C0"/>
                </a:solidFill>
                <a:ln w="12700">
                  <a:solidFill>
                    <a:srgbClr val="000000"/>
                  </a:solidFill>
                  <a:prstDash val="solid"/>
                  <a:round/>
                  <a:headEnd/>
                  <a:tailEnd/>
                </a:ln>
              </p:spPr>
              <p:txBody>
                <a:bodyPr/>
                <a:lstStyle/>
                <a:p>
                  <a:endParaRPr lang="zh-CN" altLang="en-US"/>
                </a:p>
              </p:txBody>
            </p:sp>
          </p:grpSp>
          <p:grpSp>
            <p:nvGrpSpPr>
              <p:cNvPr id="110627" name="Group 35"/>
              <p:cNvGrpSpPr>
                <a:grpSpLocks/>
              </p:cNvGrpSpPr>
              <p:nvPr/>
            </p:nvGrpSpPr>
            <p:grpSpPr bwMode="auto">
              <a:xfrm>
                <a:off x="2027" y="1019"/>
                <a:ext cx="218" cy="158"/>
                <a:chOff x="2027" y="1019"/>
                <a:chExt cx="218" cy="158"/>
              </a:xfrm>
            </p:grpSpPr>
            <p:sp>
              <p:nvSpPr>
                <p:cNvPr id="110628" name="Freeform 36"/>
                <p:cNvSpPr>
                  <a:spLocks/>
                </p:cNvSpPr>
                <p:nvPr/>
              </p:nvSpPr>
              <p:spPr bwMode="auto">
                <a:xfrm>
                  <a:off x="2027" y="1077"/>
                  <a:ext cx="110" cy="100"/>
                </a:xfrm>
                <a:custGeom>
                  <a:avLst/>
                  <a:gdLst>
                    <a:gd name="T0" fmla="*/ 0 w 110"/>
                    <a:gd name="T1" fmla="*/ 51 h 100"/>
                    <a:gd name="T2" fmla="*/ 90 w 110"/>
                    <a:gd name="T3" fmla="*/ 0 h 100"/>
                    <a:gd name="T4" fmla="*/ 105 w 110"/>
                    <a:gd name="T5" fmla="*/ 26 h 100"/>
                    <a:gd name="T6" fmla="*/ 110 w 110"/>
                    <a:gd name="T7" fmla="*/ 44 h 100"/>
                    <a:gd name="T8" fmla="*/ 109 w 110"/>
                    <a:gd name="T9" fmla="*/ 63 h 100"/>
                    <a:gd name="T10" fmla="*/ 101 w 110"/>
                    <a:gd name="T11" fmla="*/ 75 h 100"/>
                    <a:gd name="T12" fmla="*/ 89 w 110"/>
                    <a:gd name="T13" fmla="*/ 85 h 100"/>
                    <a:gd name="T14" fmla="*/ 71 w 110"/>
                    <a:gd name="T15" fmla="*/ 92 h 100"/>
                    <a:gd name="T16" fmla="*/ 60 w 110"/>
                    <a:gd name="T17" fmla="*/ 99 h 100"/>
                    <a:gd name="T18" fmla="*/ 49 w 110"/>
                    <a:gd name="T19" fmla="*/ 100 h 100"/>
                    <a:gd name="T20" fmla="*/ 35 w 110"/>
                    <a:gd name="T21" fmla="*/ 98 h 100"/>
                    <a:gd name="T22" fmla="*/ 25 w 110"/>
                    <a:gd name="T23" fmla="*/ 91 h 100"/>
                    <a:gd name="T24" fmla="*/ 18 w 110"/>
                    <a:gd name="T25" fmla="*/ 83 h 100"/>
                    <a:gd name="T26" fmla="*/ 14 w 110"/>
                    <a:gd name="T27" fmla="*/ 75 h 100"/>
                    <a:gd name="T28" fmla="*/ 6 w 110"/>
                    <a:gd name="T29" fmla="*/ 60 h 100"/>
                    <a:gd name="T30" fmla="*/ 0 w 110"/>
                    <a:gd name="T31" fmla="*/ 5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0" h="100">
                      <a:moveTo>
                        <a:pt x="0" y="51"/>
                      </a:moveTo>
                      <a:lnTo>
                        <a:pt x="90" y="0"/>
                      </a:lnTo>
                      <a:lnTo>
                        <a:pt x="105" y="26"/>
                      </a:lnTo>
                      <a:lnTo>
                        <a:pt x="110" y="44"/>
                      </a:lnTo>
                      <a:lnTo>
                        <a:pt x="109" y="63"/>
                      </a:lnTo>
                      <a:lnTo>
                        <a:pt x="101" y="75"/>
                      </a:lnTo>
                      <a:lnTo>
                        <a:pt x="89" y="85"/>
                      </a:lnTo>
                      <a:lnTo>
                        <a:pt x="71" y="92"/>
                      </a:lnTo>
                      <a:lnTo>
                        <a:pt x="60" y="99"/>
                      </a:lnTo>
                      <a:lnTo>
                        <a:pt x="49" y="100"/>
                      </a:lnTo>
                      <a:lnTo>
                        <a:pt x="35" y="98"/>
                      </a:lnTo>
                      <a:lnTo>
                        <a:pt x="25" y="91"/>
                      </a:lnTo>
                      <a:lnTo>
                        <a:pt x="18" y="83"/>
                      </a:lnTo>
                      <a:lnTo>
                        <a:pt x="14" y="75"/>
                      </a:lnTo>
                      <a:lnTo>
                        <a:pt x="6" y="60"/>
                      </a:lnTo>
                      <a:lnTo>
                        <a:pt x="0" y="51"/>
                      </a:lnTo>
                      <a:close/>
                    </a:path>
                  </a:pathLst>
                </a:custGeom>
                <a:solidFill>
                  <a:srgbClr val="80FFFF"/>
                </a:solidFill>
                <a:ln w="12700">
                  <a:solidFill>
                    <a:srgbClr val="000000"/>
                  </a:solidFill>
                  <a:prstDash val="solid"/>
                  <a:round/>
                  <a:headEnd/>
                  <a:tailEnd/>
                </a:ln>
              </p:spPr>
              <p:txBody>
                <a:bodyPr/>
                <a:lstStyle/>
                <a:p>
                  <a:endParaRPr lang="zh-CN" altLang="en-US"/>
                </a:p>
              </p:txBody>
            </p:sp>
            <p:sp>
              <p:nvSpPr>
                <p:cNvPr id="110629" name="Oval 37"/>
                <p:cNvSpPr>
                  <a:spLocks noChangeArrowheads="1"/>
                </p:cNvSpPr>
                <p:nvPr/>
              </p:nvSpPr>
              <p:spPr bwMode="auto">
                <a:xfrm>
                  <a:off x="2077" y="1122"/>
                  <a:ext cx="19" cy="18"/>
                </a:xfrm>
                <a:prstGeom prst="ellipse">
                  <a:avLst/>
                </a:prstGeom>
                <a:solidFill>
                  <a:srgbClr val="00A000"/>
                </a:solidFill>
                <a:ln w="12700">
                  <a:solidFill>
                    <a:srgbClr val="000000"/>
                  </a:solidFill>
                  <a:round/>
                  <a:headEnd/>
                  <a:tailEnd/>
                </a:ln>
              </p:spPr>
              <p:txBody>
                <a:bodyPr/>
                <a:lstStyle/>
                <a:p>
                  <a:endParaRPr lang="zh-CN" altLang="en-US"/>
                </a:p>
              </p:txBody>
            </p:sp>
            <p:sp>
              <p:nvSpPr>
                <p:cNvPr id="110630" name="Freeform 38"/>
                <p:cNvSpPr>
                  <a:spLocks/>
                </p:cNvSpPr>
                <p:nvPr/>
              </p:nvSpPr>
              <p:spPr bwMode="auto">
                <a:xfrm>
                  <a:off x="2134" y="1019"/>
                  <a:ext cx="111" cy="99"/>
                </a:xfrm>
                <a:custGeom>
                  <a:avLst/>
                  <a:gdLst>
                    <a:gd name="T0" fmla="*/ 0 w 111"/>
                    <a:gd name="T1" fmla="*/ 50 h 99"/>
                    <a:gd name="T2" fmla="*/ 92 w 111"/>
                    <a:gd name="T3" fmla="*/ 0 h 99"/>
                    <a:gd name="T4" fmla="*/ 105 w 111"/>
                    <a:gd name="T5" fmla="*/ 28 h 99"/>
                    <a:gd name="T6" fmla="*/ 111 w 111"/>
                    <a:gd name="T7" fmla="*/ 45 h 99"/>
                    <a:gd name="T8" fmla="*/ 108 w 111"/>
                    <a:gd name="T9" fmla="*/ 62 h 99"/>
                    <a:gd name="T10" fmla="*/ 101 w 111"/>
                    <a:gd name="T11" fmla="*/ 73 h 99"/>
                    <a:gd name="T12" fmla="*/ 88 w 111"/>
                    <a:gd name="T13" fmla="*/ 84 h 99"/>
                    <a:gd name="T14" fmla="*/ 73 w 111"/>
                    <a:gd name="T15" fmla="*/ 92 h 99"/>
                    <a:gd name="T16" fmla="*/ 61 w 111"/>
                    <a:gd name="T17" fmla="*/ 97 h 99"/>
                    <a:gd name="T18" fmla="*/ 48 w 111"/>
                    <a:gd name="T19" fmla="*/ 99 h 99"/>
                    <a:gd name="T20" fmla="*/ 36 w 111"/>
                    <a:gd name="T21" fmla="*/ 97 h 99"/>
                    <a:gd name="T22" fmla="*/ 25 w 111"/>
                    <a:gd name="T23" fmla="*/ 90 h 99"/>
                    <a:gd name="T24" fmla="*/ 19 w 111"/>
                    <a:gd name="T25" fmla="*/ 84 h 99"/>
                    <a:gd name="T26" fmla="*/ 14 w 111"/>
                    <a:gd name="T27" fmla="*/ 74 h 99"/>
                    <a:gd name="T28" fmla="*/ 6 w 111"/>
                    <a:gd name="T29" fmla="*/ 60 h 99"/>
                    <a:gd name="T30" fmla="*/ 0 w 111"/>
                    <a:gd name="T31"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1" h="99">
                      <a:moveTo>
                        <a:pt x="0" y="50"/>
                      </a:moveTo>
                      <a:lnTo>
                        <a:pt x="92" y="0"/>
                      </a:lnTo>
                      <a:lnTo>
                        <a:pt x="105" y="28"/>
                      </a:lnTo>
                      <a:lnTo>
                        <a:pt x="111" y="45"/>
                      </a:lnTo>
                      <a:lnTo>
                        <a:pt x="108" y="62"/>
                      </a:lnTo>
                      <a:lnTo>
                        <a:pt x="101" y="73"/>
                      </a:lnTo>
                      <a:lnTo>
                        <a:pt x="88" y="84"/>
                      </a:lnTo>
                      <a:lnTo>
                        <a:pt x="73" y="92"/>
                      </a:lnTo>
                      <a:lnTo>
                        <a:pt x="61" y="97"/>
                      </a:lnTo>
                      <a:lnTo>
                        <a:pt x="48" y="99"/>
                      </a:lnTo>
                      <a:lnTo>
                        <a:pt x="36" y="97"/>
                      </a:lnTo>
                      <a:lnTo>
                        <a:pt x="25" y="90"/>
                      </a:lnTo>
                      <a:lnTo>
                        <a:pt x="19" y="84"/>
                      </a:lnTo>
                      <a:lnTo>
                        <a:pt x="14" y="74"/>
                      </a:lnTo>
                      <a:lnTo>
                        <a:pt x="6" y="60"/>
                      </a:lnTo>
                      <a:lnTo>
                        <a:pt x="0" y="50"/>
                      </a:lnTo>
                      <a:close/>
                    </a:path>
                  </a:pathLst>
                </a:custGeom>
                <a:solidFill>
                  <a:srgbClr val="80FFFF"/>
                </a:solidFill>
                <a:ln w="12700">
                  <a:solidFill>
                    <a:srgbClr val="000000"/>
                  </a:solidFill>
                  <a:prstDash val="solid"/>
                  <a:round/>
                  <a:headEnd/>
                  <a:tailEnd/>
                </a:ln>
              </p:spPr>
              <p:txBody>
                <a:bodyPr/>
                <a:lstStyle/>
                <a:p>
                  <a:endParaRPr lang="zh-CN" altLang="en-US"/>
                </a:p>
              </p:txBody>
            </p:sp>
            <p:sp>
              <p:nvSpPr>
                <p:cNvPr id="110631" name="Oval 39"/>
                <p:cNvSpPr>
                  <a:spLocks noChangeArrowheads="1"/>
                </p:cNvSpPr>
                <p:nvPr/>
              </p:nvSpPr>
              <p:spPr bwMode="auto">
                <a:xfrm>
                  <a:off x="2184" y="1064"/>
                  <a:ext cx="19" cy="18"/>
                </a:xfrm>
                <a:prstGeom prst="ellipse">
                  <a:avLst/>
                </a:prstGeom>
                <a:solidFill>
                  <a:srgbClr val="00A000"/>
                </a:solidFill>
                <a:ln w="12700">
                  <a:solidFill>
                    <a:srgbClr val="000000"/>
                  </a:solidFill>
                  <a:round/>
                  <a:headEnd/>
                  <a:tailEnd/>
                </a:ln>
              </p:spPr>
              <p:txBody>
                <a:bodyPr/>
                <a:lstStyle/>
                <a:p>
                  <a:endParaRPr lang="zh-CN" altLang="en-US"/>
                </a:p>
              </p:txBody>
            </p:sp>
          </p:grpSp>
          <p:sp>
            <p:nvSpPr>
              <p:cNvPr id="110632" name="Freeform 40"/>
              <p:cNvSpPr>
                <a:spLocks/>
              </p:cNvSpPr>
              <p:nvPr/>
            </p:nvSpPr>
            <p:spPr bwMode="auto">
              <a:xfrm>
                <a:off x="2141" y="1182"/>
                <a:ext cx="110" cy="89"/>
              </a:xfrm>
              <a:custGeom>
                <a:avLst/>
                <a:gdLst>
                  <a:gd name="T0" fmla="*/ 0 w 110"/>
                  <a:gd name="T1" fmla="*/ 46 h 89"/>
                  <a:gd name="T2" fmla="*/ 17 w 110"/>
                  <a:gd name="T3" fmla="*/ 46 h 89"/>
                  <a:gd name="T4" fmla="*/ 32 w 110"/>
                  <a:gd name="T5" fmla="*/ 43 h 89"/>
                  <a:gd name="T6" fmla="*/ 50 w 110"/>
                  <a:gd name="T7" fmla="*/ 38 h 89"/>
                  <a:gd name="T8" fmla="*/ 66 w 110"/>
                  <a:gd name="T9" fmla="*/ 33 h 89"/>
                  <a:gd name="T10" fmla="*/ 83 w 110"/>
                  <a:gd name="T11" fmla="*/ 21 h 89"/>
                  <a:gd name="T12" fmla="*/ 93 w 110"/>
                  <a:gd name="T13" fmla="*/ 12 h 89"/>
                  <a:gd name="T14" fmla="*/ 103 w 110"/>
                  <a:gd name="T15" fmla="*/ 0 h 89"/>
                  <a:gd name="T16" fmla="*/ 109 w 110"/>
                  <a:gd name="T17" fmla="*/ 24 h 89"/>
                  <a:gd name="T18" fmla="*/ 110 w 110"/>
                  <a:gd name="T19" fmla="*/ 33 h 89"/>
                  <a:gd name="T20" fmla="*/ 110 w 110"/>
                  <a:gd name="T21" fmla="*/ 51 h 89"/>
                  <a:gd name="T22" fmla="*/ 106 w 110"/>
                  <a:gd name="T23" fmla="*/ 63 h 89"/>
                  <a:gd name="T24" fmla="*/ 98 w 110"/>
                  <a:gd name="T25" fmla="*/ 76 h 89"/>
                  <a:gd name="T26" fmla="*/ 88 w 110"/>
                  <a:gd name="T27" fmla="*/ 84 h 89"/>
                  <a:gd name="T28" fmla="*/ 76 w 110"/>
                  <a:gd name="T29" fmla="*/ 88 h 89"/>
                  <a:gd name="T30" fmla="*/ 62 w 110"/>
                  <a:gd name="T31" fmla="*/ 89 h 89"/>
                  <a:gd name="T32" fmla="*/ 49 w 110"/>
                  <a:gd name="T33" fmla="*/ 88 h 89"/>
                  <a:gd name="T34" fmla="*/ 37 w 110"/>
                  <a:gd name="T35" fmla="*/ 82 h 89"/>
                  <a:gd name="T36" fmla="*/ 31 w 110"/>
                  <a:gd name="T37" fmla="*/ 80 h 89"/>
                  <a:gd name="T38" fmla="*/ 19 w 110"/>
                  <a:gd name="T39" fmla="*/ 72 h 89"/>
                  <a:gd name="T40" fmla="*/ 11 w 110"/>
                  <a:gd name="T41" fmla="*/ 57 h 89"/>
                  <a:gd name="T42" fmla="*/ 0 w 110"/>
                  <a:gd name="T43" fmla="*/ 46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0" h="89">
                    <a:moveTo>
                      <a:pt x="0" y="46"/>
                    </a:moveTo>
                    <a:lnTo>
                      <a:pt x="17" y="46"/>
                    </a:lnTo>
                    <a:lnTo>
                      <a:pt x="32" y="43"/>
                    </a:lnTo>
                    <a:lnTo>
                      <a:pt x="50" y="38"/>
                    </a:lnTo>
                    <a:lnTo>
                      <a:pt x="66" y="33"/>
                    </a:lnTo>
                    <a:lnTo>
                      <a:pt x="83" y="21"/>
                    </a:lnTo>
                    <a:lnTo>
                      <a:pt x="93" y="12"/>
                    </a:lnTo>
                    <a:lnTo>
                      <a:pt x="103" y="0"/>
                    </a:lnTo>
                    <a:lnTo>
                      <a:pt x="109" y="24"/>
                    </a:lnTo>
                    <a:lnTo>
                      <a:pt x="110" y="33"/>
                    </a:lnTo>
                    <a:lnTo>
                      <a:pt x="110" y="51"/>
                    </a:lnTo>
                    <a:lnTo>
                      <a:pt x="106" y="63"/>
                    </a:lnTo>
                    <a:lnTo>
                      <a:pt x="98" y="76"/>
                    </a:lnTo>
                    <a:lnTo>
                      <a:pt x="88" y="84"/>
                    </a:lnTo>
                    <a:lnTo>
                      <a:pt x="76" y="88"/>
                    </a:lnTo>
                    <a:lnTo>
                      <a:pt x="62" y="89"/>
                    </a:lnTo>
                    <a:lnTo>
                      <a:pt x="49" y="88"/>
                    </a:lnTo>
                    <a:lnTo>
                      <a:pt x="37" y="82"/>
                    </a:lnTo>
                    <a:lnTo>
                      <a:pt x="31" y="80"/>
                    </a:lnTo>
                    <a:lnTo>
                      <a:pt x="19" y="72"/>
                    </a:lnTo>
                    <a:lnTo>
                      <a:pt x="11" y="57"/>
                    </a:lnTo>
                    <a:lnTo>
                      <a:pt x="0" y="46"/>
                    </a:lnTo>
                    <a:close/>
                  </a:path>
                </a:pathLst>
              </a:custGeom>
              <a:solidFill>
                <a:srgbClr val="FFFFFF"/>
              </a:solidFill>
              <a:ln w="12700">
                <a:solidFill>
                  <a:srgbClr val="000000"/>
                </a:solidFill>
                <a:prstDash val="solid"/>
                <a:round/>
                <a:headEnd/>
                <a:tailEnd/>
              </a:ln>
            </p:spPr>
            <p:txBody>
              <a:bodyPr/>
              <a:lstStyle/>
              <a:p>
                <a:endParaRPr lang="zh-CN" altLang="en-US"/>
              </a:p>
            </p:txBody>
          </p:sp>
          <p:sp>
            <p:nvSpPr>
              <p:cNvPr id="110633" name="Freeform 41"/>
              <p:cNvSpPr>
                <a:spLocks/>
              </p:cNvSpPr>
              <p:nvPr/>
            </p:nvSpPr>
            <p:spPr bwMode="auto">
              <a:xfrm>
                <a:off x="2149" y="1152"/>
                <a:ext cx="57" cy="32"/>
              </a:xfrm>
              <a:custGeom>
                <a:avLst/>
                <a:gdLst>
                  <a:gd name="T0" fmla="*/ 0 w 57"/>
                  <a:gd name="T1" fmla="*/ 32 h 32"/>
                  <a:gd name="T2" fmla="*/ 17 w 57"/>
                  <a:gd name="T3" fmla="*/ 31 h 32"/>
                  <a:gd name="T4" fmla="*/ 24 w 57"/>
                  <a:gd name="T5" fmla="*/ 28 h 32"/>
                  <a:gd name="T6" fmla="*/ 33 w 57"/>
                  <a:gd name="T7" fmla="*/ 25 h 32"/>
                  <a:gd name="T8" fmla="*/ 43 w 57"/>
                  <a:gd name="T9" fmla="*/ 19 h 32"/>
                  <a:gd name="T10" fmla="*/ 49 w 57"/>
                  <a:gd name="T11" fmla="*/ 10 h 32"/>
                  <a:gd name="T12" fmla="*/ 57 w 57"/>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57" h="32">
                    <a:moveTo>
                      <a:pt x="0" y="32"/>
                    </a:moveTo>
                    <a:lnTo>
                      <a:pt x="17" y="31"/>
                    </a:lnTo>
                    <a:lnTo>
                      <a:pt x="24" y="28"/>
                    </a:lnTo>
                    <a:lnTo>
                      <a:pt x="33" y="25"/>
                    </a:lnTo>
                    <a:lnTo>
                      <a:pt x="43" y="19"/>
                    </a:lnTo>
                    <a:lnTo>
                      <a:pt x="49" y="10"/>
                    </a:lnTo>
                    <a:lnTo>
                      <a:pt x="57"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0634" name="Freeform 42"/>
              <p:cNvSpPr>
                <a:spLocks/>
              </p:cNvSpPr>
              <p:nvPr/>
            </p:nvSpPr>
            <p:spPr bwMode="auto">
              <a:xfrm>
                <a:off x="1947" y="869"/>
                <a:ext cx="307" cy="282"/>
              </a:xfrm>
              <a:custGeom>
                <a:avLst/>
                <a:gdLst>
                  <a:gd name="T0" fmla="*/ 52 w 307"/>
                  <a:gd name="T1" fmla="*/ 282 h 282"/>
                  <a:gd name="T2" fmla="*/ 65 w 307"/>
                  <a:gd name="T3" fmla="*/ 276 h 282"/>
                  <a:gd name="T4" fmla="*/ 68 w 307"/>
                  <a:gd name="T5" fmla="*/ 258 h 282"/>
                  <a:gd name="T6" fmla="*/ 70 w 307"/>
                  <a:gd name="T7" fmla="*/ 233 h 282"/>
                  <a:gd name="T8" fmla="*/ 58 w 307"/>
                  <a:gd name="T9" fmla="*/ 183 h 282"/>
                  <a:gd name="T10" fmla="*/ 51 w 307"/>
                  <a:gd name="T11" fmla="*/ 154 h 282"/>
                  <a:gd name="T12" fmla="*/ 89 w 307"/>
                  <a:gd name="T13" fmla="*/ 155 h 282"/>
                  <a:gd name="T14" fmla="*/ 139 w 307"/>
                  <a:gd name="T15" fmla="*/ 153 h 282"/>
                  <a:gd name="T16" fmla="*/ 155 w 307"/>
                  <a:gd name="T17" fmla="*/ 137 h 282"/>
                  <a:gd name="T18" fmla="*/ 181 w 307"/>
                  <a:gd name="T19" fmla="*/ 118 h 282"/>
                  <a:gd name="T20" fmla="*/ 221 w 307"/>
                  <a:gd name="T21" fmla="*/ 122 h 282"/>
                  <a:gd name="T22" fmla="*/ 260 w 307"/>
                  <a:gd name="T23" fmla="*/ 101 h 282"/>
                  <a:gd name="T24" fmla="*/ 265 w 307"/>
                  <a:gd name="T25" fmla="*/ 123 h 282"/>
                  <a:gd name="T26" fmla="*/ 281 w 307"/>
                  <a:gd name="T27" fmla="*/ 132 h 282"/>
                  <a:gd name="T28" fmla="*/ 298 w 307"/>
                  <a:gd name="T29" fmla="*/ 160 h 282"/>
                  <a:gd name="T30" fmla="*/ 307 w 307"/>
                  <a:gd name="T31" fmla="*/ 154 h 282"/>
                  <a:gd name="T32" fmla="*/ 307 w 307"/>
                  <a:gd name="T33" fmla="*/ 135 h 282"/>
                  <a:gd name="T34" fmla="*/ 303 w 307"/>
                  <a:gd name="T35" fmla="*/ 106 h 282"/>
                  <a:gd name="T36" fmla="*/ 295 w 307"/>
                  <a:gd name="T37" fmla="*/ 82 h 282"/>
                  <a:gd name="T38" fmla="*/ 280 w 307"/>
                  <a:gd name="T39" fmla="*/ 64 h 282"/>
                  <a:gd name="T40" fmla="*/ 282 w 307"/>
                  <a:gd name="T41" fmla="*/ 33 h 282"/>
                  <a:gd name="T42" fmla="*/ 282 w 307"/>
                  <a:gd name="T43" fmla="*/ 16 h 282"/>
                  <a:gd name="T44" fmla="*/ 261 w 307"/>
                  <a:gd name="T45" fmla="*/ 19 h 282"/>
                  <a:gd name="T46" fmla="*/ 238 w 307"/>
                  <a:gd name="T47" fmla="*/ 19 h 282"/>
                  <a:gd name="T48" fmla="*/ 225 w 307"/>
                  <a:gd name="T49" fmla="*/ 14 h 282"/>
                  <a:gd name="T50" fmla="*/ 209 w 307"/>
                  <a:gd name="T51" fmla="*/ 0 h 282"/>
                  <a:gd name="T52" fmla="*/ 195 w 307"/>
                  <a:gd name="T53" fmla="*/ 13 h 282"/>
                  <a:gd name="T54" fmla="*/ 182 w 307"/>
                  <a:gd name="T55" fmla="*/ 19 h 282"/>
                  <a:gd name="T56" fmla="*/ 156 w 307"/>
                  <a:gd name="T57" fmla="*/ 21 h 282"/>
                  <a:gd name="T58" fmla="*/ 132 w 307"/>
                  <a:gd name="T59" fmla="*/ 26 h 282"/>
                  <a:gd name="T60" fmla="*/ 106 w 307"/>
                  <a:gd name="T61" fmla="*/ 35 h 282"/>
                  <a:gd name="T62" fmla="*/ 84 w 307"/>
                  <a:gd name="T63" fmla="*/ 49 h 282"/>
                  <a:gd name="T64" fmla="*/ 58 w 307"/>
                  <a:gd name="T65" fmla="*/ 73 h 282"/>
                  <a:gd name="T66" fmla="*/ 42 w 307"/>
                  <a:gd name="T67" fmla="*/ 78 h 282"/>
                  <a:gd name="T68" fmla="*/ 28 w 307"/>
                  <a:gd name="T69" fmla="*/ 91 h 282"/>
                  <a:gd name="T70" fmla="*/ 16 w 307"/>
                  <a:gd name="T71" fmla="*/ 103 h 282"/>
                  <a:gd name="T72" fmla="*/ 10 w 307"/>
                  <a:gd name="T73" fmla="*/ 122 h 282"/>
                  <a:gd name="T74" fmla="*/ 2 w 307"/>
                  <a:gd name="T75" fmla="*/ 143 h 282"/>
                  <a:gd name="T76" fmla="*/ 0 w 307"/>
                  <a:gd name="T77" fmla="*/ 161 h 282"/>
                  <a:gd name="T78" fmla="*/ 0 w 307"/>
                  <a:gd name="T79" fmla="*/ 200 h 282"/>
                  <a:gd name="T80" fmla="*/ 10 w 307"/>
                  <a:gd name="T81" fmla="*/ 241 h 282"/>
                  <a:gd name="T82" fmla="*/ 52 w 307"/>
                  <a:gd name="T83" fmla="*/ 28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7" h="282">
                    <a:moveTo>
                      <a:pt x="52" y="282"/>
                    </a:moveTo>
                    <a:lnTo>
                      <a:pt x="65" y="276"/>
                    </a:lnTo>
                    <a:lnTo>
                      <a:pt x="68" y="258"/>
                    </a:lnTo>
                    <a:lnTo>
                      <a:pt x="70" y="233"/>
                    </a:lnTo>
                    <a:lnTo>
                      <a:pt x="58" y="183"/>
                    </a:lnTo>
                    <a:lnTo>
                      <a:pt x="51" y="154"/>
                    </a:lnTo>
                    <a:lnTo>
                      <a:pt x="89" y="155"/>
                    </a:lnTo>
                    <a:lnTo>
                      <a:pt x="139" y="153"/>
                    </a:lnTo>
                    <a:lnTo>
                      <a:pt x="155" y="137"/>
                    </a:lnTo>
                    <a:lnTo>
                      <a:pt x="181" y="118"/>
                    </a:lnTo>
                    <a:lnTo>
                      <a:pt x="221" y="122"/>
                    </a:lnTo>
                    <a:lnTo>
                      <a:pt x="260" y="101"/>
                    </a:lnTo>
                    <a:lnTo>
                      <a:pt x="265" y="123"/>
                    </a:lnTo>
                    <a:lnTo>
                      <a:pt x="281" y="132"/>
                    </a:lnTo>
                    <a:lnTo>
                      <a:pt x="298" y="160"/>
                    </a:lnTo>
                    <a:lnTo>
                      <a:pt x="307" y="154"/>
                    </a:lnTo>
                    <a:lnTo>
                      <a:pt x="307" y="135"/>
                    </a:lnTo>
                    <a:lnTo>
                      <a:pt x="303" y="106"/>
                    </a:lnTo>
                    <a:lnTo>
                      <a:pt x="295" y="82"/>
                    </a:lnTo>
                    <a:lnTo>
                      <a:pt x="280" y="64"/>
                    </a:lnTo>
                    <a:lnTo>
                      <a:pt x="282" y="33"/>
                    </a:lnTo>
                    <a:lnTo>
                      <a:pt x="282" y="16"/>
                    </a:lnTo>
                    <a:lnTo>
                      <a:pt x="261" y="19"/>
                    </a:lnTo>
                    <a:lnTo>
                      <a:pt x="238" y="19"/>
                    </a:lnTo>
                    <a:lnTo>
                      <a:pt x="225" y="14"/>
                    </a:lnTo>
                    <a:lnTo>
                      <a:pt x="209" y="0"/>
                    </a:lnTo>
                    <a:lnTo>
                      <a:pt x="195" y="13"/>
                    </a:lnTo>
                    <a:lnTo>
                      <a:pt x="182" y="19"/>
                    </a:lnTo>
                    <a:lnTo>
                      <a:pt x="156" y="21"/>
                    </a:lnTo>
                    <a:lnTo>
                      <a:pt x="132" y="26"/>
                    </a:lnTo>
                    <a:lnTo>
                      <a:pt x="106" y="35"/>
                    </a:lnTo>
                    <a:lnTo>
                      <a:pt x="84" y="49"/>
                    </a:lnTo>
                    <a:lnTo>
                      <a:pt x="58" y="73"/>
                    </a:lnTo>
                    <a:lnTo>
                      <a:pt x="42" y="78"/>
                    </a:lnTo>
                    <a:lnTo>
                      <a:pt x="28" y="91"/>
                    </a:lnTo>
                    <a:lnTo>
                      <a:pt x="16" y="103"/>
                    </a:lnTo>
                    <a:lnTo>
                      <a:pt x="10" y="122"/>
                    </a:lnTo>
                    <a:lnTo>
                      <a:pt x="2" y="143"/>
                    </a:lnTo>
                    <a:lnTo>
                      <a:pt x="0" y="161"/>
                    </a:lnTo>
                    <a:lnTo>
                      <a:pt x="0" y="200"/>
                    </a:lnTo>
                    <a:lnTo>
                      <a:pt x="10" y="241"/>
                    </a:lnTo>
                    <a:lnTo>
                      <a:pt x="52" y="282"/>
                    </a:lnTo>
                    <a:close/>
                  </a:path>
                </a:pathLst>
              </a:custGeom>
              <a:solidFill>
                <a:srgbClr val="C06000"/>
              </a:solidFill>
              <a:ln w="12700">
                <a:solidFill>
                  <a:srgbClr val="000000"/>
                </a:solidFill>
                <a:prstDash val="solid"/>
                <a:round/>
                <a:headEnd/>
                <a:tailEnd/>
              </a:ln>
            </p:spPr>
            <p:txBody>
              <a:bodyPr/>
              <a:lstStyle/>
              <a:p>
                <a:endParaRPr lang="zh-CN" altLang="en-US"/>
              </a:p>
            </p:txBody>
          </p:sp>
        </p:grpSp>
        <p:sp>
          <p:nvSpPr>
            <p:cNvPr id="110635" name="Freeform 43"/>
            <p:cNvSpPr>
              <a:spLocks/>
            </p:cNvSpPr>
            <p:nvPr/>
          </p:nvSpPr>
          <p:spPr bwMode="auto">
            <a:xfrm rot="1123344">
              <a:off x="2393" y="2047"/>
              <a:ext cx="219" cy="518"/>
            </a:xfrm>
            <a:custGeom>
              <a:avLst/>
              <a:gdLst>
                <a:gd name="T0" fmla="*/ 15 w 304"/>
                <a:gd name="T1" fmla="*/ 6 h 764"/>
                <a:gd name="T2" fmla="*/ 34 w 304"/>
                <a:gd name="T3" fmla="*/ 0 h 764"/>
                <a:gd name="T4" fmla="*/ 75 w 304"/>
                <a:gd name="T5" fmla="*/ 26 h 764"/>
                <a:gd name="T6" fmla="*/ 75 w 304"/>
                <a:gd name="T7" fmla="*/ 71 h 764"/>
                <a:gd name="T8" fmla="*/ 110 w 304"/>
                <a:gd name="T9" fmla="*/ 114 h 764"/>
                <a:gd name="T10" fmla="*/ 144 w 304"/>
                <a:gd name="T11" fmla="*/ 160 h 764"/>
                <a:gd name="T12" fmla="*/ 180 w 304"/>
                <a:gd name="T13" fmla="*/ 220 h 764"/>
                <a:gd name="T14" fmla="*/ 208 w 304"/>
                <a:gd name="T15" fmla="*/ 276 h 764"/>
                <a:gd name="T16" fmla="*/ 237 w 304"/>
                <a:gd name="T17" fmla="*/ 357 h 764"/>
                <a:gd name="T18" fmla="*/ 261 w 304"/>
                <a:gd name="T19" fmla="*/ 428 h 764"/>
                <a:gd name="T20" fmla="*/ 291 w 304"/>
                <a:gd name="T21" fmla="*/ 570 h 764"/>
                <a:gd name="T22" fmla="*/ 304 w 304"/>
                <a:gd name="T23" fmla="*/ 658 h 764"/>
                <a:gd name="T24" fmla="*/ 265 w 304"/>
                <a:gd name="T25" fmla="*/ 764 h 764"/>
                <a:gd name="T26" fmla="*/ 189 w 304"/>
                <a:gd name="T27" fmla="*/ 679 h 764"/>
                <a:gd name="T28" fmla="*/ 168 w 304"/>
                <a:gd name="T29" fmla="*/ 536 h 764"/>
                <a:gd name="T30" fmla="*/ 152 w 304"/>
                <a:gd name="T31" fmla="*/ 449 h 764"/>
                <a:gd name="T32" fmla="*/ 129 w 304"/>
                <a:gd name="T33" fmla="*/ 366 h 764"/>
                <a:gd name="T34" fmla="*/ 103 w 304"/>
                <a:gd name="T35" fmla="*/ 306 h 764"/>
                <a:gd name="T36" fmla="*/ 69 w 304"/>
                <a:gd name="T37" fmla="*/ 219 h 764"/>
                <a:gd name="T38" fmla="*/ 49 w 304"/>
                <a:gd name="T39" fmla="*/ 156 h 764"/>
                <a:gd name="T40" fmla="*/ 30 w 304"/>
                <a:gd name="T41" fmla="*/ 84 h 764"/>
                <a:gd name="T42" fmla="*/ 0 w 304"/>
                <a:gd name="T43" fmla="*/ 66 h 764"/>
                <a:gd name="T44" fmla="*/ 15 w 304"/>
                <a:gd name="T45" fmla="*/ 6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4" h="764">
                  <a:moveTo>
                    <a:pt x="15" y="6"/>
                  </a:moveTo>
                  <a:lnTo>
                    <a:pt x="34" y="0"/>
                  </a:lnTo>
                  <a:lnTo>
                    <a:pt x="75" y="26"/>
                  </a:lnTo>
                  <a:lnTo>
                    <a:pt x="75" y="71"/>
                  </a:lnTo>
                  <a:lnTo>
                    <a:pt x="110" y="114"/>
                  </a:lnTo>
                  <a:lnTo>
                    <a:pt x="144" y="160"/>
                  </a:lnTo>
                  <a:lnTo>
                    <a:pt x="180" y="220"/>
                  </a:lnTo>
                  <a:lnTo>
                    <a:pt x="208" y="276"/>
                  </a:lnTo>
                  <a:lnTo>
                    <a:pt x="237" y="357"/>
                  </a:lnTo>
                  <a:lnTo>
                    <a:pt x="261" y="428"/>
                  </a:lnTo>
                  <a:lnTo>
                    <a:pt x="291" y="570"/>
                  </a:lnTo>
                  <a:lnTo>
                    <a:pt x="304" y="658"/>
                  </a:lnTo>
                  <a:lnTo>
                    <a:pt x="265" y="764"/>
                  </a:lnTo>
                  <a:lnTo>
                    <a:pt x="189" y="679"/>
                  </a:lnTo>
                  <a:lnTo>
                    <a:pt x="168" y="536"/>
                  </a:lnTo>
                  <a:lnTo>
                    <a:pt x="152" y="449"/>
                  </a:lnTo>
                  <a:lnTo>
                    <a:pt x="129" y="366"/>
                  </a:lnTo>
                  <a:lnTo>
                    <a:pt x="103" y="306"/>
                  </a:lnTo>
                  <a:lnTo>
                    <a:pt x="69" y="219"/>
                  </a:lnTo>
                  <a:lnTo>
                    <a:pt x="49" y="156"/>
                  </a:lnTo>
                  <a:lnTo>
                    <a:pt x="30" y="84"/>
                  </a:lnTo>
                  <a:lnTo>
                    <a:pt x="0" y="66"/>
                  </a:lnTo>
                  <a:lnTo>
                    <a:pt x="15" y="6"/>
                  </a:lnTo>
                  <a:close/>
                </a:path>
              </a:pathLst>
            </a:custGeom>
            <a:solidFill>
              <a:srgbClr val="FF0000"/>
            </a:solidFill>
            <a:ln w="12700">
              <a:solidFill>
                <a:srgbClr val="000000"/>
              </a:solidFill>
              <a:prstDash val="solid"/>
              <a:round/>
              <a:headEnd/>
              <a:tailEnd/>
            </a:ln>
          </p:spPr>
          <p:txBody>
            <a:bodyPr/>
            <a:lstStyle/>
            <a:p>
              <a:endParaRPr lang="zh-CN" altLang="en-US"/>
            </a:p>
          </p:txBody>
        </p:sp>
        <p:grpSp>
          <p:nvGrpSpPr>
            <p:cNvPr id="110636" name="Group 44"/>
            <p:cNvGrpSpPr>
              <a:grpSpLocks/>
            </p:cNvGrpSpPr>
            <p:nvPr/>
          </p:nvGrpSpPr>
          <p:grpSpPr bwMode="auto">
            <a:xfrm rot="1123344">
              <a:off x="2928" y="1942"/>
              <a:ext cx="127" cy="227"/>
              <a:chOff x="2833" y="962"/>
              <a:chExt cx="176" cy="334"/>
            </a:xfrm>
          </p:grpSpPr>
          <p:sp>
            <p:nvSpPr>
              <p:cNvPr id="110637" name="Freeform 45"/>
              <p:cNvSpPr>
                <a:spLocks/>
              </p:cNvSpPr>
              <p:nvPr/>
            </p:nvSpPr>
            <p:spPr bwMode="auto">
              <a:xfrm>
                <a:off x="2834" y="1086"/>
                <a:ext cx="175" cy="210"/>
              </a:xfrm>
              <a:custGeom>
                <a:avLst/>
                <a:gdLst>
                  <a:gd name="T0" fmla="*/ 957 w 1229"/>
                  <a:gd name="T1" fmla="*/ 1468 h 1468"/>
                  <a:gd name="T2" fmla="*/ 981 w 1229"/>
                  <a:gd name="T3" fmla="*/ 1270 h 1468"/>
                  <a:gd name="T4" fmla="*/ 1049 w 1229"/>
                  <a:gd name="T5" fmla="*/ 1164 h 1468"/>
                  <a:gd name="T6" fmla="*/ 1118 w 1229"/>
                  <a:gd name="T7" fmla="*/ 1071 h 1468"/>
                  <a:gd name="T8" fmla="*/ 1182 w 1229"/>
                  <a:gd name="T9" fmla="*/ 953 h 1468"/>
                  <a:gd name="T10" fmla="*/ 1216 w 1229"/>
                  <a:gd name="T11" fmla="*/ 854 h 1468"/>
                  <a:gd name="T12" fmla="*/ 1229 w 1229"/>
                  <a:gd name="T13" fmla="*/ 734 h 1468"/>
                  <a:gd name="T14" fmla="*/ 1202 w 1229"/>
                  <a:gd name="T15" fmla="*/ 604 h 1468"/>
                  <a:gd name="T16" fmla="*/ 1159 w 1229"/>
                  <a:gd name="T17" fmla="*/ 500 h 1468"/>
                  <a:gd name="T18" fmla="*/ 1166 w 1229"/>
                  <a:gd name="T19" fmla="*/ 405 h 1468"/>
                  <a:gd name="T20" fmla="*/ 1149 w 1229"/>
                  <a:gd name="T21" fmla="*/ 320 h 1468"/>
                  <a:gd name="T22" fmla="*/ 1125 w 1229"/>
                  <a:gd name="T23" fmla="*/ 272 h 1468"/>
                  <a:gd name="T24" fmla="*/ 1091 w 1229"/>
                  <a:gd name="T25" fmla="*/ 231 h 1468"/>
                  <a:gd name="T26" fmla="*/ 1079 w 1229"/>
                  <a:gd name="T27" fmla="*/ 204 h 1468"/>
                  <a:gd name="T28" fmla="*/ 1032 w 1229"/>
                  <a:gd name="T29" fmla="*/ 176 h 1468"/>
                  <a:gd name="T30" fmla="*/ 992 w 1229"/>
                  <a:gd name="T31" fmla="*/ 170 h 1468"/>
                  <a:gd name="T32" fmla="*/ 963 w 1229"/>
                  <a:gd name="T33" fmla="*/ 185 h 1468"/>
                  <a:gd name="T34" fmla="*/ 927 w 1229"/>
                  <a:gd name="T35" fmla="*/ 279 h 1468"/>
                  <a:gd name="T36" fmla="*/ 861 w 1229"/>
                  <a:gd name="T37" fmla="*/ 414 h 1468"/>
                  <a:gd name="T38" fmla="*/ 958 w 1229"/>
                  <a:gd name="T39" fmla="*/ 181 h 1468"/>
                  <a:gd name="T40" fmla="*/ 975 w 1229"/>
                  <a:gd name="T41" fmla="*/ 152 h 1468"/>
                  <a:gd name="T42" fmla="*/ 953 w 1229"/>
                  <a:gd name="T43" fmla="*/ 100 h 1468"/>
                  <a:gd name="T44" fmla="*/ 918 w 1229"/>
                  <a:gd name="T45" fmla="*/ 82 h 1468"/>
                  <a:gd name="T46" fmla="*/ 871 w 1229"/>
                  <a:gd name="T47" fmla="*/ 62 h 1468"/>
                  <a:gd name="T48" fmla="*/ 806 w 1229"/>
                  <a:gd name="T49" fmla="*/ 39 h 1468"/>
                  <a:gd name="T50" fmla="*/ 790 w 1229"/>
                  <a:gd name="T51" fmla="*/ 25 h 1468"/>
                  <a:gd name="T52" fmla="*/ 760 w 1229"/>
                  <a:gd name="T53" fmla="*/ 0 h 1468"/>
                  <a:gd name="T54" fmla="*/ 582 w 1229"/>
                  <a:gd name="T55" fmla="*/ 39 h 1468"/>
                  <a:gd name="T56" fmla="*/ 346 w 1229"/>
                  <a:gd name="T57" fmla="*/ 169 h 1468"/>
                  <a:gd name="T58" fmla="*/ 329 w 1229"/>
                  <a:gd name="T59" fmla="*/ 204 h 1468"/>
                  <a:gd name="T60" fmla="*/ 274 w 1229"/>
                  <a:gd name="T61" fmla="*/ 259 h 1468"/>
                  <a:gd name="T62" fmla="*/ 210 w 1229"/>
                  <a:gd name="T63" fmla="*/ 303 h 1468"/>
                  <a:gd name="T64" fmla="*/ 154 w 1229"/>
                  <a:gd name="T65" fmla="*/ 326 h 1468"/>
                  <a:gd name="T66" fmla="*/ 102 w 1229"/>
                  <a:gd name="T67" fmla="*/ 378 h 1468"/>
                  <a:gd name="T68" fmla="*/ 67 w 1229"/>
                  <a:gd name="T69" fmla="*/ 466 h 1468"/>
                  <a:gd name="T70" fmla="*/ 20 w 1229"/>
                  <a:gd name="T71" fmla="*/ 584 h 1468"/>
                  <a:gd name="T72" fmla="*/ 0 w 1229"/>
                  <a:gd name="T73" fmla="*/ 649 h 1468"/>
                  <a:gd name="T74" fmla="*/ 20 w 1229"/>
                  <a:gd name="T75" fmla="*/ 753 h 1468"/>
                  <a:gd name="T76" fmla="*/ 55 w 1229"/>
                  <a:gd name="T77" fmla="*/ 861 h 1468"/>
                  <a:gd name="T78" fmla="*/ 110 w 1229"/>
                  <a:gd name="T79" fmla="*/ 998 h 1468"/>
                  <a:gd name="T80" fmla="*/ 141 w 1229"/>
                  <a:gd name="T81" fmla="*/ 1111 h 1468"/>
                  <a:gd name="T82" fmla="*/ 218 w 1229"/>
                  <a:gd name="T83" fmla="*/ 1215 h 1468"/>
                  <a:gd name="T84" fmla="*/ 257 w 1229"/>
                  <a:gd name="T85" fmla="*/ 1233 h 1468"/>
                  <a:gd name="T86" fmla="*/ 279 w 1229"/>
                  <a:gd name="T87" fmla="*/ 1290 h 1468"/>
                  <a:gd name="T88" fmla="*/ 283 w 1229"/>
                  <a:gd name="T89" fmla="*/ 1465 h 1468"/>
                  <a:gd name="T90" fmla="*/ 957 w 1229"/>
                  <a:gd name="T91" fmla="*/ 1468 h 1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29" h="1468">
                    <a:moveTo>
                      <a:pt x="957" y="1468"/>
                    </a:moveTo>
                    <a:lnTo>
                      <a:pt x="981" y="1270"/>
                    </a:lnTo>
                    <a:lnTo>
                      <a:pt x="1049" y="1164"/>
                    </a:lnTo>
                    <a:lnTo>
                      <a:pt x="1118" y="1071"/>
                    </a:lnTo>
                    <a:lnTo>
                      <a:pt x="1182" y="953"/>
                    </a:lnTo>
                    <a:lnTo>
                      <a:pt x="1216" y="854"/>
                    </a:lnTo>
                    <a:lnTo>
                      <a:pt x="1229" y="734"/>
                    </a:lnTo>
                    <a:lnTo>
                      <a:pt x="1202" y="604"/>
                    </a:lnTo>
                    <a:lnTo>
                      <a:pt x="1159" y="500"/>
                    </a:lnTo>
                    <a:lnTo>
                      <a:pt x="1166" y="405"/>
                    </a:lnTo>
                    <a:lnTo>
                      <a:pt x="1149" y="320"/>
                    </a:lnTo>
                    <a:lnTo>
                      <a:pt x="1125" y="272"/>
                    </a:lnTo>
                    <a:lnTo>
                      <a:pt x="1091" y="231"/>
                    </a:lnTo>
                    <a:lnTo>
                      <a:pt x="1079" y="204"/>
                    </a:lnTo>
                    <a:lnTo>
                      <a:pt x="1032" y="176"/>
                    </a:lnTo>
                    <a:lnTo>
                      <a:pt x="992" y="170"/>
                    </a:lnTo>
                    <a:lnTo>
                      <a:pt x="963" y="185"/>
                    </a:lnTo>
                    <a:lnTo>
                      <a:pt x="927" y="279"/>
                    </a:lnTo>
                    <a:lnTo>
                      <a:pt x="861" y="414"/>
                    </a:lnTo>
                    <a:lnTo>
                      <a:pt x="958" y="181"/>
                    </a:lnTo>
                    <a:lnTo>
                      <a:pt x="975" y="152"/>
                    </a:lnTo>
                    <a:lnTo>
                      <a:pt x="953" y="100"/>
                    </a:lnTo>
                    <a:lnTo>
                      <a:pt x="918" y="82"/>
                    </a:lnTo>
                    <a:lnTo>
                      <a:pt x="871" y="62"/>
                    </a:lnTo>
                    <a:lnTo>
                      <a:pt x="806" y="39"/>
                    </a:lnTo>
                    <a:lnTo>
                      <a:pt x="790" y="25"/>
                    </a:lnTo>
                    <a:lnTo>
                      <a:pt x="760" y="0"/>
                    </a:lnTo>
                    <a:lnTo>
                      <a:pt x="582" y="39"/>
                    </a:lnTo>
                    <a:lnTo>
                      <a:pt x="346" y="169"/>
                    </a:lnTo>
                    <a:lnTo>
                      <a:pt x="329" y="204"/>
                    </a:lnTo>
                    <a:lnTo>
                      <a:pt x="274" y="259"/>
                    </a:lnTo>
                    <a:lnTo>
                      <a:pt x="210" y="303"/>
                    </a:lnTo>
                    <a:lnTo>
                      <a:pt x="154" y="326"/>
                    </a:lnTo>
                    <a:lnTo>
                      <a:pt x="102" y="378"/>
                    </a:lnTo>
                    <a:lnTo>
                      <a:pt x="67" y="466"/>
                    </a:lnTo>
                    <a:lnTo>
                      <a:pt x="20" y="584"/>
                    </a:lnTo>
                    <a:lnTo>
                      <a:pt x="0" y="649"/>
                    </a:lnTo>
                    <a:lnTo>
                      <a:pt x="20" y="753"/>
                    </a:lnTo>
                    <a:lnTo>
                      <a:pt x="55" y="861"/>
                    </a:lnTo>
                    <a:lnTo>
                      <a:pt x="110" y="998"/>
                    </a:lnTo>
                    <a:lnTo>
                      <a:pt x="141" y="1111"/>
                    </a:lnTo>
                    <a:lnTo>
                      <a:pt x="218" y="1215"/>
                    </a:lnTo>
                    <a:lnTo>
                      <a:pt x="257" y="1233"/>
                    </a:lnTo>
                    <a:lnTo>
                      <a:pt x="279" y="1290"/>
                    </a:lnTo>
                    <a:lnTo>
                      <a:pt x="283" y="1465"/>
                    </a:lnTo>
                    <a:lnTo>
                      <a:pt x="957" y="1468"/>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110638" name="Freeform 46"/>
              <p:cNvSpPr>
                <a:spLocks/>
              </p:cNvSpPr>
              <p:nvPr/>
            </p:nvSpPr>
            <p:spPr bwMode="auto">
              <a:xfrm>
                <a:off x="2932" y="1151"/>
                <a:ext cx="77" cy="40"/>
              </a:xfrm>
              <a:custGeom>
                <a:avLst/>
                <a:gdLst>
                  <a:gd name="T0" fmla="*/ 0 w 538"/>
                  <a:gd name="T1" fmla="*/ 0 h 275"/>
                  <a:gd name="T2" fmla="*/ 234 w 538"/>
                  <a:gd name="T3" fmla="*/ 164 h 275"/>
                  <a:gd name="T4" fmla="*/ 445 w 538"/>
                  <a:gd name="T5" fmla="*/ 246 h 275"/>
                  <a:gd name="T6" fmla="*/ 538 w 538"/>
                  <a:gd name="T7" fmla="*/ 275 h 275"/>
                </a:gdLst>
                <a:ahLst/>
                <a:cxnLst>
                  <a:cxn ang="0">
                    <a:pos x="T0" y="T1"/>
                  </a:cxn>
                  <a:cxn ang="0">
                    <a:pos x="T2" y="T3"/>
                  </a:cxn>
                  <a:cxn ang="0">
                    <a:pos x="T4" y="T5"/>
                  </a:cxn>
                  <a:cxn ang="0">
                    <a:pos x="T6" y="T7"/>
                  </a:cxn>
                </a:cxnLst>
                <a:rect l="0" t="0" r="r" b="b"/>
                <a:pathLst>
                  <a:path w="538" h="275">
                    <a:moveTo>
                      <a:pt x="0" y="0"/>
                    </a:moveTo>
                    <a:lnTo>
                      <a:pt x="234" y="164"/>
                    </a:lnTo>
                    <a:lnTo>
                      <a:pt x="445" y="246"/>
                    </a:lnTo>
                    <a:lnTo>
                      <a:pt x="538" y="275"/>
                    </a:lnTo>
                  </a:path>
                </a:pathLst>
              </a:custGeom>
              <a:solidFill>
                <a:srgbClr val="FFD7AF"/>
              </a:solidFill>
              <a:ln w="1588">
                <a:solidFill>
                  <a:srgbClr val="000000"/>
                </a:solidFill>
                <a:prstDash val="solid"/>
                <a:round/>
                <a:headEnd/>
                <a:tailEnd/>
              </a:ln>
            </p:spPr>
            <p:txBody>
              <a:bodyPr/>
              <a:lstStyle/>
              <a:p>
                <a:endParaRPr lang="zh-CN" altLang="en-US"/>
              </a:p>
            </p:txBody>
          </p:sp>
          <p:sp>
            <p:nvSpPr>
              <p:cNvPr id="110639" name="Freeform 47"/>
              <p:cNvSpPr>
                <a:spLocks/>
              </p:cNvSpPr>
              <p:nvPr/>
            </p:nvSpPr>
            <p:spPr bwMode="auto">
              <a:xfrm>
                <a:off x="2885" y="1141"/>
                <a:ext cx="86" cy="91"/>
              </a:xfrm>
              <a:custGeom>
                <a:avLst/>
                <a:gdLst>
                  <a:gd name="T0" fmla="*/ 0 w 601"/>
                  <a:gd name="T1" fmla="*/ 0 h 643"/>
                  <a:gd name="T2" fmla="*/ 337 w 601"/>
                  <a:gd name="T3" fmla="*/ 180 h 643"/>
                  <a:gd name="T4" fmla="*/ 413 w 601"/>
                  <a:gd name="T5" fmla="*/ 245 h 643"/>
                  <a:gd name="T6" fmla="*/ 510 w 601"/>
                  <a:gd name="T7" fmla="*/ 360 h 643"/>
                  <a:gd name="T8" fmla="*/ 551 w 601"/>
                  <a:gd name="T9" fmla="*/ 454 h 643"/>
                  <a:gd name="T10" fmla="*/ 573 w 601"/>
                  <a:gd name="T11" fmla="*/ 534 h 643"/>
                  <a:gd name="T12" fmla="*/ 601 w 601"/>
                  <a:gd name="T13" fmla="*/ 643 h 643"/>
                </a:gdLst>
                <a:ahLst/>
                <a:cxnLst>
                  <a:cxn ang="0">
                    <a:pos x="T0" y="T1"/>
                  </a:cxn>
                  <a:cxn ang="0">
                    <a:pos x="T2" y="T3"/>
                  </a:cxn>
                  <a:cxn ang="0">
                    <a:pos x="T4" y="T5"/>
                  </a:cxn>
                  <a:cxn ang="0">
                    <a:pos x="T6" y="T7"/>
                  </a:cxn>
                  <a:cxn ang="0">
                    <a:pos x="T8" y="T9"/>
                  </a:cxn>
                  <a:cxn ang="0">
                    <a:pos x="T10" y="T11"/>
                  </a:cxn>
                  <a:cxn ang="0">
                    <a:pos x="T12" y="T13"/>
                  </a:cxn>
                </a:cxnLst>
                <a:rect l="0" t="0" r="r" b="b"/>
                <a:pathLst>
                  <a:path w="601" h="643">
                    <a:moveTo>
                      <a:pt x="0" y="0"/>
                    </a:moveTo>
                    <a:lnTo>
                      <a:pt x="337" y="180"/>
                    </a:lnTo>
                    <a:lnTo>
                      <a:pt x="413" y="245"/>
                    </a:lnTo>
                    <a:lnTo>
                      <a:pt x="510" y="360"/>
                    </a:lnTo>
                    <a:lnTo>
                      <a:pt x="551" y="454"/>
                    </a:lnTo>
                    <a:lnTo>
                      <a:pt x="573" y="534"/>
                    </a:lnTo>
                    <a:lnTo>
                      <a:pt x="601" y="643"/>
                    </a:lnTo>
                  </a:path>
                </a:pathLst>
              </a:custGeom>
              <a:solidFill>
                <a:srgbClr val="FFD7AF"/>
              </a:solidFill>
              <a:ln w="1588">
                <a:solidFill>
                  <a:srgbClr val="000000"/>
                </a:solidFill>
                <a:prstDash val="solid"/>
                <a:round/>
                <a:headEnd/>
                <a:tailEnd/>
              </a:ln>
            </p:spPr>
            <p:txBody>
              <a:bodyPr/>
              <a:lstStyle/>
              <a:p>
                <a:endParaRPr lang="zh-CN" altLang="en-US"/>
              </a:p>
            </p:txBody>
          </p:sp>
          <p:sp>
            <p:nvSpPr>
              <p:cNvPr id="110640" name="Freeform 48"/>
              <p:cNvSpPr>
                <a:spLocks/>
              </p:cNvSpPr>
              <p:nvPr/>
            </p:nvSpPr>
            <p:spPr bwMode="auto">
              <a:xfrm>
                <a:off x="2919" y="1090"/>
                <a:ext cx="57" cy="89"/>
              </a:xfrm>
              <a:custGeom>
                <a:avLst/>
                <a:gdLst>
                  <a:gd name="T0" fmla="*/ 391 w 395"/>
                  <a:gd name="T1" fmla="*/ 139 h 623"/>
                  <a:gd name="T2" fmla="*/ 395 w 395"/>
                  <a:gd name="T3" fmla="*/ 98 h 623"/>
                  <a:gd name="T4" fmla="*/ 368 w 395"/>
                  <a:gd name="T5" fmla="*/ 42 h 623"/>
                  <a:gd name="T6" fmla="*/ 328 w 395"/>
                  <a:gd name="T7" fmla="*/ 15 h 623"/>
                  <a:gd name="T8" fmla="*/ 290 w 395"/>
                  <a:gd name="T9" fmla="*/ 0 h 623"/>
                  <a:gd name="T10" fmla="*/ 248 w 395"/>
                  <a:gd name="T11" fmla="*/ 1 h 623"/>
                  <a:gd name="T12" fmla="*/ 211 w 395"/>
                  <a:gd name="T13" fmla="*/ 10 h 623"/>
                  <a:gd name="T14" fmla="*/ 181 w 395"/>
                  <a:gd name="T15" fmla="*/ 28 h 623"/>
                  <a:gd name="T16" fmla="*/ 123 w 395"/>
                  <a:gd name="T17" fmla="*/ 167 h 623"/>
                  <a:gd name="T18" fmla="*/ 83 w 395"/>
                  <a:gd name="T19" fmla="*/ 298 h 623"/>
                  <a:gd name="T20" fmla="*/ 45 w 395"/>
                  <a:gd name="T21" fmla="*/ 401 h 623"/>
                  <a:gd name="T22" fmla="*/ 0 w 395"/>
                  <a:gd name="T23" fmla="*/ 512 h 623"/>
                  <a:gd name="T24" fmla="*/ 16 w 395"/>
                  <a:gd name="T25" fmla="*/ 581 h 623"/>
                  <a:gd name="T26" fmla="*/ 38 w 395"/>
                  <a:gd name="T27" fmla="*/ 604 h 623"/>
                  <a:gd name="T28" fmla="*/ 72 w 395"/>
                  <a:gd name="T29" fmla="*/ 623 h 623"/>
                  <a:gd name="T30" fmla="*/ 110 w 395"/>
                  <a:gd name="T31" fmla="*/ 618 h 623"/>
                  <a:gd name="T32" fmla="*/ 148 w 395"/>
                  <a:gd name="T33" fmla="*/ 602 h 623"/>
                  <a:gd name="T34" fmla="*/ 186 w 395"/>
                  <a:gd name="T35" fmla="*/ 540 h 623"/>
                  <a:gd name="T36" fmla="*/ 201 w 395"/>
                  <a:gd name="T37" fmla="*/ 453 h 623"/>
                  <a:gd name="T38" fmla="*/ 235 w 395"/>
                  <a:gd name="T39" fmla="*/ 398 h 623"/>
                  <a:gd name="T40" fmla="*/ 265 w 395"/>
                  <a:gd name="T41" fmla="*/ 332 h 623"/>
                  <a:gd name="T42" fmla="*/ 315 w 395"/>
                  <a:gd name="T43" fmla="*/ 267 h 623"/>
                  <a:gd name="T44" fmla="*/ 364 w 395"/>
                  <a:gd name="T45" fmla="*/ 183 h 623"/>
                  <a:gd name="T46" fmla="*/ 391 w 395"/>
                  <a:gd name="T47" fmla="*/ 139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5" h="623">
                    <a:moveTo>
                      <a:pt x="391" y="139"/>
                    </a:moveTo>
                    <a:lnTo>
                      <a:pt x="395" y="98"/>
                    </a:lnTo>
                    <a:lnTo>
                      <a:pt x="368" y="42"/>
                    </a:lnTo>
                    <a:lnTo>
                      <a:pt x="328" y="15"/>
                    </a:lnTo>
                    <a:lnTo>
                      <a:pt x="290" y="0"/>
                    </a:lnTo>
                    <a:lnTo>
                      <a:pt x="248" y="1"/>
                    </a:lnTo>
                    <a:lnTo>
                      <a:pt x="211" y="10"/>
                    </a:lnTo>
                    <a:lnTo>
                      <a:pt x="181" y="28"/>
                    </a:lnTo>
                    <a:lnTo>
                      <a:pt x="123" y="167"/>
                    </a:lnTo>
                    <a:lnTo>
                      <a:pt x="83" y="298"/>
                    </a:lnTo>
                    <a:lnTo>
                      <a:pt x="45" y="401"/>
                    </a:lnTo>
                    <a:lnTo>
                      <a:pt x="0" y="512"/>
                    </a:lnTo>
                    <a:lnTo>
                      <a:pt x="16" y="581"/>
                    </a:lnTo>
                    <a:lnTo>
                      <a:pt x="38" y="604"/>
                    </a:lnTo>
                    <a:lnTo>
                      <a:pt x="72" y="623"/>
                    </a:lnTo>
                    <a:lnTo>
                      <a:pt x="110" y="618"/>
                    </a:lnTo>
                    <a:lnTo>
                      <a:pt x="148" y="602"/>
                    </a:lnTo>
                    <a:lnTo>
                      <a:pt x="186" y="540"/>
                    </a:lnTo>
                    <a:lnTo>
                      <a:pt x="201" y="453"/>
                    </a:lnTo>
                    <a:lnTo>
                      <a:pt x="235" y="398"/>
                    </a:lnTo>
                    <a:lnTo>
                      <a:pt x="265" y="332"/>
                    </a:lnTo>
                    <a:lnTo>
                      <a:pt x="315" y="267"/>
                    </a:lnTo>
                    <a:lnTo>
                      <a:pt x="364" y="183"/>
                    </a:lnTo>
                    <a:lnTo>
                      <a:pt x="391" y="139"/>
                    </a:lnTo>
                    <a:close/>
                  </a:path>
                </a:pathLst>
              </a:custGeom>
              <a:solidFill>
                <a:srgbClr val="FFD7AF"/>
              </a:solidFill>
              <a:ln w="1588">
                <a:solidFill>
                  <a:srgbClr val="000000"/>
                </a:solidFill>
                <a:prstDash val="solid"/>
                <a:round/>
                <a:headEnd/>
                <a:tailEnd/>
              </a:ln>
            </p:spPr>
            <p:txBody>
              <a:bodyPr/>
              <a:lstStyle/>
              <a:p>
                <a:endParaRPr lang="zh-CN" altLang="en-US"/>
              </a:p>
            </p:txBody>
          </p:sp>
          <p:sp>
            <p:nvSpPr>
              <p:cNvPr id="110641" name="Freeform 49"/>
              <p:cNvSpPr>
                <a:spLocks/>
              </p:cNvSpPr>
              <p:nvPr/>
            </p:nvSpPr>
            <p:spPr bwMode="auto">
              <a:xfrm>
                <a:off x="2925" y="1154"/>
                <a:ext cx="16" cy="21"/>
              </a:xfrm>
              <a:custGeom>
                <a:avLst/>
                <a:gdLst>
                  <a:gd name="T0" fmla="*/ 16 w 114"/>
                  <a:gd name="T1" fmla="*/ 18 h 148"/>
                  <a:gd name="T2" fmla="*/ 38 w 114"/>
                  <a:gd name="T3" fmla="*/ 0 h 148"/>
                  <a:gd name="T4" fmla="*/ 77 w 114"/>
                  <a:gd name="T5" fmla="*/ 4 h 148"/>
                  <a:gd name="T6" fmla="*/ 114 w 114"/>
                  <a:gd name="T7" fmla="*/ 22 h 148"/>
                  <a:gd name="T8" fmla="*/ 114 w 114"/>
                  <a:gd name="T9" fmla="*/ 77 h 148"/>
                  <a:gd name="T10" fmla="*/ 108 w 114"/>
                  <a:gd name="T11" fmla="*/ 107 h 148"/>
                  <a:gd name="T12" fmla="*/ 92 w 114"/>
                  <a:gd name="T13" fmla="*/ 139 h 148"/>
                  <a:gd name="T14" fmla="*/ 54 w 114"/>
                  <a:gd name="T15" fmla="*/ 148 h 148"/>
                  <a:gd name="T16" fmla="*/ 35 w 114"/>
                  <a:gd name="T17" fmla="*/ 146 h 148"/>
                  <a:gd name="T18" fmla="*/ 13 w 114"/>
                  <a:gd name="T19" fmla="*/ 124 h 148"/>
                  <a:gd name="T20" fmla="*/ 0 w 114"/>
                  <a:gd name="T21" fmla="*/ 98 h 148"/>
                  <a:gd name="T22" fmla="*/ 16 w 114"/>
                  <a:gd name="T23" fmla="*/ 1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 h="148">
                    <a:moveTo>
                      <a:pt x="16" y="18"/>
                    </a:moveTo>
                    <a:lnTo>
                      <a:pt x="38" y="0"/>
                    </a:lnTo>
                    <a:lnTo>
                      <a:pt x="77" y="4"/>
                    </a:lnTo>
                    <a:lnTo>
                      <a:pt x="114" y="22"/>
                    </a:lnTo>
                    <a:lnTo>
                      <a:pt x="114" y="77"/>
                    </a:lnTo>
                    <a:lnTo>
                      <a:pt x="108" y="107"/>
                    </a:lnTo>
                    <a:lnTo>
                      <a:pt x="92" y="139"/>
                    </a:lnTo>
                    <a:lnTo>
                      <a:pt x="54" y="148"/>
                    </a:lnTo>
                    <a:lnTo>
                      <a:pt x="35" y="146"/>
                    </a:lnTo>
                    <a:lnTo>
                      <a:pt x="13" y="124"/>
                    </a:lnTo>
                    <a:lnTo>
                      <a:pt x="0" y="98"/>
                    </a:lnTo>
                    <a:lnTo>
                      <a:pt x="16" y="18"/>
                    </a:lnTo>
                    <a:close/>
                  </a:path>
                </a:pathLst>
              </a:custGeom>
              <a:solidFill>
                <a:srgbClr val="FFD7AF"/>
              </a:solidFill>
              <a:ln w="1588">
                <a:solidFill>
                  <a:srgbClr val="000000"/>
                </a:solidFill>
                <a:prstDash val="solid"/>
                <a:round/>
                <a:headEnd/>
                <a:tailEnd/>
              </a:ln>
            </p:spPr>
            <p:txBody>
              <a:bodyPr/>
              <a:lstStyle/>
              <a:p>
                <a:endParaRPr lang="zh-CN" altLang="en-US"/>
              </a:p>
            </p:txBody>
          </p:sp>
          <p:sp>
            <p:nvSpPr>
              <p:cNvPr id="110642" name="Freeform 50"/>
              <p:cNvSpPr>
                <a:spLocks/>
              </p:cNvSpPr>
              <p:nvPr/>
            </p:nvSpPr>
            <p:spPr bwMode="auto">
              <a:xfrm>
                <a:off x="2870" y="962"/>
                <a:ext cx="42" cy="155"/>
              </a:xfrm>
              <a:custGeom>
                <a:avLst/>
                <a:gdLst>
                  <a:gd name="T0" fmla="*/ 284 w 290"/>
                  <a:gd name="T1" fmla="*/ 1005 h 1090"/>
                  <a:gd name="T2" fmla="*/ 289 w 290"/>
                  <a:gd name="T3" fmla="*/ 947 h 1090"/>
                  <a:gd name="T4" fmla="*/ 290 w 290"/>
                  <a:gd name="T5" fmla="*/ 818 h 1090"/>
                  <a:gd name="T6" fmla="*/ 281 w 290"/>
                  <a:gd name="T7" fmla="*/ 691 h 1090"/>
                  <a:gd name="T8" fmla="*/ 275 w 290"/>
                  <a:gd name="T9" fmla="*/ 635 h 1090"/>
                  <a:gd name="T10" fmla="*/ 271 w 290"/>
                  <a:gd name="T11" fmla="*/ 594 h 1090"/>
                  <a:gd name="T12" fmla="*/ 271 w 290"/>
                  <a:gd name="T13" fmla="*/ 505 h 1090"/>
                  <a:gd name="T14" fmla="*/ 276 w 290"/>
                  <a:gd name="T15" fmla="*/ 406 h 1090"/>
                  <a:gd name="T16" fmla="*/ 275 w 290"/>
                  <a:gd name="T17" fmla="*/ 332 h 1090"/>
                  <a:gd name="T18" fmla="*/ 273 w 290"/>
                  <a:gd name="T19" fmla="*/ 276 h 1090"/>
                  <a:gd name="T20" fmla="*/ 262 w 290"/>
                  <a:gd name="T21" fmla="*/ 166 h 1090"/>
                  <a:gd name="T22" fmla="*/ 253 w 290"/>
                  <a:gd name="T23" fmla="*/ 88 h 1090"/>
                  <a:gd name="T24" fmla="*/ 236 w 290"/>
                  <a:gd name="T25" fmla="*/ 24 h 1090"/>
                  <a:gd name="T26" fmla="*/ 214 w 290"/>
                  <a:gd name="T27" fmla="*/ 3 h 1090"/>
                  <a:gd name="T28" fmla="*/ 186 w 290"/>
                  <a:gd name="T29" fmla="*/ 1 h 1090"/>
                  <a:gd name="T30" fmla="*/ 156 w 290"/>
                  <a:gd name="T31" fmla="*/ 0 h 1090"/>
                  <a:gd name="T32" fmla="*/ 121 w 290"/>
                  <a:gd name="T33" fmla="*/ 14 h 1090"/>
                  <a:gd name="T34" fmla="*/ 92 w 290"/>
                  <a:gd name="T35" fmla="*/ 70 h 1090"/>
                  <a:gd name="T36" fmla="*/ 85 w 290"/>
                  <a:gd name="T37" fmla="*/ 160 h 1090"/>
                  <a:gd name="T38" fmla="*/ 82 w 290"/>
                  <a:gd name="T39" fmla="*/ 264 h 1090"/>
                  <a:gd name="T40" fmla="*/ 76 w 290"/>
                  <a:gd name="T41" fmla="*/ 332 h 1090"/>
                  <a:gd name="T42" fmla="*/ 67 w 290"/>
                  <a:gd name="T43" fmla="*/ 402 h 1090"/>
                  <a:gd name="T44" fmla="*/ 68 w 290"/>
                  <a:gd name="T45" fmla="*/ 485 h 1090"/>
                  <a:gd name="T46" fmla="*/ 64 w 290"/>
                  <a:gd name="T47" fmla="*/ 580 h 1090"/>
                  <a:gd name="T48" fmla="*/ 51 w 290"/>
                  <a:gd name="T49" fmla="*/ 651 h 1090"/>
                  <a:gd name="T50" fmla="*/ 37 w 290"/>
                  <a:gd name="T51" fmla="*/ 765 h 1090"/>
                  <a:gd name="T52" fmla="*/ 19 w 290"/>
                  <a:gd name="T53" fmla="*/ 885 h 1090"/>
                  <a:gd name="T54" fmla="*/ 3 w 290"/>
                  <a:gd name="T55" fmla="*/ 986 h 1090"/>
                  <a:gd name="T56" fmla="*/ 0 w 290"/>
                  <a:gd name="T57" fmla="*/ 1090 h 1090"/>
                  <a:gd name="T58" fmla="*/ 266 w 290"/>
                  <a:gd name="T59" fmla="*/ 1085 h 1090"/>
                  <a:gd name="T60" fmla="*/ 284 w 290"/>
                  <a:gd name="T61" fmla="*/ 1005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0" h="1090">
                    <a:moveTo>
                      <a:pt x="284" y="1005"/>
                    </a:moveTo>
                    <a:lnTo>
                      <a:pt x="289" y="947"/>
                    </a:lnTo>
                    <a:lnTo>
                      <a:pt x="290" y="818"/>
                    </a:lnTo>
                    <a:lnTo>
                      <a:pt x="281" y="691"/>
                    </a:lnTo>
                    <a:lnTo>
                      <a:pt x="275" y="635"/>
                    </a:lnTo>
                    <a:lnTo>
                      <a:pt x="271" y="594"/>
                    </a:lnTo>
                    <a:lnTo>
                      <a:pt x="271" y="505"/>
                    </a:lnTo>
                    <a:lnTo>
                      <a:pt x="276" y="406"/>
                    </a:lnTo>
                    <a:lnTo>
                      <a:pt x="275" y="332"/>
                    </a:lnTo>
                    <a:lnTo>
                      <a:pt x="273" y="276"/>
                    </a:lnTo>
                    <a:lnTo>
                      <a:pt x="262" y="166"/>
                    </a:lnTo>
                    <a:lnTo>
                      <a:pt x="253" y="88"/>
                    </a:lnTo>
                    <a:lnTo>
                      <a:pt x="236" y="24"/>
                    </a:lnTo>
                    <a:lnTo>
                      <a:pt x="214" y="3"/>
                    </a:lnTo>
                    <a:lnTo>
                      <a:pt x="186" y="1"/>
                    </a:lnTo>
                    <a:lnTo>
                      <a:pt x="156" y="0"/>
                    </a:lnTo>
                    <a:lnTo>
                      <a:pt x="121" y="14"/>
                    </a:lnTo>
                    <a:lnTo>
                      <a:pt x="92" y="70"/>
                    </a:lnTo>
                    <a:lnTo>
                      <a:pt x="85" y="160"/>
                    </a:lnTo>
                    <a:lnTo>
                      <a:pt x="82" y="264"/>
                    </a:lnTo>
                    <a:lnTo>
                      <a:pt x="76" y="332"/>
                    </a:lnTo>
                    <a:lnTo>
                      <a:pt x="67" y="402"/>
                    </a:lnTo>
                    <a:lnTo>
                      <a:pt x="68" y="485"/>
                    </a:lnTo>
                    <a:lnTo>
                      <a:pt x="64" y="580"/>
                    </a:lnTo>
                    <a:lnTo>
                      <a:pt x="51" y="651"/>
                    </a:lnTo>
                    <a:lnTo>
                      <a:pt x="37" y="765"/>
                    </a:lnTo>
                    <a:lnTo>
                      <a:pt x="19" y="885"/>
                    </a:lnTo>
                    <a:lnTo>
                      <a:pt x="3" y="986"/>
                    </a:lnTo>
                    <a:lnTo>
                      <a:pt x="0" y="1090"/>
                    </a:lnTo>
                    <a:lnTo>
                      <a:pt x="266" y="1085"/>
                    </a:lnTo>
                    <a:lnTo>
                      <a:pt x="284" y="1005"/>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110643" name="Freeform 51"/>
              <p:cNvSpPr>
                <a:spLocks/>
              </p:cNvSpPr>
              <p:nvPr/>
            </p:nvSpPr>
            <p:spPr bwMode="auto">
              <a:xfrm>
                <a:off x="2968" y="1156"/>
                <a:ext cx="31" cy="4"/>
              </a:xfrm>
              <a:custGeom>
                <a:avLst/>
                <a:gdLst>
                  <a:gd name="T0" fmla="*/ 221 w 221"/>
                  <a:gd name="T1" fmla="*/ 14 h 28"/>
                  <a:gd name="T2" fmla="*/ 156 w 221"/>
                  <a:gd name="T3" fmla="*/ 24 h 28"/>
                  <a:gd name="T4" fmla="*/ 104 w 221"/>
                  <a:gd name="T5" fmla="*/ 28 h 28"/>
                  <a:gd name="T6" fmla="*/ 35 w 221"/>
                  <a:gd name="T7" fmla="*/ 14 h 28"/>
                  <a:gd name="T8" fmla="*/ 0 w 221"/>
                  <a:gd name="T9" fmla="*/ 0 h 28"/>
                </a:gdLst>
                <a:ahLst/>
                <a:cxnLst>
                  <a:cxn ang="0">
                    <a:pos x="T0" y="T1"/>
                  </a:cxn>
                  <a:cxn ang="0">
                    <a:pos x="T2" y="T3"/>
                  </a:cxn>
                  <a:cxn ang="0">
                    <a:pos x="T4" y="T5"/>
                  </a:cxn>
                  <a:cxn ang="0">
                    <a:pos x="T6" y="T7"/>
                  </a:cxn>
                  <a:cxn ang="0">
                    <a:pos x="T8" y="T9"/>
                  </a:cxn>
                </a:cxnLst>
                <a:rect l="0" t="0" r="r" b="b"/>
                <a:pathLst>
                  <a:path w="221" h="28">
                    <a:moveTo>
                      <a:pt x="221" y="14"/>
                    </a:moveTo>
                    <a:lnTo>
                      <a:pt x="156" y="24"/>
                    </a:lnTo>
                    <a:lnTo>
                      <a:pt x="104" y="28"/>
                    </a:lnTo>
                    <a:lnTo>
                      <a:pt x="35" y="14"/>
                    </a:lnTo>
                    <a:lnTo>
                      <a:pt x="0" y="0"/>
                    </a:lnTo>
                  </a:path>
                </a:pathLst>
              </a:custGeom>
              <a:solidFill>
                <a:srgbClr val="FFD7AF"/>
              </a:solidFill>
              <a:ln w="1588">
                <a:solidFill>
                  <a:srgbClr val="000000"/>
                </a:solidFill>
                <a:prstDash val="solid"/>
                <a:round/>
                <a:headEnd/>
                <a:tailEnd/>
              </a:ln>
            </p:spPr>
            <p:txBody>
              <a:bodyPr/>
              <a:lstStyle/>
              <a:p>
                <a:endParaRPr lang="zh-CN" altLang="en-US"/>
              </a:p>
            </p:txBody>
          </p:sp>
          <p:sp>
            <p:nvSpPr>
              <p:cNvPr id="110644" name="Freeform 52"/>
              <p:cNvSpPr>
                <a:spLocks/>
              </p:cNvSpPr>
              <p:nvPr/>
            </p:nvSpPr>
            <p:spPr bwMode="auto">
              <a:xfrm>
                <a:off x="2872" y="1264"/>
                <a:ext cx="26" cy="2"/>
              </a:xfrm>
              <a:custGeom>
                <a:avLst/>
                <a:gdLst>
                  <a:gd name="T0" fmla="*/ 0 w 181"/>
                  <a:gd name="T1" fmla="*/ 0 h 14"/>
                  <a:gd name="T2" fmla="*/ 70 w 181"/>
                  <a:gd name="T3" fmla="*/ 14 h 14"/>
                  <a:gd name="T4" fmla="*/ 146 w 181"/>
                  <a:gd name="T5" fmla="*/ 14 h 14"/>
                  <a:gd name="T6" fmla="*/ 181 w 181"/>
                  <a:gd name="T7" fmla="*/ 7 h 14"/>
                </a:gdLst>
                <a:ahLst/>
                <a:cxnLst>
                  <a:cxn ang="0">
                    <a:pos x="T0" y="T1"/>
                  </a:cxn>
                  <a:cxn ang="0">
                    <a:pos x="T2" y="T3"/>
                  </a:cxn>
                  <a:cxn ang="0">
                    <a:pos x="T4" y="T5"/>
                  </a:cxn>
                  <a:cxn ang="0">
                    <a:pos x="T6" y="T7"/>
                  </a:cxn>
                </a:cxnLst>
                <a:rect l="0" t="0" r="r" b="b"/>
                <a:pathLst>
                  <a:path w="181" h="14">
                    <a:moveTo>
                      <a:pt x="0" y="0"/>
                    </a:moveTo>
                    <a:lnTo>
                      <a:pt x="70" y="14"/>
                    </a:lnTo>
                    <a:lnTo>
                      <a:pt x="146" y="14"/>
                    </a:lnTo>
                    <a:lnTo>
                      <a:pt x="181" y="7"/>
                    </a:lnTo>
                  </a:path>
                </a:pathLst>
              </a:custGeom>
              <a:solidFill>
                <a:srgbClr val="FFD7AF"/>
              </a:solidFill>
              <a:ln w="1588">
                <a:solidFill>
                  <a:srgbClr val="000000"/>
                </a:solidFill>
                <a:prstDash val="solid"/>
                <a:round/>
                <a:headEnd/>
                <a:tailEnd/>
              </a:ln>
            </p:spPr>
            <p:txBody>
              <a:bodyPr/>
              <a:lstStyle/>
              <a:p>
                <a:endParaRPr lang="zh-CN" altLang="en-US"/>
              </a:p>
            </p:txBody>
          </p:sp>
          <p:sp>
            <p:nvSpPr>
              <p:cNvPr id="110645" name="Freeform 53"/>
              <p:cNvSpPr>
                <a:spLocks/>
              </p:cNvSpPr>
              <p:nvPr/>
            </p:nvSpPr>
            <p:spPr bwMode="auto">
              <a:xfrm>
                <a:off x="2928" y="1104"/>
                <a:ext cx="53" cy="72"/>
              </a:xfrm>
              <a:custGeom>
                <a:avLst/>
                <a:gdLst>
                  <a:gd name="T0" fmla="*/ 370 w 370"/>
                  <a:gd name="T1" fmla="*/ 97 h 501"/>
                  <a:gd name="T2" fmla="*/ 362 w 370"/>
                  <a:gd name="T3" fmla="*/ 159 h 501"/>
                  <a:gd name="T4" fmla="*/ 331 w 370"/>
                  <a:gd name="T5" fmla="*/ 214 h 501"/>
                  <a:gd name="T6" fmla="*/ 276 w 370"/>
                  <a:gd name="T7" fmla="*/ 266 h 501"/>
                  <a:gd name="T8" fmla="*/ 239 w 370"/>
                  <a:gd name="T9" fmla="*/ 279 h 501"/>
                  <a:gd name="T10" fmla="*/ 209 w 370"/>
                  <a:gd name="T11" fmla="*/ 294 h 501"/>
                  <a:gd name="T12" fmla="*/ 191 w 370"/>
                  <a:gd name="T13" fmla="*/ 344 h 501"/>
                  <a:gd name="T14" fmla="*/ 163 w 370"/>
                  <a:gd name="T15" fmla="*/ 414 h 501"/>
                  <a:gd name="T16" fmla="*/ 132 w 370"/>
                  <a:gd name="T17" fmla="*/ 480 h 501"/>
                  <a:gd name="T18" fmla="*/ 97 w 370"/>
                  <a:gd name="T19" fmla="*/ 501 h 501"/>
                  <a:gd name="T20" fmla="*/ 46 w 370"/>
                  <a:gd name="T21" fmla="*/ 501 h 501"/>
                  <a:gd name="T22" fmla="*/ 14 w 370"/>
                  <a:gd name="T23" fmla="*/ 486 h 501"/>
                  <a:gd name="T24" fmla="*/ 0 w 370"/>
                  <a:gd name="T25" fmla="*/ 446 h 501"/>
                  <a:gd name="T26" fmla="*/ 3 w 370"/>
                  <a:gd name="T27" fmla="*/ 401 h 501"/>
                  <a:gd name="T28" fmla="*/ 19 w 370"/>
                  <a:gd name="T29" fmla="*/ 318 h 501"/>
                  <a:gd name="T30" fmla="*/ 52 w 370"/>
                  <a:gd name="T31" fmla="*/ 251 h 501"/>
                  <a:gd name="T32" fmla="*/ 90 w 370"/>
                  <a:gd name="T33" fmla="*/ 193 h 501"/>
                  <a:gd name="T34" fmla="*/ 160 w 370"/>
                  <a:gd name="T35" fmla="*/ 69 h 501"/>
                  <a:gd name="T36" fmla="*/ 207 w 370"/>
                  <a:gd name="T37" fmla="*/ 14 h 501"/>
                  <a:gd name="T38" fmla="*/ 269 w 370"/>
                  <a:gd name="T39" fmla="*/ 0 h 501"/>
                  <a:gd name="T40" fmla="*/ 305 w 370"/>
                  <a:gd name="T41" fmla="*/ 9 h 501"/>
                  <a:gd name="T42" fmla="*/ 331 w 370"/>
                  <a:gd name="T43" fmla="*/ 28 h 501"/>
                  <a:gd name="T44" fmla="*/ 357 w 370"/>
                  <a:gd name="T45" fmla="*/ 61 h 501"/>
                  <a:gd name="T46" fmla="*/ 370 w 370"/>
                  <a:gd name="T47" fmla="*/ 9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0" h="501">
                    <a:moveTo>
                      <a:pt x="370" y="97"/>
                    </a:moveTo>
                    <a:lnTo>
                      <a:pt x="362" y="159"/>
                    </a:lnTo>
                    <a:lnTo>
                      <a:pt x="331" y="214"/>
                    </a:lnTo>
                    <a:lnTo>
                      <a:pt x="276" y="266"/>
                    </a:lnTo>
                    <a:lnTo>
                      <a:pt x="239" y="279"/>
                    </a:lnTo>
                    <a:lnTo>
                      <a:pt x="209" y="294"/>
                    </a:lnTo>
                    <a:lnTo>
                      <a:pt x="191" y="344"/>
                    </a:lnTo>
                    <a:lnTo>
                      <a:pt x="163" y="414"/>
                    </a:lnTo>
                    <a:lnTo>
                      <a:pt x="132" y="480"/>
                    </a:lnTo>
                    <a:lnTo>
                      <a:pt x="97" y="501"/>
                    </a:lnTo>
                    <a:lnTo>
                      <a:pt x="46" y="501"/>
                    </a:lnTo>
                    <a:lnTo>
                      <a:pt x="14" y="486"/>
                    </a:lnTo>
                    <a:lnTo>
                      <a:pt x="0" y="446"/>
                    </a:lnTo>
                    <a:lnTo>
                      <a:pt x="3" y="401"/>
                    </a:lnTo>
                    <a:lnTo>
                      <a:pt x="19" y="318"/>
                    </a:lnTo>
                    <a:lnTo>
                      <a:pt x="52" y="251"/>
                    </a:lnTo>
                    <a:lnTo>
                      <a:pt x="90" y="193"/>
                    </a:lnTo>
                    <a:lnTo>
                      <a:pt x="160" y="69"/>
                    </a:lnTo>
                    <a:lnTo>
                      <a:pt x="207" y="14"/>
                    </a:lnTo>
                    <a:lnTo>
                      <a:pt x="269" y="0"/>
                    </a:lnTo>
                    <a:lnTo>
                      <a:pt x="305" y="9"/>
                    </a:lnTo>
                    <a:lnTo>
                      <a:pt x="331" y="28"/>
                    </a:lnTo>
                    <a:lnTo>
                      <a:pt x="357" y="61"/>
                    </a:lnTo>
                    <a:lnTo>
                      <a:pt x="370" y="97"/>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110646" name="Freeform 54"/>
              <p:cNvSpPr>
                <a:spLocks/>
              </p:cNvSpPr>
              <p:nvPr/>
            </p:nvSpPr>
            <p:spPr bwMode="auto">
              <a:xfrm>
                <a:off x="2948" y="1163"/>
                <a:ext cx="14" cy="17"/>
              </a:xfrm>
              <a:custGeom>
                <a:avLst/>
                <a:gdLst>
                  <a:gd name="T0" fmla="*/ 17 w 98"/>
                  <a:gd name="T1" fmla="*/ 0 h 114"/>
                  <a:gd name="T2" fmla="*/ 57 w 98"/>
                  <a:gd name="T3" fmla="*/ 0 h 114"/>
                  <a:gd name="T4" fmla="*/ 96 w 98"/>
                  <a:gd name="T5" fmla="*/ 14 h 114"/>
                  <a:gd name="T6" fmla="*/ 98 w 98"/>
                  <a:gd name="T7" fmla="*/ 59 h 114"/>
                  <a:gd name="T8" fmla="*/ 86 w 98"/>
                  <a:gd name="T9" fmla="*/ 92 h 114"/>
                  <a:gd name="T10" fmla="*/ 48 w 98"/>
                  <a:gd name="T11" fmla="*/ 114 h 114"/>
                  <a:gd name="T12" fmla="*/ 21 w 98"/>
                  <a:gd name="T13" fmla="*/ 102 h 114"/>
                  <a:gd name="T14" fmla="*/ 11 w 98"/>
                  <a:gd name="T15" fmla="*/ 83 h 114"/>
                  <a:gd name="T16" fmla="*/ 0 w 98"/>
                  <a:gd name="T17" fmla="*/ 54 h 114"/>
                  <a:gd name="T18" fmla="*/ 4 w 98"/>
                  <a:gd name="T19" fmla="*/ 16 h 114"/>
                  <a:gd name="T20" fmla="*/ 17 w 98"/>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8" h="114">
                    <a:moveTo>
                      <a:pt x="17" y="0"/>
                    </a:moveTo>
                    <a:lnTo>
                      <a:pt x="57" y="0"/>
                    </a:lnTo>
                    <a:lnTo>
                      <a:pt x="96" y="14"/>
                    </a:lnTo>
                    <a:lnTo>
                      <a:pt x="98" y="59"/>
                    </a:lnTo>
                    <a:lnTo>
                      <a:pt x="86" y="92"/>
                    </a:lnTo>
                    <a:lnTo>
                      <a:pt x="48" y="114"/>
                    </a:lnTo>
                    <a:lnTo>
                      <a:pt x="21" y="102"/>
                    </a:lnTo>
                    <a:lnTo>
                      <a:pt x="11" y="83"/>
                    </a:lnTo>
                    <a:lnTo>
                      <a:pt x="0" y="54"/>
                    </a:lnTo>
                    <a:lnTo>
                      <a:pt x="4" y="16"/>
                    </a:lnTo>
                    <a:lnTo>
                      <a:pt x="17" y="0"/>
                    </a:lnTo>
                    <a:close/>
                  </a:path>
                </a:pathLst>
              </a:custGeom>
              <a:solidFill>
                <a:srgbClr val="FFD7AF"/>
              </a:solidFill>
              <a:ln w="1588">
                <a:solidFill>
                  <a:srgbClr val="000000"/>
                </a:solidFill>
                <a:prstDash val="solid"/>
                <a:round/>
                <a:headEnd/>
                <a:tailEnd/>
              </a:ln>
            </p:spPr>
            <p:txBody>
              <a:bodyPr/>
              <a:lstStyle/>
              <a:p>
                <a:endParaRPr lang="zh-CN" altLang="en-US"/>
              </a:p>
            </p:txBody>
          </p:sp>
          <p:sp>
            <p:nvSpPr>
              <p:cNvPr id="110647" name="Freeform 55"/>
              <p:cNvSpPr>
                <a:spLocks/>
              </p:cNvSpPr>
              <p:nvPr/>
            </p:nvSpPr>
            <p:spPr bwMode="auto">
              <a:xfrm>
                <a:off x="2902" y="1083"/>
                <a:ext cx="45" cy="90"/>
              </a:xfrm>
              <a:custGeom>
                <a:avLst/>
                <a:gdLst>
                  <a:gd name="T0" fmla="*/ 317 w 317"/>
                  <a:gd name="T1" fmla="*/ 90 h 626"/>
                  <a:gd name="T2" fmla="*/ 303 w 317"/>
                  <a:gd name="T3" fmla="*/ 48 h 626"/>
                  <a:gd name="T4" fmla="*/ 280 w 317"/>
                  <a:gd name="T5" fmla="*/ 18 h 626"/>
                  <a:gd name="T6" fmla="*/ 245 w 317"/>
                  <a:gd name="T7" fmla="*/ 7 h 626"/>
                  <a:gd name="T8" fmla="*/ 200 w 317"/>
                  <a:gd name="T9" fmla="*/ 0 h 626"/>
                  <a:gd name="T10" fmla="*/ 138 w 317"/>
                  <a:gd name="T11" fmla="*/ 21 h 626"/>
                  <a:gd name="T12" fmla="*/ 92 w 317"/>
                  <a:gd name="T13" fmla="*/ 49 h 626"/>
                  <a:gd name="T14" fmla="*/ 53 w 317"/>
                  <a:gd name="T15" fmla="*/ 118 h 626"/>
                  <a:gd name="T16" fmla="*/ 30 w 317"/>
                  <a:gd name="T17" fmla="*/ 277 h 626"/>
                  <a:gd name="T18" fmla="*/ 3 w 317"/>
                  <a:gd name="T19" fmla="*/ 394 h 626"/>
                  <a:gd name="T20" fmla="*/ 0 w 317"/>
                  <a:gd name="T21" fmla="*/ 512 h 626"/>
                  <a:gd name="T22" fmla="*/ 8 w 317"/>
                  <a:gd name="T23" fmla="*/ 567 h 626"/>
                  <a:gd name="T24" fmla="*/ 33 w 317"/>
                  <a:gd name="T25" fmla="*/ 608 h 626"/>
                  <a:gd name="T26" fmla="*/ 91 w 317"/>
                  <a:gd name="T27" fmla="*/ 626 h 626"/>
                  <a:gd name="T28" fmla="*/ 145 w 317"/>
                  <a:gd name="T29" fmla="*/ 601 h 626"/>
                  <a:gd name="T30" fmla="*/ 173 w 317"/>
                  <a:gd name="T31" fmla="*/ 539 h 626"/>
                  <a:gd name="T32" fmla="*/ 193 w 317"/>
                  <a:gd name="T33" fmla="*/ 436 h 626"/>
                  <a:gd name="T34" fmla="*/ 221 w 317"/>
                  <a:gd name="T35" fmla="*/ 341 h 626"/>
                  <a:gd name="T36" fmla="*/ 267 w 317"/>
                  <a:gd name="T37" fmla="*/ 253 h 626"/>
                  <a:gd name="T38" fmla="*/ 300 w 317"/>
                  <a:gd name="T39" fmla="*/ 155 h 626"/>
                  <a:gd name="T40" fmla="*/ 317 w 317"/>
                  <a:gd name="T41" fmla="*/ 90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7" h="626">
                    <a:moveTo>
                      <a:pt x="317" y="90"/>
                    </a:moveTo>
                    <a:lnTo>
                      <a:pt x="303" y="48"/>
                    </a:lnTo>
                    <a:lnTo>
                      <a:pt x="280" y="18"/>
                    </a:lnTo>
                    <a:lnTo>
                      <a:pt x="245" y="7"/>
                    </a:lnTo>
                    <a:lnTo>
                      <a:pt x="200" y="0"/>
                    </a:lnTo>
                    <a:lnTo>
                      <a:pt x="138" y="21"/>
                    </a:lnTo>
                    <a:lnTo>
                      <a:pt x="92" y="49"/>
                    </a:lnTo>
                    <a:lnTo>
                      <a:pt x="53" y="118"/>
                    </a:lnTo>
                    <a:lnTo>
                      <a:pt x="30" y="277"/>
                    </a:lnTo>
                    <a:lnTo>
                      <a:pt x="3" y="394"/>
                    </a:lnTo>
                    <a:lnTo>
                      <a:pt x="0" y="512"/>
                    </a:lnTo>
                    <a:lnTo>
                      <a:pt x="8" y="567"/>
                    </a:lnTo>
                    <a:lnTo>
                      <a:pt x="33" y="608"/>
                    </a:lnTo>
                    <a:lnTo>
                      <a:pt x="91" y="626"/>
                    </a:lnTo>
                    <a:lnTo>
                      <a:pt x="145" y="601"/>
                    </a:lnTo>
                    <a:lnTo>
                      <a:pt x="173" y="539"/>
                    </a:lnTo>
                    <a:lnTo>
                      <a:pt x="193" y="436"/>
                    </a:lnTo>
                    <a:lnTo>
                      <a:pt x="221" y="341"/>
                    </a:lnTo>
                    <a:lnTo>
                      <a:pt x="267" y="253"/>
                    </a:lnTo>
                    <a:lnTo>
                      <a:pt x="300" y="155"/>
                    </a:lnTo>
                    <a:lnTo>
                      <a:pt x="317" y="90"/>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110648" name="Freeform 56"/>
              <p:cNvSpPr>
                <a:spLocks/>
              </p:cNvSpPr>
              <p:nvPr/>
            </p:nvSpPr>
            <p:spPr bwMode="auto">
              <a:xfrm>
                <a:off x="2904" y="1147"/>
                <a:ext cx="19" cy="21"/>
              </a:xfrm>
              <a:custGeom>
                <a:avLst/>
                <a:gdLst>
                  <a:gd name="T0" fmla="*/ 131 w 132"/>
                  <a:gd name="T1" fmla="*/ 24 h 152"/>
                  <a:gd name="T2" fmla="*/ 132 w 132"/>
                  <a:gd name="T3" fmla="*/ 80 h 152"/>
                  <a:gd name="T4" fmla="*/ 113 w 132"/>
                  <a:gd name="T5" fmla="*/ 137 h 152"/>
                  <a:gd name="T6" fmla="*/ 78 w 132"/>
                  <a:gd name="T7" fmla="*/ 152 h 152"/>
                  <a:gd name="T8" fmla="*/ 26 w 132"/>
                  <a:gd name="T9" fmla="*/ 137 h 152"/>
                  <a:gd name="T10" fmla="*/ 10 w 132"/>
                  <a:gd name="T11" fmla="*/ 111 h 152"/>
                  <a:gd name="T12" fmla="*/ 2 w 132"/>
                  <a:gd name="T13" fmla="*/ 81 h 152"/>
                  <a:gd name="T14" fmla="*/ 0 w 132"/>
                  <a:gd name="T15" fmla="*/ 39 h 152"/>
                  <a:gd name="T16" fmla="*/ 22 w 132"/>
                  <a:gd name="T17" fmla="*/ 10 h 152"/>
                  <a:gd name="T18" fmla="*/ 92 w 132"/>
                  <a:gd name="T19" fmla="*/ 0 h 152"/>
                  <a:gd name="T20" fmla="*/ 131 w 132"/>
                  <a:gd name="T21" fmla="*/ 2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2" h="152">
                    <a:moveTo>
                      <a:pt x="131" y="24"/>
                    </a:moveTo>
                    <a:lnTo>
                      <a:pt x="132" y="80"/>
                    </a:lnTo>
                    <a:lnTo>
                      <a:pt x="113" y="137"/>
                    </a:lnTo>
                    <a:lnTo>
                      <a:pt x="78" y="152"/>
                    </a:lnTo>
                    <a:lnTo>
                      <a:pt x="26" y="137"/>
                    </a:lnTo>
                    <a:lnTo>
                      <a:pt x="10" y="111"/>
                    </a:lnTo>
                    <a:lnTo>
                      <a:pt x="2" y="81"/>
                    </a:lnTo>
                    <a:lnTo>
                      <a:pt x="0" y="39"/>
                    </a:lnTo>
                    <a:lnTo>
                      <a:pt x="22" y="10"/>
                    </a:lnTo>
                    <a:lnTo>
                      <a:pt x="92" y="0"/>
                    </a:lnTo>
                    <a:lnTo>
                      <a:pt x="131" y="24"/>
                    </a:lnTo>
                    <a:close/>
                  </a:path>
                </a:pathLst>
              </a:custGeom>
              <a:solidFill>
                <a:srgbClr val="FFD7AF"/>
              </a:solidFill>
              <a:ln w="1588">
                <a:solidFill>
                  <a:srgbClr val="000000"/>
                </a:solidFill>
                <a:prstDash val="solid"/>
                <a:round/>
                <a:headEnd/>
                <a:tailEnd/>
              </a:ln>
            </p:spPr>
            <p:txBody>
              <a:bodyPr/>
              <a:lstStyle/>
              <a:p>
                <a:endParaRPr lang="zh-CN" altLang="en-US"/>
              </a:p>
            </p:txBody>
          </p:sp>
          <p:sp>
            <p:nvSpPr>
              <p:cNvPr id="110649" name="Freeform 57"/>
              <p:cNvSpPr>
                <a:spLocks/>
              </p:cNvSpPr>
              <p:nvPr/>
            </p:nvSpPr>
            <p:spPr bwMode="auto">
              <a:xfrm>
                <a:off x="2833" y="1089"/>
                <a:ext cx="83" cy="135"/>
              </a:xfrm>
              <a:custGeom>
                <a:avLst/>
                <a:gdLst>
                  <a:gd name="T0" fmla="*/ 242 w 578"/>
                  <a:gd name="T1" fmla="*/ 117 h 941"/>
                  <a:gd name="T2" fmla="*/ 326 w 578"/>
                  <a:gd name="T3" fmla="*/ 97 h 941"/>
                  <a:gd name="T4" fmla="*/ 381 w 578"/>
                  <a:gd name="T5" fmla="*/ 62 h 941"/>
                  <a:gd name="T6" fmla="*/ 450 w 578"/>
                  <a:gd name="T7" fmla="*/ 21 h 941"/>
                  <a:gd name="T8" fmla="*/ 526 w 578"/>
                  <a:gd name="T9" fmla="*/ 0 h 941"/>
                  <a:gd name="T10" fmla="*/ 554 w 578"/>
                  <a:gd name="T11" fmla="*/ 10 h 941"/>
                  <a:gd name="T12" fmla="*/ 574 w 578"/>
                  <a:gd name="T13" fmla="*/ 33 h 941"/>
                  <a:gd name="T14" fmla="*/ 578 w 578"/>
                  <a:gd name="T15" fmla="*/ 71 h 941"/>
                  <a:gd name="T16" fmla="*/ 567 w 578"/>
                  <a:gd name="T17" fmla="*/ 117 h 941"/>
                  <a:gd name="T18" fmla="*/ 557 w 578"/>
                  <a:gd name="T19" fmla="*/ 158 h 941"/>
                  <a:gd name="T20" fmla="*/ 526 w 578"/>
                  <a:gd name="T21" fmla="*/ 207 h 941"/>
                  <a:gd name="T22" fmla="*/ 454 w 578"/>
                  <a:gd name="T23" fmla="*/ 276 h 941"/>
                  <a:gd name="T24" fmla="*/ 402 w 578"/>
                  <a:gd name="T25" fmla="*/ 311 h 941"/>
                  <a:gd name="T26" fmla="*/ 360 w 578"/>
                  <a:gd name="T27" fmla="*/ 331 h 941"/>
                  <a:gd name="T28" fmla="*/ 367 w 578"/>
                  <a:gd name="T29" fmla="*/ 407 h 941"/>
                  <a:gd name="T30" fmla="*/ 374 w 578"/>
                  <a:gd name="T31" fmla="*/ 477 h 941"/>
                  <a:gd name="T32" fmla="*/ 367 w 578"/>
                  <a:gd name="T33" fmla="*/ 580 h 941"/>
                  <a:gd name="T34" fmla="*/ 353 w 578"/>
                  <a:gd name="T35" fmla="*/ 642 h 941"/>
                  <a:gd name="T36" fmla="*/ 347 w 578"/>
                  <a:gd name="T37" fmla="*/ 705 h 941"/>
                  <a:gd name="T38" fmla="*/ 315 w 578"/>
                  <a:gd name="T39" fmla="*/ 769 h 941"/>
                  <a:gd name="T40" fmla="*/ 287 w 578"/>
                  <a:gd name="T41" fmla="*/ 815 h 941"/>
                  <a:gd name="T42" fmla="*/ 235 w 578"/>
                  <a:gd name="T43" fmla="*/ 859 h 941"/>
                  <a:gd name="T44" fmla="*/ 187 w 578"/>
                  <a:gd name="T45" fmla="*/ 899 h 941"/>
                  <a:gd name="T46" fmla="*/ 135 w 578"/>
                  <a:gd name="T47" fmla="*/ 926 h 941"/>
                  <a:gd name="T48" fmla="*/ 97 w 578"/>
                  <a:gd name="T49" fmla="*/ 941 h 941"/>
                  <a:gd name="T50" fmla="*/ 62 w 578"/>
                  <a:gd name="T51" fmla="*/ 865 h 941"/>
                  <a:gd name="T52" fmla="*/ 42 w 578"/>
                  <a:gd name="T53" fmla="*/ 787 h 941"/>
                  <a:gd name="T54" fmla="*/ 7 w 578"/>
                  <a:gd name="T55" fmla="*/ 670 h 941"/>
                  <a:gd name="T56" fmla="*/ 0 w 578"/>
                  <a:gd name="T57" fmla="*/ 615 h 941"/>
                  <a:gd name="T58" fmla="*/ 28 w 578"/>
                  <a:gd name="T59" fmla="*/ 525 h 941"/>
                  <a:gd name="T60" fmla="*/ 55 w 578"/>
                  <a:gd name="T61" fmla="*/ 401 h 941"/>
                  <a:gd name="T62" fmla="*/ 90 w 578"/>
                  <a:gd name="T63" fmla="*/ 242 h 941"/>
                  <a:gd name="T64" fmla="*/ 124 w 578"/>
                  <a:gd name="T65" fmla="*/ 166 h 941"/>
                  <a:gd name="T66" fmla="*/ 187 w 578"/>
                  <a:gd name="T67" fmla="*/ 131 h 941"/>
                  <a:gd name="T68" fmla="*/ 242 w 578"/>
                  <a:gd name="T69" fmla="*/ 117 h 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78" h="941">
                    <a:moveTo>
                      <a:pt x="242" y="117"/>
                    </a:moveTo>
                    <a:lnTo>
                      <a:pt x="326" y="97"/>
                    </a:lnTo>
                    <a:lnTo>
                      <a:pt x="381" y="62"/>
                    </a:lnTo>
                    <a:lnTo>
                      <a:pt x="450" y="21"/>
                    </a:lnTo>
                    <a:lnTo>
                      <a:pt x="526" y="0"/>
                    </a:lnTo>
                    <a:lnTo>
                      <a:pt x="554" y="10"/>
                    </a:lnTo>
                    <a:lnTo>
                      <a:pt x="574" y="33"/>
                    </a:lnTo>
                    <a:lnTo>
                      <a:pt x="578" y="71"/>
                    </a:lnTo>
                    <a:lnTo>
                      <a:pt x="567" y="117"/>
                    </a:lnTo>
                    <a:lnTo>
                      <a:pt x="557" y="158"/>
                    </a:lnTo>
                    <a:lnTo>
                      <a:pt x="526" y="207"/>
                    </a:lnTo>
                    <a:lnTo>
                      <a:pt x="454" y="276"/>
                    </a:lnTo>
                    <a:lnTo>
                      <a:pt x="402" y="311"/>
                    </a:lnTo>
                    <a:lnTo>
                      <a:pt x="360" y="331"/>
                    </a:lnTo>
                    <a:lnTo>
                      <a:pt x="367" y="407"/>
                    </a:lnTo>
                    <a:lnTo>
                      <a:pt x="374" y="477"/>
                    </a:lnTo>
                    <a:lnTo>
                      <a:pt x="367" y="580"/>
                    </a:lnTo>
                    <a:lnTo>
                      <a:pt x="353" y="642"/>
                    </a:lnTo>
                    <a:lnTo>
                      <a:pt x="347" y="705"/>
                    </a:lnTo>
                    <a:lnTo>
                      <a:pt x="315" y="769"/>
                    </a:lnTo>
                    <a:lnTo>
                      <a:pt x="287" y="815"/>
                    </a:lnTo>
                    <a:lnTo>
                      <a:pt x="235" y="859"/>
                    </a:lnTo>
                    <a:lnTo>
                      <a:pt x="187" y="899"/>
                    </a:lnTo>
                    <a:lnTo>
                      <a:pt x="135" y="926"/>
                    </a:lnTo>
                    <a:lnTo>
                      <a:pt x="97" y="941"/>
                    </a:lnTo>
                    <a:lnTo>
                      <a:pt x="62" y="865"/>
                    </a:lnTo>
                    <a:lnTo>
                      <a:pt x="42" y="787"/>
                    </a:lnTo>
                    <a:lnTo>
                      <a:pt x="7" y="670"/>
                    </a:lnTo>
                    <a:lnTo>
                      <a:pt x="0" y="615"/>
                    </a:lnTo>
                    <a:lnTo>
                      <a:pt x="28" y="525"/>
                    </a:lnTo>
                    <a:lnTo>
                      <a:pt x="55" y="401"/>
                    </a:lnTo>
                    <a:lnTo>
                      <a:pt x="90" y="242"/>
                    </a:lnTo>
                    <a:lnTo>
                      <a:pt x="124" y="166"/>
                    </a:lnTo>
                    <a:lnTo>
                      <a:pt x="187" y="131"/>
                    </a:lnTo>
                    <a:lnTo>
                      <a:pt x="242" y="117"/>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110650" name="Freeform 58"/>
              <p:cNvSpPr>
                <a:spLocks/>
              </p:cNvSpPr>
              <p:nvPr/>
            </p:nvSpPr>
            <p:spPr bwMode="auto">
              <a:xfrm>
                <a:off x="2883" y="1090"/>
                <a:ext cx="30" cy="21"/>
              </a:xfrm>
              <a:custGeom>
                <a:avLst/>
                <a:gdLst>
                  <a:gd name="T0" fmla="*/ 0 w 210"/>
                  <a:gd name="T1" fmla="*/ 83 h 149"/>
                  <a:gd name="T2" fmla="*/ 27 w 210"/>
                  <a:gd name="T3" fmla="*/ 135 h 149"/>
                  <a:gd name="T4" fmla="*/ 55 w 210"/>
                  <a:gd name="T5" fmla="*/ 149 h 149"/>
                  <a:gd name="T6" fmla="*/ 120 w 210"/>
                  <a:gd name="T7" fmla="*/ 132 h 149"/>
                  <a:gd name="T8" fmla="*/ 182 w 210"/>
                  <a:gd name="T9" fmla="*/ 104 h 149"/>
                  <a:gd name="T10" fmla="*/ 207 w 210"/>
                  <a:gd name="T11" fmla="*/ 83 h 149"/>
                  <a:gd name="T12" fmla="*/ 210 w 210"/>
                  <a:gd name="T13" fmla="*/ 31 h 149"/>
                  <a:gd name="T14" fmla="*/ 189 w 210"/>
                  <a:gd name="T15" fmla="*/ 0 h 149"/>
                  <a:gd name="T16" fmla="*/ 141 w 210"/>
                  <a:gd name="T17" fmla="*/ 4 h 149"/>
                  <a:gd name="T18" fmla="*/ 103 w 210"/>
                  <a:gd name="T19" fmla="*/ 20 h 149"/>
                  <a:gd name="T20" fmla="*/ 62 w 210"/>
                  <a:gd name="T21" fmla="*/ 41 h 149"/>
                  <a:gd name="T22" fmla="*/ 0 w 210"/>
                  <a:gd name="T23" fmla="*/ 83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0" h="149">
                    <a:moveTo>
                      <a:pt x="0" y="83"/>
                    </a:moveTo>
                    <a:lnTo>
                      <a:pt x="27" y="135"/>
                    </a:lnTo>
                    <a:lnTo>
                      <a:pt x="55" y="149"/>
                    </a:lnTo>
                    <a:lnTo>
                      <a:pt x="120" y="132"/>
                    </a:lnTo>
                    <a:lnTo>
                      <a:pt x="182" y="104"/>
                    </a:lnTo>
                    <a:lnTo>
                      <a:pt x="207" y="83"/>
                    </a:lnTo>
                    <a:lnTo>
                      <a:pt x="210" y="31"/>
                    </a:lnTo>
                    <a:lnTo>
                      <a:pt x="189" y="0"/>
                    </a:lnTo>
                    <a:lnTo>
                      <a:pt x="141" y="4"/>
                    </a:lnTo>
                    <a:lnTo>
                      <a:pt x="103" y="20"/>
                    </a:lnTo>
                    <a:lnTo>
                      <a:pt x="62" y="41"/>
                    </a:lnTo>
                    <a:lnTo>
                      <a:pt x="0" y="83"/>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110651" name="Freeform 59"/>
              <p:cNvSpPr>
                <a:spLocks/>
              </p:cNvSpPr>
              <p:nvPr/>
            </p:nvSpPr>
            <p:spPr bwMode="auto">
              <a:xfrm>
                <a:off x="2974" y="1146"/>
                <a:ext cx="1" cy="6"/>
              </a:xfrm>
              <a:custGeom>
                <a:avLst/>
                <a:gdLst>
                  <a:gd name="T0" fmla="*/ 7 w 7"/>
                  <a:gd name="T1" fmla="*/ 42 h 42"/>
                  <a:gd name="T2" fmla="*/ 7 w 7"/>
                  <a:gd name="T3" fmla="*/ 18 h 42"/>
                  <a:gd name="T4" fmla="*/ 0 w 7"/>
                  <a:gd name="T5" fmla="*/ 0 h 42"/>
                </a:gdLst>
                <a:ahLst/>
                <a:cxnLst>
                  <a:cxn ang="0">
                    <a:pos x="T0" y="T1"/>
                  </a:cxn>
                  <a:cxn ang="0">
                    <a:pos x="T2" y="T3"/>
                  </a:cxn>
                  <a:cxn ang="0">
                    <a:pos x="T4" y="T5"/>
                  </a:cxn>
                </a:cxnLst>
                <a:rect l="0" t="0" r="r" b="b"/>
                <a:pathLst>
                  <a:path w="7" h="42">
                    <a:moveTo>
                      <a:pt x="7" y="42"/>
                    </a:moveTo>
                    <a:lnTo>
                      <a:pt x="7" y="18"/>
                    </a:lnTo>
                    <a:lnTo>
                      <a:pt x="0" y="0"/>
                    </a:lnTo>
                  </a:path>
                </a:pathLst>
              </a:custGeom>
              <a:solidFill>
                <a:srgbClr val="FFD7AF"/>
              </a:solidFill>
              <a:ln w="1588">
                <a:solidFill>
                  <a:srgbClr val="000000"/>
                </a:solidFill>
                <a:prstDash val="solid"/>
                <a:round/>
                <a:headEnd/>
                <a:tailEnd/>
              </a:ln>
            </p:spPr>
            <p:txBody>
              <a:bodyPr/>
              <a:lstStyle/>
              <a:p>
                <a:endParaRPr lang="zh-CN" altLang="en-US"/>
              </a:p>
            </p:txBody>
          </p:sp>
        </p:grpSp>
      </p:grpSp>
      <p:grpSp>
        <p:nvGrpSpPr>
          <p:cNvPr id="110653" name="Group 61"/>
          <p:cNvGrpSpPr>
            <a:grpSpLocks/>
          </p:cNvGrpSpPr>
          <p:nvPr/>
        </p:nvGrpSpPr>
        <p:grpSpPr bwMode="auto">
          <a:xfrm>
            <a:off x="2843213" y="3357563"/>
            <a:ext cx="4567237" cy="2392362"/>
            <a:chOff x="1791" y="2115"/>
            <a:chExt cx="2877" cy="1507"/>
          </a:xfrm>
        </p:grpSpPr>
        <p:sp>
          <p:nvSpPr>
            <p:cNvPr id="110603" name="AutoShape 11"/>
            <p:cNvSpPr>
              <a:spLocks noChangeArrowheads="1"/>
            </p:cNvSpPr>
            <p:nvPr/>
          </p:nvSpPr>
          <p:spPr bwMode="auto">
            <a:xfrm rot="10800000">
              <a:off x="1791" y="2115"/>
              <a:ext cx="2877" cy="1507"/>
            </a:xfrm>
            <a:prstGeom prst="cloudCallout">
              <a:avLst>
                <a:gd name="adj1" fmla="val 74852"/>
                <a:gd name="adj2" fmla="val -5278"/>
              </a:avLst>
            </a:prstGeom>
            <a:gradFill rotWithShape="0">
              <a:gsLst>
                <a:gs pos="0">
                  <a:srgbClr val="CCFFCC"/>
                </a:gs>
                <a:gs pos="100000">
                  <a:srgbClr val="CCFFCC">
                    <a:gamma/>
                    <a:shade val="73333"/>
                    <a:invGamma/>
                  </a:srgbClr>
                </a:gs>
              </a:gsLst>
              <a:lin ang="2700000" scaled="1"/>
            </a:gradFill>
            <a:ln w="9525">
              <a:solidFill>
                <a:srgbClr val="CC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0" rIns="0" anchor="ctr"/>
            <a:lstStyle/>
            <a:p>
              <a:pPr algn="ctr"/>
              <a:endParaRPr kumimoji="1" lang="zh-CN" altLang="zh-CN" sz="2000" b="1">
                <a:latin typeface="Times New Roman" pitchFamily="18" charset="0"/>
              </a:endParaRPr>
            </a:p>
          </p:txBody>
        </p:sp>
        <p:sp>
          <p:nvSpPr>
            <p:cNvPr id="110652" name="Text Box 60"/>
            <p:cNvSpPr txBox="1">
              <a:spLocks noChangeArrowheads="1"/>
            </p:cNvSpPr>
            <p:nvPr/>
          </p:nvSpPr>
          <p:spPr bwMode="auto">
            <a:xfrm>
              <a:off x="1927" y="2377"/>
              <a:ext cx="2449" cy="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        </a:t>
              </a:r>
              <a:r>
                <a:rPr lang="zh-CN" altLang="en-US" sz="2000" b="1">
                  <a:solidFill>
                    <a:srgbClr val="CC0000"/>
                  </a:solidFill>
                </a:rPr>
                <a:t>换一种想法，问题就迎刃而解了。假如他的妻子遇到他后仍载着他开往会合地点，那么这一天他就不会提前回家了。提前的十分钟时间从何而来？</a:t>
              </a:r>
            </a:p>
          </p:txBody>
        </p:sp>
      </p:grpSp>
      <p:grpSp>
        <p:nvGrpSpPr>
          <p:cNvPr id="110654" name="Group 62"/>
          <p:cNvGrpSpPr>
            <a:grpSpLocks/>
          </p:cNvGrpSpPr>
          <p:nvPr/>
        </p:nvGrpSpPr>
        <p:grpSpPr bwMode="auto">
          <a:xfrm>
            <a:off x="2843213" y="3284538"/>
            <a:ext cx="4567237" cy="2392362"/>
            <a:chOff x="1791" y="2115"/>
            <a:chExt cx="2877" cy="1507"/>
          </a:xfrm>
        </p:grpSpPr>
        <p:sp>
          <p:nvSpPr>
            <p:cNvPr id="110655" name="AutoShape 63"/>
            <p:cNvSpPr>
              <a:spLocks noChangeArrowheads="1"/>
            </p:cNvSpPr>
            <p:nvPr/>
          </p:nvSpPr>
          <p:spPr bwMode="auto">
            <a:xfrm rot="10800000">
              <a:off x="1791" y="2115"/>
              <a:ext cx="2877" cy="1507"/>
            </a:xfrm>
            <a:prstGeom prst="cloudCallout">
              <a:avLst>
                <a:gd name="adj1" fmla="val 74852"/>
                <a:gd name="adj2" fmla="val -5278"/>
              </a:avLst>
            </a:prstGeom>
            <a:gradFill rotWithShape="0">
              <a:gsLst>
                <a:gs pos="0">
                  <a:srgbClr val="CCFFCC"/>
                </a:gs>
                <a:gs pos="100000">
                  <a:srgbClr val="CCFFCC">
                    <a:gamma/>
                    <a:shade val="73333"/>
                    <a:invGamma/>
                  </a:srgbClr>
                </a:gs>
              </a:gsLst>
              <a:lin ang="2700000" scaled="1"/>
            </a:gradFill>
            <a:ln w="9525">
              <a:solidFill>
                <a:srgbClr val="CC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0" rIns="0" anchor="ctr"/>
            <a:lstStyle/>
            <a:p>
              <a:pPr algn="ctr"/>
              <a:endParaRPr kumimoji="1" lang="zh-CN" altLang="zh-CN" sz="2000" b="1">
                <a:latin typeface="Times New Roman" pitchFamily="18" charset="0"/>
              </a:endParaRPr>
            </a:p>
          </p:txBody>
        </p:sp>
        <p:sp>
          <p:nvSpPr>
            <p:cNvPr id="110656" name="Text Box 64"/>
            <p:cNvSpPr txBox="1">
              <a:spLocks noChangeArrowheads="1"/>
            </p:cNvSpPr>
            <p:nvPr/>
          </p:nvSpPr>
          <p:spPr bwMode="auto">
            <a:xfrm>
              <a:off x="1927" y="2377"/>
              <a:ext cx="2449" cy="1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        </a:t>
              </a:r>
              <a:r>
                <a:rPr lang="zh-CN" altLang="en-US" b="1">
                  <a:solidFill>
                    <a:srgbClr val="CC0000"/>
                  </a:solidFill>
                </a:rPr>
                <a:t>显然是由于节省了从相遇点到会合点，又从会合点返回相遇点这一段路的缘故，故由相遇点到会合点需开</a:t>
              </a:r>
              <a:r>
                <a:rPr lang="en-US" altLang="zh-CN" b="1">
                  <a:solidFill>
                    <a:srgbClr val="CC0000"/>
                  </a:solidFill>
                </a:rPr>
                <a:t>5</a:t>
              </a:r>
              <a:r>
                <a:rPr lang="zh-CN" altLang="en-US" b="1">
                  <a:solidFill>
                    <a:srgbClr val="CC0000"/>
                  </a:solidFill>
                </a:rPr>
                <a:t>分钟。而此人提前了三十分钟到达会合点，故相遇时他已步行了二十五分钟。</a:t>
              </a:r>
              <a:r>
                <a:rPr lang="zh-CN" altLang="en-US"/>
                <a:t> </a:t>
              </a:r>
            </a:p>
          </p:txBody>
        </p:sp>
      </p:grpSp>
      <p:sp>
        <p:nvSpPr>
          <p:cNvPr id="110657" name="Text Box 65" descr="再生纸"/>
          <p:cNvSpPr txBox="1">
            <a:spLocks noChangeArrowheads="1"/>
          </p:cNvSpPr>
          <p:nvPr/>
        </p:nvSpPr>
        <p:spPr bwMode="auto">
          <a:xfrm>
            <a:off x="755650" y="4813300"/>
            <a:ext cx="7924800" cy="544513"/>
          </a:xfrm>
          <a:prstGeom prst="rect">
            <a:avLst/>
          </a:prstGeom>
          <a:blipFill dpi="0" rotWithShape="0">
            <a:blip r:embed="rId5"/>
            <a:srcRect/>
            <a:tile tx="0" ty="0" sx="100000" sy="100000" flip="none" algn="tl"/>
          </a:blipFill>
          <a:ln w="25400">
            <a:solidFill>
              <a:srgbClr val="9933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855663" indent="-855663">
              <a:defRPr>
                <a:solidFill>
                  <a:schemeClr val="tx1"/>
                </a:solidFill>
                <a:latin typeface="Arial" charset="0"/>
                <a:ea typeface="宋体" pitchFamily="2" charset="-122"/>
              </a:defRPr>
            </a:lvl1pPr>
            <a:lvl2pPr marL="1046163">
              <a:defRPr>
                <a:solidFill>
                  <a:schemeClr val="tx1"/>
                </a:solidFill>
                <a:latin typeface="Arial" charset="0"/>
                <a:ea typeface="宋体" pitchFamily="2" charset="-122"/>
              </a:defRPr>
            </a:lvl2pPr>
            <a:lvl3pPr marL="1236663">
              <a:defRPr>
                <a:solidFill>
                  <a:schemeClr val="tx1"/>
                </a:solidFill>
                <a:latin typeface="Arial" charset="0"/>
                <a:ea typeface="宋体" pitchFamily="2" charset="-122"/>
              </a:defRPr>
            </a:lvl3pPr>
            <a:lvl4pPr marL="1427163">
              <a:defRPr>
                <a:solidFill>
                  <a:schemeClr val="tx1"/>
                </a:solidFill>
                <a:latin typeface="Arial" charset="0"/>
                <a:ea typeface="宋体" pitchFamily="2" charset="-122"/>
              </a:defRPr>
            </a:lvl4pPr>
            <a:lvl5pPr>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lgn="ctr">
              <a:spcBef>
                <a:spcPct val="50000"/>
              </a:spcBef>
            </a:pPr>
            <a:r>
              <a:rPr kumimoji="1" lang="zh-CN" altLang="en-US" sz="2800" b="1">
                <a:solidFill>
                  <a:srgbClr val="0000FF"/>
                </a:solidFill>
                <a:effectLst>
                  <a:outerShdw blurRad="38100" dist="38100" dir="2700000" algn="tl">
                    <a:srgbClr val="C0C0C0"/>
                  </a:outerShdw>
                </a:effectLst>
              </a:rPr>
              <a:t>请思考一下，本题解答中隐含了哪些假设</a:t>
            </a:r>
            <a:r>
              <a:rPr kumimoji="1" lang="zh-CN" altLang="en-US" sz="2800" b="1">
                <a:solidFill>
                  <a:srgbClr val="0000FF"/>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nodeType="afterEffect">
                                  <p:stCondLst>
                                    <p:cond delay="0"/>
                                  </p:stCondLst>
                                  <p:childTnLst>
                                    <p:set>
                                      <p:cBhvr>
                                        <p:cTn id="6" dur="1" fill="hold">
                                          <p:stCondLst>
                                            <p:cond delay="0"/>
                                          </p:stCondLst>
                                        </p:cTn>
                                        <p:tgtEl>
                                          <p:spTgt spid="110597"/>
                                        </p:tgtEl>
                                        <p:attrNameLst>
                                          <p:attrName>style.visibility</p:attrName>
                                        </p:attrNameLst>
                                      </p:cBhvr>
                                      <p:to>
                                        <p:strVal val="visible"/>
                                      </p:to>
                                    </p:set>
                                    <p:animEffect transition="in" filter="diamond(in)">
                                      <p:cBhvr>
                                        <p:cTn id="7" dur="2000"/>
                                        <p:tgtEl>
                                          <p:spTgt spid="11059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10596"/>
                                        </p:tgtEl>
                                        <p:attrNameLst>
                                          <p:attrName>style.visibility</p:attrName>
                                        </p:attrNameLst>
                                      </p:cBhvr>
                                      <p:to>
                                        <p:strVal val="visible"/>
                                      </p:to>
                                    </p:set>
                                    <p:animEffect transition="in" filter="circle(in)">
                                      <p:cBhvr>
                                        <p:cTn id="12" dur="2000"/>
                                        <p:tgtEl>
                                          <p:spTgt spid="1105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10600"/>
                                        </p:tgtEl>
                                        <p:attrNameLst>
                                          <p:attrName>style.visibility</p:attrName>
                                        </p:attrNameLst>
                                      </p:cBhvr>
                                      <p:to>
                                        <p:strVal val="visible"/>
                                      </p:to>
                                    </p:set>
                                  </p:childTnLst>
                                </p:cTn>
                              </p:par>
                            </p:childTnLst>
                          </p:cTn>
                        </p:par>
                        <p:par>
                          <p:cTn id="17" fill="hold" nodeType="afterGroup">
                            <p:stCondLst>
                              <p:cond delay="0"/>
                            </p:stCondLst>
                            <p:childTnLst>
                              <p:par>
                                <p:cTn id="18" presetID="22" presetClass="entr" presetSubtype="2" fill="hold" grpId="0" nodeType="afterEffect">
                                  <p:stCondLst>
                                    <p:cond delay="0"/>
                                  </p:stCondLst>
                                  <p:childTnLst>
                                    <p:set>
                                      <p:cBhvr>
                                        <p:cTn id="19" dur="1" fill="hold">
                                          <p:stCondLst>
                                            <p:cond delay="0"/>
                                          </p:stCondLst>
                                        </p:cTn>
                                        <p:tgtEl>
                                          <p:spTgt spid="110601"/>
                                        </p:tgtEl>
                                        <p:attrNameLst>
                                          <p:attrName>style.visibility</p:attrName>
                                        </p:attrNameLst>
                                      </p:cBhvr>
                                      <p:to>
                                        <p:strVal val="visible"/>
                                      </p:to>
                                    </p:set>
                                    <p:animEffect transition="in" filter="wipe(right)">
                                      <p:cBhvr>
                                        <p:cTn id="20" dur="500"/>
                                        <p:tgtEl>
                                          <p:spTgt spid="110601"/>
                                        </p:tgtEl>
                                      </p:cBhvr>
                                    </p:animEffect>
                                  </p:childTnLst>
                                  <p:subTnLst>
                                    <p:set>
                                      <p:cBhvr override="childStyle">
                                        <p:cTn dur="1" fill="hold" display="0" masterRel="nextClick" afterEffect="1"/>
                                        <p:tgtEl>
                                          <p:spTgt spid="110601"/>
                                        </p:tgtEl>
                                        <p:attrNameLst>
                                          <p:attrName>style.visibility</p:attrName>
                                        </p:attrNameLst>
                                      </p:cBhvr>
                                      <p:to>
                                        <p:strVal val="hidden"/>
                                      </p:to>
                                    </p:set>
                                  </p:sub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10604"/>
                                        </p:tgtEl>
                                        <p:attrNameLst>
                                          <p:attrName>style.visibility</p:attrName>
                                        </p:attrNameLst>
                                      </p:cBhvr>
                                      <p:to>
                                        <p:strVal val="visible"/>
                                      </p:to>
                                    </p:set>
                                  </p:childTnLst>
                                </p:cTn>
                              </p:par>
                            </p:childTnLst>
                          </p:cTn>
                        </p:par>
                        <p:par>
                          <p:cTn id="25" fill="hold" nodeType="afterGroup">
                            <p:stCondLst>
                              <p:cond delay="0"/>
                            </p:stCondLst>
                            <p:childTnLst>
                              <p:par>
                                <p:cTn id="26" presetID="22" presetClass="entr" presetSubtype="8" fill="hold" nodeType="afterEffect">
                                  <p:stCondLst>
                                    <p:cond delay="0"/>
                                  </p:stCondLst>
                                  <p:childTnLst>
                                    <p:set>
                                      <p:cBhvr>
                                        <p:cTn id="27" dur="1" fill="hold">
                                          <p:stCondLst>
                                            <p:cond delay="0"/>
                                          </p:stCondLst>
                                        </p:cTn>
                                        <p:tgtEl>
                                          <p:spTgt spid="110653"/>
                                        </p:tgtEl>
                                        <p:attrNameLst>
                                          <p:attrName>style.visibility</p:attrName>
                                        </p:attrNameLst>
                                      </p:cBhvr>
                                      <p:to>
                                        <p:strVal val="visible"/>
                                      </p:to>
                                    </p:set>
                                    <p:animEffect transition="in" filter="wipe(left)">
                                      <p:cBhvr>
                                        <p:cTn id="28" dur="500"/>
                                        <p:tgtEl>
                                          <p:spTgt spid="110653"/>
                                        </p:tgtEl>
                                      </p:cBhvr>
                                    </p:animEffect>
                                  </p:childTnLst>
                                  <p:subTnLst>
                                    <p:set>
                                      <p:cBhvr override="childStyle">
                                        <p:cTn dur="1" fill="hold" display="0" masterRel="nextClick" afterEffect="1"/>
                                        <p:tgtEl>
                                          <p:spTgt spid="110653"/>
                                        </p:tgtEl>
                                        <p:attrNameLst>
                                          <p:attrName>style.visibility</p:attrName>
                                        </p:attrNameLst>
                                      </p:cBhvr>
                                      <p:to>
                                        <p:strVal val="hidden"/>
                                      </p:to>
                                    </p:set>
                                  </p:sub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110654"/>
                                        </p:tgtEl>
                                        <p:attrNameLst>
                                          <p:attrName>style.visibility</p:attrName>
                                        </p:attrNameLst>
                                      </p:cBhvr>
                                      <p:to>
                                        <p:strVal val="visible"/>
                                      </p:to>
                                    </p:set>
                                    <p:animEffect transition="in" filter="wipe(left)">
                                      <p:cBhvr>
                                        <p:cTn id="33" dur="500"/>
                                        <p:tgtEl>
                                          <p:spTgt spid="110654"/>
                                        </p:tgtEl>
                                      </p:cBhvr>
                                    </p:animEffect>
                                  </p:childTnLst>
                                  <p:subTnLst>
                                    <p:set>
                                      <p:cBhvr override="childStyle">
                                        <p:cTn dur="1" fill="hold" display="0" masterRel="nextClick" afterEffect="1"/>
                                        <p:tgtEl>
                                          <p:spTgt spid="110654"/>
                                        </p:tgtEl>
                                        <p:attrNameLst>
                                          <p:attrName>style.visibility</p:attrName>
                                        </p:attrNameLst>
                                      </p:cBhvr>
                                      <p:to>
                                        <p:strVal val="hidden"/>
                                      </p:to>
                                    </p:set>
                                  </p:subTnLst>
                                </p:cTn>
                              </p:par>
                            </p:childTnLst>
                          </p:cTn>
                        </p:par>
                      </p:childTnLst>
                    </p:cTn>
                  </p:par>
                  <p:par>
                    <p:cTn id="34" fill="hold" nodeType="clickPar">
                      <p:stCondLst>
                        <p:cond delay="indefinite"/>
                      </p:stCondLst>
                      <p:childTnLst>
                        <p:par>
                          <p:cTn id="35" fill="hold" nodeType="withGroup">
                            <p:stCondLst>
                              <p:cond delay="0"/>
                            </p:stCondLst>
                            <p:childTnLst>
                              <p:par>
                                <p:cTn id="36" presetID="15" presetClass="entr" presetSubtype="0" fill="hold" grpId="1" nodeType="clickEffect">
                                  <p:stCondLst>
                                    <p:cond delay="0"/>
                                  </p:stCondLst>
                                  <p:childTnLst>
                                    <p:set>
                                      <p:cBhvr>
                                        <p:cTn id="37" dur="1" fill="hold">
                                          <p:stCondLst>
                                            <p:cond delay="0"/>
                                          </p:stCondLst>
                                        </p:cTn>
                                        <p:tgtEl>
                                          <p:spTgt spid="110657"/>
                                        </p:tgtEl>
                                        <p:attrNameLst>
                                          <p:attrName>style.visibility</p:attrName>
                                        </p:attrNameLst>
                                      </p:cBhvr>
                                      <p:to>
                                        <p:strVal val="visible"/>
                                      </p:to>
                                    </p:set>
                                    <p:anim calcmode="lin" valueType="num">
                                      <p:cBhvr>
                                        <p:cTn id="38" dur="1000" fill="hold"/>
                                        <p:tgtEl>
                                          <p:spTgt spid="110657"/>
                                        </p:tgtEl>
                                        <p:attrNameLst>
                                          <p:attrName>ppt_w</p:attrName>
                                        </p:attrNameLst>
                                      </p:cBhvr>
                                      <p:tavLst>
                                        <p:tav tm="0">
                                          <p:val>
                                            <p:fltVal val="0"/>
                                          </p:val>
                                        </p:tav>
                                        <p:tav tm="100000">
                                          <p:val>
                                            <p:strVal val="#ppt_w"/>
                                          </p:val>
                                        </p:tav>
                                      </p:tavLst>
                                    </p:anim>
                                    <p:anim calcmode="lin" valueType="num">
                                      <p:cBhvr>
                                        <p:cTn id="39" dur="1000" fill="hold"/>
                                        <p:tgtEl>
                                          <p:spTgt spid="110657"/>
                                        </p:tgtEl>
                                        <p:attrNameLst>
                                          <p:attrName>ppt_h</p:attrName>
                                        </p:attrNameLst>
                                      </p:cBhvr>
                                      <p:tavLst>
                                        <p:tav tm="0">
                                          <p:val>
                                            <p:fltVal val="0"/>
                                          </p:val>
                                        </p:tav>
                                        <p:tav tm="100000">
                                          <p:val>
                                            <p:strVal val="#ppt_h"/>
                                          </p:val>
                                        </p:tav>
                                      </p:tavLst>
                                    </p:anim>
                                    <p:anim calcmode="lin" valueType="num">
                                      <p:cBhvr>
                                        <p:cTn id="40" dur="1000" fill="hold"/>
                                        <p:tgtEl>
                                          <p:spTgt spid="110657"/>
                                        </p:tgtEl>
                                        <p:attrNameLst>
                                          <p:attrName>ppt_x</p:attrName>
                                        </p:attrNameLst>
                                      </p:cBhvr>
                                      <p:tavLst>
                                        <p:tav tm="0" fmla="#ppt_x+(cos(-2*pi*(1-$))*-#ppt_x-sin(-2*pi*(1-$))*(1-#ppt_y))*(1-$)">
                                          <p:val>
                                            <p:fltVal val="0"/>
                                          </p:val>
                                        </p:tav>
                                        <p:tav tm="100000">
                                          <p:val>
                                            <p:fltVal val="1"/>
                                          </p:val>
                                        </p:tav>
                                      </p:tavLst>
                                    </p:anim>
                                    <p:anim calcmode="lin" valueType="num">
                                      <p:cBhvr>
                                        <p:cTn id="41" dur="1000" fill="hold"/>
                                        <p:tgtEl>
                                          <p:spTgt spid="11065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6" grpId="0" animBg="1"/>
      <p:bldP spid="110601" grpId="0" animBg="1"/>
      <p:bldP spid="110657"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1626" name="Group 10"/>
          <p:cNvGrpSpPr>
            <a:grpSpLocks/>
          </p:cNvGrpSpPr>
          <p:nvPr/>
        </p:nvGrpSpPr>
        <p:grpSpPr bwMode="auto">
          <a:xfrm>
            <a:off x="468313" y="620713"/>
            <a:ext cx="8229600" cy="2305050"/>
            <a:chOff x="295" y="527"/>
            <a:chExt cx="5184" cy="1452"/>
          </a:xfrm>
        </p:grpSpPr>
        <p:sp>
          <p:nvSpPr>
            <p:cNvPr id="111621" name="AutoShape 5"/>
            <p:cNvSpPr>
              <a:spLocks noChangeArrowheads="1"/>
            </p:cNvSpPr>
            <p:nvPr/>
          </p:nvSpPr>
          <p:spPr bwMode="auto">
            <a:xfrm>
              <a:off x="295" y="527"/>
              <a:ext cx="5184" cy="1452"/>
            </a:xfrm>
            <a:prstGeom prst="foldedCorner">
              <a:avLst>
                <a:gd name="adj" fmla="val 7523"/>
              </a:avLst>
            </a:prstGeom>
            <a:gradFill rotWithShape="0">
              <a:gsLst>
                <a:gs pos="0">
                  <a:schemeClr val="bg1"/>
                </a:gs>
                <a:gs pos="100000">
                  <a:srgbClr val="FFFFCC"/>
                </a:gs>
              </a:gsLst>
              <a:lin ang="5400000" scaled="1"/>
            </a:gra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zh-CN" sz="3200" b="1"/>
            </a:p>
          </p:txBody>
        </p:sp>
        <p:sp>
          <p:nvSpPr>
            <p:cNvPr id="111620" name="Text Box 4"/>
            <p:cNvSpPr txBox="1">
              <a:spLocks noChangeArrowheads="1"/>
            </p:cNvSpPr>
            <p:nvPr/>
          </p:nvSpPr>
          <p:spPr bwMode="auto">
            <a:xfrm>
              <a:off x="476" y="602"/>
              <a:ext cx="4944" cy="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solidFill>
                    <a:srgbClr val="0000FF"/>
                  </a:solidFill>
                  <a:latin typeface="宋体" pitchFamily="2" charset="-122"/>
                </a:rPr>
                <a:t>例</a:t>
              </a:r>
              <a:r>
                <a:rPr lang="en-US" altLang="zh-CN" sz="3200" b="1">
                  <a:solidFill>
                    <a:srgbClr val="0000FF"/>
                  </a:solidFill>
                  <a:latin typeface="宋体" pitchFamily="2" charset="-122"/>
                </a:rPr>
                <a:t>2</a:t>
              </a:r>
              <a:r>
                <a:rPr lang="en-US" altLang="zh-CN" sz="3200" b="1">
                  <a:latin typeface="宋体" pitchFamily="2" charset="-122"/>
                </a:rPr>
                <a:t>  </a:t>
              </a:r>
              <a:r>
                <a:rPr lang="zh-CN" altLang="en-US" sz="3200" b="1">
                  <a:latin typeface="宋体" pitchFamily="2" charset="-122"/>
                </a:rPr>
                <a:t>某人第一天由 </a:t>
              </a:r>
              <a:r>
                <a:rPr lang="en-US" altLang="zh-CN" sz="3200" b="1">
                  <a:latin typeface="宋体" pitchFamily="2" charset="-122"/>
                </a:rPr>
                <a:t>A</a:t>
              </a:r>
              <a:r>
                <a:rPr lang="zh-CN" altLang="en-US" sz="3200" b="1">
                  <a:latin typeface="宋体" pitchFamily="2" charset="-122"/>
                </a:rPr>
                <a:t>地去</a:t>
              </a:r>
              <a:r>
                <a:rPr lang="en-US" altLang="zh-CN" sz="3200" b="1">
                  <a:latin typeface="宋体" pitchFamily="2" charset="-122"/>
                </a:rPr>
                <a:t>B</a:t>
              </a:r>
              <a:r>
                <a:rPr lang="zh-CN" altLang="en-US" sz="3200" b="1">
                  <a:latin typeface="宋体" pitchFamily="2" charset="-122"/>
                </a:rPr>
                <a:t>地，第二天由 </a:t>
              </a:r>
              <a:r>
                <a:rPr lang="en-US" altLang="zh-CN" sz="3200" b="1">
                  <a:latin typeface="宋体" pitchFamily="2" charset="-122"/>
                </a:rPr>
                <a:t>B</a:t>
              </a:r>
              <a:r>
                <a:rPr lang="zh-CN" altLang="en-US" sz="3200" b="1">
                  <a:latin typeface="宋体" pitchFamily="2" charset="-122"/>
                </a:rPr>
                <a:t>地沿原路返回 </a:t>
              </a:r>
              <a:r>
                <a:rPr lang="en-US" altLang="zh-CN" sz="3200" b="1">
                  <a:latin typeface="宋体" pitchFamily="2" charset="-122"/>
                </a:rPr>
                <a:t>A </a:t>
              </a:r>
              <a:r>
                <a:rPr lang="zh-CN" altLang="en-US" sz="3200" b="1">
                  <a:latin typeface="宋体" pitchFamily="2" charset="-122"/>
                </a:rPr>
                <a:t>地。问：在什么条件下，可以保证途中至少存在一地，此人在两天中的同一时间到达该地。</a:t>
              </a:r>
            </a:p>
          </p:txBody>
        </p:sp>
      </p:grpSp>
      <p:pic>
        <p:nvPicPr>
          <p:cNvPr id="111622" name="Picture 6" descr="HW"/>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539750" y="44450"/>
            <a:ext cx="862013" cy="914400"/>
          </a:xfrm>
          <a:prstGeom prst="rect">
            <a:avLst/>
          </a:prstGeom>
          <a:noFill/>
          <a:extLst>
            <a:ext uri="{909E8E84-426E-40DD-AFC4-6F175D3DCCD1}">
              <a14:hiddenFill xmlns:a14="http://schemas.microsoft.com/office/drawing/2010/main">
                <a:solidFill>
                  <a:srgbClr val="FFFFFF"/>
                </a:solidFill>
              </a14:hiddenFill>
            </a:ext>
          </a:extLst>
        </p:spPr>
      </p:pic>
      <p:sp>
        <p:nvSpPr>
          <p:cNvPr id="111623" name="AutoShape 7" descr="永恒"/>
          <p:cNvSpPr>
            <a:spLocks noChangeArrowheads="1"/>
          </p:cNvSpPr>
          <p:nvPr/>
        </p:nvSpPr>
        <p:spPr bwMode="auto">
          <a:xfrm>
            <a:off x="468313" y="3068638"/>
            <a:ext cx="8280400" cy="863600"/>
          </a:xfrm>
          <a:prstGeom prst="roundRect">
            <a:avLst>
              <a:gd name="adj" fmla="val 16667"/>
            </a:avLst>
          </a:prstGeom>
          <a:blipFill dpi="0" rotWithShape="0">
            <a:blip r:embed="rId3"/>
            <a:srcRect/>
            <a:tile tx="0" ty="0" sx="100000" sy="100000" flip="none" algn="tl"/>
          </a:blipFill>
          <a:ln w="25400">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sz="2400" b="1">
                <a:solidFill>
                  <a:srgbClr val="0000FF"/>
                </a:solidFill>
                <a:effectLst>
                  <a:outerShdw blurRad="38100" dist="38100" dir="2700000" algn="tl">
                    <a:srgbClr val="000000"/>
                  </a:outerShdw>
                </a:effectLst>
              </a:rPr>
              <a:t>分析</a:t>
            </a:r>
            <a:r>
              <a:rPr kumimoji="1" lang="zh-CN" altLang="en-US" sz="2400" b="1">
                <a:effectLst>
                  <a:outerShdw blurRad="38100" dist="38100" dir="2700000" algn="tl">
                    <a:srgbClr val="FFFFFF"/>
                  </a:outerShdw>
                </a:effectLst>
              </a:rPr>
              <a:t>  </a:t>
            </a:r>
            <a:r>
              <a:rPr kumimoji="1" lang="zh-CN" altLang="en-US" sz="2400" b="1">
                <a:effectLst>
                  <a:outerShdw blurRad="38100" dist="38100" dir="2700000" algn="tl">
                    <a:srgbClr val="FFFFFF"/>
                  </a:outerShdw>
                </a:effectLst>
                <a:ea typeface="隶书" pitchFamily="49" charset="-122"/>
              </a:rPr>
              <a:t>本题多少 有点象 数学中 解的存在 性条件 及证明，当</a:t>
            </a:r>
          </a:p>
          <a:p>
            <a:r>
              <a:rPr kumimoji="1" lang="zh-CN" altLang="en-US" sz="2400" b="1">
                <a:effectLst>
                  <a:outerShdw blurRad="38100" dist="38100" dir="2700000" algn="tl">
                    <a:srgbClr val="FFFFFF"/>
                  </a:outerShdw>
                </a:effectLst>
                <a:ea typeface="隶书" pitchFamily="49" charset="-122"/>
              </a:rPr>
              <a:t>         然 ，这里的情况要简单得多。</a:t>
            </a:r>
            <a:r>
              <a:rPr kumimoji="1" lang="zh-CN" altLang="en-US"/>
              <a:t>  </a:t>
            </a:r>
          </a:p>
        </p:txBody>
      </p:sp>
      <p:grpSp>
        <p:nvGrpSpPr>
          <p:cNvPr id="111628" name="Group 12"/>
          <p:cNvGrpSpPr>
            <a:grpSpLocks/>
          </p:cNvGrpSpPr>
          <p:nvPr/>
        </p:nvGrpSpPr>
        <p:grpSpPr bwMode="auto">
          <a:xfrm>
            <a:off x="468313" y="4076700"/>
            <a:ext cx="8280400" cy="2160588"/>
            <a:chOff x="295" y="2568"/>
            <a:chExt cx="5216" cy="1361"/>
          </a:xfrm>
        </p:grpSpPr>
        <p:sp>
          <p:nvSpPr>
            <p:cNvPr id="111624" name="Rectangle 8"/>
            <p:cNvSpPr>
              <a:spLocks noChangeArrowheads="1"/>
            </p:cNvSpPr>
            <p:nvPr/>
          </p:nvSpPr>
          <p:spPr bwMode="auto">
            <a:xfrm>
              <a:off x="295" y="2568"/>
              <a:ext cx="5216" cy="1361"/>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25" name="Text Box 9"/>
            <p:cNvSpPr txBox="1">
              <a:spLocks noChangeArrowheads="1"/>
            </p:cNvSpPr>
            <p:nvPr/>
          </p:nvSpPr>
          <p:spPr bwMode="auto">
            <a:xfrm>
              <a:off x="295" y="2620"/>
              <a:ext cx="5080" cy="1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latin typeface="宋体" pitchFamily="2" charset="-122"/>
                </a:rPr>
                <a:t>假如我们换一种想法，把第二天的返回改变成另一人在同一天由</a:t>
              </a:r>
              <a:r>
                <a:rPr lang="en-US" altLang="zh-CN" sz="2400" b="1">
                  <a:latin typeface="宋体" pitchFamily="2" charset="-122"/>
                </a:rPr>
                <a:t>B</a:t>
              </a:r>
              <a:r>
                <a:rPr lang="zh-CN" altLang="en-US" sz="2400" b="1">
                  <a:latin typeface="宋体" pitchFamily="2" charset="-122"/>
                </a:rPr>
                <a:t>去</a:t>
              </a:r>
              <a:r>
                <a:rPr lang="en-US" altLang="zh-CN" sz="2400" b="1">
                  <a:latin typeface="宋体" pitchFamily="2" charset="-122"/>
                </a:rPr>
                <a:t>A</a:t>
              </a:r>
              <a:r>
                <a:rPr lang="zh-CN" altLang="en-US" sz="2400" b="1">
                  <a:latin typeface="宋体" pitchFamily="2" charset="-122"/>
                </a:rPr>
                <a:t>，问题就化为在什么条件下，两人至少在途中相遇一次，这样结论就很容易得出了：只要任何一人的到达时间晚于另一人的出发时间，两人必会在途中相遇。 </a:t>
              </a:r>
            </a:p>
            <a:p>
              <a:pPr>
                <a:spcBef>
                  <a:spcPct val="50000"/>
                </a:spcBef>
              </a:pPr>
              <a:r>
                <a:rPr lang="zh-CN" altLang="en-US" sz="2000" b="1"/>
                <a:t>（</a:t>
              </a:r>
              <a:r>
                <a:rPr lang="zh-CN" altLang="en-US" sz="2000" b="1">
                  <a:solidFill>
                    <a:srgbClr val="CC0000"/>
                  </a:solidFill>
                </a:rPr>
                <a:t>请自己据此给出严格证明）</a:t>
              </a:r>
              <a:r>
                <a:rPr lang="zh-CN" altLang="en-US" sz="2000"/>
                <a:t> </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111622"/>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1" fill="hold" nodeType="afterEffect">
                                  <p:stCondLst>
                                    <p:cond delay="0"/>
                                  </p:stCondLst>
                                  <p:childTnLst>
                                    <p:set>
                                      <p:cBhvr>
                                        <p:cTn id="9" dur="1" fill="hold">
                                          <p:stCondLst>
                                            <p:cond delay="0"/>
                                          </p:stCondLst>
                                        </p:cTn>
                                        <p:tgtEl>
                                          <p:spTgt spid="111626"/>
                                        </p:tgtEl>
                                        <p:attrNameLst>
                                          <p:attrName>style.visibility</p:attrName>
                                        </p:attrNameLst>
                                      </p:cBhvr>
                                      <p:to>
                                        <p:strVal val="visible"/>
                                      </p:to>
                                    </p:set>
                                    <p:animEffect transition="in" filter="wipe(up)">
                                      <p:cBhvr>
                                        <p:cTn id="10" dur="500"/>
                                        <p:tgtEl>
                                          <p:spTgt spid="11162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1623"/>
                                        </p:tgtEl>
                                        <p:attrNameLst>
                                          <p:attrName>style.visibility</p:attrName>
                                        </p:attrNameLst>
                                      </p:cBhvr>
                                      <p:to>
                                        <p:strVal val="visible"/>
                                      </p:to>
                                    </p:set>
                                    <p:animEffect transition="in" filter="fade">
                                      <p:cBhvr>
                                        <p:cTn id="15" dur="1000"/>
                                        <p:tgtEl>
                                          <p:spTgt spid="11162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5" presetClass="entr" presetSubtype="0" fill="hold" nodeType="clickEffect">
                                  <p:stCondLst>
                                    <p:cond delay="0"/>
                                  </p:stCondLst>
                                  <p:childTnLst>
                                    <p:set>
                                      <p:cBhvr>
                                        <p:cTn id="19" dur="1" fill="hold">
                                          <p:stCondLst>
                                            <p:cond delay="0"/>
                                          </p:stCondLst>
                                        </p:cTn>
                                        <p:tgtEl>
                                          <p:spTgt spid="111628"/>
                                        </p:tgtEl>
                                        <p:attrNameLst>
                                          <p:attrName>style.visibility</p:attrName>
                                        </p:attrNameLst>
                                      </p:cBhvr>
                                      <p:to>
                                        <p:strVal val="visible"/>
                                      </p:to>
                                    </p:set>
                                    <p:anim calcmode="lin" valueType="num">
                                      <p:cBhvr>
                                        <p:cTn id="20" dur="1000" fill="hold"/>
                                        <p:tgtEl>
                                          <p:spTgt spid="111628"/>
                                        </p:tgtEl>
                                        <p:attrNameLst>
                                          <p:attrName>ppt_w</p:attrName>
                                        </p:attrNameLst>
                                      </p:cBhvr>
                                      <p:tavLst>
                                        <p:tav tm="0">
                                          <p:val>
                                            <p:strVal val="#ppt_w*0.70"/>
                                          </p:val>
                                        </p:tav>
                                        <p:tav tm="100000">
                                          <p:val>
                                            <p:strVal val="#ppt_w"/>
                                          </p:val>
                                        </p:tav>
                                      </p:tavLst>
                                    </p:anim>
                                    <p:anim calcmode="lin" valueType="num">
                                      <p:cBhvr>
                                        <p:cTn id="21" dur="1000" fill="hold"/>
                                        <p:tgtEl>
                                          <p:spTgt spid="111628"/>
                                        </p:tgtEl>
                                        <p:attrNameLst>
                                          <p:attrName>ppt_h</p:attrName>
                                        </p:attrNameLst>
                                      </p:cBhvr>
                                      <p:tavLst>
                                        <p:tav tm="0">
                                          <p:val>
                                            <p:strVal val="#ppt_h"/>
                                          </p:val>
                                        </p:tav>
                                        <p:tav tm="100000">
                                          <p:val>
                                            <p:strVal val="#ppt_h"/>
                                          </p:val>
                                        </p:tav>
                                      </p:tavLst>
                                    </p:anim>
                                    <p:animEffect transition="in" filter="fade">
                                      <p:cBhvr>
                                        <p:cTn id="22" dur="1000"/>
                                        <p:tgtEl>
                                          <p:spTgt spid="111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49" name="Group 9"/>
          <p:cNvGrpSpPr>
            <a:grpSpLocks/>
          </p:cNvGrpSpPr>
          <p:nvPr/>
        </p:nvGrpSpPr>
        <p:grpSpPr bwMode="auto">
          <a:xfrm>
            <a:off x="468313" y="404813"/>
            <a:ext cx="8229600" cy="2016125"/>
            <a:chOff x="295" y="527"/>
            <a:chExt cx="5184" cy="1452"/>
          </a:xfrm>
        </p:grpSpPr>
        <p:sp>
          <p:nvSpPr>
            <p:cNvPr id="112650" name="AutoShape 10"/>
            <p:cNvSpPr>
              <a:spLocks noChangeArrowheads="1"/>
            </p:cNvSpPr>
            <p:nvPr/>
          </p:nvSpPr>
          <p:spPr bwMode="auto">
            <a:xfrm>
              <a:off x="295" y="527"/>
              <a:ext cx="5184" cy="1452"/>
            </a:xfrm>
            <a:prstGeom prst="foldedCorner">
              <a:avLst>
                <a:gd name="adj" fmla="val 7523"/>
              </a:avLst>
            </a:prstGeom>
            <a:gradFill rotWithShape="0">
              <a:gsLst>
                <a:gs pos="0">
                  <a:schemeClr val="bg1"/>
                </a:gs>
                <a:gs pos="100000">
                  <a:srgbClr val="FFFFCC"/>
                </a:gs>
              </a:gsLst>
              <a:lin ang="5400000" scaled="1"/>
            </a:gra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zh-CN" sz="3200" b="1"/>
            </a:p>
          </p:txBody>
        </p:sp>
        <p:sp>
          <p:nvSpPr>
            <p:cNvPr id="112651" name="Text Box 11"/>
            <p:cNvSpPr txBox="1">
              <a:spLocks noChangeArrowheads="1"/>
            </p:cNvSpPr>
            <p:nvPr/>
          </p:nvSpPr>
          <p:spPr bwMode="auto">
            <a:xfrm>
              <a:off x="476" y="602"/>
              <a:ext cx="4944" cy="1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FontTx/>
                <a:buChar char="•"/>
              </a:pPr>
              <a:r>
                <a:rPr lang="zh-CN" altLang="en-US" sz="3600" b="1">
                  <a:solidFill>
                    <a:srgbClr val="0000FF"/>
                  </a:solidFill>
                  <a:latin typeface="宋体" pitchFamily="2" charset="-122"/>
                </a:rPr>
                <a:t>例</a:t>
              </a:r>
              <a:r>
                <a:rPr lang="en-US" altLang="zh-CN" sz="3600" b="1">
                  <a:solidFill>
                    <a:srgbClr val="0000FF"/>
                  </a:solidFill>
                  <a:latin typeface="宋体" pitchFamily="2" charset="-122"/>
                </a:rPr>
                <a:t>3</a:t>
              </a:r>
              <a:r>
                <a:rPr lang="en-US" altLang="zh-CN" sz="3600" b="1">
                  <a:latin typeface="宋体" pitchFamily="2" charset="-122"/>
                </a:rPr>
                <a:t> </a:t>
              </a:r>
              <a:r>
                <a:rPr lang="zh-CN" altLang="en-US" sz="3600" b="1">
                  <a:latin typeface="宋体" pitchFamily="2" charset="-122"/>
                </a:rPr>
                <a:t>交通灯在绿灯转换成红灯时，有一个过渡状态</a:t>
              </a:r>
              <a:r>
                <a:rPr lang="en-US" altLang="zh-CN" sz="3600" b="1">
                  <a:latin typeface="宋体" pitchFamily="2" charset="-122"/>
                </a:rPr>
                <a:t>——</a:t>
              </a:r>
              <a:r>
                <a:rPr lang="zh-CN" altLang="en-US" sz="3600" b="1">
                  <a:latin typeface="宋体" pitchFamily="2" charset="-122"/>
                </a:rPr>
                <a:t>亮一段时间的黄灯。请分析黄灯应当亮多久。</a:t>
              </a:r>
            </a:p>
          </p:txBody>
        </p:sp>
      </p:grpSp>
      <p:pic>
        <p:nvPicPr>
          <p:cNvPr id="112652" name="Picture 12" descr="HW"/>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68313" y="-26988"/>
            <a:ext cx="862012" cy="914401"/>
          </a:xfrm>
          <a:prstGeom prst="rect">
            <a:avLst/>
          </a:prstGeom>
          <a:noFill/>
          <a:extLst>
            <a:ext uri="{909E8E84-426E-40DD-AFC4-6F175D3DCCD1}">
              <a14:hiddenFill xmlns:a14="http://schemas.microsoft.com/office/drawing/2010/main">
                <a:solidFill>
                  <a:srgbClr val="FFFFFF"/>
                </a:solidFill>
              </a14:hiddenFill>
            </a:ext>
          </a:extLst>
        </p:spPr>
      </p:pic>
      <p:grpSp>
        <p:nvGrpSpPr>
          <p:cNvPr id="112656" name="Group 16"/>
          <p:cNvGrpSpPr>
            <a:grpSpLocks/>
          </p:cNvGrpSpPr>
          <p:nvPr/>
        </p:nvGrpSpPr>
        <p:grpSpPr bwMode="auto">
          <a:xfrm flipH="1">
            <a:off x="250825" y="2997200"/>
            <a:ext cx="2022475" cy="1773238"/>
            <a:chOff x="2205" y="1448"/>
            <a:chExt cx="2120" cy="2239"/>
          </a:xfrm>
        </p:grpSpPr>
        <p:sp>
          <p:nvSpPr>
            <p:cNvPr id="112657" name="Freeform 17"/>
            <p:cNvSpPr>
              <a:spLocks/>
            </p:cNvSpPr>
            <p:nvPr/>
          </p:nvSpPr>
          <p:spPr bwMode="auto">
            <a:xfrm>
              <a:off x="3256" y="1670"/>
              <a:ext cx="463" cy="354"/>
            </a:xfrm>
            <a:custGeom>
              <a:avLst/>
              <a:gdLst>
                <a:gd name="T0" fmla="*/ 0 w 463"/>
                <a:gd name="T1" fmla="*/ 111 h 354"/>
                <a:gd name="T2" fmla="*/ 89 w 463"/>
                <a:gd name="T3" fmla="*/ 202 h 354"/>
                <a:gd name="T4" fmla="*/ 95 w 463"/>
                <a:gd name="T5" fmla="*/ 261 h 354"/>
                <a:gd name="T6" fmla="*/ 102 w 463"/>
                <a:gd name="T7" fmla="*/ 354 h 354"/>
                <a:gd name="T8" fmla="*/ 127 w 463"/>
                <a:gd name="T9" fmla="*/ 354 h 354"/>
                <a:gd name="T10" fmla="*/ 153 w 463"/>
                <a:gd name="T11" fmla="*/ 326 h 354"/>
                <a:gd name="T12" fmla="*/ 165 w 463"/>
                <a:gd name="T13" fmla="*/ 273 h 354"/>
                <a:gd name="T14" fmla="*/ 165 w 463"/>
                <a:gd name="T15" fmla="*/ 196 h 354"/>
                <a:gd name="T16" fmla="*/ 172 w 463"/>
                <a:gd name="T17" fmla="*/ 240 h 354"/>
                <a:gd name="T18" fmla="*/ 178 w 463"/>
                <a:gd name="T19" fmla="*/ 267 h 354"/>
                <a:gd name="T20" fmla="*/ 185 w 463"/>
                <a:gd name="T21" fmla="*/ 293 h 354"/>
                <a:gd name="T22" fmla="*/ 210 w 463"/>
                <a:gd name="T23" fmla="*/ 293 h 354"/>
                <a:gd name="T24" fmla="*/ 236 w 463"/>
                <a:gd name="T25" fmla="*/ 267 h 354"/>
                <a:gd name="T26" fmla="*/ 236 w 463"/>
                <a:gd name="T27" fmla="*/ 235 h 354"/>
                <a:gd name="T28" fmla="*/ 254 w 463"/>
                <a:gd name="T29" fmla="*/ 187 h 354"/>
                <a:gd name="T30" fmla="*/ 261 w 463"/>
                <a:gd name="T31" fmla="*/ 222 h 354"/>
                <a:gd name="T32" fmla="*/ 273 w 463"/>
                <a:gd name="T33" fmla="*/ 255 h 354"/>
                <a:gd name="T34" fmla="*/ 305 w 463"/>
                <a:gd name="T35" fmla="*/ 240 h 354"/>
                <a:gd name="T36" fmla="*/ 317 w 463"/>
                <a:gd name="T37" fmla="*/ 214 h 354"/>
                <a:gd name="T38" fmla="*/ 317 w 463"/>
                <a:gd name="T39" fmla="*/ 235 h 354"/>
                <a:gd name="T40" fmla="*/ 356 w 463"/>
                <a:gd name="T41" fmla="*/ 214 h 354"/>
                <a:gd name="T42" fmla="*/ 374 w 463"/>
                <a:gd name="T43" fmla="*/ 169 h 354"/>
                <a:gd name="T44" fmla="*/ 362 w 463"/>
                <a:gd name="T45" fmla="*/ 240 h 354"/>
                <a:gd name="T46" fmla="*/ 356 w 463"/>
                <a:gd name="T47" fmla="*/ 267 h 354"/>
                <a:gd name="T48" fmla="*/ 380 w 463"/>
                <a:gd name="T49" fmla="*/ 273 h 354"/>
                <a:gd name="T50" fmla="*/ 387 w 463"/>
                <a:gd name="T51" fmla="*/ 307 h 354"/>
                <a:gd name="T52" fmla="*/ 424 w 463"/>
                <a:gd name="T53" fmla="*/ 300 h 354"/>
                <a:gd name="T54" fmla="*/ 449 w 463"/>
                <a:gd name="T55" fmla="*/ 240 h 354"/>
                <a:gd name="T56" fmla="*/ 463 w 463"/>
                <a:gd name="T57" fmla="*/ 169 h 354"/>
                <a:gd name="T58" fmla="*/ 449 w 463"/>
                <a:gd name="T59" fmla="*/ 106 h 354"/>
                <a:gd name="T60" fmla="*/ 412 w 463"/>
                <a:gd name="T61" fmla="*/ 53 h 354"/>
                <a:gd name="T62" fmla="*/ 366 w 463"/>
                <a:gd name="T63" fmla="*/ 11 h 354"/>
                <a:gd name="T64" fmla="*/ 343 w 463"/>
                <a:gd name="T65" fmla="*/ 46 h 354"/>
                <a:gd name="T66" fmla="*/ 311 w 463"/>
                <a:gd name="T67" fmla="*/ 20 h 354"/>
                <a:gd name="T68" fmla="*/ 292 w 463"/>
                <a:gd name="T69" fmla="*/ 5 h 354"/>
                <a:gd name="T70" fmla="*/ 279 w 463"/>
                <a:gd name="T71" fmla="*/ 20 h 354"/>
                <a:gd name="T72" fmla="*/ 247 w 463"/>
                <a:gd name="T73" fmla="*/ 11 h 354"/>
                <a:gd name="T74" fmla="*/ 241 w 463"/>
                <a:gd name="T75" fmla="*/ 46 h 354"/>
                <a:gd name="T76" fmla="*/ 229 w 463"/>
                <a:gd name="T77" fmla="*/ 26 h 354"/>
                <a:gd name="T78" fmla="*/ 196 w 463"/>
                <a:gd name="T79" fmla="*/ 20 h 354"/>
                <a:gd name="T80" fmla="*/ 165 w 463"/>
                <a:gd name="T81" fmla="*/ 0 h 354"/>
                <a:gd name="T82" fmla="*/ 153 w 463"/>
                <a:gd name="T83" fmla="*/ 26 h 354"/>
                <a:gd name="T84" fmla="*/ 134 w 463"/>
                <a:gd name="T85" fmla="*/ 11 h 354"/>
                <a:gd name="T86" fmla="*/ 108 w 463"/>
                <a:gd name="T87" fmla="*/ 5 h 354"/>
                <a:gd name="T88" fmla="*/ 89 w 463"/>
                <a:gd name="T89" fmla="*/ 11 h 354"/>
                <a:gd name="T90" fmla="*/ 84 w 463"/>
                <a:gd name="T91" fmla="*/ 53 h 354"/>
                <a:gd name="T92" fmla="*/ 89 w 463"/>
                <a:gd name="T93" fmla="*/ 58 h 354"/>
                <a:gd name="T94" fmla="*/ 70 w 463"/>
                <a:gd name="T95" fmla="*/ 58 h 354"/>
                <a:gd name="T96" fmla="*/ 6 w 463"/>
                <a:gd name="T97" fmla="*/ 53 h 354"/>
                <a:gd name="T98" fmla="*/ 0 w 463"/>
                <a:gd name="T99" fmla="*/ 111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63" h="354">
                  <a:moveTo>
                    <a:pt x="0" y="111"/>
                  </a:moveTo>
                  <a:lnTo>
                    <a:pt x="89" y="202"/>
                  </a:lnTo>
                  <a:lnTo>
                    <a:pt x="95" y="261"/>
                  </a:lnTo>
                  <a:lnTo>
                    <a:pt x="102" y="354"/>
                  </a:lnTo>
                  <a:lnTo>
                    <a:pt x="127" y="354"/>
                  </a:lnTo>
                  <a:lnTo>
                    <a:pt x="153" y="326"/>
                  </a:lnTo>
                  <a:lnTo>
                    <a:pt x="165" y="273"/>
                  </a:lnTo>
                  <a:lnTo>
                    <a:pt x="165" y="196"/>
                  </a:lnTo>
                  <a:lnTo>
                    <a:pt x="172" y="240"/>
                  </a:lnTo>
                  <a:lnTo>
                    <a:pt x="178" y="267"/>
                  </a:lnTo>
                  <a:lnTo>
                    <a:pt x="185" y="293"/>
                  </a:lnTo>
                  <a:lnTo>
                    <a:pt x="210" y="293"/>
                  </a:lnTo>
                  <a:lnTo>
                    <a:pt x="236" y="267"/>
                  </a:lnTo>
                  <a:lnTo>
                    <a:pt x="236" y="235"/>
                  </a:lnTo>
                  <a:lnTo>
                    <a:pt x="254" y="187"/>
                  </a:lnTo>
                  <a:lnTo>
                    <a:pt x="261" y="222"/>
                  </a:lnTo>
                  <a:lnTo>
                    <a:pt x="273" y="255"/>
                  </a:lnTo>
                  <a:lnTo>
                    <a:pt x="305" y="240"/>
                  </a:lnTo>
                  <a:lnTo>
                    <a:pt x="317" y="214"/>
                  </a:lnTo>
                  <a:lnTo>
                    <a:pt x="317" y="235"/>
                  </a:lnTo>
                  <a:lnTo>
                    <a:pt x="356" y="214"/>
                  </a:lnTo>
                  <a:lnTo>
                    <a:pt x="374" y="169"/>
                  </a:lnTo>
                  <a:lnTo>
                    <a:pt x="362" y="240"/>
                  </a:lnTo>
                  <a:lnTo>
                    <a:pt x="356" y="267"/>
                  </a:lnTo>
                  <a:lnTo>
                    <a:pt x="380" y="273"/>
                  </a:lnTo>
                  <a:lnTo>
                    <a:pt x="387" y="307"/>
                  </a:lnTo>
                  <a:lnTo>
                    <a:pt x="424" y="300"/>
                  </a:lnTo>
                  <a:lnTo>
                    <a:pt x="449" y="240"/>
                  </a:lnTo>
                  <a:lnTo>
                    <a:pt x="463" y="169"/>
                  </a:lnTo>
                  <a:lnTo>
                    <a:pt x="449" y="106"/>
                  </a:lnTo>
                  <a:lnTo>
                    <a:pt x="412" y="53"/>
                  </a:lnTo>
                  <a:lnTo>
                    <a:pt x="366" y="11"/>
                  </a:lnTo>
                  <a:lnTo>
                    <a:pt x="343" y="46"/>
                  </a:lnTo>
                  <a:lnTo>
                    <a:pt x="311" y="20"/>
                  </a:lnTo>
                  <a:lnTo>
                    <a:pt x="292" y="5"/>
                  </a:lnTo>
                  <a:lnTo>
                    <a:pt x="279" y="20"/>
                  </a:lnTo>
                  <a:lnTo>
                    <a:pt x="247" y="11"/>
                  </a:lnTo>
                  <a:lnTo>
                    <a:pt x="241" y="46"/>
                  </a:lnTo>
                  <a:lnTo>
                    <a:pt x="229" y="26"/>
                  </a:lnTo>
                  <a:lnTo>
                    <a:pt x="196" y="20"/>
                  </a:lnTo>
                  <a:lnTo>
                    <a:pt x="165" y="0"/>
                  </a:lnTo>
                  <a:lnTo>
                    <a:pt x="153" y="26"/>
                  </a:lnTo>
                  <a:lnTo>
                    <a:pt x="134" y="11"/>
                  </a:lnTo>
                  <a:lnTo>
                    <a:pt x="108" y="5"/>
                  </a:lnTo>
                  <a:lnTo>
                    <a:pt x="89" y="11"/>
                  </a:lnTo>
                  <a:lnTo>
                    <a:pt x="84" y="53"/>
                  </a:lnTo>
                  <a:lnTo>
                    <a:pt x="89" y="58"/>
                  </a:lnTo>
                  <a:lnTo>
                    <a:pt x="70" y="58"/>
                  </a:lnTo>
                  <a:lnTo>
                    <a:pt x="6" y="53"/>
                  </a:lnTo>
                  <a:lnTo>
                    <a:pt x="0" y="111"/>
                  </a:lnTo>
                  <a:close/>
                </a:path>
              </a:pathLst>
            </a:custGeom>
            <a:solidFill>
              <a:srgbClr val="B07000"/>
            </a:solidFill>
            <a:ln w="11113">
              <a:solidFill>
                <a:srgbClr val="000000"/>
              </a:solidFill>
              <a:prstDash val="solid"/>
              <a:round/>
              <a:headEnd/>
              <a:tailEnd/>
            </a:ln>
          </p:spPr>
          <p:txBody>
            <a:bodyPr/>
            <a:lstStyle/>
            <a:p>
              <a:endParaRPr lang="zh-CN" altLang="en-US"/>
            </a:p>
          </p:txBody>
        </p:sp>
        <p:grpSp>
          <p:nvGrpSpPr>
            <p:cNvPr id="112658" name="Group 18"/>
            <p:cNvGrpSpPr>
              <a:grpSpLocks/>
            </p:cNvGrpSpPr>
            <p:nvPr/>
          </p:nvGrpSpPr>
          <p:grpSpPr bwMode="auto">
            <a:xfrm>
              <a:off x="3351" y="2420"/>
              <a:ext cx="974" cy="1143"/>
              <a:chOff x="3351" y="2420"/>
              <a:chExt cx="974" cy="1143"/>
            </a:xfrm>
          </p:grpSpPr>
          <p:sp>
            <p:nvSpPr>
              <p:cNvPr id="112659" name="Freeform 19"/>
              <p:cNvSpPr>
                <a:spLocks/>
              </p:cNvSpPr>
              <p:nvPr/>
            </p:nvSpPr>
            <p:spPr bwMode="auto">
              <a:xfrm>
                <a:off x="3351" y="2420"/>
                <a:ext cx="974" cy="1143"/>
              </a:xfrm>
              <a:custGeom>
                <a:avLst/>
                <a:gdLst>
                  <a:gd name="T0" fmla="*/ 0 w 974"/>
                  <a:gd name="T1" fmla="*/ 0 h 1143"/>
                  <a:gd name="T2" fmla="*/ 106 w 974"/>
                  <a:gd name="T3" fmla="*/ 88 h 1143"/>
                  <a:gd name="T4" fmla="*/ 124 w 974"/>
                  <a:gd name="T5" fmla="*/ 151 h 1143"/>
                  <a:gd name="T6" fmla="*/ 242 w 974"/>
                  <a:gd name="T7" fmla="*/ 547 h 1143"/>
                  <a:gd name="T8" fmla="*/ 285 w 974"/>
                  <a:gd name="T9" fmla="*/ 648 h 1143"/>
                  <a:gd name="T10" fmla="*/ 317 w 974"/>
                  <a:gd name="T11" fmla="*/ 699 h 1143"/>
                  <a:gd name="T12" fmla="*/ 361 w 974"/>
                  <a:gd name="T13" fmla="*/ 751 h 1143"/>
                  <a:gd name="T14" fmla="*/ 412 w 974"/>
                  <a:gd name="T15" fmla="*/ 808 h 1143"/>
                  <a:gd name="T16" fmla="*/ 437 w 974"/>
                  <a:gd name="T17" fmla="*/ 902 h 1143"/>
                  <a:gd name="T18" fmla="*/ 464 w 974"/>
                  <a:gd name="T19" fmla="*/ 966 h 1143"/>
                  <a:gd name="T20" fmla="*/ 540 w 974"/>
                  <a:gd name="T21" fmla="*/ 978 h 1143"/>
                  <a:gd name="T22" fmla="*/ 609 w 974"/>
                  <a:gd name="T23" fmla="*/ 1028 h 1143"/>
                  <a:gd name="T24" fmla="*/ 653 w 974"/>
                  <a:gd name="T25" fmla="*/ 1073 h 1143"/>
                  <a:gd name="T26" fmla="*/ 697 w 974"/>
                  <a:gd name="T27" fmla="*/ 1143 h 1143"/>
                  <a:gd name="T28" fmla="*/ 974 w 974"/>
                  <a:gd name="T29" fmla="*/ 1143 h 1143"/>
                  <a:gd name="T30" fmla="*/ 917 w 974"/>
                  <a:gd name="T31" fmla="*/ 1108 h 1143"/>
                  <a:gd name="T32" fmla="*/ 875 w 974"/>
                  <a:gd name="T33" fmla="*/ 1074 h 1143"/>
                  <a:gd name="T34" fmla="*/ 847 w 974"/>
                  <a:gd name="T35" fmla="*/ 1042 h 1143"/>
                  <a:gd name="T36" fmla="*/ 820 w 974"/>
                  <a:gd name="T37" fmla="*/ 996 h 1143"/>
                  <a:gd name="T38" fmla="*/ 782 w 974"/>
                  <a:gd name="T39" fmla="*/ 952 h 1143"/>
                  <a:gd name="T40" fmla="*/ 744 w 974"/>
                  <a:gd name="T41" fmla="*/ 932 h 1143"/>
                  <a:gd name="T42" fmla="*/ 703 w 974"/>
                  <a:gd name="T43" fmla="*/ 931 h 1143"/>
                  <a:gd name="T44" fmla="*/ 659 w 974"/>
                  <a:gd name="T45" fmla="*/ 946 h 1143"/>
                  <a:gd name="T46" fmla="*/ 643 w 974"/>
                  <a:gd name="T47" fmla="*/ 900 h 1143"/>
                  <a:gd name="T48" fmla="*/ 626 w 974"/>
                  <a:gd name="T49" fmla="*/ 852 h 1143"/>
                  <a:gd name="T50" fmla="*/ 602 w 974"/>
                  <a:gd name="T51" fmla="*/ 820 h 1143"/>
                  <a:gd name="T52" fmla="*/ 560 w 974"/>
                  <a:gd name="T53" fmla="*/ 791 h 1143"/>
                  <a:gd name="T54" fmla="*/ 514 w 974"/>
                  <a:gd name="T55" fmla="*/ 769 h 1143"/>
                  <a:gd name="T56" fmla="*/ 487 w 974"/>
                  <a:gd name="T57" fmla="*/ 728 h 1143"/>
                  <a:gd name="T58" fmla="*/ 475 w 974"/>
                  <a:gd name="T59" fmla="*/ 687 h 1143"/>
                  <a:gd name="T60" fmla="*/ 456 w 974"/>
                  <a:gd name="T61" fmla="*/ 634 h 1143"/>
                  <a:gd name="T62" fmla="*/ 429 w 974"/>
                  <a:gd name="T63" fmla="*/ 593 h 1143"/>
                  <a:gd name="T64" fmla="*/ 404 w 974"/>
                  <a:gd name="T65" fmla="*/ 547 h 1143"/>
                  <a:gd name="T66" fmla="*/ 389 w 974"/>
                  <a:gd name="T67" fmla="*/ 482 h 1143"/>
                  <a:gd name="T68" fmla="*/ 362 w 974"/>
                  <a:gd name="T69" fmla="*/ 427 h 1143"/>
                  <a:gd name="T70" fmla="*/ 329 w 974"/>
                  <a:gd name="T71" fmla="*/ 387 h 1143"/>
                  <a:gd name="T72" fmla="*/ 281 w 974"/>
                  <a:gd name="T73" fmla="*/ 344 h 1143"/>
                  <a:gd name="T74" fmla="*/ 229 w 974"/>
                  <a:gd name="T75" fmla="*/ 313 h 1143"/>
                  <a:gd name="T76" fmla="*/ 152 w 974"/>
                  <a:gd name="T77" fmla="*/ 209 h 1143"/>
                  <a:gd name="T78" fmla="*/ 207 w 974"/>
                  <a:gd name="T79" fmla="*/ 248 h 1143"/>
                  <a:gd name="T80" fmla="*/ 368 w 974"/>
                  <a:gd name="T81" fmla="*/ 294 h 1143"/>
                  <a:gd name="T82" fmla="*/ 322 w 974"/>
                  <a:gd name="T83" fmla="*/ 246 h 1143"/>
                  <a:gd name="T84" fmla="*/ 275 w 974"/>
                  <a:gd name="T85" fmla="*/ 180 h 1143"/>
                  <a:gd name="T86" fmla="*/ 216 w 974"/>
                  <a:gd name="T87" fmla="*/ 120 h 1143"/>
                  <a:gd name="T88" fmla="*/ 149 w 974"/>
                  <a:gd name="T89" fmla="*/ 79 h 1143"/>
                  <a:gd name="T90" fmla="*/ 58 w 974"/>
                  <a:gd name="T91" fmla="*/ 37 h 1143"/>
                  <a:gd name="T92" fmla="*/ 0 w 974"/>
                  <a:gd name="T93" fmla="*/ 0 h 1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74" h="1143">
                    <a:moveTo>
                      <a:pt x="0" y="0"/>
                    </a:moveTo>
                    <a:lnTo>
                      <a:pt x="106" y="88"/>
                    </a:lnTo>
                    <a:lnTo>
                      <a:pt x="124" y="151"/>
                    </a:lnTo>
                    <a:lnTo>
                      <a:pt x="242" y="547"/>
                    </a:lnTo>
                    <a:lnTo>
                      <a:pt x="285" y="648"/>
                    </a:lnTo>
                    <a:lnTo>
                      <a:pt x="317" y="699"/>
                    </a:lnTo>
                    <a:lnTo>
                      <a:pt x="361" y="751"/>
                    </a:lnTo>
                    <a:lnTo>
                      <a:pt x="412" y="808"/>
                    </a:lnTo>
                    <a:lnTo>
                      <a:pt x="437" y="902"/>
                    </a:lnTo>
                    <a:lnTo>
                      <a:pt x="464" y="966"/>
                    </a:lnTo>
                    <a:lnTo>
                      <a:pt x="540" y="978"/>
                    </a:lnTo>
                    <a:lnTo>
                      <a:pt x="609" y="1028"/>
                    </a:lnTo>
                    <a:lnTo>
                      <a:pt x="653" y="1073"/>
                    </a:lnTo>
                    <a:lnTo>
                      <a:pt x="697" y="1143"/>
                    </a:lnTo>
                    <a:lnTo>
                      <a:pt x="974" y="1143"/>
                    </a:lnTo>
                    <a:lnTo>
                      <a:pt x="917" y="1108"/>
                    </a:lnTo>
                    <a:lnTo>
                      <a:pt x="875" y="1074"/>
                    </a:lnTo>
                    <a:lnTo>
                      <a:pt x="847" y="1042"/>
                    </a:lnTo>
                    <a:lnTo>
                      <a:pt x="820" y="996"/>
                    </a:lnTo>
                    <a:lnTo>
                      <a:pt x="782" y="952"/>
                    </a:lnTo>
                    <a:lnTo>
                      <a:pt x="744" y="932"/>
                    </a:lnTo>
                    <a:lnTo>
                      <a:pt x="703" y="931"/>
                    </a:lnTo>
                    <a:lnTo>
                      <a:pt x="659" y="946"/>
                    </a:lnTo>
                    <a:lnTo>
                      <a:pt x="643" y="900"/>
                    </a:lnTo>
                    <a:lnTo>
                      <a:pt x="626" y="852"/>
                    </a:lnTo>
                    <a:lnTo>
                      <a:pt x="602" y="820"/>
                    </a:lnTo>
                    <a:lnTo>
                      <a:pt x="560" y="791"/>
                    </a:lnTo>
                    <a:lnTo>
                      <a:pt x="514" y="769"/>
                    </a:lnTo>
                    <a:lnTo>
                      <a:pt x="487" y="728"/>
                    </a:lnTo>
                    <a:lnTo>
                      <a:pt x="475" y="687"/>
                    </a:lnTo>
                    <a:lnTo>
                      <a:pt x="456" y="634"/>
                    </a:lnTo>
                    <a:lnTo>
                      <a:pt x="429" y="593"/>
                    </a:lnTo>
                    <a:lnTo>
                      <a:pt x="404" y="547"/>
                    </a:lnTo>
                    <a:lnTo>
                      <a:pt x="389" y="482"/>
                    </a:lnTo>
                    <a:lnTo>
                      <a:pt x="362" y="427"/>
                    </a:lnTo>
                    <a:lnTo>
                      <a:pt x="329" y="387"/>
                    </a:lnTo>
                    <a:lnTo>
                      <a:pt x="281" y="344"/>
                    </a:lnTo>
                    <a:lnTo>
                      <a:pt x="229" y="313"/>
                    </a:lnTo>
                    <a:lnTo>
                      <a:pt x="152" y="209"/>
                    </a:lnTo>
                    <a:lnTo>
                      <a:pt x="207" y="248"/>
                    </a:lnTo>
                    <a:lnTo>
                      <a:pt x="368" y="294"/>
                    </a:lnTo>
                    <a:lnTo>
                      <a:pt x="322" y="246"/>
                    </a:lnTo>
                    <a:lnTo>
                      <a:pt x="275" y="180"/>
                    </a:lnTo>
                    <a:lnTo>
                      <a:pt x="216" y="120"/>
                    </a:lnTo>
                    <a:lnTo>
                      <a:pt x="149" y="79"/>
                    </a:lnTo>
                    <a:lnTo>
                      <a:pt x="58" y="37"/>
                    </a:lnTo>
                    <a:lnTo>
                      <a:pt x="0" y="0"/>
                    </a:lnTo>
                    <a:close/>
                  </a:path>
                </a:pathLst>
              </a:custGeom>
              <a:solidFill>
                <a:srgbClr val="4080FF"/>
              </a:solidFill>
              <a:ln w="11113">
                <a:solidFill>
                  <a:srgbClr val="000000"/>
                </a:solidFill>
                <a:prstDash val="solid"/>
                <a:round/>
                <a:headEnd/>
                <a:tailEnd/>
              </a:ln>
            </p:spPr>
            <p:txBody>
              <a:bodyPr/>
              <a:lstStyle/>
              <a:p>
                <a:endParaRPr lang="zh-CN" altLang="en-US"/>
              </a:p>
            </p:txBody>
          </p:sp>
          <p:sp>
            <p:nvSpPr>
              <p:cNvPr id="112660" name="Freeform 20"/>
              <p:cNvSpPr>
                <a:spLocks/>
              </p:cNvSpPr>
              <p:nvPr/>
            </p:nvSpPr>
            <p:spPr bwMode="auto">
              <a:xfrm>
                <a:off x="3452" y="2479"/>
                <a:ext cx="77" cy="124"/>
              </a:xfrm>
              <a:custGeom>
                <a:avLst/>
                <a:gdLst>
                  <a:gd name="T0" fmla="*/ 0 w 77"/>
                  <a:gd name="T1" fmla="*/ 0 h 124"/>
                  <a:gd name="T2" fmla="*/ 33 w 77"/>
                  <a:gd name="T3" fmla="*/ 19 h 124"/>
                  <a:gd name="T4" fmla="*/ 58 w 77"/>
                  <a:gd name="T5" fmla="*/ 34 h 124"/>
                  <a:gd name="T6" fmla="*/ 77 w 77"/>
                  <a:gd name="T7" fmla="*/ 66 h 124"/>
                  <a:gd name="T8" fmla="*/ 48 w 77"/>
                  <a:gd name="T9" fmla="*/ 73 h 124"/>
                  <a:gd name="T10" fmla="*/ 42 w 77"/>
                  <a:gd name="T11" fmla="*/ 124 h 124"/>
                  <a:gd name="T12" fmla="*/ 40 w 77"/>
                  <a:gd name="T13" fmla="*/ 108 h 124"/>
                  <a:gd name="T14" fmla="*/ 26 w 77"/>
                  <a:gd name="T15" fmla="*/ 69 h 124"/>
                  <a:gd name="T16" fmla="*/ 16 w 77"/>
                  <a:gd name="T17" fmla="*/ 60 h 124"/>
                  <a:gd name="T18" fmla="*/ 0 w 77"/>
                  <a:gd name="T19"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124">
                    <a:moveTo>
                      <a:pt x="0" y="0"/>
                    </a:moveTo>
                    <a:lnTo>
                      <a:pt x="33" y="19"/>
                    </a:lnTo>
                    <a:lnTo>
                      <a:pt x="58" y="34"/>
                    </a:lnTo>
                    <a:lnTo>
                      <a:pt x="77" y="66"/>
                    </a:lnTo>
                    <a:lnTo>
                      <a:pt x="48" y="73"/>
                    </a:lnTo>
                    <a:lnTo>
                      <a:pt x="42" y="124"/>
                    </a:lnTo>
                    <a:lnTo>
                      <a:pt x="40" y="108"/>
                    </a:lnTo>
                    <a:lnTo>
                      <a:pt x="26" y="69"/>
                    </a:lnTo>
                    <a:lnTo>
                      <a:pt x="16" y="60"/>
                    </a:lnTo>
                    <a:lnTo>
                      <a:pt x="0" y="0"/>
                    </a:lnTo>
                    <a:close/>
                  </a:path>
                </a:pathLst>
              </a:custGeom>
              <a:solidFill>
                <a:srgbClr val="0020A0"/>
              </a:solidFill>
              <a:ln w="11113">
                <a:solidFill>
                  <a:srgbClr val="000000"/>
                </a:solidFill>
                <a:prstDash val="solid"/>
                <a:round/>
                <a:headEnd/>
                <a:tailEnd/>
              </a:ln>
            </p:spPr>
            <p:txBody>
              <a:bodyPr/>
              <a:lstStyle/>
              <a:p>
                <a:endParaRPr lang="zh-CN" altLang="en-US"/>
              </a:p>
            </p:txBody>
          </p:sp>
        </p:grpSp>
        <p:sp>
          <p:nvSpPr>
            <p:cNvPr id="112661" name="Freeform 21"/>
            <p:cNvSpPr>
              <a:spLocks/>
            </p:cNvSpPr>
            <p:nvPr/>
          </p:nvSpPr>
          <p:spPr bwMode="auto">
            <a:xfrm>
              <a:off x="2577" y="1448"/>
              <a:ext cx="1106" cy="1218"/>
            </a:xfrm>
            <a:custGeom>
              <a:avLst/>
              <a:gdLst>
                <a:gd name="T0" fmla="*/ 120 w 1106"/>
                <a:gd name="T1" fmla="*/ 741 h 1218"/>
                <a:gd name="T2" fmla="*/ 152 w 1106"/>
                <a:gd name="T3" fmla="*/ 844 h 1218"/>
                <a:gd name="T4" fmla="*/ 207 w 1106"/>
                <a:gd name="T5" fmla="*/ 921 h 1218"/>
                <a:gd name="T6" fmla="*/ 303 w 1106"/>
                <a:gd name="T7" fmla="*/ 981 h 1218"/>
                <a:gd name="T8" fmla="*/ 400 w 1106"/>
                <a:gd name="T9" fmla="*/ 1007 h 1218"/>
                <a:gd name="T10" fmla="*/ 406 w 1106"/>
                <a:gd name="T11" fmla="*/ 1038 h 1218"/>
                <a:gd name="T12" fmla="*/ 917 w 1106"/>
                <a:gd name="T13" fmla="*/ 1218 h 1218"/>
                <a:gd name="T14" fmla="*/ 892 w 1106"/>
                <a:gd name="T15" fmla="*/ 1115 h 1218"/>
                <a:gd name="T16" fmla="*/ 857 w 1106"/>
                <a:gd name="T17" fmla="*/ 1020 h 1218"/>
                <a:gd name="T18" fmla="*/ 825 w 1106"/>
                <a:gd name="T19" fmla="*/ 969 h 1218"/>
                <a:gd name="T20" fmla="*/ 818 w 1106"/>
                <a:gd name="T21" fmla="*/ 906 h 1218"/>
                <a:gd name="T22" fmla="*/ 835 w 1106"/>
                <a:gd name="T23" fmla="*/ 804 h 1218"/>
                <a:gd name="T24" fmla="*/ 861 w 1106"/>
                <a:gd name="T25" fmla="*/ 741 h 1218"/>
                <a:gd name="T26" fmla="*/ 895 w 1106"/>
                <a:gd name="T27" fmla="*/ 690 h 1218"/>
                <a:gd name="T28" fmla="*/ 952 w 1106"/>
                <a:gd name="T29" fmla="*/ 658 h 1218"/>
                <a:gd name="T30" fmla="*/ 1000 w 1106"/>
                <a:gd name="T31" fmla="*/ 610 h 1218"/>
                <a:gd name="T32" fmla="*/ 1045 w 1106"/>
                <a:gd name="T33" fmla="*/ 540 h 1218"/>
                <a:gd name="T34" fmla="*/ 1071 w 1106"/>
                <a:gd name="T35" fmla="*/ 483 h 1218"/>
                <a:gd name="T36" fmla="*/ 1103 w 1106"/>
                <a:gd name="T37" fmla="*/ 395 h 1218"/>
                <a:gd name="T38" fmla="*/ 1106 w 1106"/>
                <a:gd name="T39" fmla="*/ 303 h 1218"/>
                <a:gd name="T40" fmla="*/ 1066 w 1106"/>
                <a:gd name="T41" fmla="*/ 233 h 1218"/>
                <a:gd name="T42" fmla="*/ 1000 w 1106"/>
                <a:gd name="T43" fmla="*/ 171 h 1218"/>
                <a:gd name="T44" fmla="*/ 908 w 1106"/>
                <a:gd name="T45" fmla="*/ 104 h 1218"/>
                <a:gd name="T46" fmla="*/ 818 w 1106"/>
                <a:gd name="T47" fmla="*/ 59 h 1218"/>
                <a:gd name="T48" fmla="*/ 717 w 1106"/>
                <a:gd name="T49" fmla="*/ 30 h 1218"/>
                <a:gd name="T50" fmla="*/ 631 w 1106"/>
                <a:gd name="T51" fmla="*/ 12 h 1218"/>
                <a:gd name="T52" fmla="*/ 539 w 1106"/>
                <a:gd name="T53" fmla="*/ 0 h 1218"/>
                <a:gd name="T54" fmla="*/ 447 w 1106"/>
                <a:gd name="T55" fmla="*/ 2 h 1218"/>
                <a:gd name="T56" fmla="*/ 361 w 1106"/>
                <a:gd name="T57" fmla="*/ 19 h 1218"/>
                <a:gd name="T58" fmla="*/ 286 w 1106"/>
                <a:gd name="T59" fmla="*/ 44 h 1218"/>
                <a:gd name="T60" fmla="*/ 223 w 1106"/>
                <a:gd name="T61" fmla="*/ 81 h 1218"/>
                <a:gd name="T62" fmla="*/ 149 w 1106"/>
                <a:gd name="T63" fmla="*/ 129 h 1218"/>
                <a:gd name="T64" fmla="*/ 82 w 1106"/>
                <a:gd name="T65" fmla="*/ 190 h 1218"/>
                <a:gd name="T66" fmla="*/ 19 w 1106"/>
                <a:gd name="T67" fmla="*/ 273 h 1218"/>
                <a:gd name="T68" fmla="*/ 0 w 1106"/>
                <a:gd name="T69" fmla="*/ 348 h 1218"/>
                <a:gd name="T70" fmla="*/ 6 w 1106"/>
                <a:gd name="T71" fmla="*/ 435 h 1218"/>
                <a:gd name="T72" fmla="*/ 38 w 1106"/>
                <a:gd name="T73" fmla="*/ 505 h 1218"/>
                <a:gd name="T74" fmla="*/ 77 w 1106"/>
                <a:gd name="T75" fmla="*/ 550 h 1218"/>
                <a:gd name="T76" fmla="*/ 102 w 1106"/>
                <a:gd name="T77" fmla="*/ 621 h 1218"/>
                <a:gd name="T78" fmla="*/ 120 w 1106"/>
                <a:gd name="T79" fmla="*/ 741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06" h="1218">
                  <a:moveTo>
                    <a:pt x="120" y="741"/>
                  </a:moveTo>
                  <a:lnTo>
                    <a:pt x="152" y="844"/>
                  </a:lnTo>
                  <a:lnTo>
                    <a:pt x="207" y="921"/>
                  </a:lnTo>
                  <a:lnTo>
                    <a:pt x="303" y="981"/>
                  </a:lnTo>
                  <a:lnTo>
                    <a:pt x="400" y="1007"/>
                  </a:lnTo>
                  <a:lnTo>
                    <a:pt x="406" y="1038"/>
                  </a:lnTo>
                  <a:lnTo>
                    <a:pt x="917" y="1218"/>
                  </a:lnTo>
                  <a:lnTo>
                    <a:pt x="892" y="1115"/>
                  </a:lnTo>
                  <a:lnTo>
                    <a:pt x="857" y="1020"/>
                  </a:lnTo>
                  <a:lnTo>
                    <a:pt x="825" y="969"/>
                  </a:lnTo>
                  <a:lnTo>
                    <a:pt x="818" y="906"/>
                  </a:lnTo>
                  <a:lnTo>
                    <a:pt x="835" y="804"/>
                  </a:lnTo>
                  <a:lnTo>
                    <a:pt x="861" y="741"/>
                  </a:lnTo>
                  <a:lnTo>
                    <a:pt x="895" y="690"/>
                  </a:lnTo>
                  <a:lnTo>
                    <a:pt x="952" y="658"/>
                  </a:lnTo>
                  <a:lnTo>
                    <a:pt x="1000" y="610"/>
                  </a:lnTo>
                  <a:lnTo>
                    <a:pt x="1045" y="540"/>
                  </a:lnTo>
                  <a:lnTo>
                    <a:pt x="1071" y="483"/>
                  </a:lnTo>
                  <a:lnTo>
                    <a:pt x="1103" y="395"/>
                  </a:lnTo>
                  <a:lnTo>
                    <a:pt x="1106" y="303"/>
                  </a:lnTo>
                  <a:lnTo>
                    <a:pt x="1066" y="233"/>
                  </a:lnTo>
                  <a:lnTo>
                    <a:pt x="1000" y="171"/>
                  </a:lnTo>
                  <a:lnTo>
                    <a:pt x="908" y="104"/>
                  </a:lnTo>
                  <a:lnTo>
                    <a:pt x="818" y="59"/>
                  </a:lnTo>
                  <a:lnTo>
                    <a:pt x="717" y="30"/>
                  </a:lnTo>
                  <a:lnTo>
                    <a:pt x="631" y="12"/>
                  </a:lnTo>
                  <a:lnTo>
                    <a:pt x="539" y="0"/>
                  </a:lnTo>
                  <a:lnTo>
                    <a:pt x="447" y="2"/>
                  </a:lnTo>
                  <a:lnTo>
                    <a:pt x="361" y="19"/>
                  </a:lnTo>
                  <a:lnTo>
                    <a:pt x="286" y="44"/>
                  </a:lnTo>
                  <a:lnTo>
                    <a:pt x="223" y="81"/>
                  </a:lnTo>
                  <a:lnTo>
                    <a:pt x="149" y="129"/>
                  </a:lnTo>
                  <a:lnTo>
                    <a:pt x="82" y="190"/>
                  </a:lnTo>
                  <a:lnTo>
                    <a:pt x="19" y="273"/>
                  </a:lnTo>
                  <a:lnTo>
                    <a:pt x="0" y="348"/>
                  </a:lnTo>
                  <a:lnTo>
                    <a:pt x="6" y="435"/>
                  </a:lnTo>
                  <a:lnTo>
                    <a:pt x="38" y="505"/>
                  </a:lnTo>
                  <a:lnTo>
                    <a:pt x="77" y="550"/>
                  </a:lnTo>
                  <a:lnTo>
                    <a:pt x="102" y="621"/>
                  </a:lnTo>
                  <a:lnTo>
                    <a:pt x="120" y="741"/>
                  </a:lnTo>
                  <a:close/>
                </a:path>
              </a:pathLst>
            </a:custGeom>
            <a:solidFill>
              <a:srgbClr val="E0A080"/>
            </a:solidFill>
            <a:ln w="11113">
              <a:solidFill>
                <a:srgbClr val="000000"/>
              </a:solidFill>
              <a:prstDash val="solid"/>
              <a:round/>
              <a:headEnd/>
              <a:tailEnd/>
            </a:ln>
          </p:spPr>
          <p:txBody>
            <a:bodyPr/>
            <a:lstStyle/>
            <a:p>
              <a:endParaRPr lang="zh-CN" altLang="en-US"/>
            </a:p>
          </p:txBody>
        </p:sp>
        <p:grpSp>
          <p:nvGrpSpPr>
            <p:cNvPr id="112662" name="Group 22"/>
            <p:cNvGrpSpPr>
              <a:grpSpLocks/>
            </p:cNvGrpSpPr>
            <p:nvPr/>
          </p:nvGrpSpPr>
          <p:grpSpPr bwMode="auto">
            <a:xfrm>
              <a:off x="2691" y="2120"/>
              <a:ext cx="355" cy="220"/>
              <a:chOff x="2691" y="2120"/>
              <a:chExt cx="355" cy="220"/>
            </a:xfrm>
          </p:grpSpPr>
          <p:sp>
            <p:nvSpPr>
              <p:cNvPr id="112663" name="Freeform 23"/>
              <p:cNvSpPr>
                <a:spLocks/>
              </p:cNvSpPr>
              <p:nvPr/>
            </p:nvSpPr>
            <p:spPr bwMode="auto">
              <a:xfrm>
                <a:off x="2710" y="2120"/>
                <a:ext cx="336" cy="220"/>
              </a:xfrm>
              <a:custGeom>
                <a:avLst/>
                <a:gdLst>
                  <a:gd name="T0" fmla="*/ 0 w 336"/>
                  <a:gd name="T1" fmla="*/ 63 h 220"/>
                  <a:gd name="T2" fmla="*/ 97 w 336"/>
                  <a:gd name="T3" fmla="*/ 6 h 220"/>
                  <a:gd name="T4" fmla="*/ 159 w 336"/>
                  <a:gd name="T5" fmla="*/ 0 h 220"/>
                  <a:gd name="T6" fmla="*/ 241 w 336"/>
                  <a:gd name="T7" fmla="*/ 25 h 220"/>
                  <a:gd name="T8" fmla="*/ 299 w 336"/>
                  <a:gd name="T9" fmla="*/ 69 h 220"/>
                  <a:gd name="T10" fmla="*/ 336 w 336"/>
                  <a:gd name="T11" fmla="*/ 100 h 220"/>
                  <a:gd name="T12" fmla="*/ 336 w 336"/>
                  <a:gd name="T13" fmla="*/ 125 h 220"/>
                  <a:gd name="T14" fmla="*/ 311 w 336"/>
                  <a:gd name="T15" fmla="*/ 137 h 220"/>
                  <a:gd name="T16" fmla="*/ 267 w 336"/>
                  <a:gd name="T17" fmla="*/ 106 h 220"/>
                  <a:gd name="T18" fmla="*/ 203 w 336"/>
                  <a:gd name="T19" fmla="*/ 74 h 220"/>
                  <a:gd name="T20" fmla="*/ 260 w 336"/>
                  <a:gd name="T21" fmla="*/ 112 h 220"/>
                  <a:gd name="T22" fmla="*/ 273 w 336"/>
                  <a:gd name="T23" fmla="*/ 137 h 220"/>
                  <a:gd name="T24" fmla="*/ 273 w 336"/>
                  <a:gd name="T25" fmla="*/ 157 h 220"/>
                  <a:gd name="T26" fmla="*/ 235 w 336"/>
                  <a:gd name="T27" fmla="*/ 157 h 220"/>
                  <a:gd name="T28" fmla="*/ 216 w 336"/>
                  <a:gd name="T29" fmla="*/ 157 h 220"/>
                  <a:gd name="T30" fmla="*/ 203 w 336"/>
                  <a:gd name="T31" fmla="*/ 132 h 220"/>
                  <a:gd name="T32" fmla="*/ 191 w 336"/>
                  <a:gd name="T33" fmla="*/ 100 h 220"/>
                  <a:gd name="T34" fmla="*/ 148 w 336"/>
                  <a:gd name="T35" fmla="*/ 74 h 220"/>
                  <a:gd name="T36" fmla="*/ 167 w 336"/>
                  <a:gd name="T37" fmla="*/ 119 h 220"/>
                  <a:gd name="T38" fmla="*/ 178 w 336"/>
                  <a:gd name="T39" fmla="*/ 145 h 220"/>
                  <a:gd name="T40" fmla="*/ 178 w 336"/>
                  <a:gd name="T41" fmla="*/ 157 h 220"/>
                  <a:gd name="T42" fmla="*/ 167 w 336"/>
                  <a:gd name="T43" fmla="*/ 176 h 220"/>
                  <a:gd name="T44" fmla="*/ 148 w 336"/>
                  <a:gd name="T45" fmla="*/ 176 h 220"/>
                  <a:gd name="T46" fmla="*/ 122 w 336"/>
                  <a:gd name="T47" fmla="*/ 157 h 220"/>
                  <a:gd name="T48" fmla="*/ 84 w 336"/>
                  <a:gd name="T49" fmla="*/ 125 h 220"/>
                  <a:gd name="T50" fmla="*/ 84 w 336"/>
                  <a:gd name="T51" fmla="*/ 145 h 220"/>
                  <a:gd name="T52" fmla="*/ 90 w 336"/>
                  <a:gd name="T53" fmla="*/ 169 h 220"/>
                  <a:gd name="T54" fmla="*/ 90 w 336"/>
                  <a:gd name="T55" fmla="*/ 176 h 220"/>
                  <a:gd name="T56" fmla="*/ 71 w 336"/>
                  <a:gd name="T57" fmla="*/ 169 h 220"/>
                  <a:gd name="T58" fmla="*/ 52 w 336"/>
                  <a:gd name="T59" fmla="*/ 157 h 220"/>
                  <a:gd name="T60" fmla="*/ 52 w 336"/>
                  <a:gd name="T61" fmla="*/ 183 h 220"/>
                  <a:gd name="T62" fmla="*/ 46 w 336"/>
                  <a:gd name="T63" fmla="*/ 208 h 220"/>
                  <a:gd name="T64" fmla="*/ 13 w 336"/>
                  <a:gd name="T65" fmla="*/ 220 h 220"/>
                  <a:gd name="T66" fmla="*/ 0 w 336"/>
                  <a:gd name="T67" fmla="*/ 214 h 220"/>
                  <a:gd name="T68" fmla="*/ 0 w 336"/>
                  <a:gd name="T69" fmla="*/ 183 h 220"/>
                  <a:gd name="T70" fmla="*/ 0 w 336"/>
                  <a:gd name="T71" fmla="*/ 145 h 220"/>
                  <a:gd name="T72" fmla="*/ 0 w 336"/>
                  <a:gd name="T73" fmla="*/ 63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36" h="220">
                    <a:moveTo>
                      <a:pt x="0" y="63"/>
                    </a:moveTo>
                    <a:lnTo>
                      <a:pt x="97" y="6"/>
                    </a:lnTo>
                    <a:lnTo>
                      <a:pt x="159" y="0"/>
                    </a:lnTo>
                    <a:lnTo>
                      <a:pt x="241" y="25"/>
                    </a:lnTo>
                    <a:lnTo>
                      <a:pt x="299" y="69"/>
                    </a:lnTo>
                    <a:lnTo>
                      <a:pt x="336" y="100"/>
                    </a:lnTo>
                    <a:lnTo>
                      <a:pt x="336" y="125"/>
                    </a:lnTo>
                    <a:lnTo>
                      <a:pt x="311" y="137"/>
                    </a:lnTo>
                    <a:lnTo>
                      <a:pt x="267" y="106"/>
                    </a:lnTo>
                    <a:lnTo>
                      <a:pt x="203" y="74"/>
                    </a:lnTo>
                    <a:lnTo>
                      <a:pt x="260" y="112"/>
                    </a:lnTo>
                    <a:lnTo>
                      <a:pt x="273" y="137"/>
                    </a:lnTo>
                    <a:lnTo>
                      <a:pt x="273" y="157"/>
                    </a:lnTo>
                    <a:lnTo>
                      <a:pt x="235" y="157"/>
                    </a:lnTo>
                    <a:lnTo>
                      <a:pt x="216" y="157"/>
                    </a:lnTo>
                    <a:lnTo>
                      <a:pt x="203" y="132"/>
                    </a:lnTo>
                    <a:lnTo>
                      <a:pt x="191" y="100"/>
                    </a:lnTo>
                    <a:lnTo>
                      <a:pt x="148" y="74"/>
                    </a:lnTo>
                    <a:lnTo>
                      <a:pt x="167" y="119"/>
                    </a:lnTo>
                    <a:lnTo>
                      <a:pt x="178" y="145"/>
                    </a:lnTo>
                    <a:lnTo>
                      <a:pt x="178" y="157"/>
                    </a:lnTo>
                    <a:lnTo>
                      <a:pt x="167" y="176"/>
                    </a:lnTo>
                    <a:lnTo>
                      <a:pt x="148" y="176"/>
                    </a:lnTo>
                    <a:lnTo>
                      <a:pt x="122" y="157"/>
                    </a:lnTo>
                    <a:lnTo>
                      <a:pt x="84" y="125"/>
                    </a:lnTo>
                    <a:lnTo>
                      <a:pt x="84" y="145"/>
                    </a:lnTo>
                    <a:lnTo>
                      <a:pt x="90" y="169"/>
                    </a:lnTo>
                    <a:lnTo>
                      <a:pt x="90" y="176"/>
                    </a:lnTo>
                    <a:lnTo>
                      <a:pt x="71" y="169"/>
                    </a:lnTo>
                    <a:lnTo>
                      <a:pt x="52" y="157"/>
                    </a:lnTo>
                    <a:lnTo>
                      <a:pt x="52" y="183"/>
                    </a:lnTo>
                    <a:lnTo>
                      <a:pt x="46" y="208"/>
                    </a:lnTo>
                    <a:lnTo>
                      <a:pt x="13" y="220"/>
                    </a:lnTo>
                    <a:lnTo>
                      <a:pt x="0" y="214"/>
                    </a:lnTo>
                    <a:lnTo>
                      <a:pt x="0" y="183"/>
                    </a:lnTo>
                    <a:lnTo>
                      <a:pt x="0" y="145"/>
                    </a:lnTo>
                    <a:lnTo>
                      <a:pt x="0" y="63"/>
                    </a:lnTo>
                    <a:close/>
                  </a:path>
                </a:pathLst>
              </a:custGeom>
              <a:solidFill>
                <a:srgbClr val="B07000"/>
              </a:solidFill>
              <a:ln w="11113">
                <a:solidFill>
                  <a:srgbClr val="000000"/>
                </a:solidFill>
                <a:prstDash val="solid"/>
                <a:round/>
                <a:headEnd/>
                <a:tailEnd/>
              </a:ln>
            </p:spPr>
            <p:txBody>
              <a:bodyPr/>
              <a:lstStyle/>
              <a:p>
                <a:endParaRPr lang="zh-CN" altLang="en-US"/>
              </a:p>
            </p:txBody>
          </p:sp>
          <p:sp>
            <p:nvSpPr>
              <p:cNvPr id="112664" name="Freeform 24"/>
              <p:cNvSpPr>
                <a:spLocks/>
              </p:cNvSpPr>
              <p:nvPr/>
            </p:nvSpPr>
            <p:spPr bwMode="auto">
              <a:xfrm>
                <a:off x="2691" y="2120"/>
                <a:ext cx="337" cy="220"/>
              </a:xfrm>
              <a:custGeom>
                <a:avLst/>
                <a:gdLst>
                  <a:gd name="T0" fmla="*/ 0 w 337"/>
                  <a:gd name="T1" fmla="*/ 63 h 220"/>
                  <a:gd name="T2" fmla="*/ 96 w 337"/>
                  <a:gd name="T3" fmla="*/ 6 h 220"/>
                  <a:gd name="T4" fmla="*/ 160 w 337"/>
                  <a:gd name="T5" fmla="*/ 0 h 220"/>
                  <a:gd name="T6" fmla="*/ 241 w 337"/>
                  <a:gd name="T7" fmla="*/ 25 h 220"/>
                  <a:gd name="T8" fmla="*/ 297 w 337"/>
                  <a:gd name="T9" fmla="*/ 69 h 220"/>
                  <a:gd name="T10" fmla="*/ 337 w 337"/>
                  <a:gd name="T11" fmla="*/ 100 h 220"/>
                  <a:gd name="T12" fmla="*/ 337 w 337"/>
                  <a:gd name="T13" fmla="*/ 125 h 220"/>
                  <a:gd name="T14" fmla="*/ 311 w 337"/>
                  <a:gd name="T15" fmla="*/ 137 h 220"/>
                  <a:gd name="T16" fmla="*/ 267 w 337"/>
                  <a:gd name="T17" fmla="*/ 106 h 220"/>
                  <a:gd name="T18" fmla="*/ 204 w 337"/>
                  <a:gd name="T19" fmla="*/ 74 h 220"/>
                  <a:gd name="T20" fmla="*/ 260 w 337"/>
                  <a:gd name="T21" fmla="*/ 112 h 220"/>
                  <a:gd name="T22" fmla="*/ 273 w 337"/>
                  <a:gd name="T23" fmla="*/ 137 h 220"/>
                  <a:gd name="T24" fmla="*/ 273 w 337"/>
                  <a:gd name="T25" fmla="*/ 157 h 220"/>
                  <a:gd name="T26" fmla="*/ 235 w 337"/>
                  <a:gd name="T27" fmla="*/ 157 h 220"/>
                  <a:gd name="T28" fmla="*/ 218 w 337"/>
                  <a:gd name="T29" fmla="*/ 157 h 220"/>
                  <a:gd name="T30" fmla="*/ 204 w 337"/>
                  <a:gd name="T31" fmla="*/ 132 h 220"/>
                  <a:gd name="T32" fmla="*/ 192 w 337"/>
                  <a:gd name="T33" fmla="*/ 100 h 220"/>
                  <a:gd name="T34" fmla="*/ 146 w 337"/>
                  <a:gd name="T35" fmla="*/ 74 h 220"/>
                  <a:gd name="T36" fmla="*/ 167 w 337"/>
                  <a:gd name="T37" fmla="*/ 119 h 220"/>
                  <a:gd name="T38" fmla="*/ 178 w 337"/>
                  <a:gd name="T39" fmla="*/ 145 h 220"/>
                  <a:gd name="T40" fmla="*/ 178 w 337"/>
                  <a:gd name="T41" fmla="*/ 157 h 220"/>
                  <a:gd name="T42" fmla="*/ 167 w 337"/>
                  <a:gd name="T43" fmla="*/ 176 h 220"/>
                  <a:gd name="T44" fmla="*/ 146 w 337"/>
                  <a:gd name="T45" fmla="*/ 176 h 220"/>
                  <a:gd name="T46" fmla="*/ 121 w 337"/>
                  <a:gd name="T47" fmla="*/ 157 h 220"/>
                  <a:gd name="T48" fmla="*/ 84 w 337"/>
                  <a:gd name="T49" fmla="*/ 125 h 220"/>
                  <a:gd name="T50" fmla="*/ 84 w 337"/>
                  <a:gd name="T51" fmla="*/ 145 h 220"/>
                  <a:gd name="T52" fmla="*/ 90 w 337"/>
                  <a:gd name="T53" fmla="*/ 169 h 220"/>
                  <a:gd name="T54" fmla="*/ 90 w 337"/>
                  <a:gd name="T55" fmla="*/ 176 h 220"/>
                  <a:gd name="T56" fmla="*/ 71 w 337"/>
                  <a:gd name="T57" fmla="*/ 169 h 220"/>
                  <a:gd name="T58" fmla="*/ 52 w 337"/>
                  <a:gd name="T59" fmla="*/ 157 h 220"/>
                  <a:gd name="T60" fmla="*/ 52 w 337"/>
                  <a:gd name="T61" fmla="*/ 183 h 220"/>
                  <a:gd name="T62" fmla="*/ 46 w 337"/>
                  <a:gd name="T63" fmla="*/ 208 h 220"/>
                  <a:gd name="T64" fmla="*/ 14 w 337"/>
                  <a:gd name="T65" fmla="*/ 220 h 220"/>
                  <a:gd name="T66" fmla="*/ 0 w 337"/>
                  <a:gd name="T67" fmla="*/ 214 h 220"/>
                  <a:gd name="T68" fmla="*/ 0 w 337"/>
                  <a:gd name="T69" fmla="*/ 183 h 220"/>
                  <a:gd name="T70" fmla="*/ 0 w 337"/>
                  <a:gd name="T71" fmla="*/ 145 h 220"/>
                  <a:gd name="T72" fmla="*/ 0 w 337"/>
                  <a:gd name="T73" fmla="*/ 63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37" h="220">
                    <a:moveTo>
                      <a:pt x="0" y="63"/>
                    </a:moveTo>
                    <a:lnTo>
                      <a:pt x="96" y="6"/>
                    </a:lnTo>
                    <a:lnTo>
                      <a:pt x="160" y="0"/>
                    </a:lnTo>
                    <a:lnTo>
                      <a:pt x="241" y="25"/>
                    </a:lnTo>
                    <a:lnTo>
                      <a:pt x="297" y="69"/>
                    </a:lnTo>
                    <a:lnTo>
                      <a:pt x="337" y="100"/>
                    </a:lnTo>
                    <a:lnTo>
                      <a:pt x="337" y="125"/>
                    </a:lnTo>
                    <a:lnTo>
                      <a:pt x="311" y="137"/>
                    </a:lnTo>
                    <a:lnTo>
                      <a:pt x="267" y="106"/>
                    </a:lnTo>
                    <a:lnTo>
                      <a:pt x="204" y="74"/>
                    </a:lnTo>
                    <a:lnTo>
                      <a:pt x="260" y="112"/>
                    </a:lnTo>
                    <a:lnTo>
                      <a:pt x="273" y="137"/>
                    </a:lnTo>
                    <a:lnTo>
                      <a:pt x="273" y="157"/>
                    </a:lnTo>
                    <a:lnTo>
                      <a:pt x="235" y="157"/>
                    </a:lnTo>
                    <a:lnTo>
                      <a:pt x="218" y="157"/>
                    </a:lnTo>
                    <a:lnTo>
                      <a:pt x="204" y="132"/>
                    </a:lnTo>
                    <a:lnTo>
                      <a:pt x="192" y="100"/>
                    </a:lnTo>
                    <a:lnTo>
                      <a:pt x="146" y="74"/>
                    </a:lnTo>
                    <a:lnTo>
                      <a:pt x="167" y="119"/>
                    </a:lnTo>
                    <a:lnTo>
                      <a:pt x="178" y="145"/>
                    </a:lnTo>
                    <a:lnTo>
                      <a:pt x="178" y="157"/>
                    </a:lnTo>
                    <a:lnTo>
                      <a:pt x="167" y="176"/>
                    </a:lnTo>
                    <a:lnTo>
                      <a:pt x="146" y="176"/>
                    </a:lnTo>
                    <a:lnTo>
                      <a:pt x="121" y="157"/>
                    </a:lnTo>
                    <a:lnTo>
                      <a:pt x="84" y="125"/>
                    </a:lnTo>
                    <a:lnTo>
                      <a:pt x="84" y="145"/>
                    </a:lnTo>
                    <a:lnTo>
                      <a:pt x="90" y="169"/>
                    </a:lnTo>
                    <a:lnTo>
                      <a:pt x="90" y="176"/>
                    </a:lnTo>
                    <a:lnTo>
                      <a:pt x="71" y="169"/>
                    </a:lnTo>
                    <a:lnTo>
                      <a:pt x="52" y="157"/>
                    </a:lnTo>
                    <a:lnTo>
                      <a:pt x="52" y="183"/>
                    </a:lnTo>
                    <a:lnTo>
                      <a:pt x="46" y="208"/>
                    </a:lnTo>
                    <a:lnTo>
                      <a:pt x="14" y="220"/>
                    </a:lnTo>
                    <a:lnTo>
                      <a:pt x="0" y="214"/>
                    </a:lnTo>
                    <a:lnTo>
                      <a:pt x="0" y="183"/>
                    </a:lnTo>
                    <a:lnTo>
                      <a:pt x="0" y="145"/>
                    </a:lnTo>
                    <a:lnTo>
                      <a:pt x="0" y="63"/>
                    </a:lnTo>
                    <a:close/>
                  </a:path>
                </a:pathLst>
              </a:custGeom>
              <a:solidFill>
                <a:srgbClr val="C08040"/>
              </a:solidFill>
              <a:ln w="11113">
                <a:solidFill>
                  <a:srgbClr val="000000"/>
                </a:solidFill>
                <a:prstDash val="solid"/>
                <a:round/>
                <a:headEnd/>
                <a:tailEnd/>
              </a:ln>
            </p:spPr>
            <p:txBody>
              <a:bodyPr/>
              <a:lstStyle/>
              <a:p>
                <a:endParaRPr lang="zh-CN" altLang="en-US"/>
              </a:p>
            </p:txBody>
          </p:sp>
        </p:grpSp>
        <p:sp>
          <p:nvSpPr>
            <p:cNvPr id="112665" name="Freeform 25"/>
            <p:cNvSpPr>
              <a:spLocks/>
            </p:cNvSpPr>
            <p:nvPr/>
          </p:nvSpPr>
          <p:spPr bwMode="auto">
            <a:xfrm>
              <a:off x="3237" y="1658"/>
              <a:ext cx="468" cy="354"/>
            </a:xfrm>
            <a:custGeom>
              <a:avLst/>
              <a:gdLst>
                <a:gd name="T0" fmla="*/ 0 w 468"/>
                <a:gd name="T1" fmla="*/ 110 h 354"/>
                <a:gd name="T2" fmla="*/ 90 w 468"/>
                <a:gd name="T3" fmla="*/ 202 h 354"/>
                <a:gd name="T4" fmla="*/ 96 w 468"/>
                <a:gd name="T5" fmla="*/ 261 h 354"/>
                <a:gd name="T6" fmla="*/ 104 w 468"/>
                <a:gd name="T7" fmla="*/ 354 h 354"/>
                <a:gd name="T8" fmla="*/ 129 w 468"/>
                <a:gd name="T9" fmla="*/ 354 h 354"/>
                <a:gd name="T10" fmla="*/ 155 w 468"/>
                <a:gd name="T11" fmla="*/ 326 h 354"/>
                <a:gd name="T12" fmla="*/ 167 w 468"/>
                <a:gd name="T13" fmla="*/ 273 h 354"/>
                <a:gd name="T14" fmla="*/ 167 w 468"/>
                <a:gd name="T15" fmla="*/ 195 h 354"/>
                <a:gd name="T16" fmla="*/ 174 w 468"/>
                <a:gd name="T17" fmla="*/ 240 h 354"/>
                <a:gd name="T18" fmla="*/ 180 w 468"/>
                <a:gd name="T19" fmla="*/ 267 h 354"/>
                <a:gd name="T20" fmla="*/ 186 w 468"/>
                <a:gd name="T21" fmla="*/ 293 h 354"/>
                <a:gd name="T22" fmla="*/ 212 w 468"/>
                <a:gd name="T23" fmla="*/ 293 h 354"/>
                <a:gd name="T24" fmla="*/ 238 w 468"/>
                <a:gd name="T25" fmla="*/ 267 h 354"/>
                <a:gd name="T26" fmla="*/ 238 w 468"/>
                <a:gd name="T27" fmla="*/ 235 h 354"/>
                <a:gd name="T28" fmla="*/ 258 w 468"/>
                <a:gd name="T29" fmla="*/ 187 h 354"/>
                <a:gd name="T30" fmla="*/ 263 w 468"/>
                <a:gd name="T31" fmla="*/ 221 h 354"/>
                <a:gd name="T32" fmla="*/ 278 w 468"/>
                <a:gd name="T33" fmla="*/ 254 h 354"/>
                <a:gd name="T34" fmla="*/ 310 w 468"/>
                <a:gd name="T35" fmla="*/ 240 h 354"/>
                <a:gd name="T36" fmla="*/ 321 w 468"/>
                <a:gd name="T37" fmla="*/ 214 h 354"/>
                <a:gd name="T38" fmla="*/ 321 w 468"/>
                <a:gd name="T39" fmla="*/ 235 h 354"/>
                <a:gd name="T40" fmla="*/ 362 w 468"/>
                <a:gd name="T41" fmla="*/ 214 h 354"/>
                <a:gd name="T42" fmla="*/ 380 w 468"/>
                <a:gd name="T43" fmla="*/ 168 h 354"/>
                <a:gd name="T44" fmla="*/ 367 w 468"/>
                <a:gd name="T45" fmla="*/ 240 h 354"/>
                <a:gd name="T46" fmla="*/ 362 w 468"/>
                <a:gd name="T47" fmla="*/ 267 h 354"/>
                <a:gd name="T48" fmla="*/ 386 w 468"/>
                <a:gd name="T49" fmla="*/ 273 h 354"/>
                <a:gd name="T50" fmla="*/ 391 w 468"/>
                <a:gd name="T51" fmla="*/ 306 h 354"/>
                <a:gd name="T52" fmla="*/ 431 w 468"/>
                <a:gd name="T53" fmla="*/ 300 h 354"/>
                <a:gd name="T54" fmla="*/ 456 w 468"/>
                <a:gd name="T55" fmla="*/ 240 h 354"/>
                <a:gd name="T56" fmla="*/ 468 w 468"/>
                <a:gd name="T57" fmla="*/ 168 h 354"/>
                <a:gd name="T58" fmla="*/ 456 w 468"/>
                <a:gd name="T59" fmla="*/ 105 h 354"/>
                <a:gd name="T60" fmla="*/ 416 w 468"/>
                <a:gd name="T61" fmla="*/ 52 h 354"/>
                <a:gd name="T62" fmla="*/ 373 w 468"/>
                <a:gd name="T63" fmla="*/ 11 h 354"/>
                <a:gd name="T64" fmla="*/ 347 w 468"/>
                <a:gd name="T65" fmla="*/ 45 h 354"/>
                <a:gd name="T66" fmla="*/ 315 w 468"/>
                <a:gd name="T67" fmla="*/ 19 h 354"/>
                <a:gd name="T68" fmla="*/ 296 w 468"/>
                <a:gd name="T69" fmla="*/ 5 h 354"/>
                <a:gd name="T70" fmla="*/ 284 w 468"/>
                <a:gd name="T71" fmla="*/ 19 h 354"/>
                <a:gd name="T72" fmla="*/ 251 w 468"/>
                <a:gd name="T73" fmla="*/ 11 h 354"/>
                <a:gd name="T74" fmla="*/ 244 w 468"/>
                <a:gd name="T75" fmla="*/ 45 h 354"/>
                <a:gd name="T76" fmla="*/ 232 w 468"/>
                <a:gd name="T77" fmla="*/ 25 h 354"/>
                <a:gd name="T78" fmla="*/ 200 w 468"/>
                <a:gd name="T79" fmla="*/ 19 h 354"/>
                <a:gd name="T80" fmla="*/ 167 w 468"/>
                <a:gd name="T81" fmla="*/ 0 h 354"/>
                <a:gd name="T82" fmla="*/ 155 w 468"/>
                <a:gd name="T83" fmla="*/ 25 h 354"/>
                <a:gd name="T84" fmla="*/ 136 w 468"/>
                <a:gd name="T85" fmla="*/ 11 h 354"/>
                <a:gd name="T86" fmla="*/ 109 w 468"/>
                <a:gd name="T87" fmla="*/ 5 h 354"/>
                <a:gd name="T88" fmla="*/ 90 w 468"/>
                <a:gd name="T89" fmla="*/ 11 h 354"/>
                <a:gd name="T90" fmla="*/ 84 w 468"/>
                <a:gd name="T91" fmla="*/ 52 h 354"/>
                <a:gd name="T92" fmla="*/ 90 w 468"/>
                <a:gd name="T93" fmla="*/ 58 h 354"/>
                <a:gd name="T94" fmla="*/ 71 w 468"/>
                <a:gd name="T95" fmla="*/ 58 h 354"/>
                <a:gd name="T96" fmla="*/ 5 w 468"/>
                <a:gd name="T97" fmla="*/ 52 h 354"/>
                <a:gd name="T98" fmla="*/ 0 w 468"/>
                <a:gd name="T99" fmla="*/ 11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68" h="354">
                  <a:moveTo>
                    <a:pt x="0" y="110"/>
                  </a:moveTo>
                  <a:lnTo>
                    <a:pt x="90" y="202"/>
                  </a:lnTo>
                  <a:lnTo>
                    <a:pt x="96" y="261"/>
                  </a:lnTo>
                  <a:lnTo>
                    <a:pt x="104" y="354"/>
                  </a:lnTo>
                  <a:lnTo>
                    <a:pt x="129" y="354"/>
                  </a:lnTo>
                  <a:lnTo>
                    <a:pt x="155" y="326"/>
                  </a:lnTo>
                  <a:lnTo>
                    <a:pt x="167" y="273"/>
                  </a:lnTo>
                  <a:lnTo>
                    <a:pt x="167" y="195"/>
                  </a:lnTo>
                  <a:lnTo>
                    <a:pt x="174" y="240"/>
                  </a:lnTo>
                  <a:lnTo>
                    <a:pt x="180" y="267"/>
                  </a:lnTo>
                  <a:lnTo>
                    <a:pt x="186" y="293"/>
                  </a:lnTo>
                  <a:lnTo>
                    <a:pt x="212" y="293"/>
                  </a:lnTo>
                  <a:lnTo>
                    <a:pt x="238" y="267"/>
                  </a:lnTo>
                  <a:lnTo>
                    <a:pt x="238" y="235"/>
                  </a:lnTo>
                  <a:lnTo>
                    <a:pt x="258" y="187"/>
                  </a:lnTo>
                  <a:lnTo>
                    <a:pt x="263" y="221"/>
                  </a:lnTo>
                  <a:lnTo>
                    <a:pt x="278" y="254"/>
                  </a:lnTo>
                  <a:lnTo>
                    <a:pt x="310" y="240"/>
                  </a:lnTo>
                  <a:lnTo>
                    <a:pt x="321" y="214"/>
                  </a:lnTo>
                  <a:lnTo>
                    <a:pt x="321" y="235"/>
                  </a:lnTo>
                  <a:lnTo>
                    <a:pt x="362" y="214"/>
                  </a:lnTo>
                  <a:lnTo>
                    <a:pt x="380" y="168"/>
                  </a:lnTo>
                  <a:lnTo>
                    <a:pt x="367" y="240"/>
                  </a:lnTo>
                  <a:lnTo>
                    <a:pt x="362" y="267"/>
                  </a:lnTo>
                  <a:lnTo>
                    <a:pt x="386" y="273"/>
                  </a:lnTo>
                  <a:lnTo>
                    <a:pt x="391" y="306"/>
                  </a:lnTo>
                  <a:lnTo>
                    <a:pt x="431" y="300"/>
                  </a:lnTo>
                  <a:lnTo>
                    <a:pt x="456" y="240"/>
                  </a:lnTo>
                  <a:lnTo>
                    <a:pt x="468" y="168"/>
                  </a:lnTo>
                  <a:lnTo>
                    <a:pt x="456" y="105"/>
                  </a:lnTo>
                  <a:lnTo>
                    <a:pt x="416" y="52"/>
                  </a:lnTo>
                  <a:lnTo>
                    <a:pt x="373" y="11"/>
                  </a:lnTo>
                  <a:lnTo>
                    <a:pt x="347" y="45"/>
                  </a:lnTo>
                  <a:lnTo>
                    <a:pt x="315" y="19"/>
                  </a:lnTo>
                  <a:lnTo>
                    <a:pt x="296" y="5"/>
                  </a:lnTo>
                  <a:lnTo>
                    <a:pt x="284" y="19"/>
                  </a:lnTo>
                  <a:lnTo>
                    <a:pt x="251" y="11"/>
                  </a:lnTo>
                  <a:lnTo>
                    <a:pt x="244" y="45"/>
                  </a:lnTo>
                  <a:lnTo>
                    <a:pt x="232" y="25"/>
                  </a:lnTo>
                  <a:lnTo>
                    <a:pt x="200" y="19"/>
                  </a:lnTo>
                  <a:lnTo>
                    <a:pt x="167" y="0"/>
                  </a:lnTo>
                  <a:lnTo>
                    <a:pt x="155" y="25"/>
                  </a:lnTo>
                  <a:lnTo>
                    <a:pt x="136" y="11"/>
                  </a:lnTo>
                  <a:lnTo>
                    <a:pt x="109" y="5"/>
                  </a:lnTo>
                  <a:lnTo>
                    <a:pt x="90" y="11"/>
                  </a:lnTo>
                  <a:lnTo>
                    <a:pt x="84" y="52"/>
                  </a:lnTo>
                  <a:lnTo>
                    <a:pt x="90" y="58"/>
                  </a:lnTo>
                  <a:lnTo>
                    <a:pt x="71" y="58"/>
                  </a:lnTo>
                  <a:lnTo>
                    <a:pt x="5" y="52"/>
                  </a:lnTo>
                  <a:lnTo>
                    <a:pt x="0" y="110"/>
                  </a:lnTo>
                  <a:close/>
                </a:path>
              </a:pathLst>
            </a:custGeom>
            <a:solidFill>
              <a:srgbClr val="C08040"/>
            </a:solidFill>
            <a:ln w="11113">
              <a:solidFill>
                <a:srgbClr val="000000"/>
              </a:solidFill>
              <a:prstDash val="solid"/>
              <a:round/>
              <a:headEnd/>
              <a:tailEnd/>
            </a:ln>
          </p:spPr>
          <p:txBody>
            <a:bodyPr/>
            <a:lstStyle/>
            <a:p>
              <a:endParaRPr lang="zh-CN" altLang="en-US"/>
            </a:p>
          </p:txBody>
        </p:sp>
        <p:grpSp>
          <p:nvGrpSpPr>
            <p:cNvPr id="112666" name="Group 26"/>
            <p:cNvGrpSpPr>
              <a:grpSpLocks/>
            </p:cNvGrpSpPr>
            <p:nvPr/>
          </p:nvGrpSpPr>
          <p:grpSpPr bwMode="auto">
            <a:xfrm>
              <a:off x="2829" y="1472"/>
              <a:ext cx="573" cy="140"/>
              <a:chOff x="2829" y="1472"/>
              <a:chExt cx="573" cy="140"/>
            </a:xfrm>
          </p:grpSpPr>
          <p:sp>
            <p:nvSpPr>
              <p:cNvPr id="112667" name="Freeform 27"/>
              <p:cNvSpPr>
                <a:spLocks/>
              </p:cNvSpPr>
              <p:nvPr/>
            </p:nvSpPr>
            <p:spPr bwMode="auto">
              <a:xfrm>
                <a:off x="2829" y="1497"/>
                <a:ext cx="522" cy="102"/>
              </a:xfrm>
              <a:custGeom>
                <a:avLst/>
                <a:gdLst>
                  <a:gd name="T0" fmla="*/ 0 w 522"/>
                  <a:gd name="T1" fmla="*/ 4 h 102"/>
                  <a:gd name="T2" fmla="*/ 66 w 522"/>
                  <a:gd name="T3" fmla="*/ 0 h 102"/>
                  <a:gd name="T4" fmla="*/ 135 w 522"/>
                  <a:gd name="T5" fmla="*/ 17 h 102"/>
                  <a:gd name="T6" fmla="*/ 185 w 522"/>
                  <a:gd name="T7" fmla="*/ 35 h 102"/>
                  <a:gd name="T8" fmla="*/ 259 w 522"/>
                  <a:gd name="T9" fmla="*/ 67 h 102"/>
                  <a:gd name="T10" fmla="*/ 322 w 522"/>
                  <a:gd name="T11" fmla="*/ 83 h 102"/>
                  <a:gd name="T12" fmla="*/ 379 w 522"/>
                  <a:gd name="T13" fmla="*/ 75 h 102"/>
                  <a:gd name="T14" fmla="*/ 440 w 522"/>
                  <a:gd name="T15" fmla="*/ 83 h 102"/>
                  <a:gd name="T16" fmla="*/ 487 w 522"/>
                  <a:gd name="T17" fmla="*/ 86 h 102"/>
                  <a:gd name="T18" fmla="*/ 522 w 522"/>
                  <a:gd name="T19"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2" h="102">
                    <a:moveTo>
                      <a:pt x="0" y="4"/>
                    </a:moveTo>
                    <a:lnTo>
                      <a:pt x="66" y="0"/>
                    </a:lnTo>
                    <a:lnTo>
                      <a:pt x="135" y="17"/>
                    </a:lnTo>
                    <a:lnTo>
                      <a:pt x="185" y="35"/>
                    </a:lnTo>
                    <a:lnTo>
                      <a:pt x="259" y="67"/>
                    </a:lnTo>
                    <a:lnTo>
                      <a:pt x="322" y="83"/>
                    </a:lnTo>
                    <a:lnTo>
                      <a:pt x="379" y="75"/>
                    </a:lnTo>
                    <a:lnTo>
                      <a:pt x="440" y="83"/>
                    </a:lnTo>
                    <a:lnTo>
                      <a:pt x="487" y="86"/>
                    </a:lnTo>
                    <a:lnTo>
                      <a:pt x="522" y="102"/>
                    </a:lnTo>
                  </a:path>
                </a:pathLst>
              </a:custGeom>
              <a:noFill/>
              <a:ln w="11113">
                <a:solidFill>
                  <a:srgbClr val="C0804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668" name="Freeform 28"/>
              <p:cNvSpPr>
                <a:spLocks/>
              </p:cNvSpPr>
              <p:nvPr/>
            </p:nvSpPr>
            <p:spPr bwMode="auto">
              <a:xfrm>
                <a:off x="2938" y="1472"/>
                <a:ext cx="464" cy="140"/>
              </a:xfrm>
              <a:custGeom>
                <a:avLst/>
                <a:gdLst>
                  <a:gd name="T0" fmla="*/ 0 w 464"/>
                  <a:gd name="T1" fmla="*/ 0 h 140"/>
                  <a:gd name="T2" fmla="*/ 35 w 464"/>
                  <a:gd name="T3" fmla="*/ 23 h 140"/>
                  <a:gd name="T4" fmla="*/ 93 w 464"/>
                  <a:gd name="T5" fmla="*/ 42 h 140"/>
                  <a:gd name="T6" fmla="*/ 133 w 464"/>
                  <a:gd name="T7" fmla="*/ 54 h 140"/>
                  <a:gd name="T8" fmla="*/ 181 w 464"/>
                  <a:gd name="T9" fmla="*/ 60 h 140"/>
                  <a:gd name="T10" fmla="*/ 226 w 464"/>
                  <a:gd name="T11" fmla="*/ 49 h 140"/>
                  <a:gd name="T12" fmla="*/ 302 w 464"/>
                  <a:gd name="T13" fmla="*/ 60 h 140"/>
                  <a:gd name="T14" fmla="*/ 353 w 464"/>
                  <a:gd name="T15" fmla="*/ 71 h 140"/>
                  <a:gd name="T16" fmla="*/ 398 w 464"/>
                  <a:gd name="T17" fmla="*/ 76 h 140"/>
                  <a:gd name="T18" fmla="*/ 449 w 464"/>
                  <a:gd name="T19" fmla="*/ 100 h 140"/>
                  <a:gd name="T20" fmla="*/ 464 w 464"/>
                  <a:gd name="T21"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4" h="140">
                    <a:moveTo>
                      <a:pt x="0" y="0"/>
                    </a:moveTo>
                    <a:lnTo>
                      <a:pt x="35" y="23"/>
                    </a:lnTo>
                    <a:lnTo>
                      <a:pt x="93" y="42"/>
                    </a:lnTo>
                    <a:lnTo>
                      <a:pt x="133" y="54"/>
                    </a:lnTo>
                    <a:lnTo>
                      <a:pt x="181" y="60"/>
                    </a:lnTo>
                    <a:lnTo>
                      <a:pt x="226" y="49"/>
                    </a:lnTo>
                    <a:lnTo>
                      <a:pt x="302" y="60"/>
                    </a:lnTo>
                    <a:lnTo>
                      <a:pt x="353" y="71"/>
                    </a:lnTo>
                    <a:lnTo>
                      <a:pt x="398" y="76"/>
                    </a:lnTo>
                    <a:lnTo>
                      <a:pt x="449" y="100"/>
                    </a:lnTo>
                    <a:lnTo>
                      <a:pt x="464" y="140"/>
                    </a:lnTo>
                  </a:path>
                </a:pathLst>
              </a:custGeom>
              <a:noFill/>
              <a:ln w="11113">
                <a:solidFill>
                  <a:srgbClr val="C0804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12669" name="Freeform 29"/>
            <p:cNvSpPr>
              <a:spLocks/>
            </p:cNvSpPr>
            <p:nvPr/>
          </p:nvSpPr>
          <p:spPr bwMode="auto">
            <a:xfrm>
              <a:off x="2581" y="1833"/>
              <a:ext cx="142" cy="159"/>
            </a:xfrm>
            <a:custGeom>
              <a:avLst/>
              <a:gdLst>
                <a:gd name="T0" fmla="*/ 129 w 142"/>
                <a:gd name="T1" fmla="*/ 0 h 159"/>
                <a:gd name="T2" fmla="*/ 22 w 142"/>
                <a:gd name="T3" fmla="*/ 76 h 159"/>
                <a:gd name="T4" fmla="*/ 0 w 142"/>
                <a:gd name="T5" fmla="*/ 108 h 159"/>
                <a:gd name="T6" fmla="*/ 9 w 142"/>
                <a:gd name="T7" fmla="*/ 139 h 159"/>
                <a:gd name="T8" fmla="*/ 27 w 142"/>
                <a:gd name="T9" fmla="*/ 159 h 159"/>
                <a:gd name="T10" fmla="*/ 63 w 142"/>
                <a:gd name="T11" fmla="*/ 149 h 159"/>
                <a:gd name="T12" fmla="*/ 142 w 142"/>
                <a:gd name="T13" fmla="*/ 67 h 159"/>
                <a:gd name="T14" fmla="*/ 129 w 142"/>
                <a:gd name="T15" fmla="*/ 0 h 1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159">
                  <a:moveTo>
                    <a:pt x="129" y="0"/>
                  </a:moveTo>
                  <a:lnTo>
                    <a:pt x="22" y="76"/>
                  </a:lnTo>
                  <a:lnTo>
                    <a:pt x="0" y="108"/>
                  </a:lnTo>
                  <a:lnTo>
                    <a:pt x="9" y="139"/>
                  </a:lnTo>
                  <a:lnTo>
                    <a:pt x="27" y="159"/>
                  </a:lnTo>
                  <a:lnTo>
                    <a:pt x="63" y="149"/>
                  </a:lnTo>
                  <a:lnTo>
                    <a:pt x="142" y="67"/>
                  </a:lnTo>
                  <a:lnTo>
                    <a:pt x="129" y="0"/>
                  </a:lnTo>
                  <a:close/>
                </a:path>
              </a:pathLst>
            </a:custGeom>
            <a:solidFill>
              <a:srgbClr val="F0F0FF"/>
            </a:solidFill>
            <a:ln w="11113">
              <a:solidFill>
                <a:srgbClr val="000000"/>
              </a:solidFill>
              <a:prstDash val="solid"/>
              <a:round/>
              <a:headEnd/>
              <a:tailEnd/>
            </a:ln>
          </p:spPr>
          <p:txBody>
            <a:bodyPr/>
            <a:lstStyle/>
            <a:p>
              <a:endParaRPr lang="zh-CN" altLang="en-US"/>
            </a:p>
          </p:txBody>
        </p:sp>
        <p:sp>
          <p:nvSpPr>
            <p:cNvPr id="112670" name="Oval 30"/>
            <p:cNvSpPr>
              <a:spLocks noChangeArrowheads="1"/>
            </p:cNvSpPr>
            <p:nvPr/>
          </p:nvSpPr>
          <p:spPr bwMode="auto">
            <a:xfrm>
              <a:off x="2652" y="1886"/>
              <a:ext cx="50" cy="49"/>
            </a:xfrm>
            <a:prstGeom prst="ellipse">
              <a:avLst/>
            </a:prstGeom>
            <a:solidFill>
              <a:srgbClr val="009080"/>
            </a:solidFill>
            <a:ln w="11176">
              <a:solidFill>
                <a:srgbClr val="000000"/>
              </a:solidFill>
              <a:round/>
              <a:headEnd/>
              <a:tailEnd/>
            </a:ln>
          </p:spPr>
          <p:txBody>
            <a:bodyPr/>
            <a:lstStyle/>
            <a:p>
              <a:endParaRPr lang="zh-CN" altLang="en-US"/>
            </a:p>
          </p:txBody>
        </p:sp>
        <p:sp>
          <p:nvSpPr>
            <p:cNvPr id="112671" name="Freeform 31"/>
            <p:cNvSpPr>
              <a:spLocks/>
            </p:cNvSpPr>
            <p:nvPr/>
          </p:nvSpPr>
          <p:spPr bwMode="auto">
            <a:xfrm rot="1500000">
              <a:off x="2523" y="1795"/>
              <a:ext cx="190" cy="144"/>
            </a:xfrm>
            <a:custGeom>
              <a:avLst/>
              <a:gdLst>
                <a:gd name="T0" fmla="*/ 184 w 190"/>
                <a:gd name="T1" fmla="*/ 15 h 144"/>
                <a:gd name="T2" fmla="*/ 175 w 190"/>
                <a:gd name="T3" fmla="*/ 4 h 144"/>
                <a:gd name="T4" fmla="*/ 166 w 190"/>
                <a:gd name="T5" fmla="*/ 0 h 144"/>
                <a:gd name="T6" fmla="*/ 155 w 190"/>
                <a:gd name="T7" fmla="*/ 1 h 144"/>
                <a:gd name="T8" fmla="*/ 145 w 190"/>
                <a:gd name="T9" fmla="*/ 9 h 144"/>
                <a:gd name="T10" fmla="*/ 6 w 190"/>
                <a:gd name="T11" fmla="*/ 100 h 144"/>
                <a:gd name="T12" fmla="*/ 2 w 190"/>
                <a:gd name="T13" fmla="*/ 108 h 144"/>
                <a:gd name="T14" fmla="*/ 0 w 190"/>
                <a:gd name="T15" fmla="*/ 120 h 144"/>
                <a:gd name="T16" fmla="*/ 4 w 190"/>
                <a:gd name="T17" fmla="*/ 132 h 144"/>
                <a:gd name="T18" fmla="*/ 12 w 190"/>
                <a:gd name="T19" fmla="*/ 141 h 144"/>
                <a:gd name="T20" fmla="*/ 22 w 190"/>
                <a:gd name="T21" fmla="*/ 144 h 144"/>
                <a:gd name="T22" fmla="*/ 35 w 190"/>
                <a:gd name="T23" fmla="*/ 141 h 144"/>
                <a:gd name="T24" fmla="*/ 181 w 190"/>
                <a:gd name="T25" fmla="*/ 46 h 144"/>
                <a:gd name="T26" fmla="*/ 189 w 190"/>
                <a:gd name="T27" fmla="*/ 38 h 144"/>
                <a:gd name="T28" fmla="*/ 190 w 190"/>
                <a:gd name="T29" fmla="*/ 28 h 144"/>
                <a:gd name="T30" fmla="*/ 184 w 190"/>
                <a:gd name="T31" fmla="*/ 15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0" h="144">
                  <a:moveTo>
                    <a:pt x="184" y="15"/>
                  </a:moveTo>
                  <a:lnTo>
                    <a:pt x="175" y="4"/>
                  </a:lnTo>
                  <a:lnTo>
                    <a:pt x="166" y="0"/>
                  </a:lnTo>
                  <a:lnTo>
                    <a:pt x="155" y="1"/>
                  </a:lnTo>
                  <a:lnTo>
                    <a:pt x="145" y="9"/>
                  </a:lnTo>
                  <a:lnTo>
                    <a:pt x="6" y="100"/>
                  </a:lnTo>
                  <a:lnTo>
                    <a:pt x="2" y="108"/>
                  </a:lnTo>
                  <a:lnTo>
                    <a:pt x="0" y="120"/>
                  </a:lnTo>
                  <a:lnTo>
                    <a:pt x="4" y="132"/>
                  </a:lnTo>
                  <a:lnTo>
                    <a:pt x="12" y="141"/>
                  </a:lnTo>
                  <a:lnTo>
                    <a:pt x="22" y="144"/>
                  </a:lnTo>
                  <a:lnTo>
                    <a:pt x="35" y="141"/>
                  </a:lnTo>
                  <a:lnTo>
                    <a:pt x="181" y="46"/>
                  </a:lnTo>
                  <a:lnTo>
                    <a:pt x="189" y="38"/>
                  </a:lnTo>
                  <a:lnTo>
                    <a:pt x="190" y="28"/>
                  </a:lnTo>
                  <a:lnTo>
                    <a:pt x="184" y="15"/>
                  </a:lnTo>
                  <a:close/>
                </a:path>
              </a:pathLst>
            </a:custGeom>
            <a:solidFill>
              <a:srgbClr val="C08040"/>
            </a:solidFill>
            <a:ln w="11176">
              <a:solidFill>
                <a:srgbClr val="000000"/>
              </a:solidFill>
              <a:prstDash val="solid"/>
              <a:round/>
              <a:headEnd/>
              <a:tailEnd/>
            </a:ln>
          </p:spPr>
          <p:txBody>
            <a:bodyPr/>
            <a:lstStyle/>
            <a:p>
              <a:endParaRPr lang="zh-CN" altLang="en-US"/>
            </a:p>
          </p:txBody>
        </p:sp>
        <p:sp>
          <p:nvSpPr>
            <p:cNvPr id="112672" name="Freeform 32"/>
            <p:cNvSpPr>
              <a:spLocks/>
            </p:cNvSpPr>
            <p:nvPr/>
          </p:nvSpPr>
          <p:spPr bwMode="auto">
            <a:xfrm>
              <a:off x="2577" y="1877"/>
              <a:ext cx="336" cy="321"/>
            </a:xfrm>
            <a:custGeom>
              <a:avLst/>
              <a:gdLst>
                <a:gd name="T0" fmla="*/ 172 w 336"/>
                <a:gd name="T1" fmla="*/ 0 h 321"/>
                <a:gd name="T2" fmla="*/ 95 w 336"/>
                <a:gd name="T3" fmla="*/ 71 h 321"/>
                <a:gd name="T4" fmla="*/ 29 w 336"/>
                <a:gd name="T5" fmla="*/ 147 h 321"/>
                <a:gd name="T6" fmla="*/ 0 w 336"/>
                <a:gd name="T7" fmla="*/ 210 h 321"/>
                <a:gd name="T8" fmla="*/ 9 w 336"/>
                <a:gd name="T9" fmla="*/ 264 h 321"/>
                <a:gd name="T10" fmla="*/ 38 w 336"/>
                <a:gd name="T11" fmla="*/ 299 h 321"/>
                <a:gd name="T12" fmla="*/ 82 w 336"/>
                <a:gd name="T13" fmla="*/ 312 h 321"/>
                <a:gd name="T14" fmla="*/ 157 w 336"/>
                <a:gd name="T15" fmla="*/ 321 h 321"/>
                <a:gd name="T16" fmla="*/ 238 w 336"/>
                <a:gd name="T17" fmla="*/ 280 h 321"/>
                <a:gd name="T18" fmla="*/ 281 w 336"/>
                <a:gd name="T19" fmla="*/ 280 h 321"/>
                <a:gd name="T20" fmla="*/ 315 w 336"/>
                <a:gd name="T21" fmla="*/ 264 h 321"/>
                <a:gd name="T22" fmla="*/ 334 w 336"/>
                <a:gd name="T23" fmla="*/ 236 h 321"/>
                <a:gd name="T24" fmla="*/ 336 w 336"/>
                <a:gd name="T25" fmla="*/ 201 h 321"/>
                <a:gd name="T26" fmla="*/ 172 w 336"/>
                <a:gd name="T27" fmla="*/ 0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6" h="321">
                  <a:moveTo>
                    <a:pt x="172" y="0"/>
                  </a:moveTo>
                  <a:lnTo>
                    <a:pt x="95" y="71"/>
                  </a:lnTo>
                  <a:lnTo>
                    <a:pt x="29" y="147"/>
                  </a:lnTo>
                  <a:lnTo>
                    <a:pt x="0" y="210"/>
                  </a:lnTo>
                  <a:lnTo>
                    <a:pt x="9" y="264"/>
                  </a:lnTo>
                  <a:lnTo>
                    <a:pt x="38" y="299"/>
                  </a:lnTo>
                  <a:lnTo>
                    <a:pt x="82" y="312"/>
                  </a:lnTo>
                  <a:lnTo>
                    <a:pt x="157" y="321"/>
                  </a:lnTo>
                  <a:lnTo>
                    <a:pt x="238" y="280"/>
                  </a:lnTo>
                  <a:lnTo>
                    <a:pt x="281" y="280"/>
                  </a:lnTo>
                  <a:lnTo>
                    <a:pt x="315" y="264"/>
                  </a:lnTo>
                  <a:lnTo>
                    <a:pt x="334" y="236"/>
                  </a:lnTo>
                  <a:lnTo>
                    <a:pt x="336" y="201"/>
                  </a:lnTo>
                  <a:lnTo>
                    <a:pt x="172" y="0"/>
                  </a:lnTo>
                  <a:close/>
                </a:path>
              </a:pathLst>
            </a:custGeom>
            <a:solidFill>
              <a:srgbClr val="E0A080"/>
            </a:solidFill>
            <a:ln w="11176">
              <a:solidFill>
                <a:srgbClr val="000000"/>
              </a:solidFill>
              <a:prstDash val="solid"/>
              <a:round/>
              <a:headEnd/>
              <a:tailEnd/>
            </a:ln>
          </p:spPr>
          <p:txBody>
            <a:bodyPr/>
            <a:lstStyle/>
            <a:p>
              <a:endParaRPr lang="zh-CN" altLang="en-US"/>
            </a:p>
          </p:txBody>
        </p:sp>
        <p:sp>
          <p:nvSpPr>
            <p:cNvPr id="112673" name="Freeform 33"/>
            <p:cNvSpPr>
              <a:spLocks/>
            </p:cNvSpPr>
            <p:nvPr/>
          </p:nvSpPr>
          <p:spPr bwMode="auto">
            <a:xfrm>
              <a:off x="2775" y="1833"/>
              <a:ext cx="167" cy="185"/>
            </a:xfrm>
            <a:custGeom>
              <a:avLst/>
              <a:gdLst>
                <a:gd name="T0" fmla="*/ 37 w 167"/>
                <a:gd name="T1" fmla="*/ 0 h 185"/>
                <a:gd name="T2" fmla="*/ 138 w 167"/>
                <a:gd name="T3" fmla="*/ 58 h 185"/>
                <a:gd name="T4" fmla="*/ 157 w 167"/>
                <a:gd name="T5" fmla="*/ 89 h 185"/>
                <a:gd name="T6" fmla="*/ 167 w 167"/>
                <a:gd name="T7" fmla="*/ 120 h 185"/>
                <a:gd name="T8" fmla="*/ 163 w 167"/>
                <a:gd name="T9" fmla="*/ 159 h 185"/>
                <a:gd name="T10" fmla="*/ 144 w 167"/>
                <a:gd name="T11" fmla="*/ 179 h 185"/>
                <a:gd name="T12" fmla="*/ 108 w 167"/>
                <a:gd name="T13" fmla="*/ 185 h 185"/>
                <a:gd name="T14" fmla="*/ 66 w 167"/>
                <a:gd name="T15" fmla="*/ 172 h 185"/>
                <a:gd name="T16" fmla="*/ 32 w 167"/>
                <a:gd name="T17" fmla="*/ 139 h 185"/>
                <a:gd name="T18" fmla="*/ 6 w 167"/>
                <a:gd name="T19" fmla="*/ 101 h 185"/>
                <a:gd name="T20" fmla="*/ 0 w 167"/>
                <a:gd name="T21" fmla="*/ 69 h 185"/>
                <a:gd name="T22" fmla="*/ 37 w 167"/>
                <a:gd name="T23"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7" h="185">
                  <a:moveTo>
                    <a:pt x="37" y="0"/>
                  </a:moveTo>
                  <a:lnTo>
                    <a:pt x="138" y="58"/>
                  </a:lnTo>
                  <a:lnTo>
                    <a:pt x="157" y="89"/>
                  </a:lnTo>
                  <a:lnTo>
                    <a:pt x="167" y="120"/>
                  </a:lnTo>
                  <a:lnTo>
                    <a:pt x="163" y="159"/>
                  </a:lnTo>
                  <a:lnTo>
                    <a:pt x="144" y="179"/>
                  </a:lnTo>
                  <a:lnTo>
                    <a:pt x="108" y="185"/>
                  </a:lnTo>
                  <a:lnTo>
                    <a:pt x="66" y="172"/>
                  </a:lnTo>
                  <a:lnTo>
                    <a:pt x="32" y="139"/>
                  </a:lnTo>
                  <a:lnTo>
                    <a:pt x="6" y="101"/>
                  </a:lnTo>
                  <a:lnTo>
                    <a:pt x="0" y="69"/>
                  </a:lnTo>
                  <a:lnTo>
                    <a:pt x="37" y="0"/>
                  </a:lnTo>
                  <a:close/>
                </a:path>
              </a:pathLst>
            </a:custGeom>
            <a:solidFill>
              <a:srgbClr val="F0F0FF"/>
            </a:solidFill>
            <a:ln w="11113">
              <a:solidFill>
                <a:srgbClr val="000000"/>
              </a:solidFill>
              <a:prstDash val="solid"/>
              <a:round/>
              <a:headEnd/>
              <a:tailEnd/>
            </a:ln>
          </p:spPr>
          <p:txBody>
            <a:bodyPr/>
            <a:lstStyle/>
            <a:p>
              <a:endParaRPr lang="zh-CN" altLang="en-US"/>
            </a:p>
          </p:txBody>
        </p:sp>
        <p:sp>
          <p:nvSpPr>
            <p:cNvPr id="112674" name="Oval 34"/>
            <p:cNvSpPr>
              <a:spLocks noChangeArrowheads="1"/>
            </p:cNvSpPr>
            <p:nvPr/>
          </p:nvSpPr>
          <p:spPr bwMode="auto">
            <a:xfrm>
              <a:off x="2876" y="1897"/>
              <a:ext cx="48" cy="46"/>
            </a:xfrm>
            <a:prstGeom prst="ellipse">
              <a:avLst/>
            </a:prstGeom>
            <a:solidFill>
              <a:srgbClr val="009080"/>
            </a:solidFill>
            <a:ln w="11176">
              <a:solidFill>
                <a:srgbClr val="000000"/>
              </a:solidFill>
              <a:round/>
              <a:headEnd/>
              <a:tailEnd/>
            </a:ln>
          </p:spPr>
          <p:txBody>
            <a:bodyPr/>
            <a:lstStyle/>
            <a:p>
              <a:endParaRPr lang="zh-CN" altLang="en-US"/>
            </a:p>
          </p:txBody>
        </p:sp>
        <p:sp>
          <p:nvSpPr>
            <p:cNvPr id="112675" name="Freeform 35"/>
            <p:cNvSpPr>
              <a:spLocks/>
            </p:cNvSpPr>
            <p:nvPr/>
          </p:nvSpPr>
          <p:spPr bwMode="auto">
            <a:xfrm>
              <a:off x="2784" y="2064"/>
              <a:ext cx="296" cy="240"/>
            </a:xfrm>
            <a:custGeom>
              <a:avLst/>
              <a:gdLst>
                <a:gd name="T0" fmla="*/ 0 w 296"/>
                <a:gd name="T1" fmla="*/ 240 h 240"/>
                <a:gd name="T2" fmla="*/ 192 w 296"/>
                <a:gd name="T3" fmla="*/ 192 h 240"/>
                <a:gd name="T4" fmla="*/ 288 w 296"/>
                <a:gd name="T5" fmla="*/ 96 h 240"/>
                <a:gd name="T6" fmla="*/ 240 w 296"/>
                <a:gd name="T7" fmla="*/ 0 h 240"/>
              </a:gdLst>
              <a:ahLst/>
              <a:cxnLst>
                <a:cxn ang="0">
                  <a:pos x="T0" y="T1"/>
                </a:cxn>
                <a:cxn ang="0">
                  <a:pos x="T2" y="T3"/>
                </a:cxn>
                <a:cxn ang="0">
                  <a:pos x="T4" y="T5"/>
                </a:cxn>
                <a:cxn ang="0">
                  <a:pos x="T6" y="T7"/>
                </a:cxn>
              </a:cxnLst>
              <a:rect l="0" t="0" r="r" b="b"/>
              <a:pathLst>
                <a:path w="296" h="240">
                  <a:moveTo>
                    <a:pt x="0" y="240"/>
                  </a:moveTo>
                  <a:cubicBezTo>
                    <a:pt x="72" y="228"/>
                    <a:pt x="144" y="216"/>
                    <a:pt x="192" y="192"/>
                  </a:cubicBezTo>
                  <a:cubicBezTo>
                    <a:pt x="240" y="168"/>
                    <a:pt x="280" y="128"/>
                    <a:pt x="288" y="96"/>
                  </a:cubicBezTo>
                  <a:cubicBezTo>
                    <a:pt x="296" y="64"/>
                    <a:pt x="268" y="32"/>
                    <a:pt x="240" y="0"/>
                  </a:cubicBezTo>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76" name="Freeform 36"/>
            <p:cNvSpPr>
              <a:spLocks/>
            </p:cNvSpPr>
            <p:nvPr/>
          </p:nvSpPr>
          <p:spPr bwMode="auto">
            <a:xfrm rot="20100000">
              <a:off x="2766" y="1775"/>
              <a:ext cx="194" cy="132"/>
            </a:xfrm>
            <a:custGeom>
              <a:avLst/>
              <a:gdLst>
                <a:gd name="T0" fmla="*/ 5 w 194"/>
                <a:gd name="T1" fmla="*/ 14 h 132"/>
                <a:gd name="T2" fmla="*/ 14 w 194"/>
                <a:gd name="T3" fmla="*/ 6 h 132"/>
                <a:gd name="T4" fmla="*/ 24 w 194"/>
                <a:gd name="T5" fmla="*/ 0 h 132"/>
                <a:gd name="T6" fmla="*/ 34 w 194"/>
                <a:gd name="T7" fmla="*/ 2 h 132"/>
                <a:gd name="T8" fmla="*/ 44 w 194"/>
                <a:gd name="T9" fmla="*/ 9 h 132"/>
                <a:gd name="T10" fmla="*/ 188 w 194"/>
                <a:gd name="T11" fmla="*/ 92 h 132"/>
                <a:gd name="T12" fmla="*/ 191 w 194"/>
                <a:gd name="T13" fmla="*/ 99 h 132"/>
                <a:gd name="T14" fmla="*/ 194 w 194"/>
                <a:gd name="T15" fmla="*/ 110 h 132"/>
                <a:gd name="T16" fmla="*/ 190 w 194"/>
                <a:gd name="T17" fmla="*/ 121 h 132"/>
                <a:gd name="T18" fmla="*/ 181 w 194"/>
                <a:gd name="T19" fmla="*/ 129 h 132"/>
                <a:gd name="T20" fmla="*/ 172 w 194"/>
                <a:gd name="T21" fmla="*/ 132 h 132"/>
                <a:gd name="T22" fmla="*/ 160 w 194"/>
                <a:gd name="T23" fmla="*/ 130 h 132"/>
                <a:gd name="T24" fmla="*/ 8 w 194"/>
                <a:gd name="T25" fmla="*/ 42 h 132"/>
                <a:gd name="T26" fmla="*/ 2 w 194"/>
                <a:gd name="T27" fmla="*/ 35 h 132"/>
                <a:gd name="T28" fmla="*/ 0 w 194"/>
                <a:gd name="T29" fmla="*/ 26 h 132"/>
                <a:gd name="T30" fmla="*/ 5 w 194"/>
                <a:gd name="T31" fmla="*/ 1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 h="132">
                  <a:moveTo>
                    <a:pt x="5" y="14"/>
                  </a:moveTo>
                  <a:lnTo>
                    <a:pt x="14" y="6"/>
                  </a:lnTo>
                  <a:lnTo>
                    <a:pt x="24" y="0"/>
                  </a:lnTo>
                  <a:lnTo>
                    <a:pt x="34" y="2"/>
                  </a:lnTo>
                  <a:lnTo>
                    <a:pt x="44" y="9"/>
                  </a:lnTo>
                  <a:lnTo>
                    <a:pt x="188" y="92"/>
                  </a:lnTo>
                  <a:lnTo>
                    <a:pt x="191" y="99"/>
                  </a:lnTo>
                  <a:lnTo>
                    <a:pt x="194" y="110"/>
                  </a:lnTo>
                  <a:lnTo>
                    <a:pt x="190" y="121"/>
                  </a:lnTo>
                  <a:lnTo>
                    <a:pt x="181" y="129"/>
                  </a:lnTo>
                  <a:lnTo>
                    <a:pt x="172" y="132"/>
                  </a:lnTo>
                  <a:lnTo>
                    <a:pt x="160" y="130"/>
                  </a:lnTo>
                  <a:lnTo>
                    <a:pt x="8" y="42"/>
                  </a:lnTo>
                  <a:lnTo>
                    <a:pt x="2" y="35"/>
                  </a:lnTo>
                  <a:lnTo>
                    <a:pt x="0" y="26"/>
                  </a:lnTo>
                  <a:lnTo>
                    <a:pt x="5" y="14"/>
                  </a:lnTo>
                  <a:close/>
                </a:path>
              </a:pathLst>
            </a:custGeom>
            <a:solidFill>
              <a:srgbClr val="C08040"/>
            </a:solidFill>
            <a:ln w="11176">
              <a:solidFill>
                <a:srgbClr val="000000"/>
              </a:solidFill>
              <a:prstDash val="solid"/>
              <a:round/>
              <a:headEnd/>
              <a:tailEnd/>
            </a:ln>
          </p:spPr>
          <p:txBody>
            <a:bodyPr/>
            <a:lstStyle/>
            <a:p>
              <a:endParaRPr lang="zh-CN" altLang="en-US"/>
            </a:p>
          </p:txBody>
        </p:sp>
        <p:grpSp>
          <p:nvGrpSpPr>
            <p:cNvPr id="112677" name="Group 37"/>
            <p:cNvGrpSpPr>
              <a:grpSpLocks/>
            </p:cNvGrpSpPr>
            <p:nvPr/>
          </p:nvGrpSpPr>
          <p:grpSpPr bwMode="auto">
            <a:xfrm>
              <a:off x="2205" y="2198"/>
              <a:ext cx="1888" cy="1489"/>
              <a:chOff x="2205" y="2198"/>
              <a:chExt cx="1888" cy="1489"/>
            </a:xfrm>
          </p:grpSpPr>
          <p:grpSp>
            <p:nvGrpSpPr>
              <p:cNvPr id="112678" name="Group 38"/>
              <p:cNvGrpSpPr>
                <a:grpSpLocks/>
              </p:cNvGrpSpPr>
              <p:nvPr/>
            </p:nvGrpSpPr>
            <p:grpSpPr bwMode="auto">
              <a:xfrm>
                <a:off x="2205" y="2423"/>
                <a:ext cx="1888" cy="1159"/>
                <a:chOff x="2205" y="2423"/>
                <a:chExt cx="1888" cy="1159"/>
              </a:xfrm>
            </p:grpSpPr>
            <p:sp>
              <p:nvSpPr>
                <p:cNvPr id="112679" name="Freeform 39"/>
                <p:cNvSpPr>
                  <a:spLocks/>
                </p:cNvSpPr>
                <p:nvPr/>
              </p:nvSpPr>
              <p:spPr bwMode="auto">
                <a:xfrm>
                  <a:off x="2205" y="2423"/>
                  <a:ext cx="1888" cy="1159"/>
                </a:xfrm>
                <a:custGeom>
                  <a:avLst/>
                  <a:gdLst>
                    <a:gd name="T0" fmla="*/ 690 w 1888"/>
                    <a:gd name="T1" fmla="*/ 6 h 1159"/>
                    <a:gd name="T2" fmla="*/ 1233 w 1888"/>
                    <a:gd name="T3" fmla="*/ 120 h 1159"/>
                    <a:gd name="T4" fmla="*/ 1381 w 1888"/>
                    <a:gd name="T5" fmla="*/ 488 h 1159"/>
                    <a:gd name="T6" fmla="*/ 1421 w 1888"/>
                    <a:gd name="T7" fmla="*/ 531 h 1159"/>
                    <a:gd name="T8" fmla="*/ 1449 w 1888"/>
                    <a:gd name="T9" fmla="*/ 588 h 1159"/>
                    <a:gd name="T10" fmla="*/ 1489 w 1888"/>
                    <a:gd name="T11" fmla="*/ 652 h 1159"/>
                    <a:gd name="T12" fmla="*/ 1519 w 1888"/>
                    <a:gd name="T13" fmla="*/ 699 h 1159"/>
                    <a:gd name="T14" fmla="*/ 1577 w 1888"/>
                    <a:gd name="T15" fmla="*/ 748 h 1159"/>
                    <a:gd name="T16" fmla="*/ 1610 w 1888"/>
                    <a:gd name="T17" fmla="*/ 811 h 1159"/>
                    <a:gd name="T18" fmla="*/ 1631 w 1888"/>
                    <a:gd name="T19" fmla="*/ 869 h 1159"/>
                    <a:gd name="T20" fmla="*/ 1635 w 1888"/>
                    <a:gd name="T21" fmla="*/ 931 h 1159"/>
                    <a:gd name="T22" fmla="*/ 1689 w 1888"/>
                    <a:gd name="T23" fmla="*/ 943 h 1159"/>
                    <a:gd name="T24" fmla="*/ 1741 w 1888"/>
                    <a:gd name="T25" fmla="*/ 963 h 1159"/>
                    <a:gd name="T26" fmla="*/ 1797 w 1888"/>
                    <a:gd name="T27" fmla="*/ 995 h 1159"/>
                    <a:gd name="T28" fmla="*/ 1838 w 1888"/>
                    <a:gd name="T29" fmla="*/ 1039 h 1159"/>
                    <a:gd name="T30" fmla="*/ 1863 w 1888"/>
                    <a:gd name="T31" fmla="*/ 1090 h 1159"/>
                    <a:gd name="T32" fmla="*/ 1888 w 1888"/>
                    <a:gd name="T33" fmla="*/ 1159 h 1159"/>
                    <a:gd name="T34" fmla="*/ 704 w 1888"/>
                    <a:gd name="T35" fmla="*/ 1159 h 1159"/>
                    <a:gd name="T36" fmla="*/ 672 w 1888"/>
                    <a:gd name="T37" fmla="*/ 1116 h 1159"/>
                    <a:gd name="T38" fmla="*/ 658 w 1888"/>
                    <a:gd name="T39" fmla="*/ 1076 h 1159"/>
                    <a:gd name="T40" fmla="*/ 649 w 1888"/>
                    <a:gd name="T41" fmla="*/ 1014 h 1159"/>
                    <a:gd name="T42" fmla="*/ 632 w 1888"/>
                    <a:gd name="T43" fmla="*/ 950 h 1159"/>
                    <a:gd name="T44" fmla="*/ 582 w 1888"/>
                    <a:gd name="T45" fmla="*/ 893 h 1159"/>
                    <a:gd name="T46" fmla="*/ 538 w 1888"/>
                    <a:gd name="T47" fmla="*/ 913 h 1159"/>
                    <a:gd name="T48" fmla="*/ 492 w 1888"/>
                    <a:gd name="T49" fmla="*/ 950 h 1159"/>
                    <a:gd name="T50" fmla="*/ 449 w 1888"/>
                    <a:gd name="T51" fmla="*/ 982 h 1159"/>
                    <a:gd name="T52" fmla="*/ 406 w 1888"/>
                    <a:gd name="T53" fmla="*/ 1044 h 1159"/>
                    <a:gd name="T54" fmla="*/ 372 w 1888"/>
                    <a:gd name="T55" fmla="*/ 1127 h 1159"/>
                    <a:gd name="T56" fmla="*/ 298 w 1888"/>
                    <a:gd name="T57" fmla="*/ 1105 h 1159"/>
                    <a:gd name="T58" fmla="*/ 49 w 1888"/>
                    <a:gd name="T59" fmla="*/ 1127 h 1159"/>
                    <a:gd name="T60" fmla="*/ 24 w 1888"/>
                    <a:gd name="T61" fmla="*/ 1087 h 1159"/>
                    <a:gd name="T62" fmla="*/ 2 w 1888"/>
                    <a:gd name="T63" fmla="*/ 1007 h 1159"/>
                    <a:gd name="T64" fmla="*/ 0 w 1888"/>
                    <a:gd name="T65" fmla="*/ 924 h 1159"/>
                    <a:gd name="T66" fmla="*/ 19 w 1888"/>
                    <a:gd name="T67" fmla="*/ 837 h 1159"/>
                    <a:gd name="T68" fmla="*/ 56 w 1888"/>
                    <a:gd name="T69" fmla="*/ 758 h 1159"/>
                    <a:gd name="T70" fmla="*/ 120 w 1888"/>
                    <a:gd name="T71" fmla="*/ 690 h 1159"/>
                    <a:gd name="T72" fmla="*/ 199 w 1888"/>
                    <a:gd name="T73" fmla="*/ 645 h 1159"/>
                    <a:gd name="T74" fmla="*/ 190 w 1888"/>
                    <a:gd name="T75" fmla="*/ 566 h 1159"/>
                    <a:gd name="T76" fmla="*/ 208 w 1888"/>
                    <a:gd name="T77" fmla="*/ 500 h 1159"/>
                    <a:gd name="T78" fmla="*/ 236 w 1888"/>
                    <a:gd name="T79" fmla="*/ 422 h 1159"/>
                    <a:gd name="T80" fmla="*/ 278 w 1888"/>
                    <a:gd name="T81" fmla="*/ 358 h 1159"/>
                    <a:gd name="T82" fmla="*/ 322 w 1888"/>
                    <a:gd name="T83" fmla="*/ 323 h 1159"/>
                    <a:gd name="T84" fmla="*/ 388 w 1888"/>
                    <a:gd name="T85" fmla="*/ 294 h 1159"/>
                    <a:gd name="T86" fmla="*/ 435 w 1888"/>
                    <a:gd name="T87" fmla="*/ 279 h 1159"/>
                    <a:gd name="T88" fmla="*/ 486 w 1888"/>
                    <a:gd name="T89" fmla="*/ 203 h 1159"/>
                    <a:gd name="T90" fmla="*/ 480 w 1888"/>
                    <a:gd name="T91" fmla="*/ 76 h 1159"/>
                    <a:gd name="T92" fmla="*/ 524 w 1888"/>
                    <a:gd name="T93" fmla="*/ 19 h 1159"/>
                    <a:gd name="T94" fmla="*/ 582 w 1888"/>
                    <a:gd name="T95" fmla="*/ 0 h 1159"/>
                    <a:gd name="T96" fmla="*/ 690 w 1888"/>
                    <a:gd name="T97" fmla="*/ 6 h 1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88" h="1159">
                      <a:moveTo>
                        <a:pt x="690" y="6"/>
                      </a:moveTo>
                      <a:lnTo>
                        <a:pt x="1233" y="120"/>
                      </a:lnTo>
                      <a:lnTo>
                        <a:pt x="1381" y="488"/>
                      </a:lnTo>
                      <a:lnTo>
                        <a:pt x="1421" y="531"/>
                      </a:lnTo>
                      <a:lnTo>
                        <a:pt x="1449" y="588"/>
                      </a:lnTo>
                      <a:lnTo>
                        <a:pt x="1489" y="652"/>
                      </a:lnTo>
                      <a:lnTo>
                        <a:pt x="1519" y="699"/>
                      </a:lnTo>
                      <a:lnTo>
                        <a:pt x="1577" y="748"/>
                      </a:lnTo>
                      <a:lnTo>
                        <a:pt x="1610" y="811"/>
                      </a:lnTo>
                      <a:lnTo>
                        <a:pt x="1631" y="869"/>
                      </a:lnTo>
                      <a:lnTo>
                        <a:pt x="1635" y="931"/>
                      </a:lnTo>
                      <a:lnTo>
                        <a:pt x="1689" y="943"/>
                      </a:lnTo>
                      <a:lnTo>
                        <a:pt x="1741" y="963"/>
                      </a:lnTo>
                      <a:lnTo>
                        <a:pt x="1797" y="995"/>
                      </a:lnTo>
                      <a:lnTo>
                        <a:pt x="1838" y="1039"/>
                      </a:lnTo>
                      <a:lnTo>
                        <a:pt x="1863" y="1090"/>
                      </a:lnTo>
                      <a:lnTo>
                        <a:pt x="1888" y="1159"/>
                      </a:lnTo>
                      <a:lnTo>
                        <a:pt x="704" y="1159"/>
                      </a:lnTo>
                      <a:lnTo>
                        <a:pt x="672" y="1116"/>
                      </a:lnTo>
                      <a:lnTo>
                        <a:pt x="658" y="1076"/>
                      </a:lnTo>
                      <a:lnTo>
                        <a:pt x="649" y="1014"/>
                      </a:lnTo>
                      <a:lnTo>
                        <a:pt x="632" y="950"/>
                      </a:lnTo>
                      <a:lnTo>
                        <a:pt x="582" y="893"/>
                      </a:lnTo>
                      <a:lnTo>
                        <a:pt x="538" y="913"/>
                      </a:lnTo>
                      <a:lnTo>
                        <a:pt x="492" y="950"/>
                      </a:lnTo>
                      <a:lnTo>
                        <a:pt x="449" y="982"/>
                      </a:lnTo>
                      <a:lnTo>
                        <a:pt x="406" y="1044"/>
                      </a:lnTo>
                      <a:lnTo>
                        <a:pt x="372" y="1127"/>
                      </a:lnTo>
                      <a:lnTo>
                        <a:pt x="298" y="1105"/>
                      </a:lnTo>
                      <a:lnTo>
                        <a:pt x="49" y="1127"/>
                      </a:lnTo>
                      <a:lnTo>
                        <a:pt x="24" y="1087"/>
                      </a:lnTo>
                      <a:lnTo>
                        <a:pt x="2" y="1007"/>
                      </a:lnTo>
                      <a:lnTo>
                        <a:pt x="0" y="924"/>
                      </a:lnTo>
                      <a:lnTo>
                        <a:pt x="19" y="837"/>
                      </a:lnTo>
                      <a:lnTo>
                        <a:pt x="56" y="758"/>
                      </a:lnTo>
                      <a:lnTo>
                        <a:pt x="120" y="690"/>
                      </a:lnTo>
                      <a:lnTo>
                        <a:pt x="199" y="645"/>
                      </a:lnTo>
                      <a:lnTo>
                        <a:pt x="190" y="566"/>
                      </a:lnTo>
                      <a:lnTo>
                        <a:pt x="208" y="500"/>
                      </a:lnTo>
                      <a:lnTo>
                        <a:pt x="236" y="422"/>
                      </a:lnTo>
                      <a:lnTo>
                        <a:pt x="278" y="358"/>
                      </a:lnTo>
                      <a:lnTo>
                        <a:pt x="322" y="323"/>
                      </a:lnTo>
                      <a:lnTo>
                        <a:pt x="388" y="294"/>
                      </a:lnTo>
                      <a:lnTo>
                        <a:pt x="435" y="279"/>
                      </a:lnTo>
                      <a:lnTo>
                        <a:pt x="486" y="203"/>
                      </a:lnTo>
                      <a:lnTo>
                        <a:pt x="480" y="76"/>
                      </a:lnTo>
                      <a:lnTo>
                        <a:pt x="524" y="19"/>
                      </a:lnTo>
                      <a:lnTo>
                        <a:pt x="582" y="0"/>
                      </a:lnTo>
                      <a:lnTo>
                        <a:pt x="690" y="6"/>
                      </a:lnTo>
                      <a:close/>
                    </a:path>
                  </a:pathLst>
                </a:custGeom>
                <a:solidFill>
                  <a:srgbClr val="4080FF"/>
                </a:solidFill>
                <a:ln w="11176">
                  <a:solidFill>
                    <a:srgbClr val="000000"/>
                  </a:solidFill>
                  <a:prstDash val="solid"/>
                  <a:round/>
                  <a:headEnd/>
                  <a:tailEnd/>
                </a:ln>
              </p:spPr>
              <p:txBody>
                <a:bodyPr/>
                <a:lstStyle/>
                <a:p>
                  <a:endParaRPr lang="zh-CN" altLang="en-US"/>
                </a:p>
              </p:txBody>
            </p:sp>
            <p:sp>
              <p:nvSpPr>
                <p:cNvPr id="112680" name="Freeform 40"/>
                <p:cNvSpPr>
                  <a:spLocks/>
                </p:cNvSpPr>
                <p:nvPr/>
              </p:nvSpPr>
              <p:spPr bwMode="auto">
                <a:xfrm>
                  <a:off x="2275" y="3203"/>
                  <a:ext cx="75" cy="213"/>
                </a:xfrm>
                <a:custGeom>
                  <a:avLst/>
                  <a:gdLst>
                    <a:gd name="T0" fmla="*/ 75 w 75"/>
                    <a:gd name="T1" fmla="*/ 0 h 213"/>
                    <a:gd name="T2" fmla="*/ 5 w 75"/>
                    <a:gd name="T3" fmla="*/ 76 h 213"/>
                    <a:gd name="T4" fmla="*/ 0 w 75"/>
                    <a:gd name="T5" fmla="*/ 138 h 213"/>
                    <a:gd name="T6" fmla="*/ 5 w 75"/>
                    <a:gd name="T7" fmla="*/ 195 h 213"/>
                    <a:gd name="T8" fmla="*/ 18 w 75"/>
                    <a:gd name="T9" fmla="*/ 213 h 213"/>
                  </a:gdLst>
                  <a:ahLst/>
                  <a:cxnLst>
                    <a:cxn ang="0">
                      <a:pos x="T0" y="T1"/>
                    </a:cxn>
                    <a:cxn ang="0">
                      <a:pos x="T2" y="T3"/>
                    </a:cxn>
                    <a:cxn ang="0">
                      <a:pos x="T4" y="T5"/>
                    </a:cxn>
                    <a:cxn ang="0">
                      <a:pos x="T6" y="T7"/>
                    </a:cxn>
                    <a:cxn ang="0">
                      <a:pos x="T8" y="T9"/>
                    </a:cxn>
                  </a:cxnLst>
                  <a:rect l="0" t="0" r="r" b="b"/>
                  <a:pathLst>
                    <a:path w="75" h="213">
                      <a:moveTo>
                        <a:pt x="75" y="0"/>
                      </a:moveTo>
                      <a:lnTo>
                        <a:pt x="5" y="76"/>
                      </a:lnTo>
                      <a:lnTo>
                        <a:pt x="0" y="138"/>
                      </a:lnTo>
                      <a:lnTo>
                        <a:pt x="5" y="195"/>
                      </a:lnTo>
                      <a:lnTo>
                        <a:pt x="18" y="213"/>
                      </a:lnTo>
                    </a:path>
                  </a:pathLst>
                </a:custGeom>
                <a:noFill/>
                <a:ln w="11176">
                  <a:solidFill>
                    <a:srgbClr val="0020A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681" name="Freeform 41"/>
                <p:cNvSpPr>
                  <a:spLocks/>
                </p:cNvSpPr>
                <p:nvPr/>
              </p:nvSpPr>
              <p:spPr bwMode="auto">
                <a:xfrm>
                  <a:off x="2740" y="3107"/>
                  <a:ext cx="173" cy="237"/>
                </a:xfrm>
                <a:custGeom>
                  <a:avLst/>
                  <a:gdLst>
                    <a:gd name="T0" fmla="*/ 0 w 173"/>
                    <a:gd name="T1" fmla="*/ 172 h 237"/>
                    <a:gd name="T2" fmla="*/ 28 w 173"/>
                    <a:gd name="T3" fmla="*/ 184 h 237"/>
                    <a:gd name="T4" fmla="*/ 44 w 173"/>
                    <a:gd name="T5" fmla="*/ 197 h 237"/>
                    <a:gd name="T6" fmla="*/ 22 w 173"/>
                    <a:gd name="T7" fmla="*/ 206 h 237"/>
                    <a:gd name="T8" fmla="*/ 51 w 173"/>
                    <a:gd name="T9" fmla="*/ 215 h 237"/>
                    <a:gd name="T10" fmla="*/ 79 w 173"/>
                    <a:gd name="T11" fmla="*/ 237 h 237"/>
                    <a:gd name="T12" fmla="*/ 72 w 173"/>
                    <a:gd name="T13" fmla="*/ 179 h 237"/>
                    <a:gd name="T14" fmla="*/ 118 w 173"/>
                    <a:gd name="T15" fmla="*/ 121 h 237"/>
                    <a:gd name="T16" fmla="*/ 148 w 173"/>
                    <a:gd name="T17" fmla="*/ 99 h 237"/>
                    <a:gd name="T18" fmla="*/ 173 w 173"/>
                    <a:gd name="T19" fmla="*/ 89 h 237"/>
                    <a:gd name="T20" fmla="*/ 152 w 173"/>
                    <a:gd name="T21" fmla="*/ 89 h 237"/>
                    <a:gd name="T22" fmla="*/ 108 w 173"/>
                    <a:gd name="T23" fmla="*/ 99 h 237"/>
                    <a:gd name="T24" fmla="*/ 75 w 173"/>
                    <a:gd name="T25" fmla="*/ 125 h 237"/>
                    <a:gd name="T26" fmla="*/ 83 w 173"/>
                    <a:gd name="T27" fmla="*/ 89 h 237"/>
                    <a:gd name="T28" fmla="*/ 111 w 173"/>
                    <a:gd name="T29" fmla="*/ 38 h 237"/>
                    <a:gd name="T30" fmla="*/ 146 w 173"/>
                    <a:gd name="T31" fmla="*/ 0 h 237"/>
                    <a:gd name="T32" fmla="*/ 111 w 173"/>
                    <a:gd name="T33" fmla="*/ 18 h 237"/>
                    <a:gd name="T34" fmla="*/ 67 w 173"/>
                    <a:gd name="T35" fmla="*/ 61 h 237"/>
                    <a:gd name="T36" fmla="*/ 51 w 173"/>
                    <a:gd name="T37" fmla="*/ 115 h 237"/>
                    <a:gd name="T38" fmla="*/ 51 w 173"/>
                    <a:gd name="T39" fmla="*/ 162 h 237"/>
                    <a:gd name="T40" fmla="*/ 51 w 173"/>
                    <a:gd name="T41" fmla="*/ 187 h 237"/>
                    <a:gd name="T42" fmla="*/ 35 w 173"/>
                    <a:gd name="T43" fmla="*/ 165 h 237"/>
                    <a:gd name="T44" fmla="*/ 0 w 173"/>
                    <a:gd name="T45" fmla="*/ 172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3" h="237">
                      <a:moveTo>
                        <a:pt x="0" y="172"/>
                      </a:moveTo>
                      <a:lnTo>
                        <a:pt x="28" y="184"/>
                      </a:lnTo>
                      <a:lnTo>
                        <a:pt x="44" y="197"/>
                      </a:lnTo>
                      <a:lnTo>
                        <a:pt x="22" y="206"/>
                      </a:lnTo>
                      <a:lnTo>
                        <a:pt x="51" y="215"/>
                      </a:lnTo>
                      <a:lnTo>
                        <a:pt x="79" y="237"/>
                      </a:lnTo>
                      <a:lnTo>
                        <a:pt x="72" y="179"/>
                      </a:lnTo>
                      <a:lnTo>
                        <a:pt x="118" y="121"/>
                      </a:lnTo>
                      <a:lnTo>
                        <a:pt x="148" y="99"/>
                      </a:lnTo>
                      <a:lnTo>
                        <a:pt x="173" y="89"/>
                      </a:lnTo>
                      <a:lnTo>
                        <a:pt x="152" y="89"/>
                      </a:lnTo>
                      <a:lnTo>
                        <a:pt x="108" y="99"/>
                      </a:lnTo>
                      <a:lnTo>
                        <a:pt x="75" y="125"/>
                      </a:lnTo>
                      <a:lnTo>
                        <a:pt x="83" y="89"/>
                      </a:lnTo>
                      <a:lnTo>
                        <a:pt x="111" y="38"/>
                      </a:lnTo>
                      <a:lnTo>
                        <a:pt x="146" y="0"/>
                      </a:lnTo>
                      <a:lnTo>
                        <a:pt x="111" y="18"/>
                      </a:lnTo>
                      <a:lnTo>
                        <a:pt x="67" y="61"/>
                      </a:lnTo>
                      <a:lnTo>
                        <a:pt x="51" y="115"/>
                      </a:lnTo>
                      <a:lnTo>
                        <a:pt x="51" y="162"/>
                      </a:lnTo>
                      <a:lnTo>
                        <a:pt x="51" y="187"/>
                      </a:lnTo>
                      <a:lnTo>
                        <a:pt x="35" y="165"/>
                      </a:lnTo>
                      <a:lnTo>
                        <a:pt x="0" y="172"/>
                      </a:lnTo>
                      <a:close/>
                    </a:path>
                  </a:pathLst>
                </a:custGeom>
                <a:solidFill>
                  <a:srgbClr val="0020A0"/>
                </a:solidFill>
                <a:ln w="11176">
                  <a:solidFill>
                    <a:srgbClr val="000000"/>
                  </a:solidFill>
                  <a:prstDash val="solid"/>
                  <a:round/>
                  <a:headEnd/>
                  <a:tailEnd/>
                </a:ln>
              </p:spPr>
              <p:txBody>
                <a:bodyPr/>
                <a:lstStyle/>
                <a:p>
                  <a:endParaRPr lang="zh-CN" altLang="en-US"/>
                </a:p>
              </p:txBody>
            </p:sp>
            <p:sp>
              <p:nvSpPr>
                <p:cNvPr id="112682" name="Freeform 42"/>
                <p:cNvSpPr>
                  <a:spLocks/>
                </p:cNvSpPr>
                <p:nvPr/>
              </p:nvSpPr>
              <p:spPr bwMode="auto">
                <a:xfrm>
                  <a:off x="2404" y="3050"/>
                  <a:ext cx="70" cy="21"/>
                </a:xfrm>
                <a:custGeom>
                  <a:avLst/>
                  <a:gdLst>
                    <a:gd name="T0" fmla="*/ 0 w 70"/>
                    <a:gd name="T1" fmla="*/ 21 h 21"/>
                    <a:gd name="T2" fmla="*/ 22 w 70"/>
                    <a:gd name="T3" fmla="*/ 18 h 21"/>
                    <a:gd name="T4" fmla="*/ 42 w 70"/>
                    <a:gd name="T5" fmla="*/ 3 h 21"/>
                    <a:gd name="T6" fmla="*/ 70 w 70"/>
                    <a:gd name="T7" fmla="*/ 0 h 21"/>
                  </a:gdLst>
                  <a:ahLst/>
                  <a:cxnLst>
                    <a:cxn ang="0">
                      <a:pos x="T0" y="T1"/>
                    </a:cxn>
                    <a:cxn ang="0">
                      <a:pos x="T2" y="T3"/>
                    </a:cxn>
                    <a:cxn ang="0">
                      <a:pos x="T4" y="T5"/>
                    </a:cxn>
                    <a:cxn ang="0">
                      <a:pos x="T6" y="T7"/>
                    </a:cxn>
                  </a:cxnLst>
                  <a:rect l="0" t="0" r="r" b="b"/>
                  <a:pathLst>
                    <a:path w="70" h="21">
                      <a:moveTo>
                        <a:pt x="0" y="21"/>
                      </a:moveTo>
                      <a:lnTo>
                        <a:pt x="22" y="18"/>
                      </a:lnTo>
                      <a:lnTo>
                        <a:pt x="42" y="3"/>
                      </a:lnTo>
                      <a:lnTo>
                        <a:pt x="70" y="0"/>
                      </a:lnTo>
                    </a:path>
                  </a:pathLst>
                </a:custGeom>
                <a:noFill/>
                <a:ln w="11176">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683" name="Freeform 43"/>
                <p:cNvSpPr>
                  <a:spLocks/>
                </p:cNvSpPr>
                <p:nvPr/>
              </p:nvSpPr>
              <p:spPr bwMode="auto">
                <a:xfrm>
                  <a:off x="2775" y="2539"/>
                  <a:ext cx="844" cy="510"/>
                </a:xfrm>
                <a:custGeom>
                  <a:avLst/>
                  <a:gdLst>
                    <a:gd name="T0" fmla="*/ 0 w 844"/>
                    <a:gd name="T1" fmla="*/ 17 h 510"/>
                    <a:gd name="T2" fmla="*/ 16 w 844"/>
                    <a:gd name="T3" fmla="*/ 54 h 510"/>
                    <a:gd name="T4" fmla="*/ 54 w 844"/>
                    <a:gd name="T5" fmla="*/ 89 h 510"/>
                    <a:gd name="T6" fmla="*/ 91 w 844"/>
                    <a:gd name="T7" fmla="*/ 102 h 510"/>
                    <a:gd name="T8" fmla="*/ 144 w 844"/>
                    <a:gd name="T9" fmla="*/ 114 h 510"/>
                    <a:gd name="T10" fmla="*/ 186 w 844"/>
                    <a:gd name="T11" fmla="*/ 126 h 510"/>
                    <a:gd name="T12" fmla="*/ 256 w 844"/>
                    <a:gd name="T13" fmla="*/ 140 h 510"/>
                    <a:gd name="T14" fmla="*/ 335 w 844"/>
                    <a:gd name="T15" fmla="*/ 155 h 510"/>
                    <a:gd name="T16" fmla="*/ 405 w 844"/>
                    <a:gd name="T17" fmla="*/ 177 h 510"/>
                    <a:gd name="T18" fmla="*/ 451 w 844"/>
                    <a:gd name="T19" fmla="*/ 196 h 510"/>
                    <a:gd name="T20" fmla="*/ 503 w 844"/>
                    <a:gd name="T21" fmla="*/ 231 h 510"/>
                    <a:gd name="T22" fmla="*/ 541 w 844"/>
                    <a:gd name="T23" fmla="*/ 279 h 510"/>
                    <a:gd name="T24" fmla="*/ 576 w 844"/>
                    <a:gd name="T25" fmla="*/ 351 h 510"/>
                    <a:gd name="T26" fmla="*/ 601 w 844"/>
                    <a:gd name="T27" fmla="*/ 430 h 510"/>
                    <a:gd name="T28" fmla="*/ 614 w 844"/>
                    <a:gd name="T29" fmla="*/ 510 h 510"/>
                    <a:gd name="T30" fmla="*/ 627 w 844"/>
                    <a:gd name="T31" fmla="*/ 456 h 510"/>
                    <a:gd name="T32" fmla="*/ 640 w 844"/>
                    <a:gd name="T33" fmla="*/ 410 h 510"/>
                    <a:gd name="T34" fmla="*/ 649 w 844"/>
                    <a:gd name="T35" fmla="*/ 344 h 510"/>
                    <a:gd name="T36" fmla="*/ 652 w 844"/>
                    <a:gd name="T37" fmla="*/ 272 h 510"/>
                    <a:gd name="T38" fmla="*/ 660 w 844"/>
                    <a:gd name="T39" fmla="*/ 206 h 510"/>
                    <a:gd name="T40" fmla="*/ 661 w 844"/>
                    <a:gd name="T41" fmla="*/ 121 h 510"/>
                    <a:gd name="T42" fmla="*/ 710 w 844"/>
                    <a:gd name="T43" fmla="*/ 181 h 510"/>
                    <a:gd name="T44" fmla="*/ 731 w 844"/>
                    <a:gd name="T45" fmla="*/ 238 h 510"/>
                    <a:gd name="T46" fmla="*/ 751 w 844"/>
                    <a:gd name="T47" fmla="*/ 289 h 510"/>
                    <a:gd name="T48" fmla="*/ 763 w 844"/>
                    <a:gd name="T49" fmla="*/ 338 h 510"/>
                    <a:gd name="T50" fmla="*/ 770 w 844"/>
                    <a:gd name="T51" fmla="*/ 368 h 510"/>
                    <a:gd name="T52" fmla="*/ 844 w 844"/>
                    <a:gd name="T53" fmla="*/ 426 h 510"/>
                    <a:gd name="T54" fmla="*/ 783 w 844"/>
                    <a:gd name="T55" fmla="*/ 358 h 510"/>
                    <a:gd name="T56" fmla="*/ 770 w 844"/>
                    <a:gd name="T57" fmla="*/ 308 h 510"/>
                    <a:gd name="T58" fmla="*/ 735 w 844"/>
                    <a:gd name="T59" fmla="*/ 199 h 510"/>
                    <a:gd name="T60" fmla="*/ 668 w 844"/>
                    <a:gd name="T61" fmla="*/ 102 h 510"/>
                    <a:gd name="T62" fmla="*/ 634 w 844"/>
                    <a:gd name="T63" fmla="*/ 44 h 510"/>
                    <a:gd name="T64" fmla="*/ 586 w 844"/>
                    <a:gd name="T65" fmla="*/ 48 h 510"/>
                    <a:gd name="T66" fmla="*/ 548 w 844"/>
                    <a:gd name="T67" fmla="*/ 48 h 510"/>
                    <a:gd name="T68" fmla="*/ 494 w 844"/>
                    <a:gd name="T69" fmla="*/ 48 h 510"/>
                    <a:gd name="T70" fmla="*/ 433 w 844"/>
                    <a:gd name="T71" fmla="*/ 38 h 510"/>
                    <a:gd name="T72" fmla="*/ 379 w 844"/>
                    <a:gd name="T73" fmla="*/ 38 h 510"/>
                    <a:gd name="T74" fmla="*/ 339 w 844"/>
                    <a:gd name="T75" fmla="*/ 19 h 510"/>
                    <a:gd name="T76" fmla="*/ 275 w 844"/>
                    <a:gd name="T77" fmla="*/ 3 h 510"/>
                    <a:gd name="T78" fmla="*/ 186 w 844"/>
                    <a:gd name="T79" fmla="*/ 0 h 510"/>
                    <a:gd name="T80" fmla="*/ 66 w 844"/>
                    <a:gd name="T81" fmla="*/ 9 h 510"/>
                    <a:gd name="T82" fmla="*/ 0 w 844"/>
                    <a:gd name="T83" fmla="*/ 17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44" h="510">
                      <a:moveTo>
                        <a:pt x="0" y="17"/>
                      </a:moveTo>
                      <a:lnTo>
                        <a:pt x="16" y="54"/>
                      </a:lnTo>
                      <a:lnTo>
                        <a:pt x="54" y="89"/>
                      </a:lnTo>
                      <a:lnTo>
                        <a:pt x="91" y="102"/>
                      </a:lnTo>
                      <a:lnTo>
                        <a:pt x="144" y="114"/>
                      </a:lnTo>
                      <a:lnTo>
                        <a:pt x="186" y="126"/>
                      </a:lnTo>
                      <a:lnTo>
                        <a:pt x="256" y="140"/>
                      </a:lnTo>
                      <a:lnTo>
                        <a:pt x="335" y="155"/>
                      </a:lnTo>
                      <a:lnTo>
                        <a:pt x="405" y="177"/>
                      </a:lnTo>
                      <a:lnTo>
                        <a:pt x="451" y="196"/>
                      </a:lnTo>
                      <a:lnTo>
                        <a:pt x="503" y="231"/>
                      </a:lnTo>
                      <a:lnTo>
                        <a:pt x="541" y="279"/>
                      </a:lnTo>
                      <a:lnTo>
                        <a:pt x="576" y="351"/>
                      </a:lnTo>
                      <a:lnTo>
                        <a:pt x="601" y="430"/>
                      </a:lnTo>
                      <a:lnTo>
                        <a:pt x="614" y="510"/>
                      </a:lnTo>
                      <a:lnTo>
                        <a:pt x="627" y="456"/>
                      </a:lnTo>
                      <a:lnTo>
                        <a:pt x="640" y="410"/>
                      </a:lnTo>
                      <a:lnTo>
                        <a:pt x="649" y="344"/>
                      </a:lnTo>
                      <a:lnTo>
                        <a:pt x="652" y="272"/>
                      </a:lnTo>
                      <a:lnTo>
                        <a:pt x="660" y="206"/>
                      </a:lnTo>
                      <a:lnTo>
                        <a:pt x="661" y="121"/>
                      </a:lnTo>
                      <a:lnTo>
                        <a:pt x="710" y="181"/>
                      </a:lnTo>
                      <a:lnTo>
                        <a:pt x="731" y="238"/>
                      </a:lnTo>
                      <a:lnTo>
                        <a:pt x="751" y="289"/>
                      </a:lnTo>
                      <a:lnTo>
                        <a:pt x="763" y="338"/>
                      </a:lnTo>
                      <a:lnTo>
                        <a:pt x="770" y="368"/>
                      </a:lnTo>
                      <a:lnTo>
                        <a:pt x="844" y="426"/>
                      </a:lnTo>
                      <a:lnTo>
                        <a:pt x="783" y="358"/>
                      </a:lnTo>
                      <a:lnTo>
                        <a:pt x="770" y="308"/>
                      </a:lnTo>
                      <a:lnTo>
                        <a:pt x="735" y="199"/>
                      </a:lnTo>
                      <a:lnTo>
                        <a:pt x="668" y="102"/>
                      </a:lnTo>
                      <a:lnTo>
                        <a:pt x="634" y="44"/>
                      </a:lnTo>
                      <a:lnTo>
                        <a:pt x="586" y="48"/>
                      </a:lnTo>
                      <a:lnTo>
                        <a:pt x="548" y="48"/>
                      </a:lnTo>
                      <a:lnTo>
                        <a:pt x="494" y="48"/>
                      </a:lnTo>
                      <a:lnTo>
                        <a:pt x="433" y="38"/>
                      </a:lnTo>
                      <a:lnTo>
                        <a:pt x="379" y="38"/>
                      </a:lnTo>
                      <a:lnTo>
                        <a:pt x="339" y="19"/>
                      </a:lnTo>
                      <a:lnTo>
                        <a:pt x="275" y="3"/>
                      </a:lnTo>
                      <a:lnTo>
                        <a:pt x="186" y="0"/>
                      </a:lnTo>
                      <a:lnTo>
                        <a:pt x="66" y="9"/>
                      </a:lnTo>
                      <a:lnTo>
                        <a:pt x="0" y="17"/>
                      </a:lnTo>
                      <a:close/>
                    </a:path>
                  </a:pathLst>
                </a:custGeom>
                <a:solidFill>
                  <a:srgbClr val="0020A0"/>
                </a:solidFill>
                <a:ln w="11176">
                  <a:solidFill>
                    <a:srgbClr val="0020A0"/>
                  </a:solidFill>
                  <a:prstDash val="solid"/>
                  <a:round/>
                  <a:headEnd/>
                  <a:tailEnd/>
                </a:ln>
              </p:spPr>
              <p:txBody>
                <a:bodyPr/>
                <a:lstStyle/>
                <a:p>
                  <a:endParaRPr lang="zh-CN" altLang="en-US"/>
                </a:p>
              </p:txBody>
            </p:sp>
            <p:sp>
              <p:nvSpPr>
                <p:cNvPr id="112684" name="Freeform 44"/>
                <p:cNvSpPr>
                  <a:spLocks/>
                </p:cNvSpPr>
                <p:nvPr/>
              </p:nvSpPr>
              <p:spPr bwMode="auto">
                <a:xfrm>
                  <a:off x="2768" y="2462"/>
                  <a:ext cx="909" cy="590"/>
                </a:xfrm>
                <a:custGeom>
                  <a:avLst/>
                  <a:gdLst>
                    <a:gd name="T0" fmla="*/ 0 w 909"/>
                    <a:gd name="T1" fmla="*/ 17 h 590"/>
                    <a:gd name="T2" fmla="*/ 16 w 909"/>
                    <a:gd name="T3" fmla="*/ 54 h 590"/>
                    <a:gd name="T4" fmla="*/ 55 w 909"/>
                    <a:gd name="T5" fmla="*/ 90 h 590"/>
                    <a:gd name="T6" fmla="*/ 93 w 909"/>
                    <a:gd name="T7" fmla="*/ 102 h 590"/>
                    <a:gd name="T8" fmla="*/ 145 w 909"/>
                    <a:gd name="T9" fmla="*/ 115 h 590"/>
                    <a:gd name="T10" fmla="*/ 186 w 909"/>
                    <a:gd name="T11" fmla="*/ 128 h 590"/>
                    <a:gd name="T12" fmla="*/ 256 w 909"/>
                    <a:gd name="T13" fmla="*/ 141 h 590"/>
                    <a:gd name="T14" fmla="*/ 335 w 909"/>
                    <a:gd name="T15" fmla="*/ 156 h 590"/>
                    <a:gd name="T16" fmla="*/ 405 w 909"/>
                    <a:gd name="T17" fmla="*/ 179 h 590"/>
                    <a:gd name="T18" fmla="*/ 449 w 909"/>
                    <a:gd name="T19" fmla="*/ 203 h 590"/>
                    <a:gd name="T20" fmla="*/ 496 w 909"/>
                    <a:gd name="T21" fmla="*/ 248 h 590"/>
                    <a:gd name="T22" fmla="*/ 538 w 909"/>
                    <a:gd name="T23" fmla="*/ 289 h 590"/>
                    <a:gd name="T24" fmla="*/ 577 w 909"/>
                    <a:gd name="T25" fmla="*/ 353 h 590"/>
                    <a:gd name="T26" fmla="*/ 606 w 909"/>
                    <a:gd name="T27" fmla="*/ 428 h 590"/>
                    <a:gd name="T28" fmla="*/ 624 w 909"/>
                    <a:gd name="T29" fmla="*/ 514 h 590"/>
                    <a:gd name="T30" fmla="*/ 641 w 909"/>
                    <a:gd name="T31" fmla="*/ 454 h 590"/>
                    <a:gd name="T32" fmla="*/ 650 w 909"/>
                    <a:gd name="T33" fmla="*/ 401 h 590"/>
                    <a:gd name="T34" fmla="*/ 651 w 909"/>
                    <a:gd name="T35" fmla="*/ 337 h 590"/>
                    <a:gd name="T36" fmla="*/ 663 w 909"/>
                    <a:gd name="T37" fmla="*/ 264 h 590"/>
                    <a:gd name="T38" fmla="*/ 660 w 909"/>
                    <a:gd name="T39" fmla="*/ 203 h 590"/>
                    <a:gd name="T40" fmla="*/ 673 w 909"/>
                    <a:gd name="T41" fmla="*/ 191 h 590"/>
                    <a:gd name="T42" fmla="*/ 695 w 909"/>
                    <a:gd name="T43" fmla="*/ 217 h 590"/>
                    <a:gd name="T44" fmla="*/ 729 w 909"/>
                    <a:gd name="T45" fmla="*/ 254 h 590"/>
                    <a:gd name="T46" fmla="*/ 790 w 909"/>
                    <a:gd name="T47" fmla="*/ 425 h 590"/>
                    <a:gd name="T48" fmla="*/ 862 w 909"/>
                    <a:gd name="T49" fmla="*/ 520 h 590"/>
                    <a:gd name="T50" fmla="*/ 909 w 909"/>
                    <a:gd name="T51" fmla="*/ 590 h 590"/>
                    <a:gd name="T52" fmla="*/ 858 w 909"/>
                    <a:gd name="T53" fmla="*/ 494 h 590"/>
                    <a:gd name="T54" fmla="*/ 825 w 909"/>
                    <a:gd name="T55" fmla="*/ 464 h 590"/>
                    <a:gd name="T56" fmla="*/ 770 w 909"/>
                    <a:gd name="T57" fmla="*/ 308 h 590"/>
                    <a:gd name="T58" fmla="*/ 735 w 909"/>
                    <a:gd name="T59" fmla="*/ 200 h 590"/>
                    <a:gd name="T60" fmla="*/ 670 w 909"/>
                    <a:gd name="T61" fmla="*/ 102 h 590"/>
                    <a:gd name="T62" fmla="*/ 634 w 909"/>
                    <a:gd name="T63" fmla="*/ 45 h 590"/>
                    <a:gd name="T64" fmla="*/ 587 w 909"/>
                    <a:gd name="T65" fmla="*/ 48 h 590"/>
                    <a:gd name="T66" fmla="*/ 548 w 909"/>
                    <a:gd name="T67" fmla="*/ 48 h 590"/>
                    <a:gd name="T68" fmla="*/ 494 w 909"/>
                    <a:gd name="T69" fmla="*/ 48 h 590"/>
                    <a:gd name="T70" fmla="*/ 434 w 909"/>
                    <a:gd name="T71" fmla="*/ 40 h 590"/>
                    <a:gd name="T72" fmla="*/ 380 w 909"/>
                    <a:gd name="T73" fmla="*/ 40 h 590"/>
                    <a:gd name="T74" fmla="*/ 338 w 909"/>
                    <a:gd name="T75" fmla="*/ 19 h 590"/>
                    <a:gd name="T76" fmla="*/ 275 w 909"/>
                    <a:gd name="T77" fmla="*/ 3 h 590"/>
                    <a:gd name="T78" fmla="*/ 186 w 909"/>
                    <a:gd name="T79" fmla="*/ 0 h 590"/>
                    <a:gd name="T80" fmla="*/ 67 w 909"/>
                    <a:gd name="T81" fmla="*/ 11 h 590"/>
                    <a:gd name="T82" fmla="*/ 0 w 909"/>
                    <a:gd name="T83" fmla="*/ 17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09" h="590">
                      <a:moveTo>
                        <a:pt x="0" y="17"/>
                      </a:moveTo>
                      <a:lnTo>
                        <a:pt x="16" y="54"/>
                      </a:lnTo>
                      <a:lnTo>
                        <a:pt x="55" y="90"/>
                      </a:lnTo>
                      <a:lnTo>
                        <a:pt x="93" y="102"/>
                      </a:lnTo>
                      <a:lnTo>
                        <a:pt x="145" y="115"/>
                      </a:lnTo>
                      <a:lnTo>
                        <a:pt x="186" y="128"/>
                      </a:lnTo>
                      <a:lnTo>
                        <a:pt x="256" y="141"/>
                      </a:lnTo>
                      <a:lnTo>
                        <a:pt x="335" y="156"/>
                      </a:lnTo>
                      <a:lnTo>
                        <a:pt x="405" y="179"/>
                      </a:lnTo>
                      <a:lnTo>
                        <a:pt x="449" y="203"/>
                      </a:lnTo>
                      <a:lnTo>
                        <a:pt x="496" y="248"/>
                      </a:lnTo>
                      <a:lnTo>
                        <a:pt x="538" y="289"/>
                      </a:lnTo>
                      <a:lnTo>
                        <a:pt x="577" y="353"/>
                      </a:lnTo>
                      <a:lnTo>
                        <a:pt x="606" y="428"/>
                      </a:lnTo>
                      <a:lnTo>
                        <a:pt x="624" y="514"/>
                      </a:lnTo>
                      <a:lnTo>
                        <a:pt x="641" y="454"/>
                      </a:lnTo>
                      <a:lnTo>
                        <a:pt x="650" y="401"/>
                      </a:lnTo>
                      <a:lnTo>
                        <a:pt x="651" y="337"/>
                      </a:lnTo>
                      <a:lnTo>
                        <a:pt x="663" y="264"/>
                      </a:lnTo>
                      <a:lnTo>
                        <a:pt x="660" y="203"/>
                      </a:lnTo>
                      <a:lnTo>
                        <a:pt x="673" y="191"/>
                      </a:lnTo>
                      <a:lnTo>
                        <a:pt x="695" y="217"/>
                      </a:lnTo>
                      <a:lnTo>
                        <a:pt x="729" y="254"/>
                      </a:lnTo>
                      <a:lnTo>
                        <a:pt x="790" y="425"/>
                      </a:lnTo>
                      <a:lnTo>
                        <a:pt x="862" y="520"/>
                      </a:lnTo>
                      <a:lnTo>
                        <a:pt x="909" y="590"/>
                      </a:lnTo>
                      <a:lnTo>
                        <a:pt x="858" y="494"/>
                      </a:lnTo>
                      <a:lnTo>
                        <a:pt x="825" y="464"/>
                      </a:lnTo>
                      <a:lnTo>
                        <a:pt x="770" y="308"/>
                      </a:lnTo>
                      <a:lnTo>
                        <a:pt x="735" y="200"/>
                      </a:lnTo>
                      <a:lnTo>
                        <a:pt x="670" y="102"/>
                      </a:lnTo>
                      <a:lnTo>
                        <a:pt x="634" y="45"/>
                      </a:lnTo>
                      <a:lnTo>
                        <a:pt x="587" y="48"/>
                      </a:lnTo>
                      <a:lnTo>
                        <a:pt x="548" y="48"/>
                      </a:lnTo>
                      <a:lnTo>
                        <a:pt x="494" y="48"/>
                      </a:lnTo>
                      <a:lnTo>
                        <a:pt x="434" y="40"/>
                      </a:lnTo>
                      <a:lnTo>
                        <a:pt x="380" y="40"/>
                      </a:lnTo>
                      <a:lnTo>
                        <a:pt x="338" y="19"/>
                      </a:lnTo>
                      <a:lnTo>
                        <a:pt x="275" y="3"/>
                      </a:lnTo>
                      <a:lnTo>
                        <a:pt x="186" y="0"/>
                      </a:lnTo>
                      <a:lnTo>
                        <a:pt x="67" y="11"/>
                      </a:lnTo>
                      <a:lnTo>
                        <a:pt x="0" y="17"/>
                      </a:lnTo>
                      <a:close/>
                    </a:path>
                  </a:pathLst>
                </a:custGeom>
                <a:solidFill>
                  <a:srgbClr val="4080FF"/>
                </a:solidFill>
                <a:ln w="11176">
                  <a:solidFill>
                    <a:srgbClr val="000000"/>
                  </a:solidFill>
                  <a:prstDash val="solid"/>
                  <a:round/>
                  <a:headEnd/>
                  <a:tailEnd/>
                </a:ln>
              </p:spPr>
              <p:txBody>
                <a:bodyPr/>
                <a:lstStyle/>
                <a:p>
                  <a:endParaRPr lang="zh-CN" altLang="en-US"/>
                </a:p>
              </p:txBody>
            </p:sp>
          </p:grpSp>
          <p:sp>
            <p:nvSpPr>
              <p:cNvPr id="112685" name="Freeform 45"/>
              <p:cNvSpPr>
                <a:spLocks/>
              </p:cNvSpPr>
              <p:nvPr/>
            </p:nvSpPr>
            <p:spPr bwMode="auto">
              <a:xfrm>
                <a:off x="2258" y="2198"/>
                <a:ext cx="925" cy="1489"/>
              </a:xfrm>
              <a:custGeom>
                <a:avLst/>
                <a:gdLst>
                  <a:gd name="T0" fmla="*/ 476 w 925"/>
                  <a:gd name="T1" fmla="*/ 1042 h 1489"/>
                  <a:gd name="T2" fmla="*/ 536 w 925"/>
                  <a:gd name="T3" fmla="*/ 858 h 1489"/>
                  <a:gd name="T4" fmla="*/ 577 w 925"/>
                  <a:gd name="T5" fmla="*/ 636 h 1489"/>
                  <a:gd name="T6" fmla="*/ 568 w 925"/>
                  <a:gd name="T7" fmla="*/ 491 h 1489"/>
                  <a:gd name="T8" fmla="*/ 633 w 925"/>
                  <a:gd name="T9" fmla="*/ 458 h 1489"/>
                  <a:gd name="T10" fmla="*/ 671 w 925"/>
                  <a:gd name="T11" fmla="*/ 387 h 1489"/>
                  <a:gd name="T12" fmla="*/ 680 w 925"/>
                  <a:gd name="T13" fmla="*/ 335 h 1489"/>
                  <a:gd name="T14" fmla="*/ 710 w 925"/>
                  <a:gd name="T15" fmla="*/ 356 h 1489"/>
                  <a:gd name="T16" fmla="*/ 757 w 925"/>
                  <a:gd name="T17" fmla="*/ 359 h 1489"/>
                  <a:gd name="T18" fmla="*/ 728 w 925"/>
                  <a:gd name="T19" fmla="*/ 393 h 1489"/>
                  <a:gd name="T20" fmla="*/ 761 w 925"/>
                  <a:gd name="T21" fmla="*/ 414 h 1489"/>
                  <a:gd name="T22" fmla="*/ 804 w 925"/>
                  <a:gd name="T23" fmla="*/ 372 h 1489"/>
                  <a:gd name="T24" fmla="*/ 776 w 925"/>
                  <a:gd name="T25" fmla="*/ 301 h 1489"/>
                  <a:gd name="T26" fmla="*/ 798 w 925"/>
                  <a:gd name="T27" fmla="*/ 284 h 1489"/>
                  <a:gd name="T28" fmla="*/ 866 w 925"/>
                  <a:gd name="T29" fmla="*/ 345 h 1489"/>
                  <a:gd name="T30" fmla="*/ 890 w 925"/>
                  <a:gd name="T31" fmla="*/ 308 h 1489"/>
                  <a:gd name="T32" fmla="*/ 845 w 925"/>
                  <a:gd name="T33" fmla="*/ 244 h 1489"/>
                  <a:gd name="T34" fmla="*/ 715 w 925"/>
                  <a:gd name="T35" fmla="*/ 190 h 1489"/>
                  <a:gd name="T36" fmla="*/ 835 w 925"/>
                  <a:gd name="T37" fmla="*/ 215 h 1489"/>
                  <a:gd name="T38" fmla="*/ 909 w 925"/>
                  <a:gd name="T39" fmla="*/ 257 h 1489"/>
                  <a:gd name="T40" fmla="*/ 922 w 925"/>
                  <a:gd name="T41" fmla="*/ 212 h 1489"/>
                  <a:gd name="T42" fmla="*/ 857 w 925"/>
                  <a:gd name="T43" fmla="*/ 156 h 1489"/>
                  <a:gd name="T44" fmla="*/ 744 w 925"/>
                  <a:gd name="T45" fmla="*/ 120 h 1489"/>
                  <a:gd name="T46" fmla="*/ 719 w 925"/>
                  <a:gd name="T47" fmla="*/ 110 h 1489"/>
                  <a:gd name="T48" fmla="*/ 807 w 925"/>
                  <a:gd name="T49" fmla="*/ 110 h 1489"/>
                  <a:gd name="T50" fmla="*/ 867 w 925"/>
                  <a:gd name="T51" fmla="*/ 153 h 1489"/>
                  <a:gd name="T52" fmla="*/ 909 w 925"/>
                  <a:gd name="T53" fmla="*/ 136 h 1489"/>
                  <a:gd name="T54" fmla="*/ 886 w 925"/>
                  <a:gd name="T55" fmla="*/ 91 h 1489"/>
                  <a:gd name="T56" fmla="*/ 776 w 925"/>
                  <a:gd name="T57" fmla="*/ 34 h 1489"/>
                  <a:gd name="T58" fmla="*/ 622 w 925"/>
                  <a:gd name="T59" fmla="*/ 54 h 1489"/>
                  <a:gd name="T60" fmla="*/ 517 w 925"/>
                  <a:gd name="T61" fmla="*/ 110 h 1489"/>
                  <a:gd name="T62" fmla="*/ 452 w 925"/>
                  <a:gd name="T63" fmla="*/ 12 h 1489"/>
                  <a:gd name="T64" fmla="*/ 370 w 925"/>
                  <a:gd name="T65" fmla="*/ 5 h 1489"/>
                  <a:gd name="T66" fmla="*/ 382 w 925"/>
                  <a:gd name="T67" fmla="*/ 59 h 1489"/>
                  <a:gd name="T68" fmla="*/ 407 w 925"/>
                  <a:gd name="T69" fmla="*/ 123 h 1489"/>
                  <a:gd name="T70" fmla="*/ 407 w 925"/>
                  <a:gd name="T71" fmla="*/ 219 h 1489"/>
                  <a:gd name="T72" fmla="*/ 376 w 925"/>
                  <a:gd name="T73" fmla="*/ 282 h 1489"/>
                  <a:gd name="T74" fmla="*/ 367 w 925"/>
                  <a:gd name="T75" fmla="*/ 364 h 1489"/>
                  <a:gd name="T76" fmla="*/ 389 w 925"/>
                  <a:gd name="T77" fmla="*/ 453 h 1489"/>
                  <a:gd name="T78" fmla="*/ 345 w 925"/>
                  <a:gd name="T79" fmla="*/ 624 h 1489"/>
                  <a:gd name="T80" fmla="*/ 295 w 925"/>
                  <a:gd name="T81" fmla="*/ 763 h 1489"/>
                  <a:gd name="T82" fmla="*/ 238 w 925"/>
                  <a:gd name="T83" fmla="*/ 855 h 1489"/>
                  <a:gd name="T84" fmla="*/ 133 w 925"/>
                  <a:gd name="T85" fmla="*/ 941 h 1489"/>
                  <a:gd name="T86" fmla="*/ 35 w 925"/>
                  <a:gd name="T87" fmla="*/ 1103 h 1489"/>
                  <a:gd name="T88" fmla="*/ 3 w 925"/>
                  <a:gd name="T89" fmla="*/ 1215 h 1489"/>
                  <a:gd name="T90" fmla="*/ 0 w 925"/>
                  <a:gd name="T91" fmla="*/ 1308 h 1489"/>
                  <a:gd name="T92" fmla="*/ 20 w 925"/>
                  <a:gd name="T93" fmla="*/ 1418 h 1489"/>
                  <a:gd name="T94" fmla="*/ 73 w 925"/>
                  <a:gd name="T95" fmla="*/ 1470 h 1489"/>
                  <a:gd name="T96" fmla="*/ 155 w 925"/>
                  <a:gd name="T97" fmla="*/ 1489 h 1489"/>
                  <a:gd name="T98" fmla="*/ 234 w 925"/>
                  <a:gd name="T99" fmla="*/ 1439 h 1489"/>
                  <a:gd name="T100" fmla="*/ 269 w 925"/>
                  <a:gd name="T101" fmla="*/ 1327 h 1489"/>
                  <a:gd name="T102" fmla="*/ 357 w 925"/>
                  <a:gd name="T103" fmla="*/ 1213 h 1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25" h="1489">
                    <a:moveTo>
                      <a:pt x="407" y="1146"/>
                    </a:moveTo>
                    <a:lnTo>
                      <a:pt x="476" y="1042"/>
                    </a:lnTo>
                    <a:lnTo>
                      <a:pt x="501" y="973"/>
                    </a:lnTo>
                    <a:lnTo>
                      <a:pt x="536" y="858"/>
                    </a:lnTo>
                    <a:lnTo>
                      <a:pt x="557" y="750"/>
                    </a:lnTo>
                    <a:lnTo>
                      <a:pt x="577" y="636"/>
                    </a:lnTo>
                    <a:lnTo>
                      <a:pt x="574" y="561"/>
                    </a:lnTo>
                    <a:lnTo>
                      <a:pt x="568" y="491"/>
                    </a:lnTo>
                    <a:lnTo>
                      <a:pt x="603" y="479"/>
                    </a:lnTo>
                    <a:lnTo>
                      <a:pt x="633" y="458"/>
                    </a:lnTo>
                    <a:lnTo>
                      <a:pt x="654" y="427"/>
                    </a:lnTo>
                    <a:lnTo>
                      <a:pt x="671" y="387"/>
                    </a:lnTo>
                    <a:lnTo>
                      <a:pt x="679" y="356"/>
                    </a:lnTo>
                    <a:lnTo>
                      <a:pt x="680" y="335"/>
                    </a:lnTo>
                    <a:lnTo>
                      <a:pt x="694" y="348"/>
                    </a:lnTo>
                    <a:lnTo>
                      <a:pt x="710" y="356"/>
                    </a:lnTo>
                    <a:lnTo>
                      <a:pt x="731" y="363"/>
                    </a:lnTo>
                    <a:lnTo>
                      <a:pt x="757" y="359"/>
                    </a:lnTo>
                    <a:lnTo>
                      <a:pt x="732" y="371"/>
                    </a:lnTo>
                    <a:lnTo>
                      <a:pt x="728" y="393"/>
                    </a:lnTo>
                    <a:lnTo>
                      <a:pt x="739" y="409"/>
                    </a:lnTo>
                    <a:lnTo>
                      <a:pt x="761" y="414"/>
                    </a:lnTo>
                    <a:lnTo>
                      <a:pt x="788" y="400"/>
                    </a:lnTo>
                    <a:lnTo>
                      <a:pt x="804" y="372"/>
                    </a:lnTo>
                    <a:lnTo>
                      <a:pt x="795" y="331"/>
                    </a:lnTo>
                    <a:lnTo>
                      <a:pt x="776" y="301"/>
                    </a:lnTo>
                    <a:lnTo>
                      <a:pt x="703" y="257"/>
                    </a:lnTo>
                    <a:lnTo>
                      <a:pt x="798" y="284"/>
                    </a:lnTo>
                    <a:lnTo>
                      <a:pt x="845" y="339"/>
                    </a:lnTo>
                    <a:lnTo>
                      <a:pt x="866" y="345"/>
                    </a:lnTo>
                    <a:lnTo>
                      <a:pt x="884" y="334"/>
                    </a:lnTo>
                    <a:lnTo>
                      <a:pt x="890" y="308"/>
                    </a:lnTo>
                    <a:lnTo>
                      <a:pt x="877" y="282"/>
                    </a:lnTo>
                    <a:lnTo>
                      <a:pt x="845" y="244"/>
                    </a:lnTo>
                    <a:lnTo>
                      <a:pt x="788" y="212"/>
                    </a:lnTo>
                    <a:lnTo>
                      <a:pt x="715" y="190"/>
                    </a:lnTo>
                    <a:lnTo>
                      <a:pt x="781" y="188"/>
                    </a:lnTo>
                    <a:lnTo>
                      <a:pt x="835" y="215"/>
                    </a:lnTo>
                    <a:lnTo>
                      <a:pt x="890" y="257"/>
                    </a:lnTo>
                    <a:lnTo>
                      <a:pt x="909" y="257"/>
                    </a:lnTo>
                    <a:lnTo>
                      <a:pt x="925" y="240"/>
                    </a:lnTo>
                    <a:lnTo>
                      <a:pt x="922" y="212"/>
                    </a:lnTo>
                    <a:lnTo>
                      <a:pt x="892" y="179"/>
                    </a:lnTo>
                    <a:lnTo>
                      <a:pt x="857" y="156"/>
                    </a:lnTo>
                    <a:lnTo>
                      <a:pt x="794" y="125"/>
                    </a:lnTo>
                    <a:lnTo>
                      <a:pt x="744" y="120"/>
                    </a:lnTo>
                    <a:lnTo>
                      <a:pt x="680" y="136"/>
                    </a:lnTo>
                    <a:lnTo>
                      <a:pt x="719" y="110"/>
                    </a:lnTo>
                    <a:lnTo>
                      <a:pt x="761" y="107"/>
                    </a:lnTo>
                    <a:lnTo>
                      <a:pt x="807" y="110"/>
                    </a:lnTo>
                    <a:lnTo>
                      <a:pt x="827" y="132"/>
                    </a:lnTo>
                    <a:lnTo>
                      <a:pt x="867" y="153"/>
                    </a:lnTo>
                    <a:lnTo>
                      <a:pt x="899" y="153"/>
                    </a:lnTo>
                    <a:lnTo>
                      <a:pt x="909" y="136"/>
                    </a:lnTo>
                    <a:lnTo>
                      <a:pt x="906" y="113"/>
                    </a:lnTo>
                    <a:lnTo>
                      <a:pt x="886" y="91"/>
                    </a:lnTo>
                    <a:lnTo>
                      <a:pt x="832" y="54"/>
                    </a:lnTo>
                    <a:lnTo>
                      <a:pt x="776" y="34"/>
                    </a:lnTo>
                    <a:lnTo>
                      <a:pt x="696" y="38"/>
                    </a:lnTo>
                    <a:lnTo>
                      <a:pt x="622" y="54"/>
                    </a:lnTo>
                    <a:lnTo>
                      <a:pt x="568" y="81"/>
                    </a:lnTo>
                    <a:lnTo>
                      <a:pt x="517" y="110"/>
                    </a:lnTo>
                    <a:lnTo>
                      <a:pt x="485" y="62"/>
                    </a:lnTo>
                    <a:lnTo>
                      <a:pt x="452" y="12"/>
                    </a:lnTo>
                    <a:lnTo>
                      <a:pt x="411" y="0"/>
                    </a:lnTo>
                    <a:lnTo>
                      <a:pt x="370" y="5"/>
                    </a:lnTo>
                    <a:lnTo>
                      <a:pt x="350" y="28"/>
                    </a:lnTo>
                    <a:lnTo>
                      <a:pt x="382" y="59"/>
                    </a:lnTo>
                    <a:lnTo>
                      <a:pt x="401" y="91"/>
                    </a:lnTo>
                    <a:lnTo>
                      <a:pt x="407" y="123"/>
                    </a:lnTo>
                    <a:lnTo>
                      <a:pt x="418" y="180"/>
                    </a:lnTo>
                    <a:lnTo>
                      <a:pt x="407" y="219"/>
                    </a:lnTo>
                    <a:lnTo>
                      <a:pt x="396" y="254"/>
                    </a:lnTo>
                    <a:lnTo>
                      <a:pt x="376" y="282"/>
                    </a:lnTo>
                    <a:lnTo>
                      <a:pt x="367" y="316"/>
                    </a:lnTo>
                    <a:lnTo>
                      <a:pt x="367" y="364"/>
                    </a:lnTo>
                    <a:lnTo>
                      <a:pt x="376" y="415"/>
                    </a:lnTo>
                    <a:lnTo>
                      <a:pt x="389" y="453"/>
                    </a:lnTo>
                    <a:lnTo>
                      <a:pt x="370" y="535"/>
                    </a:lnTo>
                    <a:lnTo>
                      <a:pt x="345" y="624"/>
                    </a:lnTo>
                    <a:lnTo>
                      <a:pt x="319" y="694"/>
                    </a:lnTo>
                    <a:lnTo>
                      <a:pt x="295" y="763"/>
                    </a:lnTo>
                    <a:lnTo>
                      <a:pt x="269" y="807"/>
                    </a:lnTo>
                    <a:lnTo>
                      <a:pt x="238" y="855"/>
                    </a:lnTo>
                    <a:lnTo>
                      <a:pt x="194" y="895"/>
                    </a:lnTo>
                    <a:lnTo>
                      <a:pt x="133" y="941"/>
                    </a:lnTo>
                    <a:lnTo>
                      <a:pt x="82" y="1011"/>
                    </a:lnTo>
                    <a:lnTo>
                      <a:pt x="35" y="1103"/>
                    </a:lnTo>
                    <a:lnTo>
                      <a:pt x="17" y="1168"/>
                    </a:lnTo>
                    <a:lnTo>
                      <a:pt x="3" y="1215"/>
                    </a:lnTo>
                    <a:lnTo>
                      <a:pt x="3" y="1261"/>
                    </a:lnTo>
                    <a:lnTo>
                      <a:pt x="0" y="1308"/>
                    </a:lnTo>
                    <a:lnTo>
                      <a:pt x="3" y="1365"/>
                    </a:lnTo>
                    <a:lnTo>
                      <a:pt x="20" y="1418"/>
                    </a:lnTo>
                    <a:lnTo>
                      <a:pt x="47" y="1451"/>
                    </a:lnTo>
                    <a:lnTo>
                      <a:pt x="73" y="1470"/>
                    </a:lnTo>
                    <a:lnTo>
                      <a:pt x="105" y="1483"/>
                    </a:lnTo>
                    <a:lnTo>
                      <a:pt x="155" y="1489"/>
                    </a:lnTo>
                    <a:lnTo>
                      <a:pt x="197" y="1477"/>
                    </a:lnTo>
                    <a:lnTo>
                      <a:pt x="234" y="1439"/>
                    </a:lnTo>
                    <a:lnTo>
                      <a:pt x="260" y="1387"/>
                    </a:lnTo>
                    <a:lnTo>
                      <a:pt x="269" y="1327"/>
                    </a:lnTo>
                    <a:lnTo>
                      <a:pt x="310" y="1266"/>
                    </a:lnTo>
                    <a:lnTo>
                      <a:pt x="357" y="1213"/>
                    </a:lnTo>
                    <a:lnTo>
                      <a:pt x="407" y="1146"/>
                    </a:lnTo>
                    <a:close/>
                  </a:path>
                </a:pathLst>
              </a:custGeom>
              <a:solidFill>
                <a:srgbClr val="E0A080"/>
              </a:solidFill>
              <a:ln w="11176">
                <a:solidFill>
                  <a:srgbClr val="000000"/>
                </a:solidFill>
                <a:prstDash val="solid"/>
                <a:round/>
                <a:headEnd/>
                <a:tailEnd/>
              </a:ln>
            </p:spPr>
            <p:txBody>
              <a:bodyPr/>
              <a:lstStyle/>
              <a:p>
                <a:endParaRPr lang="zh-CN" altLang="en-US"/>
              </a:p>
            </p:txBody>
          </p:sp>
        </p:grpSp>
        <p:grpSp>
          <p:nvGrpSpPr>
            <p:cNvPr id="112686" name="Group 46"/>
            <p:cNvGrpSpPr>
              <a:grpSpLocks/>
            </p:cNvGrpSpPr>
            <p:nvPr/>
          </p:nvGrpSpPr>
          <p:grpSpPr bwMode="auto">
            <a:xfrm>
              <a:off x="3484" y="1909"/>
              <a:ext cx="195" cy="217"/>
              <a:chOff x="3484" y="1909"/>
              <a:chExt cx="195" cy="217"/>
            </a:xfrm>
          </p:grpSpPr>
          <p:sp>
            <p:nvSpPr>
              <p:cNvPr id="112687" name="Freeform 47"/>
              <p:cNvSpPr>
                <a:spLocks/>
              </p:cNvSpPr>
              <p:nvPr/>
            </p:nvSpPr>
            <p:spPr bwMode="auto">
              <a:xfrm>
                <a:off x="3500" y="1909"/>
                <a:ext cx="179" cy="217"/>
              </a:xfrm>
              <a:custGeom>
                <a:avLst/>
                <a:gdLst>
                  <a:gd name="T0" fmla="*/ 0 w 179"/>
                  <a:gd name="T1" fmla="*/ 189 h 217"/>
                  <a:gd name="T2" fmla="*/ 42 w 179"/>
                  <a:gd name="T3" fmla="*/ 217 h 217"/>
                  <a:gd name="T4" fmla="*/ 96 w 179"/>
                  <a:gd name="T5" fmla="*/ 204 h 217"/>
                  <a:gd name="T6" fmla="*/ 153 w 179"/>
                  <a:gd name="T7" fmla="*/ 143 h 217"/>
                  <a:gd name="T8" fmla="*/ 179 w 179"/>
                  <a:gd name="T9" fmla="*/ 79 h 217"/>
                  <a:gd name="T10" fmla="*/ 166 w 179"/>
                  <a:gd name="T11" fmla="*/ 22 h 217"/>
                  <a:gd name="T12" fmla="*/ 117 w 179"/>
                  <a:gd name="T13" fmla="*/ 0 h 217"/>
                  <a:gd name="T14" fmla="*/ 73 w 179"/>
                  <a:gd name="T15" fmla="*/ 19 h 217"/>
                  <a:gd name="T16" fmla="*/ 39 w 179"/>
                  <a:gd name="T17" fmla="*/ 44 h 217"/>
                  <a:gd name="T18" fmla="*/ 0 w 179"/>
                  <a:gd name="T19" fmla="*/ 189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9" h="217">
                    <a:moveTo>
                      <a:pt x="0" y="189"/>
                    </a:moveTo>
                    <a:lnTo>
                      <a:pt x="42" y="217"/>
                    </a:lnTo>
                    <a:lnTo>
                      <a:pt x="96" y="204"/>
                    </a:lnTo>
                    <a:lnTo>
                      <a:pt x="153" y="143"/>
                    </a:lnTo>
                    <a:lnTo>
                      <a:pt x="179" y="79"/>
                    </a:lnTo>
                    <a:lnTo>
                      <a:pt x="166" y="22"/>
                    </a:lnTo>
                    <a:lnTo>
                      <a:pt x="117" y="0"/>
                    </a:lnTo>
                    <a:lnTo>
                      <a:pt x="73" y="19"/>
                    </a:lnTo>
                    <a:lnTo>
                      <a:pt x="39" y="44"/>
                    </a:lnTo>
                    <a:lnTo>
                      <a:pt x="0" y="189"/>
                    </a:lnTo>
                    <a:close/>
                  </a:path>
                </a:pathLst>
              </a:custGeom>
              <a:solidFill>
                <a:srgbClr val="E0A080"/>
              </a:solidFill>
              <a:ln w="11113">
                <a:solidFill>
                  <a:srgbClr val="000000"/>
                </a:solidFill>
                <a:prstDash val="solid"/>
                <a:round/>
                <a:headEnd/>
                <a:tailEnd/>
              </a:ln>
            </p:spPr>
            <p:txBody>
              <a:bodyPr/>
              <a:lstStyle/>
              <a:p>
                <a:endParaRPr lang="zh-CN" altLang="en-US"/>
              </a:p>
            </p:txBody>
          </p:sp>
          <p:sp>
            <p:nvSpPr>
              <p:cNvPr id="112688" name="Freeform 48"/>
              <p:cNvSpPr>
                <a:spLocks/>
              </p:cNvSpPr>
              <p:nvPr/>
            </p:nvSpPr>
            <p:spPr bwMode="auto">
              <a:xfrm>
                <a:off x="3484" y="1914"/>
                <a:ext cx="187" cy="208"/>
              </a:xfrm>
              <a:custGeom>
                <a:avLst/>
                <a:gdLst>
                  <a:gd name="T0" fmla="*/ 0 w 187"/>
                  <a:gd name="T1" fmla="*/ 181 h 208"/>
                  <a:gd name="T2" fmla="*/ 43 w 187"/>
                  <a:gd name="T3" fmla="*/ 208 h 208"/>
                  <a:gd name="T4" fmla="*/ 100 w 187"/>
                  <a:gd name="T5" fmla="*/ 196 h 208"/>
                  <a:gd name="T6" fmla="*/ 160 w 187"/>
                  <a:gd name="T7" fmla="*/ 137 h 208"/>
                  <a:gd name="T8" fmla="*/ 187 w 187"/>
                  <a:gd name="T9" fmla="*/ 76 h 208"/>
                  <a:gd name="T10" fmla="*/ 173 w 187"/>
                  <a:gd name="T11" fmla="*/ 21 h 208"/>
                  <a:gd name="T12" fmla="*/ 122 w 187"/>
                  <a:gd name="T13" fmla="*/ 0 h 208"/>
                  <a:gd name="T14" fmla="*/ 75 w 187"/>
                  <a:gd name="T15" fmla="*/ 18 h 208"/>
                  <a:gd name="T16" fmla="*/ 41 w 187"/>
                  <a:gd name="T17" fmla="*/ 42 h 208"/>
                  <a:gd name="T18" fmla="*/ 0 w 187"/>
                  <a:gd name="T19" fmla="*/ 181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7" h="208">
                    <a:moveTo>
                      <a:pt x="0" y="181"/>
                    </a:moveTo>
                    <a:lnTo>
                      <a:pt x="43" y="208"/>
                    </a:lnTo>
                    <a:lnTo>
                      <a:pt x="100" y="196"/>
                    </a:lnTo>
                    <a:lnTo>
                      <a:pt x="160" y="137"/>
                    </a:lnTo>
                    <a:lnTo>
                      <a:pt x="187" y="76"/>
                    </a:lnTo>
                    <a:lnTo>
                      <a:pt x="173" y="21"/>
                    </a:lnTo>
                    <a:lnTo>
                      <a:pt x="122" y="0"/>
                    </a:lnTo>
                    <a:lnTo>
                      <a:pt x="75" y="18"/>
                    </a:lnTo>
                    <a:lnTo>
                      <a:pt x="41" y="42"/>
                    </a:lnTo>
                    <a:lnTo>
                      <a:pt x="0" y="181"/>
                    </a:lnTo>
                    <a:close/>
                  </a:path>
                </a:pathLst>
              </a:custGeom>
              <a:solidFill>
                <a:srgbClr val="E0A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12691" name="Group 51"/>
          <p:cNvGrpSpPr>
            <a:grpSpLocks/>
          </p:cNvGrpSpPr>
          <p:nvPr/>
        </p:nvGrpSpPr>
        <p:grpSpPr bwMode="auto">
          <a:xfrm>
            <a:off x="2843213" y="2565400"/>
            <a:ext cx="6049962" cy="4032250"/>
            <a:chOff x="1791" y="1616"/>
            <a:chExt cx="3811" cy="2540"/>
          </a:xfrm>
        </p:grpSpPr>
        <p:sp>
          <p:nvSpPr>
            <p:cNvPr id="112689" name="AutoShape 49"/>
            <p:cNvSpPr>
              <a:spLocks noChangeArrowheads="1"/>
            </p:cNvSpPr>
            <p:nvPr/>
          </p:nvSpPr>
          <p:spPr bwMode="auto">
            <a:xfrm>
              <a:off x="1791" y="1616"/>
              <a:ext cx="3811" cy="2540"/>
            </a:xfrm>
            <a:prstGeom prst="cloudCallout">
              <a:avLst>
                <a:gd name="adj1" fmla="val -61833"/>
                <a:gd name="adj2" fmla="val -24171"/>
              </a:avLst>
            </a:prstGeom>
            <a:gradFill rotWithShape="0">
              <a:gsLst>
                <a:gs pos="0">
                  <a:srgbClr val="CCFFCC">
                    <a:gamma/>
                    <a:shade val="76078"/>
                    <a:invGamma/>
                  </a:srgbClr>
                </a:gs>
                <a:gs pos="50000">
                  <a:srgbClr val="CCFFCC"/>
                </a:gs>
                <a:gs pos="100000">
                  <a:srgbClr val="CCFFCC">
                    <a:gamma/>
                    <a:shade val="76078"/>
                    <a:invGamma/>
                  </a:srgbClr>
                </a:gs>
              </a:gsLst>
              <a:lin ang="0" scaled="1"/>
            </a:gradFill>
            <a:ln w="9525">
              <a:solidFill>
                <a:srgbClr val="CC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b="1">
                <a:latin typeface="Times New Roman" pitchFamily="18" charset="0"/>
              </a:endParaRPr>
            </a:p>
          </p:txBody>
        </p:sp>
        <p:sp>
          <p:nvSpPr>
            <p:cNvPr id="112690" name="Text Box 50"/>
            <p:cNvSpPr txBox="1">
              <a:spLocks noChangeArrowheads="1"/>
            </p:cNvSpPr>
            <p:nvPr/>
          </p:nvSpPr>
          <p:spPr bwMode="auto">
            <a:xfrm>
              <a:off x="2245" y="1888"/>
              <a:ext cx="2812" cy="1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000" b="1"/>
                <a:t>设想一下黄灯的作用是什么，不难看出，黄灯起的是警告的作用，意思是马上要转红灯了，假如你能停住，请立即停车。停车是需要时间的，在这段时间内，车辆仍将向前行驶一段距离 </a:t>
              </a:r>
              <a:r>
                <a:rPr lang="en-US" altLang="zh-CN" sz="2000" b="1"/>
                <a:t>L</a:t>
              </a:r>
              <a:r>
                <a:rPr lang="zh-CN" altLang="en-US" sz="2000" b="1"/>
                <a:t>。这就是说，在离街口距离为 </a:t>
              </a:r>
              <a:r>
                <a:rPr lang="en-US" altLang="zh-CN" sz="2000" b="1"/>
                <a:t>L</a:t>
              </a:r>
              <a:r>
                <a:rPr lang="zh-CN" altLang="en-US" sz="2000" b="1"/>
                <a:t>处存在着一条停车线（尽管它没被画在地上），见图</a:t>
              </a:r>
              <a:r>
                <a:rPr lang="en-US" altLang="zh-CN" sz="2000" b="1"/>
                <a:t>1-4</a:t>
              </a:r>
              <a:r>
                <a:rPr lang="zh-CN" altLang="en-US" sz="2000" b="1"/>
                <a:t>。对于那些黄灯亮时已过线的车辆，则应当保证它们仍能穿过马路。</a:t>
              </a:r>
              <a:r>
                <a:rPr lang="zh-CN" altLang="en-US" sz="2000"/>
                <a:t> </a:t>
              </a:r>
            </a:p>
          </p:txBody>
        </p:sp>
      </p:grpSp>
      <p:grpSp>
        <p:nvGrpSpPr>
          <p:cNvPr id="112695" name="Group 55"/>
          <p:cNvGrpSpPr>
            <a:grpSpLocks/>
          </p:cNvGrpSpPr>
          <p:nvPr/>
        </p:nvGrpSpPr>
        <p:grpSpPr bwMode="auto">
          <a:xfrm>
            <a:off x="1331913" y="333375"/>
            <a:ext cx="7848600" cy="6264275"/>
            <a:chOff x="476" y="210"/>
            <a:chExt cx="4944" cy="3946"/>
          </a:xfrm>
        </p:grpSpPr>
        <p:sp>
          <p:nvSpPr>
            <p:cNvPr id="112692" name="AutoShape 52" descr="纸莎草纸"/>
            <p:cNvSpPr>
              <a:spLocks noChangeArrowheads="1"/>
            </p:cNvSpPr>
            <p:nvPr/>
          </p:nvSpPr>
          <p:spPr bwMode="auto">
            <a:xfrm rot="10800000" flipH="1">
              <a:off x="476" y="210"/>
              <a:ext cx="4944" cy="3946"/>
            </a:xfrm>
            <a:prstGeom prst="verticalScroll">
              <a:avLst>
                <a:gd name="adj" fmla="val 12500"/>
              </a:avLst>
            </a:prstGeom>
            <a:blipFill dpi="0" rotWithShape="1">
              <a:blip r:embed="rId3"/>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12693" name="Text Box 53"/>
            <p:cNvSpPr txBox="1">
              <a:spLocks noChangeArrowheads="1"/>
            </p:cNvSpPr>
            <p:nvPr/>
          </p:nvSpPr>
          <p:spPr bwMode="auto">
            <a:xfrm>
              <a:off x="1156" y="482"/>
              <a:ext cx="3584" cy="3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t>马路的宽度 </a:t>
              </a:r>
              <a:r>
                <a:rPr lang="en-US" altLang="zh-CN" sz="2000" b="1">
                  <a:solidFill>
                    <a:srgbClr val="3366FF"/>
                  </a:solidFill>
                </a:rPr>
                <a:t>D</a:t>
              </a:r>
              <a:r>
                <a:rPr lang="zh-CN" altLang="en-US" sz="2000" b="1"/>
                <a:t>是容易测得 的，问题的关键在  于</a:t>
              </a:r>
              <a:r>
                <a:rPr lang="en-US" altLang="zh-CN" sz="2000" b="1">
                  <a:solidFill>
                    <a:srgbClr val="3366FF"/>
                  </a:solidFill>
                </a:rPr>
                <a:t>L</a:t>
              </a:r>
              <a:r>
                <a:rPr lang="zh-CN" altLang="en-US" sz="2000" b="1"/>
                <a:t>的确定。为确定  </a:t>
              </a:r>
              <a:r>
                <a:rPr lang="en-US" altLang="zh-CN" sz="2000" b="1">
                  <a:solidFill>
                    <a:srgbClr val="3366FF"/>
                  </a:solidFill>
                </a:rPr>
                <a:t>L</a:t>
              </a:r>
              <a:r>
                <a:rPr lang="zh-CN" altLang="en-US" sz="2000" b="1"/>
                <a:t>，还应当将  </a:t>
              </a:r>
              <a:r>
                <a:rPr lang="en-US" altLang="zh-CN" sz="2000" b="1">
                  <a:solidFill>
                    <a:srgbClr val="3366FF"/>
                  </a:solidFill>
                </a:rPr>
                <a:t>L</a:t>
              </a:r>
              <a:r>
                <a:rPr lang="zh-CN" altLang="en-US" sz="2000" b="1"/>
                <a:t>划分为两段：</a:t>
              </a:r>
              <a:r>
                <a:rPr lang="en-US" altLang="zh-CN" sz="2000" b="1">
                  <a:solidFill>
                    <a:srgbClr val="3366FF"/>
                  </a:solidFill>
                </a:rPr>
                <a:t>L1</a:t>
              </a:r>
              <a:r>
                <a:rPr lang="zh-CN" altLang="en-US" sz="2000" b="1"/>
                <a:t>和</a:t>
              </a:r>
              <a:r>
                <a:rPr lang="en-US" altLang="zh-CN" sz="2000" b="1">
                  <a:solidFill>
                    <a:srgbClr val="3366FF"/>
                  </a:solidFill>
                </a:rPr>
                <a:t>L2</a:t>
              </a:r>
              <a:r>
                <a:rPr lang="zh-CN" altLang="en-US" sz="2000" b="1"/>
                <a:t>，</a:t>
              </a:r>
              <a:r>
                <a:rPr lang="zh-CN" altLang="en-US" sz="2000" b="1">
                  <a:solidFill>
                    <a:srgbClr val="3366FF"/>
                  </a:solidFill>
                </a:rPr>
                <a:t>其中 </a:t>
              </a:r>
              <a:r>
                <a:rPr lang="en-US" altLang="zh-CN" sz="2000" b="1">
                  <a:solidFill>
                    <a:srgbClr val="3366FF"/>
                  </a:solidFill>
                </a:rPr>
                <a:t>L1</a:t>
              </a:r>
              <a:r>
                <a:rPr lang="zh-CN" altLang="en-US" sz="2000" b="1"/>
                <a:t>是司机在发现黄灯亮及判断应当刹车的反应时间内驶过的路程    ，</a:t>
              </a:r>
              <a:r>
                <a:rPr lang="en-US" altLang="zh-CN" sz="2000" b="1">
                  <a:solidFill>
                    <a:srgbClr val="3366FF"/>
                  </a:solidFill>
                </a:rPr>
                <a:t>L2</a:t>
              </a:r>
              <a:r>
                <a:rPr lang="zh-CN" altLang="en-US" sz="2000" b="1"/>
                <a:t>为刹车制动后车辆驶过的路程。</a:t>
              </a:r>
              <a:r>
                <a:rPr lang="en-US" altLang="zh-CN" sz="2000" b="1">
                  <a:solidFill>
                    <a:srgbClr val="3366FF"/>
                  </a:solidFill>
                </a:rPr>
                <a:t>L1</a:t>
              </a:r>
              <a:r>
                <a:rPr lang="zh-CN" altLang="en-US" sz="2000" b="1"/>
                <a:t>较容易计算，交通部门对司机的平均反应时间   </a:t>
              </a:r>
              <a:r>
                <a:rPr lang="en-US" altLang="zh-CN" sz="2000" b="1">
                  <a:solidFill>
                    <a:srgbClr val="3366FF"/>
                  </a:solidFill>
                </a:rPr>
                <a:t>t1</a:t>
              </a:r>
              <a:r>
                <a:rPr lang="zh-CN" altLang="en-US" sz="2000" b="1"/>
                <a:t>早有测算，反应时间过长将考不出驾照），而此街道的行驶速度     </a:t>
              </a:r>
              <a:r>
                <a:rPr lang="en-US" altLang="zh-CN" sz="2000" b="1">
                  <a:solidFill>
                    <a:srgbClr val="3366FF"/>
                  </a:solidFill>
                </a:rPr>
                <a:t>v </a:t>
              </a:r>
              <a:r>
                <a:rPr lang="zh-CN" altLang="en-US" sz="2000" b="1"/>
                <a:t>也是交管部门早已定好的，目的是使交通流量最大，可另建模型研究，从而   </a:t>
              </a:r>
              <a:r>
                <a:rPr lang="en-US" altLang="zh-CN" sz="2000" b="1">
                  <a:solidFill>
                    <a:srgbClr val="3366FF"/>
                  </a:solidFill>
                </a:rPr>
                <a:t>L1=v*t1</a:t>
              </a:r>
              <a:r>
                <a:rPr lang="zh-CN" altLang="en-US" sz="2000" b="1"/>
                <a:t>。刹车距离 </a:t>
              </a:r>
              <a:r>
                <a:rPr lang="en-US" altLang="zh-CN" sz="2000" b="1">
                  <a:solidFill>
                    <a:srgbClr val="3366FF"/>
                  </a:solidFill>
                </a:rPr>
                <a:t>L2</a:t>
              </a:r>
              <a:r>
                <a:rPr lang="zh-CN" altLang="en-US" sz="2000" b="1"/>
                <a:t>既可用曲线拟合方法得出，也可利用牛顿第二定律计算出来 （ </a:t>
              </a:r>
              <a:r>
                <a:rPr lang="zh-CN" altLang="en-US" sz="2000" b="1">
                  <a:solidFill>
                    <a:srgbClr val="CC0000"/>
                  </a:solidFill>
                </a:rPr>
                <a:t>留作习题）</a:t>
              </a:r>
              <a:r>
                <a:rPr lang="zh-CN" altLang="en-US" sz="2000" b="1"/>
                <a:t>。</a:t>
              </a:r>
            </a:p>
            <a:p>
              <a:r>
                <a:rPr lang="zh-CN" altLang="en-US" sz="2000" b="1"/>
                <a:t>黄灯究竟应当亮多久现在已经变得清楚多了。第一步，先计算出  </a:t>
              </a:r>
              <a:r>
                <a:rPr lang="en-US" altLang="zh-CN" sz="2000" b="1">
                  <a:solidFill>
                    <a:srgbClr val="3366FF"/>
                  </a:solidFill>
                </a:rPr>
                <a:t>L</a:t>
              </a:r>
              <a:r>
                <a:rPr lang="zh-CN" altLang="en-US" sz="2000" b="1"/>
                <a:t>应多大才能使看见黄灯的司机停得住车。第二步，黄灯亮的时间应当让已过线的车顺利穿过马路，即</a:t>
              </a:r>
              <a:r>
                <a:rPr lang="en-US" altLang="zh-CN" sz="2000" b="1"/>
                <a:t>T </a:t>
              </a:r>
              <a:r>
                <a:rPr lang="zh-CN" altLang="en-US" sz="2000" b="1"/>
                <a:t>至少应当达到   </a:t>
              </a:r>
              <a:r>
                <a:rPr lang="zh-CN" altLang="en-US" sz="2000" b="1">
                  <a:solidFill>
                    <a:srgbClr val="3366FF"/>
                  </a:solidFill>
                </a:rPr>
                <a:t>（</a:t>
              </a:r>
              <a:r>
                <a:rPr lang="en-US" altLang="zh-CN" sz="2000" b="1">
                  <a:solidFill>
                    <a:srgbClr val="3366FF"/>
                  </a:solidFill>
                </a:rPr>
                <a:t>L+D</a:t>
              </a:r>
              <a:r>
                <a:rPr lang="zh-CN" altLang="en-US" sz="2000" b="1">
                  <a:solidFill>
                    <a:srgbClr val="3366FF"/>
                  </a:solidFill>
                </a:rPr>
                <a:t>）</a:t>
              </a:r>
              <a:r>
                <a:rPr lang="en-US" altLang="zh-CN" sz="2000" b="1">
                  <a:solidFill>
                    <a:srgbClr val="3366FF"/>
                  </a:solidFill>
                </a:rPr>
                <a:t>/v</a:t>
              </a:r>
              <a:r>
                <a:rPr lang="zh-CN" altLang="en-US" sz="2000" b="1"/>
                <a:t>。</a:t>
              </a:r>
              <a:r>
                <a:rPr lang="zh-CN" altLang="en-US" sz="2000"/>
                <a:t> </a:t>
              </a:r>
            </a:p>
          </p:txBody>
        </p:sp>
        <p:sp>
          <p:nvSpPr>
            <p:cNvPr id="112694" name="Rectangle 54"/>
            <p:cNvSpPr>
              <a:spLocks noChangeArrowheads="1"/>
            </p:cNvSpPr>
            <p:nvPr/>
          </p:nvSpPr>
          <p:spPr bwMode="auto">
            <a:xfrm>
              <a:off x="1156" y="436"/>
              <a:ext cx="3674" cy="3176"/>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15" name="Group 75"/>
          <p:cNvGrpSpPr>
            <a:grpSpLocks/>
          </p:cNvGrpSpPr>
          <p:nvPr/>
        </p:nvGrpSpPr>
        <p:grpSpPr bwMode="auto">
          <a:xfrm>
            <a:off x="179388" y="4797425"/>
            <a:ext cx="2017712" cy="1871663"/>
            <a:chOff x="113" y="3022"/>
            <a:chExt cx="1271" cy="1179"/>
          </a:xfrm>
        </p:grpSpPr>
        <p:sp>
          <p:nvSpPr>
            <p:cNvPr id="112697" name="Line 57"/>
            <p:cNvSpPr>
              <a:spLocks noChangeShapeType="1"/>
            </p:cNvSpPr>
            <p:nvPr/>
          </p:nvSpPr>
          <p:spPr bwMode="auto">
            <a:xfrm>
              <a:off x="113" y="3475"/>
              <a:ext cx="40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98" name="Line 58"/>
            <p:cNvSpPr>
              <a:spLocks noChangeShapeType="1"/>
            </p:cNvSpPr>
            <p:nvPr/>
          </p:nvSpPr>
          <p:spPr bwMode="auto">
            <a:xfrm>
              <a:off x="884" y="3475"/>
              <a:ext cx="40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99" name="Line 59"/>
            <p:cNvSpPr>
              <a:spLocks noChangeShapeType="1"/>
            </p:cNvSpPr>
            <p:nvPr/>
          </p:nvSpPr>
          <p:spPr bwMode="auto">
            <a:xfrm>
              <a:off x="522" y="3475"/>
              <a:ext cx="408" cy="0"/>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00" name="Line 60"/>
            <p:cNvSpPr>
              <a:spLocks noChangeShapeType="1"/>
            </p:cNvSpPr>
            <p:nvPr/>
          </p:nvSpPr>
          <p:spPr bwMode="auto">
            <a:xfrm>
              <a:off x="113" y="3793"/>
              <a:ext cx="40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01" name="Line 61"/>
            <p:cNvSpPr>
              <a:spLocks noChangeShapeType="1"/>
            </p:cNvSpPr>
            <p:nvPr/>
          </p:nvSpPr>
          <p:spPr bwMode="auto">
            <a:xfrm>
              <a:off x="884" y="3793"/>
              <a:ext cx="40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02" name="Line 62"/>
            <p:cNvSpPr>
              <a:spLocks noChangeShapeType="1"/>
            </p:cNvSpPr>
            <p:nvPr/>
          </p:nvSpPr>
          <p:spPr bwMode="auto">
            <a:xfrm>
              <a:off x="476" y="3793"/>
              <a:ext cx="408" cy="0"/>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12709" name="Group 69"/>
            <p:cNvGrpSpPr>
              <a:grpSpLocks/>
            </p:cNvGrpSpPr>
            <p:nvPr/>
          </p:nvGrpSpPr>
          <p:grpSpPr bwMode="auto">
            <a:xfrm rot="-5400000">
              <a:off x="135" y="3453"/>
              <a:ext cx="1179" cy="318"/>
              <a:chOff x="249" y="3611"/>
              <a:chExt cx="1179" cy="318"/>
            </a:xfrm>
          </p:grpSpPr>
          <p:sp>
            <p:nvSpPr>
              <p:cNvPr id="112703" name="Line 63"/>
              <p:cNvSpPr>
                <a:spLocks noChangeShapeType="1"/>
              </p:cNvSpPr>
              <p:nvPr/>
            </p:nvSpPr>
            <p:spPr bwMode="auto">
              <a:xfrm>
                <a:off x="249" y="3611"/>
                <a:ext cx="40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04" name="Line 64"/>
              <p:cNvSpPr>
                <a:spLocks noChangeShapeType="1"/>
              </p:cNvSpPr>
              <p:nvPr/>
            </p:nvSpPr>
            <p:spPr bwMode="auto">
              <a:xfrm>
                <a:off x="1020" y="3611"/>
                <a:ext cx="40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05" name="Line 65"/>
              <p:cNvSpPr>
                <a:spLocks noChangeShapeType="1"/>
              </p:cNvSpPr>
              <p:nvPr/>
            </p:nvSpPr>
            <p:spPr bwMode="auto">
              <a:xfrm>
                <a:off x="658" y="3611"/>
                <a:ext cx="408" cy="0"/>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06" name="Line 66"/>
              <p:cNvSpPr>
                <a:spLocks noChangeShapeType="1"/>
              </p:cNvSpPr>
              <p:nvPr/>
            </p:nvSpPr>
            <p:spPr bwMode="auto">
              <a:xfrm>
                <a:off x="249" y="3929"/>
                <a:ext cx="40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07" name="Line 67"/>
              <p:cNvSpPr>
                <a:spLocks noChangeShapeType="1"/>
              </p:cNvSpPr>
              <p:nvPr/>
            </p:nvSpPr>
            <p:spPr bwMode="auto">
              <a:xfrm>
                <a:off x="1020" y="3929"/>
                <a:ext cx="40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08" name="Line 68"/>
              <p:cNvSpPr>
                <a:spLocks noChangeShapeType="1"/>
              </p:cNvSpPr>
              <p:nvPr/>
            </p:nvSpPr>
            <p:spPr bwMode="auto">
              <a:xfrm>
                <a:off x="612" y="3929"/>
                <a:ext cx="408" cy="0"/>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12710" name="Line 70"/>
            <p:cNvSpPr>
              <a:spLocks noChangeShapeType="1"/>
            </p:cNvSpPr>
            <p:nvPr/>
          </p:nvSpPr>
          <p:spPr bwMode="auto">
            <a:xfrm>
              <a:off x="158" y="4065"/>
              <a:ext cx="1134" cy="0"/>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11" name="Line 71"/>
            <p:cNvSpPr>
              <a:spLocks noChangeShapeType="1"/>
            </p:cNvSpPr>
            <p:nvPr/>
          </p:nvSpPr>
          <p:spPr bwMode="auto">
            <a:xfrm>
              <a:off x="1020" y="3475"/>
              <a:ext cx="0" cy="318"/>
            </a:xfrm>
            <a:prstGeom prst="line">
              <a:avLst/>
            </a:prstGeom>
            <a:noFill/>
            <a:ln w="28575">
              <a:solidFill>
                <a:srgbClr val="0000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12" name="Line 72"/>
            <p:cNvSpPr>
              <a:spLocks noChangeShapeType="1"/>
            </p:cNvSpPr>
            <p:nvPr/>
          </p:nvSpPr>
          <p:spPr bwMode="auto">
            <a:xfrm>
              <a:off x="1020" y="3792"/>
              <a:ext cx="0" cy="273"/>
            </a:xfrm>
            <a:prstGeom prst="line">
              <a:avLst/>
            </a:prstGeom>
            <a:noFill/>
            <a:ln w="28575">
              <a:solidFill>
                <a:srgbClr val="0000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13" name="Text Box 73"/>
            <p:cNvSpPr txBox="1">
              <a:spLocks noChangeArrowheads="1"/>
            </p:cNvSpPr>
            <p:nvPr/>
          </p:nvSpPr>
          <p:spPr bwMode="auto">
            <a:xfrm>
              <a:off x="1065" y="3505"/>
              <a:ext cx="3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solidFill>
                    <a:srgbClr val="CC0000"/>
                  </a:solidFill>
                </a:rPr>
                <a:t>D</a:t>
              </a:r>
            </a:p>
          </p:txBody>
        </p:sp>
        <p:sp>
          <p:nvSpPr>
            <p:cNvPr id="112714" name="Text Box 74"/>
            <p:cNvSpPr txBox="1">
              <a:spLocks noChangeArrowheads="1"/>
            </p:cNvSpPr>
            <p:nvPr/>
          </p:nvSpPr>
          <p:spPr bwMode="auto">
            <a:xfrm>
              <a:off x="1066" y="3793"/>
              <a:ext cx="3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solidFill>
                    <a:srgbClr val="CC0000"/>
                  </a:solidFill>
                </a:rPr>
                <a:t>L</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112652"/>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1" fill="hold" nodeType="afterEffect">
                                  <p:stCondLst>
                                    <p:cond delay="0"/>
                                  </p:stCondLst>
                                  <p:childTnLst>
                                    <p:set>
                                      <p:cBhvr>
                                        <p:cTn id="9" dur="1" fill="hold">
                                          <p:stCondLst>
                                            <p:cond delay="0"/>
                                          </p:stCondLst>
                                        </p:cTn>
                                        <p:tgtEl>
                                          <p:spTgt spid="112649"/>
                                        </p:tgtEl>
                                        <p:attrNameLst>
                                          <p:attrName>style.visibility</p:attrName>
                                        </p:attrNameLst>
                                      </p:cBhvr>
                                      <p:to>
                                        <p:strVal val="visible"/>
                                      </p:to>
                                    </p:set>
                                    <p:animEffect transition="in" filter="wipe(up)">
                                      <p:cBhvr>
                                        <p:cTn id="10" dur="500"/>
                                        <p:tgtEl>
                                          <p:spTgt spid="11264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2656"/>
                                        </p:tgtEl>
                                        <p:attrNameLst>
                                          <p:attrName>style.visibility</p:attrName>
                                        </p:attrNameLst>
                                      </p:cBhvr>
                                      <p:to>
                                        <p:strVal val="visible"/>
                                      </p:to>
                                    </p:set>
                                  </p:childTnLst>
                                </p:cTn>
                              </p:par>
                            </p:childTnLst>
                          </p:cTn>
                        </p:par>
                        <p:par>
                          <p:cTn id="15" fill="hold" nodeType="afterGroup">
                            <p:stCondLst>
                              <p:cond delay="0"/>
                            </p:stCondLst>
                            <p:childTnLst>
                              <p:par>
                                <p:cTn id="16" presetID="22" presetClass="entr" presetSubtype="8" fill="hold" nodeType="afterEffect">
                                  <p:stCondLst>
                                    <p:cond delay="0"/>
                                  </p:stCondLst>
                                  <p:childTnLst>
                                    <p:set>
                                      <p:cBhvr>
                                        <p:cTn id="17" dur="1" fill="hold">
                                          <p:stCondLst>
                                            <p:cond delay="0"/>
                                          </p:stCondLst>
                                        </p:cTn>
                                        <p:tgtEl>
                                          <p:spTgt spid="112691"/>
                                        </p:tgtEl>
                                        <p:attrNameLst>
                                          <p:attrName>style.visibility</p:attrName>
                                        </p:attrNameLst>
                                      </p:cBhvr>
                                      <p:to>
                                        <p:strVal val="visible"/>
                                      </p:to>
                                    </p:set>
                                    <p:animEffect transition="in" filter="wipe(left)">
                                      <p:cBhvr>
                                        <p:cTn id="18" dur="500"/>
                                        <p:tgtEl>
                                          <p:spTgt spid="112691"/>
                                        </p:tgtEl>
                                      </p:cBhvr>
                                    </p:animEffect>
                                  </p:childTnLst>
                                </p:cTn>
                              </p:par>
                            </p:childTnLst>
                          </p:cTn>
                        </p:par>
                        <p:par>
                          <p:cTn id="19" fill="hold" nodeType="afterGroup">
                            <p:stCondLst>
                              <p:cond delay="500"/>
                            </p:stCondLst>
                            <p:childTnLst>
                              <p:par>
                                <p:cTn id="20" presetID="6" presetClass="entr" presetSubtype="32" fill="hold" nodeType="afterEffect">
                                  <p:stCondLst>
                                    <p:cond delay="0"/>
                                  </p:stCondLst>
                                  <p:childTnLst>
                                    <p:set>
                                      <p:cBhvr>
                                        <p:cTn id="21" dur="1" fill="hold">
                                          <p:stCondLst>
                                            <p:cond delay="0"/>
                                          </p:stCondLst>
                                        </p:cTn>
                                        <p:tgtEl>
                                          <p:spTgt spid="112715"/>
                                        </p:tgtEl>
                                        <p:attrNameLst>
                                          <p:attrName>style.visibility</p:attrName>
                                        </p:attrNameLst>
                                      </p:cBhvr>
                                      <p:to>
                                        <p:strVal val="visible"/>
                                      </p:to>
                                    </p:set>
                                    <p:animEffect transition="in" filter="circle(out)">
                                      <p:cBhvr>
                                        <p:cTn id="22" dur="2000"/>
                                        <p:tgtEl>
                                          <p:spTgt spid="11271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112695"/>
                                        </p:tgtEl>
                                        <p:attrNameLst>
                                          <p:attrName>style.visibility</p:attrName>
                                        </p:attrNameLst>
                                      </p:cBhvr>
                                      <p:to>
                                        <p:strVal val="visible"/>
                                      </p:to>
                                    </p:set>
                                    <p:animEffect transition="in" filter="wipe(up)">
                                      <p:cBhvr>
                                        <p:cTn id="27" dur="500"/>
                                        <p:tgtEl>
                                          <p:spTgt spid="1126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6804" name="Group 68"/>
          <p:cNvGrpSpPr>
            <a:grpSpLocks/>
          </p:cNvGrpSpPr>
          <p:nvPr/>
        </p:nvGrpSpPr>
        <p:grpSpPr bwMode="auto">
          <a:xfrm>
            <a:off x="684213" y="836613"/>
            <a:ext cx="8229600" cy="3744912"/>
            <a:chOff x="431" y="527"/>
            <a:chExt cx="5184" cy="2359"/>
          </a:xfrm>
        </p:grpSpPr>
        <p:sp>
          <p:nvSpPr>
            <p:cNvPr id="116741" name="AutoShape 5"/>
            <p:cNvSpPr>
              <a:spLocks noChangeArrowheads="1"/>
            </p:cNvSpPr>
            <p:nvPr/>
          </p:nvSpPr>
          <p:spPr bwMode="auto">
            <a:xfrm>
              <a:off x="431" y="527"/>
              <a:ext cx="5184" cy="2359"/>
            </a:xfrm>
            <a:prstGeom prst="foldedCorner">
              <a:avLst>
                <a:gd name="adj" fmla="val 7523"/>
              </a:avLst>
            </a:prstGeom>
            <a:gradFill rotWithShape="0">
              <a:gsLst>
                <a:gs pos="0">
                  <a:schemeClr val="bg1"/>
                </a:gs>
                <a:gs pos="100000">
                  <a:srgbClr val="FFFFCC"/>
                </a:gs>
              </a:gsLst>
              <a:lin ang="5400000" scaled="1"/>
            </a:gra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zh-CN" sz="3200" b="1"/>
            </a:p>
          </p:txBody>
        </p:sp>
        <p:sp>
          <p:nvSpPr>
            <p:cNvPr id="116742" name="Text Box 6"/>
            <p:cNvSpPr txBox="1">
              <a:spLocks noChangeArrowheads="1"/>
            </p:cNvSpPr>
            <p:nvPr/>
          </p:nvSpPr>
          <p:spPr bwMode="auto">
            <a:xfrm>
              <a:off x="476" y="602"/>
              <a:ext cx="5126" cy="2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solidFill>
                    <a:srgbClr val="0000FF"/>
                  </a:solidFill>
                  <a:latin typeface="宋体" pitchFamily="2" charset="-122"/>
                </a:rPr>
                <a:t>例</a:t>
              </a:r>
              <a:r>
                <a:rPr lang="en-US" altLang="zh-CN" sz="3200" b="1">
                  <a:solidFill>
                    <a:srgbClr val="0000FF"/>
                  </a:solidFill>
                  <a:latin typeface="宋体" pitchFamily="2" charset="-122"/>
                </a:rPr>
                <a:t>4</a:t>
              </a:r>
              <a:r>
                <a:rPr lang="en-US" altLang="zh-CN"/>
                <a:t>  </a:t>
              </a:r>
              <a:r>
                <a:rPr lang="zh-CN" altLang="en-US" sz="3200" b="1"/>
                <a:t>餐馆每天都要洗大量的盘子，为了方便，某餐馆是这样清洗盘子的：先用冷水粗粗洗一下，再放进热水池洗涤，水温不能太高，否则会烫手，但也不能太低，否则不干净。由于想节省开支，餐馆老板想了解一池热水到底可以洗多少盘子，请你帮他建模分析一下这一问题。</a:t>
              </a:r>
            </a:p>
          </p:txBody>
        </p:sp>
      </p:grpSp>
      <p:pic>
        <p:nvPicPr>
          <p:cNvPr id="116743" name="Picture 7" descr="HW"/>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55650" y="260350"/>
            <a:ext cx="862013" cy="914400"/>
          </a:xfrm>
          <a:prstGeom prst="rect">
            <a:avLst/>
          </a:prstGeom>
          <a:noFill/>
          <a:extLst>
            <a:ext uri="{909E8E84-426E-40DD-AFC4-6F175D3DCCD1}">
              <a14:hiddenFill xmlns:a14="http://schemas.microsoft.com/office/drawing/2010/main">
                <a:solidFill>
                  <a:srgbClr val="FFFFFF"/>
                </a:solidFill>
              </a14:hiddenFill>
            </a:ext>
          </a:extLst>
        </p:spPr>
      </p:pic>
      <p:grpSp>
        <p:nvGrpSpPr>
          <p:cNvPr id="116745" name="Group 9"/>
          <p:cNvGrpSpPr>
            <a:grpSpLocks/>
          </p:cNvGrpSpPr>
          <p:nvPr/>
        </p:nvGrpSpPr>
        <p:grpSpPr bwMode="auto">
          <a:xfrm>
            <a:off x="611188" y="4730750"/>
            <a:ext cx="1593850" cy="1625600"/>
            <a:chOff x="2051" y="1696"/>
            <a:chExt cx="1004" cy="1028"/>
          </a:xfrm>
        </p:grpSpPr>
        <p:sp>
          <p:nvSpPr>
            <p:cNvPr id="116746" name="Freeform 10"/>
            <p:cNvSpPr>
              <a:spLocks/>
            </p:cNvSpPr>
            <p:nvPr/>
          </p:nvSpPr>
          <p:spPr bwMode="auto">
            <a:xfrm rot="1123344">
              <a:off x="2261" y="1981"/>
              <a:ext cx="467" cy="582"/>
            </a:xfrm>
            <a:custGeom>
              <a:avLst/>
              <a:gdLst>
                <a:gd name="T0" fmla="*/ 38 w 648"/>
                <a:gd name="T1" fmla="*/ 148 h 858"/>
                <a:gd name="T2" fmla="*/ 89 w 648"/>
                <a:gd name="T3" fmla="*/ 103 h 858"/>
                <a:gd name="T4" fmla="*/ 292 w 648"/>
                <a:gd name="T5" fmla="*/ 40 h 858"/>
                <a:gd name="T6" fmla="*/ 418 w 648"/>
                <a:gd name="T7" fmla="*/ 7 h 858"/>
                <a:gd name="T8" fmla="*/ 463 w 648"/>
                <a:gd name="T9" fmla="*/ 0 h 858"/>
                <a:gd name="T10" fmla="*/ 526 w 648"/>
                <a:gd name="T11" fmla="*/ 97 h 858"/>
                <a:gd name="T12" fmla="*/ 559 w 648"/>
                <a:gd name="T13" fmla="*/ 206 h 858"/>
                <a:gd name="T14" fmla="*/ 577 w 648"/>
                <a:gd name="T15" fmla="*/ 309 h 858"/>
                <a:gd name="T16" fmla="*/ 577 w 648"/>
                <a:gd name="T17" fmla="*/ 495 h 858"/>
                <a:gd name="T18" fmla="*/ 648 w 648"/>
                <a:gd name="T19" fmla="*/ 678 h 858"/>
                <a:gd name="T20" fmla="*/ 640 w 648"/>
                <a:gd name="T21" fmla="*/ 763 h 858"/>
                <a:gd name="T22" fmla="*/ 545 w 648"/>
                <a:gd name="T23" fmla="*/ 813 h 858"/>
                <a:gd name="T24" fmla="*/ 299 w 648"/>
                <a:gd name="T25" fmla="*/ 858 h 858"/>
                <a:gd name="T26" fmla="*/ 210 w 648"/>
                <a:gd name="T27" fmla="*/ 807 h 858"/>
                <a:gd name="T28" fmla="*/ 153 w 648"/>
                <a:gd name="T29" fmla="*/ 660 h 858"/>
                <a:gd name="T30" fmla="*/ 108 w 648"/>
                <a:gd name="T31" fmla="*/ 499 h 858"/>
                <a:gd name="T32" fmla="*/ 25 w 648"/>
                <a:gd name="T33" fmla="*/ 416 h 858"/>
                <a:gd name="T34" fmla="*/ 6 w 648"/>
                <a:gd name="T35" fmla="*/ 328 h 858"/>
                <a:gd name="T36" fmla="*/ 0 w 648"/>
                <a:gd name="T37" fmla="*/ 219 h 858"/>
                <a:gd name="T38" fmla="*/ 38 w 648"/>
                <a:gd name="T39" fmla="*/ 148 h 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8" h="858">
                  <a:moveTo>
                    <a:pt x="38" y="148"/>
                  </a:moveTo>
                  <a:lnTo>
                    <a:pt x="89" y="103"/>
                  </a:lnTo>
                  <a:lnTo>
                    <a:pt x="292" y="40"/>
                  </a:lnTo>
                  <a:lnTo>
                    <a:pt x="418" y="7"/>
                  </a:lnTo>
                  <a:lnTo>
                    <a:pt x="463" y="0"/>
                  </a:lnTo>
                  <a:lnTo>
                    <a:pt x="526" y="97"/>
                  </a:lnTo>
                  <a:lnTo>
                    <a:pt x="559" y="206"/>
                  </a:lnTo>
                  <a:lnTo>
                    <a:pt x="577" y="309"/>
                  </a:lnTo>
                  <a:lnTo>
                    <a:pt x="577" y="495"/>
                  </a:lnTo>
                  <a:lnTo>
                    <a:pt x="648" y="678"/>
                  </a:lnTo>
                  <a:lnTo>
                    <a:pt x="640" y="763"/>
                  </a:lnTo>
                  <a:lnTo>
                    <a:pt x="545" y="813"/>
                  </a:lnTo>
                  <a:lnTo>
                    <a:pt x="299" y="858"/>
                  </a:lnTo>
                  <a:lnTo>
                    <a:pt x="210" y="807"/>
                  </a:lnTo>
                  <a:lnTo>
                    <a:pt x="153" y="660"/>
                  </a:lnTo>
                  <a:lnTo>
                    <a:pt x="108" y="499"/>
                  </a:lnTo>
                  <a:lnTo>
                    <a:pt x="25" y="416"/>
                  </a:lnTo>
                  <a:lnTo>
                    <a:pt x="6" y="328"/>
                  </a:lnTo>
                  <a:lnTo>
                    <a:pt x="0" y="219"/>
                  </a:lnTo>
                  <a:lnTo>
                    <a:pt x="38" y="148"/>
                  </a:lnTo>
                  <a:close/>
                </a:path>
              </a:pathLst>
            </a:custGeom>
            <a:solidFill>
              <a:srgbClr val="FFFFFF"/>
            </a:solidFill>
            <a:ln w="12700">
              <a:solidFill>
                <a:srgbClr val="000000"/>
              </a:solidFill>
              <a:prstDash val="solid"/>
              <a:round/>
              <a:headEnd/>
              <a:tailEnd/>
            </a:ln>
          </p:spPr>
          <p:txBody>
            <a:bodyPr/>
            <a:lstStyle/>
            <a:p>
              <a:endParaRPr lang="zh-CN" altLang="en-US"/>
            </a:p>
          </p:txBody>
        </p:sp>
        <p:grpSp>
          <p:nvGrpSpPr>
            <p:cNvPr id="116747" name="Group 11"/>
            <p:cNvGrpSpPr>
              <a:grpSpLocks/>
            </p:cNvGrpSpPr>
            <p:nvPr/>
          </p:nvGrpSpPr>
          <p:grpSpPr bwMode="auto">
            <a:xfrm rot="1123344">
              <a:off x="2441" y="2029"/>
              <a:ext cx="511" cy="637"/>
              <a:chOff x="2308" y="1206"/>
              <a:chExt cx="710" cy="940"/>
            </a:xfrm>
          </p:grpSpPr>
          <p:sp>
            <p:nvSpPr>
              <p:cNvPr id="116748" name="Freeform 12"/>
              <p:cNvSpPr>
                <a:spLocks/>
              </p:cNvSpPr>
              <p:nvPr/>
            </p:nvSpPr>
            <p:spPr bwMode="auto">
              <a:xfrm>
                <a:off x="2308" y="1206"/>
                <a:ext cx="710" cy="940"/>
              </a:xfrm>
              <a:custGeom>
                <a:avLst/>
                <a:gdLst>
                  <a:gd name="T0" fmla="*/ 0 w 710"/>
                  <a:gd name="T1" fmla="*/ 58 h 940"/>
                  <a:gd name="T2" fmla="*/ 39 w 710"/>
                  <a:gd name="T3" fmla="*/ 113 h 940"/>
                  <a:gd name="T4" fmla="*/ 90 w 710"/>
                  <a:gd name="T5" fmla="*/ 197 h 940"/>
                  <a:gd name="T6" fmla="*/ 141 w 710"/>
                  <a:gd name="T7" fmla="*/ 307 h 940"/>
                  <a:gd name="T8" fmla="*/ 182 w 710"/>
                  <a:gd name="T9" fmla="*/ 415 h 940"/>
                  <a:gd name="T10" fmla="*/ 211 w 710"/>
                  <a:gd name="T11" fmla="*/ 503 h 940"/>
                  <a:gd name="T12" fmla="*/ 261 w 710"/>
                  <a:gd name="T13" fmla="*/ 685 h 940"/>
                  <a:gd name="T14" fmla="*/ 276 w 710"/>
                  <a:gd name="T15" fmla="*/ 741 h 940"/>
                  <a:gd name="T16" fmla="*/ 297 w 710"/>
                  <a:gd name="T17" fmla="*/ 777 h 940"/>
                  <a:gd name="T18" fmla="*/ 315 w 710"/>
                  <a:gd name="T19" fmla="*/ 807 h 940"/>
                  <a:gd name="T20" fmla="*/ 455 w 710"/>
                  <a:gd name="T21" fmla="*/ 901 h 940"/>
                  <a:gd name="T22" fmla="*/ 507 w 710"/>
                  <a:gd name="T23" fmla="*/ 940 h 940"/>
                  <a:gd name="T24" fmla="*/ 500 w 710"/>
                  <a:gd name="T25" fmla="*/ 844 h 940"/>
                  <a:gd name="T26" fmla="*/ 477 w 710"/>
                  <a:gd name="T27" fmla="*/ 766 h 940"/>
                  <a:gd name="T28" fmla="*/ 450 w 710"/>
                  <a:gd name="T29" fmla="*/ 684 h 940"/>
                  <a:gd name="T30" fmla="*/ 387 w 710"/>
                  <a:gd name="T31" fmla="*/ 583 h 940"/>
                  <a:gd name="T32" fmla="*/ 347 w 710"/>
                  <a:gd name="T33" fmla="*/ 472 h 940"/>
                  <a:gd name="T34" fmla="*/ 328 w 710"/>
                  <a:gd name="T35" fmla="*/ 307 h 940"/>
                  <a:gd name="T36" fmla="*/ 411 w 710"/>
                  <a:gd name="T37" fmla="*/ 371 h 940"/>
                  <a:gd name="T38" fmla="*/ 488 w 710"/>
                  <a:gd name="T39" fmla="*/ 423 h 940"/>
                  <a:gd name="T40" fmla="*/ 564 w 710"/>
                  <a:gd name="T41" fmla="*/ 448 h 940"/>
                  <a:gd name="T42" fmla="*/ 614 w 710"/>
                  <a:gd name="T43" fmla="*/ 460 h 940"/>
                  <a:gd name="T44" fmla="*/ 653 w 710"/>
                  <a:gd name="T45" fmla="*/ 454 h 940"/>
                  <a:gd name="T46" fmla="*/ 678 w 710"/>
                  <a:gd name="T47" fmla="*/ 423 h 940"/>
                  <a:gd name="T48" fmla="*/ 704 w 710"/>
                  <a:gd name="T49" fmla="*/ 335 h 940"/>
                  <a:gd name="T50" fmla="*/ 710 w 710"/>
                  <a:gd name="T51" fmla="*/ 271 h 940"/>
                  <a:gd name="T52" fmla="*/ 710 w 710"/>
                  <a:gd name="T53" fmla="*/ 163 h 940"/>
                  <a:gd name="T54" fmla="*/ 710 w 710"/>
                  <a:gd name="T55" fmla="*/ 73 h 940"/>
                  <a:gd name="T56" fmla="*/ 595 w 710"/>
                  <a:gd name="T57" fmla="*/ 76 h 940"/>
                  <a:gd name="T58" fmla="*/ 545 w 710"/>
                  <a:gd name="T59" fmla="*/ 64 h 940"/>
                  <a:gd name="T60" fmla="*/ 538 w 710"/>
                  <a:gd name="T61" fmla="*/ 166 h 940"/>
                  <a:gd name="T62" fmla="*/ 526 w 710"/>
                  <a:gd name="T63" fmla="*/ 198 h 940"/>
                  <a:gd name="T64" fmla="*/ 450 w 710"/>
                  <a:gd name="T65" fmla="*/ 160 h 940"/>
                  <a:gd name="T66" fmla="*/ 398 w 710"/>
                  <a:gd name="T67" fmla="*/ 116 h 940"/>
                  <a:gd name="T68" fmla="*/ 302 w 710"/>
                  <a:gd name="T69" fmla="*/ 64 h 940"/>
                  <a:gd name="T70" fmla="*/ 233 w 710"/>
                  <a:gd name="T71" fmla="*/ 19 h 940"/>
                  <a:gd name="T72" fmla="*/ 171 w 710"/>
                  <a:gd name="T73" fmla="*/ 0 h 940"/>
                  <a:gd name="T74" fmla="*/ 94 w 710"/>
                  <a:gd name="T75" fmla="*/ 31 h 940"/>
                  <a:gd name="T76" fmla="*/ 0 w 710"/>
                  <a:gd name="T77" fmla="*/ 58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10" h="940">
                    <a:moveTo>
                      <a:pt x="0" y="58"/>
                    </a:moveTo>
                    <a:lnTo>
                      <a:pt x="39" y="113"/>
                    </a:lnTo>
                    <a:lnTo>
                      <a:pt x="90" y="197"/>
                    </a:lnTo>
                    <a:lnTo>
                      <a:pt x="141" y="307"/>
                    </a:lnTo>
                    <a:lnTo>
                      <a:pt x="182" y="415"/>
                    </a:lnTo>
                    <a:lnTo>
                      <a:pt x="211" y="503"/>
                    </a:lnTo>
                    <a:lnTo>
                      <a:pt x="261" y="685"/>
                    </a:lnTo>
                    <a:lnTo>
                      <a:pt x="276" y="741"/>
                    </a:lnTo>
                    <a:lnTo>
                      <a:pt x="297" y="777"/>
                    </a:lnTo>
                    <a:lnTo>
                      <a:pt x="315" y="807"/>
                    </a:lnTo>
                    <a:lnTo>
                      <a:pt x="455" y="901"/>
                    </a:lnTo>
                    <a:lnTo>
                      <a:pt x="507" y="940"/>
                    </a:lnTo>
                    <a:lnTo>
                      <a:pt x="500" y="844"/>
                    </a:lnTo>
                    <a:lnTo>
                      <a:pt x="477" y="766"/>
                    </a:lnTo>
                    <a:lnTo>
                      <a:pt x="450" y="684"/>
                    </a:lnTo>
                    <a:lnTo>
                      <a:pt x="387" y="583"/>
                    </a:lnTo>
                    <a:lnTo>
                      <a:pt x="347" y="472"/>
                    </a:lnTo>
                    <a:lnTo>
                      <a:pt x="328" y="307"/>
                    </a:lnTo>
                    <a:lnTo>
                      <a:pt x="411" y="371"/>
                    </a:lnTo>
                    <a:lnTo>
                      <a:pt x="488" y="423"/>
                    </a:lnTo>
                    <a:lnTo>
                      <a:pt x="564" y="448"/>
                    </a:lnTo>
                    <a:lnTo>
                      <a:pt x="614" y="460"/>
                    </a:lnTo>
                    <a:lnTo>
                      <a:pt x="653" y="454"/>
                    </a:lnTo>
                    <a:lnTo>
                      <a:pt x="678" y="423"/>
                    </a:lnTo>
                    <a:lnTo>
                      <a:pt x="704" y="335"/>
                    </a:lnTo>
                    <a:lnTo>
                      <a:pt x="710" y="271"/>
                    </a:lnTo>
                    <a:lnTo>
                      <a:pt x="710" y="163"/>
                    </a:lnTo>
                    <a:lnTo>
                      <a:pt x="710" y="73"/>
                    </a:lnTo>
                    <a:lnTo>
                      <a:pt x="595" y="76"/>
                    </a:lnTo>
                    <a:lnTo>
                      <a:pt x="545" y="64"/>
                    </a:lnTo>
                    <a:lnTo>
                      <a:pt x="538" y="166"/>
                    </a:lnTo>
                    <a:lnTo>
                      <a:pt x="526" y="198"/>
                    </a:lnTo>
                    <a:lnTo>
                      <a:pt x="450" y="160"/>
                    </a:lnTo>
                    <a:lnTo>
                      <a:pt x="398" y="116"/>
                    </a:lnTo>
                    <a:lnTo>
                      <a:pt x="302" y="64"/>
                    </a:lnTo>
                    <a:lnTo>
                      <a:pt x="233" y="19"/>
                    </a:lnTo>
                    <a:lnTo>
                      <a:pt x="171" y="0"/>
                    </a:lnTo>
                    <a:lnTo>
                      <a:pt x="94" y="31"/>
                    </a:lnTo>
                    <a:lnTo>
                      <a:pt x="0" y="58"/>
                    </a:lnTo>
                    <a:close/>
                  </a:path>
                </a:pathLst>
              </a:custGeom>
              <a:solidFill>
                <a:srgbClr val="0000FF"/>
              </a:solidFill>
              <a:ln w="12700">
                <a:solidFill>
                  <a:srgbClr val="000000"/>
                </a:solidFill>
                <a:prstDash val="solid"/>
                <a:round/>
                <a:headEnd/>
                <a:tailEnd/>
              </a:ln>
            </p:spPr>
            <p:txBody>
              <a:bodyPr/>
              <a:lstStyle/>
              <a:p>
                <a:endParaRPr lang="zh-CN" altLang="en-US"/>
              </a:p>
            </p:txBody>
          </p:sp>
          <p:sp>
            <p:nvSpPr>
              <p:cNvPr id="116749" name="Freeform 13"/>
              <p:cNvSpPr>
                <a:spLocks/>
              </p:cNvSpPr>
              <p:nvPr/>
            </p:nvSpPr>
            <p:spPr bwMode="auto">
              <a:xfrm>
                <a:off x="2355" y="1252"/>
                <a:ext cx="199" cy="569"/>
              </a:xfrm>
              <a:custGeom>
                <a:avLst/>
                <a:gdLst>
                  <a:gd name="T0" fmla="*/ 0 w 199"/>
                  <a:gd name="T1" fmla="*/ 0 h 569"/>
                  <a:gd name="T2" fmla="*/ 87 w 199"/>
                  <a:gd name="T3" fmla="*/ 39 h 569"/>
                  <a:gd name="T4" fmla="*/ 79 w 199"/>
                  <a:gd name="T5" fmla="*/ 107 h 569"/>
                  <a:gd name="T6" fmla="*/ 134 w 199"/>
                  <a:gd name="T7" fmla="*/ 110 h 569"/>
                  <a:gd name="T8" fmla="*/ 169 w 199"/>
                  <a:gd name="T9" fmla="*/ 233 h 569"/>
                  <a:gd name="T10" fmla="*/ 189 w 199"/>
                  <a:gd name="T11" fmla="*/ 366 h 569"/>
                  <a:gd name="T12" fmla="*/ 197 w 199"/>
                  <a:gd name="T13" fmla="*/ 492 h 569"/>
                  <a:gd name="T14" fmla="*/ 199 w 199"/>
                  <a:gd name="T15" fmla="*/ 569 h 5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9" h="569">
                    <a:moveTo>
                      <a:pt x="0" y="0"/>
                    </a:moveTo>
                    <a:lnTo>
                      <a:pt x="87" y="39"/>
                    </a:lnTo>
                    <a:lnTo>
                      <a:pt x="79" y="107"/>
                    </a:lnTo>
                    <a:lnTo>
                      <a:pt x="134" y="110"/>
                    </a:lnTo>
                    <a:lnTo>
                      <a:pt x="169" y="233"/>
                    </a:lnTo>
                    <a:lnTo>
                      <a:pt x="189" y="366"/>
                    </a:lnTo>
                    <a:lnTo>
                      <a:pt x="197" y="492"/>
                    </a:lnTo>
                    <a:lnTo>
                      <a:pt x="199" y="569"/>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16750" name="Freeform 14"/>
            <p:cNvSpPr>
              <a:spLocks/>
            </p:cNvSpPr>
            <p:nvPr/>
          </p:nvSpPr>
          <p:spPr bwMode="auto">
            <a:xfrm rot="1123344">
              <a:off x="2406" y="1975"/>
              <a:ext cx="154" cy="119"/>
            </a:xfrm>
            <a:custGeom>
              <a:avLst/>
              <a:gdLst>
                <a:gd name="T0" fmla="*/ 19 w 213"/>
                <a:gd name="T1" fmla="*/ 56 h 176"/>
                <a:gd name="T2" fmla="*/ 0 w 213"/>
                <a:gd name="T3" fmla="*/ 85 h 176"/>
                <a:gd name="T4" fmla="*/ 92 w 213"/>
                <a:gd name="T5" fmla="*/ 176 h 176"/>
                <a:gd name="T6" fmla="*/ 122 w 213"/>
                <a:gd name="T7" fmla="*/ 69 h 176"/>
                <a:gd name="T8" fmla="*/ 213 w 213"/>
                <a:gd name="T9" fmla="*/ 122 h 176"/>
                <a:gd name="T10" fmla="*/ 209 w 213"/>
                <a:gd name="T11" fmla="*/ 30 h 176"/>
                <a:gd name="T12" fmla="*/ 153 w 213"/>
                <a:gd name="T13" fmla="*/ 0 h 176"/>
                <a:gd name="T14" fmla="*/ 19 w 213"/>
                <a:gd name="T15" fmla="*/ 56 h 1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 h="176">
                  <a:moveTo>
                    <a:pt x="19" y="56"/>
                  </a:moveTo>
                  <a:lnTo>
                    <a:pt x="0" y="85"/>
                  </a:lnTo>
                  <a:lnTo>
                    <a:pt x="92" y="176"/>
                  </a:lnTo>
                  <a:lnTo>
                    <a:pt x="122" y="69"/>
                  </a:lnTo>
                  <a:lnTo>
                    <a:pt x="213" y="122"/>
                  </a:lnTo>
                  <a:lnTo>
                    <a:pt x="209" y="30"/>
                  </a:lnTo>
                  <a:lnTo>
                    <a:pt x="153" y="0"/>
                  </a:lnTo>
                  <a:lnTo>
                    <a:pt x="19" y="56"/>
                  </a:lnTo>
                  <a:close/>
                </a:path>
              </a:pathLst>
            </a:custGeom>
            <a:solidFill>
              <a:srgbClr val="FFFFFF"/>
            </a:solidFill>
            <a:ln w="12700">
              <a:solidFill>
                <a:srgbClr val="000000"/>
              </a:solidFill>
              <a:prstDash val="solid"/>
              <a:round/>
              <a:headEnd/>
              <a:tailEnd/>
            </a:ln>
          </p:spPr>
          <p:txBody>
            <a:bodyPr/>
            <a:lstStyle/>
            <a:p>
              <a:endParaRPr lang="zh-CN" altLang="en-US"/>
            </a:p>
          </p:txBody>
        </p:sp>
        <p:grpSp>
          <p:nvGrpSpPr>
            <p:cNvPr id="116751" name="Group 15"/>
            <p:cNvGrpSpPr>
              <a:grpSpLocks/>
            </p:cNvGrpSpPr>
            <p:nvPr/>
          </p:nvGrpSpPr>
          <p:grpSpPr bwMode="auto">
            <a:xfrm rot="1123344">
              <a:off x="2051" y="1977"/>
              <a:ext cx="454" cy="747"/>
              <a:chOff x="1799" y="1328"/>
              <a:chExt cx="630" cy="1101"/>
            </a:xfrm>
          </p:grpSpPr>
          <p:grpSp>
            <p:nvGrpSpPr>
              <p:cNvPr id="116752" name="Group 16"/>
              <p:cNvGrpSpPr>
                <a:grpSpLocks/>
              </p:cNvGrpSpPr>
              <p:nvPr/>
            </p:nvGrpSpPr>
            <p:grpSpPr bwMode="auto">
              <a:xfrm>
                <a:off x="1968" y="1328"/>
                <a:ext cx="461" cy="1101"/>
                <a:chOff x="1968" y="1328"/>
                <a:chExt cx="461" cy="1101"/>
              </a:xfrm>
            </p:grpSpPr>
            <p:sp>
              <p:nvSpPr>
                <p:cNvPr id="116753" name="Freeform 17"/>
                <p:cNvSpPr>
                  <a:spLocks/>
                </p:cNvSpPr>
                <p:nvPr/>
              </p:nvSpPr>
              <p:spPr bwMode="auto">
                <a:xfrm>
                  <a:off x="1968" y="1328"/>
                  <a:ext cx="461" cy="1101"/>
                </a:xfrm>
                <a:custGeom>
                  <a:avLst/>
                  <a:gdLst>
                    <a:gd name="T0" fmla="*/ 322 w 461"/>
                    <a:gd name="T1" fmla="*/ 1065 h 1101"/>
                    <a:gd name="T2" fmla="*/ 398 w 461"/>
                    <a:gd name="T3" fmla="*/ 1019 h 1101"/>
                    <a:gd name="T4" fmla="*/ 430 w 461"/>
                    <a:gd name="T5" fmla="*/ 916 h 1101"/>
                    <a:gd name="T6" fmla="*/ 454 w 461"/>
                    <a:gd name="T7" fmla="*/ 823 h 1101"/>
                    <a:gd name="T8" fmla="*/ 461 w 461"/>
                    <a:gd name="T9" fmla="*/ 720 h 1101"/>
                    <a:gd name="T10" fmla="*/ 434 w 461"/>
                    <a:gd name="T11" fmla="*/ 608 h 1101"/>
                    <a:gd name="T12" fmla="*/ 416 w 461"/>
                    <a:gd name="T13" fmla="*/ 516 h 1101"/>
                    <a:gd name="T14" fmla="*/ 392 w 461"/>
                    <a:gd name="T15" fmla="*/ 410 h 1101"/>
                    <a:gd name="T16" fmla="*/ 363 w 461"/>
                    <a:gd name="T17" fmla="*/ 331 h 1101"/>
                    <a:gd name="T18" fmla="*/ 315 w 461"/>
                    <a:gd name="T19" fmla="*/ 236 h 1101"/>
                    <a:gd name="T20" fmla="*/ 276 w 461"/>
                    <a:gd name="T21" fmla="*/ 149 h 1101"/>
                    <a:gd name="T22" fmla="*/ 207 w 461"/>
                    <a:gd name="T23" fmla="*/ 45 h 1101"/>
                    <a:gd name="T24" fmla="*/ 169 w 461"/>
                    <a:gd name="T25" fmla="*/ 0 h 1101"/>
                    <a:gd name="T26" fmla="*/ 124 w 461"/>
                    <a:gd name="T27" fmla="*/ 33 h 1101"/>
                    <a:gd name="T28" fmla="*/ 77 w 461"/>
                    <a:gd name="T29" fmla="*/ 76 h 1101"/>
                    <a:gd name="T30" fmla="*/ 13 w 461"/>
                    <a:gd name="T31" fmla="*/ 134 h 1101"/>
                    <a:gd name="T32" fmla="*/ 7 w 461"/>
                    <a:gd name="T33" fmla="*/ 153 h 1101"/>
                    <a:gd name="T34" fmla="*/ 0 w 461"/>
                    <a:gd name="T35" fmla="*/ 187 h 1101"/>
                    <a:gd name="T36" fmla="*/ 19 w 461"/>
                    <a:gd name="T37" fmla="*/ 247 h 1101"/>
                    <a:gd name="T38" fmla="*/ 45 w 461"/>
                    <a:gd name="T39" fmla="*/ 321 h 1101"/>
                    <a:gd name="T40" fmla="*/ 115 w 461"/>
                    <a:gd name="T41" fmla="*/ 457 h 1101"/>
                    <a:gd name="T42" fmla="*/ 141 w 461"/>
                    <a:gd name="T43" fmla="*/ 573 h 1101"/>
                    <a:gd name="T44" fmla="*/ 150 w 461"/>
                    <a:gd name="T45" fmla="*/ 661 h 1101"/>
                    <a:gd name="T46" fmla="*/ 153 w 461"/>
                    <a:gd name="T47" fmla="*/ 728 h 1101"/>
                    <a:gd name="T48" fmla="*/ 153 w 461"/>
                    <a:gd name="T49" fmla="*/ 843 h 1101"/>
                    <a:gd name="T50" fmla="*/ 141 w 461"/>
                    <a:gd name="T51" fmla="*/ 1024 h 1101"/>
                    <a:gd name="T52" fmla="*/ 141 w 461"/>
                    <a:gd name="T53" fmla="*/ 1086 h 1101"/>
                    <a:gd name="T54" fmla="*/ 162 w 461"/>
                    <a:gd name="T55" fmla="*/ 1095 h 1101"/>
                    <a:gd name="T56" fmla="*/ 224 w 461"/>
                    <a:gd name="T57" fmla="*/ 1101 h 1101"/>
                    <a:gd name="T58" fmla="*/ 269 w 461"/>
                    <a:gd name="T59" fmla="*/ 1088 h 1101"/>
                    <a:gd name="T60" fmla="*/ 322 w 461"/>
                    <a:gd name="T61" fmla="*/ 1065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61" h="1101">
                      <a:moveTo>
                        <a:pt x="322" y="1065"/>
                      </a:moveTo>
                      <a:lnTo>
                        <a:pt x="398" y="1019"/>
                      </a:lnTo>
                      <a:lnTo>
                        <a:pt x="430" y="916"/>
                      </a:lnTo>
                      <a:lnTo>
                        <a:pt x="454" y="823"/>
                      </a:lnTo>
                      <a:lnTo>
                        <a:pt x="461" y="720"/>
                      </a:lnTo>
                      <a:lnTo>
                        <a:pt x="434" y="608"/>
                      </a:lnTo>
                      <a:lnTo>
                        <a:pt x="416" y="516"/>
                      </a:lnTo>
                      <a:lnTo>
                        <a:pt x="392" y="410"/>
                      </a:lnTo>
                      <a:lnTo>
                        <a:pt x="363" y="331"/>
                      </a:lnTo>
                      <a:lnTo>
                        <a:pt x="315" y="236"/>
                      </a:lnTo>
                      <a:lnTo>
                        <a:pt x="276" y="149"/>
                      </a:lnTo>
                      <a:lnTo>
                        <a:pt x="207" y="45"/>
                      </a:lnTo>
                      <a:lnTo>
                        <a:pt x="169" y="0"/>
                      </a:lnTo>
                      <a:lnTo>
                        <a:pt x="124" y="33"/>
                      </a:lnTo>
                      <a:lnTo>
                        <a:pt x="77" y="76"/>
                      </a:lnTo>
                      <a:lnTo>
                        <a:pt x="13" y="134"/>
                      </a:lnTo>
                      <a:lnTo>
                        <a:pt x="7" y="153"/>
                      </a:lnTo>
                      <a:lnTo>
                        <a:pt x="0" y="187"/>
                      </a:lnTo>
                      <a:lnTo>
                        <a:pt x="19" y="247"/>
                      </a:lnTo>
                      <a:lnTo>
                        <a:pt x="45" y="321"/>
                      </a:lnTo>
                      <a:lnTo>
                        <a:pt x="115" y="457"/>
                      </a:lnTo>
                      <a:lnTo>
                        <a:pt x="141" y="573"/>
                      </a:lnTo>
                      <a:lnTo>
                        <a:pt x="150" y="661"/>
                      </a:lnTo>
                      <a:lnTo>
                        <a:pt x="153" y="728"/>
                      </a:lnTo>
                      <a:lnTo>
                        <a:pt x="153" y="843"/>
                      </a:lnTo>
                      <a:lnTo>
                        <a:pt x="141" y="1024"/>
                      </a:lnTo>
                      <a:lnTo>
                        <a:pt x="141" y="1086"/>
                      </a:lnTo>
                      <a:lnTo>
                        <a:pt x="162" y="1095"/>
                      </a:lnTo>
                      <a:lnTo>
                        <a:pt x="224" y="1101"/>
                      </a:lnTo>
                      <a:lnTo>
                        <a:pt x="269" y="1088"/>
                      </a:lnTo>
                      <a:lnTo>
                        <a:pt x="322" y="1065"/>
                      </a:lnTo>
                      <a:close/>
                    </a:path>
                  </a:pathLst>
                </a:custGeom>
                <a:solidFill>
                  <a:srgbClr val="0000FF"/>
                </a:solidFill>
                <a:ln w="12700">
                  <a:solidFill>
                    <a:srgbClr val="000000"/>
                  </a:solidFill>
                  <a:prstDash val="solid"/>
                  <a:round/>
                  <a:headEnd/>
                  <a:tailEnd/>
                </a:ln>
              </p:spPr>
              <p:txBody>
                <a:bodyPr/>
                <a:lstStyle/>
                <a:p>
                  <a:endParaRPr lang="zh-CN" altLang="en-US"/>
                </a:p>
              </p:txBody>
            </p:sp>
            <p:sp>
              <p:nvSpPr>
                <p:cNvPr id="116754" name="Freeform 18"/>
                <p:cNvSpPr>
                  <a:spLocks/>
                </p:cNvSpPr>
                <p:nvPr/>
              </p:nvSpPr>
              <p:spPr bwMode="auto">
                <a:xfrm>
                  <a:off x="2085" y="1371"/>
                  <a:ext cx="325" cy="620"/>
                </a:xfrm>
                <a:custGeom>
                  <a:avLst/>
                  <a:gdLst>
                    <a:gd name="T0" fmla="*/ 0 w 325"/>
                    <a:gd name="T1" fmla="*/ 0 h 620"/>
                    <a:gd name="T2" fmla="*/ 44 w 325"/>
                    <a:gd name="T3" fmla="*/ 144 h 620"/>
                    <a:gd name="T4" fmla="*/ 119 w 325"/>
                    <a:gd name="T5" fmla="*/ 125 h 620"/>
                    <a:gd name="T6" fmla="*/ 71 w 325"/>
                    <a:gd name="T7" fmla="*/ 200 h 620"/>
                    <a:gd name="T8" fmla="*/ 119 w 325"/>
                    <a:gd name="T9" fmla="*/ 255 h 620"/>
                    <a:gd name="T10" fmla="*/ 172 w 325"/>
                    <a:gd name="T11" fmla="*/ 341 h 620"/>
                    <a:gd name="T12" fmla="*/ 235 w 325"/>
                    <a:gd name="T13" fmla="*/ 440 h 620"/>
                    <a:gd name="T14" fmla="*/ 289 w 325"/>
                    <a:gd name="T15" fmla="*/ 535 h 620"/>
                    <a:gd name="T16" fmla="*/ 325 w 325"/>
                    <a:gd name="T17" fmla="*/ 620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5" h="620">
                      <a:moveTo>
                        <a:pt x="0" y="0"/>
                      </a:moveTo>
                      <a:lnTo>
                        <a:pt x="44" y="144"/>
                      </a:lnTo>
                      <a:lnTo>
                        <a:pt x="119" y="125"/>
                      </a:lnTo>
                      <a:lnTo>
                        <a:pt x="71" y="200"/>
                      </a:lnTo>
                      <a:lnTo>
                        <a:pt x="119" y="255"/>
                      </a:lnTo>
                      <a:lnTo>
                        <a:pt x="172" y="341"/>
                      </a:lnTo>
                      <a:lnTo>
                        <a:pt x="235" y="440"/>
                      </a:lnTo>
                      <a:lnTo>
                        <a:pt x="289" y="535"/>
                      </a:lnTo>
                      <a:lnTo>
                        <a:pt x="325" y="62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16755" name="Group 19"/>
              <p:cNvGrpSpPr>
                <a:grpSpLocks/>
              </p:cNvGrpSpPr>
              <p:nvPr/>
            </p:nvGrpSpPr>
            <p:grpSpPr bwMode="auto">
              <a:xfrm>
                <a:off x="1799" y="1444"/>
                <a:ext cx="549" cy="922"/>
                <a:chOff x="1799" y="1444"/>
                <a:chExt cx="549" cy="922"/>
              </a:xfrm>
            </p:grpSpPr>
            <p:sp>
              <p:nvSpPr>
                <p:cNvPr id="116756" name="Freeform 20"/>
                <p:cNvSpPr>
                  <a:spLocks/>
                </p:cNvSpPr>
                <p:nvPr/>
              </p:nvSpPr>
              <p:spPr bwMode="auto">
                <a:xfrm>
                  <a:off x="2144" y="2152"/>
                  <a:ext cx="204" cy="214"/>
                </a:xfrm>
                <a:custGeom>
                  <a:avLst/>
                  <a:gdLst>
                    <a:gd name="T0" fmla="*/ 63 w 204"/>
                    <a:gd name="T1" fmla="*/ 0 h 214"/>
                    <a:gd name="T2" fmla="*/ 102 w 204"/>
                    <a:gd name="T3" fmla="*/ 28 h 214"/>
                    <a:gd name="T4" fmla="*/ 142 w 204"/>
                    <a:gd name="T5" fmla="*/ 29 h 214"/>
                    <a:gd name="T6" fmla="*/ 176 w 204"/>
                    <a:gd name="T7" fmla="*/ 37 h 214"/>
                    <a:gd name="T8" fmla="*/ 192 w 204"/>
                    <a:gd name="T9" fmla="*/ 50 h 214"/>
                    <a:gd name="T10" fmla="*/ 196 w 204"/>
                    <a:gd name="T11" fmla="*/ 66 h 214"/>
                    <a:gd name="T12" fmla="*/ 189 w 204"/>
                    <a:gd name="T13" fmla="*/ 95 h 214"/>
                    <a:gd name="T14" fmla="*/ 204 w 204"/>
                    <a:gd name="T15" fmla="*/ 115 h 214"/>
                    <a:gd name="T16" fmla="*/ 203 w 204"/>
                    <a:gd name="T17" fmla="*/ 143 h 214"/>
                    <a:gd name="T18" fmla="*/ 187 w 204"/>
                    <a:gd name="T19" fmla="*/ 160 h 214"/>
                    <a:gd name="T20" fmla="*/ 175 w 204"/>
                    <a:gd name="T21" fmla="*/ 181 h 214"/>
                    <a:gd name="T22" fmla="*/ 147 w 204"/>
                    <a:gd name="T23" fmla="*/ 191 h 214"/>
                    <a:gd name="T24" fmla="*/ 129 w 204"/>
                    <a:gd name="T25" fmla="*/ 214 h 214"/>
                    <a:gd name="T26" fmla="*/ 95 w 204"/>
                    <a:gd name="T27" fmla="*/ 210 h 214"/>
                    <a:gd name="T28" fmla="*/ 75 w 204"/>
                    <a:gd name="T29" fmla="*/ 197 h 214"/>
                    <a:gd name="T30" fmla="*/ 56 w 204"/>
                    <a:gd name="T31" fmla="*/ 176 h 214"/>
                    <a:gd name="T32" fmla="*/ 44 w 204"/>
                    <a:gd name="T33" fmla="*/ 127 h 214"/>
                    <a:gd name="T34" fmla="*/ 0 w 204"/>
                    <a:gd name="T35" fmla="*/ 83 h 214"/>
                    <a:gd name="T36" fmla="*/ 63 w 204"/>
                    <a:gd name="T37"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4" h="214">
                      <a:moveTo>
                        <a:pt x="63" y="0"/>
                      </a:moveTo>
                      <a:lnTo>
                        <a:pt x="102" y="28"/>
                      </a:lnTo>
                      <a:lnTo>
                        <a:pt x="142" y="29"/>
                      </a:lnTo>
                      <a:lnTo>
                        <a:pt x="176" y="37"/>
                      </a:lnTo>
                      <a:lnTo>
                        <a:pt x="192" y="50"/>
                      </a:lnTo>
                      <a:lnTo>
                        <a:pt x="196" y="66"/>
                      </a:lnTo>
                      <a:lnTo>
                        <a:pt x="189" y="95"/>
                      </a:lnTo>
                      <a:lnTo>
                        <a:pt x="204" y="115"/>
                      </a:lnTo>
                      <a:lnTo>
                        <a:pt x="203" y="143"/>
                      </a:lnTo>
                      <a:lnTo>
                        <a:pt x="187" y="160"/>
                      </a:lnTo>
                      <a:lnTo>
                        <a:pt x="175" y="181"/>
                      </a:lnTo>
                      <a:lnTo>
                        <a:pt x="147" y="191"/>
                      </a:lnTo>
                      <a:lnTo>
                        <a:pt x="129" y="214"/>
                      </a:lnTo>
                      <a:lnTo>
                        <a:pt x="95" y="210"/>
                      </a:lnTo>
                      <a:lnTo>
                        <a:pt x="75" y="197"/>
                      </a:lnTo>
                      <a:lnTo>
                        <a:pt x="56" y="176"/>
                      </a:lnTo>
                      <a:lnTo>
                        <a:pt x="44" y="127"/>
                      </a:lnTo>
                      <a:lnTo>
                        <a:pt x="0" y="83"/>
                      </a:lnTo>
                      <a:lnTo>
                        <a:pt x="63" y="0"/>
                      </a:lnTo>
                      <a:close/>
                    </a:path>
                  </a:pathLst>
                </a:custGeom>
                <a:solidFill>
                  <a:srgbClr val="FFE0C0"/>
                </a:solidFill>
                <a:ln w="12700">
                  <a:solidFill>
                    <a:srgbClr val="000000"/>
                  </a:solidFill>
                  <a:prstDash val="solid"/>
                  <a:round/>
                  <a:headEnd/>
                  <a:tailEnd/>
                </a:ln>
              </p:spPr>
              <p:txBody>
                <a:bodyPr/>
                <a:lstStyle/>
                <a:p>
                  <a:endParaRPr lang="zh-CN" altLang="en-US"/>
                </a:p>
              </p:txBody>
            </p:sp>
            <p:sp>
              <p:nvSpPr>
                <p:cNvPr id="116757" name="Freeform 21"/>
                <p:cNvSpPr>
                  <a:spLocks/>
                </p:cNvSpPr>
                <p:nvPr/>
              </p:nvSpPr>
              <p:spPr bwMode="auto">
                <a:xfrm>
                  <a:off x="2116" y="2142"/>
                  <a:ext cx="121" cy="137"/>
                </a:xfrm>
                <a:custGeom>
                  <a:avLst/>
                  <a:gdLst>
                    <a:gd name="T0" fmla="*/ 91 w 121"/>
                    <a:gd name="T1" fmla="*/ 0 h 137"/>
                    <a:gd name="T2" fmla="*/ 121 w 121"/>
                    <a:gd name="T3" fmla="*/ 20 h 137"/>
                    <a:gd name="T4" fmla="*/ 105 w 121"/>
                    <a:gd name="T5" fmla="*/ 52 h 137"/>
                    <a:gd name="T6" fmla="*/ 75 w 121"/>
                    <a:gd name="T7" fmla="*/ 92 h 137"/>
                    <a:gd name="T8" fmla="*/ 33 w 121"/>
                    <a:gd name="T9" fmla="*/ 137 h 137"/>
                    <a:gd name="T10" fmla="*/ 0 w 121"/>
                    <a:gd name="T11" fmla="*/ 97 h 137"/>
                    <a:gd name="T12" fmla="*/ 91 w 121"/>
                    <a:gd name="T13" fmla="*/ 0 h 137"/>
                  </a:gdLst>
                  <a:ahLst/>
                  <a:cxnLst>
                    <a:cxn ang="0">
                      <a:pos x="T0" y="T1"/>
                    </a:cxn>
                    <a:cxn ang="0">
                      <a:pos x="T2" y="T3"/>
                    </a:cxn>
                    <a:cxn ang="0">
                      <a:pos x="T4" y="T5"/>
                    </a:cxn>
                    <a:cxn ang="0">
                      <a:pos x="T6" y="T7"/>
                    </a:cxn>
                    <a:cxn ang="0">
                      <a:pos x="T8" y="T9"/>
                    </a:cxn>
                    <a:cxn ang="0">
                      <a:pos x="T10" y="T11"/>
                    </a:cxn>
                    <a:cxn ang="0">
                      <a:pos x="T12" y="T13"/>
                    </a:cxn>
                  </a:cxnLst>
                  <a:rect l="0" t="0" r="r" b="b"/>
                  <a:pathLst>
                    <a:path w="121" h="137">
                      <a:moveTo>
                        <a:pt x="91" y="0"/>
                      </a:moveTo>
                      <a:lnTo>
                        <a:pt x="121" y="20"/>
                      </a:lnTo>
                      <a:lnTo>
                        <a:pt x="105" y="52"/>
                      </a:lnTo>
                      <a:lnTo>
                        <a:pt x="75" y="92"/>
                      </a:lnTo>
                      <a:lnTo>
                        <a:pt x="33" y="137"/>
                      </a:lnTo>
                      <a:lnTo>
                        <a:pt x="0" y="97"/>
                      </a:lnTo>
                      <a:lnTo>
                        <a:pt x="91" y="0"/>
                      </a:lnTo>
                      <a:close/>
                    </a:path>
                  </a:pathLst>
                </a:custGeom>
                <a:solidFill>
                  <a:srgbClr val="FFFFFF"/>
                </a:solidFill>
                <a:ln w="12700">
                  <a:solidFill>
                    <a:srgbClr val="000000"/>
                  </a:solidFill>
                  <a:prstDash val="solid"/>
                  <a:round/>
                  <a:headEnd/>
                  <a:tailEnd/>
                </a:ln>
              </p:spPr>
              <p:txBody>
                <a:bodyPr/>
                <a:lstStyle/>
                <a:p>
                  <a:endParaRPr lang="zh-CN" altLang="en-US"/>
                </a:p>
              </p:txBody>
            </p:sp>
            <p:sp>
              <p:nvSpPr>
                <p:cNvPr id="116758" name="Freeform 22"/>
                <p:cNvSpPr>
                  <a:spLocks/>
                </p:cNvSpPr>
                <p:nvPr/>
              </p:nvSpPr>
              <p:spPr bwMode="auto">
                <a:xfrm>
                  <a:off x="1799" y="1444"/>
                  <a:ext cx="444" cy="840"/>
                </a:xfrm>
                <a:custGeom>
                  <a:avLst/>
                  <a:gdLst>
                    <a:gd name="T0" fmla="*/ 133 w 444"/>
                    <a:gd name="T1" fmla="*/ 64 h 840"/>
                    <a:gd name="T2" fmla="*/ 107 w 444"/>
                    <a:gd name="T3" fmla="*/ 118 h 840"/>
                    <a:gd name="T4" fmla="*/ 61 w 444"/>
                    <a:gd name="T5" fmla="*/ 196 h 840"/>
                    <a:gd name="T6" fmla="*/ 46 w 444"/>
                    <a:gd name="T7" fmla="*/ 258 h 840"/>
                    <a:gd name="T8" fmla="*/ 22 w 444"/>
                    <a:gd name="T9" fmla="*/ 329 h 840"/>
                    <a:gd name="T10" fmla="*/ 5 w 444"/>
                    <a:gd name="T11" fmla="*/ 447 h 840"/>
                    <a:gd name="T12" fmla="*/ 0 w 444"/>
                    <a:gd name="T13" fmla="*/ 510 h 840"/>
                    <a:gd name="T14" fmla="*/ 14 w 444"/>
                    <a:gd name="T15" fmla="*/ 526 h 840"/>
                    <a:gd name="T16" fmla="*/ 56 w 444"/>
                    <a:gd name="T17" fmla="*/ 583 h 840"/>
                    <a:gd name="T18" fmla="*/ 106 w 444"/>
                    <a:gd name="T19" fmla="*/ 644 h 840"/>
                    <a:gd name="T20" fmla="*/ 163 w 444"/>
                    <a:gd name="T21" fmla="*/ 698 h 840"/>
                    <a:gd name="T22" fmla="*/ 318 w 444"/>
                    <a:gd name="T23" fmla="*/ 840 h 840"/>
                    <a:gd name="T24" fmla="*/ 389 w 444"/>
                    <a:gd name="T25" fmla="*/ 753 h 840"/>
                    <a:gd name="T26" fmla="*/ 444 w 444"/>
                    <a:gd name="T27" fmla="*/ 683 h 840"/>
                    <a:gd name="T28" fmla="*/ 297 w 444"/>
                    <a:gd name="T29" fmla="*/ 556 h 840"/>
                    <a:gd name="T30" fmla="*/ 248 w 444"/>
                    <a:gd name="T31" fmla="*/ 519 h 840"/>
                    <a:gd name="T32" fmla="*/ 218 w 444"/>
                    <a:gd name="T33" fmla="*/ 486 h 840"/>
                    <a:gd name="T34" fmla="*/ 193 w 444"/>
                    <a:gd name="T35" fmla="*/ 471 h 840"/>
                    <a:gd name="T36" fmla="*/ 232 w 444"/>
                    <a:gd name="T37" fmla="*/ 368 h 840"/>
                    <a:gd name="T38" fmla="*/ 255 w 444"/>
                    <a:gd name="T39" fmla="*/ 288 h 840"/>
                    <a:gd name="T40" fmla="*/ 267 w 444"/>
                    <a:gd name="T41" fmla="*/ 252 h 840"/>
                    <a:gd name="T42" fmla="*/ 280 w 444"/>
                    <a:gd name="T43" fmla="*/ 213 h 840"/>
                    <a:gd name="T44" fmla="*/ 286 w 444"/>
                    <a:gd name="T45" fmla="*/ 167 h 840"/>
                    <a:gd name="T46" fmla="*/ 286 w 444"/>
                    <a:gd name="T47" fmla="*/ 123 h 840"/>
                    <a:gd name="T48" fmla="*/ 286 w 444"/>
                    <a:gd name="T49" fmla="*/ 88 h 840"/>
                    <a:gd name="T50" fmla="*/ 280 w 444"/>
                    <a:gd name="T51" fmla="*/ 52 h 840"/>
                    <a:gd name="T52" fmla="*/ 258 w 444"/>
                    <a:gd name="T53" fmla="*/ 24 h 840"/>
                    <a:gd name="T54" fmla="*/ 229 w 444"/>
                    <a:gd name="T55" fmla="*/ 5 h 840"/>
                    <a:gd name="T56" fmla="*/ 208 w 444"/>
                    <a:gd name="T57" fmla="*/ 0 h 840"/>
                    <a:gd name="T58" fmla="*/ 169 w 444"/>
                    <a:gd name="T59" fmla="*/ 25 h 840"/>
                    <a:gd name="T60" fmla="*/ 133 w 444"/>
                    <a:gd name="T61" fmla="*/ 64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4" h="840">
                      <a:moveTo>
                        <a:pt x="133" y="64"/>
                      </a:moveTo>
                      <a:lnTo>
                        <a:pt x="107" y="118"/>
                      </a:lnTo>
                      <a:lnTo>
                        <a:pt x="61" y="196"/>
                      </a:lnTo>
                      <a:lnTo>
                        <a:pt x="46" y="258"/>
                      </a:lnTo>
                      <a:lnTo>
                        <a:pt x="22" y="329"/>
                      </a:lnTo>
                      <a:lnTo>
                        <a:pt x="5" y="447"/>
                      </a:lnTo>
                      <a:lnTo>
                        <a:pt x="0" y="510"/>
                      </a:lnTo>
                      <a:lnTo>
                        <a:pt x="14" y="526"/>
                      </a:lnTo>
                      <a:lnTo>
                        <a:pt x="56" y="583"/>
                      </a:lnTo>
                      <a:lnTo>
                        <a:pt x="106" y="644"/>
                      </a:lnTo>
                      <a:lnTo>
                        <a:pt x="163" y="698"/>
                      </a:lnTo>
                      <a:lnTo>
                        <a:pt x="318" y="840"/>
                      </a:lnTo>
                      <a:lnTo>
                        <a:pt x="389" y="753"/>
                      </a:lnTo>
                      <a:lnTo>
                        <a:pt x="444" y="683"/>
                      </a:lnTo>
                      <a:lnTo>
                        <a:pt x="297" y="556"/>
                      </a:lnTo>
                      <a:lnTo>
                        <a:pt x="248" y="519"/>
                      </a:lnTo>
                      <a:lnTo>
                        <a:pt x="218" y="486"/>
                      </a:lnTo>
                      <a:lnTo>
                        <a:pt x="193" y="471"/>
                      </a:lnTo>
                      <a:lnTo>
                        <a:pt x="232" y="368"/>
                      </a:lnTo>
                      <a:lnTo>
                        <a:pt x="255" y="288"/>
                      </a:lnTo>
                      <a:lnTo>
                        <a:pt x="267" y="252"/>
                      </a:lnTo>
                      <a:lnTo>
                        <a:pt x="280" y="213"/>
                      </a:lnTo>
                      <a:lnTo>
                        <a:pt x="286" y="167"/>
                      </a:lnTo>
                      <a:lnTo>
                        <a:pt x="286" y="123"/>
                      </a:lnTo>
                      <a:lnTo>
                        <a:pt x="286" y="88"/>
                      </a:lnTo>
                      <a:lnTo>
                        <a:pt x="280" y="52"/>
                      </a:lnTo>
                      <a:lnTo>
                        <a:pt x="258" y="24"/>
                      </a:lnTo>
                      <a:lnTo>
                        <a:pt x="229" y="5"/>
                      </a:lnTo>
                      <a:lnTo>
                        <a:pt x="208" y="0"/>
                      </a:lnTo>
                      <a:lnTo>
                        <a:pt x="169" y="25"/>
                      </a:lnTo>
                      <a:lnTo>
                        <a:pt x="133" y="64"/>
                      </a:lnTo>
                      <a:close/>
                    </a:path>
                  </a:pathLst>
                </a:custGeom>
                <a:solidFill>
                  <a:srgbClr val="0000FF"/>
                </a:solidFill>
                <a:ln w="12700">
                  <a:solidFill>
                    <a:srgbClr val="000000"/>
                  </a:solidFill>
                  <a:prstDash val="solid"/>
                  <a:round/>
                  <a:headEnd/>
                  <a:tailEnd/>
                </a:ln>
              </p:spPr>
              <p:txBody>
                <a:bodyPr/>
                <a:lstStyle/>
                <a:p>
                  <a:endParaRPr lang="zh-CN" altLang="en-US"/>
                </a:p>
              </p:txBody>
            </p:sp>
          </p:grpSp>
        </p:grpSp>
        <p:grpSp>
          <p:nvGrpSpPr>
            <p:cNvPr id="116759" name="Group 23"/>
            <p:cNvGrpSpPr>
              <a:grpSpLocks/>
            </p:cNvGrpSpPr>
            <p:nvPr/>
          </p:nvGrpSpPr>
          <p:grpSpPr bwMode="auto">
            <a:xfrm rot="1123344">
              <a:off x="2327" y="1696"/>
              <a:ext cx="255" cy="314"/>
              <a:chOff x="1947" y="869"/>
              <a:chExt cx="355" cy="463"/>
            </a:xfrm>
          </p:grpSpPr>
          <p:grpSp>
            <p:nvGrpSpPr>
              <p:cNvPr id="116760" name="Group 24"/>
              <p:cNvGrpSpPr>
                <a:grpSpLocks/>
              </p:cNvGrpSpPr>
              <p:nvPr/>
            </p:nvGrpSpPr>
            <p:grpSpPr bwMode="auto">
              <a:xfrm>
                <a:off x="1982" y="1005"/>
                <a:ext cx="305" cy="220"/>
                <a:chOff x="1982" y="1005"/>
                <a:chExt cx="305" cy="220"/>
              </a:xfrm>
            </p:grpSpPr>
            <p:sp>
              <p:nvSpPr>
                <p:cNvPr id="116761" name="Freeform 25"/>
                <p:cNvSpPr>
                  <a:spLocks/>
                </p:cNvSpPr>
                <p:nvPr/>
              </p:nvSpPr>
              <p:spPr bwMode="auto">
                <a:xfrm>
                  <a:off x="2244" y="1005"/>
                  <a:ext cx="43" cy="100"/>
                </a:xfrm>
                <a:custGeom>
                  <a:avLst/>
                  <a:gdLst>
                    <a:gd name="T0" fmla="*/ 0 w 43"/>
                    <a:gd name="T1" fmla="*/ 11 h 100"/>
                    <a:gd name="T2" fmla="*/ 7 w 43"/>
                    <a:gd name="T3" fmla="*/ 0 h 100"/>
                    <a:gd name="T4" fmla="*/ 21 w 43"/>
                    <a:gd name="T5" fmla="*/ 0 h 100"/>
                    <a:gd name="T6" fmla="*/ 27 w 43"/>
                    <a:gd name="T7" fmla="*/ 7 h 100"/>
                    <a:gd name="T8" fmla="*/ 33 w 43"/>
                    <a:gd name="T9" fmla="*/ 19 h 100"/>
                    <a:gd name="T10" fmla="*/ 38 w 43"/>
                    <a:gd name="T11" fmla="*/ 44 h 100"/>
                    <a:gd name="T12" fmla="*/ 43 w 43"/>
                    <a:gd name="T13" fmla="*/ 76 h 100"/>
                    <a:gd name="T14" fmla="*/ 43 w 43"/>
                    <a:gd name="T15" fmla="*/ 100 h 100"/>
                    <a:gd name="T16" fmla="*/ 32 w 43"/>
                    <a:gd name="T17" fmla="*/ 100 h 100"/>
                    <a:gd name="T18" fmla="*/ 0 w 43"/>
                    <a:gd name="T19" fmla="*/ 1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100">
                      <a:moveTo>
                        <a:pt x="0" y="11"/>
                      </a:moveTo>
                      <a:lnTo>
                        <a:pt x="7" y="0"/>
                      </a:lnTo>
                      <a:lnTo>
                        <a:pt x="21" y="0"/>
                      </a:lnTo>
                      <a:lnTo>
                        <a:pt x="27" y="7"/>
                      </a:lnTo>
                      <a:lnTo>
                        <a:pt x="33" y="19"/>
                      </a:lnTo>
                      <a:lnTo>
                        <a:pt x="38" y="44"/>
                      </a:lnTo>
                      <a:lnTo>
                        <a:pt x="43" y="76"/>
                      </a:lnTo>
                      <a:lnTo>
                        <a:pt x="43" y="100"/>
                      </a:lnTo>
                      <a:lnTo>
                        <a:pt x="32" y="100"/>
                      </a:lnTo>
                      <a:lnTo>
                        <a:pt x="0" y="11"/>
                      </a:lnTo>
                      <a:close/>
                    </a:path>
                  </a:pathLst>
                </a:custGeom>
                <a:solidFill>
                  <a:srgbClr val="FFE0C0"/>
                </a:solidFill>
                <a:ln w="12700">
                  <a:solidFill>
                    <a:srgbClr val="000000"/>
                  </a:solidFill>
                  <a:prstDash val="solid"/>
                  <a:round/>
                  <a:headEnd/>
                  <a:tailEnd/>
                </a:ln>
              </p:spPr>
              <p:txBody>
                <a:bodyPr/>
                <a:lstStyle/>
                <a:p>
                  <a:endParaRPr lang="zh-CN" altLang="en-US"/>
                </a:p>
              </p:txBody>
            </p:sp>
            <p:sp>
              <p:nvSpPr>
                <p:cNvPr id="116762" name="Freeform 26"/>
                <p:cNvSpPr>
                  <a:spLocks/>
                </p:cNvSpPr>
                <p:nvPr/>
              </p:nvSpPr>
              <p:spPr bwMode="auto">
                <a:xfrm>
                  <a:off x="1982" y="1143"/>
                  <a:ext cx="73" cy="82"/>
                </a:xfrm>
                <a:custGeom>
                  <a:avLst/>
                  <a:gdLst>
                    <a:gd name="T0" fmla="*/ 17 w 73"/>
                    <a:gd name="T1" fmla="*/ 0 h 82"/>
                    <a:gd name="T2" fmla="*/ 4 w 73"/>
                    <a:gd name="T3" fmla="*/ 7 h 82"/>
                    <a:gd name="T4" fmla="*/ 0 w 73"/>
                    <a:gd name="T5" fmla="*/ 16 h 82"/>
                    <a:gd name="T6" fmla="*/ 4 w 73"/>
                    <a:gd name="T7" fmla="*/ 29 h 82"/>
                    <a:gd name="T8" fmla="*/ 14 w 73"/>
                    <a:gd name="T9" fmla="*/ 43 h 82"/>
                    <a:gd name="T10" fmla="*/ 25 w 73"/>
                    <a:gd name="T11" fmla="*/ 56 h 82"/>
                    <a:gd name="T12" fmla="*/ 46 w 73"/>
                    <a:gd name="T13" fmla="*/ 77 h 82"/>
                    <a:gd name="T14" fmla="*/ 60 w 73"/>
                    <a:gd name="T15" fmla="*/ 82 h 82"/>
                    <a:gd name="T16" fmla="*/ 73 w 73"/>
                    <a:gd name="T17" fmla="*/ 72 h 82"/>
                    <a:gd name="T18" fmla="*/ 17 w 73"/>
                    <a:gd name="T1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82">
                      <a:moveTo>
                        <a:pt x="17" y="0"/>
                      </a:moveTo>
                      <a:lnTo>
                        <a:pt x="4" y="7"/>
                      </a:lnTo>
                      <a:lnTo>
                        <a:pt x="0" y="16"/>
                      </a:lnTo>
                      <a:lnTo>
                        <a:pt x="4" y="29"/>
                      </a:lnTo>
                      <a:lnTo>
                        <a:pt x="14" y="43"/>
                      </a:lnTo>
                      <a:lnTo>
                        <a:pt x="25" y="56"/>
                      </a:lnTo>
                      <a:lnTo>
                        <a:pt x="46" y="77"/>
                      </a:lnTo>
                      <a:lnTo>
                        <a:pt x="60" y="82"/>
                      </a:lnTo>
                      <a:lnTo>
                        <a:pt x="73" y="72"/>
                      </a:lnTo>
                      <a:lnTo>
                        <a:pt x="17" y="0"/>
                      </a:lnTo>
                      <a:close/>
                    </a:path>
                  </a:pathLst>
                </a:custGeom>
                <a:solidFill>
                  <a:srgbClr val="FFE0C0"/>
                </a:solidFill>
                <a:ln w="12700">
                  <a:solidFill>
                    <a:srgbClr val="000000"/>
                  </a:solidFill>
                  <a:prstDash val="solid"/>
                  <a:round/>
                  <a:headEnd/>
                  <a:tailEnd/>
                </a:ln>
              </p:spPr>
              <p:txBody>
                <a:bodyPr/>
                <a:lstStyle/>
                <a:p>
                  <a:endParaRPr lang="zh-CN" altLang="en-US"/>
                </a:p>
              </p:txBody>
            </p:sp>
          </p:grpSp>
          <p:sp>
            <p:nvSpPr>
              <p:cNvPr id="116763" name="Freeform 27"/>
              <p:cNvSpPr>
                <a:spLocks/>
              </p:cNvSpPr>
              <p:nvPr/>
            </p:nvSpPr>
            <p:spPr bwMode="auto">
              <a:xfrm>
                <a:off x="1962" y="919"/>
                <a:ext cx="340" cy="413"/>
              </a:xfrm>
              <a:custGeom>
                <a:avLst/>
                <a:gdLst>
                  <a:gd name="T0" fmla="*/ 30 w 340"/>
                  <a:gd name="T1" fmla="*/ 59 h 413"/>
                  <a:gd name="T2" fmla="*/ 13 w 340"/>
                  <a:gd name="T3" fmla="*/ 82 h 413"/>
                  <a:gd name="T4" fmla="*/ 4 w 340"/>
                  <a:gd name="T5" fmla="*/ 111 h 413"/>
                  <a:gd name="T6" fmla="*/ 0 w 340"/>
                  <a:gd name="T7" fmla="*/ 145 h 413"/>
                  <a:gd name="T8" fmla="*/ 5 w 340"/>
                  <a:gd name="T9" fmla="*/ 173 h 413"/>
                  <a:gd name="T10" fmla="*/ 17 w 340"/>
                  <a:gd name="T11" fmla="*/ 199 h 413"/>
                  <a:gd name="T12" fmla="*/ 37 w 340"/>
                  <a:gd name="T13" fmla="*/ 222 h 413"/>
                  <a:gd name="T14" fmla="*/ 54 w 340"/>
                  <a:gd name="T15" fmla="*/ 247 h 413"/>
                  <a:gd name="T16" fmla="*/ 71 w 340"/>
                  <a:gd name="T17" fmla="*/ 282 h 413"/>
                  <a:gd name="T18" fmla="*/ 90 w 340"/>
                  <a:gd name="T19" fmla="*/ 323 h 413"/>
                  <a:gd name="T20" fmla="*/ 109 w 340"/>
                  <a:gd name="T21" fmla="*/ 356 h 413"/>
                  <a:gd name="T22" fmla="*/ 128 w 340"/>
                  <a:gd name="T23" fmla="*/ 375 h 413"/>
                  <a:gd name="T24" fmla="*/ 149 w 340"/>
                  <a:gd name="T25" fmla="*/ 387 h 413"/>
                  <a:gd name="T26" fmla="*/ 185 w 340"/>
                  <a:gd name="T27" fmla="*/ 403 h 413"/>
                  <a:gd name="T28" fmla="*/ 222 w 340"/>
                  <a:gd name="T29" fmla="*/ 413 h 413"/>
                  <a:gd name="T30" fmla="*/ 247 w 340"/>
                  <a:gd name="T31" fmla="*/ 410 h 413"/>
                  <a:gd name="T32" fmla="*/ 268 w 340"/>
                  <a:gd name="T33" fmla="*/ 406 h 413"/>
                  <a:gd name="T34" fmla="*/ 304 w 340"/>
                  <a:gd name="T35" fmla="*/ 393 h 413"/>
                  <a:gd name="T36" fmla="*/ 319 w 340"/>
                  <a:gd name="T37" fmla="*/ 379 h 413"/>
                  <a:gd name="T38" fmla="*/ 326 w 340"/>
                  <a:gd name="T39" fmla="*/ 360 h 413"/>
                  <a:gd name="T40" fmla="*/ 337 w 340"/>
                  <a:gd name="T41" fmla="*/ 319 h 413"/>
                  <a:gd name="T42" fmla="*/ 340 w 340"/>
                  <a:gd name="T43" fmla="*/ 288 h 413"/>
                  <a:gd name="T44" fmla="*/ 340 w 340"/>
                  <a:gd name="T45" fmla="*/ 251 h 413"/>
                  <a:gd name="T46" fmla="*/ 335 w 340"/>
                  <a:gd name="T47" fmla="*/ 224 h 413"/>
                  <a:gd name="T48" fmla="*/ 326 w 340"/>
                  <a:gd name="T49" fmla="*/ 194 h 413"/>
                  <a:gd name="T50" fmla="*/ 310 w 340"/>
                  <a:gd name="T51" fmla="*/ 152 h 413"/>
                  <a:gd name="T52" fmla="*/ 291 w 340"/>
                  <a:gd name="T53" fmla="*/ 121 h 413"/>
                  <a:gd name="T54" fmla="*/ 282 w 340"/>
                  <a:gd name="T55" fmla="*/ 86 h 413"/>
                  <a:gd name="T56" fmla="*/ 264 w 340"/>
                  <a:gd name="T57" fmla="*/ 46 h 413"/>
                  <a:gd name="T58" fmla="*/ 244 w 340"/>
                  <a:gd name="T59" fmla="*/ 25 h 413"/>
                  <a:gd name="T60" fmla="*/ 224 w 340"/>
                  <a:gd name="T61" fmla="*/ 13 h 413"/>
                  <a:gd name="T62" fmla="*/ 186 w 340"/>
                  <a:gd name="T63" fmla="*/ 1 h 413"/>
                  <a:gd name="T64" fmla="*/ 160 w 340"/>
                  <a:gd name="T65" fmla="*/ 0 h 413"/>
                  <a:gd name="T66" fmla="*/ 122 w 340"/>
                  <a:gd name="T67" fmla="*/ 7 h 413"/>
                  <a:gd name="T68" fmla="*/ 87 w 340"/>
                  <a:gd name="T69" fmla="*/ 19 h 413"/>
                  <a:gd name="T70" fmla="*/ 52 w 340"/>
                  <a:gd name="T71" fmla="*/ 41 h 413"/>
                  <a:gd name="T72" fmla="*/ 30 w 340"/>
                  <a:gd name="T73" fmla="*/ 59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0" h="413">
                    <a:moveTo>
                      <a:pt x="30" y="59"/>
                    </a:moveTo>
                    <a:lnTo>
                      <a:pt x="13" y="82"/>
                    </a:lnTo>
                    <a:lnTo>
                      <a:pt x="4" y="111"/>
                    </a:lnTo>
                    <a:lnTo>
                      <a:pt x="0" y="145"/>
                    </a:lnTo>
                    <a:lnTo>
                      <a:pt x="5" y="173"/>
                    </a:lnTo>
                    <a:lnTo>
                      <a:pt x="17" y="199"/>
                    </a:lnTo>
                    <a:lnTo>
                      <a:pt x="37" y="222"/>
                    </a:lnTo>
                    <a:lnTo>
                      <a:pt x="54" y="247"/>
                    </a:lnTo>
                    <a:lnTo>
                      <a:pt x="71" y="282"/>
                    </a:lnTo>
                    <a:lnTo>
                      <a:pt x="90" y="323"/>
                    </a:lnTo>
                    <a:lnTo>
                      <a:pt x="109" y="356"/>
                    </a:lnTo>
                    <a:lnTo>
                      <a:pt x="128" y="375"/>
                    </a:lnTo>
                    <a:lnTo>
                      <a:pt x="149" y="387"/>
                    </a:lnTo>
                    <a:lnTo>
                      <a:pt x="185" y="403"/>
                    </a:lnTo>
                    <a:lnTo>
                      <a:pt x="222" y="413"/>
                    </a:lnTo>
                    <a:lnTo>
                      <a:pt x="247" y="410"/>
                    </a:lnTo>
                    <a:lnTo>
                      <a:pt x="268" y="406"/>
                    </a:lnTo>
                    <a:lnTo>
                      <a:pt x="304" y="393"/>
                    </a:lnTo>
                    <a:lnTo>
                      <a:pt x="319" y="379"/>
                    </a:lnTo>
                    <a:lnTo>
                      <a:pt x="326" y="360"/>
                    </a:lnTo>
                    <a:lnTo>
                      <a:pt x="337" y="319"/>
                    </a:lnTo>
                    <a:lnTo>
                      <a:pt x="340" y="288"/>
                    </a:lnTo>
                    <a:lnTo>
                      <a:pt x="340" y="251"/>
                    </a:lnTo>
                    <a:lnTo>
                      <a:pt x="335" y="224"/>
                    </a:lnTo>
                    <a:lnTo>
                      <a:pt x="326" y="194"/>
                    </a:lnTo>
                    <a:lnTo>
                      <a:pt x="310" y="152"/>
                    </a:lnTo>
                    <a:lnTo>
                      <a:pt x="291" y="121"/>
                    </a:lnTo>
                    <a:lnTo>
                      <a:pt x="282" y="86"/>
                    </a:lnTo>
                    <a:lnTo>
                      <a:pt x="264" y="46"/>
                    </a:lnTo>
                    <a:lnTo>
                      <a:pt x="244" y="25"/>
                    </a:lnTo>
                    <a:lnTo>
                      <a:pt x="224" y="13"/>
                    </a:lnTo>
                    <a:lnTo>
                      <a:pt x="186" y="1"/>
                    </a:lnTo>
                    <a:lnTo>
                      <a:pt x="160" y="0"/>
                    </a:lnTo>
                    <a:lnTo>
                      <a:pt x="122" y="7"/>
                    </a:lnTo>
                    <a:lnTo>
                      <a:pt x="87" y="19"/>
                    </a:lnTo>
                    <a:lnTo>
                      <a:pt x="52" y="41"/>
                    </a:lnTo>
                    <a:lnTo>
                      <a:pt x="30" y="59"/>
                    </a:lnTo>
                    <a:close/>
                  </a:path>
                </a:pathLst>
              </a:custGeom>
              <a:solidFill>
                <a:srgbClr val="FFE0C0"/>
              </a:solidFill>
              <a:ln w="12700">
                <a:solidFill>
                  <a:srgbClr val="000000"/>
                </a:solidFill>
                <a:prstDash val="solid"/>
                <a:round/>
                <a:headEnd/>
                <a:tailEnd/>
              </a:ln>
            </p:spPr>
            <p:txBody>
              <a:bodyPr/>
              <a:lstStyle/>
              <a:p>
                <a:endParaRPr lang="zh-CN" altLang="en-US"/>
              </a:p>
            </p:txBody>
          </p:sp>
          <p:grpSp>
            <p:nvGrpSpPr>
              <p:cNvPr id="116764" name="Group 28"/>
              <p:cNvGrpSpPr>
                <a:grpSpLocks/>
              </p:cNvGrpSpPr>
              <p:nvPr/>
            </p:nvGrpSpPr>
            <p:grpSpPr bwMode="auto">
              <a:xfrm>
                <a:off x="1997" y="1009"/>
                <a:ext cx="257" cy="143"/>
                <a:chOff x="1997" y="1009"/>
                <a:chExt cx="257" cy="143"/>
              </a:xfrm>
            </p:grpSpPr>
            <p:sp>
              <p:nvSpPr>
                <p:cNvPr id="116765" name="Freeform 29"/>
                <p:cNvSpPr>
                  <a:spLocks/>
                </p:cNvSpPr>
                <p:nvPr/>
              </p:nvSpPr>
              <p:spPr bwMode="auto">
                <a:xfrm>
                  <a:off x="2122" y="1074"/>
                  <a:ext cx="19" cy="21"/>
                </a:xfrm>
                <a:custGeom>
                  <a:avLst/>
                  <a:gdLst>
                    <a:gd name="T0" fmla="*/ 0 w 19"/>
                    <a:gd name="T1" fmla="*/ 12 h 21"/>
                    <a:gd name="T2" fmla="*/ 6 w 19"/>
                    <a:gd name="T3" fmla="*/ 4 h 21"/>
                    <a:gd name="T4" fmla="*/ 17 w 19"/>
                    <a:gd name="T5" fmla="*/ 0 h 21"/>
                    <a:gd name="T6" fmla="*/ 19 w 19"/>
                    <a:gd name="T7" fmla="*/ 11 h 21"/>
                    <a:gd name="T8" fmla="*/ 10 w 19"/>
                    <a:gd name="T9" fmla="*/ 11 h 21"/>
                    <a:gd name="T10" fmla="*/ 3 w 19"/>
                    <a:gd name="T11" fmla="*/ 21 h 21"/>
                    <a:gd name="T12" fmla="*/ 0 w 19"/>
                    <a:gd name="T13" fmla="*/ 12 h 21"/>
                  </a:gdLst>
                  <a:ahLst/>
                  <a:cxnLst>
                    <a:cxn ang="0">
                      <a:pos x="T0" y="T1"/>
                    </a:cxn>
                    <a:cxn ang="0">
                      <a:pos x="T2" y="T3"/>
                    </a:cxn>
                    <a:cxn ang="0">
                      <a:pos x="T4" y="T5"/>
                    </a:cxn>
                    <a:cxn ang="0">
                      <a:pos x="T6" y="T7"/>
                    </a:cxn>
                    <a:cxn ang="0">
                      <a:pos x="T8" y="T9"/>
                    </a:cxn>
                    <a:cxn ang="0">
                      <a:pos x="T10" y="T11"/>
                    </a:cxn>
                    <a:cxn ang="0">
                      <a:pos x="T12" y="T13"/>
                    </a:cxn>
                  </a:cxnLst>
                  <a:rect l="0" t="0" r="r" b="b"/>
                  <a:pathLst>
                    <a:path w="19" h="21">
                      <a:moveTo>
                        <a:pt x="0" y="12"/>
                      </a:moveTo>
                      <a:lnTo>
                        <a:pt x="6" y="4"/>
                      </a:lnTo>
                      <a:lnTo>
                        <a:pt x="17" y="0"/>
                      </a:lnTo>
                      <a:lnTo>
                        <a:pt x="19" y="11"/>
                      </a:lnTo>
                      <a:lnTo>
                        <a:pt x="10" y="11"/>
                      </a:lnTo>
                      <a:lnTo>
                        <a:pt x="3" y="21"/>
                      </a:lnTo>
                      <a:lnTo>
                        <a:pt x="0" y="12"/>
                      </a:lnTo>
                      <a:close/>
                    </a:path>
                  </a:pathLst>
                </a:custGeom>
                <a:solidFill>
                  <a:srgbClr val="C0C0C0"/>
                </a:solidFill>
                <a:ln w="12700">
                  <a:solidFill>
                    <a:srgbClr val="000000"/>
                  </a:solidFill>
                  <a:prstDash val="solid"/>
                  <a:round/>
                  <a:headEnd/>
                  <a:tailEnd/>
                </a:ln>
              </p:spPr>
              <p:txBody>
                <a:bodyPr/>
                <a:lstStyle/>
                <a:p>
                  <a:endParaRPr lang="zh-CN" altLang="en-US"/>
                </a:p>
              </p:txBody>
            </p:sp>
            <p:sp>
              <p:nvSpPr>
                <p:cNvPr id="116766" name="Freeform 30"/>
                <p:cNvSpPr>
                  <a:spLocks/>
                </p:cNvSpPr>
                <p:nvPr/>
              </p:nvSpPr>
              <p:spPr bwMode="auto">
                <a:xfrm>
                  <a:off x="1997" y="1128"/>
                  <a:ext cx="37" cy="24"/>
                </a:xfrm>
                <a:custGeom>
                  <a:avLst/>
                  <a:gdLst>
                    <a:gd name="T0" fmla="*/ 31 w 37"/>
                    <a:gd name="T1" fmla="*/ 0 h 24"/>
                    <a:gd name="T2" fmla="*/ 37 w 37"/>
                    <a:gd name="T3" fmla="*/ 13 h 24"/>
                    <a:gd name="T4" fmla="*/ 6 w 37"/>
                    <a:gd name="T5" fmla="*/ 24 h 24"/>
                    <a:gd name="T6" fmla="*/ 0 w 37"/>
                    <a:gd name="T7" fmla="*/ 18 h 24"/>
                    <a:gd name="T8" fmla="*/ 31 w 37"/>
                    <a:gd name="T9" fmla="*/ 0 h 24"/>
                  </a:gdLst>
                  <a:ahLst/>
                  <a:cxnLst>
                    <a:cxn ang="0">
                      <a:pos x="T0" y="T1"/>
                    </a:cxn>
                    <a:cxn ang="0">
                      <a:pos x="T2" y="T3"/>
                    </a:cxn>
                    <a:cxn ang="0">
                      <a:pos x="T4" y="T5"/>
                    </a:cxn>
                    <a:cxn ang="0">
                      <a:pos x="T6" y="T7"/>
                    </a:cxn>
                    <a:cxn ang="0">
                      <a:pos x="T8" y="T9"/>
                    </a:cxn>
                  </a:cxnLst>
                  <a:rect l="0" t="0" r="r" b="b"/>
                  <a:pathLst>
                    <a:path w="37" h="24">
                      <a:moveTo>
                        <a:pt x="31" y="0"/>
                      </a:moveTo>
                      <a:lnTo>
                        <a:pt x="37" y="13"/>
                      </a:lnTo>
                      <a:lnTo>
                        <a:pt x="6" y="24"/>
                      </a:lnTo>
                      <a:lnTo>
                        <a:pt x="0" y="18"/>
                      </a:lnTo>
                      <a:lnTo>
                        <a:pt x="31" y="0"/>
                      </a:lnTo>
                      <a:close/>
                    </a:path>
                  </a:pathLst>
                </a:custGeom>
                <a:solidFill>
                  <a:srgbClr val="C0C0C0"/>
                </a:solidFill>
                <a:ln w="12700">
                  <a:solidFill>
                    <a:srgbClr val="000000"/>
                  </a:solidFill>
                  <a:prstDash val="solid"/>
                  <a:round/>
                  <a:headEnd/>
                  <a:tailEnd/>
                </a:ln>
              </p:spPr>
              <p:txBody>
                <a:bodyPr/>
                <a:lstStyle/>
                <a:p>
                  <a:endParaRPr lang="zh-CN" altLang="en-US"/>
                </a:p>
              </p:txBody>
            </p:sp>
            <p:sp>
              <p:nvSpPr>
                <p:cNvPr id="116767" name="Freeform 31"/>
                <p:cNvSpPr>
                  <a:spLocks/>
                </p:cNvSpPr>
                <p:nvPr/>
              </p:nvSpPr>
              <p:spPr bwMode="auto">
                <a:xfrm>
                  <a:off x="2221" y="1009"/>
                  <a:ext cx="33" cy="24"/>
                </a:xfrm>
                <a:custGeom>
                  <a:avLst/>
                  <a:gdLst>
                    <a:gd name="T0" fmla="*/ 0 w 33"/>
                    <a:gd name="T1" fmla="*/ 13 h 24"/>
                    <a:gd name="T2" fmla="*/ 7 w 33"/>
                    <a:gd name="T3" fmla="*/ 24 h 24"/>
                    <a:gd name="T4" fmla="*/ 33 w 33"/>
                    <a:gd name="T5" fmla="*/ 6 h 24"/>
                    <a:gd name="T6" fmla="*/ 30 w 33"/>
                    <a:gd name="T7" fmla="*/ 0 h 24"/>
                    <a:gd name="T8" fmla="*/ 0 w 33"/>
                    <a:gd name="T9" fmla="*/ 13 h 24"/>
                  </a:gdLst>
                  <a:ahLst/>
                  <a:cxnLst>
                    <a:cxn ang="0">
                      <a:pos x="T0" y="T1"/>
                    </a:cxn>
                    <a:cxn ang="0">
                      <a:pos x="T2" y="T3"/>
                    </a:cxn>
                    <a:cxn ang="0">
                      <a:pos x="T4" y="T5"/>
                    </a:cxn>
                    <a:cxn ang="0">
                      <a:pos x="T6" y="T7"/>
                    </a:cxn>
                    <a:cxn ang="0">
                      <a:pos x="T8" y="T9"/>
                    </a:cxn>
                  </a:cxnLst>
                  <a:rect l="0" t="0" r="r" b="b"/>
                  <a:pathLst>
                    <a:path w="33" h="24">
                      <a:moveTo>
                        <a:pt x="0" y="13"/>
                      </a:moveTo>
                      <a:lnTo>
                        <a:pt x="7" y="24"/>
                      </a:lnTo>
                      <a:lnTo>
                        <a:pt x="33" y="6"/>
                      </a:lnTo>
                      <a:lnTo>
                        <a:pt x="30" y="0"/>
                      </a:lnTo>
                      <a:lnTo>
                        <a:pt x="0" y="13"/>
                      </a:lnTo>
                      <a:close/>
                    </a:path>
                  </a:pathLst>
                </a:custGeom>
                <a:solidFill>
                  <a:srgbClr val="C0C0C0"/>
                </a:solidFill>
                <a:ln w="12700">
                  <a:solidFill>
                    <a:srgbClr val="000000"/>
                  </a:solidFill>
                  <a:prstDash val="solid"/>
                  <a:round/>
                  <a:headEnd/>
                  <a:tailEnd/>
                </a:ln>
              </p:spPr>
              <p:txBody>
                <a:bodyPr/>
                <a:lstStyle/>
                <a:p>
                  <a:endParaRPr lang="zh-CN" altLang="en-US"/>
                </a:p>
              </p:txBody>
            </p:sp>
          </p:grpSp>
          <p:grpSp>
            <p:nvGrpSpPr>
              <p:cNvPr id="116768" name="Group 32"/>
              <p:cNvGrpSpPr>
                <a:grpSpLocks/>
              </p:cNvGrpSpPr>
              <p:nvPr/>
            </p:nvGrpSpPr>
            <p:grpSpPr bwMode="auto">
              <a:xfrm>
                <a:off x="2027" y="1019"/>
                <a:ext cx="218" cy="158"/>
                <a:chOff x="2027" y="1019"/>
                <a:chExt cx="218" cy="158"/>
              </a:xfrm>
            </p:grpSpPr>
            <p:sp>
              <p:nvSpPr>
                <p:cNvPr id="116769" name="Freeform 33"/>
                <p:cNvSpPr>
                  <a:spLocks/>
                </p:cNvSpPr>
                <p:nvPr/>
              </p:nvSpPr>
              <p:spPr bwMode="auto">
                <a:xfrm>
                  <a:off x="2027" y="1077"/>
                  <a:ext cx="110" cy="100"/>
                </a:xfrm>
                <a:custGeom>
                  <a:avLst/>
                  <a:gdLst>
                    <a:gd name="T0" fmla="*/ 0 w 110"/>
                    <a:gd name="T1" fmla="*/ 51 h 100"/>
                    <a:gd name="T2" fmla="*/ 90 w 110"/>
                    <a:gd name="T3" fmla="*/ 0 h 100"/>
                    <a:gd name="T4" fmla="*/ 105 w 110"/>
                    <a:gd name="T5" fmla="*/ 26 h 100"/>
                    <a:gd name="T6" fmla="*/ 110 w 110"/>
                    <a:gd name="T7" fmla="*/ 44 h 100"/>
                    <a:gd name="T8" fmla="*/ 109 w 110"/>
                    <a:gd name="T9" fmla="*/ 63 h 100"/>
                    <a:gd name="T10" fmla="*/ 101 w 110"/>
                    <a:gd name="T11" fmla="*/ 75 h 100"/>
                    <a:gd name="T12" fmla="*/ 89 w 110"/>
                    <a:gd name="T13" fmla="*/ 85 h 100"/>
                    <a:gd name="T14" fmla="*/ 71 w 110"/>
                    <a:gd name="T15" fmla="*/ 92 h 100"/>
                    <a:gd name="T16" fmla="*/ 60 w 110"/>
                    <a:gd name="T17" fmla="*/ 99 h 100"/>
                    <a:gd name="T18" fmla="*/ 49 w 110"/>
                    <a:gd name="T19" fmla="*/ 100 h 100"/>
                    <a:gd name="T20" fmla="*/ 35 w 110"/>
                    <a:gd name="T21" fmla="*/ 98 h 100"/>
                    <a:gd name="T22" fmla="*/ 25 w 110"/>
                    <a:gd name="T23" fmla="*/ 91 h 100"/>
                    <a:gd name="T24" fmla="*/ 18 w 110"/>
                    <a:gd name="T25" fmla="*/ 83 h 100"/>
                    <a:gd name="T26" fmla="*/ 14 w 110"/>
                    <a:gd name="T27" fmla="*/ 75 h 100"/>
                    <a:gd name="T28" fmla="*/ 6 w 110"/>
                    <a:gd name="T29" fmla="*/ 60 h 100"/>
                    <a:gd name="T30" fmla="*/ 0 w 110"/>
                    <a:gd name="T31" fmla="*/ 5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0" h="100">
                      <a:moveTo>
                        <a:pt x="0" y="51"/>
                      </a:moveTo>
                      <a:lnTo>
                        <a:pt x="90" y="0"/>
                      </a:lnTo>
                      <a:lnTo>
                        <a:pt x="105" y="26"/>
                      </a:lnTo>
                      <a:lnTo>
                        <a:pt x="110" y="44"/>
                      </a:lnTo>
                      <a:lnTo>
                        <a:pt x="109" y="63"/>
                      </a:lnTo>
                      <a:lnTo>
                        <a:pt x="101" y="75"/>
                      </a:lnTo>
                      <a:lnTo>
                        <a:pt x="89" y="85"/>
                      </a:lnTo>
                      <a:lnTo>
                        <a:pt x="71" y="92"/>
                      </a:lnTo>
                      <a:lnTo>
                        <a:pt x="60" y="99"/>
                      </a:lnTo>
                      <a:lnTo>
                        <a:pt x="49" y="100"/>
                      </a:lnTo>
                      <a:lnTo>
                        <a:pt x="35" y="98"/>
                      </a:lnTo>
                      <a:lnTo>
                        <a:pt x="25" y="91"/>
                      </a:lnTo>
                      <a:lnTo>
                        <a:pt x="18" y="83"/>
                      </a:lnTo>
                      <a:lnTo>
                        <a:pt x="14" y="75"/>
                      </a:lnTo>
                      <a:lnTo>
                        <a:pt x="6" y="60"/>
                      </a:lnTo>
                      <a:lnTo>
                        <a:pt x="0" y="51"/>
                      </a:lnTo>
                      <a:close/>
                    </a:path>
                  </a:pathLst>
                </a:custGeom>
                <a:solidFill>
                  <a:srgbClr val="80FFFF"/>
                </a:solidFill>
                <a:ln w="12700">
                  <a:solidFill>
                    <a:srgbClr val="000000"/>
                  </a:solidFill>
                  <a:prstDash val="solid"/>
                  <a:round/>
                  <a:headEnd/>
                  <a:tailEnd/>
                </a:ln>
              </p:spPr>
              <p:txBody>
                <a:bodyPr/>
                <a:lstStyle/>
                <a:p>
                  <a:endParaRPr lang="zh-CN" altLang="en-US"/>
                </a:p>
              </p:txBody>
            </p:sp>
            <p:sp>
              <p:nvSpPr>
                <p:cNvPr id="116770" name="Oval 34"/>
                <p:cNvSpPr>
                  <a:spLocks noChangeArrowheads="1"/>
                </p:cNvSpPr>
                <p:nvPr/>
              </p:nvSpPr>
              <p:spPr bwMode="auto">
                <a:xfrm>
                  <a:off x="2077" y="1122"/>
                  <a:ext cx="19" cy="18"/>
                </a:xfrm>
                <a:prstGeom prst="ellipse">
                  <a:avLst/>
                </a:prstGeom>
                <a:solidFill>
                  <a:srgbClr val="00A000"/>
                </a:solidFill>
                <a:ln w="12700">
                  <a:solidFill>
                    <a:srgbClr val="000000"/>
                  </a:solidFill>
                  <a:round/>
                  <a:headEnd/>
                  <a:tailEnd/>
                </a:ln>
              </p:spPr>
              <p:txBody>
                <a:bodyPr/>
                <a:lstStyle/>
                <a:p>
                  <a:endParaRPr lang="zh-CN" altLang="en-US"/>
                </a:p>
              </p:txBody>
            </p:sp>
            <p:sp>
              <p:nvSpPr>
                <p:cNvPr id="116771" name="Freeform 35"/>
                <p:cNvSpPr>
                  <a:spLocks/>
                </p:cNvSpPr>
                <p:nvPr/>
              </p:nvSpPr>
              <p:spPr bwMode="auto">
                <a:xfrm>
                  <a:off x="2134" y="1019"/>
                  <a:ext cx="111" cy="99"/>
                </a:xfrm>
                <a:custGeom>
                  <a:avLst/>
                  <a:gdLst>
                    <a:gd name="T0" fmla="*/ 0 w 111"/>
                    <a:gd name="T1" fmla="*/ 50 h 99"/>
                    <a:gd name="T2" fmla="*/ 92 w 111"/>
                    <a:gd name="T3" fmla="*/ 0 h 99"/>
                    <a:gd name="T4" fmla="*/ 105 w 111"/>
                    <a:gd name="T5" fmla="*/ 28 h 99"/>
                    <a:gd name="T6" fmla="*/ 111 w 111"/>
                    <a:gd name="T7" fmla="*/ 45 h 99"/>
                    <a:gd name="T8" fmla="*/ 108 w 111"/>
                    <a:gd name="T9" fmla="*/ 62 h 99"/>
                    <a:gd name="T10" fmla="*/ 101 w 111"/>
                    <a:gd name="T11" fmla="*/ 73 h 99"/>
                    <a:gd name="T12" fmla="*/ 88 w 111"/>
                    <a:gd name="T13" fmla="*/ 84 h 99"/>
                    <a:gd name="T14" fmla="*/ 73 w 111"/>
                    <a:gd name="T15" fmla="*/ 92 h 99"/>
                    <a:gd name="T16" fmla="*/ 61 w 111"/>
                    <a:gd name="T17" fmla="*/ 97 h 99"/>
                    <a:gd name="T18" fmla="*/ 48 w 111"/>
                    <a:gd name="T19" fmla="*/ 99 h 99"/>
                    <a:gd name="T20" fmla="*/ 36 w 111"/>
                    <a:gd name="T21" fmla="*/ 97 h 99"/>
                    <a:gd name="T22" fmla="*/ 25 w 111"/>
                    <a:gd name="T23" fmla="*/ 90 h 99"/>
                    <a:gd name="T24" fmla="*/ 19 w 111"/>
                    <a:gd name="T25" fmla="*/ 84 h 99"/>
                    <a:gd name="T26" fmla="*/ 14 w 111"/>
                    <a:gd name="T27" fmla="*/ 74 h 99"/>
                    <a:gd name="T28" fmla="*/ 6 w 111"/>
                    <a:gd name="T29" fmla="*/ 60 h 99"/>
                    <a:gd name="T30" fmla="*/ 0 w 111"/>
                    <a:gd name="T31"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1" h="99">
                      <a:moveTo>
                        <a:pt x="0" y="50"/>
                      </a:moveTo>
                      <a:lnTo>
                        <a:pt x="92" y="0"/>
                      </a:lnTo>
                      <a:lnTo>
                        <a:pt x="105" y="28"/>
                      </a:lnTo>
                      <a:lnTo>
                        <a:pt x="111" y="45"/>
                      </a:lnTo>
                      <a:lnTo>
                        <a:pt x="108" y="62"/>
                      </a:lnTo>
                      <a:lnTo>
                        <a:pt x="101" y="73"/>
                      </a:lnTo>
                      <a:lnTo>
                        <a:pt x="88" y="84"/>
                      </a:lnTo>
                      <a:lnTo>
                        <a:pt x="73" y="92"/>
                      </a:lnTo>
                      <a:lnTo>
                        <a:pt x="61" y="97"/>
                      </a:lnTo>
                      <a:lnTo>
                        <a:pt x="48" y="99"/>
                      </a:lnTo>
                      <a:lnTo>
                        <a:pt x="36" y="97"/>
                      </a:lnTo>
                      <a:lnTo>
                        <a:pt x="25" y="90"/>
                      </a:lnTo>
                      <a:lnTo>
                        <a:pt x="19" y="84"/>
                      </a:lnTo>
                      <a:lnTo>
                        <a:pt x="14" y="74"/>
                      </a:lnTo>
                      <a:lnTo>
                        <a:pt x="6" y="60"/>
                      </a:lnTo>
                      <a:lnTo>
                        <a:pt x="0" y="50"/>
                      </a:lnTo>
                      <a:close/>
                    </a:path>
                  </a:pathLst>
                </a:custGeom>
                <a:solidFill>
                  <a:srgbClr val="80FFFF"/>
                </a:solidFill>
                <a:ln w="12700">
                  <a:solidFill>
                    <a:srgbClr val="000000"/>
                  </a:solidFill>
                  <a:prstDash val="solid"/>
                  <a:round/>
                  <a:headEnd/>
                  <a:tailEnd/>
                </a:ln>
              </p:spPr>
              <p:txBody>
                <a:bodyPr/>
                <a:lstStyle/>
                <a:p>
                  <a:endParaRPr lang="zh-CN" altLang="en-US"/>
                </a:p>
              </p:txBody>
            </p:sp>
            <p:sp>
              <p:nvSpPr>
                <p:cNvPr id="116772" name="Oval 36"/>
                <p:cNvSpPr>
                  <a:spLocks noChangeArrowheads="1"/>
                </p:cNvSpPr>
                <p:nvPr/>
              </p:nvSpPr>
              <p:spPr bwMode="auto">
                <a:xfrm>
                  <a:off x="2184" y="1064"/>
                  <a:ext cx="19" cy="18"/>
                </a:xfrm>
                <a:prstGeom prst="ellipse">
                  <a:avLst/>
                </a:prstGeom>
                <a:solidFill>
                  <a:srgbClr val="00A000"/>
                </a:solidFill>
                <a:ln w="12700">
                  <a:solidFill>
                    <a:srgbClr val="000000"/>
                  </a:solidFill>
                  <a:round/>
                  <a:headEnd/>
                  <a:tailEnd/>
                </a:ln>
              </p:spPr>
              <p:txBody>
                <a:bodyPr/>
                <a:lstStyle/>
                <a:p>
                  <a:endParaRPr lang="zh-CN" altLang="en-US"/>
                </a:p>
              </p:txBody>
            </p:sp>
          </p:grpSp>
          <p:sp>
            <p:nvSpPr>
              <p:cNvPr id="116773" name="Freeform 37"/>
              <p:cNvSpPr>
                <a:spLocks/>
              </p:cNvSpPr>
              <p:nvPr/>
            </p:nvSpPr>
            <p:spPr bwMode="auto">
              <a:xfrm>
                <a:off x="2141" y="1182"/>
                <a:ext cx="110" cy="89"/>
              </a:xfrm>
              <a:custGeom>
                <a:avLst/>
                <a:gdLst>
                  <a:gd name="T0" fmla="*/ 0 w 110"/>
                  <a:gd name="T1" fmla="*/ 46 h 89"/>
                  <a:gd name="T2" fmla="*/ 17 w 110"/>
                  <a:gd name="T3" fmla="*/ 46 h 89"/>
                  <a:gd name="T4" fmla="*/ 32 w 110"/>
                  <a:gd name="T5" fmla="*/ 43 h 89"/>
                  <a:gd name="T6" fmla="*/ 50 w 110"/>
                  <a:gd name="T7" fmla="*/ 38 h 89"/>
                  <a:gd name="T8" fmla="*/ 66 w 110"/>
                  <a:gd name="T9" fmla="*/ 33 h 89"/>
                  <a:gd name="T10" fmla="*/ 83 w 110"/>
                  <a:gd name="T11" fmla="*/ 21 h 89"/>
                  <a:gd name="T12" fmla="*/ 93 w 110"/>
                  <a:gd name="T13" fmla="*/ 12 h 89"/>
                  <a:gd name="T14" fmla="*/ 103 w 110"/>
                  <a:gd name="T15" fmla="*/ 0 h 89"/>
                  <a:gd name="T16" fmla="*/ 109 w 110"/>
                  <a:gd name="T17" fmla="*/ 24 h 89"/>
                  <a:gd name="T18" fmla="*/ 110 w 110"/>
                  <a:gd name="T19" fmla="*/ 33 h 89"/>
                  <a:gd name="T20" fmla="*/ 110 w 110"/>
                  <a:gd name="T21" fmla="*/ 51 h 89"/>
                  <a:gd name="T22" fmla="*/ 106 w 110"/>
                  <a:gd name="T23" fmla="*/ 63 h 89"/>
                  <a:gd name="T24" fmla="*/ 98 w 110"/>
                  <a:gd name="T25" fmla="*/ 76 h 89"/>
                  <a:gd name="T26" fmla="*/ 88 w 110"/>
                  <a:gd name="T27" fmla="*/ 84 h 89"/>
                  <a:gd name="T28" fmla="*/ 76 w 110"/>
                  <a:gd name="T29" fmla="*/ 88 h 89"/>
                  <a:gd name="T30" fmla="*/ 62 w 110"/>
                  <a:gd name="T31" fmla="*/ 89 h 89"/>
                  <a:gd name="T32" fmla="*/ 49 w 110"/>
                  <a:gd name="T33" fmla="*/ 88 h 89"/>
                  <a:gd name="T34" fmla="*/ 37 w 110"/>
                  <a:gd name="T35" fmla="*/ 82 h 89"/>
                  <a:gd name="T36" fmla="*/ 31 w 110"/>
                  <a:gd name="T37" fmla="*/ 80 h 89"/>
                  <a:gd name="T38" fmla="*/ 19 w 110"/>
                  <a:gd name="T39" fmla="*/ 72 h 89"/>
                  <a:gd name="T40" fmla="*/ 11 w 110"/>
                  <a:gd name="T41" fmla="*/ 57 h 89"/>
                  <a:gd name="T42" fmla="*/ 0 w 110"/>
                  <a:gd name="T43" fmla="*/ 46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0" h="89">
                    <a:moveTo>
                      <a:pt x="0" y="46"/>
                    </a:moveTo>
                    <a:lnTo>
                      <a:pt x="17" y="46"/>
                    </a:lnTo>
                    <a:lnTo>
                      <a:pt x="32" y="43"/>
                    </a:lnTo>
                    <a:lnTo>
                      <a:pt x="50" y="38"/>
                    </a:lnTo>
                    <a:lnTo>
                      <a:pt x="66" y="33"/>
                    </a:lnTo>
                    <a:lnTo>
                      <a:pt x="83" y="21"/>
                    </a:lnTo>
                    <a:lnTo>
                      <a:pt x="93" y="12"/>
                    </a:lnTo>
                    <a:lnTo>
                      <a:pt x="103" y="0"/>
                    </a:lnTo>
                    <a:lnTo>
                      <a:pt x="109" y="24"/>
                    </a:lnTo>
                    <a:lnTo>
                      <a:pt x="110" y="33"/>
                    </a:lnTo>
                    <a:lnTo>
                      <a:pt x="110" y="51"/>
                    </a:lnTo>
                    <a:lnTo>
                      <a:pt x="106" y="63"/>
                    </a:lnTo>
                    <a:lnTo>
                      <a:pt x="98" y="76"/>
                    </a:lnTo>
                    <a:lnTo>
                      <a:pt x="88" y="84"/>
                    </a:lnTo>
                    <a:lnTo>
                      <a:pt x="76" y="88"/>
                    </a:lnTo>
                    <a:lnTo>
                      <a:pt x="62" y="89"/>
                    </a:lnTo>
                    <a:lnTo>
                      <a:pt x="49" y="88"/>
                    </a:lnTo>
                    <a:lnTo>
                      <a:pt x="37" y="82"/>
                    </a:lnTo>
                    <a:lnTo>
                      <a:pt x="31" y="80"/>
                    </a:lnTo>
                    <a:lnTo>
                      <a:pt x="19" y="72"/>
                    </a:lnTo>
                    <a:lnTo>
                      <a:pt x="11" y="57"/>
                    </a:lnTo>
                    <a:lnTo>
                      <a:pt x="0" y="46"/>
                    </a:lnTo>
                    <a:close/>
                  </a:path>
                </a:pathLst>
              </a:custGeom>
              <a:solidFill>
                <a:srgbClr val="FFFFFF"/>
              </a:solidFill>
              <a:ln w="12700">
                <a:solidFill>
                  <a:srgbClr val="000000"/>
                </a:solidFill>
                <a:prstDash val="solid"/>
                <a:round/>
                <a:headEnd/>
                <a:tailEnd/>
              </a:ln>
            </p:spPr>
            <p:txBody>
              <a:bodyPr/>
              <a:lstStyle/>
              <a:p>
                <a:endParaRPr lang="zh-CN" altLang="en-US"/>
              </a:p>
            </p:txBody>
          </p:sp>
          <p:sp>
            <p:nvSpPr>
              <p:cNvPr id="116774" name="Freeform 38"/>
              <p:cNvSpPr>
                <a:spLocks/>
              </p:cNvSpPr>
              <p:nvPr/>
            </p:nvSpPr>
            <p:spPr bwMode="auto">
              <a:xfrm>
                <a:off x="2149" y="1152"/>
                <a:ext cx="57" cy="32"/>
              </a:xfrm>
              <a:custGeom>
                <a:avLst/>
                <a:gdLst>
                  <a:gd name="T0" fmla="*/ 0 w 57"/>
                  <a:gd name="T1" fmla="*/ 32 h 32"/>
                  <a:gd name="T2" fmla="*/ 17 w 57"/>
                  <a:gd name="T3" fmla="*/ 31 h 32"/>
                  <a:gd name="T4" fmla="*/ 24 w 57"/>
                  <a:gd name="T5" fmla="*/ 28 h 32"/>
                  <a:gd name="T6" fmla="*/ 33 w 57"/>
                  <a:gd name="T7" fmla="*/ 25 h 32"/>
                  <a:gd name="T8" fmla="*/ 43 w 57"/>
                  <a:gd name="T9" fmla="*/ 19 h 32"/>
                  <a:gd name="T10" fmla="*/ 49 w 57"/>
                  <a:gd name="T11" fmla="*/ 10 h 32"/>
                  <a:gd name="T12" fmla="*/ 57 w 57"/>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57" h="32">
                    <a:moveTo>
                      <a:pt x="0" y="32"/>
                    </a:moveTo>
                    <a:lnTo>
                      <a:pt x="17" y="31"/>
                    </a:lnTo>
                    <a:lnTo>
                      <a:pt x="24" y="28"/>
                    </a:lnTo>
                    <a:lnTo>
                      <a:pt x="33" y="25"/>
                    </a:lnTo>
                    <a:lnTo>
                      <a:pt x="43" y="19"/>
                    </a:lnTo>
                    <a:lnTo>
                      <a:pt x="49" y="10"/>
                    </a:lnTo>
                    <a:lnTo>
                      <a:pt x="57"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6775" name="Freeform 39"/>
              <p:cNvSpPr>
                <a:spLocks/>
              </p:cNvSpPr>
              <p:nvPr/>
            </p:nvSpPr>
            <p:spPr bwMode="auto">
              <a:xfrm>
                <a:off x="1947" y="869"/>
                <a:ext cx="307" cy="282"/>
              </a:xfrm>
              <a:custGeom>
                <a:avLst/>
                <a:gdLst>
                  <a:gd name="T0" fmla="*/ 52 w 307"/>
                  <a:gd name="T1" fmla="*/ 282 h 282"/>
                  <a:gd name="T2" fmla="*/ 65 w 307"/>
                  <a:gd name="T3" fmla="*/ 276 h 282"/>
                  <a:gd name="T4" fmla="*/ 68 w 307"/>
                  <a:gd name="T5" fmla="*/ 258 h 282"/>
                  <a:gd name="T6" fmla="*/ 70 w 307"/>
                  <a:gd name="T7" fmla="*/ 233 h 282"/>
                  <a:gd name="T8" fmla="*/ 58 w 307"/>
                  <a:gd name="T9" fmla="*/ 183 h 282"/>
                  <a:gd name="T10" fmla="*/ 51 w 307"/>
                  <a:gd name="T11" fmla="*/ 154 h 282"/>
                  <a:gd name="T12" fmla="*/ 89 w 307"/>
                  <a:gd name="T13" fmla="*/ 155 h 282"/>
                  <a:gd name="T14" fmla="*/ 139 w 307"/>
                  <a:gd name="T15" fmla="*/ 153 h 282"/>
                  <a:gd name="T16" fmla="*/ 155 w 307"/>
                  <a:gd name="T17" fmla="*/ 137 h 282"/>
                  <a:gd name="T18" fmla="*/ 181 w 307"/>
                  <a:gd name="T19" fmla="*/ 118 h 282"/>
                  <a:gd name="T20" fmla="*/ 221 w 307"/>
                  <a:gd name="T21" fmla="*/ 122 h 282"/>
                  <a:gd name="T22" fmla="*/ 260 w 307"/>
                  <a:gd name="T23" fmla="*/ 101 h 282"/>
                  <a:gd name="T24" fmla="*/ 265 w 307"/>
                  <a:gd name="T25" fmla="*/ 123 h 282"/>
                  <a:gd name="T26" fmla="*/ 281 w 307"/>
                  <a:gd name="T27" fmla="*/ 132 h 282"/>
                  <a:gd name="T28" fmla="*/ 298 w 307"/>
                  <a:gd name="T29" fmla="*/ 160 h 282"/>
                  <a:gd name="T30" fmla="*/ 307 w 307"/>
                  <a:gd name="T31" fmla="*/ 154 h 282"/>
                  <a:gd name="T32" fmla="*/ 307 w 307"/>
                  <a:gd name="T33" fmla="*/ 135 h 282"/>
                  <a:gd name="T34" fmla="*/ 303 w 307"/>
                  <a:gd name="T35" fmla="*/ 106 h 282"/>
                  <a:gd name="T36" fmla="*/ 295 w 307"/>
                  <a:gd name="T37" fmla="*/ 82 h 282"/>
                  <a:gd name="T38" fmla="*/ 280 w 307"/>
                  <a:gd name="T39" fmla="*/ 64 h 282"/>
                  <a:gd name="T40" fmla="*/ 282 w 307"/>
                  <a:gd name="T41" fmla="*/ 33 h 282"/>
                  <a:gd name="T42" fmla="*/ 282 w 307"/>
                  <a:gd name="T43" fmla="*/ 16 h 282"/>
                  <a:gd name="T44" fmla="*/ 261 w 307"/>
                  <a:gd name="T45" fmla="*/ 19 h 282"/>
                  <a:gd name="T46" fmla="*/ 238 w 307"/>
                  <a:gd name="T47" fmla="*/ 19 h 282"/>
                  <a:gd name="T48" fmla="*/ 225 w 307"/>
                  <a:gd name="T49" fmla="*/ 14 h 282"/>
                  <a:gd name="T50" fmla="*/ 209 w 307"/>
                  <a:gd name="T51" fmla="*/ 0 h 282"/>
                  <a:gd name="T52" fmla="*/ 195 w 307"/>
                  <a:gd name="T53" fmla="*/ 13 h 282"/>
                  <a:gd name="T54" fmla="*/ 182 w 307"/>
                  <a:gd name="T55" fmla="*/ 19 h 282"/>
                  <a:gd name="T56" fmla="*/ 156 w 307"/>
                  <a:gd name="T57" fmla="*/ 21 h 282"/>
                  <a:gd name="T58" fmla="*/ 132 w 307"/>
                  <a:gd name="T59" fmla="*/ 26 h 282"/>
                  <a:gd name="T60" fmla="*/ 106 w 307"/>
                  <a:gd name="T61" fmla="*/ 35 h 282"/>
                  <a:gd name="T62" fmla="*/ 84 w 307"/>
                  <a:gd name="T63" fmla="*/ 49 h 282"/>
                  <a:gd name="T64" fmla="*/ 58 w 307"/>
                  <a:gd name="T65" fmla="*/ 73 h 282"/>
                  <a:gd name="T66" fmla="*/ 42 w 307"/>
                  <a:gd name="T67" fmla="*/ 78 h 282"/>
                  <a:gd name="T68" fmla="*/ 28 w 307"/>
                  <a:gd name="T69" fmla="*/ 91 h 282"/>
                  <a:gd name="T70" fmla="*/ 16 w 307"/>
                  <a:gd name="T71" fmla="*/ 103 h 282"/>
                  <a:gd name="T72" fmla="*/ 10 w 307"/>
                  <a:gd name="T73" fmla="*/ 122 h 282"/>
                  <a:gd name="T74" fmla="*/ 2 w 307"/>
                  <a:gd name="T75" fmla="*/ 143 h 282"/>
                  <a:gd name="T76" fmla="*/ 0 w 307"/>
                  <a:gd name="T77" fmla="*/ 161 h 282"/>
                  <a:gd name="T78" fmla="*/ 0 w 307"/>
                  <a:gd name="T79" fmla="*/ 200 h 282"/>
                  <a:gd name="T80" fmla="*/ 10 w 307"/>
                  <a:gd name="T81" fmla="*/ 241 h 282"/>
                  <a:gd name="T82" fmla="*/ 52 w 307"/>
                  <a:gd name="T83" fmla="*/ 28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7" h="282">
                    <a:moveTo>
                      <a:pt x="52" y="282"/>
                    </a:moveTo>
                    <a:lnTo>
                      <a:pt x="65" y="276"/>
                    </a:lnTo>
                    <a:lnTo>
                      <a:pt x="68" y="258"/>
                    </a:lnTo>
                    <a:lnTo>
                      <a:pt x="70" y="233"/>
                    </a:lnTo>
                    <a:lnTo>
                      <a:pt x="58" y="183"/>
                    </a:lnTo>
                    <a:lnTo>
                      <a:pt x="51" y="154"/>
                    </a:lnTo>
                    <a:lnTo>
                      <a:pt x="89" y="155"/>
                    </a:lnTo>
                    <a:lnTo>
                      <a:pt x="139" y="153"/>
                    </a:lnTo>
                    <a:lnTo>
                      <a:pt x="155" y="137"/>
                    </a:lnTo>
                    <a:lnTo>
                      <a:pt x="181" y="118"/>
                    </a:lnTo>
                    <a:lnTo>
                      <a:pt x="221" y="122"/>
                    </a:lnTo>
                    <a:lnTo>
                      <a:pt x="260" y="101"/>
                    </a:lnTo>
                    <a:lnTo>
                      <a:pt x="265" y="123"/>
                    </a:lnTo>
                    <a:lnTo>
                      <a:pt x="281" y="132"/>
                    </a:lnTo>
                    <a:lnTo>
                      <a:pt x="298" y="160"/>
                    </a:lnTo>
                    <a:lnTo>
                      <a:pt x="307" y="154"/>
                    </a:lnTo>
                    <a:lnTo>
                      <a:pt x="307" y="135"/>
                    </a:lnTo>
                    <a:lnTo>
                      <a:pt x="303" y="106"/>
                    </a:lnTo>
                    <a:lnTo>
                      <a:pt x="295" y="82"/>
                    </a:lnTo>
                    <a:lnTo>
                      <a:pt x="280" y="64"/>
                    </a:lnTo>
                    <a:lnTo>
                      <a:pt x="282" y="33"/>
                    </a:lnTo>
                    <a:lnTo>
                      <a:pt x="282" y="16"/>
                    </a:lnTo>
                    <a:lnTo>
                      <a:pt x="261" y="19"/>
                    </a:lnTo>
                    <a:lnTo>
                      <a:pt x="238" y="19"/>
                    </a:lnTo>
                    <a:lnTo>
                      <a:pt x="225" y="14"/>
                    </a:lnTo>
                    <a:lnTo>
                      <a:pt x="209" y="0"/>
                    </a:lnTo>
                    <a:lnTo>
                      <a:pt x="195" y="13"/>
                    </a:lnTo>
                    <a:lnTo>
                      <a:pt x="182" y="19"/>
                    </a:lnTo>
                    <a:lnTo>
                      <a:pt x="156" y="21"/>
                    </a:lnTo>
                    <a:lnTo>
                      <a:pt x="132" y="26"/>
                    </a:lnTo>
                    <a:lnTo>
                      <a:pt x="106" y="35"/>
                    </a:lnTo>
                    <a:lnTo>
                      <a:pt x="84" y="49"/>
                    </a:lnTo>
                    <a:lnTo>
                      <a:pt x="58" y="73"/>
                    </a:lnTo>
                    <a:lnTo>
                      <a:pt x="42" y="78"/>
                    </a:lnTo>
                    <a:lnTo>
                      <a:pt x="28" y="91"/>
                    </a:lnTo>
                    <a:lnTo>
                      <a:pt x="16" y="103"/>
                    </a:lnTo>
                    <a:lnTo>
                      <a:pt x="10" y="122"/>
                    </a:lnTo>
                    <a:lnTo>
                      <a:pt x="2" y="143"/>
                    </a:lnTo>
                    <a:lnTo>
                      <a:pt x="0" y="161"/>
                    </a:lnTo>
                    <a:lnTo>
                      <a:pt x="0" y="200"/>
                    </a:lnTo>
                    <a:lnTo>
                      <a:pt x="10" y="241"/>
                    </a:lnTo>
                    <a:lnTo>
                      <a:pt x="52" y="282"/>
                    </a:lnTo>
                    <a:close/>
                  </a:path>
                </a:pathLst>
              </a:custGeom>
              <a:solidFill>
                <a:srgbClr val="C06000"/>
              </a:solidFill>
              <a:ln w="12700">
                <a:solidFill>
                  <a:srgbClr val="000000"/>
                </a:solidFill>
                <a:prstDash val="solid"/>
                <a:round/>
                <a:headEnd/>
                <a:tailEnd/>
              </a:ln>
            </p:spPr>
            <p:txBody>
              <a:bodyPr/>
              <a:lstStyle/>
              <a:p>
                <a:endParaRPr lang="zh-CN" altLang="en-US"/>
              </a:p>
            </p:txBody>
          </p:sp>
        </p:grpSp>
        <p:sp>
          <p:nvSpPr>
            <p:cNvPr id="116776" name="Freeform 40"/>
            <p:cNvSpPr>
              <a:spLocks/>
            </p:cNvSpPr>
            <p:nvPr/>
          </p:nvSpPr>
          <p:spPr bwMode="auto">
            <a:xfrm rot="1123344">
              <a:off x="2393" y="2047"/>
              <a:ext cx="219" cy="518"/>
            </a:xfrm>
            <a:custGeom>
              <a:avLst/>
              <a:gdLst>
                <a:gd name="T0" fmla="*/ 15 w 304"/>
                <a:gd name="T1" fmla="*/ 6 h 764"/>
                <a:gd name="T2" fmla="*/ 34 w 304"/>
                <a:gd name="T3" fmla="*/ 0 h 764"/>
                <a:gd name="T4" fmla="*/ 75 w 304"/>
                <a:gd name="T5" fmla="*/ 26 h 764"/>
                <a:gd name="T6" fmla="*/ 75 w 304"/>
                <a:gd name="T7" fmla="*/ 71 h 764"/>
                <a:gd name="T8" fmla="*/ 110 w 304"/>
                <a:gd name="T9" fmla="*/ 114 h 764"/>
                <a:gd name="T10" fmla="*/ 144 w 304"/>
                <a:gd name="T11" fmla="*/ 160 h 764"/>
                <a:gd name="T12" fmla="*/ 180 w 304"/>
                <a:gd name="T13" fmla="*/ 220 h 764"/>
                <a:gd name="T14" fmla="*/ 208 w 304"/>
                <a:gd name="T15" fmla="*/ 276 h 764"/>
                <a:gd name="T16" fmla="*/ 237 w 304"/>
                <a:gd name="T17" fmla="*/ 357 h 764"/>
                <a:gd name="T18" fmla="*/ 261 w 304"/>
                <a:gd name="T19" fmla="*/ 428 h 764"/>
                <a:gd name="T20" fmla="*/ 291 w 304"/>
                <a:gd name="T21" fmla="*/ 570 h 764"/>
                <a:gd name="T22" fmla="*/ 304 w 304"/>
                <a:gd name="T23" fmla="*/ 658 h 764"/>
                <a:gd name="T24" fmla="*/ 265 w 304"/>
                <a:gd name="T25" fmla="*/ 764 h 764"/>
                <a:gd name="T26" fmla="*/ 189 w 304"/>
                <a:gd name="T27" fmla="*/ 679 h 764"/>
                <a:gd name="T28" fmla="*/ 168 w 304"/>
                <a:gd name="T29" fmla="*/ 536 h 764"/>
                <a:gd name="T30" fmla="*/ 152 w 304"/>
                <a:gd name="T31" fmla="*/ 449 h 764"/>
                <a:gd name="T32" fmla="*/ 129 w 304"/>
                <a:gd name="T33" fmla="*/ 366 h 764"/>
                <a:gd name="T34" fmla="*/ 103 w 304"/>
                <a:gd name="T35" fmla="*/ 306 h 764"/>
                <a:gd name="T36" fmla="*/ 69 w 304"/>
                <a:gd name="T37" fmla="*/ 219 h 764"/>
                <a:gd name="T38" fmla="*/ 49 w 304"/>
                <a:gd name="T39" fmla="*/ 156 h 764"/>
                <a:gd name="T40" fmla="*/ 30 w 304"/>
                <a:gd name="T41" fmla="*/ 84 h 764"/>
                <a:gd name="T42" fmla="*/ 0 w 304"/>
                <a:gd name="T43" fmla="*/ 66 h 764"/>
                <a:gd name="T44" fmla="*/ 15 w 304"/>
                <a:gd name="T45" fmla="*/ 6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4" h="764">
                  <a:moveTo>
                    <a:pt x="15" y="6"/>
                  </a:moveTo>
                  <a:lnTo>
                    <a:pt x="34" y="0"/>
                  </a:lnTo>
                  <a:lnTo>
                    <a:pt x="75" y="26"/>
                  </a:lnTo>
                  <a:lnTo>
                    <a:pt x="75" y="71"/>
                  </a:lnTo>
                  <a:lnTo>
                    <a:pt x="110" y="114"/>
                  </a:lnTo>
                  <a:lnTo>
                    <a:pt x="144" y="160"/>
                  </a:lnTo>
                  <a:lnTo>
                    <a:pt x="180" y="220"/>
                  </a:lnTo>
                  <a:lnTo>
                    <a:pt x="208" y="276"/>
                  </a:lnTo>
                  <a:lnTo>
                    <a:pt x="237" y="357"/>
                  </a:lnTo>
                  <a:lnTo>
                    <a:pt x="261" y="428"/>
                  </a:lnTo>
                  <a:lnTo>
                    <a:pt x="291" y="570"/>
                  </a:lnTo>
                  <a:lnTo>
                    <a:pt x="304" y="658"/>
                  </a:lnTo>
                  <a:lnTo>
                    <a:pt x="265" y="764"/>
                  </a:lnTo>
                  <a:lnTo>
                    <a:pt x="189" y="679"/>
                  </a:lnTo>
                  <a:lnTo>
                    <a:pt x="168" y="536"/>
                  </a:lnTo>
                  <a:lnTo>
                    <a:pt x="152" y="449"/>
                  </a:lnTo>
                  <a:lnTo>
                    <a:pt x="129" y="366"/>
                  </a:lnTo>
                  <a:lnTo>
                    <a:pt x="103" y="306"/>
                  </a:lnTo>
                  <a:lnTo>
                    <a:pt x="69" y="219"/>
                  </a:lnTo>
                  <a:lnTo>
                    <a:pt x="49" y="156"/>
                  </a:lnTo>
                  <a:lnTo>
                    <a:pt x="30" y="84"/>
                  </a:lnTo>
                  <a:lnTo>
                    <a:pt x="0" y="66"/>
                  </a:lnTo>
                  <a:lnTo>
                    <a:pt x="15" y="6"/>
                  </a:lnTo>
                  <a:close/>
                </a:path>
              </a:pathLst>
            </a:custGeom>
            <a:solidFill>
              <a:srgbClr val="FF0000"/>
            </a:solidFill>
            <a:ln w="12700">
              <a:solidFill>
                <a:srgbClr val="000000"/>
              </a:solidFill>
              <a:prstDash val="solid"/>
              <a:round/>
              <a:headEnd/>
              <a:tailEnd/>
            </a:ln>
          </p:spPr>
          <p:txBody>
            <a:bodyPr/>
            <a:lstStyle/>
            <a:p>
              <a:endParaRPr lang="zh-CN" altLang="en-US"/>
            </a:p>
          </p:txBody>
        </p:sp>
        <p:grpSp>
          <p:nvGrpSpPr>
            <p:cNvPr id="116777" name="Group 41"/>
            <p:cNvGrpSpPr>
              <a:grpSpLocks/>
            </p:cNvGrpSpPr>
            <p:nvPr/>
          </p:nvGrpSpPr>
          <p:grpSpPr bwMode="auto">
            <a:xfrm rot="1123344">
              <a:off x="2928" y="1942"/>
              <a:ext cx="127" cy="227"/>
              <a:chOff x="2833" y="962"/>
              <a:chExt cx="176" cy="334"/>
            </a:xfrm>
          </p:grpSpPr>
          <p:sp>
            <p:nvSpPr>
              <p:cNvPr id="116778" name="Freeform 42"/>
              <p:cNvSpPr>
                <a:spLocks/>
              </p:cNvSpPr>
              <p:nvPr/>
            </p:nvSpPr>
            <p:spPr bwMode="auto">
              <a:xfrm>
                <a:off x="2834" y="1086"/>
                <a:ext cx="175" cy="210"/>
              </a:xfrm>
              <a:custGeom>
                <a:avLst/>
                <a:gdLst>
                  <a:gd name="T0" fmla="*/ 957 w 1229"/>
                  <a:gd name="T1" fmla="*/ 1468 h 1468"/>
                  <a:gd name="T2" fmla="*/ 981 w 1229"/>
                  <a:gd name="T3" fmla="*/ 1270 h 1468"/>
                  <a:gd name="T4" fmla="*/ 1049 w 1229"/>
                  <a:gd name="T5" fmla="*/ 1164 h 1468"/>
                  <a:gd name="T6" fmla="*/ 1118 w 1229"/>
                  <a:gd name="T7" fmla="*/ 1071 h 1468"/>
                  <a:gd name="T8" fmla="*/ 1182 w 1229"/>
                  <a:gd name="T9" fmla="*/ 953 h 1468"/>
                  <a:gd name="T10" fmla="*/ 1216 w 1229"/>
                  <a:gd name="T11" fmla="*/ 854 h 1468"/>
                  <a:gd name="T12" fmla="*/ 1229 w 1229"/>
                  <a:gd name="T13" fmla="*/ 734 h 1468"/>
                  <a:gd name="T14" fmla="*/ 1202 w 1229"/>
                  <a:gd name="T15" fmla="*/ 604 h 1468"/>
                  <a:gd name="T16" fmla="*/ 1159 w 1229"/>
                  <a:gd name="T17" fmla="*/ 500 h 1468"/>
                  <a:gd name="T18" fmla="*/ 1166 w 1229"/>
                  <a:gd name="T19" fmla="*/ 405 h 1468"/>
                  <a:gd name="T20" fmla="*/ 1149 w 1229"/>
                  <a:gd name="T21" fmla="*/ 320 h 1468"/>
                  <a:gd name="T22" fmla="*/ 1125 w 1229"/>
                  <a:gd name="T23" fmla="*/ 272 h 1468"/>
                  <a:gd name="T24" fmla="*/ 1091 w 1229"/>
                  <a:gd name="T25" fmla="*/ 231 h 1468"/>
                  <a:gd name="T26" fmla="*/ 1079 w 1229"/>
                  <a:gd name="T27" fmla="*/ 204 h 1468"/>
                  <a:gd name="T28" fmla="*/ 1032 w 1229"/>
                  <a:gd name="T29" fmla="*/ 176 h 1468"/>
                  <a:gd name="T30" fmla="*/ 992 w 1229"/>
                  <a:gd name="T31" fmla="*/ 170 h 1468"/>
                  <a:gd name="T32" fmla="*/ 963 w 1229"/>
                  <a:gd name="T33" fmla="*/ 185 h 1468"/>
                  <a:gd name="T34" fmla="*/ 927 w 1229"/>
                  <a:gd name="T35" fmla="*/ 279 h 1468"/>
                  <a:gd name="T36" fmla="*/ 861 w 1229"/>
                  <a:gd name="T37" fmla="*/ 414 h 1468"/>
                  <a:gd name="T38" fmla="*/ 958 w 1229"/>
                  <a:gd name="T39" fmla="*/ 181 h 1468"/>
                  <a:gd name="T40" fmla="*/ 975 w 1229"/>
                  <a:gd name="T41" fmla="*/ 152 h 1468"/>
                  <a:gd name="T42" fmla="*/ 953 w 1229"/>
                  <a:gd name="T43" fmla="*/ 100 h 1468"/>
                  <a:gd name="T44" fmla="*/ 918 w 1229"/>
                  <a:gd name="T45" fmla="*/ 82 h 1468"/>
                  <a:gd name="T46" fmla="*/ 871 w 1229"/>
                  <a:gd name="T47" fmla="*/ 62 h 1468"/>
                  <a:gd name="T48" fmla="*/ 806 w 1229"/>
                  <a:gd name="T49" fmla="*/ 39 h 1468"/>
                  <a:gd name="T50" fmla="*/ 790 w 1229"/>
                  <a:gd name="T51" fmla="*/ 25 h 1468"/>
                  <a:gd name="T52" fmla="*/ 760 w 1229"/>
                  <a:gd name="T53" fmla="*/ 0 h 1468"/>
                  <a:gd name="T54" fmla="*/ 582 w 1229"/>
                  <a:gd name="T55" fmla="*/ 39 h 1468"/>
                  <a:gd name="T56" fmla="*/ 346 w 1229"/>
                  <a:gd name="T57" fmla="*/ 169 h 1468"/>
                  <a:gd name="T58" fmla="*/ 329 w 1229"/>
                  <a:gd name="T59" fmla="*/ 204 h 1468"/>
                  <a:gd name="T60" fmla="*/ 274 w 1229"/>
                  <a:gd name="T61" fmla="*/ 259 h 1468"/>
                  <a:gd name="T62" fmla="*/ 210 w 1229"/>
                  <a:gd name="T63" fmla="*/ 303 h 1468"/>
                  <a:gd name="T64" fmla="*/ 154 w 1229"/>
                  <a:gd name="T65" fmla="*/ 326 h 1468"/>
                  <a:gd name="T66" fmla="*/ 102 w 1229"/>
                  <a:gd name="T67" fmla="*/ 378 h 1468"/>
                  <a:gd name="T68" fmla="*/ 67 w 1229"/>
                  <a:gd name="T69" fmla="*/ 466 h 1468"/>
                  <a:gd name="T70" fmla="*/ 20 w 1229"/>
                  <a:gd name="T71" fmla="*/ 584 h 1468"/>
                  <a:gd name="T72" fmla="*/ 0 w 1229"/>
                  <a:gd name="T73" fmla="*/ 649 h 1468"/>
                  <a:gd name="T74" fmla="*/ 20 w 1229"/>
                  <a:gd name="T75" fmla="*/ 753 h 1468"/>
                  <a:gd name="T76" fmla="*/ 55 w 1229"/>
                  <a:gd name="T77" fmla="*/ 861 h 1468"/>
                  <a:gd name="T78" fmla="*/ 110 w 1229"/>
                  <a:gd name="T79" fmla="*/ 998 h 1468"/>
                  <a:gd name="T80" fmla="*/ 141 w 1229"/>
                  <a:gd name="T81" fmla="*/ 1111 h 1468"/>
                  <a:gd name="T82" fmla="*/ 218 w 1229"/>
                  <a:gd name="T83" fmla="*/ 1215 h 1468"/>
                  <a:gd name="T84" fmla="*/ 257 w 1229"/>
                  <a:gd name="T85" fmla="*/ 1233 h 1468"/>
                  <a:gd name="T86" fmla="*/ 279 w 1229"/>
                  <a:gd name="T87" fmla="*/ 1290 h 1468"/>
                  <a:gd name="T88" fmla="*/ 283 w 1229"/>
                  <a:gd name="T89" fmla="*/ 1465 h 1468"/>
                  <a:gd name="T90" fmla="*/ 957 w 1229"/>
                  <a:gd name="T91" fmla="*/ 1468 h 1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29" h="1468">
                    <a:moveTo>
                      <a:pt x="957" y="1468"/>
                    </a:moveTo>
                    <a:lnTo>
                      <a:pt x="981" y="1270"/>
                    </a:lnTo>
                    <a:lnTo>
                      <a:pt x="1049" y="1164"/>
                    </a:lnTo>
                    <a:lnTo>
                      <a:pt x="1118" y="1071"/>
                    </a:lnTo>
                    <a:lnTo>
                      <a:pt x="1182" y="953"/>
                    </a:lnTo>
                    <a:lnTo>
                      <a:pt x="1216" y="854"/>
                    </a:lnTo>
                    <a:lnTo>
                      <a:pt x="1229" y="734"/>
                    </a:lnTo>
                    <a:lnTo>
                      <a:pt x="1202" y="604"/>
                    </a:lnTo>
                    <a:lnTo>
                      <a:pt x="1159" y="500"/>
                    </a:lnTo>
                    <a:lnTo>
                      <a:pt x="1166" y="405"/>
                    </a:lnTo>
                    <a:lnTo>
                      <a:pt x="1149" y="320"/>
                    </a:lnTo>
                    <a:lnTo>
                      <a:pt x="1125" y="272"/>
                    </a:lnTo>
                    <a:lnTo>
                      <a:pt x="1091" y="231"/>
                    </a:lnTo>
                    <a:lnTo>
                      <a:pt x="1079" y="204"/>
                    </a:lnTo>
                    <a:lnTo>
                      <a:pt x="1032" y="176"/>
                    </a:lnTo>
                    <a:lnTo>
                      <a:pt x="992" y="170"/>
                    </a:lnTo>
                    <a:lnTo>
                      <a:pt x="963" y="185"/>
                    </a:lnTo>
                    <a:lnTo>
                      <a:pt x="927" y="279"/>
                    </a:lnTo>
                    <a:lnTo>
                      <a:pt x="861" y="414"/>
                    </a:lnTo>
                    <a:lnTo>
                      <a:pt x="958" y="181"/>
                    </a:lnTo>
                    <a:lnTo>
                      <a:pt x="975" y="152"/>
                    </a:lnTo>
                    <a:lnTo>
                      <a:pt x="953" y="100"/>
                    </a:lnTo>
                    <a:lnTo>
                      <a:pt x="918" y="82"/>
                    </a:lnTo>
                    <a:lnTo>
                      <a:pt x="871" y="62"/>
                    </a:lnTo>
                    <a:lnTo>
                      <a:pt x="806" y="39"/>
                    </a:lnTo>
                    <a:lnTo>
                      <a:pt x="790" y="25"/>
                    </a:lnTo>
                    <a:lnTo>
                      <a:pt x="760" y="0"/>
                    </a:lnTo>
                    <a:lnTo>
                      <a:pt x="582" y="39"/>
                    </a:lnTo>
                    <a:lnTo>
                      <a:pt x="346" y="169"/>
                    </a:lnTo>
                    <a:lnTo>
                      <a:pt x="329" y="204"/>
                    </a:lnTo>
                    <a:lnTo>
                      <a:pt x="274" y="259"/>
                    </a:lnTo>
                    <a:lnTo>
                      <a:pt x="210" y="303"/>
                    </a:lnTo>
                    <a:lnTo>
                      <a:pt x="154" y="326"/>
                    </a:lnTo>
                    <a:lnTo>
                      <a:pt x="102" y="378"/>
                    </a:lnTo>
                    <a:lnTo>
                      <a:pt x="67" y="466"/>
                    </a:lnTo>
                    <a:lnTo>
                      <a:pt x="20" y="584"/>
                    </a:lnTo>
                    <a:lnTo>
                      <a:pt x="0" y="649"/>
                    </a:lnTo>
                    <a:lnTo>
                      <a:pt x="20" y="753"/>
                    </a:lnTo>
                    <a:lnTo>
                      <a:pt x="55" y="861"/>
                    </a:lnTo>
                    <a:lnTo>
                      <a:pt x="110" y="998"/>
                    </a:lnTo>
                    <a:lnTo>
                      <a:pt x="141" y="1111"/>
                    </a:lnTo>
                    <a:lnTo>
                      <a:pt x="218" y="1215"/>
                    </a:lnTo>
                    <a:lnTo>
                      <a:pt x="257" y="1233"/>
                    </a:lnTo>
                    <a:lnTo>
                      <a:pt x="279" y="1290"/>
                    </a:lnTo>
                    <a:lnTo>
                      <a:pt x="283" y="1465"/>
                    </a:lnTo>
                    <a:lnTo>
                      <a:pt x="957" y="1468"/>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116779" name="Freeform 43"/>
              <p:cNvSpPr>
                <a:spLocks/>
              </p:cNvSpPr>
              <p:nvPr/>
            </p:nvSpPr>
            <p:spPr bwMode="auto">
              <a:xfrm>
                <a:off x="2932" y="1151"/>
                <a:ext cx="77" cy="40"/>
              </a:xfrm>
              <a:custGeom>
                <a:avLst/>
                <a:gdLst>
                  <a:gd name="T0" fmla="*/ 0 w 538"/>
                  <a:gd name="T1" fmla="*/ 0 h 275"/>
                  <a:gd name="T2" fmla="*/ 234 w 538"/>
                  <a:gd name="T3" fmla="*/ 164 h 275"/>
                  <a:gd name="T4" fmla="*/ 445 w 538"/>
                  <a:gd name="T5" fmla="*/ 246 h 275"/>
                  <a:gd name="T6" fmla="*/ 538 w 538"/>
                  <a:gd name="T7" fmla="*/ 275 h 275"/>
                </a:gdLst>
                <a:ahLst/>
                <a:cxnLst>
                  <a:cxn ang="0">
                    <a:pos x="T0" y="T1"/>
                  </a:cxn>
                  <a:cxn ang="0">
                    <a:pos x="T2" y="T3"/>
                  </a:cxn>
                  <a:cxn ang="0">
                    <a:pos x="T4" y="T5"/>
                  </a:cxn>
                  <a:cxn ang="0">
                    <a:pos x="T6" y="T7"/>
                  </a:cxn>
                </a:cxnLst>
                <a:rect l="0" t="0" r="r" b="b"/>
                <a:pathLst>
                  <a:path w="538" h="275">
                    <a:moveTo>
                      <a:pt x="0" y="0"/>
                    </a:moveTo>
                    <a:lnTo>
                      <a:pt x="234" y="164"/>
                    </a:lnTo>
                    <a:lnTo>
                      <a:pt x="445" y="246"/>
                    </a:lnTo>
                    <a:lnTo>
                      <a:pt x="538" y="275"/>
                    </a:lnTo>
                  </a:path>
                </a:pathLst>
              </a:custGeom>
              <a:solidFill>
                <a:srgbClr val="FFD7AF"/>
              </a:solidFill>
              <a:ln w="1588">
                <a:solidFill>
                  <a:srgbClr val="000000"/>
                </a:solidFill>
                <a:prstDash val="solid"/>
                <a:round/>
                <a:headEnd/>
                <a:tailEnd/>
              </a:ln>
            </p:spPr>
            <p:txBody>
              <a:bodyPr/>
              <a:lstStyle/>
              <a:p>
                <a:endParaRPr lang="zh-CN" altLang="en-US"/>
              </a:p>
            </p:txBody>
          </p:sp>
          <p:sp>
            <p:nvSpPr>
              <p:cNvPr id="116780" name="Freeform 44"/>
              <p:cNvSpPr>
                <a:spLocks/>
              </p:cNvSpPr>
              <p:nvPr/>
            </p:nvSpPr>
            <p:spPr bwMode="auto">
              <a:xfrm>
                <a:off x="2885" y="1141"/>
                <a:ext cx="86" cy="91"/>
              </a:xfrm>
              <a:custGeom>
                <a:avLst/>
                <a:gdLst>
                  <a:gd name="T0" fmla="*/ 0 w 601"/>
                  <a:gd name="T1" fmla="*/ 0 h 643"/>
                  <a:gd name="T2" fmla="*/ 337 w 601"/>
                  <a:gd name="T3" fmla="*/ 180 h 643"/>
                  <a:gd name="T4" fmla="*/ 413 w 601"/>
                  <a:gd name="T5" fmla="*/ 245 h 643"/>
                  <a:gd name="T6" fmla="*/ 510 w 601"/>
                  <a:gd name="T7" fmla="*/ 360 h 643"/>
                  <a:gd name="T8" fmla="*/ 551 w 601"/>
                  <a:gd name="T9" fmla="*/ 454 h 643"/>
                  <a:gd name="T10" fmla="*/ 573 w 601"/>
                  <a:gd name="T11" fmla="*/ 534 h 643"/>
                  <a:gd name="T12" fmla="*/ 601 w 601"/>
                  <a:gd name="T13" fmla="*/ 643 h 643"/>
                </a:gdLst>
                <a:ahLst/>
                <a:cxnLst>
                  <a:cxn ang="0">
                    <a:pos x="T0" y="T1"/>
                  </a:cxn>
                  <a:cxn ang="0">
                    <a:pos x="T2" y="T3"/>
                  </a:cxn>
                  <a:cxn ang="0">
                    <a:pos x="T4" y="T5"/>
                  </a:cxn>
                  <a:cxn ang="0">
                    <a:pos x="T6" y="T7"/>
                  </a:cxn>
                  <a:cxn ang="0">
                    <a:pos x="T8" y="T9"/>
                  </a:cxn>
                  <a:cxn ang="0">
                    <a:pos x="T10" y="T11"/>
                  </a:cxn>
                  <a:cxn ang="0">
                    <a:pos x="T12" y="T13"/>
                  </a:cxn>
                </a:cxnLst>
                <a:rect l="0" t="0" r="r" b="b"/>
                <a:pathLst>
                  <a:path w="601" h="643">
                    <a:moveTo>
                      <a:pt x="0" y="0"/>
                    </a:moveTo>
                    <a:lnTo>
                      <a:pt x="337" y="180"/>
                    </a:lnTo>
                    <a:lnTo>
                      <a:pt x="413" y="245"/>
                    </a:lnTo>
                    <a:lnTo>
                      <a:pt x="510" y="360"/>
                    </a:lnTo>
                    <a:lnTo>
                      <a:pt x="551" y="454"/>
                    </a:lnTo>
                    <a:lnTo>
                      <a:pt x="573" y="534"/>
                    </a:lnTo>
                    <a:lnTo>
                      <a:pt x="601" y="643"/>
                    </a:lnTo>
                  </a:path>
                </a:pathLst>
              </a:custGeom>
              <a:solidFill>
                <a:srgbClr val="FFD7AF"/>
              </a:solidFill>
              <a:ln w="1588">
                <a:solidFill>
                  <a:srgbClr val="000000"/>
                </a:solidFill>
                <a:prstDash val="solid"/>
                <a:round/>
                <a:headEnd/>
                <a:tailEnd/>
              </a:ln>
            </p:spPr>
            <p:txBody>
              <a:bodyPr/>
              <a:lstStyle/>
              <a:p>
                <a:endParaRPr lang="zh-CN" altLang="en-US"/>
              </a:p>
            </p:txBody>
          </p:sp>
          <p:sp>
            <p:nvSpPr>
              <p:cNvPr id="116781" name="Freeform 45"/>
              <p:cNvSpPr>
                <a:spLocks/>
              </p:cNvSpPr>
              <p:nvPr/>
            </p:nvSpPr>
            <p:spPr bwMode="auto">
              <a:xfrm>
                <a:off x="2919" y="1090"/>
                <a:ext cx="57" cy="89"/>
              </a:xfrm>
              <a:custGeom>
                <a:avLst/>
                <a:gdLst>
                  <a:gd name="T0" fmla="*/ 391 w 395"/>
                  <a:gd name="T1" fmla="*/ 139 h 623"/>
                  <a:gd name="T2" fmla="*/ 395 w 395"/>
                  <a:gd name="T3" fmla="*/ 98 h 623"/>
                  <a:gd name="T4" fmla="*/ 368 w 395"/>
                  <a:gd name="T5" fmla="*/ 42 h 623"/>
                  <a:gd name="T6" fmla="*/ 328 w 395"/>
                  <a:gd name="T7" fmla="*/ 15 h 623"/>
                  <a:gd name="T8" fmla="*/ 290 w 395"/>
                  <a:gd name="T9" fmla="*/ 0 h 623"/>
                  <a:gd name="T10" fmla="*/ 248 w 395"/>
                  <a:gd name="T11" fmla="*/ 1 h 623"/>
                  <a:gd name="T12" fmla="*/ 211 w 395"/>
                  <a:gd name="T13" fmla="*/ 10 h 623"/>
                  <a:gd name="T14" fmla="*/ 181 w 395"/>
                  <a:gd name="T15" fmla="*/ 28 h 623"/>
                  <a:gd name="T16" fmla="*/ 123 w 395"/>
                  <a:gd name="T17" fmla="*/ 167 h 623"/>
                  <a:gd name="T18" fmla="*/ 83 w 395"/>
                  <a:gd name="T19" fmla="*/ 298 h 623"/>
                  <a:gd name="T20" fmla="*/ 45 w 395"/>
                  <a:gd name="T21" fmla="*/ 401 h 623"/>
                  <a:gd name="T22" fmla="*/ 0 w 395"/>
                  <a:gd name="T23" fmla="*/ 512 h 623"/>
                  <a:gd name="T24" fmla="*/ 16 w 395"/>
                  <a:gd name="T25" fmla="*/ 581 h 623"/>
                  <a:gd name="T26" fmla="*/ 38 w 395"/>
                  <a:gd name="T27" fmla="*/ 604 h 623"/>
                  <a:gd name="T28" fmla="*/ 72 w 395"/>
                  <a:gd name="T29" fmla="*/ 623 h 623"/>
                  <a:gd name="T30" fmla="*/ 110 w 395"/>
                  <a:gd name="T31" fmla="*/ 618 h 623"/>
                  <a:gd name="T32" fmla="*/ 148 w 395"/>
                  <a:gd name="T33" fmla="*/ 602 h 623"/>
                  <a:gd name="T34" fmla="*/ 186 w 395"/>
                  <a:gd name="T35" fmla="*/ 540 h 623"/>
                  <a:gd name="T36" fmla="*/ 201 w 395"/>
                  <a:gd name="T37" fmla="*/ 453 h 623"/>
                  <a:gd name="T38" fmla="*/ 235 w 395"/>
                  <a:gd name="T39" fmla="*/ 398 h 623"/>
                  <a:gd name="T40" fmla="*/ 265 w 395"/>
                  <a:gd name="T41" fmla="*/ 332 h 623"/>
                  <a:gd name="T42" fmla="*/ 315 w 395"/>
                  <a:gd name="T43" fmla="*/ 267 h 623"/>
                  <a:gd name="T44" fmla="*/ 364 w 395"/>
                  <a:gd name="T45" fmla="*/ 183 h 623"/>
                  <a:gd name="T46" fmla="*/ 391 w 395"/>
                  <a:gd name="T47" fmla="*/ 139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5" h="623">
                    <a:moveTo>
                      <a:pt x="391" y="139"/>
                    </a:moveTo>
                    <a:lnTo>
                      <a:pt x="395" y="98"/>
                    </a:lnTo>
                    <a:lnTo>
                      <a:pt x="368" y="42"/>
                    </a:lnTo>
                    <a:lnTo>
                      <a:pt x="328" y="15"/>
                    </a:lnTo>
                    <a:lnTo>
                      <a:pt x="290" y="0"/>
                    </a:lnTo>
                    <a:lnTo>
                      <a:pt x="248" y="1"/>
                    </a:lnTo>
                    <a:lnTo>
                      <a:pt x="211" y="10"/>
                    </a:lnTo>
                    <a:lnTo>
                      <a:pt x="181" y="28"/>
                    </a:lnTo>
                    <a:lnTo>
                      <a:pt x="123" y="167"/>
                    </a:lnTo>
                    <a:lnTo>
                      <a:pt x="83" y="298"/>
                    </a:lnTo>
                    <a:lnTo>
                      <a:pt x="45" y="401"/>
                    </a:lnTo>
                    <a:lnTo>
                      <a:pt x="0" y="512"/>
                    </a:lnTo>
                    <a:lnTo>
                      <a:pt x="16" y="581"/>
                    </a:lnTo>
                    <a:lnTo>
                      <a:pt x="38" y="604"/>
                    </a:lnTo>
                    <a:lnTo>
                      <a:pt x="72" y="623"/>
                    </a:lnTo>
                    <a:lnTo>
                      <a:pt x="110" y="618"/>
                    </a:lnTo>
                    <a:lnTo>
                      <a:pt x="148" y="602"/>
                    </a:lnTo>
                    <a:lnTo>
                      <a:pt x="186" y="540"/>
                    </a:lnTo>
                    <a:lnTo>
                      <a:pt x="201" y="453"/>
                    </a:lnTo>
                    <a:lnTo>
                      <a:pt x="235" y="398"/>
                    </a:lnTo>
                    <a:lnTo>
                      <a:pt x="265" y="332"/>
                    </a:lnTo>
                    <a:lnTo>
                      <a:pt x="315" y="267"/>
                    </a:lnTo>
                    <a:lnTo>
                      <a:pt x="364" y="183"/>
                    </a:lnTo>
                    <a:lnTo>
                      <a:pt x="391" y="139"/>
                    </a:lnTo>
                    <a:close/>
                  </a:path>
                </a:pathLst>
              </a:custGeom>
              <a:solidFill>
                <a:srgbClr val="FFD7AF"/>
              </a:solidFill>
              <a:ln w="1588">
                <a:solidFill>
                  <a:srgbClr val="000000"/>
                </a:solidFill>
                <a:prstDash val="solid"/>
                <a:round/>
                <a:headEnd/>
                <a:tailEnd/>
              </a:ln>
            </p:spPr>
            <p:txBody>
              <a:bodyPr/>
              <a:lstStyle/>
              <a:p>
                <a:endParaRPr lang="zh-CN" altLang="en-US"/>
              </a:p>
            </p:txBody>
          </p:sp>
          <p:sp>
            <p:nvSpPr>
              <p:cNvPr id="116782" name="Freeform 46"/>
              <p:cNvSpPr>
                <a:spLocks/>
              </p:cNvSpPr>
              <p:nvPr/>
            </p:nvSpPr>
            <p:spPr bwMode="auto">
              <a:xfrm>
                <a:off x="2925" y="1154"/>
                <a:ext cx="16" cy="21"/>
              </a:xfrm>
              <a:custGeom>
                <a:avLst/>
                <a:gdLst>
                  <a:gd name="T0" fmla="*/ 16 w 114"/>
                  <a:gd name="T1" fmla="*/ 18 h 148"/>
                  <a:gd name="T2" fmla="*/ 38 w 114"/>
                  <a:gd name="T3" fmla="*/ 0 h 148"/>
                  <a:gd name="T4" fmla="*/ 77 w 114"/>
                  <a:gd name="T5" fmla="*/ 4 h 148"/>
                  <a:gd name="T6" fmla="*/ 114 w 114"/>
                  <a:gd name="T7" fmla="*/ 22 h 148"/>
                  <a:gd name="T8" fmla="*/ 114 w 114"/>
                  <a:gd name="T9" fmla="*/ 77 h 148"/>
                  <a:gd name="T10" fmla="*/ 108 w 114"/>
                  <a:gd name="T11" fmla="*/ 107 h 148"/>
                  <a:gd name="T12" fmla="*/ 92 w 114"/>
                  <a:gd name="T13" fmla="*/ 139 h 148"/>
                  <a:gd name="T14" fmla="*/ 54 w 114"/>
                  <a:gd name="T15" fmla="*/ 148 h 148"/>
                  <a:gd name="T16" fmla="*/ 35 w 114"/>
                  <a:gd name="T17" fmla="*/ 146 h 148"/>
                  <a:gd name="T18" fmla="*/ 13 w 114"/>
                  <a:gd name="T19" fmla="*/ 124 h 148"/>
                  <a:gd name="T20" fmla="*/ 0 w 114"/>
                  <a:gd name="T21" fmla="*/ 98 h 148"/>
                  <a:gd name="T22" fmla="*/ 16 w 114"/>
                  <a:gd name="T23" fmla="*/ 1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 h="148">
                    <a:moveTo>
                      <a:pt x="16" y="18"/>
                    </a:moveTo>
                    <a:lnTo>
                      <a:pt x="38" y="0"/>
                    </a:lnTo>
                    <a:lnTo>
                      <a:pt x="77" y="4"/>
                    </a:lnTo>
                    <a:lnTo>
                      <a:pt x="114" y="22"/>
                    </a:lnTo>
                    <a:lnTo>
                      <a:pt x="114" y="77"/>
                    </a:lnTo>
                    <a:lnTo>
                      <a:pt x="108" y="107"/>
                    </a:lnTo>
                    <a:lnTo>
                      <a:pt x="92" y="139"/>
                    </a:lnTo>
                    <a:lnTo>
                      <a:pt x="54" y="148"/>
                    </a:lnTo>
                    <a:lnTo>
                      <a:pt x="35" y="146"/>
                    </a:lnTo>
                    <a:lnTo>
                      <a:pt x="13" y="124"/>
                    </a:lnTo>
                    <a:lnTo>
                      <a:pt x="0" y="98"/>
                    </a:lnTo>
                    <a:lnTo>
                      <a:pt x="16" y="18"/>
                    </a:lnTo>
                    <a:close/>
                  </a:path>
                </a:pathLst>
              </a:custGeom>
              <a:solidFill>
                <a:srgbClr val="FFD7AF"/>
              </a:solidFill>
              <a:ln w="1588">
                <a:solidFill>
                  <a:srgbClr val="000000"/>
                </a:solidFill>
                <a:prstDash val="solid"/>
                <a:round/>
                <a:headEnd/>
                <a:tailEnd/>
              </a:ln>
            </p:spPr>
            <p:txBody>
              <a:bodyPr/>
              <a:lstStyle/>
              <a:p>
                <a:endParaRPr lang="zh-CN" altLang="en-US"/>
              </a:p>
            </p:txBody>
          </p:sp>
          <p:sp>
            <p:nvSpPr>
              <p:cNvPr id="116783" name="Freeform 47"/>
              <p:cNvSpPr>
                <a:spLocks/>
              </p:cNvSpPr>
              <p:nvPr/>
            </p:nvSpPr>
            <p:spPr bwMode="auto">
              <a:xfrm>
                <a:off x="2870" y="962"/>
                <a:ext cx="42" cy="155"/>
              </a:xfrm>
              <a:custGeom>
                <a:avLst/>
                <a:gdLst>
                  <a:gd name="T0" fmla="*/ 284 w 290"/>
                  <a:gd name="T1" fmla="*/ 1005 h 1090"/>
                  <a:gd name="T2" fmla="*/ 289 w 290"/>
                  <a:gd name="T3" fmla="*/ 947 h 1090"/>
                  <a:gd name="T4" fmla="*/ 290 w 290"/>
                  <a:gd name="T5" fmla="*/ 818 h 1090"/>
                  <a:gd name="T6" fmla="*/ 281 w 290"/>
                  <a:gd name="T7" fmla="*/ 691 h 1090"/>
                  <a:gd name="T8" fmla="*/ 275 w 290"/>
                  <a:gd name="T9" fmla="*/ 635 h 1090"/>
                  <a:gd name="T10" fmla="*/ 271 w 290"/>
                  <a:gd name="T11" fmla="*/ 594 h 1090"/>
                  <a:gd name="T12" fmla="*/ 271 w 290"/>
                  <a:gd name="T13" fmla="*/ 505 h 1090"/>
                  <a:gd name="T14" fmla="*/ 276 w 290"/>
                  <a:gd name="T15" fmla="*/ 406 h 1090"/>
                  <a:gd name="T16" fmla="*/ 275 w 290"/>
                  <a:gd name="T17" fmla="*/ 332 h 1090"/>
                  <a:gd name="T18" fmla="*/ 273 w 290"/>
                  <a:gd name="T19" fmla="*/ 276 h 1090"/>
                  <a:gd name="T20" fmla="*/ 262 w 290"/>
                  <a:gd name="T21" fmla="*/ 166 h 1090"/>
                  <a:gd name="T22" fmla="*/ 253 w 290"/>
                  <a:gd name="T23" fmla="*/ 88 h 1090"/>
                  <a:gd name="T24" fmla="*/ 236 w 290"/>
                  <a:gd name="T25" fmla="*/ 24 h 1090"/>
                  <a:gd name="T26" fmla="*/ 214 w 290"/>
                  <a:gd name="T27" fmla="*/ 3 h 1090"/>
                  <a:gd name="T28" fmla="*/ 186 w 290"/>
                  <a:gd name="T29" fmla="*/ 1 h 1090"/>
                  <a:gd name="T30" fmla="*/ 156 w 290"/>
                  <a:gd name="T31" fmla="*/ 0 h 1090"/>
                  <a:gd name="T32" fmla="*/ 121 w 290"/>
                  <a:gd name="T33" fmla="*/ 14 h 1090"/>
                  <a:gd name="T34" fmla="*/ 92 w 290"/>
                  <a:gd name="T35" fmla="*/ 70 h 1090"/>
                  <a:gd name="T36" fmla="*/ 85 w 290"/>
                  <a:gd name="T37" fmla="*/ 160 h 1090"/>
                  <a:gd name="T38" fmla="*/ 82 w 290"/>
                  <a:gd name="T39" fmla="*/ 264 h 1090"/>
                  <a:gd name="T40" fmla="*/ 76 w 290"/>
                  <a:gd name="T41" fmla="*/ 332 h 1090"/>
                  <a:gd name="T42" fmla="*/ 67 w 290"/>
                  <a:gd name="T43" fmla="*/ 402 h 1090"/>
                  <a:gd name="T44" fmla="*/ 68 w 290"/>
                  <a:gd name="T45" fmla="*/ 485 h 1090"/>
                  <a:gd name="T46" fmla="*/ 64 w 290"/>
                  <a:gd name="T47" fmla="*/ 580 h 1090"/>
                  <a:gd name="T48" fmla="*/ 51 w 290"/>
                  <a:gd name="T49" fmla="*/ 651 h 1090"/>
                  <a:gd name="T50" fmla="*/ 37 w 290"/>
                  <a:gd name="T51" fmla="*/ 765 h 1090"/>
                  <a:gd name="T52" fmla="*/ 19 w 290"/>
                  <a:gd name="T53" fmla="*/ 885 h 1090"/>
                  <a:gd name="T54" fmla="*/ 3 w 290"/>
                  <a:gd name="T55" fmla="*/ 986 h 1090"/>
                  <a:gd name="T56" fmla="*/ 0 w 290"/>
                  <a:gd name="T57" fmla="*/ 1090 h 1090"/>
                  <a:gd name="T58" fmla="*/ 266 w 290"/>
                  <a:gd name="T59" fmla="*/ 1085 h 1090"/>
                  <a:gd name="T60" fmla="*/ 284 w 290"/>
                  <a:gd name="T61" fmla="*/ 1005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0" h="1090">
                    <a:moveTo>
                      <a:pt x="284" y="1005"/>
                    </a:moveTo>
                    <a:lnTo>
                      <a:pt x="289" y="947"/>
                    </a:lnTo>
                    <a:lnTo>
                      <a:pt x="290" y="818"/>
                    </a:lnTo>
                    <a:lnTo>
                      <a:pt x="281" y="691"/>
                    </a:lnTo>
                    <a:lnTo>
                      <a:pt x="275" y="635"/>
                    </a:lnTo>
                    <a:lnTo>
                      <a:pt x="271" y="594"/>
                    </a:lnTo>
                    <a:lnTo>
                      <a:pt x="271" y="505"/>
                    </a:lnTo>
                    <a:lnTo>
                      <a:pt x="276" y="406"/>
                    </a:lnTo>
                    <a:lnTo>
                      <a:pt x="275" y="332"/>
                    </a:lnTo>
                    <a:lnTo>
                      <a:pt x="273" y="276"/>
                    </a:lnTo>
                    <a:lnTo>
                      <a:pt x="262" y="166"/>
                    </a:lnTo>
                    <a:lnTo>
                      <a:pt x="253" y="88"/>
                    </a:lnTo>
                    <a:lnTo>
                      <a:pt x="236" y="24"/>
                    </a:lnTo>
                    <a:lnTo>
                      <a:pt x="214" y="3"/>
                    </a:lnTo>
                    <a:lnTo>
                      <a:pt x="186" y="1"/>
                    </a:lnTo>
                    <a:lnTo>
                      <a:pt x="156" y="0"/>
                    </a:lnTo>
                    <a:lnTo>
                      <a:pt x="121" y="14"/>
                    </a:lnTo>
                    <a:lnTo>
                      <a:pt x="92" y="70"/>
                    </a:lnTo>
                    <a:lnTo>
                      <a:pt x="85" y="160"/>
                    </a:lnTo>
                    <a:lnTo>
                      <a:pt x="82" y="264"/>
                    </a:lnTo>
                    <a:lnTo>
                      <a:pt x="76" y="332"/>
                    </a:lnTo>
                    <a:lnTo>
                      <a:pt x="67" y="402"/>
                    </a:lnTo>
                    <a:lnTo>
                      <a:pt x="68" y="485"/>
                    </a:lnTo>
                    <a:lnTo>
                      <a:pt x="64" y="580"/>
                    </a:lnTo>
                    <a:lnTo>
                      <a:pt x="51" y="651"/>
                    </a:lnTo>
                    <a:lnTo>
                      <a:pt x="37" y="765"/>
                    </a:lnTo>
                    <a:lnTo>
                      <a:pt x="19" y="885"/>
                    </a:lnTo>
                    <a:lnTo>
                      <a:pt x="3" y="986"/>
                    </a:lnTo>
                    <a:lnTo>
                      <a:pt x="0" y="1090"/>
                    </a:lnTo>
                    <a:lnTo>
                      <a:pt x="266" y="1085"/>
                    </a:lnTo>
                    <a:lnTo>
                      <a:pt x="284" y="1005"/>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116784" name="Freeform 48"/>
              <p:cNvSpPr>
                <a:spLocks/>
              </p:cNvSpPr>
              <p:nvPr/>
            </p:nvSpPr>
            <p:spPr bwMode="auto">
              <a:xfrm>
                <a:off x="2968" y="1156"/>
                <a:ext cx="31" cy="4"/>
              </a:xfrm>
              <a:custGeom>
                <a:avLst/>
                <a:gdLst>
                  <a:gd name="T0" fmla="*/ 221 w 221"/>
                  <a:gd name="T1" fmla="*/ 14 h 28"/>
                  <a:gd name="T2" fmla="*/ 156 w 221"/>
                  <a:gd name="T3" fmla="*/ 24 h 28"/>
                  <a:gd name="T4" fmla="*/ 104 w 221"/>
                  <a:gd name="T5" fmla="*/ 28 h 28"/>
                  <a:gd name="T6" fmla="*/ 35 w 221"/>
                  <a:gd name="T7" fmla="*/ 14 h 28"/>
                  <a:gd name="T8" fmla="*/ 0 w 221"/>
                  <a:gd name="T9" fmla="*/ 0 h 28"/>
                </a:gdLst>
                <a:ahLst/>
                <a:cxnLst>
                  <a:cxn ang="0">
                    <a:pos x="T0" y="T1"/>
                  </a:cxn>
                  <a:cxn ang="0">
                    <a:pos x="T2" y="T3"/>
                  </a:cxn>
                  <a:cxn ang="0">
                    <a:pos x="T4" y="T5"/>
                  </a:cxn>
                  <a:cxn ang="0">
                    <a:pos x="T6" y="T7"/>
                  </a:cxn>
                  <a:cxn ang="0">
                    <a:pos x="T8" y="T9"/>
                  </a:cxn>
                </a:cxnLst>
                <a:rect l="0" t="0" r="r" b="b"/>
                <a:pathLst>
                  <a:path w="221" h="28">
                    <a:moveTo>
                      <a:pt x="221" y="14"/>
                    </a:moveTo>
                    <a:lnTo>
                      <a:pt x="156" y="24"/>
                    </a:lnTo>
                    <a:lnTo>
                      <a:pt x="104" y="28"/>
                    </a:lnTo>
                    <a:lnTo>
                      <a:pt x="35" y="14"/>
                    </a:lnTo>
                    <a:lnTo>
                      <a:pt x="0" y="0"/>
                    </a:lnTo>
                  </a:path>
                </a:pathLst>
              </a:custGeom>
              <a:solidFill>
                <a:srgbClr val="FFD7AF"/>
              </a:solidFill>
              <a:ln w="1588">
                <a:solidFill>
                  <a:srgbClr val="000000"/>
                </a:solidFill>
                <a:prstDash val="solid"/>
                <a:round/>
                <a:headEnd/>
                <a:tailEnd/>
              </a:ln>
            </p:spPr>
            <p:txBody>
              <a:bodyPr/>
              <a:lstStyle/>
              <a:p>
                <a:endParaRPr lang="zh-CN" altLang="en-US"/>
              </a:p>
            </p:txBody>
          </p:sp>
          <p:sp>
            <p:nvSpPr>
              <p:cNvPr id="116785" name="Freeform 49"/>
              <p:cNvSpPr>
                <a:spLocks/>
              </p:cNvSpPr>
              <p:nvPr/>
            </p:nvSpPr>
            <p:spPr bwMode="auto">
              <a:xfrm>
                <a:off x="2872" y="1264"/>
                <a:ext cx="26" cy="2"/>
              </a:xfrm>
              <a:custGeom>
                <a:avLst/>
                <a:gdLst>
                  <a:gd name="T0" fmla="*/ 0 w 181"/>
                  <a:gd name="T1" fmla="*/ 0 h 14"/>
                  <a:gd name="T2" fmla="*/ 70 w 181"/>
                  <a:gd name="T3" fmla="*/ 14 h 14"/>
                  <a:gd name="T4" fmla="*/ 146 w 181"/>
                  <a:gd name="T5" fmla="*/ 14 h 14"/>
                  <a:gd name="T6" fmla="*/ 181 w 181"/>
                  <a:gd name="T7" fmla="*/ 7 h 14"/>
                </a:gdLst>
                <a:ahLst/>
                <a:cxnLst>
                  <a:cxn ang="0">
                    <a:pos x="T0" y="T1"/>
                  </a:cxn>
                  <a:cxn ang="0">
                    <a:pos x="T2" y="T3"/>
                  </a:cxn>
                  <a:cxn ang="0">
                    <a:pos x="T4" y="T5"/>
                  </a:cxn>
                  <a:cxn ang="0">
                    <a:pos x="T6" y="T7"/>
                  </a:cxn>
                </a:cxnLst>
                <a:rect l="0" t="0" r="r" b="b"/>
                <a:pathLst>
                  <a:path w="181" h="14">
                    <a:moveTo>
                      <a:pt x="0" y="0"/>
                    </a:moveTo>
                    <a:lnTo>
                      <a:pt x="70" y="14"/>
                    </a:lnTo>
                    <a:lnTo>
                      <a:pt x="146" y="14"/>
                    </a:lnTo>
                    <a:lnTo>
                      <a:pt x="181" y="7"/>
                    </a:lnTo>
                  </a:path>
                </a:pathLst>
              </a:custGeom>
              <a:solidFill>
                <a:srgbClr val="FFD7AF"/>
              </a:solidFill>
              <a:ln w="1588">
                <a:solidFill>
                  <a:srgbClr val="000000"/>
                </a:solidFill>
                <a:prstDash val="solid"/>
                <a:round/>
                <a:headEnd/>
                <a:tailEnd/>
              </a:ln>
            </p:spPr>
            <p:txBody>
              <a:bodyPr/>
              <a:lstStyle/>
              <a:p>
                <a:endParaRPr lang="zh-CN" altLang="en-US"/>
              </a:p>
            </p:txBody>
          </p:sp>
          <p:sp>
            <p:nvSpPr>
              <p:cNvPr id="116786" name="Freeform 50"/>
              <p:cNvSpPr>
                <a:spLocks/>
              </p:cNvSpPr>
              <p:nvPr/>
            </p:nvSpPr>
            <p:spPr bwMode="auto">
              <a:xfrm>
                <a:off x="2928" y="1104"/>
                <a:ext cx="53" cy="72"/>
              </a:xfrm>
              <a:custGeom>
                <a:avLst/>
                <a:gdLst>
                  <a:gd name="T0" fmla="*/ 370 w 370"/>
                  <a:gd name="T1" fmla="*/ 97 h 501"/>
                  <a:gd name="T2" fmla="*/ 362 w 370"/>
                  <a:gd name="T3" fmla="*/ 159 h 501"/>
                  <a:gd name="T4" fmla="*/ 331 w 370"/>
                  <a:gd name="T5" fmla="*/ 214 h 501"/>
                  <a:gd name="T6" fmla="*/ 276 w 370"/>
                  <a:gd name="T7" fmla="*/ 266 h 501"/>
                  <a:gd name="T8" fmla="*/ 239 w 370"/>
                  <a:gd name="T9" fmla="*/ 279 h 501"/>
                  <a:gd name="T10" fmla="*/ 209 w 370"/>
                  <a:gd name="T11" fmla="*/ 294 h 501"/>
                  <a:gd name="T12" fmla="*/ 191 w 370"/>
                  <a:gd name="T13" fmla="*/ 344 h 501"/>
                  <a:gd name="T14" fmla="*/ 163 w 370"/>
                  <a:gd name="T15" fmla="*/ 414 h 501"/>
                  <a:gd name="T16" fmla="*/ 132 w 370"/>
                  <a:gd name="T17" fmla="*/ 480 h 501"/>
                  <a:gd name="T18" fmla="*/ 97 w 370"/>
                  <a:gd name="T19" fmla="*/ 501 h 501"/>
                  <a:gd name="T20" fmla="*/ 46 w 370"/>
                  <a:gd name="T21" fmla="*/ 501 h 501"/>
                  <a:gd name="T22" fmla="*/ 14 w 370"/>
                  <a:gd name="T23" fmla="*/ 486 h 501"/>
                  <a:gd name="T24" fmla="*/ 0 w 370"/>
                  <a:gd name="T25" fmla="*/ 446 h 501"/>
                  <a:gd name="T26" fmla="*/ 3 w 370"/>
                  <a:gd name="T27" fmla="*/ 401 h 501"/>
                  <a:gd name="T28" fmla="*/ 19 w 370"/>
                  <a:gd name="T29" fmla="*/ 318 h 501"/>
                  <a:gd name="T30" fmla="*/ 52 w 370"/>
                  <a:gd name="T31" fmla="*/ 251 h 501"/>
                  <a:gd name="T32" fmla="*/ 90 w 370"/>
                  <a:gd name="T33" fmla="*/ 193 h 501"/>
                  <a:gd name="T34" fmla="*/ 160 w 370"/>
                  <a:gd name="T35" fmla="*/ 69 h 501"/>
                  <a:gd name="T36" fmla="*/ 207 w 370"/>
                  <a:gd name="T37" fmla="*/ 14 h 501"/>
                  <a:gd name="T38" fmla="*/ 269 w 370"/>
                  <a:gd name="T39" fmla="*/ 0 h 501"/>
                  <a:gd name="T40" fmla="*/ 305 w 370"/>
                  <a:gd name="T41" fmla="*/ 9 h 501"/>
                  <a:gd name="T42" fmla="*/ 331 w 370"/>
                  <a:gd name="T43" fmla="*/ 28 h 501"/>
                  <a:gd name="T44" fmla="*/ 357 w 370"/>
                  <a:gd name="T45" fmla="*/ 61 h 501"/>
                  <a:gd name="T46" fmla="*/ 370 w 370"/>
                  <a:gd name="T47" fmla="*/ 9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0" h="501">
                    <a:moveTo>
                      <a:pt x="370" y="97"/>
                    </a:moveTo>
                    <a:lnTo>
                      <a:pt x="362" y="159"/>
                    </a:lnTo>
                    <a:lnTo>
                      <a:pt x="331" y="214"/>
                    </a:lnTo>
                    <a:lnTo>
                      <a:pt x="276" y="266"/>
                    </a:lnTo>
                    <a:lnTo>
                      <a:pt x="239" y="279"/>
                    </a:lnTo>
                    <a:lnTo>
                      <a:pt x="209" y="294"/>
                    </a:lnTo>
                    <a:lnTo>
                      <a:pt x="191" y="344"/>
                    </a:lnTo>
                    <a:lnTo>
                      <a:pt x="163" y="414"/>
                    </a:lnTo>
                    <a:lnTo>
                      <a:pt x="132" y="480"/>
                    </a:lnTo>
                    <a:lnTo>
                      <a:pt x="97" y="501"/>
                    </a:lnTo>
                    <a:lnTo>
                      <a:pt x="46" y="501"/>
                    </a:lnTo>
                    <a:lnTo>
                      <a:pt x="14" y="486"/>
                    </a:lnTo>
                    <a:lnTo>
                      <a:pt x="0" y="446"/>
                    </a:lnTo>
                    <a:lnTo>
                      <a:pt x="3" y="401"/>
                    </a:lnTo>
                    <a:lnTo>
                      <a:pt x="19" y="318"/>
                    </a:lnTo>
                    <a:lnTo>
                      <a:pt x="52" y="251"/>
                    </a:lnTo>
                    <a:lnTo>
                      <a:pt x="90" y="193"/>
                    </a:lnTo>
                    <a:lnTo>
                      <a:pt x="160" y="69"/>
                    </a:lnTo>
                    <a:lnTo>
                      <a:pt x="207" y="14"/>
                    </a:lnTo>
                    <a:lnTo>
                      <a:pt x="269" y="0"/>
                    </a:lnTo>
                    <a:lnTo>
                      <a:pt x="305" y="9"/>
                    </a:lnTo>
                    <a:lnTo>
                      <a:pt x="331" y="28"/>
                    </a:lnTo>
                    <a:lnTo>
                      <a:pt x="357" y="61"/>
                    </a:lnTo>
                    <a:lnTo>
                      <a:pt x="370" y="97"/>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116787" name="Freeform 51"/>
              <p:cNvSpPr>
                <a:spLocks/>
              </p:cNvSpPr>
              <p:nvPr/>
            </p:nvSpPr>
            <p:spPr bwMode="auto">
              <a:xfrm>
                <a:off x="2948" y="1163"/>
                <a:ext cx="14" cy="17"/>
              </a:xfrm>
              <a:custGeom>
                <a:avLst/>
                <a:gdLst>
                  <a:gd name="T0" fmla="*/ 17 w 98"/>
                  <a:gd name="T1" fmla="*/ 0 h 114"/>
                  <a:gd name="T2" fmla="*/ 57 w 98"/>
                  <a:gd name="T3" fmla="*/ 0 h 114"/>
                  <a:gd name="T4" fmla="*/ 96 w 98"/>
                  <a:gd name="T5" fmla="*/ 14 h 114"/>
                  <a:gd name="T6" fmla="*/ 98 w 98"/>
                  <a:gd name="T7" fmla="*/ 59 h 114"/>
                  <a:gd name="T8" fmla="*/ 86 w 98"/>
                  <a:gd name="T9" fmla="*/ 92 h 114"/>
                  <a:gd name="T10" fmla="*/ 48 w 98"/>
                  <a:gd name="T11" fmla="*/ 114 h 114"/>
                  <a:gd name="T12" fmla="*/ 21 w 98"/>
                  <a:gd name="T13" fmla="*/ 102 h 114"/>
                  <a:gd name="T14" fmla="*/ 11 w 98"/>
                  <a:gd name="T15" fmla="*/ 83 h 114"/>
                  <a:gd name="T16" fmla="*/ 0 w 98"/>
                  <a:gd name="T17" fmla="*/ 54 h 114"/>
                  <a:gd name="T18" fmla="*/ 4 w 98"/>
                  <a:gd name="T19" fmla="*/ 16 h 114"/>
                  <a:gd name="T20" fmla="*/ 17 w 98"/>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8" h="114">
                    <a:moveTo>
                      <a:pt x="17" y="0"/>
                    </a:moveTo>
                    <a:lnTo>
                      <a:pt x="57" y="0"/>
                    </a:lnTo>
                    <a:lnTo>
                      <a:pt x="96" y="14"/>
                    </a:lnTo>
                    <a:lnTo>
                      <a:pt x="98" y="59"/>
                    </a:lnTo>
                    <a:lnTo>
                      <a:pt x="86" y="92"/>
                    </a:lnTo>
                    <a:lnTo>
                      <a:pt x="48" y="114"/>
                    </a:lnTo>
                    <a:lnTo>
                      <a:pt x="21" y="102"/>
                    </a:lnTo>
                    <a:lnTo>
                      <a:pt x="11" y="83"/>
                    </a:lnTo>
                    <a:lnTo>
                      <a:pt x="0" y="54"/>
                    </a:lnTo>
                    <a:lnTo>
                      <a:pt x="4" y="16"/>
                    </a:lnTo>
                    <a:lnTo>
                      <a:pt x="17" y="0"/>
                    </a:lnTo>
                    <a:close/>
                  </a:path>
                </a:pathLst>
              </a:custGeom>
              <a:solidFill>
                <a:srgbClr val="FFD7AF"/>
              </a:solidFill>
              <a:ln w="1588">
                <a:solidFill>
                  <a:srgbClr val="000000"/>
                </a:solidFill>
                <a:prstDash val="solid"/>
                <a:round/>
                <a:headEnd/>
                <a:tailEnd/>
              </a:ln>
            </p:spPr>
            <p:txBody>
              <a:bodyPr/>
              <a:lstStyle/>
              <a:p>
                <a:endParaRPr lang="zh-CN" altLang="en-US"/>
              </a:p>
            </p:txBody>
          </p:sp>
          <p:sp>
            <p:nvSpPr>
              <p:cNvPr id="116788" name="Freeform 52"/>
              <p:cNvSpPr>
                <a:spLocks/>
              </p:cNvSpPr>
              <p:nvPr/>
            </p:nvSpPr>
            <p:spPr bwMode="auto">
              <a:xfrm>
                <a:off x="2902" y="1083"/>
                <a:ext cx="45" cy="90"/>
              </a:xfrm>
              <a:custGeom>
                <a:avLst/>
                <a:gdLst>
                  <a:gd name="T0" fmla="*/ 317 w 317"/>
                  <a:gd name="T1" fmla="*/ 90 h 626"/>
                  <a:gd name="T2" fmla="*/ 303 w 317"/>
                  <a:gd name="T3" fmla="*/ 48 h 626"/>
                  <a:gd name="T4" fmla="*/ 280 w 317"/>
                  <a:gd name="T5" fmla="*/ 18 h 626"/>
                  <a:gd name="T6" fmla="*/ 245 w 317"/>
                  <a:gd name="T7" fmla="*/ 7 h 626"/>
                  <a:gd name="T8" fmla="*/ 200 w 317"/>
                  <a:gd name="T9" fmla="*/ 0 h 626"/>
                  <a:gd name="T10" fmla="*/ 138 w 317"/>
                  <a:gd name="T11" fmla="*/ 21 h 626"/>
                  <a:gd name="T12" fmla="*/ 92 w 317"/>
                  <a:gd name="T13" fmla="*/ 49 h 626"/>
                  <a:gd name="T14" fmla="*/ 53 w 317"/>
                  <a:gd name="T15" fmla="*/ 118 h 626"/>
                  <a:gd name="T16" fmla="*/ 30 w 317"/>
                  <a:gd name="T17" fmla="*/ 277 h 626"/>
                  <a:gd name="T18" fmla="*/ 3 w 317"/>
                  <a:gd name="T19" fmla="*/ 394 h 626"/>
                  <a:gd name="T20" fmla="*/ 0 w 317"/>
                  <a:gd name="T21" fmla="*/ 512 h 626"/>
                  <a:gd name="T22" fmla="*/ 8 w 317"/>
                  <a:gd name="T23" fmla="*/ 567 h 626"/>
                  <a:gd name="T24" fmla="*/ 33 w 317"/>
                  <a:gd name="T25" fmla="*/ 608 h 626"/>
                  <a:gd name="T26" fmla="*/ 91 w 317"/>
                  <a:gd name="T27" fmla="*/ 626 h 626"/>
                  <a:gd name="T28" fmla="*/ 145 w 317"/>
                  <a:gd name="T29" fmla="*/ 601 h 626"/>
                  <a:gd name="T30" fmla="*/ 173 w 317"/>
                  <a:gd name="T31" fmla="*/ 539 h 626"/>
                  <a:gd name="T32" fmla="*/ 193 w 317"/>
                  <a:gd name="T33" fmla="*/ 436 h 626"/>
                  <a:gd name="T34" fmla="*/ 221 w 317"/>
                  <a:gd name="T35" fmla="*/ 341 h 626"/>
                  <a:gd name="T36" fmla="*/ 267 w 317"/>
                  <a:gd name="T37" fmla="*/ 253 h 626"/>
                  <a:gd name="T38" fmla="*/ 300 w 317"/>
                  <a:gd name="T39" fmla="*/ 155 h 626"/>
                  <a:gd name="T40" fmla="*/ 317 w 317"/>
                  <a:gd name="T41" fmla="*/ 90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7" h="626">
                    <a:moveTo>
                      <a:pt x="317" y="90"/>
                    </a:moveTo>
                    <a:lnTo>
                      <a:pt x="303" y="48"/>
                    </a:lnTo>
                    <a:lnTo>
                      <a:pt x="280" y="18"/>
                    </a:lnTo>
                    <a:lnTo>
                      <a:pt x="245" y="7"/>
                    </a:lnTo>
                    <a:lnTo>
                      <a:pt x="200" y="0"/>
                    </a:lnTo>
                    <a:lnTo>
                      <a:pt x="138" y="21"/>
                    </a:lnTo>
                    <a:lnTo>
                      <a:pt x="92" y="49"/>
                    </a:lnTo>
                    <a:lnTo>
                      <a:pt x="53" y="118"/>
                    </a:lnTo>
                    <a:lnTo>
                      <a:pt x="30" y="277"/>
                    </a:lnTo>
                    <a:lnTo>
                      <a:pt x="3" y="394"/>
                    </a:lnTo>
                    <a:lnTo>
                      <a:pt x="0" y="512"/>
                    </a:lnTo>
                    <a:lnTo>
                      <a:pt x="8" y="567"/>
                    </a:lnTo>
                    <a:lnTo>
                      <a:pt x="33" y="608"/>
                    </a:lnTo>
                    <a:lnTo>
                      <a:pt x="91" y="626"/>
                    </a:lnTo>
                    <a:lnTo>
                      <a:pt x="145" y="601"/>
                    </a:lnTo>
                    <a:lnTo>
                      <a:pt x="173" y="539"/>
                    </a:lnTo>
                    <a:lnTo>
                      <a:pt x="193" y="436"/>
                    </a:lnTo>
                    <a:lnTo>
                      <a:pt x="221" y="341"/>
                    </a:lnTo>
                    <a:lnTo>
                      <a:pt x="267" y="253"/>
                    </a:lnTo>
                    <a:lnTo>
                      <a:pt x="300" y="155"/>
                    </a:lnTo>
                    <a:lnTo>
                      <a:pt x="317" y="90"/>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116789" name="Freeform 53"/>
              <p:cNvSpPr>
                <a:spLocks/>
              </p:cNvSpPr>
              <p:nvPr/>
            </p:nvSpPr>
            <p:spPr bwMode="auto">
              <a:xfrm>
                <a:off x="2904" y="1147"/>
                <a:ext cx="19" cy="21"/>
              </a:xfrm>
              <a:custGeom>
                <a:avLst/>
                <a:gdLst>
                  <a:gd name="T0" fmla="*/ 131 w 132"/>
                  <a:gd name="T1" fmla="*/ 24 h 152"/>
                  <a:gd name="T2" fmla="*/ 132 w 132"/>
                  <a:gd name="T3" fmla="*/ 80 h 152"/>
                  <a:gd name="T4" fmla="*/ 113 w 132"/>
                  <a:gd name="T5" fmla="*/ 137 h 152"/>
                  <a:gd name="T6" fmla="*/ 78 w 132"/>
                  <a:gd name="T7" fmla="*/ 152 h 152"/>
                  <a:gd name="T8" fmla="*/ 26 w 132"/>
                  <a:gd name="T9" fmla="*/ 137 h 152"/>
                  <a:gd name="T10" fmla="*/ 10 w 132"/>
                  <a:gd name="T11" fmla="*/ 111 h 152"/>
                  <a:gd name="T12" fmla="*/ 2 w 132"/>
                  <a:gd name="T13" fmla="*/ 81 h 152"/>
                  <a:gd name="T14" fmla="*/ 0 w 132"/>
                  <a:gd name="T15" fmla="*/ 39 h 152"/>
                  <a:gd name="T16" fmla="*/ 22 w 132"/>
                  <a:gd name="T17" fmla="*/ 10 h 152"/>
                  <a:gd name="T18" fmla="*/ 92 w 132"/>
                  <a:gd name="T19" fmla="*/ 0 h 152"/>
                  <a:gd name="T20" fmla="*/ 131 w 132"/>
                  <a:gd name="T21" fmla="*/ 2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2" h="152">
                    <a:moveTo>
                      <a:pt x="131" y="24"/>
                    </a:moveTo>
                    <a:lnTo>
                      <a:pt x="132" y="80"/>
                    </a:lnTo>
                    <a:lnTo>
                      <a:pt x="113" y="137"/>
                    </a:lnTo>
                    <a:lnTo>
                      <a:pt x="78" y="152"/>
                    </a:lnTo>
                    <a:lnTo>
                      <a:pt x="26" y="137"/>
                    </a:lnTo>
                    <a:lnTo>
                      <a:pt x="10" y="111"/>
                    </a:lnTo>
                    <a:lnTo>
                      <a:pt x="2" y="81"/>
                    </a:lnTo>
                    <a:lnTo>
                      <a:pt x="0" y="39"/>
                    </a:lnTo>
                    <a:lnTo>
                      <a:pt x="22" y="10"/>
                    </a:lnTo>
                    <a:lnTo>
                      <a:pt x="92" y="0"/>
                    </a:lnTo>
                    <a:lnTo>
                      <a:pt x="131" y="24"/>
                    </a:lnTo>
                    <a:close/>
                  </a:path>
                </a:pathLst>
              </a:custGeom>
              <a:solidFill>
                <a:srgbClr val="FFD7AF"/>
              </a:solidFill>
              <a:ln w="1588">
                <a:solidFill>
                  <a:srgbClr val="000000"/>
                </a:solidFill>
                <a:prstDash val="solid"/>
                <a:round/>
                <a:headEnd/>
                <a:tailEnd/>
              </a:ln>
            </p:spPr>
            <p:txBody>
              <a:bodyPr/>
              <a:lstStyle/>
              <a:p>
                <a:endParaRPr lang="zh-CN" altLang="en-US"/>
              </a:p>
            </p:txBody>
          </p:sp>
          <p:sp>
            <p:nvSpPr>
              <p:cNvPr id="116790" name="Freeform 54"/>
              <p:cNvSpPr>
                <a:spLocks/>
              </p:cNvSpPr>
              <p:nvPr/>
            </p:nvSpPr>
            <p:spPr bwMode="auto">
              <a:xfrm>
                <a:off x="2833" y="1089"/>
                <a:ext cx="83" cy="135"/>
              </a:xfrm>
              <a:custGeom>
                <a:avLst/>
                <a:gdLst>
                  <a:gd name="T0" fmla="*/ 242 w 578"/>
                  <a:gd name="T1" fmla="*/ 117 h 941"/>
                  <a:gd name="T2" fmla="*/ 326 w 578"/>
                  <a:gd name="T3" fmla="*/ 97 h 941"/>
                  <a:gd name="T4" fmla="*/ 381 w 578"/>
                  <a:gd name="T5" fmla="*/ 62 h 941"/>
                  <a:gd name="T6" fmla="*/ 450 w 578"/>
                  <a:gd name="T7" fmla="*/ 21 h 941"/>
                  <a:gd name="T8" fmla="*/ 526 w 578"/>
                  <a:gd name="T9" fmla="*/ 0 h 941"/>
                  <a:gd name="T10" fmla="*/ 554 w 578"/>
                  <a:gd name="T11" fmla="*/ 10 h 941"/>
                  <a:gd name="T12" fmla="*/ 574 w 578"/>
                  <a:gd name="T13" fmla="*/ 33 h 941"/>
                  <a:gd name="T14" fmla="*/ 578 w 578"/>
                  <a:gd name="T15" fmla="*/ 71 h 941"/>
                  <a:gd name="T16" fmla="*/ 567 w 578"/>
                  <a:gd name="T17" fmla="*/ 117 h 941"/>
                  <a:gd name="T18" fmla="*/ 557 w 578"/>
                  <a:gd name="T19" fmla="*/ 158 h 941"/>
                  <a:gd name="T20" fmla="*/ 526 w 578"/>
                  <a:gd name="T21" fmla="*/ 207 h 941"/>
                  <a:gd name="T22" fmla="*/ 454 w 578"/>
                  <a:gd name="T23" fmla="*/ 276 h 941"/>
                  <a:gd name="T24" fmla="*/ 402 w 578"/>
                  <a:gd name="T25" fmla="*/ 311 h 941"/>
                  <a:gd name="T26" fmla="*/ 360 w 578"/>
                  <a:gd name="T27" fmla="*/ 331 h 941"/>
                  <a:gd name="T28" fmla="*/ 367 w 578"/>
                  <a:gd name="T29" fmla="*/ 407 h 941"/>
                  <a:gd name="T30" fmla="*/ 374 w 578"/>
                  <a:gd name="T31" fmla="*/ 477 h 941"/>
                  <a:gd name="T32" fmla="*/ 367 w 578"/>
                  <a:gd name="T33" fmla="*/ 580 h 941"/>
                  <a:gd name="T34" fmla="*/ 353 w 578"/>
                  <a:gd name="T35" fmla="*/ 642 h 941"/>
                  <a:gd name="T36" fmla="*/ 347 w 578"/>
                  <a:gd name="T37" fmla="*/ 705 h 941"/>
                  <a:gd name="T38" fmla="*/ 315 w 578"/>
                  <a:gd name="T39" fmla="*/ 769 h 941"/>
                  <a:gd name="T40" fmla="*/ 287 w 578"/>
                  <a:gd name="T41" fmla="*/ 815 h 941"/>
                  <a:gd name="T42" fmla="*/ 235 w 578"/>
                  <a:gd name="T43" fmla="*/ 859 h 941"/>
                  <a:gd name="T44" fmla="*/ 187 w 578"/>
                  <a:gd name="T45" fmla="*/ 899 h 941"/>
                  <a:gd name="T46" fmla="*/ 135 w 578"/>
                  <a:gd name="T47" fmla="*/ 926 h 941"/>
                  <a:gd name="T48" fmla="*/ 97 w 578"/>
                  <a:gd name="T49" fmla="*/ 941 h 941"/>
                  <a:gd name="T50" fmla="*/ 62 w 578"/>
                  <a:gd name="T51" fmla="*/ 865 h 941"/>
                  <a:gd name="T52" fmla="*/ 42 w 578"/>
                  <a:gd name="T53" fmla="*/ 787 h 941"/>
                  <a:gd name="T54" fmla="*/ 7 w 578"/>
                  <a:gd name="T55" fmla="*/ 670 h 941"/>
                  <a:gd name="T56" fmla="*/ 0 w 578"/>
                  <a:gd name="T57" fmla="*/ 615 h 941"/>
                  <a:gd name="T58" fmla="*/ 28 w 578"/>
                  <a:gd name="T59" fmla="*/ 525 h 941"/>
                  <a:gd name="T60" fmla="*/ 55 w 578"/>
                  <a:gd name="T61" fmla="*/ 401 h 941"/>
                  <a:gd name="T62" fmla="*/ 90 w 578"/>
                  <a:gd name="T63" fmla="*/ 242 h 941"/>
                  <a:gd name="T64" fmla="*/ 124 w 578"/>
                  <a:gd name="T65" fmla="*/ 166 h 941"/>
                  <a:gd name="T66" fmla="*/ 187 w 578"/>
                  <a:gd name="T67" fmla="*/ 131 h 941"/>
                  <a:gd name="T68" fmla="*/ 242 w 578"/>
                  <a:gd name="T69" fmla="*/ 117 h 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78" h="941">
                    <a:moveTo>
                      <a:pt x="242" y="117"/>
                    </a:moveTo>
                    <a:lnTo>
                      <a:pt x="326" y="97"/>
                    </a:lnTo>
                    <a:lnTo>
                      <a:pt x="381" y="62"/>
                    </a:lnTo>
                    <a:lnTo>
                      <a:pt x="450" y="21"/>
                    </a:lnTo>
                    <a:lnTo>
                      <a:pt x="526" y="0"/>
                    </a:lnTo>
                    <a:lnTo>
                      <a:pt x="554" y="10"/>
                    </a:lnTo>
                    <a:lnTo>
                      <a:pt x="574" y="33"/>
                    </a:lnTo>
                    <a:lnTo>
                      <a:pt x="578" y="71"/>
                    </a:lnTo>
                    <a:lnTo>
                      <a:pt x="567" y="117"/>
                    </a:lnTo>
                    <a:lnTo>
                      <a:pt x="557" y="158"/>
                    </a:lnTo>
                    <a:lnTo>
                      <a:pt x="526" y="207"/>
                    </a:lnTo>
                    <a:lnTo>
                      <a:pt x="454" y="276"/>
                    </a:lnTo>
                    <a:lnTo>
                      <a:pt x="402" y="311"/>
                    </a:lnTo>
                    <a:lnTo>
                      <a:pt x="360" y="331"/>
                    </a:lnTo>
                    <a:lnTo>
                      <a:pt x="367" y="407"/>
                    </a:lnTo>
                    <a:lnTo>
                      <a:pt x="374" y="477"/>
                    </a:lnTo>
                    <a:lnTo>
                      <a:pt x="367" y="580"/>
                    </a:lnTo>
                    <a:lnTo>
                      <a:pt x="353" y="642"/>
                    </a:lnTo>
                    <a:lnTo>
                      <a:pt x="347" y="705"/>
                    </a:lnTo>
                    <a:lnTo>
                      <a:pt x="315" y="769"/>
                    </a:lnTo>
                    <a:lnTo>
                      <a:pt x="287" y="815"/>
                    </a:lnTo>
                    <a:lnTo>
                      <a:pt x="235" y="859"/>
                    </a:lnTo>
                    <a:lnTo>
                      <a:pt x="187" y="899"/>
                    </a:lnTo>
                    <a:lnTo>
                      <a:pt x="135" y="926"/>
                    </a:lnTo>
                    <a:lnTo>
                      <a:pt x="97" y="941"/>
                    </a:lnTo>
                    <a:lnTo>
                      <a:pt x="62" y="865"/>
                    </a:lnTo>
                    <a:lnTo>
                      <a:pt x="42" y="787"/>
                    </a:lnTo>
                    <a:lnTo>
                      <a:pt x="7" y="670"/>
                    </a:lnTo>
                    <a:lnTo>
                      <a:pt x="0" y="615"/>
                    </a:lnTo>
                    <a:lnTo>
                      <a:pt x="28" y="525"/>
                    </a:lnTo>
                    <a:lnTo>
                      <a:pt x="55" y="401"/>
                    </a:lnTo>
                    <a:lnTo>
                      <a:pt x="90" y="242"/>
                    </a:lnTo>
                    <a:lnTo>
                      <a:pt x="124" y="166"/>
                    </a:lnTo>
                    <a:lnTo>
                      <a:pt x="187" y="131"/>
                    </a:lnTo>
                    <a:lnTo>
                      <a:pt x="242" y="117"/>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116791" name="Freeform 55"/>
              <p:cNvSpPr>
                <a:spLocks/>
              </p:cNvSpPr>
              <p:nvPr/>
            </p:nvSpPr>
            <p:spPr bwMode="auto">
              <a:xfrm>
                <a:off x="2883" y="1090"/>
                <a:ext cx="30" cy="21"/>
              </a:xfrm>
              <a:custGeom>
                <a:avLst/>
                <a:gdLst>
                  <a:gd name="T0" fmla="*/ 0 w 210"/>
                  <a:gd name="T1" fmla="*/ 83 h 149"/>
                  <a:gd name="T2" fmla="*/ 27 w 210"/>
                  <a:gd name="T3" fmla="*/ 135 h 149"/>
                  <a:gd name="T4" fmla="*/ 55 w 210"/>
                  <a:gd name="T5" fmla="*/ 149 h 149"/>
                  <a:gd name="T6" fmla="*/ 120 w 210"/>
                  <a:gd name="T7" fmla="*/ 132 h 149"/>
                  <a:gd name="T8" fmla="*/ 182 w 210"/>
                  <a:gd name="T9" fmla="*/ 104 h 149"/>
                  <a:gd name="T10" fmla="*/ 207 w 210"/>
                  <a:gd name="T11" fmla="*/ 83 h 149"/>
                  <a:gd name="T12" fmla="*/ 210 w 210"/>
                  <a:gd name="T13" fmla="*/ 31 h 149"/>
                  <a:gd name="T14" fmla="*/ 189 w 210"/>
                  <a:gd name="T15" fmla="*/ 0 h 149"/>
                  <a:gd name="T16" fmla="*/ 141 w 210"/>
                  <a:gd name="T17" fmla="*/ 4 h 149"/>
                  <a:gd name="T18" fmla="*/ 103 w 210"/>
                  <a:gd name="T19" fmla="*/ 20 h 149"/>
                  <a:gd name="T20" fmla="*/ 62 w 210"/>
                  <a:gd name="T21" fmla="*/ 41 h 149"/>
                  <a:gd name="T22" fmla="*/ 0 w 210"/>
                  <a:gd name="T23" fmla="*/ 83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0" h="149">
                    <a:moveTo>
                      <a:pt x="0" y="83"/>
                    </a:moveTo>
                    <a:lnTo>
                      <a:pt x="27" y="135"/>
                    </a:lnTo>
                    <a:lnTo>
                      <a:pt x="55" y="149"/>
                    </a:lnTo>
                    <a:lnTo>
                      <a:pt x="120" y="132"/>
                    </a:lnTo>
                    <a:lnTo>
                      <a:pt x="182" y="104"/>
                    </a:lnTo>
                    <a:lnTo>
                      <a:pt x="207" y="83"/>
                    </a:lnTo>
                    <a:lnTo>
                      <a:pt x="210" y="31"/>
                    </a:lnTo>
                    <a:lnTo>
                      <a:pt x="189" y="0"/>
                    </a:lnTo>
                    <a:lnTo>
                      <a:pt x="141" y="4"/>
                    </a:lnTo>
                    <a:lnTo>
                      <a:pt x="103" y="20"/>
                    </a:lnTo>
                    <a:lnTo>
                      <a:pt x="62" y="41"/>
                    </a:lnTo>
                    <a:lnTo>
                      <a:pt x="0" y="83"/>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116792" name="Freeform 56"/>
              <p:cNvSpPr>
                <a:spLocks/>
              </p:cNvSpPr>
              <p:nvPr/>
            </p:nvSpPr>
            <p:spPr bwMode="auto">
              <a:xfrm>
                <a:off x="2974" y="1146"/>
                <a:ext cx="1" cy="6"/>
              </a:xfrm>
              <a:custGeom>
                <a:avLst/>
                <a:gdLst>
                  <a:gd name="T0" fmla="*/ 7 w 7"/>
                  <a:gd name="T1" fmla="*/ 42 h 42"/>
                  <a:gd name="T2" fmla="*/ 7 w 7"/>
                  <a:gd name="T3" fmla="*/ 18 h 42"/>
                  <a:gd name="T4" fmla="*/ 0 w 7"/>
                  <a:gd name="T5" fmla="*/ 0 h 42"/>
                </a:gdLst>
                <a:ahLst/>
                <a:cxnLst>
                  <a:cxn ang="0">
                    <a:pos x="T0" y="T1"/>
                  </a:cxn>
                  <a:cxn ang="0">
                    <a:pos x="T2" y="T3"/>
                  </a:cxn>
                  <a:cxn ang="0">
                    <a:pos x="T4" y="T5"/>
                  </a:cxn>
                </a:cxnLst>
                <a:rect l="0" t="0" r="r" b="b"/>
                <a:pathLst>
                  <a:path w="7" h="42">
                    <a:moveTo>
                      <a:pt x="7" y="42"/>
                    </a:moveTo>
                    <a:lnTo>
                      <a:pt x="7" y="18"/>
                    </a:lnTo>
                    <a:lnTo>
                      <a:pt x="0" y="0"/>
                    </a:lnTo>
                  </a:path>
                </a:pathLst>
              </a:custGeom>
              <a:solidFill>
                <a:srgbClr val="FFD7AF"/>
              </a:solidFill>
              <a:ln w="1588">
                <a:solidFill>
                  <a:srgbClr val="000000"/>
                </a:solidFill>
                <a:prstDash val="solid"/>
                <a:round/>
                <a:headEnd/>
                <a:tailEnd/>
              </a:ln>
            </p:spPr>
            <p:txBody>
              <a:bodyPr/>
              <a:lstStyle/>
              <a:p>
                <a:endParaRPr lang="zh-CN" altLang="en-US"/>
              </a:p>
            </p:txBody>
          </p:sp>
        </p:grpSp>
      </p:grpSp>
      <p:grpSp>
        <p:nvGrpSpPr>
          <p:cNvPr id="116794" name="Group 58"/>
          <p:cNvGrpSpPr>
            <a:grpSpLocks/>
          </p:cNvGrpSpPr>
          <p:nvPr/>
        </p:nvGrpSpPr>
        <p:grpSpPr bwMode="auto">
          <a:xfrm>
            <a:off x="2771775" y="2924175"/>
            <a:ext cx="5791200" cy="3251200"/>
            <a:chOff x="1747" y="1842"/>
            <a:chExt cx="3648" cy="2048"/>
          </a:xfrm>
        </p:grpSpPr>
        <p:sp>
          <p:nvSpPr>
            <p:cNvPr id="116744" name="AutoShape 8"/>
            <p:cNvSpPr>
              <a:spLocks noChangeArrowheads="1"/>
            </p:cNvSpPr>
            <p:nvPr/>
          </p:nvSpPr>
          <p:spPr bwMode="auto">
            <a:xfrm rot="10800000">
              <a:off x="1747" y="1842"/>
              <a:ext cx="3648" cy="2048"/>
            </a:xfrm>
            <a:prstGeom prst="cloudCallout">
              <a:avLst>
                <a:gd name="adj1" fmla="val 69130"/>
                <a:gd name="adj2" fmla="val -16898"/>
              </a:avLst>
            </a:prstGeom>
            <a:gradFill rotWithShape="0">
              <a:gsLst>
                <a:gs pos="0">
                  <a:srgbClr val="CCFFCC"/>
                </a:gs>
                <a:gs pos="100000">
                  <a:srgbClr val="CCFFCC">
                    <a:gamma/>
                    <a:shade val="73333"/>
                    <a:invGamma/>
                  </a:srgbClr>
                </a:gs>
              </a:gsLst>
              <a:lin ang="2700000" scaled="1"/>
            </a:gradFill>
            <a:ln w="9525">
              <a:solidFill>
                <a:srgbClr val="CC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0" rIns="0" anchor="ctr"/>
            <a:lstStyle/>
            <a:p>
              <a:pPr algn="ctr"/>
              <a:endParaRPr kumimoji="1" lang="en-US" altLang="zh-CN" sz="2000" b="1">
                <a:latin typeface="Times New Roman" pitchFamily="18" charset="0"/>
              </a:endParaRPr>
            </a:p>
            <a:p>
              <a:pPr algn="ctr"/>
              <a:endParaRPr kumimoji="1" lang="en-US" altLang="zh-CN" sz="2000" b="1">
                <a:latin typeface="Times New Roman" pitchFamily="18" charset="0"/>
              </a:endParaRPr>
            </a:p>
          </p:txBody>
        </p:sp>
        <p:sp>
          <p:nvSpPr>
            <p:cNvPr id="116793" name="Text Box 57"/>
            <p:cNvSpPr txBox="1">
              <a:spLocks noChangeArrowheads="1"/>
            </p:cNvSpPr>
            <p:nvPr/>
          </p:nvSpPr>
          <p:spPr bwMode="auto">
            <a:xfrm>
              <a:off x="2290" y="2219"/>
              <a:ext cx="2903" cy="1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latin typeface="宋体" pitchFamily="2" charset="-122"/>
                </a:rPr>
                <a:t>盘子有大小吗 </a:t>
              </a:r>
              <a:r>
                <a:rPr lang="en-US" altLang="zh-CN" sz="2400" b="1">
                  <a:latin typeface="宋体" pitchFamily="2" charset="-122"/>
                </a:rPr>
                <a:t>?</a:t>
              </a:r>
              <a:r>
                <a:rPr lang="zh-CN" altLang="en-US" sz="2400" b="1">
                  <a:latin typeface="宋体" pitchFamily="2" charset="-122"/>
                </a:rPr>
                <a:t>是什么样的盘子？盘子是怎样洗的 </a:t>
              </a:r>
              <a:r>
                <a:rPr lang="en-US" altLang="zh-CN" sz="2400" b="1">
                  <a:latin typeface="宋体" pitchFamily="2" charset="-122"/>
                </a:rPr>
                <a:t>? ……… </a:t>
              </a:r>
              <a:r>
                <a:rPr lang="zh-CN" altLang="en-US" sz="2400" b="1">
                  <a:latin typeface="宋体" pitchFamily="2" charset="-122"/>
                </a:rPr>
                <a:t>不妨</a:t>
              </a:r>
              <a:r>
                <a:rPr lang="zh-CN" altLang="en-US" sz="2400" b="1">
                  <a:solidFill>
                    <a:srgbClr val="CC0000"/>
                  </a:solidFill>
                  <a:latin typeface="宋体" pitchFamily="2" charset="-122"/>
                </a:rPr>
                <a:t>假设</a:t>
              </a:r>
              <a:r>
                <a:rPr lang="zh-CN" altLang="en-US" sz="2400" b="1">
                  <a:latin typeface="宋体" pitchFamily="2" charset="-122"/>
                </a:rPr>
                <a:t>我们了解到：盘子大小相同，均为瓷质菜盘，洗涤时先将一叠盘子浸泡在热水中，然后   一清洗。</a:t>
              </a:r>
              <a:r>
                <a:rPr lang="zh-CN" altLang="en-US" sz="2400" b="1"/>
                <a:t> </a:t>
              </a:r>
            </a:p>
          </p:txBody>
        </p:sp>
      </p:grpSp>
      <p:grpSp>
        <p:nvGrpSpPr>
          <p:cNvPr id="116795" name="Group 59"/>
          <p:cNvGrpSpPr>
            <a:grpSpLocks/>
          </p:cNvGrpSpPr>
          <p:nvPr/>
        </p:nvGrpSpPr>
        <p:grpSpPr bwMode="auto">
          <a:xfrm>
            <a:off x="2987675" y="2997200"/>
            <a:ext cx="5791200" cy="3251200"/>
            <a:chOff x="1747" y="1842"/>
            <a:chExt cx="3648" cy="2048"/>
          </a:xfrm>
        </p:grpSpPr>
        <p:sp>
          <p:nvSpPr>
            <p:cNvPr id="116796" name="AutoShape 60"/>
            <p:cNvSpPr>
              <a:spLocks noChangeArrowheads="1"/>
            </p:cNvSpPr>
            <p:nvPr/>
          </p:nvSpPr>
          <p:spPr bwMode="auto">
            <a:xfrm rot="10800000">
              <a:off x="1747" y="1842"/>
              <a:ext cx="3648" cy="2048"/>
            </a:xfrm>
            <a:prstGeom prst="cloudCallout">
              <a:avLst>
                <a:gd name="adj1" fmla="val 69130"/>
                <a:gd name="adj2" fmla="val -16898"/>
              </a:avLst>
            </a:prstGeom>
            <a:gradFill rotWithShape="0">
              <a:gsLst>
                <a:gs pos="0">
                  <a:srgbClr val="CCFFCC"/>
                </a:gs>
                <a:gs pos="100000">
                  <a:srgbClr val="CCFFCC">
                    <a:gamma/>
                    <a:shade val="73333"/>
                    <a:invGamma/>
                  </a:srgbClr>
                </a:gs>
              </a:gsLst>
              <a:lin ang="2700000" scaled="1"/>
            </a:gradFill>
            <a:ln w="9525">
              <a:solidFill>
                <a:srgbClr val="CC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0" rIns="0" anchor="ctr"/>
            <a:lstStyle/>
            <a:p>
              <a:pPr algn="ctr"/>
              <a:endParaRPr kumimoji="1" lang="en-US" altLang="zh-CN" sz="2000" b="1">
                <a:latin typeface="Times New Roman" pitchFamily="18" charset="0"/>
              </a:endParaRPr>
            </a:p>
            <a:p>
              <a:pPr algn="ctr"/>
              <a:endParaRPr kumimoji="1" lang="en-US" altLang="zh-CN" sz="2000" b="1">
                <a:latin typeface="Times New Roman" pitchFamily="18" charset="0"/>
              </a:endParaRPr>
            </a:p>
          </p:txBody>
        </p:sp>
        <p:sp>
          <p:nvSpPr>
            <p:cNvPr id="116797" name="Text Box 61"/>
            <p:cNvSpPr txBox="1">
              <a:spLocks noChangeArrowheads="1"/>
            </p:cNvSpPr>
            <p:nvPr/>
          </p:nvSpPr>
          <p:spPr bwMode="auto">
            <a:xfrm>
              <a:off x="2290" y="2219"/>
              <a:ext cx="2903" cy="1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t>不难看出，是水 的温度在决 定洗盘子的数量</a:t>
              </a:r>
              <a:r>
                <a:rPr lang="zh-CN" altLang="en-US"/>
                <a:t> </a:t>
              </a:r>
              <a:r>
                <a:rPr lang="zh-CN" altLang="en-US" sz="2400" b="1"/>
                <a:t>。盘子是先用冷水洗过的，其后可能还会再用清水冲洗，更换热水并非因为水太脏了，而是因为 </a:t>
              </a:r>
              <a:r>
                <a:rPr lang="zh-CN" altLang="en-US" sz="2400" b="1">
                  <a:solidFill>
                    <a:srgbClr val="0000FF"/>
                  </a:solidFill>
                </a:rPr>
                <a:t>水不够热了</a:t>
              </a:r>
              <a:r>
                <a:rPr lang="zh-CN" altLang="en-US" sz="2400" b="1"/>
                <a:t>。</a:t>
              </a:r>
              <a:r>
                <a:rPr lang="zh-CN" altLang="en-US" sz="2400"/>
                <a:t> </a:t>
              </a:r>
            </a:p>
          </p:txBody>
        </p:sp>
      </p:grpSp>
      <p:grpSp>
        <p:nvGrpSpPr>
          <p:cNvPr id="116801" name="Group 65"/>
          <p:cNvGrpSpPr>
            <a:grpSpLocks/>
          </p:cNvGrpSpPr>
          <p:nvPr/>
        </p:nvGrpSpPr>
        <p:grpSpPr bwMode="auto">
          <a:xfrm>
            <a:off x="2916238" y="2852738"/>
            <a:ext cx="5791200" cy="3251200"/>
            <a:chOff x="1747" y="1842"/>
            <a:chExt cx="3648" cy="2048"/>
          </a:xfrm>
        </p:grpSpPr>
        <p:sp>
          <p:nvSpPr>
            <p:cNvPr id="116802" name="AutoShape 66"/>
            <p:cNvSpPr>
              <a:spLocks noChangeArrowheads="1"/>
            </p:cNvSpPr>
            <p:nvPr/>
          </p:nvSpPr>
          <p:spPr bwMode="auto">
            <a:xfrm rot="10800000">
              <a:off x="1747" y="1842"/>
              <a:ext cx="3648" cy="2048"/>
            </a:xfrm>
            <a:prstGeom prst="cloudCallout">
              <a:avLst>
                <a:gd name="adj1" fmla="val 69130"/>
                <a:gd name="adj2" fmla="val -16898"/>
              </a:avLst>
            </a:prstGeom>
            <a:gradFill rotWithShape="0">
              <a:gsLst>
                <a:gs pos="0">
                  <a:srgbClr val="CCFFCC"/>
                </a:gs>
                <a:gs pos="100000">
                  <a:srgbClr val="CCFFCC">
                    <a:gamma/>
                    <a:shade val="73333"/>
                    <a:invGamma/>
                  </a:srgbClr>
                </a:gs>
              </a:gsLst>
              <a:lin ang="2700000" scaled="1"/>
            </a:gradFill>
            <a:ln w="9525">
              <a:solidFill>
                <a:srgbClr val="CC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0" rIns="0" anchor="ctr"/>
            <a:lstStyle/>
            <a:p>
              <a:pPr algn="ctr"/>
              <a:endParaRPr kumimoji="1" lang="en-US" altLang="zh-CN" sz="2000" b="1">
                <a:latin typeface="Times New Roman" pitchFamily="18" charset="0"/>
              </a:endParaRPr>
            </a:p>
            <a:p>
              <a:pPr algn="ctr"/>
              <a:endParaRPr kumimoji="1" lang="en-US" altLang="zh-CN" sz="2000" b="1">
                <a:latin typeface="Times New Roman" pitchFamily="18" charset="0"/>
              </a:endParaRPr>
            </a:p>
          </p:txBody>
        </p:sp>
        <p:sp>
          <p:nvSpPr>
            <p:cNvPr id="116803" name="Text Box 67"/>
            <p:cNvSpPr txBox="1">
              <a:spLocks noChangeArrowheads="1"/>
            </p:cNvSpPr>
            <p:nvPr/>
          </p:nvSpPr>
          <p:spPr bwMode="auto">
            <a:xfrm>
              <a:off x="2290" y="2219"/>
              <a:ext cx="2903" cy="1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t>那么热水为什么会变冷呢？假如你想建一个较精细的模型，你当然应当把水池、空气等吸热的因素都考虑进去，但餐馆老板的原意只是想了解一下一池热水平均大约可以洗多少盘子， 杀鸡     焉用牛刀？</a:t>
              </a:r>
              <a:r>
                <a:rPr lang="zh-CN" altLang="en-US"/>
                <a:t> </a:t>
              </a:r>
            </a:p>
          </p:txBody>
        </p:sp>
      </p:grpSp>
      <p:grpSp>
        <p:nvGrpSpPr>
          <p:cNvPr id="116807" name="Group 71"/>
          <p:cNvGrpSpPr>
            <a:grpSpLocks/>
          </p:cNvGrpSpPr>
          <p:nvPr/>
        </p:nvGrpSpPr>
        <p:grpSpPr bwMode="auto">
          <a:xfrm>
            <a:off x="2144713" y="1768475"/>
            <a:ext cx="6172200" cy="3892550"/>
            <a:chOff x="1351" y="1114"/>
            <a:chExt cx="3888" cy="2452"/>
          </a:xfrm>
        </p:grpSpPr>
        <p:sp>
          <p:nvSpPr>
            <p:cNvPr id="116805" name="AutoShape 69" descr="永恒"/>
            <p:cNvSpPr>
              <a:spLocks noChangeArrowheads="1"/>
            </p:cNvSpPr>
            <p:nvPr/>
          </p:nvSpPr>
          <p:spPr bwMode="auto">
            <a:xfrm>
              <a:off x="1351" y="1114"/>
              <a:ext cx="3888" cy="2449"/>
            </a:xfrm>
            <a:prstGeom prst="roundRect">
              <a:avLst>
                <a:gd name="adj" fmla="val 16667"/>
              </a:avLst>
            </a:prstGeom>
            <a:blipFill dpi="0" rotWithShape="0">
              <a:blip r:embed="rId3"/>
              <a:srcRect/>
              <a:tile tx="0" ty="0" sx="100000" sy="100000" flip="none" algn="tl"/>
            </a:blipFill>
            <a:ln w="25400">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zh-CN" sz="2000" b="1">
                <a:effectLst>
                  <a:outerShdw blurRad="38100" dist="38100" dir="2700000" algn="tl">
                    <a:srgbClr val="FFFFFF"/>
                  </a:outerShdw>
                </a:effectLst>
              </a:endParaRPr>
            </a:p>
          </p:txBody>
        </p:sp>
        <p:sp>
          <p:nvSpPr>
            <p:cNvPr id="116806" name="Text Box 70"/>
            <p:cNvSpPr txBox="1">
              <a:spLocks noChangeArrowheads="1"/>
            </p:cNvSpPr>
            <p:nvPr/>
          </p:nvSpPr>
          <p:spPr bwMode="auto">
            <a:xfrm>
              <a:off x="1701" y="1208"/>
              <a:ext cx="3279" cy="2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t>不妨可以提出以下 </a:t>
              </a:r>
              <a:r>
                <a:rPr lang="zh-CN" altLang="en-US" sz="2400" b="1">
                  <a:solidFill>
                    <a:srgbClr val="0000FF"/>
                  </a:solidFill>
                </a:rPr>
                <a:t>简化假设</a:t>
              </a:r>
              <a:r>
                <a:rPr lang="zh-CN" altLang="en-US" sz="2400" b="1"/>
                <a:t>：</a:t>
              </a:r>
            </a:p>
            <a:p>
              <a:r>
                <a:rPr lang="zh-CN" altLang="en-US" sz="2400" b="1">
                  <a:solidFill>
                    <a:srgbClr val="0000FF"/>
                  </a:solidFill>
                </a:rPr>
                <a:t>（</a:t>
              </a:r>
              <a:r>
                <a:rPr lang="en-US" altLang="zh-CN" sz="2400" b="1">
                  <a:solidFill>
                    <a:srgbClr val="0000FF"/>
                  </a:solidFill>
                </a:rPr>
                <a:t>1</a:t>
              </a:r>
              <a:r>
                <a:rPr lang="zh-CN" altLang="en-US" sz="2400" b="1">
                  <a:solidFill>
                    <a:srgbClr val="0000FF"/>
                  </a:solidFill>
                </a:rPr>
                <a:t>）</a:t>
              </a:r>
              <a:r>
                <a:rPr lang="zh-CN" altLang="en-US" sz="2400" b="1"/>
                <a:t>水池、空气吸热不计，只考虑 盘子吸热，盘子的大小、材料相同</a:t>
              </a:r>
            </a:p>
            <a:p>
              <a:r>
                <a:rPr lang="zh-CN" altLang="en-US" sz="2400" b="1">
                  <a:solidFill>
                    <a:srgbClr val="0000FF"/>
                  </a:solidFill>
                </a:rPr>
                <a:t>（</a:t>
              </a:r>
              <a:r>
                <a:rPr lang="en-US" altLang="zh-CN" sz="2400" b="1">
                  <a:solidFill>
                    <a:srgbClr val="0000FF"/>
                  </a:solidFill>
                </a:rPr>
                <a:t>2</a:t>
              </a:r>
              <a:r>
                <a:rPr lang="zh-CN" altLang="en-US" sz="2400" b="1">
                  <a:solidFill>
                    <a:srgbClr val="0000FF"/>
                  </a:solidFill>
                </a:rPr>
                <a:t>）</a:t>
              </a:r>
              <a:r>
                <a:rPr lang="zh-CN" altLang="en-US" sz="2400" b="1"/>
                <a:t>盘子初始温度与气温相同，洗完后的温度与水温相同</a:t>
              </a:r>
            </a:p>
            <a:p>
              <a:r>
                <a:rPr lang="zh-CN" altLang="en-US" sz="2400" b="1">
                  <a:solidFill>
                    <a:srgbClr val="0000FF"/>
                  </a:solidFill>
                </a:rPr>
                <a:t>（</a:t>
              </a:r>
              <a:r>
                <a:rPr lang="en-US" altLang="zh-CN" sz="2400" b="1">
                  <a:solidFill>
                    <a:srgbClr val="0000FF"/>
                  </a:solidFill>
                </a:rPr>
                <a:t>3</a:t>
              </a:r>
              <a:r>
                <a:rPr lang="zh-CN" altLang="en-US" sz="2400" b="1">
                  <a:solidFill>
                    <a:srgbClr val="0000FF"/>
                  </a:solidFill>
                </a:rPr>
                <a:t>）</a:t>
              </a:r>
              <a:r>
                <a:rPr lang="zh-CN" altLang="en-US" sz="2400" b="1"/>
                <a:t>水池中的水量为常数，开始温度为</a:t>
              </a:r>
              <a:r>
                <a:rPr lang="en-US" altLang="zh-CN" sz="2400" b="1"/>
                <a:t>T1</a:t>
              </a:r>
              <a:r>
                <a:rPr lang="zh-CN" altLang="en-US" sz="2400" b="1"/>
                <a:t>，最终换水时的温度为 </a:t>
              </a:r>
              <a:r>
                <a:rPr lang="en-US" altLang="zh-CN" sz="2400" b="1"/>
                <a:t>T2</a:t>
              </a:r>
            </a:p>
            <a:p>
              <a:r>
                <a:rPr lang="zh-CN" altLang="en-US" sz="2400" b="1">
                  <a:solidFill>
                    <a:srgbClr val="0000FF"/>
                  </a:solidFill>
                </a:rPr>
                <a:t>（</a:t>
              </a:r>
              <a:r>
                <a:rPr lang="en-US" altLang="zh-CN" sz="2400" b="1">
                  <a:solidFill>
                    <a:srgbClr val="0000FF"/>
                  </a:solidFill>
                </a:rPr>
                <a:t>4</a:t>
              </a:r>
              <a:r>
                <a:rPr lang="zh-CN" altLang="en-US" sz="2400" b="1">
                  <a:solidFill>
                    <a:srgbClr val="0000FF"/>
                  </a:solidFill>
                </a:rPr>
                <a:t>）</a:t>
              </a:r>
              <a:r>
                <a:rPr lang="zh-CN" altLang="en-US" sz="2400" b="1"/>
                <a:t>每个盘子的洗涤时间 △</a:t>
              </a:r>
              <a:r>
                <a:rPr lang="en-US" altLang="zh-CN" sz="2400" b="1"/>
                <a:t>T</a:t>
              </a:r>
              <a:r>
                <a:rPr lang="zh-CN" altLang="en-US" sz="2400" b="1"/>
                <a:t>是一个常数。（</a:t>
              </a:r>
              <a:r>
                <a:rPr lang="zh-CN" altLang="en-US" sz="2400" b="1">
                  <a:solidFill>
                    <a:srgbClr val="CC0000"/>
                  </a:solidFill>
                </a:rPr>
                <a:t>这一假设甚至可以去掉  不要</a:t>
              </a:r>
              <a:r>
                <a:rPr lang="zh-CN" altLang="en-US" sz="2400" b="1"/>
                <a:t>）</a:t>
              </a:r>
            </a:p>
          </p:txBody>
        </p:sp>
      </p:grpSp>
      <p:grpSp>
        <p:nvGrpSpPr>
          <p:cNvPr id="116808" name="Group 72"/>
          <p:cNvGrpSpPr>
            <a:grpSpLocks/>
          </p:cNvGrpSpPr>
          <p:nvPr/>
        </p:nvGrpSpPr>
        <p:grpSpPr bwMode="auto">
          <a:xfrm>
            <a:off x="2987675" y="2914650"/>
            <a:ext cx="5791200" cy="3251200"/>
            <a:chOff x="1747" y="1842"/>
            <a:chExt cx="3648" cy="2048"/>
          </a:xfrm>
        </p:grpSpPr>
        <p:sp>
          <p:nvSpPr>
            <p:cNvPr id="116809" name="AutoShape 73"/>
            <p:cNvSpPr>
              <a:spLocks noChangeArrowheads="1"/>
            </p:cNvSpPr>
            <p:nvPr/>
          </p:nvSpPr>
          <p:spPr bwMode="auto">
            <a:xfrm rot="10800000">
              <a:off x="1747" y="1842"/>
              <a:ext cx="3648" cy="2048"/>
            </a:xfrm>
            <a:prstGeom prst="cloudCallout">
              <a:avLst>
                <a:gd name="adj1" fmla="val 69130"/>
                <a:gd name="adj2" fmla="val -16898"/>
              </a:avLst>
            </a:prstGeom>
            <a:gradFill rotWithShape="0">
              <a:gsLst>
                <a:gs pos="0">
                  <a:srgbClr val="CCFFCC"/>
                </a:gs>
                <a:gs pos="100000">
                  <a:srgbClr val="CCFFCC">
                    <a:gamma/>
                    <a:shade val="73333"/>
                    <a:invGamma/>
                  </a:srgbClr>
                </a:gs>
              </a:gsLst>
              <a:lin ang="2700000" scaled="1"/>
            </a:gradFill>
            <a:ln w="9525">
              <a:solidFill>
                <a:srgbClr val="CC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0" rIns="0" anchor="ctr"/>
            <a:lstStyle/>
            <a:p>
              <a:pPr algn="ctr"/>
              <a:endParaRPr kumimoji="1" lang="en-US" altLang="zh-CN" sz="2000" b="1">
                <a:latin typeface="Times New Roman" pitchFamily="18" charset="0"/>
              </a:endParaRPr>
            </a:p>
            <a:p>
              <a:pPr algn="ctr"/>
              <a:endParaRPr kumimoji="1" lang="en-US" altLang="zh-CN" sz="2000" b="1">
                <a:latin typeface="Times New Roman" pitchFamily="18" charset="0"/>
              </a:endParaRPr>
            </a:p>
          </p:txBody>
        </p:sp>
        <p:sp>
          <p:nvSpPr>
            <p:cNvPr id="116810" name="Text Box 74"/>
            <p:cNvSpPr txBox="1">
              <a:spLocks noChangeArrowheads="1"/>
            </p:cNvSpPr>
            <p:nvPr/>
          </p:nvSpPr>
          <p:spPr bwMode="auto">
            <a:xfrm>
              <a:off x="2290" y="2219"/>
              <a:ext cx="2903" cy="1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t>根据上述简化假设，利用热量守衡定律，餐馆老板的问题就很容易回答了，当然，你还应当调查一下一池水的质量是多少，查一下瓷盘的吸热系数和质量等。</a:t>
              </a:r>
              <a:r>
                <a:rPr lang="zh-CN" altLang="en-US"/>
                <a:t> </a:t>
              </a:r>
            </a:p>
          </p:txBody>
        </p:sp>
      </p:grpSp>
      <p:grpSp>
        <p:nvGrpSpPr>
          <p:cNvPr id="116813" name="Group 77"/>
          <p:cNvGrpSpPr>
            <a:grpSpLocks/>
          </p:cNvGrpSpPr>
          <p:nvPr/>
        </p:nvGrpSpPr>
        <p:grpSpPr bwMode="auto">
          <a:xfrm>
            <a:off x="2201863" y="4149725"/>
            <a:ext cx="5754687" cy="2044700"/>
            <a:chOff x="1429" y="2750"/>
            <a:chExt cx="3625" cy="1288"/>
          </a:xfrm>
        </p:grpSpPr>
        <p:sp>
          <p:nvSpPr>
            <p:cNvPr id="116811" name="Text Box 75" descr="再生纸"/>
            <p:cNvSpPr txBox="1">
              <a:spLocks noChangeArrowheads="1"/>
            </p:cNvSpPr>
            <p:nvPr/>
          </p:nvSpPr>
          <p:spPr bwMode="auto">
            <a:xfrm>
              <a:off x="1429" y="2750"/>
              <a:ext cx="3625" cy="1288"/>
            </a:xfrm>
            <a:prstGeom prst="rect">
              <a:avLst/>
            </a:prstGeom>
            <a:blipFill dpi="0" rotWithShape="0">
              <a:blip r:embed="rId4"/>
              <a:srcRect/>
              <a:tile tx="0" ty="0" sx="100000" sy="100000" flip="none" algn="tl"/>
            </a:blipFill>
            <a:ln w="25400">
              <a:solidFill>
                <a:srgbClr val="9933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marL="855663" indent="-855663">
                <a:defRPr>
                  <a:solidFill>
                    <a:schemeClr val="tx1"/>
                  </a:solidFill>
                  <a:latin typeface="Arial" charset="0"/>
                  <a:ea typeface="宋体" pitchFamily="2" charset="-122"/>
                </a:defRPr>
              </a:lvl1pPr>
              <a:lvl2pPr marL="1046163">
                <a:defRPr>
                  <a:solidFill>
                    <a:schemeClr val="tx1"/>
                  </a:solidFill>
                  <a:latin typeface="Arial" charset="0"/>
                  <a:ea typeface="宋体" pitchFamily="2" charset="-122"/>
                </a:defRPr>
              </a:lvl2pPr>
              <a:lvl3pPr marL="1236663">
                <a:defRPr>
                  <a:solidFill>
                    <a:schemeClr val="tx1"/>
                  </a:solidFill>
                  <a:latin typeface="Arial" charset="0"/>
                  <a:ea typeface="宋体" pitchFamily="2" charset="-122"/>
                </a:defRPr>
              </a:lvl3pPr>
              <a:lvl4pPr marL="1427163">
                <a:defRPr>
                  <a:solidFill>
                    <a:schemeClr val="tx1"/>
                  </a:solidFill>
                  <a:latin typeface="Arial" charset="0"/>
                  <a:ea typeface="宋体" pitchFamily="2" charset="-122"/>
                </a:defRPr>
              </a:lvl4pPr>
              <a:lvl5pPr>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eaLnBrk="0" fontAlgn="t" hangingPunct="0">
                <a:spcBef>
                  <a:spcPct val="50000"/>
                </a:spcBef>
              </a:pPr>
              <a:endParaRPr kumimoji="1" lang="zh-CN" altLang="zh-CN" sz="2400" b="1">
                <a:latin typeface="黑体" pitchFamily="2" charset="-122"/>
                <a:ea typeface="黑体" pitchFamily="2" charset="-122"/>
              </a:endParaRPr>
            </a:p>
          </p:txBody>
        </p:sp>
        <p:sp>
          <p:nvSpPr>
            <p:cNvPr id="116812" name="Text Box 76"/>
            <p:cNvSpPr txBox="1">
              <a:spLocks noChangeArrowheads="1"/>
            </p:cNvSpPr>
            <p:nvPr/>
          </p:nvSpPr>
          <p:spPr bwMode="auto">
            <a:xfrm>
              <a:off x="1429" y="2802"/>
              <a:ext cx="3538" cy="1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t>可见 ，假设条件 的提出不 仅和你 研的 </a:t>
              </a:r>
            </a:p>
            <a:p>
              <a:r>
                <a:rPr kumimoji="1" lang="zh-CN" altLang="en-US" sz="2400" b="1"/>
                <a:t>问题 有关，还和 你准备利用哪些知 识 、准备建立什么样的模型以及你准    备研究的深入程度有关，即在你提出假设时，你建模的框架已经基本搭好了。 </a:t>
              </a:r>
              <a:endParaRPr lang="zh-CN" altLang="en-US" sz="240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116743"/>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1" fill="hold" nodeType="afterEffect">
                                  <p:stCondLst>
                                    <p:cond delay="0"/>
                                  </p:stCondLst>
                                  <p:childTnLst>
                                    <p:set>
                                      <p:cBhvr>
                                        <p:cTn id="9" dur="1" fill="hold">
                                          <p:stCondLst>
                                            <p:cond delay="0"/>
                                          </p:stCondLst>
                                        </p:cTn>
                                        <p:tgtEl>
                                          <p:spTgt spid="116804"/>
                                        </p:tgtEl>
                                        <p:attrNameLst>
                                          <p:attrName>style.visibility</p:attrName>
                                        </p:attrNameLst>
                                      </p:cBhvr>
                                      <p:to>
                                        <p:strVal val="visible"/>
                                      </p:to>
                                    </p:set>
                                    <p:animEffect transition="in" filter="wipe(up)">
                                      <p:cBhvr>
                                        <p:cTn id="10" dur="500"/>
                                        <p:tgtEl>
                                          <p:spTgt spid="11680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6745"/>
                                        </p:tgtEl>
                                        <p:attrNameLst>
                                          <p:attrName>style.visibility</p:attrName>
                                        </p:attrNameLst>
                                      </p:cBhvr>
                                      <p:to>
                                        <p:strVal val="visible"/>
                                      </p:to>
                                    </p:set>
                                  </p:childTnLst>
                                </p:cTn>
                              </p:par>
                            </p:childTnLst>
                          </p:cTn>
                        </p:par>
                        <p:par>
                          <p:cTn id="15" fill="hold" nodeType="afterGroup">
                            <p:stCondLst>
                              <p:cond delay="0"/>
                            </p:stCondLst>
                            <p:childTnLst>
                              <p:par>
                                <p:cTn id="16" presetID="22" presetClass="entr" presetSubtype="8" fill="hold" nodeType="afterEffect">
                                  <p:stCondLst>
                                    <p:cond delay="0"/>
                                  </p:stCondLst>
                                  <p:childTnLst>
                                    <p:set>
                                      <p:cBhvr>
                                        <p:cTn id="17" dur="1" fill="hold">
                                          <p:stCondLst>
                                            <p:cond delay="0"/>
                                          </p:stCondLst>
                                        </p:cTn>
                                        <p:tgtEl>
                                          <p:spTgt spid="116794"/>
                                        </p:tgtEl>
                                        <p:attrNameLst>
                                          <p:attrName>style.visibility</p:attrName>
                                        </p:attrNameLst>
                                      </p:cBhvr>
                                      <p:to>
                                        <p:strVal val="visible"/>
                                      </p:to>
                                    </p:set>
                                    <p:animEffect transition="in" filter="wipe(left)">
                                      <p:cBhvr>
                                        <p:cTn id="18" dur="500"/>
                                        <p:tgtEl>
                                          <p:spTgt spid="116794"/>
                                        </p:tgtEl>
                                      </p:cBhvr>
                                    </p:animEffect>
                                  </p:childTnLst>
                                  <p:subTnLst>
                                    <p:set>
                                      <p:cBhvr override="childStyle">
                                        <p:cTn dur="1" fill="hold" display="0" masterRel="nextClick" afterEffect="1"/>
                                        <p:tgtEl>
                                          <p:spTgt spid="116794"/>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116795"/>
                                        </p:tgtEl>
                                        <p:attrNameLst>
                                          <p:attrName>style.visibility</p:attrName>
                                        </p:attrNameLst>
                                      </p:cBhvr>
                                      <p:to>
                                        <p:strVal val="visible"/>
                                      </p:to>
                                    </p:set>
                                    <p:animEffect transition="in" filter="wipe(left)">
                                      <p:cBhvr>
                                        <p:cTn id="23" dur="500"/>
                                        <p:tgtEl>
                                          <p:spTgt spid="116795"/>
                                        </p:tgtEl>
                                      </p:cBhvr>
                                    </p:animEffect>
                                  </p:childTnLst>
                                  <p:subTnLst>
                                    <p:set>
                                      <p:cBhvr override="childStyle">
                                        <p:cTn dur="1" fill="hold" display="0" masterRel="nextClick" afterEffect="1"/>
                                        <p:tgtEl>
                                          <p:spTgt spid="116795"/>
                                        </p:tgtEl>
                                        <p:attrNameLst>
                                          <p:attrName>style.visibility</p:attrName>
                                        </p:attrNameLst>
                                      </p:cBhvr>
                                      <p:to>
                                        <p:strVal val="hidden"/>
                                      </p:to>
                                    </p:set>
                                  </p:sub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116801"/>
                                        </p:tgtEl>
                                        <p:attrNameLst>
                                          <p:attrName>style.visibility</p:attrName>
                                        </p:attrNameLst>
                                      </p:cBhvr>
                                      <p:to>
                                        <p:strVal val="visible"/>
                                      </p:to>
                                    </p:set>
                                    <p:animEffect transition="in" filter="wipe(left)">
                                      <p:cBhvr>
                                        <p:cTn id="28" dur="500"/>
                                        <p:tgtEl>
                                          <p:spTgt spid="116801"/>
                                        </p:tgtEl>
                                      </p:cBhvr>
                                    </p:animEffect>
                                  </p:childTnLst>
                                  <p:subTnLst>
                                    <p:set>
                                      <p:cBhvr override="childStyle">
                                        <p:cTn dur="1" fill="hold" display="0" masterRel="nextClick" afterEffect="1"/>
                                        <p:tgtEl>
                                          <p:spTgt spid="116801"/>
                                        </p:tgtEl>
                                        <p:attrNameLst>
                                          <p:attrName>style.visibility</p:attrName>
                                        </p:attrNameLst>
                                      </p:cBhvr>
                                      <p:to>
                                        <p:strVal val="hidden"/>
                                      </p:to>
                                    </p:set>
                                  </p:subTnLst>
                                </p:cTn>
                              </p:par>
                            </p:childTnLst>
                          </p:cTn>
                        </p:par>
                      </p:childTnLst>
                    </p:cTn>
                  </p:par>
                  <p:par>
                    <p:cTn id="29" fill="hold" nodeType="clickPar">
                      <p:stCondLst>
                        <p:cond delay="indefinite"/>
                      </p:stCondLst>
                      <p:childTnLst>
                        <p:par>
                          <p:cTn id="30" fill="hold" nodeType="withGroup">
                            <p:stCondLst>
                              <p:cond delay="0"/>
                            </p:stCondLst>
                            <p:childTnLst>
                              <p:par>
                                <p:cTn id="31" presetID="16" presetClass="entr" presetSubtype="26" fill="hold" nodeType="clickEffect">
                                  <p:stCondLst>
                                    <p:cond delay="0"/>
                                  </p:stCondLst>
                                  <p:childTnLst>
                                    <p:set>
                                      <p:cBhvr>
                                        <p:cTn id="32" dur="1" fill="hold">
                                          <p:stCondLst>
                                            <p:cond delay="0"/>
                                          </p:stCondLst>
                                        </p:cTn>
                                        <p:tgtEl>
                                          <p:spTgt spid="116807"/>
                                        </p:tgtEl>
                                        <p:attrNameLst>
                                          <p:attrName>style.visibility</p:attrName>
                                        </p:attrNameLst>
                                      </p:cBhvr>
                                      <p:to>
                                        <p:strVal val="visible"/>
                                      </p:to>
                                    </p:set>
                                    <p:animEffect transition="in" filter="barn(inHorizontal)">
                                      <p:cBhvr>
                                        <p:cTn id="33" dur="500"/>
                                        <p:tgtEl>
                                          <p:spTgt spid="116807"/>
                                        </p:tgtEl>
                                      </p:cBhvr>
                                    </p:animEffect>
                                  </p:childTnLst>
                                  <p:subTnLst>
                                    <p:set>
                                      <p:cBhvr override="childStyle">
                                        <p:cTn dur="1" fill="hold" display="0" masterRel="nextClick" afterEffect="1"/>
                                        <p:tgtEl>
                                          <p:spTgt spid="116807"/>
                                        </p:tgtEl>
                                        <p:attrNameLst>
                                          <p:attrName>style.visibility</p:attrName>
                                        </p:attrNameLst>
                                      </p:cBhvr>
                                      <p:to>
                                        <p:strVal val="hidden"/>
                                      </p:to>
                                    </p:set>
                                  </p:sub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116808"/>
                                        </p:tgtEl>
                                        <p:attrNameLst>
                                          <p:attrName>style.visibility</p:attrName>
                                        </p:attrNameLst>
                                      </p:cBhvr>
                                      <p:to>
                                        <p:strVal val="visible"/>
                                      </p:to>
                                    </p:set>
                                    <p:animEffect transition="in" filter="wipe(left)">
                                      <p:cBhvr>
                                        <p:cTn id="38" dur="500"/>
                                        <p:tgtEl>
                                          <p:spTgt spid="116808"/>
                                        </p:tgtEl>
                                      </p:cBhvr>
                                    </p:animEffect>
                                  </p:childTnLst>
                                  <p:subTnLst>
                                    <p:set>
                                      <p:cBhvr override="childStyle">
                                        <p:cTn dur="1" fill="hold" display="0" masterRel="nextClick" afterEffect="1"/>
                                        <p:tgtEl>
                                          <p:spTgt spid="116808"/>
                                        </p:tgtEl>
                                        <p:attrNameLst>
                                          <p:attrName>style.visibility</p:attrName>
                                        </p:attrNameLst>
                                      </p:cBhvr>
                                      <p:to>
                                        <p:strVal val="hidden"/>
                                      </p:to>
                                    </p:set>
                                  </p:subTnLst>
                                </p:cTn>
                              </p:par>
                            </p:childTnLst>
                          </p:cTn>
                        </p:par>
                      </p:childTnLst>
                    </p:cTn>
                  </p:par>
                  <p:par>
                    <p:cTn id="39" fill="hold" nodeType="clickPar">
                      <p:stCondLst>
                        <p:cond delay="indefinite"/>
                      </p:stCondLst>
                      <p:childTnLst>
                        <p:par>
                          <p:cTn id="40" fill="hold" nodeType="withGroup">
                            <p:stCondLst>
                              <p:cond delay="0"/>
                            </p:stCondLst>
                            <p:childTnLst>
                              <p:par>
                                <p:cTn id="41" presetID="39" presetClass="entr" presetSubtype="0" accel="100000" fill="hold" nodeType="clickEffect">
                                  <p:stCondLst>
                                    <p:cond delay="0"/>
                                  </p:stCondLst>
                                  <p:childTnLst>
                                    <p:set>
                                      <p:cBhvr>
                                        <p:cTn id="42" dur="1" fill="hold">
                                          <p:stCondLst>
                                            <p:cond delay="0"/>
                                          </p:stCondLst>
                                        </p:cTn>
                                        <p:tgtEl>
                                          <p:spTgt spid="116813"/>
                                        </p:tgtEl>
                                        <p:attrNameLst>
                                          <p:attrName>style.visibility</p:attrName>
                                        </p:attrNameLst>
                                      </p:cBhvr>
                                      <p:to>
                                        <p:strVal val="visible"/>
                                      </p:to>
                                    </p:set>
                                    <p:anim calcmode="lin" valueType="num">
                                      <p:cBhvr>
                                        <p:cTn id="43" dur="500" fill="hold"/>
                                        <p:tgtEl>
                                          <p:spTgt spid="116813"/>
                                        </p:tgtEl>
                                        <p:attrNameLst>
                                          <p:attrName>ppt_h</p:attrName>
                                        </p:attrNameLst>
                                      </p:cBhvr>
                                      <p:tavLst>
                                        <p:tav tm="0">
                                          <p:val>
                                            <p:strVal val="#ppt_h/20"/>
                                          </p:val>
                                        </p:tav>
                                        <p:tav tm="50000">
                                          <p:val>
                                            <p:strVal val="#ppt_h/20"/>
                                          </p:val>
                                        </p:tav>
                                        <p:tav tm="100000">
                                          <p:val>
                                            <p:strVal val="#ppt_h"/>
                                          </p:val>
                                        </p:tav>
                                      </p:tavLst>
                                    </p:anim>
                                    <p:anim calcmode="lin" valueType="num">
                                      <p:cBhvr>
                                        <p:cTn id="44" dur="500" fill="hold"/>
                                        <p:tgtEl>
                                          <p:spTgt spid="116813"/>
                                        </p:tgtEl>
                                        <p:attrNameLst>
                                          <p:attrName>ppt_w</p:attrName>
                                        </p:attrNameLst>
                                      </p:cBhvr>
                                      <p:tavLst>
                                        <p:tav tm="0">
                                          <p:val>
                                            <p:strVal val="#ppt_w+.3"/>
                                          </p:val>
                                        </p:tav>
                                        <p:tav tm="50000">
                                          <p:val>
                                            <p:strVal val="#ppt_w+.3"/>
                                          </p:val>
                                        </p:tav>
                                        <p:tav tm="100000">
                                          <p:val>
                                            <p:strVal val="#ppt_w"/>
                                          </p:val>
                                        </p:tav>
                                      </p:tavLst>
                                    </p:anim>
                                    <p:anim calcmode="lin" valueType="num">
                                      <p:cBhvr>
                                        <p:cTn id="45" dur="500" fill="hold"/>
                                        <p:tgtEl>
                                          <p:spTgt spid="116813"/>
                                        </p:tgtEl>
                                        <p:attrNameLst>
                                          <p:attrName>ppt_x</p:attrName>
                                        </p:attrNameLst>
                                      </p:cBhvr>
                                      <p:tavLst>
                                        <p:tav tm="0">
                                          <p:val>
                                            <p:strVal val="#ppt_x-.3"/>
                                          </p:val>
                                        </p:tav>
                                        <p:tav tm="50000">
                                          <p:val>
                                            <p:strVal val="#ppt_x"/>
                                          </p:val>
                                        </p:tav>
                                        <p:tav tm="100000">
                                          <p:val>
                                            <p:strVal val="#ppt_x"/>
                                          </p:val>
                                        </p:tav>
                                      </p:tavLst>
                                    </p:anim>
                                    <p:anim calcmode="lin" valueType="num">
                                      <p:cBhvr>
                                        <p:cTn id="46" dur="500" fill="hold"/>
                                        <p:tgtEl>
                                          <p:spTgt spid="1168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8792" name="Group 8"/>
          <p:cNvGrpSpPr>
            <a:grpSpLocks/>
          </p:cNvGrpSpPr>
          <p:nvPr/>
        </p:nvGrpSpPr>
        <p:grpSpPr bwMode="auto">
          <a:xfrm>
            <a:off x="446088" y="836613"/>
            <a:ext cx="8229600" cy="1944687"/>
            <a:chOff x="295" y="527"/>
            <a:chExt cx="5184" cy="1452"/>
          </a:xfrm>
        </p:grpSpPr>
        <p:sp>
          <p:nvSpPr>
            <p:cNvPr id="118793" name="AutoShape 9"/>
            <p:cNvSpPr>
              <a:spLocks noChangeArrowheads="1"/>
            </p:cNvSpPr>
            <p:nvPr/>
          </p:nvSpPr>
          <p:spPr bwMode="auto">
            <a:xfrm>
              <a:off x="295" y="527"/>
              <a:ext cx="5184" cy="1452"/>
            </a:xfrm>
            <a:prstGeom prst="foldedCorner">
              <a:avLst>
                <a:gd name="adj" fmla="val 7523"/>
              </a:avLst>
            </a:prstGeom>
            <a:gradFill rotWithShape="0">
              <a:gsLst>
                <a:gs pos="0">
                  <a:schemeClr val="bg1"/>
                </a:gs>
                <a:gs pos="100000">
                  <a:srgbClr val="FFFFCC"/>
                </a:gs>
              </a:gsLst>
              <a:lin ang="5400000" scaled="1"/>
            </a:gra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zh-CN" sz="3200" b="1"/>
            </a:p>
          </p:txBody>
        </p:sp>
        <p:sp>
          <p:nvSpPr>
            <p:cNvPr id="118794" name="Text Box 10"/>
            <p:cNvSpPr txBox="1">
              <a:spLocks noChangeArrowheads="1"/>
            </p:cNvSpPr>
            <p:nvPr/>
          </p:nvSpPr>
          <p:spPr bwMode="auto">
            <a:xfrm>
              <a:off x="476" y="602"/>
              <a:ext cx="4944" cy="1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solidFill>
                    <a:srgbClr val="0000FF"/>
                  </a:solidFill>
                  <a:latin typeface="宋体" pitchFamily="2" charset="-122"/>
                </a:rPr>
                <a:t>例</a:t>
              </a:r>
              <a:r>
                <a:rPr lang="en-US" altLang="zh-CN" sz="3200" b="1">
                  <a:solidFill>
                    <a:srgbClr val="0000FF"/>
                  </a:solidFill>
                  <a:latin typeface="宋体" pitchFamily="2" charset="-122"/>
                </a:rPr>
                <a:t>5 </a:t>
              </a:r>
              <a:r>
                <a:rPr lang="zh-CN" altLang="en-US" sz="3200" b="1"/>
                <a:t>将形状质量相同的砖块一一向右往外叠放，欲尽可能地延伸到远方，问最远可以延伸多大距离。</a:t>
              </a:r>
            </a:p>
          </p:txBody>
        </p:sp>
      </p:grpSp>
      <p:pic>
        <p:nvPicPr>
          <p:cNvPr id="118795" name="Picture 11" descr="HW"/>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17525" y="188913"/>
            <a:ext cx="862013" cy="914400"/>
          </a:xfrm>
          <a:prstGeom prst="rect">
            <a:avLst/>
          </a:prstGeom>
          <a:noFill/>
          <a:extLst>
            <a:ext uri="{909E8E84-426E-40DD-AFC4-6F175D3DCCD1}">
              <a14:hiddenFill xmlns:a14="http://schemas.microsoft.com/office/drawing/2010/main">
                <a:solidFill>
                  <a:srgbClr val="FFFFFF"/>
                </a:solidFill>
              </a14:hiddenFill>
            </a:ext>
          </a:extLst>
        </p:spPr>
      </p:pic>
      <p:sp>
        <p:nvSpPr>
          <p:cNvPr id="118819" name="Text Box 35"/>
          <p:cNvSpPr txBox="1">
            <a:spLocks noChangeArrowheads="1"/>
          </p:cNvSpPr>
          <p:nvPr/>
        </p:nvSpPr>
        <p:spPr bwMode="auto">
          <a:xfrm>
            <a:off x="2987675" y="2997200"/>
            <a:ext cx="61563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latin typeface="宋体" pitchFamily="2" charset="-122"/>
              </a:rPr>
              <a:t>设砖块是均质的，长度与重量均 为</a:t>
            </a:r>
            <a:r>
              <a:rPr lang="en-US" altLang="zh-CN" sz="2400" b="1">
                <a:latin typeface="宋体" pitchFamily="2" charset="-122"/>
              </a:rPr>
              <a:t>1</a:t>
            </a:r>
            <a:r>
              <a:rPr lang="zh-CN" altLang="en-US" sz="2400" b="1">
                <a:latin typeface="宋体" pitchFamily="2" charset="-122"/>
              </a:rPr>
              <a:t>，其 重心在中点</a:t>
            </a:r>
            <a:r>
              <a:rPr lang="en-US" altLang="zh-CN" sz="2400" b="1">
                <a:latin typeface="宋体" pitchFamily="2" charset="-122"/>
              </a:rPr>
              <a:t>1/2</a:t>
            </a:r>
            <a:r>
              <a:rPr lang="zh-CN" altLang="en-US" sz="2400" b="1">
                <a:latin typeface="宋体" pitchFamily="2" charset="-122"/>
              </a:rPr>
              <a:t>砖长处，现用</a:t>
            </a:r>
            <a:r>
              <a:rPr lang="zh-CN" altLang="en-US" sz="2400" b="1">
                <a:solidFill>
                  <a:srgbClr val="0000FF"/>
                </a:solidFill>
                <a:latin typeface="宋体" pitchFamily="2" charset="-122"/>
              </a:rPr>
              <a:t>归纳法</a:t>
            </a:r>
            <a:r>
              <a:rPr lang="zh-CN" altLang="en-US" sz="2400" b="1">
                <a:latin typeface="宋体" pitchFamily="2" charset="-122"/>
              </a:rPr>
              <a:t>推导。</a:t>
            </a:r>
            <a:r>
              <a:rPr lang="zh-CN" altLang="en-US"/>
              <a:t> </a:t>
            </a:r>
          </a:p>
        </p:txBody>
      </p:sp>
      <p:grpSp>
        <p:nvGrpSpPr>
          <p:cNvPr id="118846" name="Group 62"/>
          <p:cNvGrpSpPr>
            <a:grpSpLocks/>
          </p:cNvGrpSpPr>
          <p:nvPr/>
        </p:nvGrpSpPr>
        <p:grpSpPr bwMode="auto">
          <a:xfrm>
            <a:off x="107950" y="3284538"/>
            <a:ext cx="2735263" cy="2232025"/>
            <a:chOff x="68" y="2069"/>
            <a:chExt cx="1723" cy="1406"/>
          </a:xfrm>
        </p:grpSpPr>
        <p:sp>
          <p:nvSpPr>
            <p:cNvPr id="118797" name="Rectangle 13" descr="白色大理石"/>
            <p:cNvSpPr>
              <a:spLocks noChangeArrowheads="1"/>
            </p:cNvSpPr>
            <p:nvPr/>
          </p:nvSpPr>
          <p:spPr bwMode="auto">
            <a:xfrm>
              <a:off x="794" y="2341"/>
              <a:ext cx="816" cy="272"/>
            </a:xfrm>
            <a:prstGeom prst="rect">
              <a:avLst/>
            </a:prstGeom>
            <a:blipFill dpi="0" rotWithShape="1">
              <a:blip r:embed="rId4"/>
              <a:srcRect/>
              <a:tile tx="0" ty="0" sx="100000" sy="100000" flip="none" algn="tl"/>
            </a:blip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798" name="Rectangle 14" descr="白色大理石"/>
            <p:cNvSpPr>
              <a:spLocks noChangeArrowheads="1"/>
            </p:cNvSpPr>
            <p:nvPr/>
          </p:nvSpPr>
          <p:spPr bwMode="auto">
            <a:xfrm>
              <a:off x="386" y="2613"/>
              <a:ext cx="816" cy="272"/>
            </a:xfrm>
            <a:prstGeom prst="rect">
              <a:avLst/>
            </a:prstGeom>
            <a:blipFill dpi="0" rotWithShape="1">
              <a:blip r:embed="rId4"/>
              <a:srcRect/>
              <a:tile tx="0" ty="0" sx="100000" sy="100000" flip="none" algn="tl"/>
            </a:blip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799" name="Rectangle 15" descr="白色大理石"/>
            <p:cNvSpPr>
              <a:spLocks noChangeArrowheads="1"/>
            </p:cNvSpPr>
            <p:nvPr/>
          </p:nvSpPr>
          <p:spPr bwMode="auto">
            <a:xfrm>
              <a:off x="159" y="2885"/>
              <a:ext cx="816" cy="272"/>
            </a:xfrm>
            <a:prstGeom prst="rect">
              <a:avLst/>
            </a:prstGeom>
            <a:blipFill dpi="0" rotWithShape="1">
              <a:blip r:embed="rId4"/>
              <a:srcRect/>
              <a:tile tx="0" ty="0" sx="100000" sy="100000" flip="none" algn="tl"/>
            </a:blip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8808" name="Group 24"/>
            <p:cNvGrpSpPr>
              <a:grpSpLocks/>
            </p:cNvGrpSpPr>
            <p:nvPr/>
          </p:nvGrpSpPr>
          <p:grpSpPr bwMode="auto">
            <a:xfrm>
              <a:off x="68" y="3430"/>
              <a:ext cx="952" cy="45"/>
              <a:chOff x="295" y="3521"/>
              <a:chExt cx="952" cy="45"/>
            </a:xfrm>
          </p:grpSpPr>
          <p:sp>
            <p:nvSpPr>
              <p:cNvPr id="118802" name="Oval 18"/>
              <p:cNvSpPr>
                <a:spLocks noChangeArrowheads="1"/>
              </p:cNvSpPr>
              <p:nvPr/>
            </p:nvSpPr>
            <p:spPr bwMode="auto">
              <a:xfrm>
                <a:off x="295" y="3521"/>
                <a:ext cx="45" cy="45"/>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803" name="Oval 19"/>
              <p:cNvSpPr>
                <a:spLocks noChangeArrowheads="1"/>
              </p:cNvSpPr>
              <p:nvPr/>
            </p:nvSpPr>
            <p:spPr bwMode="auto">
              <a:xfrm>
                <a:off x="476" y="3521"/>
                <a:ext cx="45" cy="45"/>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804" name="Oval 20"/>
              <p:cNvSpPr>
                <a:spLocks noChangeArrowheads="1"/>
              </p:cNvSpPr>
              <p:nvPr/>
            </p:nvSpPr>
            <p:spPr bwMode="auto">
              <a:xfrm>
                <a:off x="658" y="3521"/>
                <a:ext cx="45" cy="45"/>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805" name="Oval 21"/>
              <p:cNvSpPr>
                <a:spLocks noChangeArrowheads="1"/>
              </p:cNvSpPr>
              <p:nvPr/>
            </p:nvSpPr>
            <p:spPr bwMode="auto">
              <a:xfrm>
                <a:off x="839" y="3521"/>
                <a:ext cx="45" cy="45"/>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806" name="Oval 22"/>
              <p:cNvSpPr>
                <a:spLocks noChangeArrowheads="1"/>
              </p:cNvSpPr>
              <p:nvPr/>
            </p:nvSpPr>
            <p:spPr bwMode="auto">
              <a:xfrm>
                <a:off x="1021" y="3521"/>
                <a:ext cx="45" cy="45"/>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807" name="Oval 23"/>
              <p:cNvSpPr>
                <a:spLocks noChangeArrowheads="1"/>
              </p:cNvSpPr>
              <p:nvPr/>
            </p:nvSpPr>
            <p:spPr bwMode="auto">
              <a:xfrm>
                <a:off x="1202" y="3521"/>
                <a:ext cx="45" cy="45"/>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8821" name="Group 37"/>
            <p:cNvGrpSpPr>
              <a:grpSpLocks/>
            </p:cNvGrpSpPr>
            <p:nvPr/>
          </p:nvGrpSpPr>
          <p:grpSpPr bwMode="auto">
            <a:xfrm>
              <a:off x="295" y="2069"/>
              <a:ext cx="952" cy="45"/>
              <a:chOff x="295" y="3521"/>
              <a:chExt cx="952" cy="45"/>
            </a:xfrm>
          </p:grpSpPr>
          <p:sp>
            <p:nvSpPr>
              <p:cNvPr id="118822" name="Oval 38"/>
              <p:cNvSpPr>
                <a:spLocks noChangeArrowheads="1"/>
              </p:cNvSpPr>
              <p:nvPr/>
            </p:nvSpPr>
            <p:spPr bwMode="auto">
              <a:xfrm>
                <a:off x="295" y="3521"/>
                <a:ext cx="45" cy="45"/>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823" name="Oval 39"/>
              <p:cNvSpPr>
                <a:spLocks noChangeArrowheads="1"/>
              </p:cNvSpPr>
              <p:nvPr/>
            </p:nvSpPr>
            <p:spPr bwMode="auto">
              <a:xfrm>
                <a:off x="476" y="3521"/>
                <a:ext cx="45" cy="45"/>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824" name="Oval 40"/>
              <p:cNvSpPr>
                <a:spLocks noChangeArrowheads="1"/>
              </p:cNvSpPr>
              <p:nvPr/>
            </p:nvSpPr>
            <p:spPr bwMode="auto">
              <a:xfrm>
                <a:off x="658" y="3521"/>
                <a:ext cx="45" cy="45"/>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825" name="Oval 41"/>
              <p:cNvSpPr>
                <a:spLocks noChangeArrowheads="1"/>
              </p:cNvSpPr>
              <p:nvPr/>
            </p:nvSpPr>
            <p:spPr bwMode="auto">
              <a:xfrm>
                <a:off x="839" y="3521"/>
                <a:ext cx="45" cy="45"/>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826" name="Oval 42"/>
              <p:cNvSpPr>
                <a:spLocks noChangeArrowheads="1"/>
              </p:cNvSpPr>
              <p:nvPr/>
            </p:nvSpPr>
            <p:spPr bwMode="auto">
              <a:xfrm>
                <a:off x="1021" y="3521"/>
                <a:ext cx="45" cy="45"/>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827" name="Oval 43"/>
              <p:cNvSpPr>
                <a:spLocks noChangeArrowheads="1"/>
              </p:cNvSpPr>
              <p:nvPr/>
            </p:nvSpPr>
            <p:spPr bwMode="auto">
              <a:xfrm>
                <a:off x="1202" y="3521"/>
                <a:ext cx="45" cy="45"/>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8828" name="AutoShape 44"/>
            <p:cNvSpPr>
              <a:spLocks/>
            </p:cNvSpPr>
            <p:nvPr/>
          </p:nvSpPr>
          <p:spPr bwMode="auto">
            <a:xfrm rot="-5400000">
              <a:off x="1067" y="2884"/>
              <a:ext cx="90" cy="181"/>
            </a:xfrm>
            <a:prstGeom prst="leftBrace">
              <a:avLst>
                <a:gd name="adj1" fmla="val 16759"/>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829" name="Text Box 45"/>
            <p:cNvSpPr txBox="1">
              <a:spLocks noChangeArrowheads="1"/>
            </p:cNvSpPr>
            <p:nvPr/>
          </p:nvSpPr>
          <p:spPr bwMode="auto">
            <a:xfrm>
              <a:off x="1021" y="3017"/>
              <a:ext cx="40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i="1">
                  <a:solidFill>
                    <a:srgbClr val="0000FF"/>
                  </a:solidFill>
                </a:rPr>
                <a:t>Z</a:t>
              </a:r>
              <a:r>
                <a:rPr lang="en-US" altLang="zh-CN" b="1" i="1" baseline="-25000">
                  <a:solidFill>
                    <a:srgbClr val="0000FF"/>
                  </a:solidFill>
                </a:rPr>
                <a:t>n</a:t>
              </a:r>
            </a:p>
          </p:txBody>
        </p:sp>
        <p:sp>
          <p:nvSpPr>
            <p:cNvPr id="118830" name="Line 46"/>
            <p:cNvSpPr>
              <a:spLocks noChangeShapeType="1"/>
            </p:cNvSpPr>
            <p:nvPr/>
          </p:nvSpPr>
          <p:spPr bwMode="auto">
            <a:xfrm>
              <a:off x="794" y="2749"/>
              <a:ext cx="0" cy="318"/>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8831" name="Line 47"/>
            <p:cNvSpPr>
              <a:spLocks noChangeShapeType="1"/>
            </p:cNvSpPr>
            <p:nvPr/>
          </p:nvSpPr>
          <p:spPr bwMode="auto">
            <a:xfrm>
              <a:off x="1202" y="2477"/>
              <a:ext cx="0" cy="272"/>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8832" name="Line 48"/>
            <p:cNvSpPr>
              <a:spLocks noChangeShapeType="1"/>
            </p:cNvSpPr>
            <p:nvPr/>
          </p:nvSpPr>
          <p:spPr bwMode="auto">
            <a:xfrm>
              <a:off x="567" y="2749"/>
              <a:ext cx="862"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8833" name="Line 49"/>
            <p:cNvSpPr>
              <a:spLocks noChangeShapeType="1"/>
            </p:cNvSpPr>
            <p:nvPr/>
          </p:nvSpPr>
          <p:spPr bwMode="auto">
            <a:xfrm flipV="1">
              <a:off x="975" y="2386"/>
              <a:ext cx="0" cy="59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8834" name="Text Box 50"/>
            <p:cNvSpPr txBox="1">
              <a:spLocks noChangeArrowheads="1"/>
            </p:cNvSpPr>
            <p:nvPr/>
          </p:nvSpPr>
          <p:spPr bwMode="auto">
            <a:xfrm>
              <a:off x="1247" y="2115"/>
              <a:ext cx="5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FF"/>
                  </a:solidFill>
                </a:rPr>
                <a:t>(</a:t>
              </a:r>
              <a:r>
                <a:rPr lang="en-US" altLang="zh-CN" b="1" i="1">
                  <a:solidFill>
                    <a:srgbClr val="0000FF"/>
                  </a:solidFill>
                </a:rPr>
                <a:t>n</a:t>
              </a:r>
              <a:r>
                <a:rPr lang="zh-CN" altLang="en-US" b="1">
                  <a:solidFill>
                    <a:srgbClr val="0000FF"/>
                  </a:solidFill>
                </a:rPr>
                <a:t>－</a:t>
              </a:r>
              <a:r>
                <a:rPr lang="en-US" altLang="zh-CN" b="1">
                  <a:solidFill>
                    <a:srgbClr val="0000FF"/>
                  </a:solidFill>
                </a:rPr>
                <a:t>1)</a:t>
              </a:r>
            </a:p>
          </p:txBody>
        </p:sp>
        <p:sp>
          <p:nvSpPr>
            <p:cNvPr id="118835" name="Text Box 51"/>
            <p:cNvSpPr txBox="1">
              <a:spLocks noChangeArrowheads="1"/>
            </p:cNvSpPr>
            <p:nvPr/>
          </p:nvSpPr>
          <p:spPr bwMode="auto">
            <a:xfrm>
              <a:off x="1429" y="2654"/>
              <a:ext cx="2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i="1">
                  <a:solidFill>
                    <a:srgbClr val="0000FF"/>
                  </a:solidFill>
                </a:rPr>
                <a:t>n</a:t>
              </a:r>
              <a:endParaRPr lang="en-US" altLang="zh-CN" b="1">
                <a:solidFill>
                  <a:srgbClr val="0000FF"/>
                </a:solidFill>
              </a:endParaRPr>
            </a:p>
          </p:txBody>
        </p:sp>
        <p:sp>
          <p:nvSpPr>
            <p:cNvPr id="118836" name="Text Box 52"/>
            <p:cNvSpPr txBox="1">
              <a:spLocks noChangeArrowheads="1"/>
            </p:cNvSpPr>
            <p:nvPr/>
          </p:nvSpPr>
          <p:spPr bwMode="auto">
            <a:xfrm>
              <a:off x="567" y="3203"/>
              <a:ext cx="5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FF"/>
                  </a:solidFill>
                </a:rPr>
                <a:t>(</a:t>
              </a:r>
              <a:r>
                <a:rPr lang="en-US" altLang="zh-CN" b="1" i="1">
                  <a:solidFill>
                    <a:srgbClr val="0000FF"/>
                  </a:solidFill>
                </a:rPr>
                <a:t>n</a:t>
              </a:r>
              <a:r>
                <a:rPr lang="zh-CN" altLang="en-US" b="1">
                  <a:solidFill>
                    <a:srgbClr val="0000FF"/>
                  </a:solidFill>
                </a:rPr>
                <a:t>＋</a:t>
              </a:r>
              <a:r>
                <a:rPr lang="en-US" altLang="zh-CN" b="1">
                  <a:solidFill>
                    <a:srgbClr val="0000FF"/>
                  </a:solidFill>
                </a:rPr>
                <a:t>1)</a:t>
              </a:r>
            </a:p>
          </p:txBody>
        </p:sp>
        <p:sp>
          <p:nvSpPr>
            <p:cNvPr id="118838" name="Oval 54"/>
            <p:cNvSpPr>
              <a:spLocks noChangeArrowheads="1"/>
            </p:cNvSpPr>
            <p:nvPr/>
          </p:nvSpPr>
          <p:spPr bwMode="auto">
            <a:xfrm>
              <a:off x="975" y="2704"/>
              <a:ext cx="46" cy="4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8840" name="Rectangle 5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8842" name="Rectangle 58"/>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18847" name="Group 63"/>
          <p:cNvGrpSpPr>
            <a:grpSpLocks/>
          </p:cNvGrpSpPr>
          <p:nvPr/>
        </p:nvGrpSpPr>
        <p:grpSpPr bwMode="auto">
          <a:xfrm>
            <a:off x="2987675" y="3860800"/>
            <a:ext cx="6084888" cy="2808288"/>
            <a:chOff x="1859" y="2432"/>
            <a:chExt cx="3833" cy="1769"/>
          </a:xfrm>
        </p:grpSpPr>
        <p:sp>
          <p:nvSpPr>
            <p:cNvPr id="118820" name="Text Box 36"/>
            <p:cNvSpPr txBox="1">
              <a:spLocks noChangeArrowheads="1"/>
            </p:cNvSpPr>
            <p:nvPr/>
          </p:nvSpPr>
          <p:spPr bwMode="auto">
            <a:xfrm>
              <a:off x="1859" y="2432"/>
              <a:ext cx="3833" cy="1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t>由第 </a:t>
              </a:r>
              <a:r>
                <a:rPr lang="en-US" altLang="zh-CN" sz="2400" b="1" i="1"/>
                <a:t>n</a:t>
              </a:r>
              <a:r>
                <a:rPr lang="zh-CN" altLang="en-US" sz="2400" b="1"/>
                <a:t>块砖受到的两个力的力矩相等，有：</a:t>
              </a:r>
            </a:p>
            <a:p>
              <a:r>
                <a:rPr lang="zh-CN" altLang="en-US" sz="2400" b="1"/>
                <a:t>              </a:t>
              </a:r>
              <a:r>
                <a:rPr lang="en-US" altLang="zh-CN" sz="2400" b="1">
                  <a:solidFill>
                    <a:srgbClr val="0000FF"/>
                  </a:solidFill>
                </a:rPr>
                <a:t>1/2-</a:t>
              </a:r>
              <a:r>
                <a:rPr lang="en-US" altLang="zh-CN" sz="2400" b="1" i="1">
                  <a:solidFill>
                    <a:srgbClr val="0000FF"/>
                  </a:solidFill>
                </a:rPr>
                <a:t>Z</a:t>
              </a:r>
              <a:r>
                <a:rPr lang="en-US" altLang="zh-CN" sz="2400" b="1" i="1" baseline="-25000">
                  <a:solidFill>
                    <a:srgbClr val="0000FF"/>
                  </a:solidFill>
                </a:rPr>
                <a:t>n</a:t>
              </a:r>
              <a:r>
                <a:rPr lang="en-US" altLang="zh-CN" sz="2400" b="1">
                  <a:solidFill>
                    <a:srgbClr val="0000FF"/>
                  </a:solidFill>
                </a:rPr>
                <a:t>= (</a:t>
              </a:r>
              <a:r>
                <a:rPr lang="en-US" altLang="zh-CN" sz="2400" b="1" i="1">
                  <a:solidFill>
                    <a:srgbClr val="0000FF"/>
                  </a:solidFill>
                </a:rPr>
                <a:t>n</a:t>
              </a:r>
              <a:r>
                <a:rPr lang="zh-CN" altLang="en-US" sz="2400" b="1">
                  <a:solidFill>
                    <a:srgbClr val="0000FF"/>
                  </a:solidFill>
                </a:rPr>
                <a:t>－</a:t>
              </a:r>
              <a:r>
                <a:rPr lang="en-US" altLang="zh-CN" sz="2400" b="1">
                  <a:solidFill>
                    <a:srgbClr val="0000FF"/>
                  </a:solidFill>
                </a:rPr>
                <a:t>1) </a:t>
              </a:r>
              <a:r>
                <a:rPr lang="en-US" altLang="zh-CN" sz="2400" b="1" i="1">
                  <a:solidFill>
                    <a:srgbClr val="0000FF"/>
                  </a:solidFill>
                </a:rPr>
                <a:t>Z</a:t>
              </a:r>
              <a:r>
                <a:rPr lang="en-US" altLang="zh-CN" sz="2400" b="1" i="1" baseline="-25000">
                  <a:solidFill>
                    <a:srgbClr val="0000FF"/>
                  </a:solidFill>
                </a:rPr>
                <a:t>n</a:t>
              </a:r>
            </a:p>
            <a:p>
              <a:r>
                <a:rPr lang="zh-CN" altLang="en-US" sz="2400" b="1"/>
                <a:t>故</a:t>
              </a:r>
              <a:r>
                <a:rPr lang="en-US" altLang="zh-CN" sz="2400" b="1" i="1">
                  <a:solidFill>
                    <a:srgbClr val="0000FF"/>
                  </a:solidFill>
                </a:rPr>
                <a:t>Z</a:t>
              </a:r>
              <a:r>
                <a:rPr lang="en-US" altLang="zh-CN" sz="2400" b="1" i="1" baseline="-25000">
                  <a:solidFill>
                    <a:srgbClr val="0000FF"/>
                  </a:solidFill>
                </a:rPr>
                <a:t>n</a:t>
              </a:r>
              <a:r>
                <a:rPr lang="en-US" altLang="zh-CN" sz="2400" b="1">
                  <a:solidFill>
                    <a:srgbClr val="0000FF"/>
                  </a:solidFill>
                </a:rPr>
                <a:t> =1/(2</a:t>
              </a:r>
              <a:r>
                <a:rPr lang="en-US" altLang="zh-CN" sz="2400" b="1" i="1">
                  <a:solidFill>
                    <a:srgbClr val="0000FF"/>
                  </a:solidFill>
                </a:rPr>
                <a:t>n</a:t>
              </a:r>
              <a:r>
                <a:rPr lang="en-US" altLang="zh-CN" sz="2400" b="1">
                  <a:solidFill>
                    <a:srgbClr val="0000FF"/>
                  </a:solidFill>
                </a:rPr>
                <a:t>)</a:t>
              </a:r>
              <a:r>
                <a:rPr lang="zh-CN" altLang="en-US" sz="2400" b="1"/>
                <a:t>，从而上面 </a:t>
              </a:r>
              <a:r>
                <a:rPr lang="en-US" altLang="zh-CN" sz="2400" b="1"/>
                <a:t>n</a:t>
              </a:r>
              <a:r>
                <a:rPr lang="zh-CN" altLang="en-US" sz="2400" b="1"/>
                <a:t>块砖向右推出的总距离为                 ，</a:t>
              </a:r>
            </a:p>
            <a:p>
              <a:endParaRPr lang="zh-CN" altLang="en-US" sz="2400" b="1"/>
            </a:p>
            <a:p>
              <a:endParaRPr lang="zh-CN" altLang="en-US" sz="2400" b="1"/>
            </a:p>
            <a:p>
              <a:endParaRPr lang="en-US" altLang="zh-CN" sz="2400" b="1"/>
            </a:p>
          </p:txBody>
        </p:sp>
        <p:graphicFrame>
          <p:nvGraphicFramePr>
            <p:cNvPr id="118839" name="Object 55"/>
            <p:cNvGraphicFramePr>
              <a:graphicFrameLocks noChangeAspect="1"/>
            </p:cNvGraphicFramePr>
            <p:nvPr/>
          </p:nvGraphicFramePr>
          <p:xfrm>
            <a:off x="2474" y="3113"/>
            <a:ext cx="950" cy="556"/>
          </p:xfrm>
          <a:graphic>
            <a:graphicData uri="http://schemas.openxmlformats.org/presentationml/2006/ole">
              <mc:AlternateContent xmlns:mc="http://schemas.openxmlformats.org/markup-compatibility/2006">
                <mc:Choice xmlns:v="urn:schemas-microsoft-com:vml" Requires="v">
                  <p:oleObj spid="_x0000_s118865" name="公式" r:id="rId5" imgW="583920" imgH="431640" progId="Equation.3">
                    <p:embed/>
                  </p:oleObj>
                </mc:Choice>
                <mc:Fallback>
                  <p:oleObj name="公式" r:id="rId5" imgW="583920" imgH="431640" progId="Equation.3">
                    <p:embed/>
                    <p:pic>
                      <p:nvPicPr>
                        <p:cNvPr id="0" name="Object 5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74" y="3113"/>
                          <a:ext cx="950" cy="5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8841" name="Object 57"/>
            <p:cNvGraphicFramePr>
              <a:graphicFrameLocks noChangeAspect="1"/>
            </p:cNvGraphicFramePr>
            <p:nvPr/>
          </p:nvGraphicFramePr>
          <p:xfrm>
            <a:off x="1974" y="3560"/>
            <a:ext cx="3219" cy="641"/>
          </p:xfrm>
          <a:graphic>
            <a:graphicData uri="http://schemas.openxmlformats.org/presentationml/2006/ole">
              <mc:AlternateContent xmlns:mc="http://schemas.openxmlformats.org/markup-compatibility/2006">
                <mc:Choice xmlns:v="urn:schemas-microsoft-com:vml" Requires="v">
                  <p:oleObj spid="_x0000_s118866" name="公式" r:id="rId7" imgW="2031840" imgH="431640" progId="Equation.3">
                    <p:embed/>
                  </p:oleObj>
                </mc:Choice>
                <mc:Fallback>
                  <p:oleObj name="公式" r:id="rId7" imgW="2031840" imgH="431640" progId="Equation.3">
                    <p:embed/>
                    <p:pic>
                      <p:nvPicPr>
                        <p:cNvPr id="0" name="Object 5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4" y="3560"/>
                          <a:ext cx="3219" cy="6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18844" name="Rectangle 60"/>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8845" name="AutoShape 61" descr="永恒"/>
          <p:cNvSpPr>
            <a:spLocks noChangeArrowheads="1"/>
          </p:cNvSpPr>
          <p:nvPr/>
        </p:nvSpPr>
        <p:spPr bwMode="auto">
          <a:xfrm>
            <a:off x="2700338" y="5445125"/>
            <a:ext cx="6192837" cy="1066800"/>
          </a:xfrm>
          <a:prstGeom prst="roundRect">
            <a:avLst>
              <a:gd name="adj" fmla="val 16667"/>
            </a:avLst>
          </a:prstGeom>
          <a:blipFill dpi="0" rotWithShape="0">
            <a:blip r:embed="rId9"/>
            <a:srcRect/>
            <a:tile tx="0" ty="0" sx="100000" sy="100000" flip="none" algn="tl"/>
          </a:blipFill>
          <a:ln w="25400">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sz="2400" b="1">
                <a:effectLst>
                  <a:outerShdw blurRad="38100" dist="38100" dir="2700000" algn="tl">
                    <a:srgbClr val="FFFFFF"/>
                  </a:outerShdw>
                </a:effectLst>
                <a:latin typeface="宋体" pitchFamily="2" charset="-122"/>
              </a:rPr>
              <a:t>故砖块向右可叠至 </a:t>
            </a:r>
            <a:r>
              <a:rPr kumimoji="1" lang="zh-CN" altLang="en-US" sz="2400" b="1">
                <a:solidFill>
                  <a:srgbClr val="0000FF"/>
                </a:solidFill>
                <a:effectLst>
                  <a:outerShdw blurRad="38100" dist="38100" dir="2700000" algn="tl">
                    <a:srgbClr val="000000"/>
                  </a:outerShdw>
                </a:effectLst>
                <a:latin typeface="宋体" pitchFamily="2" charset="-122"/>
              </a:rPr>
              <a:t>任意远</a:t>
            </a:r>
            <a:r>
              <a:rPr kumimoji="1" lang="zh-CN" altLang="en-US" sz="2400" b="1">
                <a:solidFill>
                  <a:srgbClr val="3366FF"/>
                </a:solidFill>
                <a:effectLst>
                  <a:outerShdw blurRad="38100" dist="38100" dir="2700000" algn="tl">
                    <a:srgbClr val="000000"/>
                  </a:outerShdw>
                </a:effectLst>
                <a:latin typeface="宋体" pitchFamily="2" charset="-122"/>
              </a:rPr>
              <a:t> </a:t>
            </a:r>
            <a:r>
              <a:rPr kumimoji="1" lang="zh-CN" altLang="en-US" sz="2400" b="1">
                <a:effectLst>
                  <a:outerShdw blurRad="38100" dist="38100" dir="2700000" algn="tl">
                    <a:srgbClr val="FFFFFF"/>
                  </a:outerShdw>
                </a:effectLst>
                <a:latin typeface="宋体" pitchFamily="2" charset="-122"/>
              </a:rPr>
              <a:t>，这一结果多少</a:t>
            </a:r>
          </a:p>
          <a:p>
            <a:r>
              <a:rPr kumimoji="1" lang="zh-CN" altLang="en-US" sz="2400" b="1">
                <a:effectLst>
                  <a:outerShdw blurRad="38100" dist="38100" dir="2700000" algn="tl">
                    <a:srgbClr val="FFFFFF"/>
                  </a:outerShdw>
                </a:effectLst>
                <a:latin typeface="宋体" pitchFamily="2" charset="-122"/>
              </a:rPr>
              <a:t>有点出人意料。</a:t>
            </a:r>
            <a:r>
              <a:rPr kumimoji="1" lang="zh-CN" altLang="en-US" sz="2400" b="1">
                <a:latin typeface="宋体" pitchFamily="2" charset="-122"/>
              </a:rPr>
              <a:t>  </a:t>
            </a:r>
          </a:p>
        </p:txBody>
      </p:sp>
      <p:grpSp>
        <p:nvGrpSpPr>
          <p:cNvPr id="118848" name="Group 64"/>
          <p:cNvGrpSpPr>
            <a:grpSpLocks/>
          </p:cNvGrpSpPr>
          <p:nvPr/>
        </p:nvGrpSpPr>
        <p:grpSpPr bwMode="auto">
          <a:xfrm>
            <a:off x="1547813" y="5300663"/>
            <a:ext cx="1219200" cy="1166812"/>
            <a:chOff x="1746" y="3249"/>
            <a:chExt cx="768" cy="735"/>
          </a:xfrm>
        </p:grpSpPr>
        <p:sp>
          <p:nvSpPr>
            <p:cNvPr id="118849" name="AutoShape 65"/>
            <p:cNvSpPr>
              <a:spLocks noChangeAspect="1" noChangeArrowheads="1" noTextEdit="1"/>
            </p:cNvSpPr>
            <p:nvPr/>
          </p:nvSpPr>
          <p:spPr bwMode="auto">
            <a:xfrm>
              <a:off x="1746" y="3249"/>
              <a:ext cx="76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118850" name="Group 66"/>
            <p:cNvGrpSpPr>
              <a:grpSpLocks/>
            </p:cNvGrpSpPr>
            <p:nvPr/>
          </p:nvGrpSpPr>
          <p:grpSpPr bwMode="auto">
            <a:xfrm>
              <a:off x="1964" y="3379"/>
              <a:ext cx="341" cy="573"/>
              <a:chOff x="1964" y="3379"/>
              <a:chExt cx="341" cy="573"/>
            </a:xfrm>
          </p:grpSpPr>
          <p:sp>
            <p:nvSpPr>
              <p:cNvPr id="118851" name="Freeform 67"/>
              <p:cNvSpPr>
                <a:spLocks/>
              </p:cNvSpPr>
              <p:nvPr/>
            </p:nvSpPr>
            <p:spPr bwMode="auto">
              <a:xfrm>
                <a:off x="2007" y="3379"/>
                <a:ext cx="134" cy="133"/>
              </a:xfrm>
              <a:custGeom>
                <a:avLst/>
                <a:gdLst>
                  <a:gd name="T0" fmla="*/ 171 w 538"/>
                  <a:gd name="T1" fmla="*/ 32 h 532"/>
                  <a:gd name="T2" fmla="*/ 218 w 538"/>
                  <a:gd name="T3" fmla="*/ 7 h 532"/>
                  <a:gd name="T4" fmla="*/ 277 w 538"/>
                  <a:gd name="T5" fmla="*/ 0 h 532"/>
                  <a:gd name="T6" fmla="*/ 330 w 538"/>
                  <a:gd name="T7" fmla="*/ 16 h 532"/>
                  <a:gd name="T8" fmla="*/ 390 w 538"/>
                  <a:gd name="T9" fmla="*/ 52 h 532"/>
                  <a:gd name="T10" fmla="*/ 461 w 538"/>
                  <a:gd name="T11" fmla="*/ 136 h 532"/>
                  <a:gd name="T12" fmla="*/ 512 w 538"/>
                  <a:gd name="T13" fmla="*/ 236 h 532"/>
                  <a:gd name="T14" fmla="*/ 535 w 538"/>
                  <a:gd name="T15" fmla="*/ 319 h 532"/>
                  <a:gd name="T16" fmla="*/ 538 w 538"/>
                  <a:gd name="T17" fmla="*/ 400 h 532"/>
                  <a:gd name="T18" fmla="*/ 528 w 538"/>
                  <a:gd name="T19" fmla="*/ 463 h 532"/>
                  <a:gd name="T20" fmla="*/ 496 w 538"/>
                  <a:gd name="T21" fmla="*/ 506 h 532"/>
                  <a:gd name="T22" fmla="*/ 449 w 538"/>
                  <a:gd name="T23" fmla="*/ 532 h 532"/>
                  <a:gd name="T24" fmla="*/ 407 w 538"/>
                  <a:gd name="T25" fmla="*/ 517 h 532"/>
                  <a:gd name="T26" fmla="*/ 339 w 538"/>
                  <a:gd name="T27" fmla="*/ 495 h 532"/>
                  <a:gd name="T28" fmla="*/ 263 w 538"/>
                  <a:gd name="T29" fmla="*/ 414 h 532"/>
                  <a:gd name="T30" fmla="*/ 203 w 538"/>
                  <a:gd name="T31" fmla="*/ 313 h 532"/>
                  <a:gd name="T32" fmla="*/ 198 w 538"/>
                  <a:gd name="T33" fmla="*/ 297 h 532"/>
                  <a:gd name="T34" fmla="*/ 34 w 538"/>
                  <a:gd name="T35" fmla="*/ 274 h 532"/>
                  <a:gd name="T36" fmla="*/ 0 w 538"/>
                  <a:gd name="T37" fmla="*/ 227 h 532"/>
                  <a:gd name="T38" fmla="*/ 11 w 538"/>
                  <a:gd name="T39" fmla="*/ 210 h 532"/>
                  <a:gd name="T40" fmla="*/ 189 w 538"/>
                  <a:gd name="T41" fmla="*/ 250 h 532"/>
                  <a:gd name="T42" fmla="*/ 159 w 538"/>
                  <a:gd name="T43" fmla="*/ 190 h 532"/>
                  <a:gd name="T44" fmla="*/ 145 w 538"/>
                  <a:gd name="T45" fmla="*/ 107 h 532"/>
                  <a:gd name="T46" fmla="*/ 159 w 538"/>
                  <a:gd name="T47" fmla="*/ 60 h 532"/>
                  <a:gd name="T48" fmla="*/ 171 w 538"/>
                  <a:gd name="T49" fmla="*/ 32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38" h="532">
                    <a:moveTo>
                      <a:pt x="171" y="32"/>
                    </a:moveTo>
                    <a:lnTo>
                      <a:pt x="218" y="7"/>
                    </a:lnTo>
                    <a:lnTo>
                      <a:pt x="277" y="0"/>
                    </a:lnTo>
                    <a:lnTo>
                      <a:pt x="330" y="16"/>
                    </a:lnTo>
                    <a:lnTo>
                      <a:pt x="390" y="52"/>
                    </a:lnTo>
                    <a:lnTo>
                      <a:pt x="461" y="136"/>
                    </a:lnTo>
                    <a:lnTo>
                      <a:pt x="512" y="236"/>
                    </a:lnTo>
                    <a:lnTo>
                      <a:pt x="535" y="319"/>
                    </a:lnTo>
                    <a:lnTo>
                      <a:pt x="538" y="400"/>
                    </a:lnTo>
                    <a:lnTo>
                      <a:pt x="528" y="463"/>
                    </a:lnTo>
                    <a:lnTo>
                      <a:pt x="496" y="506"/>
                    </a:lnTo>
                    <a:lnTo>
                      <a:pt x="449" y="532"/>
                    </a:lnTo>
                    <a:lnTo>
                      <a:pt x="407" y="517"/>
                    </a:lnTo>
                    <a:lnTo>
                      <a:pt x="339" y="495"/>
                    </a:lnTo>
                    <a:lnTo>
                      <a:pt x="263" y="414"/>
                    </a:lnTo>
                    <a:lnTo>
                      <a:pt x="203" y="313"/>
                    </a:lnTo>
                    <a:lnTo>
                      <a:pt x="198" y="297"/>
                    </a:lnTo>
                    <a:lnTo>
                      <a:pt x="34" y="274"/>
                    </a:lnTo>
                    <a:lnTo>
                      <a:pt x="0" y="227"/>
                    </a:lnTo>
                    <a:lnTo>
                      <a:pt x="11" y="210"/>
                    </a:lnTo>
                    <a:lnTo>
                      <a:pt x="189" y="250"/>
                    </a:lnTo>
                    <a:lnTo>
                      <a:pt x="159" y="190"/>
                    </a:lnTo>
                    <a:lnTo>
                      <a:pt x="145" y="107"/>
                    </a:lnTo>
                    <a:lnTo>
                      <a:pt x="159" y="60"/>
                    </a:lnTo>
                    <a:lnTo>
                      <a:pt x="171"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8852" name="Freeform 68"/>
              <p:cNvSpPr>
                <a:spLocks/>
              </p:cNvSpPr>
              <p:nvPr/>
            </p:nvSpPr>
            <p:spPr bwMode="auto">
              <a:xfrm>
                <a:off x="1964" y="3519"/>
                <a:ext cx="139" cy="264"/>
              </a:xfrm>
              <a:custGeom>
                <a:avLst/>
                <a:gdLst>
                  <a:gd name="T0" fmla="*/ 409 w 557"/>
                  <a:gd name="T1" fmla="*/ 190 h 1056"/>
                  <a:gd name="T2" fmla="*/ 457 w 557"/>
                  <a:gd name="T3" fmla="*/ 158 h 1056"/>
                  <a:gd name="T4" fmla="*/ 520 w 557"/>
                  <a:gd name="T5" fmla="*/ 122 h 1056"/>
                  <a:gd name="T6" fmla="*/ 557 w 557"/>
                  <a:gd name="T7" fmla="*/ 49 h 1056"/>
                  <a:gd name="T8" fmla="*/ 537 w 557"/>
                  <a:gd name="T9" fmla="*/ 12 h 1056"/>
                  <a:gd name="T10" fmla="*/ 494 w 557"/>
                  <a:gd name="T11" fmla="*/ 0 h 1056"/>
                  <a:gd name="T12" fmla="*/ 440 w 557"/>
                  <a:gd name="T13" fmla="*/ 31 h 1056"/>
                  <a:gd name="T14" fmla="*/ 357 w 557"/>
                  <a:gd name="T15" fmla="*/ 106 h 1056"/>
                  <a:gd name="T16" fmla="*/ 287 w 557"/>
                  <a:gd name="T17" fmla="*/ 168 h 1056"/>
                  <a:gd name="T18" fmla="*/ 227 w 557"/>
                  <a:gd name="T19" fmla="*/ 237 h 1056"/>
                  <a:gd name="T20" fmla="*/ 139 w 557"/>
                  <a:gd name="T21" fmla="*/ 306 h 1056"/>
                  <a:gd name="T22" fmla="*/ 60 w 557"/>
                  <a:gd name="T23" fmla="*/ 395 h 1056"/>
                  <a:gd name="T24" fmla="*/ 70 w 557"/>
                  <a:gd name="T25" fmla="*/ 523 h 1056"/>
                  <a:gd name="T26" fmla="*/ 60 w 557"/>
                  <a:gd name="T27" fmla="*/ 631 h 1056"/>
                  <a:gd name="T28" fmla="*/ 60 w 557"/>
                  <a:gd name="T29" fmla="*/ 720 h 1056"/>
                  <a:gd name="T30" fmla="*/ 40 w 557"/>
                  <a:gd name="T31" fmla="*/ 809 h 1056"/>
                  <a:gd name="T32" fmla="*/ 20 w 557"/>
                  <a:gd name="T33" fmla="*/ 868 h 1056"/>
                  <a:gd name="T34" fmla="*/ 0 w 557"/>
                  <a:gd name="T35" fmla="*/ 1006 h 1056"/>
                  <a:gd name="T36" fmla="*/ 60 w 557"/>
                  <a:gd name="T37" fmla="*/ 1056 h 1056"/>
                  <a:gd name="T38" fmla="*/ 20 w 557"/>
                  <a:gd name="T39" fmla="*/ 1036 h 1056"/>
                  <a:gd name="T40" fmla="*/ 109 w 557"/>
                  <a:gd name="T41" fmla="*/ 1016 h 1056"/>
                  <a:gd name="T42" fmla="*/ 40 w 557"/>
                  <a:gd name="T43" fmla="*/ 987 h 1056"/>
                  <a:gd name="T44" fmla="*/ 158 w 557"/>
                  <a:gd name="T45" fmla="*/ 1006 h 1056"/>
                  <a:gd name="T46" fmla="*/ 158 w 557"/>
                  <a:gd name="T47" fmla="*/ 928 h 1056"/>
                  <a:gd name="T48" fmla="*/ 119 w 557"/>
                  <a:gd name="T49" fmla="*/ 839 h 1056"/>
                  <a:gd name="T50" fmla="*/ 129 w 557"/>
                  <a:gd name="T51" fmla="*/ 750 h 1056"/>
                  <a:gd name="T52" fmla="*/ 139 w 557"/>
                  <a:gd name="T53" fmla="*/ 631 h 1056"/>
                  <a:gd name="T54" fmla="*/ 139 w 557"/>
                  <a:gd name="T55" fmla="*/ 533 h 1056"/>
                  <a:gd name="T56" fmla="*/ 129 w 557"/>
                  <a:gd name="T57" fmla="*/ 434 h 1056"/>
                  <a:gd name="T58" fmla="*/ 261 w 557"/>
                  <a:gd name="T59" fmla="*/ 307 h 1056"/>
                  <a:gd name="T60" fmla="*/ 324 w 557"/>
                  <a:gd name="T61" fmla="*/ 249 h 1056"/>
                  <a:gd name="T62" fmla="*/ 409 w 557"/>
                  <a:gd name="T63" fmla="*/ 190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57" h="1056">
                    <a:moveTo>
                      <a:pt x="409" y="190"/>
                    </a:moveTo>
                    <a:lnTo>
                      <a:pt x="457" y="158"/>
                    </a:lnTo>
                    <a:lnTo>
                      <a:pt x="520" y="122"/>
                    </a:lnTo>
                    <a:lnTo>
                      <a:pt x="557" y="49"/>
                    </a:lnTo>
                    <a:lnTo>
                      <a:pt x="537" y="12"/>
                    </a:lnTo>
                    <a:lnTo>
                      <a:pt x="494" y="0"/>
                    </a:lnTo>
                    <a:lnTo>
                      <a:pt x="440" y="31"/>
                    </a:lnTo>
                    <a:lnTo>
                      <a:pt x="357" y="106"/>
                    </a:lnTo>
                    <a:lnTo>
                      <a:pt x="287" y="168"/>
                    </a:lnTo>
                    <a:lnTo>
                      <a:pt x="227" y="237"/>
                    </a:lnTo>
                    <a:lnTo>
                      <a:pt x="139" y="306"/>
                    </a:lnTo>
                    <a:lnTo>
                      <a:pt x="60" y="395"/>
                    </a:lnTo>
                    <a:lnTo>
                      <a:pt x="70" y="523"/>
                    </a:lnTo>
                    <a:lnTo>
                      <a:pt x="60" y="631"/>
                    </a:lnTo>
                    <a:lnTo>
                      <a:pt x="60" y="720"/>
                    </a:lnTo>
                    <a:lnTo>
                      <a:pt x="40" y="809"/>
                    </a:lnTo>
                    <a:lnTo>
                      <a:pt x="20" y="868"/>
                    </a:lnTo>
                    <a:lnTo>
                      <a:pt x="0" y="1006"/>
                    </a:lnTo>
                    <a:lnTo>
                      <a:pt x="60" y="1056"/>
                    </a:lnTo>
                    <a:lnTo>
                      <a:pt x="20" y="1036"/>
                    </a:lnTo>
                    <a:lnTo>
                      <a:pt x="109" y="1016"/>
                    </a:lnTo>
                    <a:lnTo>
                      <a:pt x="40" y="987"/>
                    </a:lnTo>
                    <a:lnTo>
                      <a:pt x="158" y="1006"/>
                    </a:lnTo>
                    <a:lnTo>
                      <a:pt x="158" y="928"/>
                    </a:lnTo>
                    <a:lnTo>
                      <a:pt x="119" y="839"/>
                    </a:lnTo>
                    <a:lnTo>
                      <a:pt x="129" y="750"/>
                    </a:lnTo>
                    <a:lnTo>
                      <a:pt x="139" y="631"/>
                    </a:lnTo>
                    <a:lnTo>
                      <a:pt x="139" y="533"/>
                    </a:lnTo>
                    <a:lnTo>
                      <a:pt x="129" y="434"/>
                    </a:lnTo>
                    <a:lnTo>
                      <a:pt x="261" y="307"/>
                    </a:lnTo>
                    <a:lnTo>
                      <a:pt x="324" y="249"/>
                    </a:lnTo>
                    <a:lnTo>
                      <a:pt x="409" y="1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8853" name="Freeform 69"/>
              <p:cNvSpPr>
                <a:spLocks/>
              </p:cNvSpPr>
              <p:nvPr/>
            </p:nvSpPr>
            <p:spPr bwMode="auto">
              <a:xfrm>
                <a:off x="2134" y="3525"/>
                <a:ext cx="171" cy="234"/>
              </a:xfrm>
              <a:custGeom>
                <a:avLst/>
                <a:gdLst>
                  <a:gd name="T0" fmla="*/ 99 w 685"/>
                  <a:gd name="T1" fmla="*/ 171 h 933"/>
                  <a:gd name="T2" fmla="*/ 49 w 685"/>
                  <a:gd name="T3" fmla="*/ 131 h 933"/>
                  <a:gd name="T4" fmla="*/ 26 w 685"/>
                  <a:gd name="T5" fmla="*/ 99 h 933"/>
                  <a:gd name="T6" fmla="*/ 2 w 685"/>
                  <a:gd name="T7" fmla="*/ 37 h 933"/>
                  <a:gd name="T8" fmla="*/ 0 w 685"/>
                  <a:gd name="T9" fmla="*/ 0 h 933"/>
                  <a:gd name="T10" fmla="*/ 92 w 685"/>
                  <a:gd name="T11" fmla="*/ 15 h 933"/>
                  <a:gd name="T12" fmla="*/ 82 w 685"/>
                  <a:gd name="T13" fmla="*/ 15 h 933"/>
                  <a:gd name="T14" fmla="*/ 131 w 685"/>
                  <a:gd name="T15" fmla="*/ 10 h 933"/>
                  <a:gd name="T16" fmla="*/ 181 w 685"/>
                  <a:gd name="T17" fmla="*/ 57 h 933"/>
                  <a:gd name="T18" fmla="*/ 261 w 685"/>
                  <a:gd name="T19" fmla="*/ 157 h 933"/>
                  <a:gd name="T20" fmla="*/ 342 w 685"/>
                  <a:gd name="T21" fmla="*/ 227 h 933"/>
                  <a:gd name="T22" fmla="*/ 401 w 685"/>
                  <a:gd name="T23" fmla="*/ 279 h 933"/>
                  <a:gd name="T24" fmla="*/ 517 w 685"/>
                  <a:gd name="T25" fmla="*/ 400 h 933"/>
                  <a:gd name="T26" fmla="*/ 546 w 685"/>
                  <a:gd name="T27" fmla="*/ 509 h 933"/>
                  <a:gd name="T28" fmla="*/ 562 w 685"/>
                  <a:gd name="T29" fmla="*/ 600 h 933"/>
                  <a:gd name="T30" fmla="*/ 596 w 685"/>
                  <a:gd name="T31" fmla="*/ 677 h 933"/>
                  <a:gd name="T32" fmla="*/ 615 w 685"/>
                  <a:gd name="T33" fmla="*/ 736 h 933"/>
                  <a:gd name="T34" fmla="*/ 645 w 685"/>
                  <a:gd name="T35" fmla="*/ 805 h 933"/>
                  <a:gd name="T36" fmla="*/ 685 w 685"/>
                  <a:gd name="T37" fmla="*/ 884 h 933"/>
                  <a:gd name="T38" fmla="*/ 655 w 685"/>
                  <a:gd name="T39" fmla="*/ 933 h 933"/>
                  <a:gd name="T40" fmla="*/ 606 w 685"/>
                  <a:gd name="T41" fmla="*/ 913 h 933"/>
                  <a:gd name="T42" fmla="*/ 576 w 685"/>
                  <a:gd name="T43" fmla="*/ 848 h 933"/>
                  <a:gd name="T44" fmla="*/ 527 w 685"/>
                  <a:gd name="T45" fmla="*/ 874 h 933"/>
                  <a:gd name="T46" fmla="*/ 497 w 685"/>
                  <a:gd name="T47" fmla="*/ 815 h 933"/>
                  <a:gd name="T48" fmla="*/ 559 w 685"/>
                  <a:gd name="T49" fmla="*/ 784 h 933"/>
                  <a:gd name="T50" fmla="*/ 539 w 685"/>
                  <a:gd name="T51" fmla="*/ 714 h 933"/>
                  <a:gd name="T52" fmla="*/ 497 w 685"/>
                  <a:gd name="T53" fmla="*/ 607 h 933"/>
                  <a:gd name="T54" fmla="*/ 497 w 685"/>
                  <a:gd name="T55" fmla="*/ 499 h 933"/>
                  <a:gd name="T56" fmla="*/ 398 w 685"/>
                  <a:gd name="T57" fmla="*/ 371 h 933"/>
                  <a:gd name="T58" fmla="*/ 314 w 685"/>
                  <a:gd name="T59" fmla="*/ 326 h 933"/>
                  <a:gd name="T60" fmla="*/ 228 w 685"/>
                  <a:gd name="T61" fmla="*/ 258 h 933"/>
                  <a:gd name="T62" fmla="*/ 145 w 685"/>
                  <a:gd name="T63" fmla="*/ 204 h 933"/>
                  <a:gd name="T64" fmla="*/ 99 w 685"/>
                  <a:gd name="T65" fmla="*/ 171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85" h="933">
                    <a:moveTo>
                      <a:pt x="99" y="171"/>
                    </a:moveTo>
                    <a:lnTo>
                      <a:pt x="49" y="131"/>
                    </a:lnTo>
                    <a:lnTo>
                      <a:pt x="26" y="99"/>
                    </a:lnTo>
                    <a:lnTo>
                      <a:pt x="2" y="37"/>
                    </a:lnTo>
                    <a:lnTo>
                      <a:pt x="0" y="0"/>
                    </a:lnTo>
                    <a:lnTo>
                      <a:pt x="92" y="15"/>
                    </a:lnTo>
                    <a:lnTo>
                      <a:pt x="82" y="15"/>
                    </a:lnTo>
                    <a:lnTo>
                      <a:pt x="131" y="10"/>
                    </a:lnTo>
                    <a:lnTo>
                      <a:pt x="181" y="57"/>
                    </a:lnTo>
                    <a:lnTo>
                      <a:pt x="261" y="157"/>
                    </a:lnTo>
                    <a:lnTo>
                      <a:pt x="342" y="227"/>
                    </a:lnTo>
                    <a:lnTo>
                      <a:pt x="401" y="279"/>
                    </a:lnTo>
                    <a:lnTo>
                      <a:pt x="517" y="400"/>
                    </a:lnTo>
                    <a:lnTo>
                      <a:pt x="546" y="509"/>
                    </a:lnTo>
                    <a:lnTo>
                      <a:pt x="562" y="600"/>
                    </a:lnTo>
                    <a:lnTo>
                      <a:pt x="596" y="677"/>
                    </a:lnTo>
                    <a:lnTo>
                      <a:pt x="615" y="736"/>
                    </a:lnTo>
                    <a:lnTo>
                      <a:pt x="645" y="805"/>
                    </a:lnTo>
                    <a:lnTo>
                      <a:pt x="685" y="884"/>
                    </a:lnTo>
                    <a:lnTo>
                      <a:pt x="655" y="933"/>
                    </a:lnTo>
                    <a:lnTo>
                      <a:pt x="606" y="913"/>
                    </a:lnTo>
                    <a:lnTo>
                      <a:pt x="576" y="848"/>
                    </a:lnTo>
                    <a:lnTo>
                      <a:pt x="527" y="874"/>
                    </a:lnTo>
                    <a:lnTo>
                      <a:pt x="497" y="815"/>
                    </a:lnTo>
                    <a:lnTo>
                      <a:pt x="559" y="784"/>
                    </a:lnTo>
                    <a:lnTo>
                      <a:pt x="539" y="714"/>
                    </a:lnTo>
                    <a:lnTo>
                      <a:pt x="497" y="607"/>
                    </a:lnTo>
                    <a:lnTo>
                      <a:pt x="497" y="499"/>
                    </a:lnTo>
                    <a:lnTo>
                      <a:pt x="398" y="371"/>
                    </a:lnTo>
                    <a:lnTo>
                      <a:pt x="314" y="326"/>
                    </a:lnTo>
                    <a:lnTo>
                      <a:pt x="228" y="258"/>
                    </a:lnTo>
                    <a:lnTo>
                      <a:pt x="145" y="204"/>
                    </a:lnTo>
                    <a:lnTo>
                      <a:pt x="99" y="17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8854" name="Freeform 70"/>
              <p:cNvSpPr>
                <a:spLocks/>
              </p:cNvSpPr>
              <p:nvPr/>
            </p:nvSpPr>
            <p:spPr bwMode="auto">
              <a:xfrm>
                <a:off x="2064" y="3524"/>
                <a:ext cx="109" cy="207"/>
              </a:xfrm>
              <a:custGeom>
                <a:avLst/>
                <a:gdLst>
                  <a:gd name="T0" fmla="*/ 168 w 439"/>
                  <a:gd name="T1" fmla="*/ 0 h 829"/>
                  <a:gd name="T2" fmla="*/ 234 w 439"/>
                  <a:gd name="T3" fmla="*/ 0 h 829"/>
                  <a:gd name="T4" fmla="*/ 314 w 439"/>
                  <a:gd name="T5" fmla="*/ 15 h 829"/>
                  <a:gd name="T6" fmla="*/ 359 w 439"/>
                  <a:gd name="T7" fmla="*/ 59 h 829"/>
                  <a:gd name="T8" fmla="*/ 402 w 439"/>
                  <a:gd name="T9" fmla="*/ 140 h 829"/>
                  <a:gd name="T10" fmla="*/ 424 w 439"/>
                  <a:gd name="T11" fmla="*/ 199 h 829"/>
                  <a:gd name="T12" fmla="*/ 439 w 439"/>
                  <a:gd name="T13" fmla="*/ 272 h 829"/>
                  <a:gd name="T14" fmla="*/ 439 w 439"/>
                  <a:gd name="T15" fmla="*/ 359 h 829"/>
                  <a:gd name="T16" fmla="*/ 432 w 439"/>
                  <a:gd name="T17" fmla="*/ 448 h 829"/>
                  <a:gd name="T18" fmla="*/ 424 w 439"/>
                  <a:gd name="T19" fmla="*/ 543 h 829"/>
                  <a:gd name="T20" fmla="*/ 395 w 439"/>
                  <a:gd name="T21" fmla="*/ 660 h 829"/>
                  <a:gd name="T22" fmla="*/ 359 w 439"/>
                  <a:gd name="T23" fmla="*/ 742 h 829"/>
                  <a:gd name="T24" fmla="*/ 292 w 439"/>
                  <a:gd name="T25" fmla="*/ 807 h 829"/>
                  <a:gd name="T26" fmla="*/ 219 w 439"/>
                  <a:gd name="T27" fmla="*/ 829 h 829"/>
                  <a:gd name="T28" fmla="*/ 139 w 439"/>
                  <a:gd name="T29" fmla="*/ 807 h 829"/>
                  <a:gd name="T30" fmla="*/ 87 w 439"/>
                  <a:gd name="T31" fmla="*/ 705 h 829"/>
                  <a:gd name="T32" fmla="*/ 52 w 439"/>
                  <a:gd name="T33" fmla="*/ 610 h 829"/>
                  <a:gd name="T34" fmla="*/ 29 w 439"/>
                  <a:gd name="T35" fmla="*/ 499 h 829"/>
                  <a:gd name="T36" fmla="*/ 0 w 439"/>
                  <a:gd name="T37" fmla="*/ 396 h 829"/>
                  <a:gd name="T38" fmla="*/ 0 w 439"/>
                  <a:gd name="T39" fmla="*/ 257 h 829"/>
                  <a:gd name="T40" fmla="*/ 22 w 439"/>
                  <a:gd name="T41" fmla="*/ 162 h 829"/>
                  <a:gd name="T42" fmla="*/ 52 w 439"/>
                  <a:gd name="T43" fmla="*/ 88 h 829"/>
                  <a:gd name="T44" fmla="*/ 87 w 439"/>
                  <a:gd name="T45" fmla="*/ 0 h 829"/>
                  <a:gd name="T46" fmla="*/ 168 w 439"/>
                  <a:gd name="T47" fmla="*/ 0 h 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39" h="829">
                    <a:moveTo>
                      <a:pt x="168" y="0"/>
                    </a:moveTo>
                    <a:lnTo>
                      <a:pt x="234" y="0"/>
                    </a:lnTo>
                    <a:lnTo>
                      <a:pt x="314" y="15"/>
                    </a:lnTo>
                    <a:lnTo>
                      <a:pt x="359" y="59"/>
                    </a:lnTo>
                    <a:lnTo>
                      <a:pt x="402" y="140"/>
                    </a:lnTo>
                    <a:lnTo>
                      <a:pt x="424" y="199"/>
                    </a:lnTo>
                    <a:lnTo>
                      <a:pt x="439" y="272"/>
                    </a:lnTo>
                    <a:lnTo>
                      <a:pt x="439" y="359"/>
                    </a:lnTo>
                    <a:lnTo>
                      <a:pt x="432" y="448"/>
                    </a:lnTo>
                    <a:lnTo>
                      <a:pt x="424" y="543"/>
                    </a:lnTo>
                    <a:lnTo>
                      <a:pt x="395" y="660"/>
                    </a:lnTo>
                    <a:lnTo>
                      <a:pt x="359" y="742"/>
                    </a:lnTo>
                    <a:lnTo>
                      <a:pt x="292" y="807"/>
                    </a:lnTo>
                    <a:lnTo>
                      <a:pt x="219" y="829"/>
                    </a:lnTo>
                    <a:lnTo>
                      <a:pt x="139" y="807"/>
                    </a:lnTo>
                    <a:lnTo>
                      <a:pt x="87" y="705"/>
                    </a:lnTo>
                    <a:lnTo>
                      <a:pt x="52" y="610"/>
                    </a:lnTo>
                    <a:lnTo>
                      <a:pt x="29" y="499"/>
                    </a:lnTo>
                    <a:lnTo>
                      <a:pt x="0" y="396"/>
                    </a:lnTo>
                    <a:lnTo>
                      <a:pt x="0" y="257"/>
                    </a:lnTo>
                    <a:lnTo>
                      <a:pt x="22" y="162"/>
                    </a:lnTo>
                    <a:lnTo>
                      <a:pt x="52" y="88"/>
                    </a:lnTo>
                    <a:lnTo>
                      <a:pt x="87" y="0"/>
                    </a:lnTo>
                    <a:lnTo>
                      <a:pt x="16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8855" name="Freeform 71"/>
              <p:cNvSpPr>
                <a:spLocks/>
              </p:cNvSpPr>
              <p:nvPr/>
            </p:nvSpPr>
            <p:spPr bwMode="auto">
              <a:xfrm>
                <a:off x="2137" y="3702"/>
                <a:ext cx="84" cy="238"/>
              </a:xfrm>
              <a:custGeom>
                <a:avLst/>
                <a:gdLst>
                  <a:gd name="T0" fmla="*/ 63 w 338"/>
                  <a:gd name="T1" fmla="*/ 110 h 953"/>
                  <a:gd name="T2" fmla="*/ 19 w 338"/>
                  <a:gd name="T3" fmla="*/ 47 h 953"/>
                  <a:gd name="T4" fmla="*/ 33 w 338"/>
                  <a:gd name="T5" fmla="*/ 0 h 953"/>
                  <a:gd name="T6" fmla="*/ 78 w 338"/>
                  <a:gd name="T7" fmla="*/ 0 h 953"/>
                  <a:gd name="T8" fmla="*/ 128 w 338"/>
                  <a:gd name="T9" fmla="*/ 51 h 953"/>
                  <a:gd name="T10" fmla="*/ 195 w 338"/>
                  <a:gd name="T11" fmla="*/ 157 h 953"/>
                  <a:gd name="T12" fmla="*/ 232 w 338"/>
                  <a:gd name="T13" fmla="*/ 258 h 953"/>
                  <a:gd name="T14" fmla="*/ 264 w 338"/>
                  <a:gd name="T15" fmla="*/ 355 h 953"/>
                  <a:gd name="T16" fmla="*/ 275 w 338"/>
                  <a:gd name="T17" fmla="*/ 446 h 953"/>
                  <a:gd name="T18" fmla="*/ 272 w 338"/>
                  <a:gd name="T19" fmla="*/ 492 h 953"/>
                  <a:gd name="T20" fmla="*/ 239 w 338"/>
                  <a:gd name="T21" fmla="*/ 550 h 953"/>
                  <a:gd name="T22" fmla="*/ 184 w 338"/>
                  <a:gd name="T23" fmla="*/ 707 h 953"/>
                  <a:gd name="T24" fmla="*/ 121 w 338"/>
                  <a:gd name="T25" fmla="*/ 796 h 953"/>
                  <a:gd name="T26" fmla="*/ 106 w 338"/>
                  <a:gd name="T27" fmla="*/ 835 h 953"/>
                  <a:gd name="T28" fmla="*/ 165 w 338"/>
                  <a:gd name="T29" fmla="*/ 843 h 953"/>
                  <a:gd name="T30" fmla="*/ 243 w 338"/>
                  <a:gd name="T31" fmla="*/ 843 h 953"/>
                  <a:gd name="T32" fmla="*/ 338 w 338"/>
                  <a:gd name="T33" fmla="*/ 879 h 953"/>
                  <a:gd name="T34" fmla="*/ 331 w 338"/>
                  <a:gd name="T35" fmla="*/ 906 h 953"/>
                  <a:gd name="T36" fmla="*/ 316 w 338"/>
                  <a:gd name="T37" fmla="*/ 937 h 953"/>
                  <a:gd name="T38" fmla="*/ 286 w 338"/>
                  <a:gd name="T39" fmla="*/ 953 h 953"/>
                  <a:gd name="T40" fmla="*/ 228 w 338"/>
                  <a:gd name="T41" fmla="*/ 929 h 953"/>
                  <a:gd name="T42" fmla="*/ 165 w 338"/>
                  <a:gd name="T43" fmla="*/ 895 h 953"/>
                  <a:gd name="T44" fmla="*/ 78 w 338"/>
                  <a:gd name="T45" fmla="*/ 890 h 953"/>
                  <a:gd name="T46" fmla="*/ 22 w 338"/>
                  <a:gd name="T47" fmla="*/ 902 h 953"/>
                  <a:gd name="T48" fmla="*/ 0 w 338"/>
                  <a:gd name="T49" fmla="*/ 882 h 953"/>
                  <a:gd name="T50" fmla="*/ 0 w 338"/>
                  <a:gd name="T51" fmla="*/ 855 h 953"/>
                  <a:gd name="T52" fmla="*/ 30 w 338"/>
                  <a:gd name="T53" fmla="*/ 824 h 953"/>
                  <a:gd name="T54" fmla="*/ 78 w 338"/>
                  <a:gd name="T55" fmla="*/ 772 h 953"/>
                  <a:gd name="T56" fmla="*/ 162 w 338"/>
                  <a:gd name="T57" fmla="*/ 644 h 953"/>
                  <a:gd name="T58" fmla="*/ 199 w 338"/>
                  <a:gd name="T59" fmla="*/ 531 h 953"/>
                  <a:gd name="T60" fmla="*/ 210 w 338"/>
                  <a:gd name="T61" fmla="*/ 422 h 953"/>
                  <a:gd name="T62" fmla="*/ 206 w 338"/>
                  <a:gd name="T63" fmla="*/ 363 h 953"/>
                  <a:gd name="T64" fmla="*/ 177 w 338"/>
                  <a:gd name="T65" fmla="*/ 258 h 953"/>
                  <a:gd name="T66" fmla="*/ 99 w 338"/>
                  <a:gd name="T67" fmla="*/ 144 h 953"/>
                  <a:gd name="T68" fmla="*/ 45 w 338"/>
                  <a:gd name="T69" fmla="*/ 86 h 953"/>
                  <a:gd name="T70" fmla="*/ 63 w 338"/>
                  <a:gd name="T71" fmla="*/ 110 h 9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8" h="953">
                    <a:moveTo>
                      <a:pt x="63" y="110"/>
                    </a:moveTo>
                    <a:lnTo>
                      <a:pt x="19" y="47"/>
                    </a:lnTo>
                    <a:lnTo>
                      <a:pt x="33" y="0"/>
                    </a:lnTo>
                    <a:lnTo>
                      <a:pt x="78" y="0"/>
                    </a:lnTo>
                    <a:lnTo>
                      <a:pt x="128" y="51"/>
                    </a:lnTo>
                    <a:lnTo>
                      <a:pt x="195" y="157"/>
                    </a:lnTo>
                    <a:lnTo>
                      <a:pt x="232" y="258"/>
                    </a:lnTo>
                    <a:lnTo>
                      <a:pt x="264" y="355"/>
                    </a:lnTo>
                    <a:lnTo>
                      <a:pt x="275" y="446"/>
                    </a:lnTo>
                    <a:lnTo>
                      <a:pt x="272" y="492"/>
                    </a:lnTo>
                    <a:lnTo>
                      <a:pt x="239" y="550"/>
                    </a:lnTo>
                    <a:lnTo>
                      <a:pt x="184" y="707"/>
                    </a:lnTo>
                    <a:lnTo>
                      <a:pt x="121" y="796"/>
                    </a:lnTo>
                    <a:lnTo>
                      <a:pt x="106" y="835"/>
                    </a:lnTo>
                    <a:lnTo>
                      <a:pt x="165" y="843"/>
                    </a:lnTo>
                    <a:lnTo>
                      <a:pt x="243" y="843"/>
                    </a:lnTo>
                    <a:lnTo>
                      <a:pt x="338" y="879"/>
                    </a:lnTo>
                    <a:lnTo>
                      <a:pt x="331" y="906"/>
                    </a:lnTo>
                    <a:lnTo>
                      <a:pt x="316" y="937"/>
                    </a:lnTo>
                    <a:lnTo>
                      <a:pt x="286" y="953"/>
                    </a:lnTo>
                    <a:lnTo>
                      <a:pt x="228" y="929"/>
                    </a:lnTo>
                    <a:lnTo>
                      <a:pt x="165" y="895"/>
                    </a:lnTo>
                    <a:lnTo>
                      <a:pt x="78" y="890"/>
                    </a:lnTo>
                    <a:lnTo>
                      <a:pt x="22" y="902"/>
                    </a:lnTo>
                    <a:lnTo>
                      <a:pt x="0" y="882"/>
                    </a:lnTo>
                    <a:lnTo>
                      <a:pt x="0" y="855"/>
                    </a:lnTo>
                    <a:lnTo>
                      <a:pt x="30" y="824"/>
                    </a:lnTo>
                    <a:lnTo>
                      <a:pt x="78" y="772"/>
                    </a:lnTo>
                    <a:lnTo>
                      <a:pt x="162" y="644"/>
                    </a:lnTo>
                    <a:lnTo>
                      <a:pt x="199" y="531"/>
                    </a:lnTo>
                    <a:lnTo>
                      <a:pt x="210" y="422"/>
                    </a:lnTo>
                    <a:lnTo>
                      <a:pt x="206" y="363"/>
                    </a:lnTo>
                    <a:lnTo>
                      <a:pt x="177" y="258"/>
                    </a:lnTo>
                    <a:lnTo>
                      <a:pt x="99" y="144"/>
                    </a:lnTo>
                    <a:lnTo>
                      <a:pt x="45" y="86"/>
                    </a:lnTo>
                    <a:lnTo>
                      <a:pt x="63" y="1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8856" name="Freeform 72"/>
              <p:cNvSpPr>
                <a:spLocks/>
              </p:cNvSpPr>
              <p:nvPr/>
            </p:nvSpPr>
            <p:spPr bwMode="auto">
              <a:xfrm>
                <a:off x="2025" y="3698"/>
                <a:ext cx="84" cy="254"/>
              </a:xfrm>
              <a:custGeom>
                <a:avLst/>
                <a:gdLst>
                  <a:gd name="T0" fmla="*/ 173 w 336"/>
                  <a:gd name="T1" fmla="*/ 183 h 1016"/>
                  <a:gd name="T2" fmla="*/ 225 w 336"/>
                  <a:gd name="T3" fmla="*/ 81 h 1016"/>
                  <a:gd name="T4" fmla="*/ 275 w 336"/>
                  <a:gd name="T5" fmla="*/ 0 h 1016"/>
                  <a:gd name="T6" fmla="*/ 312 w 336"/>
                  <a:gd name="T7" fmla="*/ 0 h 1016"/>
                  <a:gd name="T8" fmla="*/ 333 w 336"/>
                  <a:gd name="T9" fmla="*/ 32 h 1016"/>
                  <a:gd name="T10" fmla="*/ 336 w 336"/>
                  <a:gd name="T11" fmla="*/ 88 h 1016"/>
                  <a:gd name="T12" fmla="*/ 305 w 336"/>
                  <a:gd name="T13" fmla="*/ 127 h 1016"/>
                  <a:gd name="T14" fmla="*/ 252 w 336"/>
                  <a:gd name="T15" fmla="*/ 179 h 1016"/>
                  <a:gd name="T16" fmla="*/ 210 w 336"/>
                  <a:gd name="T17" fmla="*/ 237 h 1016"/>
                  <a:gd name="T18" fmla="*/ 167 w 336"/>
                  <a:gd name="T19" fmla="*/ 317 h 1016"/>
                  <a:gd name="T20" fmla="*/ 149 w 336"/>
                  <a:gd name="T21" fmla="*/ 372 h 1016"/>
                  <a:gd name="T22" fmla="*/ 130 w 336"/>
                  <a:gd name="T23" fmla="*/ 442 h 1016"/>
                  <a:gd name="T24" fmla="*/ 128 w 336"/>
                  <a:gd name="T25" fmla="*/ 530 h 1016"/>
                  <a:gd name="T26" fmla="*/ 134 w 336"/>
                  <a:gd name="T27" fmla="*/ 610 h 1016"/>
                  <a:gd name="T28" fmla="*/ 155 w 336"/>
                  <a:gd name="T29" fmla="*/ 708 h 1016"/>
                  <a:gd name="T30" fmla="*/ 194 w 336"/>
                  <a:gd name="T31" fmla="*/ 796 h 1016"/>
                  <a:gd name="T32" fmla="*/ 229 w 336"/>
                  <a:gd name="T33" fmla="*/ 847 h 1016"/>
                  <a:gd name="T34" fmla="*/ 250 w 336"/>
                  <a:gd name="T35" fmla="*/ 884 h 1016"/>
                  <a:gd name="T36" fmla="*/ 252 w 336"/>
                  <a:gd name="T37" fmla="*/ 913 h 1016"/>
                  <a:gd name="T38" fmla="*/ 235 w 336"/>
                  <a:gd name="T39" fmla="*/ 923 h 1016"/>
                  <a:gd name="T40" fmla="*/ 192 w 336"/>
                  <a:gd name="T41" fmla="*/ 931 h 1016"/>
                  <a:gd name="T42" fmla="*/ 128 w 336"/>
                  <a:gd name="T43" fmla="*/ 953 h 1016"/>
                  <a:gd name="T44" fmla="*/ 78 w 336"/>
                  <a:gd name="T45" fmla="*/ 982 h 1016"/>
                  <a:gd name="T46" fmla="*/ 48 w 336"/>
                  <a:gd name="T47" fmla="*/ 1016 h 1016"/>
                  <a:gd name="T48" fmla="*/ 21 w 336"/>
                  <a:gd name="T49" fmla="*/ 1008 h 1016"/>
                  <a:gd name="T50" fmla="*/ 0 w 336"/>
                  <a:gd name="T51" fmla="*/ 968 h 1016"/>
                  <a:gd name="T52" fmla="*/ 0 w 336"/>
                  <a:gd name="T53" fmla="*/ 934 h 1016"/>
                  <a:gd name="T54" fmla="*/ 48 w 336"/>
                  <a:gd name="T55" fmla="*/ 906 h 1016"/>
                  <a:gd name="T56" fmla="*/ 130 w 336"/>
                  <a:gd name="T57" fmla="*/ 887 h 1016"/>
                  <a:gd name="T58" fmla="*/ 207 w 336"/>
                  <a:gd name="T59" fmla="*/ 876 h 1016"/>
                  <a:gd name="T60" fmla="*/ 173 w 336"/>
                  <a:gd name="T61" fmla="*/ 836 h 1016"/>
                  <a:gd name="T62" fmla="*/ 153 w 336"/>
                  <a:gd name="T63" fmla="*/ 785 h 1016"/>
                  <a:gd name="T64" fmla="*/ 124 w 336"/>
                  <a:gd name="T65" fmla="*/ 712 h 1016"/>
                  <a:gd name="T66" fmla="*/ 93 w 336"/>
                  <a:gd name="T67" fmla="*/ 636 h 1016"/>
                  <a:gd name="T68" fmla="*/ 85 w 336"/>
                  <a:gd name="T69" fmla="*/ 541 h 1016"/>
                  <a:gd name="T70" fmla="*/ 82 w 336"/>
                  <a:gd name="T71" fmla="*/ 449 h 1016"/>
                  <a:gd name="T72" fmla="*/ 103 w 336"/>
                  <a:gd name="T73" fmla="*/ 362 h 1016"/>
                  <a:gd name="T74" fmla="*/ 143 w 336"/>
                  <a:gd name="T75" fmla="*/ 245 h 1016"/>
                  <a:gd name="T76" fmla="*/ 173 w 336"/>
                  <a:gd name="T77" fmla="*/ 183 h 1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36" h="1016">
                    <a:moveTo>
                      <a:pt x="173" y="183"/>
                    </a:moveTo>
                    <a:lnTo>
                      <a:pt x="225" y="81"/>
                    </a:lnTo>
                    <a:lnTo>
                      <a:pt x="275" y="0"/>
                    </a:lnTo>
                    <a:lnTo>
                      <a:pt x="312" y="0"/>
                    </a:lnTo>
                    <a:lnTo>
                      <a:pt x="333" y="32"/>
                    </a:lnTo>
                    <a:lnTo>
                      <a:pt x="336" y="88"/>
                    </a:lnTo>
                    <a:lnTo>
                      <a:pt x="305" y="127"/>
                    </a:lnTo>
                    <a:lnTo>
                      <a:pt x="252" y="179"/>
                    </a:lnTo>
                    <a:lnTo>
                      <a:pt x="210" y="237"/>
                    </a:lnTo>
                    <a:lnTo>
                      <a:pt x="167" y="317"/>
                    </a:lnTo>
                    <a:lnTo>
                      <a:pt x="149" y="372"/>
                    </a:lnTo>
                    <a:lnTo>
                      <a:pt x="130" y="442"/>
                    </a:lnTo>
                    <a:lnTo>
                      <a:pt x="128" y="530"/>
                    </a:lnTo>
                    <a:lnTo>
                      <a:pt x="134" y="610"/>
                    </a:lnTo>
                    <a:lnTo>
                      <a:pt x="155" y="708"/>
                    </a:lnTo>
                    <a:lnTo>
                      <a:pt x="194" y="796"/>
                    </a:lnTo>
                    <a:lnTo>
                      <a:pt x="229" y="847"/>
                    </a:lnTo>
                    <a:lnTo>
                      <a:pt x="250" y="884"/>
                    </a:lnTo>
                    <a:lnTo>
                      <a:pt x="252" y="913"/>
                    </a:lnTo>
                    <a:lnTo>
                      <a:pt x="235" y="923"/>
                    </a:lnTo>
                    <a:lnTo>
                      <a:pt x="192" y="931"/>
                    </a:lnTo>
                    <a:lnTo>
                      <a:pt x="128" y="953"/>
                    </a:lnTo>
                    <a:lnTo>
                      <a:pt x="78" y="982"/>
                    </a:lnTo>
                    <a:lnTo>
                      <a:pt x="48" y="1016"/>
                    </a:lnTo>
                    <a:lnTo>
                      <a:pt x="21" y="1008"/>
                    </a:lnTo>
                    <a:lnTo>
                      <a:pt x="0" y="968"/>
                    </a:lnTo>
                    <a:lnTo>
                      <a:pt x="0" y="934"/>
                    </a:lnTo>
                    <a:lnTo>
                      <a:pt x="48" y="906"/>
                    </a:lnTo>
                    <a:lnTo>
                      <a:pt x="130" y="887"/>
                    </a:lnTo>
                    <a:lnTo>
                      <a:pt x="207" y="876"/>
                    </a:lnTo>
                    <a:lnTo>
                      <a:pt x="173" y="836"/>
                    </a:lnTo>
                    <a:lnTo>
                      <a:pt x="153" y="785"/>
                    </a:lnTo>
                    <a:lnTo>
                      <a:pt x="124" y="712"/>
                    </a:lnTo>
                    <a:lnTo>
                      <a:pt x="93" y="636"/>
                    </a:lnTo>
                    <a:lnTo>
                      <a:pt x="85" y="541"/>
                    </a:lnTo>
                    <a:lnTo>
                      <a:pt x="82" y="449"/>
                    </a:lnTo>
                    <a:lnTo>
                      <a:pt x="103" y="362"/>
                    </a:lnTo>
                    <a:lnTo>
                      <a:pt x="143" y="245"/>
                    </a:lnTo>
                    <a:lnTo>
                      <a:pt x="173" y="1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18857" name="Freeform 73"/>
            <p:cNvSpPr>
              <a:spLocks/>
            </p:cNvSpPr>
            <p:nvPr/>
          </p:nvSpPr>
          <p:spPr bwMode="auto">
            <a:xfrm>
              <a:off x="2082" y="3448"/>
              <a:ext cx="52" cy="51"/>
            </a:xfrm>
            <a:custGeom>
              <a:avLst/>
              <a:gdLst>
                <a:gd name="T0" fmla="*/ 182 w 210"/>
                <a:gd name="T1" fmla="*/ 203 h 203"/>
                <a:gd name="T2" fmla="*/ 8 w 210"/>
                <a:gd name="T3" fmla="*/ 54 h 203"/>
                <a:gd name="T4" fmla="*/ 0 w 210"/>
                <a:gd name="T5" fmla="*/ 24 h 203"/>
                <a:gd name="T6" fmla="*/ 19 w 210"/>
                <a:gd name="T7" fmla="*/ 5 h 203"/>
                <a:gd name="T8" fmla="*/ 48 w 210"/>
                <a:gd name="T9" fmla="*/ 0 h 203"/>
                <a:gd name="T10" fmla="*/ 210 w 210"/>
                <a:gd name="T11" fmla="*/ 181 h 203"/>
                <a:gd name="T12" fmla="*/ 206 w 210"/>
                <a:gd name="T13" fmla="*/ 203 h 203"/>
                <a:gd name="T14" fmla="*/ 182 w 210"/>
                <a:gd name="T15" fmla="*/ 203 h 2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203">
                  <a:moveTo>
                    <a:pt x="182" y="203"/>
                  </a:moveTo>
                  <a:lnTo>
                    <a:pt x="8" y="54"/>
                  </a:lnTo>
                  <a:lnTo>
                    <a:pt x="0" y="24"/>
                  </a:lnTo>
                  <a:lnTo>
                    <a:pt x="19" y="5"/>
                  </a:lnTo>
                  <a:lnTo>
                    <a:pt x="48" y="0"/>
                  </a:lnTo>
                  <a:lnTo>
                    <a:pt x="210" y="181"/>
                  </a:lnTo>
                  <a:lnTo>
                    <a:pt x="206" y="203"/>
                  </a:lnTo>
                  <a:lnTo>
                    <a:pt x="182" y="2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18858" name="Group 74"/>
            <p:cNvGrpSpPr>
              <a:grpSpLocks/>
            </p:cNvGrpSpPr>
            <p:nvPr/>
          </p:nvGrpSpPr>
          <p:grpSpPr bwMode="auto">
            <a:xfrm>
              <a:off x="1940" y="3249"/>
              <a:ext cx="304" cy="164"/>
              <a:chOff x="1940" y="3249"/>
              <a:chExt cx="304" cy="164"/>
            </a:xfrm>
          </p:grpSpPr>
          <p:sp>
            <p:nvSpPr>
              <p:cNvPr id="118859" name="Freeform 75"/>
              <p:cNvSpPr>
                <a:spLocks/>
              </p:cNvSpPr>
              <p:nvPr/>
            </p:nvSpPr>
            <p:spPr bwMode="auto">
              <a:xfrm>
                <a:off x="2012" y="3263"/>
                <a:ext cx="46" cy="56"/>
              </a:xfrm>
              <a:custGeom>
                <a:avLst/>
                <a:gdLst>
                  <a:gd name="T0" fmla="*/ 150 w 184"/>
                  <a:gd name="T1" fmla="*/ 222 h 226"/>
                  <a:gd name="T2" fmla="*/ 2 w 184"/>
                  <a:gd name="T3" fmla="*/ 47 h 226"/>
                  <a:gd name="T4" fmla="*/ 0 w 184"/>
                  <a:gd name="T5" fmla="*/ 16 h 226"/>
                  <a:gd name="T6" fmla="*/ 21 w 184"/>
                  <a:gd name="T7" fmla="*/ 0 h 226"/>
                  <a:gd name="T8" fmla="*/ 52 w 184"/>
                  <a:gd name="T9" fmla="*/ 0 h 226"/>
                  <a:gd name="T10" fmla="*/ 184 w 184"/>
                  <a:gd name="T11" fmla="*/ 204 h 226"/>
                  <a:gd name="T12" fmla="*/ 175 w 184"/>
                  <a:gd name="T13" fmla="*/ 226 h 226"/>
                  <a:gd name="T14" fmla="*/ 150 w 184"/>
                  <a:gd name="T15" fmla="*/ 222 h 2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4" h="226">
                    <a:moveTo>
                      <a:pt x="150" y="222"/>
                    </a:moveTo>
                    <a:lnTo>
                      <a:pt x="2" y="47"/>
                    </a:lnTo>
                    <a:lnTo>
                      <a:pt x="0" y="16"/>
                    </a:lnTo>
                    <a:lnTo>
                      <a:pt x="21" y="0"/>
                    </a:lnTo>
                    <a:lnTo>
                      <a:pt x="52" y="0"/>
                    </a:lnTo>
                    <a:lnTo>
                      <a:pt x="184" y="204"/>
                    </a:lnTo>
                    <a:lnTo>
                      <a:pt x="175" y="226"/>
                    </a:lnTo>
                    <a:lnTo>
                      <a:pt x="150" y="2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8860" name="Freeform 76"/>
              <p:cNvSpPr>
                <a:spLocks/>
              </p:cNvSpPr>
              <p:nvPr/>
            </p:nvSpPr>
            <p:spPr bwMode="auto">
              <a:xfrm>
                <a:off x="1947" y="3320"/>
                <a:ext cx="67" cy="28"/>
              </a:xfrm>
              <a:custGeom>
                <a:avLst/>
                <a:gdLst>
                  <a:gd name="T0" fmla="*/ 247 w 269"/>
                  <a:gd name="T1" fmla="*/ 110 h 110"/>
                  <a:gd name="T2" fmla="*/ 23 w 269"/>
                  <a:gd name="T3" fmla="*/ 68 h 110"/>
                  <a:gd name="T4" fmla="*/ 0 w 269"/>
                  <a:gd name="T5" fmla="*/ 46 h 110"/>
                  <a:gd name="T6" fmla="*/ 7 w 269"/>
                  <a:gd name="T7" fmla="*/ 18 h 110"/>
                  <a:gd name="T8" fmla="*/ 30 w 269"/>
                  <a:gd name="T9" fmla="*/ 0 h 110"/>
                  <a:gd name="T10" fmla="*/ 261 w 269"/>
                  <a:gd name="T11" fmla="*/ 76 h 110"/>
                  <a:gd name="T12" fmla="*/ 269 w 269"/>
                  <a:gd name="T13" fmla="*/ 97 h 110"/>
                  <a:gd name="T14" fmla="*/ 247 w 269"/>
                  <a:gd name="T15" fmla="*/ 110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9" h="110">
                    <a:moveTo>
                      <a:pt x="247" y="110"/>
                    </a:moveTo>
                    <a:lnTo>
                      <a:pt x="23" y="68"/>
                    </a:lnTo>
                    <a:lnTo>
                      <a:pt x="0" y="46"/>
                    </a:lnTo>
                    <a:lnTo>
                      <a:pt x="7" y="18"/>
                    </a:lnTo>
                    <a:lnTo>
                      <a:pt x="30" y="0"/>
                    </a:lnTo>
                    <a:lnTo>
                      <a:pt x="261" y="76"/>
                    </a:lnTo>
                    <a:lnTo>
                      <a:pt x="269" y="97"/>
                    </a:lnTo>
                    <a:lnTo>
                      <a:pt x="247" y="1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8861" name="Freeform 77"/>
              <p:cNvSpPr>
                <a:spLocks/>
              </p:cNvSpPr>
              <p:nvPr/>
            </p:nvSpPr>
            <p:spPr bwMode="auto">
              <a:xfrm>
                <a:off x="2145" y="3280"/>
                <a:ext cx="59" cy="47"/>
              </a:xfrm>
              <a:custGeom>
                <a:avLst/>
                <a:gdLst>
                  <a:gd name="T0" fmla="*/ 5 w 235"/>
                  <a:gd name="T1" fmla="*/ 153 h 188"/>
                  <a:gd name="T2" fmla="*/ 188 w 235"/>
                  <a:gd name="T3" fmla="*/ 2 h 188"/>
                  <a:gd name="T4" fmla="*/ 219 w 235"/>
                  <a:gd name="T5" fmla="*/ 0 h 188"/>
                  <a:gd name="T6" fmla="*/ 235 w 235"/>
                  <a:gd name="T7" fmla="*/ 23 h 188"/>
                  <a:gd name="T8" fmla="*/ 234 w 235"/>
                  <a:gd name="T9" fmla="*/ 55 h 188"/>
                  <a:gd name="T10" fmla="*/ 21 w 235"/>
                  <a:gd name="T11" fmla="*/ 188 h 188"/>
                  <a:gd name="T12" fmla="*/ 0 w 235"/>
                  <a:gd name="T13" fmla="*/ 179 h 188"/>
                  <a:gd name="T14" fmla="*/ 5 w 235"/>
                  <a:gd name="T15" fmla="*/ 153 h 1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5" h="188">
                    <a:moveTo>
                      <a:pt x="5" y="153"/>
                    </a:moveTo>
                    <a:lnTo>
                      <a:pt x="188" y="2"/>
                    </a:lnTo>
                    <a:lnTo>
                      <a:pt x="219" y="0"/>
                    </a:lnTo>
                    <a:lnTo>
                      <a:pt x="235" y="23"/>
                    </a:lnTo>
                    <a:lnTo>
                      <a:pt x="234" y="55"/>
                    </a:lnTo>
                    <a:lnTo>
                      <a:pt x="21" y="188"/>
                    </a:lnTo>
                    <a:lnTo>
                      <a:pt x="0" y="179"/>
                    </a:lnTo>
                    <a:lnTo>
                      <a:pt x="5" y="1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8862" name="Freeform 78"/>
              <p:cNvSpPr>
                <a:spLocks/>
              </p:cNvSpPr>
              <p:nvPr/>
            </p:nvSpPr>
            <p:spPr bwMode="auto">
              <a:xfrm>
                <a:off x="2176" y="3366"/>
                <a:ext cx="68" cy="24"/>
              </a:xfrm>
              <a:custGeom>
                <a:avLst/>
                <a:gdLst>
                  <a:gd name="T0" fmla="*/ 15 w 270"/>
                  <a:gd name="T1" fmla="*/ 61 h 97"/>
                  <a:gd name="T2" fmla="*/ 234 w 270"/>
                  <a:gd name="T3" fmla="*/ 0 h 97"/>
                  <a:gd name="T4" fmla="*/ 264 w 270"/>
                  <a:gd name="T5" fmla="*/ 11 h 97"/>
                  <a:gd name="T6" fmla="*/ 270 w 270"/>
                  <a:gd name="T7" fmla="*/ 37 h 97"/>
                  <a:gd name="T8" fmla="*/ 257 w 270"/>
                  <a:gd name="T9" fmla="*/ 65 h 97"/>
                  <a:gd name="T10" fmla="*/ 17 w 270"/>
                  <a:gd name="T11" fmla="*/ 97 h 97"/>
                  <a:gd name="T12" fmla="*/ 0 w 270"/>
                  <a:gd name="T13" fmla="*/ 81 h 97"/>
                  <a:gd name="T14" fmla="*/ 15 w 270"/>
                  <a:gd name="T15" fmla="*/ 61 h 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0" h="97">
                    <a:moveTo>
                      <a:pt x="15" y="61"/>
                    </a:moveTo>
                    <a:lnTo>
                      <a:pt x="234" y="0"/>
                    </a:lnTo>
                    <a:lnTo>
                      <a:pt x="264" y="11"/>
                    </a:lnTo>
                    <a:lnTo>
                      <a:pt x="270" y="37"/>
                    </a:lnTo>
                    <a:lnTo>
                      <a:pt x="257" y="65"/>
                    </a:lnTo>
                    <a:lnTo>
                      <a:pt x="17" y="97"/>
                    </a:lnTo>
                    <a:lnTo>
                      <a:pt x="0" y="81"/>
                    </a:lnTo>
                    <a:lnTo>
                      <a:pt x="15" y="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8863" name="Freeform 79"/>
              <p:cNvSpPr>
                <a:spLocks/>
              </p:cNvSpPr>
              <p:nvPr/>
            </p:nvSpPr>
            <p:spPr bwMode="auto">
              <a:xfrm>
                <a:off x="1940" y="3390"/>
                <a:ext cx="68" cy="23"/>
              </a:xfrm>
              <a:custGeom>
                <a:avLst/>
                <a:gdLst>
                  <a:gd name="T0" fmla="*/ 257 w 273"/>
                  <a:gd name="T1" fmla="*/ 35 h 92"/>
                  <a:gd name="T2" fmla="*/ 36 w 273"/>
                  <a:gd name="T3" fmla="*/ 92 h 92"/>
                  <a:gd name="T4" fmla="*/ 6 w 273"/>
                  <a:gd name="T5" fmla="*/ 82 h 92"/>
                  <a:gd name="T6" fmla="*/ 0 w 273"/>
                  <a:gd name="T7" fmla="*/ 55 h 92"/>
                  <a:gd name="T8" fmla="*/ 14 w 273"/>
                  <a:gd name="T9" fmla="*/ 28 h 92"/>
                  <a:gd name="T10" fmla="*/ 256 w 273"/>
                  <a:gd name="T11" fmla="*/ 0 h 92"/>
                  <a:gd name="T12" fmla="*/ 273 w 273"/>
                  <a:gd name="T13" fmla="*/ 16 h 92"/>
                  <a:gd name="T14" fmla="*/ 257 w 273"/>
                  <a:gd name="T15" fmla="*/ 35 h 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 h="92">
                    <a:moveTo>
                      <a:pt x="257" y="35"/>
                    </a:moveTo>
                    <a:lnTo>
                      <a:pt x="36" y="92"/>
                    </a:lnTo>
                    <a:lnTo>
                      <a:pt x="6" y="82"/>
                    </a:lnTo>
                    <a:lnTo>
                      <a:pt x="0" y="55"/>
                    </a:lnTo>
                    <a:lnTo>
                      <a:pt x="14" y="28"/>
                    </a:lnTo>
                    <a:lnTo>
                      <a:pt x="256" y="0"/>
                    </a:lnTo>
                    <a:lnTo>
                      <a:pt x="273" y="16"/>
                    </a:lnTo>
                    <a:lnTo>
                      <a:pt x="257"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8864" name="Freeform 80"/>
              <p:cNvSpPr>
                <a:spLocks/>
              </p:cNvSpPr>
              <p:nvPr/>
            </p:nvSpPr>
            <p:spPr bwMode="auto">
              <a:xfrm>
                <a:off x="2097" y="3249"/>
                <a:ext cx="18" cy="68"/>
              </a:xfrm>
              <a:custGeom>
                <a:avLst/>
                <a:gdLst>
                  <a:gd name="T0" fmla="*/ 0 w 74"/>
                  <a:gd name="T1" fmla="*/ 253 h 274"/>
                  <a:gd name="T2" fmla="*/ 6 w 74"/>
                  <a:gd name="T3" fmla="*/ 26 h 274"/>
                  <a:gd name="T4" fmla="*/ 23 w 74"/>
                  <a:gd name="T5" fmla="*/ 0 h 274"/>
                  <a:gd name="T6" fmla="*/ 52 w 74"/>
                  <a:gd name="T7" fmla="*/ 1 h 274"/>
                  <a:gd name="T8" fmla="*/ 74 w 74"/>
                  <a:gd name="T9" fmla="*/ 22 h 274"/>
                  <a:gd name="T10" fmla="*/ 34 w 74"/>
                  <a:gd name="T11" fmla="*/ 262 h 274"/>
                  <a:gd name="T12" fmla="*/ 13 w 74"/>
                  <a:gd name="T13" fmla="*/ 274 h 274"/>
                  <a:gd name="T14" fmla="*/ 0 w 74"/>
                  <a:gd name="T15" fmla="*/ 253 h 2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 h="274">
                    <a:moveTo>
                      <a:pt x="0" y="253"/>
                    </a:moveTo>
                    <a:lnTo>
                      <a:pt x="6" y="26"/>
                    </a:lnTo>
                    <a:lnTo>
                      <a:pt x="23" y="0"/>
                    </a:lnTo>
                    <a:lnTo>
                      <a:pt x="52" y="1"/>
                    </a:lnTo>
                    <a:lnTo>
                      <a:pt x="74" y="22"/>
                    </a:lnTo>
                    <a:lnTo>
                      <a:pt x="34" y="262"/>
                    </a:lnTo>
                    <a:lnTo>
                      <a:pt x="13" y="274"/>
                    </a:lnTo>
                    <a:lnTo>
                      <a:pt x="0" y="2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118795"/>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1" fill="hold" nodeType="afterEffect">
                                  <p:stCondLst>
                                    <p:cond delay="0"/>
                                  </p:stCondLst>
                                  <p:childTnLst>
                                    <p:set>
                                      <p:cBhvr>
                                        <p:cTn id="9" dur="1" fill="hold">
                                          <p:stCondLst>
                                            <p:cond delay="0"/>
                                          </p:stCondLst>
                                        </p:cTn>
                                        <p:tgtEl>
                                          <p:spTgt spid="118792"/>
                                        </p:tgtEl>
                                        <p:attrNameLst>
                                          <p:attrName>style.visibility</p:attrName>
                                        </p:attrNameLst>
                                      </p:cBhvr>
                                      <p:to>
                                        <p:strVal val="visible"/>
                                      </p:to>
                                    </p:set>
                                    <p:animEffect transition="in" filter="wipe(up)">
                                      <p:cBhvr>
                                        <p:cTn id="10" dur="500"/>
                                        <p:tgtEl>
                                          <p:spTgt spid="11879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118846"/>
                                        </p:tgtEl>
                                        <p:attrNameLst>
                                          <p:attrName>style.visibility</p:attrName>
                                        </p:attrNameLst>
                                      </p:cBhvr>
                                      <p:to>
                                        <p:strVal val="visible"/>
                                      </p:to>
                                    </p:set>
                                    <p:animEffect transition="in" filter="fade">
                                      <p:cBhvr>
                                        <p:cTn id="15" dur="1000"/>
                                        <p:tgtEl>
                                          <p:spTgt spid="118846"/>
                                        </p:tgtEl>
                                      </p:cBhvr>
                                    </p:animEffect>
                                    <p:anim calcmode="lin" valueType="num">
                                      <p:cBhvr>
                                        <p:cTn id="16" dur="1000" fill="hold"/>
                                        <p:tgtEl>
                                          <p:spTgt spid="118846"/>
                                        </p:tgtEl>
                                        <p:attrNameLst>
                                          <p:attrName>ppt_x</p:attrName>
                                        </p:attrNameLst>
                                      </p:cBhvr>
                                      <p:tavLst>
                                        <p:tav tm="0">
                                          <p:val>
                                            <p:strVal val="#ppt_x"/>
                                          </p:val>
                                        </p:tav>
                                        <p:tav tm="100000">
                                          <p:val>
                                            <p:strVal val="#ppt_x"/>
                                          </p:val>
                                        </p:tav>
                                      </p:tavLst>
                                    </p:anim>
                                    <p:anim calcmode="lin" valueType="num">
                                      <p:cBhvr>
                                        <p:cTn id="17" dur="900" decel="100000" fill="hold"/>
                                        <p:tgtEl>
                                          <p:spTgt spid="118846"/>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18846"/>
                                        </p:tgtEl>
                                        <p:attrNameLst>
                                          <p:attrName>ppt_y</p:attrName>
                                        </p:attrNameLst>
                                      </p:cBhvr>
                                      <p:tavLst>
                                        <p:tav tm="0">
                                          <p:val>
                                            <p:strVal val="#ppt_y-.03"/>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6" fill="hold" grpId="0" nodeType="clickEffect">
                                  <p:stCondLst>
                                    <p:cond delay="0"/>
                                  </p:stCondLst>
                                  <p:childTnLst>
                                    <p:set>
                                      <p:cBhvr>
                                        <p:cTn id="22" dur="1" fill="hold">
                                          <p:stCondLst>
                                            <p:cond delay="0"/>
                                          </p:stCondLst>
                                        </p:cTn>
                                        <p:tgtEl>
                                          <p:spTgt spid="118819"/>
                                        </p:tgtEl>
                                        <p:attrNameLst>
                                          <p:attrName>style.visibility</p:attrName>
                                        </p:attrNameLst>
                                      </p:cBhvr>
                                      <p:to>
                                        <p:strVal val="visible"/>
                                      </p:to>
                                    </p:set>
                                    <p:animEffect transition="in" filter="strips(downRight)">
                                      <p:cBhvr>
                                        <p:cTn id="23" dur="500"/>
                                        <p:tgtEl>
                                          <p:spTgt spid="11881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8" presetClass="entr" presetSubtype="6" fill="hold" nodeType="clickEffect">
                                  <p:stCondLst>
                                    <p:cond delay="0"/>
                                  </p:stCondLst>
                                  <p:childTnLst>
                                    <p:set>
                                      <p:cBhvr>
                                        <p:cTn id="27" dur="1" fill="hold">
                                          <p:stCondLst>
                                            <p:cond delay="0"/>
                                          </p:stCondLst>
                                        </p:cTn>
                                        <p:tgtEl>
                                          <p:spTgt spid="118847"/>
                                        </p:tgtEl>
                                        <p:attrNameLst>
                                          <p:attrName>style.visibility</p:attrName>
                                        </p:attrNameLst>
                                      </p:cBhvr>
                                      <p:to>
                                        <p:strVal val="visible"/>
                                      </p:to>
                                    </p:set>
                                    <p:animEffect transition="in" filter="strips(downRight)">
                                      <p:cBhvr>
                                        <p:cTn id="28" dur="500"/>
                                        <p:tgtEl>
                                          <p:spTgt spid="11884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4" presetClass="entr" presetSubtype="0" accel="100000" fill="hold" nodeType="clickEffect">
                                  <p:stCondLst>
                                    <p:cond delay="0"/>
                                  </p:stCondLst>
                                  <p:childTnLst>
                                    <p:set>
                                      <p:cBhvr>
                                        <p:cTn id="32" dur="1" fill="hold">
                                          <p:stCondLst>
                                            <p:cond delay="0"/>
                                          </p:stCondLst>
                                        </p:cTn>
                                        <p:tgtEl>
                                          <p:spTgt spid="118848"/>
                                        </p:tgtEl>
                                        <p:attrNameLst>
                                          <p:attrName>style.visibility</p:attrName>
                                        </p:attrNameLst>
                                      </p:cBhvr>
                                      <p:to>
                                        <p:strVal val="visible"/>
                                      </p:to>
                                    </p:set>
                                    <p:anim calcmode="lin" valueType="num">
                                      <p:cBhvr>
                                        <p:cTn id="33" dur="500" fill="hold"/>
                                        <p:tgtEl>
                                          <p:spTgt spid="118848"/>
                                        </p:tgtEl>
                                        <p:attrNameLst>
                                          <p:attrName>ppt_w</p:attrName>
                                        </p:attrNameLst>
                                      </p:cBhvr>
                                      <p:tavLst>
                                        <p:tav tm="0">
                                          <p:val>
                                            <p:strVal val="#ppt_w*0.05"/>
                                          </p:val>
                                        </p:tav>
                                        <p:tav tm="100000">
                                          <p:val>
                                            <p:strVal val="#ppt_w"/>
                                          </p:val>
                                        </p:tav>
                                      </p:tavLst>
                                    </p:anim>
                                    <p:anim calcmode="lin" valueType="num">
                                      <p:cBhvr>
                                        <p:cTn id="34" dur="500" fill="hold"/>
                                        <p:tgtEl>
                                          <p:spTgt spid="118848"/>
                                        </p:tgtEl>
                                        <p:attrNameLst>
                                          <p:attrName>ppt_h</p:attrName>
                                        </p:attrNameLst>
                                      </p:cBhvr>
                                      <p:tavLst>
                                        <p:tav tm="0">
                                          <p:val>
                                            <p:strVal val="#ppt_h"/>
                                          </p:val>
                                        </p:tav>
                                        <p:tav tm="100000">
                                          <p:val>
                                            <p:strVal val="#ppt_h"/>
                                          </p:val>
                                        </p:tav>
                                      </p:tavLst>
                                    </p:anim>
                                    <p:anim calcmode="lin" valueType="num">
                                      <p:cBhvr>
                                        <p:cTn id="35" dur="500" fill="hold"/>
                                        <p:tgtEl>
                                          <p:spTgt spid="118848"/>
                                        </p:tgtEl>
                                        <p:attrNameLst>
                                          <p:attrName>ppt_x</p:attrName>
                                        </p:attrNameLst>
                                      </p:cBhvr>
                                      <p:tavLst>
                                        <p:tav tm="0">
                                          <p:val>
                                            <p:strVal val="#ppt_x-.2"/>
                                          </p:val>
                                        </p:tav>
                                        <p:tav tm="100000">
                                          <p:val>
                                            <p:strVal val="#ppt_x"/>
                                          </p:val>
                                        </p:tav>
                                      </p:tavLst>
                                    </p:anim>
                                    <p:anim calcmode="lin" valueType="num">
                                      <p:cBhvr>
                                        <p:cTn id="36" dur="500" fill="hold"/>
                                        <p:tgtEl>
                                          <p:spTgt spid="118848"/>
                                        </p:tgtEl>
                                        <p:attrNameLst>
                                          <p:attrName>ppt_y</p:attrName>
                                        </p:attrNameLst>
                                      </p:cBhvr>
                                      <p:tavLst>
                                        <p:tav tm="0">
                                          <p:val>
                                            <p:strVal val="#ppt_y"/>
                                          </p:val>
                                        </p:tav>
                                        <p:tav tm="100000">
                                          <p:val>
                                            <p:strVal val="#ppt_y"/>
                                          </p:val>
                                        </p:tav>
                                      </p:tavLst>
                                    </p:anim>
                                    <p:animEffect transition="in" filter="fade">
                                      <p:cBhvr>
                                        <p:cTn id="37" dur="500"/>
                                        <p:tgtEl>
                                          <p:spTgt spid="118848"/>
                                        </p:tgtEl>
                                      </p:cBhvr>
                                    </p:animEffect>
                                  </p:childTnLst>
                                </p:cTn>
                              </p:par>
                            </p:childTnLst>
                          </p:cTn>
                        </p:par>
                        <p:par>
                          <p:cTn id="38" fill="hold" nodeType="afterGroup">
                            <p:stCondLst>
                              <p:cond delay="500"/>
                            </p:stCondLst>
                            <p:childTnLst>
                              <p:par>
                                <p:cTn id="39" presetID="5" presetClass="entr" presetSubtype="10" fill="hold" grpId="0" nodeType="afterEffect">
                                  <p:stCondLst>
                                    <p:cond delay="0"/>
                                  </p:stCondLst>
                                  <p:childTnLst>
                                    <p:set>
                                      <p:cBhvr>
                                        <p:cTn id="40" dur="1" fill="hold">
                                          <p:stCondLst>
                                            <p:cond delay="0"/>
                                          </p:stCondLst>
                                        </p:cTn>
                                        <p:tgtEl>
                                          <p:spTgt spid="118845"/>
                                        </p:tgtEl>
                                        <p:attrNameLst>
                                          <p:attrName>style.visibility</p:attrName>
                                        </p:attrNameLst>
                                      </p:cBhvr>
                                      <p:to>
                                        <p:strVal val="visible"/>
                                      </p:to>
                                    </p:set>
                                    <p:animEffect transition="in" filter="checkerboard(across)">
                                      <p:cBhvr>
                                        <p:cTn id="41" dur="500"/>
                                        <p:tgtEl>
                                          <p:spTgt spid="118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819" grpId="0"/>
      <p:bldP spid="11884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9854" name="Group 46"/>
          <p:cNvGrpSpPr>
            <a:grpSpLocks/>
          </p:cNvGrpSpPr>
          <p:nvPr/>
        </p:nvGrpSpPr>
        <p:grpSpPr bwMode="auto">
          <a:xfrm>
            <a:off x="468313" y="692150"/>
            <a:ext cx="8229600" cy="3671888"/>
            <a:chOff x="417" y="663"/>
            <a:chExt cx="5184" cy="2313"/>
          </a:xfrm>
        </p:grpSpPr>
        <p:sp>
          <p:nvSpPr>
            <p:cNvPr id="119813" name="AutoShape 5"/>
            <p:cNvSpPr>
              <a:spLocks noChangeArrowheads="1"/>
            </p:cNvSpPr>
            <p:nvPr/>
          </p:nvSpPr>
          <p:spPr bwMode="auto">
            <a:xfrm>
              <a:off x="417" y="663"/>
              <a:ext cx="5184" cy="2313"/>
            </a:xfrm>
            <a:prstGeom prst="foldedCorner">
              <a:avLst>
                <a:gd name="adj" fmla="val 7523"/>
              </a:avLst>
            </a:prstGeom>
            <a:gradFill rotWithShape="0">
              <a:gsLst>
                <a:gs pos="0">
                  <a:schemeClr val="bg1"/>
                </a:gs>
                <a:gs pos="100000">
                  <a:srgbClr val="FFFFCC"/>
                </a:gs>
              </a:gsLst>
              <a:lin ang="5400000" scaled="1"/>
            </a:gra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zh-CN" sz="3200" b="1"/>
            </a:p>
          </p:txBody>
        </p:sp>
        <p:sp>
          <p:nvSpPr>
            <p:cNvPr id="119814" name="Text Box 6"/>
            <p:cNvSpPr txBox="1">
              <a:spLocks noChangeArrowheads="1"/>
            </p:cNvSpPr>
            <p:nvPr/>
          </p:nvSpPr>
          <p:spPr bwMode="auto">
            <a:xfrm>
              <a:off x="598" y="726"/>
              <a:ext cx="4944" cy="2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solidFill>
                    <a:srgbClr val="0000FF"/>
                  </a:solidFill>
                  <a:latin typeface="宋体" pitchFamily="2" charset="-122"/>
                </a:rPr>
                <a:t>例</a:t>
              </a:r>
              <a:r>
                <a:rPr lang="en-US" altLang="zh-CN" sz="3200" b="1">
                  <a:solidFill>
                    <a:srgbClr val="0000FF"/>
                  </a:solidFill>
                  <a:latin typeface="宋体" pitchFamily="2" charset="-122"/>
                </a:rPr>
                <a:t>6 </a:t>
              </a:r>
              <a:r>
                <a:rPr lang="zh-CN" altLang="en-US" sz="3200" b="1">
                  <a:latin typeface="宋体" pitchFamily="2" charset="-122"/>
                </a:rPr>
                <a:t>某人住在某公交线附近，该公交线路为在</a:t>
              </a:r>
              <a:r>
                <a:rPr lang="en-US" altLang="zh-CN" sz="3200" b="1">
                  <a:latin typeface="宋体" pitchFamily="2" charset="-122"/>
                </a:rPr>
                <a:t>A</a:t>
              </a:r>
              <a:r>
                <a:rPr lang="zh-CN" altLang="en-US" sz="3200" b="1">
                  <a:latin typeface="宋体" pitchFamily="2" charset="-122"/>
                </a:rPr>
                <a:t>、</a:t>
              </a:r>
              <a:r>
                <a:rPr lang="en-US" altLang="zh-CN" sz="3200" b="1">
                  <a:latin typeface="宋体" pitchFamily="2" charset="-122"/>
                </a:rPr>
                <a:t>B</a:t>
              </a:r>
              <a:r>
                <a:rPr lang="zh-CN" altLang="en-US" sz="3200" b="1">
                  <a:latin typeface="宋体" pitchFamily="2" charset="-122"/>
                </a:rPr>
                <a:t>两地间运行，每隔 </a:t>
              </a:r>
              <a:r>
                <a:rPr lang="en-US" altLang="zh-CN" sz="3200" b="1">
                  <a:latin typeface="宋体" pitchFamily="2" charset="-122"/>
                </a:rPr>
                <a:t>10</a:t>
              </a:r>
              <a:r>
                <a:rPr lang="zh-CN" altLang="en-US" sz="3200" b="1">
                  <a:latin typeface="宋体" pitchFamily="2" charset="-122"/>
                </a:rPr>
                <a:t>分钟</a:t>
              </a:r>
              <a:r>
                <a:rPr lang="en-US" altLang="zh-CN" sz="3200" b="1">
                  <a:latin typeface="宋体" pitchFamily="2" charset="-122"/>
                </a:rPr>
                <a:t>A</a:t>
              </a:r>
              <a:r>
                <a:rPr lang="zh-CN" altLang="en-US" sz="3200" b="1">
                  <a:latin typeface="宋体" pitchFamily="2" charset="-122"/>
                </a:rPr>
                <a:t>、</a:t>
              </a:r>
              <a:r>
                <a:rPr lang="en-US" altLang="zh-CN" sz="3200" b="1">
                  <a:latin typeface="宋体" pitchFamily="2" charset="-122"/>
                </a:rPr>
                <a:t>B</a:t>
              </a:r>
              <a:r>
                <a:rPr lang="zh-CN" altLang="en-US" sz="3200" b="1">
                  <a:latin typeface="宋体" pitchFamily="2" charset="-122"/>
                </a:rPr>
                <a:t>两地各发出一班车，此人常在离家最近的 </a:t>
              </a:r>
              <a:r>
                <a:rPr lang="en-US" altLang="zh-CN" sz="3200" b="1">
                  <a:latin typeface="宋体" pitchFamily="2" charset="-122"/>
                </a:rPr>
                <a:t>C</a:t>
              </a:r>
              <a:r>
                <a:rPr lang="zh-CN" altLang="en-US" sz="3200" b="1">
                  <a:latin typeface="宋体" pitchFamily="2" charset="-122"/>
                </a:rPr>
                <a:t>点等车，他发现了一个令他感到奇怪的现象：在绝大多数情况下，先到站的总是由 </a:t>
              </a:r>
              <a:r>
                <a:rPr lang="en-US" altLang="zh-CN" sz="3200" b="1">
                  <a:latin typeface="宋体" pitchFamily="2" charset="-122"/>
                </a:rPr>
                <a:t>B</a:t>
              </a:r>
              <a:r>
                <a:rPr lang="zh-CN" altLang="en-US" sz="3200" b="1">
                  <a:latin typeface="宋体" pitchFamily="2" charset="-122"/>
                </a:rPr>
                <a:t>去</a:t>
              </a:r>
              <a:r>
                <a:rPr lang="en-US" altLang="zh-CN" sz="3200" b="1">
                  <a:latin typeface="宋体" pitchFamily="2" charset="-122"/>
                </a:rPr>
                <a:t>A</a:t>
              </a:r>
              <a:r>
                <a:rPr lang="zh-CN" altLang="en-US" sz="3200" b="1">
                  <a:latin typeface="宋体" pitchFamily="2" charset="-122"/>
                </a:rPr>
                <a:t>的车，难道由 </a:t>
              </a:r>
              <a:r>
                <a:rPr lang="en-US" altLang="zh-CN" sz="3200" b="1">
                  <a:latin typeface="宋体" pitchFamily="2" charset="-122"/>
                </a:rPr>
                <a:t>B</a:t>
              </a:r>
              <a:r>
                <a:rPr lang="zh-CN" altLang="en-US" sz="3200" b="1">
                  <a:latin typeface="宋体" pitchFamily="2" charset="-122"/>
                </a:rPr>
                <a:t>去</a:t>
              </a:r>
              <a:r>
                <a:rPr lang="en-US" altLang="zh-CN" sz="3200" b="1">
                  <a:latin typeface="宋体" pitchFamily="2" charset="-122"/>
                </a:rPr>
                <a:t>A</a:t>
              </a:r>
              <a:r>
                <a:rPr lang="zh-CN" altLang="en-US" sz="3200" b="1">
                  <a:latin typeface="宋体" pitchFamily="2" charset="-122"/>
                </a:rPr>
                <a:t>的车次多些吗？请你帮助他找一下原因</a:t>
              </a:r>
            </a:p>
          </p:txBody>
        </p:sp>
      </p:grpSp>
      <p:pic>
        <p:nvPicPr>
          <p:cNvPr id="119815" name="Picture 7" descr="HW"/>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39750" y="44450"/>
            <a:ext cx="862013" cy="9144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9816" name="Object 8"/>
          <p:cNvGraphicFramePr>
            <a:graphicFrameLocks noChangeAspect="1"/>
          </p:cNvGraphicFramePr>
          <p:nvPr>
            <p:ph sz="half" idx="2"/>
          </p:nvPr>
        </p:nvGraphicFramePr>
        <p:xfrm>
          <a:off x="6323013" y="3644900"/>
          <a:ext cx="1852612" cy="2636838"/>
        </p:xfrm>
        <a:graphic>
          <a:graphicData uri="http://schemas.openxmlformats.org/presentationml/2006/ole">
            <mc:AlternateContent xmlns:mc="http://schemas.openxmlformats.org/markup-compatibility/2006">
              <mc:Choice xmlns:v="urn:schemas-microsoft-com:vml" Requires="v">
                <p:oleObj spid="_x0000_s119863" name="剪辑" r:id="rId4" imgW="1605960" imgH="2286360" progId="MS_ClipArt_Gallery.2">
                  <p:embed/>
                </p:oleObj>
              </mc:Choice>
              <mc:Fallback>
                <p:oleObj name="剪辑" r:id="rId4" imgW="1605960" imgH="2286360" progId="MS_ClipArt_Gallery.2">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3013" y="3644900"/>
                        <a:ext cx="1852612" cy="2636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9853" name="AutoShape 45"/>
          <p:cNvSpPr>
            <a:spLocks noChangeArrowheads="1"/>
          </p:cNvSpPr>
          <p:nvPr/>
        </p:nvSpPr>
        <p:spPr bwMode="auto">
          <a:xfrm flipH="1">
            <a:off x="1065213" y="4437063"/>
            <a:ext cx="4608512" cy="1871662"/>
          </a:xfrm>
          <a:prstGeom prst="cloudCallout">
            <a:avLst>
              <a:gd name="adj1" fmla="val -79560"/>
              <a:gd name="adj2" fmla="val -53227"/>
            </a:avLst>
          </a:prstGeom>
          <a:gradFill rotWithShape="0">
            <a:gsLst>
              <a:gs pos="0">
                <a:srgbClr val="CCFFCC">
                  <a:gamma/>
                  <a:shade val="76078"/>
                  <a:invGamma/>
                </a:srgbClr>
              </a:gs>
              <a:gs pos="50000">
                <a:srgbClr val="CCFFCC"/>
              </a:gs>
              <a:gs pos="100000">
                <a:srgbClr val="CCFFCC">
                  <a:gamma/>
                  <a:shade val="76078"/>
                  <a:invGamma/>
                </a:srgbClr>
              </a:gs>
            </a:gsLst>
            <a:lin ang="0" scaled="1"/>
          </a:gradFill>
          <a:ln w="9525">
            <a:solidFill>
              <a:srgbClr val="CC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effectLst>
                  <a:outerShdw blurRad="38100" dist="38100" dir="2700000" algn="tl">
                    <a:srgbClr val="FFFFFF"/>
                  </a:outerShdw>
                </a:effectLst>
                <a:latin typeface="宋体" pitchFamily="2" charset="-122"/>
              </a:rPr>
              <a:t>AB</a:t>
            </a:r>
            <a:r>
              <a:rPr kumimoji="1" lang="zh-CN" altLang="en-US" sz="2400" b="1">
                <a:effectLst>
                  <a:outerShdw blurRad="38100" dist="38100" dir="2700000" algn="tl">
                    <a:srgbClr val="FFFFFF"/>
                  </a:outerShdw>
                </a:effectLst>
                <a:latin typeface="宋体" pitchFamily="2" charset="-122"/>
              </a:rPr>
              <a:t>发出车次显然是一样多的， </a:t>
            </a:r>
          </a:p>
          <a:p>
            <a:pPr algn="ctr"/>
            <a:r>
              <a:rPr kumimoji="1" lang="zh-CN" altLang="en-US" sz="2400" b="1">
                <a:effectLst>
                  <a:outerShdw blurRad="38100" dist="38100" dir="2700000" algn="tl">
                    <a:srgbClr val="FFFFFF"/>
                  </a:outerShdw>
                </a:effectLst>
                <a:latin typeface="宋体" pitchFamily="2" charset="-122"/>
              </a:rPr>
              <a:t>否则一处的车辆将会越积越多。 </a:t>
            </a:r>
          </a:p>
        </p:txBody>
      </p:sp>
      <p:grpSp>
        <p:nvGrpSpPr>
          <p:cNvPr id="119859" name="Group 51"/>
          <p:cNvGrpSpPr>
            <a:grpSpLocks/>
          </p:cNvGrpSpPr>
          <p:nvPr/>
        </p:nvGrpSpPr>
        <p:grpSpPr bwMode="auto">
          <a:xfrm>
            <a:off x="755650" y="333375"/>
            <a:ext cx="7848600" cy="6264275"/>
            <a:chOff x="476" y="210"/>
            <a:chExt cx="4944" cy="3946"/>
          </a:xfrm>
        </p:grpSpPr>
        <p:sp>
          <p:nvSpPr>
            <p:cNvPr id="119860" name="AutoShape 52" descr="纸莎草纸"/>
            <p:cNvSpPr>
              <a:spLocks noChangeArrowheads="1"/>
            </p:cNvSpPr>
            <p:nvPr/>
          </p:nvSpPr>
          <p:spPr bwMode="auto">
            <a:xfrm rot="10800000" flipH="1">
              <a:off x="476" y="210"/>
              <a:ext cx="4944" cy="3946"/>
            </a:xfrm>
            <a:prstGeom prst="verticalScroll">
              <a:avLst>
                <a:gd name="adj" fmla="val 12500"/>
              </a:avLst>
            </a:prstGeom>
            <a:blipFill dpi="0" rotWithShape="1">
              <a:blip r:embed="rId6"/>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19861" name="Text Box 53"/>
            <p:cNvSpPr txBox="1">
              <a:spLocks noChangeArrowheads="1"/>
            </p:cNvSpPr>
            <p:nvPr/>
          </p:nvSpPr>
          <p:spPr bwMode="auto">
            <a:xfrm>
              <a:off x="1156" y="482"/>
              <a:ext cx="3584" cy="3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latin typeface="宋体" pitchFamily="2" charset="-122"/>
                </a:rPr>
                <a:t>由于距离不同，设 </a:t>
              </a:r>
              <a:r>
                <a:rPr lang="en-US" altLang="zh-CN" sz="2800" b="1">
                  <a:solidFill>
                    <a:srgbClr val="0000FF"/>
                  </a:solidFill>
                  <a:latin typeface="宋体" pitchFamily="2" charset="-122"/>
                </a:rPr>
                <a:t>A</a:t>
              </a:r>
              <a:r>
                <a:rPr lang="zh-CN" altLang="en-US" sz="2800" b="1">
                  <a:latin typeface="宋体" pitchFamily="2" charset="-122"/>
                </a:rPr>
                <a:t>到</a:t>
              </a:r>
              <a:r>
                <a:rPr lang="en-US" altLang="zh-CN" sz="2800" b="1">
                  <a:solidFill>
                    <a:srgbClr val="0000FF"/>
                  </a:solidFill>
                  <a:latin typeface="宋体" pitchFamily="2" charset="-122"/>
                </a:rPr>
                <a:t>C</a:t>
              </a:r>
              <a:r>
                <a:rPr lang="zh-CN" altLang="en-US" sz="2800" b="1">
                  <a:latin typeface="宋体" pitchFamily="2" charset="-122"/>
                </a:rPr>
                <a:t>行驶</a:t>
              </a:r>
              <a:r>
                <a:rPr lang="en-US" altLang="zh-CN" sz="2800" b="1">
                  <a:solidFill>
                    <a:srgbClr val="0000FF"/>
                  </a:solidFill>
                  <a:latin typeface="宋体" pitchFamily="2" charset="-122"/>
                </a:rPr>
                <a:t>31</a:t>
              </a:r>
              <a:r>
                <a:rPr lang="zh-CN" altLang="en-US" sz="2800" b="1">
                  <a:latin typeface="宋体" pitchFamily="2" charset="-122"/>
                </a:rPr>
                <a:t>分钟，</a:t>
              </a:r>
              <a:r>
                <a:rPr lang="en-US" altLang="zh-CN" sz="2800" b="1">
                  <a:solidFill>
                    <a:srgbClr val="0000FF"/>
                  </a:solidFill>
                  <a:latin typeface="宋体" pitchFamily="2" charset="-122"/>
                </a:rPr>
                <a:t>B</a:t>
              </a:r>
              <a:r>
                <a:rPr lang="zh-CN" altLang="en-US" sz="2800" b="1">
                  <a:latin typeface="宋体" pitchFamily="2" charset="-122"/>
                </a:rPr>
                <a:t>到</a:t>
              </a:r>
              <a:r>
                <a:rPr lang="en-US" altLang="zh-CN" sz="2800" b="1">
                  <a:solidFill>
                    <a:srgbClr val="0000FF"/>
                  </a:solidFill>
                  <a:latin typeface="宋体" pitchFamily="2" charset="-122"/>
                </a:rPr>
                <a:t>C</a:t>
              </a:r>
              <a:r>
                <a:rPr lang="zh-CN" altLang="en-US" sz="2800" b="1">
                  <a:latin typeface="宋体" pitchFamily="2" charset="-122"/>
                </a:rPr>
                <a:t>要行驶 </a:t>
              </a:r>
              <a:r>
                <a:rPr lang="en-US" altLang="zh-CN" sz="2800" b="1">
                  <a:solidFill>
                    <a:srgbClr val="0000FF"/>
                  </a:solidFill>
                  <a:latin typeface="宋体" pitchFamily="2" charset="-122"/>
                </a:rPr>
                <a:t>30</a:t>
              </a:r>
              <a:r>
                <a:rPr lang="zh-CN" altLang="en-US" sz="2800" b="1">
                  <a:latin typeface="宋体" pitchFamily="2" charset="-122"/>
                </a:rPr>
                <a:t>分钟，考察一个时间长度 为</a:t>
              </a:r>
              <a:r>
                <a:rPr lang="en-US" altLang="zh-CN" sz="2800" b="1">
                  <a:solidFill>
                    <a:srgbClr val="0000FF"/>
                  </a:solidFill>
                  <a:latin typeface="宋体" pitchFamily="2" charset="-122"/>
                </a:rPr>
                <a:t>10</a:t>
              </a:r>
              <a:r>
                <a:rPr lang="zh-CN" altLang="en-US" sz="2800" b="1">
                  <a:latin typeface="宋体" pitchFamily="2" charset="-122"/>
                </a:rPr>
                <a:t>分钟的区间，例如，可以从 </a:t>
              </a:r>
              <a:r>
                <a:rPr lang="en-US" altLang="zh-CN" sz="2800" b="1">
                  <a:latin typeface="宋体" pitchFamily="2" charset="-122"/>
                </a:rPr>
                <a:t>A</a:t>
              </a:r>
              <a:r>
                <a:rPr lang="zh-CN" altLang="en-US" sz="2800" b="1">
                  <a:latin typeface="宋体" pitchFamily="2" charset="-122"/>
                </a:rPr>
                <a:t>方向来的车驶 离</a:t>
              </a:r>
              <a:r>
                <a:rPr lang="en-US" altLang="zh-CN" sz="2800" b="1">
                  <a:solidFill>
                    <a:srgbClr val="0000FF"/>
                  </a:solidFill>
                  <a:latin typeface="宋体" pitchFamily="2" charset="-122"/>
                </a:rPr>
                <a:t>C</a:t>
              </a:r>
              <a:r>
                <a:rPr lang="zh-CN" altLang="en-US" sz="2800" b="1">
                  <a:latin typeface="宋体" pitchFamily="2" charset="-122"/>
                </a:rPr>
                <a:t>站时开始，在其后的 </a:t>
              </a:r>
              <a:r>
                <a:rPr lang="en-US" altLang="zh-CN" sz="2800" b="1">
                  <a:solidFill>
                    <a:srgbClr val="0000FF"/>
                  </a:solidFill>
                  <a:latin typeface="宋体" pitchFamily="2" charset="-122"/>
                </a:rPr>
                <a:t>9</a:t>
              </a:r>
              <a:r>
                <a:rPr lang="zh-CN" altLang="en-US" sz="2800" b="1">
                  <a:latin typeface="宋体" pitchFamily="2" charset="-122"/>
                </a:rPr>
                <a:t>分钟内到达的乘客见到先来的车均为 </a:t>
              </a:r>
              <a:r>
                <a:rPr lang="en-US" altLang="zh-CN" sz="2800" b="1">
                  <a:solidFill>
                    <a:srgbClr val="0000FF"/>
                  </a:solidFill>
                  <a:latin typeface="宋体" pitchFamily="2" charset="-122"/>
                </a:rPr>
                <a:t>B</a:t>
              </a:r>
              <a:r>
                <a:rPr lang="zh-CN" altLang="en-US" sz="2800" b="1">
                  <a:latin typeface="宋体" pitchFamily="2" charset="-122"/>
                </a:rPr>
                <a:t>开往</a:t>
              </a:r>
              <a:r>
                <a:rPr lang="en-US" altLang="zh-CN" sz="2800" b="1">
                  <a:solidFill>
                    <a:srgbClr val="0000FF"/>
                  </a:solidFill>
                  <a:latin typeface="宋体" pitchFamily="2" charset="-122"/>
                </a:rPr>
                <a:t>A</a:t>
              </a:r>
              <a:r>
                <a:rPr lang="zh-CN" altLang="en-US" sz="2800" b="1">
                  <a:latin typeface="宋体" pitchFamily="2" charset="-122"/>
                </a:rPr>
                <a:t>的，仅有最 后</a:t>
              </a:r>
              <a:r>
                <a:rPr lang="en-US" altLang="zh-CN" sz="2800" b="1">
                  <a:solidFill>
                    <a:srgbClr val="0000FF"/>
                  </a:solidFill>
                  <a:latin typeface="宋体" pitchFamily="2" charset="-122"/>
                </a:rPr>
                <a:t>1</a:t>
              </a:r>
              <a:r>
                <a:rPr lang="zh-CN" altLang="en-US" sz="2800" b="1">
                  <a:latin typeface="宋体" pitchFamily="2" charset="-122"/>
                </a:rPr>
                <a:t>分钟到达的乘客才见到 由</a:t>
              </a:r>
              <a:r>
                <a:rPr lang="en-US" altLang="zh-CN" sz="2800" b="1">
                  <a:solidFill>
                    <a:srgbClr val="0000FF"/>
                  </a:solidFill>
                  <a:latin typeface="宋体" pitchFamily="2" charset="-122"/>
                </a:rPr>
                <a:t>A</a:t>
              </a:r>
              <a:r>
                <a:rPr lang="zh-CN" altLang="en-US" sz="2800" b="1">
                  <a:latin typeface="宋体" pitchFamily="2" charset="-122"/>
                </a:rPr>
                <a:t>来的车先到。由此可见，如果此人 到</a:t>
              </a:r>
              <a:r>
                <a:rPr lang="en-US" altLang="zh-CN" sz="2800" b="1">
                  <a:solidFill>
                    <a:srgbClr val="0000FF"/>
                  </a:solidFill>
                  <a:latin typeface="宋体" pitchFamily="2" charset="-122"/>
                </a:rPr>
                <a:t>C</a:t>
              </a:r>
              <a:r>
                <a:rPr lang="zh-CN" altLang="en-US" sz="2800" b="1">
                  <a:latin typeface="宋体" pitchFamily="2" charset="-122"/>
                </a:rPr>
                <a:t>站等车的时间是随机的，则他先遇 上</a:t>
              </a:r>
              <a:r>
                <a:rPr lang="en-US" altLang="zh-CN" sz="2800" b="1">
                  <a:solidFill>
                    <a:srgbClr val="0000FF"/>
                  </a:solidFill>
                  <a:latin typeface="宋体" pitchFamily="2" charset="-122"/>
                </a:rPr>
                <a:t>B</a:t>
              </a:r>
              <a:r>
                <a:rPr lang="zh-CN" altLang="en-US" sz="2800" b="1">
                  <a:latin typeface="宋体" pitchFamily="2" charset="-122"/>
                </a:rPr>
                <a:t>方向来的车的概率为 </a:t>
              </a:r>
              <a:r>
                <a:rPr lang="en-US" altLang="zh-CN" sz="2800" b="1">
                  <a:solidFill>
                    <a:srgbClr val="0000FF"/>
                  </a:solidFill>
                  <a:latin typeface="宋体" pitchFamily="2" charset="-122"/>
                </a:rPr>
                <a:t>90%</a:t>
              </a:r>
              <a:r>
                <a:rPr lang="en-US" altLang="zh-CN" sz="2800" b="1">
                  <a:latin typeface="宋体" pitchFamily="2" charset="-122"/>
                </a:rPr>
                <a:t> </a:t>
              </a:r>
              <a:r>
                <a:rPr lang="zh-CN" altLang="en-US" sz="2800" b="1">
                  <a:latin typeface="宋体" pitchFamily="2" charset="-122"/>
                </a:rPr>
                <a:t>。</a:t>
              </a:r>
            </a:p>
          </p:txBody>
        </p:sp>
        <p:sp>
          <p:nvSpPr>
            <p:cNvPr id="119862" name="Rectangle 54"/>
            <p:cNvSpPr>
              <a:spLocks noChangeArrowheads="1"/>
            </p:cNvSpPr>
            <p:nvPr/>
          </p:nvSpPr>
          <p:spPr bwMode="auto">
            <a:xfrm>
              <a:off x="1156" y="436"/>
              <a:ext cx="3674" cy="3176"/>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119815"/>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1" fill="hold" nodeType="afterEffect">
                                  <p:stCondLst>
                                    <p:cond delay="0"/>
                                  </p:stCondLst>
                                  <p:childTnLst>
                                    <p:set>
                                      <p:cBhvr>
                                        <p:cTn id="9" dur="1" fill="hold">
                                          <p:stCondLst>
                                            <p:cond delay="0"/>
                                          </p:stCondLst>
                                        </p:cTn>
                                        <p:tgtEl>
                                          <p:spTgt spid="119854"/>
                                        </p:tgtEl>
                                        <p:attrNameLst>
                                          <p:attrName>style.visibility</p:attrName>
                                        </p:attrNameLst>
                                      </p:cBhvr>
                                      <p:to>
                                        <p:strVal val="visible"/>
                                      </p:to>
                                    </p:set>
                                    <p:animEffect transition="in" filter="wipe(up)">
                                      <p:cBhvr>
                                        <p:cTn id="10" dur="500"/>
                                        <p:tgtEl>
                                          <p:spTgt spid="11985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9816"/>
                                        </p:tgtEl>
                                        <p:attrNameLst>
                                          <p:attrName>style.visibility</p:attrName>
                                        </p:attrNameLst>
                                      </p:cBhvr>
                                      <p:to>
                                        <p:strVal val="visible"/>
                                      </p:to>
                                    </p:set>
                                  </p:childTnLst>
                                </p:cTn>
                              </p:par>
                            </p:childTnLst>
                          </p:cTn>
                        </p:par>
                        <p:par>
                          <p:cTn id="15" fill="hold" nodeType="afterGroup">
                            <p:stCondLst>
                              <p:cond delay="0"/>
                            </p:stCondLst>
                            <p:childTnLst>
                              <p:par>
                                <p:cTn id="16" presetID="22" presetClass="entr" presetSubtype="2" fill="hold" grpId="0" nodeType="afterEffect">
                                  <p:stCondLst>
                                    <p:cond delay="0"/>
                                  </p:stCondLst>
                                  <p:childTnLst>
                                    <p:set>
                                      <p:cBhvr>
                                        <p:cTn id="17" dur="1" fill="hold">
                                          <p:stCondLst>
                                            <p:cond delay="0"/>
                                          </p:stCondLst>
                                        </p:cTn>
                                        <p:tgtEl>
                                          <p:spTgt spid="119853"/>
                                        </p:tgtEl>
                                        <p:attrNameLst>
                                          <p:attrName>style.visibility</p:attrName>
                                        </p:attrNameLst>
                                      </p:cBhvr>
                                      <p:to>
                                        <p:strVal val="visible"/>
                                      </p:to>
                                    </p:set>
                                    <p:animEffect transition="in" filter="wipe(right)">
                                      <p:cBhvr>
                                        <p:cTn id="18" dur="500"/>
                                        <p:tgtEl>
                                          <p:spTgt spid="119853"/>
                                        </p:tgtEl>
                                      </p:cBhvr>
                                    </p:animEffect>
                                  </p:childTnLst>
                                  <p:subTnLst>
                                    <p:set>
                                      <p:cBhvr override="childStyle">
                                        <p:cTn dur="1" fill="hold" display="0" masterRel="nextClick" afterEffect="1"/>
                                        <p:tgtEl>
                                          <p:spTgt spid="119853"/>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nodeType="clickEffect">
                                  <p:stCondLst>
                                    <p:cond delay="0"/>
                                  </p:stCondLst>
                                  <p:childTnLst>
                                    <p:set>
                                      <p:cBhvr>
                                        <p:cTn id="22" dur="1" fill="hold">
                                          <p:stCondLst>
                                            <p:cond delay="0"/>
                                          </p:stCondLst>
                                        </p:cTn>
                                        <p:tgtEl>
                                          <p:spTgt spid="119859"/>
                                        </p:tgtEl>
                                        <p:attrNameLst>
                                          <p:attrName>style.visibility</p:attrName>
                                        </p:attrNameLst>
                                      </p:cBhvr>
                                      <p:to>
                                        <p:strVal val="visible"/>
                                      </p:to>
                                    </p:set>
                                    <p:animEffect transition="in" filter="wipe(up)">
                                      <p:cBhvr>
                                        <p:cTn id="23" dur="500"/>
                                        <p:tgtEl>
                                          <p:spTgt spid="1198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5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0836" name="Group 4"/>
          <p:cNvGrpSpPr>
            <a:grpSpLocks/>
          </p:cNvGrpSpPr>
          <p:nvPr/>
        </p:nvGrpSpPr>
        <p:grpSpPr bwMode="auto">
          <a:xfrm>
            <a:off x="446088" y="836613"/>
            <a:ext cx="8229600" cy="5184775"/>
            <a:chOff x="431" y="527"/>
            <a:chExt cx="5184" cy="2359"/>
          </a:xfrm>
        </p:grpSpPr>
        <p:sp>
          <p:nvSpPr>
            <p:cNvPr id="120837" name="AutoShape 5"/>
            <p:cNvSpPr>
              <a:spLocks noChangeArrowheads="1"/>
            </p:cNvSpPr>
            <p:nvPr/>
          </p:nvSpPr>
          <p:spPr bwMode="auto">
            <a:xfrm>
              <a:off x="431" y="527"/>
              <a:ext cx="5184" cy="2359"/>
            </a:xfrm>
            <a:prstGeom prst="foldedCorner">
              <a:avLst>
                <a:gd name="adj" fmla="val 7523"/>
              </a:avLst>
            </a:prstGeom>
            <a:gradFill rotWithShape="0">
              <a:gsLst>
                <a:gs pos="0">
                  <a:schemeClr val="bg1"/>
                </a:gs>
                <a:gs pos="100000">
                  <a:srgbClr val="FFFFCC"/>
                </a:gs>
              </a:gsLst>
              <a:lin ang="5400000" scaled="1"/>
            </a:gra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zh-CN" sz="3200" b="1"/>
            </a:p>
          </p:txBody>
        </p:sp>
        <p:sp>
          <p:nvSpPr>
            <p:cNvPr id="120838" name="Text Box 6"/>
            <p:cNvSpPr txBox="1">
              <a:spLocks noChangeArrowheads="1"/>
            </p:cNvSpPr>
            <p:nvPr/>
          </p:nvSpPr>
          <p:spPr bwMode="auto">
            <a:xfrm>
              <a:off x="476" y="602"/>
              <a:ext cx="5126" cy="1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solidFill>
                    <a:srgbClr val="0000FF"/>
                  </a:solidFill>
                  <a:latin typeface="宋体" pitchFamily="2" charset="-122"/>
                </a:rPr>
                <a:t>例</a:t>
              </a:r>
              <a:r>
                <a:rPr lang="en-US" altLang="zh-CN" sz="3200" b="1">
                  <a:solidFill>
                    <a:srgbClr val="0000FF"/>
                  </a:solidFill>
                  <a:latin typeface="宋体" pitchFamily="2" charset="-122"/>
                </a:rPr>
                <a:t>4 </a:t>
              </a:r>
              <a:r>
                <a:rPr lang="zh-CN" altLang="en-US" sz="3200" b="1"/>
                <a:t>飞机失事时，黑匣子会自动打开，发射出某种射线。为了搞清失事原因，人们必须尽快找回匣子。确定黑匣子的位置，必须确定其所在的方向和距离，试设计一些寻找黑匣子的方法。由于要确定两个参数，至少要用仪器检测两次，除非你事先知道黑匣子发射射线的强度。</a:t>
              </a:r>
            </a:p>
          </p:txBody>
        </p:sp>
      </p:grpSp>
      <p:pic>
        <p:nvPicPr>
          <p:cNvPr id="120839" name="Picture 7" descr="HW"/>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517525" y="260350"/>
            <a:ext cx="862013" cy="914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120839"/>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1" fill="hold" nodeType="afterEffect">
                                  <p:stCondLst>
                                    <p:cond delay="0"/>
                                  </p:stCondLst>
                                  <p:childTnLst>
                                    <p:set>
                                      <p:cBhvr>
                                        <p:cTn id="9" dur="1" fill="hold">
                                          <p:stCondLst>
                                            <p:cond delay="0"/>
                                          </p:stCondLst>
                                        </p:cTn>
                                        <p:tgtEl>
                                          <p:spTgt spid="120836"/>
                                        </p:tgtEl>
                                        <p:attrNameLst>
                                          <p:attrName>style.visibility</p:attrName>
                                        </p:attrNameLst>
                                      </p:cBhvr>
                                      <p:to>
                                        <p:strVal val="visible"/>
                                      </p:to>
                                    </p:set>
                                    <p:animEffect transition="in" filter="wipe(up)">
                                      <p:cBhvr>
                                        <p:cTn id="10" dur="500"/>
                                        <p:tgtEl>
                                          <p:spTgt spid="1208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5427" name="Group 35"/>
          <p:cNvGrpSpPr>
            <a:grpSpLocks/>
          </p:cNvGrpSpPr>
          <p:nvPr/>
        </p:nvGrpSpPr>
        <p:grpSpPr bwMode="auto">
          <a:xfrm>
            <a:off x="466725" y="185738"/>
            <a:ext cx="2520950" cy="579437"/>
            <a:chOff x="294" y="117"/>
            <a:chExt cx="1588" cy="365"/>
          </a:xfrm>
        </p:grpSpPr>
        <p:grpSp>
          <p:nvGrpSpPr>
            <p:cNvPr id="315403" name="Group 11"/>
            <p:cNvGrpSpPr>
              <a:grpSpLocks/>
            </p:cNvGrpSpPr>
            <p:nvPr/>
          </p:nvGrpSpPr>
          <p:grpSpPr bwMode="auto">
            <a:xfrm rot="-5400000">
              <a:off x="430" y="28"/>
              <a:ext cx="318" cy="590"/>
              <a:chOff x="479" y="2351"/>
              <a:chExt cx="350" cy="668"/>
            </a:xfrm>
          </p:grpSpPr>
          <p:sp>
            <p:nvSpPr>
              <p:cNvPr id="315404" name="Freeform 12"/>
              <p:cNvSpPr>
                <a:spLocks/>
              </p:cNvSpPr>
              <p:nvPr/>
            </p:nvSpPr>
            <p:spPr bwMode="auto">
              <a:xfrm>
                <a:off x="479" y="2351"/>
                <a:ext cx="341" cy="664"/>
              </a:xfrm>
              <a:custGeom>
                <a:avLst/>
                <a:gdLst>
                  <a:gd name="T0" fmla="*/ 368 w 1025"/>
                  <a:gd name="T1" fmla="*/ 0 h 1992"/>
                  <a:gd name="T2" fmla="*/ 678 w 1025"/>
                  <a:gd name="T3" fmla="*/ 0 h 1992"/>
                  <a:gd name="T4" fmla="*/ 619 w 1025"/>
                  <a:gd name="T5" fmla="*/ 77 h 1992"/>
                  <a:gd name="T6" fmla="*/ 439 w 1025"/>
                  <a:gd name="T7" fmla="*/ 77 h 1992"/>
                  <a:gd name="T8" fmla="*/ 371 w 1025"/>
                  <a:gd name="T9" fmla="*/ 199 h 1992"/>
                  <a:gd name="T10" fmla="*/ 681 w 1025"/>
                  <a:gd name="T11" fmla="*/ 199 h 1992"/>
                  <a:gd name="T12" fmla="*/ 618 w 1025"/>
                  <a:gd name="T13" fmla="*/ 78 h 1992"/>
                  <a:gd name="T14" fmla="*/ 678 w 1025"/>
                  <a:gd name="T15" fmla="*/ 2 h 1992"/>
                  <a:gd name="T16" fmla="*/ 786 w 1025"/>
                  <a:gd name="T17" fmla="*/ 190 h 1992"/>
                  <a:gd name="T18" fmla="*/ 845 w 1025"/>
                  <a:gd name="T19" fmla="*/ 192 h 1992"/>
                  <a:gd name="T20" fmla="*/ 865 w 1025"/>
                  <a:gd name="T21" fmla="*/ 256 h 1992"/>
                  <a:gd name="T22" fmla="*/ 957 w 1025"/>
                  <a:gd name="T23" fmla="*/ 256 h 1992"/>
                  <a:gd name="T24" fmla="*/ 958 w 1025"/>
                  <a:gd name="T25" fmla="*/ 301 h 1992"/>
                  <a:gd name="T26" fmla="*/ 993 w 1025"/>
                  <a:gd name="T27" fmla="*/ 303 h 1992"/>
                  <a:gd name="T28" fmla="*/ 1025 w 1025"/>
                  <a:gd name="T29" fmla="*/ 303 h 1992"/>
                  <a:gd name="T30" fmla="*/ 1025 w 1025"/>
                  <a:gd name="T31" fmla="*/ 581 h 1992"/>
                  <a:gd name="T32" fmla="*/ 957 w 1025"/>
                  <a:gd name="T33" fmla="*/ 582 h 1992"/>
                  <a:gd name="T34" fmla="*/ 956 w 1025"/>
                  <a:gd name="T35" fmla="*/ 641 h 1992"/>
                  <a:gd name="T36" fmla="*/ 869 w 1025"/>
                  <a:gd name="T37" fmla="*/ 641 h 1992"/>
                  <a:gd name="T38" fmla="*/ 844 w 1025"/>
                  <a:gd name="T39" fmla="*/ 710 h 1992"/>
                  <a:gd name="T40" fmla="*/ 796 w 1025"/>
                  <a:gd name="T41" fmla="*/ 711 h 1992"/>
                  <a:gd name="T42" fmla="*/ 792 w 1025"/>
                  <a:gd name="T43" fmla="*/ 852 h 1992"/>
                  <a:gd name="T44" fmla="*/ 760 w 1025"/>
                  <a:gd name="T45" fmla="*/ 852 h 1992"/>
                  <a:gd name="T46" fmla="*/ 749 w 1025"/>
                  <a:gd name="T47" fmla="*/ 874 h 1992"/>
                  <a:gd name="T48" fmla="*/ 749 w 1025"/>
                  <a:gd name="T49" fmla="*/ 1015 h 1992"/>
                  <a:gd name="T50" fmla="*/ 692 w 1025"/>
                  <a:gd name="T51" fmla="*/ 1016 h 1992"/>
                  <a:gd name="T52" fmla="*/ 696 w 1025"/>
                  <a:gd name="T53" fmla="*/ 1864 h 1992"/>
                  <a:gd name="T54" fmla="*/ 559 w 1025"/>
                  <a:gd name="T55" fmla="*/ 1992 h 1992"/>
                  <a:gd name="T56" fmla="*/ 385 w 1025"/>
                  <a:gd name="T57" fmla="*/ 1845 h 1992"/>
                  <a:gd name="T58" fmla="*/ 447 w 1025"/>
                  <a:gd name="T59" fmla="*/ 1803 h 1992"/>
                  <a:gd name="T60" fmla="*/ 447 w 1025"/>
                  <a:gd name="T61" fmla="*/ 1754 h 1992"/>
                  <a:gd name="T62" fmla="*/ 385 w 1025"/>
                  <a:gd name="T63" fmla="*/ 1710 h 1992"/>
                  <a:gd name="T64" fmla="*/ 447 w 1025"/>
                  <a:gd name="T65" fmla="*/ 1672 h 1992"/>
                  <a:gd name="T66" fmla="*/ 438 w 1025"/>
                  <a:gd name="T67" fmla="*/ 1656 h 1992"/>
                  <a:gd name="T68" fmla="*/ 384 w 1025"/>
                  <a:gd name="T69" fmla="*/ 1622 h 1992"/>
                  <a:gd name="T70" fmla="*/ 374 w 1025"/>
                  <a:gd name="T71" fmla="*/ 1512 h 1992"/>
                  <a:gd name="T72" fmla="*/ 367 w 1025"/>
                  <a:gd name="T73" fmla="*/ 1501 h 1992"/>
                  <a:gd name="T74" fmla="*/ 448 w 1025"/>
                  <a:gd name="T75" fmla="*/ 1438 h 1992"/>
                  <a:gd name="T76" fmla="*/ 448 w 1025"/>
                  <a:gd name="T77" fmla="*/ 1383 h 1992"/>
                  <a:gd name="T78" fmla="*/ 384 w 1025"/>
                  <a:gd name="T79" fmla="*/ 1318 h 1992"/>
                  <a:gd name="T80" fmla="*/ 447 w 1025"/>
                  <a:gd name="T81" fmla="*/ 1261 h 1992"/>
                  <a:gd name="T82" fmla="*/ 447 w 1025"/>
                  <a:gd name="T83" fmla="*/ 1203 h 1992"/>
                  <a:gd name="T84" fmla="*/ 385 w 1025"/>
                  <a:gd name="T85" fmla="*/ 1129 h 1992"/>
                  <a:gd name="T86" fmla="*/ 373 w 1025"/>
                  <a:gd name="T87" fmla="*/ 1009 h 1992"/>
                  <a:gd name="T88" fmla="*/ 298 w 1025"/>
                  <a:gd name="T89" fmla="*/ 1009 h 1992"/>
                  <a:gd name="T90" fmla="*/ 298 w 1025"/>
                  <a:gd name="T91" fmla="*/ 846 h 1992"/>
                  <a:gd name="T92" fmla="*/ 252 w 1025"/>
                  <a:gd name="T93" fmla="*/ 846 h 1992"/>
                  <a:gd name="T94" fmla="*/ 252 w 1025"/>
                  <a:gd name="T95" fmla="*/ 704 h 1992"/>
                  <a:gd name="T96" fmla="*/ 202 w 1025"/>
                  <a:gd name="T97" fmla="*/ 704 h 1992"/>
                  <a:gd name="T98" fmla="*/ 180 w 1025"/>
                  <a:gd name="T99" fmla="*/ 636 h 1992"/>
                  <a:gd name="T100" fmla="*/ 78 w 1025"/>
                  <a:gd name="T101" fmla="*/ 636 h 1992"/>
                  <a:gd name="T102" fmla="*/ 78 w 1025"/>
                  <a:gd name="T103" fmla="*/ 576 h 1992"/>
                  <a:gd name="T104" fmla="*/ 0 w 1025"/>
                  <a:gd name="T105" fmla="*/ 576 h 1992"/>
                  <a:gd name="T106" fmla="*/ 0 w 1025"/>
                  <a:gd name="T107" fmla="*/ 295 h 1992"/>
                  <a:gd name="T108" fmla="*/ 77 w 1025"/>
                  <a:gd name="T109" fmla="*/ 295 h 1992"/>
                  <a:gd name="T110" fmla="*/ 77 w 1025"/>
                  <a:gd name="T111" fmla="*/ 255 h 1992"/>
                  <a:gd name="T112" fmla="*/ 163 w 1025"/>
                  <a:gd name="T113" fmla="*/ 255 h 1992"/>
                  <a:gd name="T114" fmla="*/ 183 w 1025"/>
                  <a:gd name="T115" fmla="*/ 237 h 1992"/>
                  <a:gd name="T116" fmla="*/ 203 w 1025"/>
                  <a:gd name="T117" fmla="*/ 192 h 1992"/>
                  <a:gd name="T118" fmla="*/ 252 w 1025"/>
                  <a:gd name="T119" fmla="*/ 192 h 1992"/>
                  <a:gd name="T120" fmla="*/ 368 w 1025"/>
                  <a:gd name="T121" fmla="*/ 0 h 1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25" h="1992">
                    <a:moveTo>
                      <a:pt x="368" y="0"/>
                    </a:moveTo>
                    <a:lnTo>
                      <a:pt x="678" y="0"/>
                    </a:lnTo>
                    <a:lnTo>
                      <a:pt x="619" y="77"/>
                    </a:lnTo>
                    <a:lnTo>
                      <a:pt x="439" y="77"/>
                    </a:lnTo>
                    <a:lnTo>
                      <a:pt x="371" y="199"/>
                    </a:lnTo>
                    <a:lnTo>
                      <a:pt x="681" y="199"/>
                    </a:lnTo>
                    <a:lnTo>
                      <a:pt x="618" y="78"/>
                    </a:lnTo>
                    <a:lnTo>
                      <a:pt x="678" y="2"/>
                    </a:lnTo>
                    <a:lnTo>
                      <a:pt x="786" y="190"/>
                    </a:lnTo>
                    <a:lnTo>
                      <a:pt x="845" y="192"/>
                    </a:lnTo>
                    <a:lnTo>
                      <a:pt x="865" y="256"/>
                    </a:lnTo>
                    <a:lnTo>
                      <a:pt x="957" y="256"/>
                    </a:lnTo>
                    <a:lnTo>
                      <a:pt x="958" y="301"/>
                    </a:lnTo>
                    <a:lnTo>
                      <a:pt x="993" y="303"/>
                    </a:lnTo>
                    <a:lnTo>
                      <a:pt x="1025" y="303"/>
                    </a:lnTo>
                    <a:lnTo>
                      <a:pt x="1025" y="581"/>
                    </a:lnTo>
                    <a:lnTo>
                      <a:pt x="957" y="582"/>
                    </a:lnTo>
                    <a:lnTo>
                      <a:pt x="956" y="641"/>
                    </a:lnTo>
                    <a:lnTo>
                      <a:pt x="869" y="641"/>
                    </a:lnTo>
                    <a:lnTo>
                      <a:pt x="844" y="710"/>
                    </a:lnTo>
                    <a:lnTo>
                      <a:pt x="796" y="711"/>
                    </a:lnTo>
                    <a:lnTo>
                      <a:pt x="792" y="852"/>
                    </a:lnTo>
                    <a:lnTo>
                      <a:pt x="760" y="852"/>
                    </a:lnTo>
                    <a:lnTo>
                      <a:pt x="749" y="874"/>
                    </a:lnTo>
                    <a:lnTo>
                      <a:pt x="749" y="1015"/>
                    </a:lnTo>
                    <a:lnTo>
                      <a:pt x="692" y="1016"/>
                    </a:lnTo>
                    <a:lnTo>
                      <a:pt x="696" y="1864"/>
                    </a:lnTo>
                    <a:lnTo>
                      <a:pt x="559" y="1992"/>
                    </a:lnTo>
                    <a:lnTo>
                      <a:pt x="385" y="1845"/>
                    </a:lnTo>
                    <a:lnTo>
                      <a:pt x="447" y="1803"/>
                    </a:lnTo>
                    <a:lnTo>
                      <a:pt x="447" y="1754"/>
                    </a:lnTo>
                    <a:lnTo>
                      <a:pt x="385" y="1710"/>
                    </a:lnTo>
                    <a:lnTo>
                      <a:pt x="447" y="1672"/>
                    </a:lnTo>
                    <a:lnTo>
                      <a:pt x="438" y="1656"/>
                    </a:lnTo>
                    <a:lnTo>
                      <a:pt x="384" y="1622"/>
                    </a:lnTo>
                    <a:lnTo>
                      <a:pt x="374" y="1512"/>
                    </a:lnTo>
                    <a:lnTo>
                      <a:pt x="367" y="1501"/>
                    </a:lnTo>
                    <a:lnTo>
                      <a:pt x="448" y="1438"/>
                    </a:lnTo>
                    <a:lnTo>
                      <a:pt x="448" y="1383"/>
                    </a:lnTo>
                    <a:lnTo>
                      <a:pt x="384" y="1318"/>
                    </a:lnTo>
                    <a:lnTo>
                      <a:pt x="447" y="1261"/>
                    </a:lnTo>
                    <a:lnTo>
                      <a:pt x="447" y="1203"/>
                    </a:lnTo>
                    <a:lnTo>
                      <a:pt x="385" y="1129"/>
                    </a:lnTo>
                    <a:lnTo>
                      <a:pt x="373" y="1009"/>
                    </a:lnTo>
                    <a:lnTo>
                      <a:pt x="298" y="1009"/>
                    </a:lnTo>
                    <a:lnTo>
                      <a:pt x="298" y="846"/>
                    </a:lnTo>
                    <a:lnTo>
                      <a:pt x="252" y="846"/>
                    </a:lnTo>
                    <a:lnTo>
                      <a:pt x="252" y="704"/>
                    </a:lnTo>
                    <a:lnTo>
                      <a:pt x="202" y="704"/>
                    </a:lnTo>
                    <a:lnTo>
                      <a:pt x="180" y="636"/>
                    </a:lnTo>
                    <a:lnTo>
                      <a:pt x="78" y="636"/>
                    </a:lnTo>
                    <a:lnTo>
                      <a:pt x="78" y="576"/>
                    </a:lnTo>
                    <a:lnTo>
                      <a:pt x="0" y="576"/>
                    </a:lnTo>
                    <a:lnTo>
                      <a:pt x="0" y="295"/>
                    </a:lnTo>
                    <a:lnTo>
                      <a:pt x="77" y="295"/>
                    </a:lnTo>
                    <a:lnTo>
                      <a:pt x="77" y="255"/>
                    </a:lnTo>
                    <a:lnTo>
                      <a:pt x="163" y="255"/>
                    </a:lnTo>
                    <a:lnTo>
                      <a:pt x="183" y="237"/>
                    </a:lnTo>
                    <a:lnTo>
                      <a:pt x="203" y="192"/>
                    </a:lnTo>
                    <a:lnTo>
                      <a:pt x="252" y="192"/>
                    </a:lnTo>
                    <a:lnTo>
                      <a:pt x="368" y="0"/>
                    </a:lnTo>
                    <a:close/>
                  </a:path>
                </a:pathLst>
              </a:custGeom>
              <a:solidFill>
                <a:srgbClr val="FF9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5405" name="Freeform 13"/>
              <p:cNvSpPr>
                <a:spLocks/>
              </p:cNvSpPr>
              <p:nvPr/>
            </p:nvSpPr>
            <p:spPr bwMode="auto">
              <a:xfrm>
                <a:off x="487" y="2354"/>
                <a:ext cx="342" cy="665"/>
              </a:xfrm>
              <a:custGeom>
                <a:avLst/>
                <a:gdLst>
                  <a:gd name="T0" fmla="*/ 367 w 1026"/>
                  <a:gd name="T1" fmla="*/ 0 h 1993"/>
                  <a:gd name="T2" fmla="*/ 677 w 1026"/>
                  <a:gd name="T3" fmla="*/ 0 h 1993"/>
                  <a:gd name="T4" fmla="*/ 618 w 1026"/>
                  <a:gd name="T5" fmla="*/ 77 h 1993"/>
                  <a:gd name="T6" fmla="*/ 438 w 1026"/>
                  <a:gd name="T7" fmla="*/ 77 h 1993"/>
                  <a:gd name="T8" fmla="*/ 370 w 1026"/>
                  <a:gd name="T9" fmla="*/ 198 h 1993"/>
                  <a:gd name="T10" fmla="*/ 680 w 1026"/>
                  <a:gd name="T11" fmla="*/ 198 h 1993"/>
                  <a:gd name="T12" fmla="*/ 617 w 1026"/>
                  <a:gd name="T13" fmla="*/ 78 h 1993"/>
                  <a:gd name="T14" fmla="*/ 677 w 1026"/>
                  <a:gd name="T15" fmla="*/ 1 h 1993"/>
                  <a:gd name="T16" fmla="*/ 787 w 1026"/>
                  <a:gd name="T17" fmla="*/ 190 h 1993"/>
                  <a:gd name="T18" fmla="*/ 844 w 1026"/>
                  <a:gd name="T19" fmla="*/ 191 h 1993"/>
                  <a:gd name="T20" fmla="*/ 864 w 1026"/>
                  <a:gd name="T21" fmla="*/ 256 h 1993"/>
                  <a:gd name="T22" fmla="*/ 956 w 1026"/>
                  <a:gd name="T23" fmla="*/ 256 h 1993"/>
                  <a:gd name="T24" fmla="*/ 958 w 1026"/>
                  <a:gd name="T25" fmla="*/ 301 h 1993"/>
                  <a:gd name="T26" fmla="*/ 992 w 1026"/>
                  <a:gd name="T27" fmla="*/ 302 h 1993"/>
                  <a:gd name="T28" fmla="*/ 1026 w 1026"/>
                  <a:gd name="T29" fmla="*/ 302 h 1993"/>
                  <a:gd name="T30" fmla="*/ 1026 w 1026"/>
                  <a:gd name="T31" fmla="*/ 581 h 1993"/>
                  <a:gd name="T32" fmla="*/ 956 w 1026"/>
                  <a:gd name="T33" fmla="*/ 582 h 1993"/>
                  <a:gd name="T34" fmla="*/ 955 w 1026"/>
                  <a:gd name="T35" fmla="*/ 640 h 1993"/>
                  <a:gd name="T36" fmla="*/ 868 w 1026"/>
                  <a:gd name="T37" fmla="*/ 640 h 1993"/>
                  <a:gd name="T38" fmla="*/ 843 w 1026"/>
                  <a:gd name="T39" fmla="*/ 710 h 1993"/>
                  <a:gd name="T40" fmla="*/ 795 w 1026"/>
                  <a:gd name="T41" fmla="*/ 711 h 1993"/>
                  <a:gd name="T42" fmla="*/ 791 w 1026"/>
                  <a:gd name="T43" fmla="*/ 852 h 1993"/>
                  <a:gd name="T44" fmla="*/ 759 w 1026"/>
                  <a:gd name="T45" fmla="*/ 852 h 1993"/>
                  <a:gd name="T46" fmla="*/ 751 w 1026"/>
                  <a:gd name="T47" fmla="*/ 864 h 1993"/>
                  <a:gd name="T48" fmla="*/ 751 w 1026"/>
                  <a:gd name="T49" fmla="*/ 1016 h 1993"/>
                  <a:gd name="T50" fmla="*/ 691 w 1026"/>
                  <a:gd name="T51" fmla="*/ 1016 h 1993"/>
                  <a:gd name="T52" fmla="*/ 695 w 1026"/>
                  <a:gd name="T53" fmla="*/ 1864 h 1993"/>
                  <a:gd name="T54" fmla="*/ 559 w 1026"/>
                  <a:gd name="T55" fmla="*/ 1993 h 1993"/>
                  <a:gd name="T56" fmla="*/ 384 w 1026"/>
                  <a:gd name="T57" fmla="*/ 1845 h 1993"/>
                  <a:gd name="T58" fmla="*/ 446 w 1026"/>
                  <a:gd name="T59" fmla="*/ 1803 h 1993"/>
                  <a:gd name="T60" fmla="*/ 446 w 1026"/>
                  <a:gd name="T61" fmla="*/ 1754 h 1993"/>
                  <a:gd name="T62" fmla="*/ 384 w 1026"/>
                  <a:gd name="T63" fmla="*/ 1710 h 1993"/>
                  <a:gd name="T64" fmla="*/ 446 w 1026"/>
                  <a:gd name="T65" fmla="*/ 1671 h 1993"/>
                  <a:gd name="T66" fmla="*/ 437 w 1026"/>
                  <a:gd name="T67" fmla="*/ 1656 h 1993"/>
                  <a:gd name="T68" fmla="*/ 383 w 1026"/>
                  <a:gd name="T69" fmla="*/ 1621 h 1993"/>
                  <a:gd name="T70" fmla="*/ 373 w 1026"/>
                  <a:gd name="T71" fmla="*/ 1511 h 1993"/>
                  <a:gd name="T72" fmla="*/ 366 w 1026"/>
                  <a:gd name="T73" fmla="*/ 1502 h 1993"/>
                  <a:gd name="T74" fmla="*/ 447 w 1026"/>
                  <a:gd name="T75" fmla="*/ 1437 h 1993"/>
                  <a:gd name="T76" fmla="*/ 447 w 1026"/>
                  <a:gd name="T77" fmla="*/ 1382 h 1993"/>
                  <a:gd name="T78" fmla="*/ 383 w 1026"/>
                  <a:gd name="T79" fmla="*/ 1318 h 1993"/>
                  <a:gd name="T80" fmla="*/ 446 w 1026"/>
                  <a:gd name="T81" fmla="*/ 1260 h 1993"/>
                  <a:gd name="T82" fmla="*/ 446 w 1026"/>
                  <a:gd name="T83" fmla="*/ 1203 h 1993"/>
                  <a:gd name="T84" fmla="*/ 384 w 1026"/>
                  <a:gd name="T85" fmla="*/ 1129 h 1993"/>
                  <a:gd name="T86" fmla="*/ 372 w 1026"/>
                  <a:gd name="T87" fmla="*/ 1008 h 1993"/>
                  <a:gd name="T88" fmla="*/ 297 w 1026"/>
                  <a:gd name="T89" fmla="*/ 1008 h 1993"/>
                  <a:gd name="T90" fmla="*/ 297 w 1026"/>
                  <a:gd name="T91" fmla="*/ 846 h 1993"/>
                  <a:gd name="T92" fmla="*/ 253 w 1026"/>
                  <a:gd name="T93" fmla="*/ 846 h 1993"/>
                  <a:gd name="T94" fmla="*/ 253 w 1026"/>
                  <a:gd name="T95" fmla="*/ 704 h 1993"/>
                  <a:gd name="T96" fmla="*/ 201 w 1026"/>
                  <a:gd name="T97" fmla="*/ 704 h 1993"/>
                  <a:gd name="T98" fmla="*/ 179 w 1026"/>
                  <a:gd name="T99" fmla="*/ 636 h 1993"/>
                  <a:gd name="T100" fmla="*/ 77 w 1026"/>
                  <a:gd name="T101" fmla="*/ 636 h 1993"/>
                  <a:gd name="T102" fmla="*/ 77 w 1026"/>
                  <a:gd name="T103" fmla="*/ 576 h 1993"/>
                  <a:gd name="T104" fmla="*/ 0 w 1026"/>
                  <a:gd name="T105" fmla="*/ 576 h 1993"/>
                  <a:gd name="T106" fmla="*/ 0 w 1026"/>
                  <a:gd name="T107" fmla="*/ 295 h 1993"/>
                  <a:gd name="T108" fmla="*/ 76 w 1026"/>
                  <a:gd name="T109" fmla="*/ 295 h 1993"/>
                  <a:gd name="T110" fmla="*/ 76 w 1026"/>
                  <a:gd name="T111" fmla="*/ 255 h 1993"/>
                  <a:gd name="T112" fmla="*/ 162 w 1026"/>
                  <a:gd name="T113" fmla="*/ 255 h 1993"/>
                  <a:gd name="T114" fmla="*/ 182 w 1026"/>
                  <a:gd name="T115" fmla="*/ 237 h 1993"/>
                  <a:gd name="T116" fmla="*/ 203 w 1026"/>
                  <a:gd name="T117" fmla="*/ 191 h 1993"/>
                  <a:gd name="T118" fmla="*/ 253 w 1026"/>
                  <a:gd name="T119" fmla="*/ 191 h 1993"/>
                  <a:gd name="T120" fmla="*/ 367 w 1026"/>
                  <a:gd name="T121" fmla="*/ 0 h 1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26" h="1993">
                    <a:moveTo>
                      <a:pt x="367" y="0"/>
                    </a:moveTo>
                    <a:lnTo>
                      <a:pt x="677" y="0"/>
                    </a:lnTo>
                    <a:lnTo>
                      <a:pt x="618" y="77"/>
                    </a:lnTo>
                    <a:lnTo>
                      <a:pt x="438" y="77"/>
                    </a:lnTo>
                    <a:lnTo>
                      <a:pt x="370" y="198"/>
                    </a:lnTo>
                    <a:lnTo>
                      <a:pt x="680" y="198"/>
                    </a:lnTo>
                    <a:lnTo>
                      <a:pt x="617" y="78"/>
                    </a:lnTo>
                    <a:lnTo>
                      <a:pt x="677" y="1"/>
                    </a:lnTo>
                    <a:lnTo>
                      <a:pt x="787" y="190"/>
                    </a:lnTo>
                    <a:lnTo>
                      <a:pt x="844" y="191"/>
                    </a:lnTo>
                    <a:lnTo>
                      <a:pt x="864" y="256"/>
                    </a:lnTo>
                    <a:lnTo>
                      <a:pt x="956" y="256"/>
                    </a:lnTo>
                    <a:lnTo>
                      <a:pt x="958" y="301"/>
                    </a:lnTo>
                    <a:lnTo>
                      <a:pt x="992" y="302"/>
                    </a:lnTo>
                    <a:lnTo>
                      <a:pt x="1026" y="302"/>
                    </a:lnTo>
                    <a:lnTo>
                      <a:pt x="1026" y="581"/>
                    </a:lnTo>
                    <a:lnTo>
                      <a:pt x="956" y="582"/>
                    </a:lnTo>
                    <a:lnTo>
                      <a:pt x="955" y="640"/>
                    </a:lnTo>
                    <a:lnTo>
                      <a:pt x="868" y="640"/>
                    </a:lnTo>
                    <a:lnTo>
                      <a:pt x="843" y="710"/>
                    </a:lnTo>
                    <a:lnTo>
                      <a:pt x="795" y="711"/>
                    </a:lnTo>
                    <a:lnTo>
                      <a:pt x="791" y="852"/>
                    </a:lnTo>
                    <a:lnTo>
                      <a:pt x="759" y="852"/>
                    </a:lnTo>
                    <a:lnTo>
                      <a:pt x="751" y="864"/>
                    </a:lnTo>
                    <a:lnTo>
                      <a:pt x="751" y="1016"/>
                    </a:lnTo>
                    <a:lnTo>
                      <a:pt x="691" y="1016"/>
                    </a:lnTo>
                    <a:lnTo>
                      <a:pt x="695" y="1864"/>
                    </a:lnTo>
                    <a:lnTo>
                      <a:pt x="559" y="1993"/>
                    </a:lnTo>
                    <a:lnTo>
                      <a:pt x="384" y="1845"/>
                    </a:lnTo>
                    <a:lnTo>
                      <a:pt x="446" y="1803"/>
                    </a:lnTo>
                    <a:lnTo>
                      <a:pt x="446" y="1754"/>
                    </a:lnTo>
                    <a:lnTo>
                      <a:pt x="384" y="1710"/>
                    </a:lnTo>
                    <a:lnTo>
                      <a:pt x="446" y="1671"/>
                    </a:lnTo>
                    <a:lnTo>
                      <a:pt x="437" y="1656"/>
                    </a:lnTo>
                    <a:lnTo>
                      <a:pt x="383" y="1621"/>
                    </a:lnTo>
                    <a:lnTo>
                      <a:pt x="373" y="1511"/>
                    </a:lnTo>
                    <a:lnTo>
                      <a:pt x="366" y="1502"/>
                    </a:lnTo>
                    <a:lnTo>
                      <a:pt x="447" y="1437"/>
                    </a:lnTo>
                    <a:lnTo>
                      <a:pt x="447" y="1382"/>
                    </a:lnTo>
                    <a:lnTo>
                      <a:pt x="383" y="1318"/>
                    </a:lnTo>
                    <a:lnTo>
                      <a:pt x="446" y="1260"/>
                    </a:lnTo>
                    <a:lnTo>
                      <a:pt x="446" y="1203"/>
                    </a:lnTo>
                    <a:lnTo>
                      <a:pt x="384" y="1129"/>
                    </a:lnTo>
                    <a:lnTo>
                      <a:pt x="372" y="1008"/>
                    </a:lnTo>
                    <a:lnTo>
                      <a:pt x="297" y="1008"/>
                    </a:lnTo>
                    <a:lnTo>
                      <a:pt x="297" y="846"/>
                    </a:lnTo>
                    <a:lnTo>
                      <a:pt x="253" y="846"/>
                    </a:lnTo>
                    <a:lnTo>
                      <a:pt x="253" y="704"/>
                    </a:lnTo>
                    <a:lnTo>
                      <a:pt x="201" y="704"/>
                    </a:lnTo>
                    <a:lnTo>
                      <a:pt x="179" y="636"/>
                    </a:lnTo>
                    <a:lnTo>
                      <a:pt x="77" y="636"/>
                    </a:lnTo>
                    <a:lnTo>
                      <a:pt x="77" y="576"/>
                    </a:lnTo>
                    <a:lnTo>
                      <a:pt x="0" y="576"/>
                    </a:lnTo>
                    <a:lnTo>
                      <a:pt x="0" y="295"/>
                    </a:lnTo>
                    <a:lnTo>
                      <a:pt x="76" y="295"/>
                    </a:lnTo>
                    <a:lnTo>
                      <a:pt x="76" y="255"/>
                    </a:lnTo>
                    <a:lnTo>
                      <a:pt x="162" y="255"/>
                    </a:lnTo>
                    <a:lnTo>
                      <a:pt x="182" y="237"/>
                    </a:lnTo>
                    <a:lnTo>
                      <a:pt x="203" y="191"/>
                    </a:lnTo>
                    <a:lnTo>
                      <a:pt x="253" y="191"/>
                    </a:lnTo>
                    <a:lnTo>
                      <a:pt x="367" y="0"/>
                    </a:lnTo>
                    <a:close/>
                  </a:path>
                </a:pathLst>
              </a:custGeom>
              <a:solidFill>
                <a:srgbClr val="BF7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315406" name="Group 14"/>
              <p:cNvGrpSpPr>
                <a:grpSpLocks/>
              </p:cNvGrpSpPr>
              <p:nvPr/>
            </p:nvGrpSpPr>
            <p:grpSpPr bwMode="auto">
              <a:xfrm>
                <a:off x="535" y="2461"/>
                <a:ext cx="261" cy="76"/>
                <a:chOff x="535" y="2461"/>
                <a:chExt cx="261" cy="76"/>
              </a:xfrm>
            </p:grpSpPr>
            <p:sp>
              <p:nvSpPr>
                <p:cNvPr id="315407" name="Freeform 15"/>
                <p:cNvSpPr>
                  <a:spLocks/>
                </p:cNvSpPr>
                <p:nvPr/>
              </p:nvSpPr>
              <p:spPr bwMode="auto">
                <a:xfrm>
                  <a:off x="535" y="2461"/>
                  <a:ext cx="242" cy="76"/>
                </a:xfrm>
                <a:custGeom>
                  <a:avLst/>
                  <a:gdLst>
                    <a:gd name="T0" fmla="*/ 0 w 725"/>
                    <a:gd name="T1" fmla="*/ 119 h 229"/>
                    <a:gd name="T2" fmla="*/ 63 w 725"/>
                    <a:gd name="T3" fmla="*/ 0 h 229"/>
                    <a:gd name="T4" fmla="*/ 725 w 725"/>
                    <a:gd name="T5" fmla="*/ 0 h 229"/>
                    <a:gd name="T6" fmla="*/ 719 w 725"/>
                    <a:gd name="T7" fmla="*/ 9 h 229"/>
                    <a:gd name="T8" fmla="*/ 70 w 725"/>
                    <a:gd name="T9" fmla="*/ 9 h 229"/>
                    <a:gd name="T10" fmla="*/ 12 w 725"/>
                    <a:gd name="T11" fmla="*/ 119 h 229"/>
                    <a:gd name="T12" fmla="*/ 69 w 725"/>
                    <a:gd name="T13" fmla="*/ 221 h 229"/>
                    <a:gd name="T14" fmla="*/ 58 w 725"/>
                    <a:gd name="T15" fmla="*/ 229 h 229"/>
                    <a:gd name="T16" fmla="*/ 0 w 725"/>
                    <a:gd name="T17" fmla="*/ 11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5" h="229">
                      <a:moveTo>
                        <a:pt x="0" y="119"/>
                      </a:moveTo>
                      <a:lnTo>
                        <a:pt x="63" y="0"/>
                      </a:lnTo>
                      <a:lnTo>
                        <a:pt x="725" y="0"/>
                      </a:lnTo>
                      <a:lnTo>
                        <a:pt x="719" y="9"/>
                      </a:lnTo>
                      <a:lnTo>
                        <a:pt x="70" y="9"/>
                      </a:lnTo>
                      <a:lnTo>
                        <a:pt x="12" y="119"/>
                      </a:lnTo>
                      <a:lnTo>
                        <a:pt x="69" y="221"/>
                      </a:lnTo>
                      <a:lnTo>
                        <a:pt x="58" y="229"/>
                      </a:lnTo>
                      <a:lnTo>
                        <a:pt x="0" y="119"/>
                      </a:lnTo>
                      <a:close/>
                    </a:path>
                  </a:pathLst>
                </a:custGeom>
                <a:solidFill>
                  <a:srgbClr val="BF7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5408" name="Freeform 16"/>
                <p:cNvSpPr>
                  <a:spLocks/>
                </p:cNvSpPr>
                <p:nvPr/>
              </p:nvSpPr>
              <p:spPr bwMode="auto">
                <a:xfrm>
                  <a:off x="554" y="2461"/>
                  <a:ext cx="242" cy="76"/>
                </a:xfrm>
                <a:custGeom>
                  <a:avLst/>
                  <a:gdLst>
                    <a:gd name="T0" fmla="*/ 725 w 725"/>
                    <a:gd name="T1" fmla="*/ 109 h 228"/>
                    <a:gd name="T2" fmla="*/ 662 w 725"/>
                    <a:gd name="T3" fmla="*/ 228 h 228"/>
                    <a:gd name="T4" fmla="*/ 0 w 725"/>
                    <a:gd name="T5" fmla="*/ 228 h 228"/>
                    <a:gd name="T6" fmla="*/ 6 w 725"/>
                    <a:gd name="T7" fmla="*/ 220 h 228"/>
                    <a:gd name="T8" fmla="*/ 655 w 725"/>
                    <a:gd name="T9" fmla="*/ 220 h 228"/>
                    <a:gd name="T10" fmla="*/ 713 w 725"/>
                    <a:gd name="T11" fmla="*/ 109 h 228"/>
                    <a:gd name="T12" fmla="*/ 656 w 725"/>
                    <a:gd name="T13" fmla="*/ 7 h 228"/>
                    <a:gd name="T14" fmla="*/ 667 w 725"/>
                    <a:gd name="T15" fmla="*/ 0 h 228"/>
                    <a:gd name="T16" fmla="*/ 725 w 725"/>
                    <a:gd name="T17" fmla="*/ 10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5" h="228">
                      <a:moveTo>
                        <a:pt x="725" y="109"/>
                      </a:moveTo>
                      <a:lnTo>
                        <a:pt x="662" y="228"/>
                      </a:lnTo>
                      <a:lnTo>
                        <a:pt x="0" y="228"/>
                      </a:lnTo>
                      <a:lnTo>
                        <a:pt x="6" y="220"/>
                      </a:lnTo>
                      <a:lnTo>
                        <a:pt x="655" y="220"/>
                      </a:lnTo>
                      <a:lnTo>
                        <a:pt x="713" y="109"/>
                      </a:lnTo>
                      <a:lnTo>
                        <a:pt x="656" y="7"/>
                      </a:lnTo>
                      <a:lnTo>
                        <a:pt x="667" y="0"/>
                      </a:lnTo>
                      <a:lnTo>
                        <a:pt x="725" y="109"/>
                      </a:lnTo>
                      <a:close/>
                    </a:path>
                  </a:pathLst>
                </a:custGeom>
                <a:solidFill>
                  <a:srgbClr val="FF9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15409" name="Rectangle 17"/>
              <p:cNvSpPr>
                <a:spLocks noChangeArrowheads="1"/>
              </p:cNvSpPr>
              <p:nvPr/>
            </p:nvSpPr>
            <p:spPr bwMode="auto">
              <a:xfrm>
                <a:off x="514" y="2450"/>
                <a:ext cx="291" cy="3"/>
              </a:xfrm>
              <a:prstGeom prst="rect">
                <a:avLst/>
              </a:prstGeom>
              <a:solidFill>
                <a:srgbClr val="FF9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315410" name="Group 18"/>
              <p:cNvGrpSpPr>
                <a:grpSpLocks/>
              </p:cNvGrpSpPr>
              <p:nvPr/>
            </p:nvGrpSpPr>
            <p:grpSpPr bwMode="auto">
              <a:xfrm>
                <a:off x="514" y="2547"/>
                <a:ext cx="292" cy="471"/>
                <a:chOff x="514" y="2547"/>
                <a:chExt cx="292" cy="471"/>
              </a:xfrm>
            </p:grpSpPr>
            <p:sp>
              <p:nvSpPr>
                <p:cNvPr id="315411" name="Freeform 19"/>
                <p:cNvSpPr>
                  <a:spLocks/>
                </p:cNvSpPr>
                <p:nvPr/>
              </p:nvSpPr>
              <p:spPr bwMode="auto">
                <a:xfrm>
                  <a:off x="647" y="2639"/>
                  <a:ext cx="7" cy="363"/>
                </a:xfrm>
                <a:custGeom>
                  <a:avLst/>
                  <a:gdLst>
                    <a:gd name="T0" fmla="*/ 22 w 22"/>
                    <a:gd name="T1" fmla="*/ 0 h 1089"/>
                    <a:gd name="T2" fmla="*/ 21 w 22"/>
                    <a:gd name="T3" fmla="*/ 1089 h 1089"/>
                    <a:gd name="T4" fmla="*/ 2 w 22"/>
                    <a:gd name="T5" fmla="*/ 1072 h 1089"/>
                    <a:gd name="T6" fmla="*/ 0 w 22"/>
                    <a:gd name="T7" fmla="*/ 34 h 1089"/>
                    <a:gd name="T8" fmla="*/ 22 w 22"/>
                    <a:gd name="T9" fmla="*/ 0 h 1089"/>
                  </a:gdLst>
                  <a:ahLst/>
                  <a:cxnLst>
                    <a:cxn ang="0">
                      <a:pos x="T0" y="T1"/>
                    </a:cxn>
                    <a:cxn ang="0">
                      <a:pos x="T2" y="T3"/>
                    </a:cxn>
                    <a:cxn ang="0">
                      <a:pos x="T4" y="T5"/>
                    </a:cxn>
                    <a:cxn ang="0">
                      <a:pos x="T6" y="T7"/>
                    </a:cxn>
                    <a:cxn ang="0">
                      <a:pos x="T8" y="T9"/>
                    </a:cxn>
                  </a:cxnLst>
                  <a:rect l="0" t="0" r="r" b="b"/>
                  <a:pathLst>
                    <a:path w="22" h="1089">
                      <a:moveTo>
                        <a:pt x="22" y="0"/>
                      </a:moveTo>
                      <a:lnTo>
                        <a:pt x="21" y="1089"/>
                      </a:lnTo>
                      <a:lnTo>
                        <a:pt x="2" y="1072"/>
                      </a:lnTo>
                      <a:lnTo>
                        <a:pt x="0" y="34"/>
                      </a:lnTo>
                      <a:lnTo>
                        <a:pt x="22" y="0"/>
                      </a:lnTo>
                      <a:close/>
                    </a:path>
                  </a:pathLst>
                </a:custGeom>
                <a:solidFill>
                  <a:srgbClr val="FF9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5412" name="Freeform 20"/>
                <p:cNvSpPr>
                  <a:spLocks/>
                </p:cNvSpPr>
                <p:nvPr/>
              </p:nvSpPr>
              <p:spPr bwMode="auto">
                <a:xfrm>
                  <a:off x="689" y="2649"/>
                  <a:ext cx="6" cy="354"/>
                </a:xfrm>
                <a:custGeom>
                  <a:avLst/>
                  <a:gdLst>
                    <a:gd name="T0" fmla="*/ 17 w 20"/>
                    <a:gd name="T1" fmla="*/ 0 h 1062"/>
                    <a:gd name="T2" fmla="*/ 20 w 20"/>
                    <a:gd name="T3" fmla="*/ 1044 h 1062"/>
                    <a:gd name="T4" fmla="*/ 2 w 20"/>
                    <a:gd name="T5" fmla="*/ 1062 h 1062"/>
                    <a:gd name="T6" fmla="*/ 0 w 20"/>
                    <a:gd name="T7" fmla="*/ 86 h 1062"/>
                    <a:gd name="T8" fmla="*/ 17 w 20"/>
                    <a:gd name="T9" fmla="*/ 0 h 1062"/>
                  </a:gdLst>
                  <a:ahLst/>
                  <a:cxnLst>
                    <a:cxn ang="0">
                      <a:pos x="T0" y="T1"/>
                    </a:cxn>
                    <a:cxn ang="0">
                      <a:pos x="T2" y="T3"/>
                    </a:cxn>
                    <a:cxn ang="0">
                      <a:pos x="T4" y="T5"/>
                    </a:cxn>
                    <a:cxn ang="0">
                      <a:pos x="T6" y="T7"/>
                    </a:cxn>
                    <a:cxn ang="0">
                      <a:pos x="T8" y="T9"/>
                    </a:cxn>
                  </a:cxnLst>
                  <a:rect l="0" t="0" r="r" b="b"/>
                  <a:pathLst>
                    <a:path w="20" h="1062">
                      <a:moveTo>
                        <a:pt x="17" y="0"/>
                      </a:moveTo>
                      <a:lnTo>
                        <a:pt x="20" y="1044"/>
                      </a:lnTo>
                      <a:lnTo>
                        <a:pt x="2" y="1062"/>
                      </a:lnTo>
                      <a:lnTo>
                        <a:pt x="0" y="86"/>
                      </a:lnTo>
                      <a:lnTo>
                        <a:pt x="17" y="0"/>
                      </a:lnTo>
                      <a:close/>
                    </a:path>
                  </a:pathLst>
                </a:custGeom>
                <a:solidFill>
                  <a:srgbClr val="FF9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315413" name="Group 21"/>
                <p:cNvGrpSpPr>
                  <a:grpSpLocks/>
                </p:cNvGrpSpPr>
                <p:nvPr/>
              </p:nvGrpSpPr>
              <p:grpSpPr bwMode="auto">
                <a:xfrm>
                  <a:off x="514" y="2547"/>
                  <a:ext cx="292" cy="471"/>
                  <a:chOff x="514" y="2547"/>
                  <a:chExt cx="292" cy="471"/>
                </a:xfrm>
              </p:grpSpPr>
              <p:sp>
                <p:nvSpPr>
                  <p:cNvPr id="315414" name="Rectangle 22"/>
                  <p:cNvSpPr>
                    <a:spLocks noChangeArrowheads="1"/>
                  </p:cNvSpPr>
                  <p:nvPr/>
                </p:nvSpPr>
                <p:spPr bwMode="auto">
                  <a:xfrm>
                    <a:off x="514" y="2547"/>
                    <a:ext cx="292" cy="9"/>
                  </a:xfrm>
                  <a:prstGeom prst="rect">
                    <a:avLst/>
                  </a:prstGeom>
                  <a:solidFill>
                    <a:srgbClr val="BF7F3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5415" name="Rectangle 23"/>
                  <p:cNvSpPr>
                    <a:spLocks noChangeArrowheads="1"/>
                  </p:cNvSpPr>
                  <p:nvPr/>
                </p:nvSpPr>
                <p:spPr bwMode="auto">
                  <a:xfrm>
                    <a:off x="574" y="2591"/>
                    <a:ext cx="178" cy="8"/>
                  </a:xfrm>
                  <a:prstGeom prst="rect">
                    <a:avLst/>
                  </a:prstGeom>
                  <a:solidFill>
                    <a:srgbClr val="BF7F3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5416" name="Freeform 24"/>
                  <p:cNvSpPr>
                    <a:spLocks/>
                  </p:cNvSpPr>
                  <p:nvPr/>
                </p:nvSpPr>
                <p:spPr bwMode="auto">
                  <a:xfrm>
                    <a:off x="672" y="2649"/>
                    <a:ext cx="22" cy="369"/>
                  </a:xfrm>
                  <a:custGeom>
                    <a:avLst/>
                    <a:gdLst>
                      <a:gd name="T0" fmla="*/ 67 w 67"/>
                      <a:gd name="T1" fmla="*/ 0 h 1105"/>
                      <a:gd name="T2" fmla="*/ 51 w 67"/>
                      <a:gd name="T3" fmla="*/ 72 h 1105"/>
                      <a:gd name="T4" fmla="*/ 25 w 67"/>
                      <a:gd name="T5" fmla="*/ 134 h 1105"/>
                      <a:gd name="T6" fmla="*/ 25 w 67"/>
                      <a:gd name="T7" fmla="*/ 1085 h 1105"/>
                      <a:gd name="T8" fmla="*/ 5 w 67"/>
                      <a:gd name="T9" fmla="*/ 1105 h 1105"/>
                      <a:gd name="T10" fmla="*/ 0 w 67"/>
                      <a:gd name="T11" fmla="*/ 116 h 1105"/>
                      <a:gd name="T12" fmla="*/ 67 w 67"/>
                      <a:gd name="T13" fmla="*/ 0 h 1105"/>
                    </a:gdLst>
                    <a:ahLst/>
                    <a:cxnLst>
                      <a:cxn ang="0">
                        <a:pos x="T0" y="T1"/>
                      </a:cxn>
                      <a:cxn ang="0">
                        <a:pos x="T2" y="T3"/>
                      </a:cxn>
                      <a:cxn ang="0">
                        <a:pos x="T4" y="T5"/>
                      </a:cxn>
                      <a:cxn ang="0">
                        <a:pos x="T6" y="T7"/>
                      </a:cxn>
                      <a:cxn ang="0">
                        <a:pos x="T8" y="T9"/>
                      </a:cxn>
                      <a:cxn ang="0">
                        <a:pos x="T10" y="T11"/>
                      </a:cxn>
                      <a:cxn ang="0">
                        <a:pos x="T12" y="T13"/>
                      </a:cxn>
                    </a:cxnLst>
                    <a:rect l="0" t="0" r="r" b="b"/>
                    <a:pathLst>
                      <a:path w="67" h="1105">
                        <a:moveTo>
                          <a:pt x="67" y="0"/>
                        </a:moveTo>
                        <a:lnTo>
                          <a:pt x="51" y="72"/>
                        </a:lnTo>
                        <a:lnTo>
                          <a:pt x="25" y="134"/>
                        </a:lnTo>
                        <a:lnTo>
                          <a:pt x="25" y="1085"/>
                        </a:lnTo>
                        <a:lnTo>
                          <a:pt x="5" y="1105"/>
                        </a:lnTo>
                        <a:lnTo>
                          <a:pt x="0" y="116"/>
                        </a:lnTo>
                        <a:lnTo>
                          <a:pt x="67" y="0"/>
                        </a:lnTo>
                        <a:close/>
                      </a:path>
                    </a:pathLst>
                  </a:custGeom>
                  <a:solidFill>
                    <a:srgbClr val="BF7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5417" name="Freeform 25"/>
                  <p:cNvSpPr>
                    <a:spLocks/>
                  </p:cNvSpPr>
                  <p:nvPr/>
                </p:nvSpPr>
                <p:spPr bwMode="auto">
                  <a:xfrm>
                    <a:off x="586" y="2636"/>
                    <a:ext cx="156" cy="55"/>
                  </a:xfrm>
                  <a:custGeom>
                    <a:avLst/>
                    <a:gdLst>
                      <a:gd name="T0" fmla="*/ 79 w 467"/>
                      <a:gd name="T1" fmla="*/ 166 h 166"/>
                      <a:gd name="T2" fmla="*/ 48 w 467"/>
                      <a:gd name="T3" fmla="*/ 129 h 166"/>
                      <a:gd name="T4" fmla="*/ 48 w 467"/>
                      <a:gd name="T5" fmla="*/ 19 h 166"/>
                      <a:gd name="T6" fmla="*/ 0 w 467"/>
                      <a:gd name="T7" fmla="*/ 19 h 166"/>
                      <a:gd name="T8" fmla="*/ 0 w 467"/>
                      <a:gd name="T9" fmla="*/ 0 h 166"/>
                      <a:gd name="T10" fmla="*/ 467 w 467"/>
                      <a:gd name="T11" fmla="*/ 0 h 166"/>
                      <a:gd name="T12" fmla="*/ 455 w 467"/>
                      <a:gd name="T13" fmla="*/ 19 h 166"/>
                      <a:gd name="T14" fmla="*/ 203 w 467"/>
                      <a:gd name="T15" fmla="*/ 19 h 166"/>
                      <a:gd name="T16" fmla="*/ 182 w 467"/>
                      <a:gd name="T17" fmla="*/ 50 h 166"/>
                      <a:gd name="T18" fmla="*/ 88 w 467"/>
                      <a:gd name="T19" fmla="*/ 50 h 166"/>
                      <a:gd name="T20" fmla="*/ 79 w 467"/>
                      <a:gd name="T21"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7" h="166">
                        <a:moveTo>
                          <a:pt x="79" y="166"/>
                        </a:moveTo>
                        <a:lnTo>
                          <a:pt x="48" y="129"/>
                        </a:lnTo>
                        <a:lnTo>
                          <a:pt x="48" y="19"/>
                        </a:lnTo>
                        <a:lnTo>
                          <a:pt x="0" y="19"/>
                        </a:lnTo>
                        <a:lnTo>
                          <a:pt x="0" y="0"/>
                        </a:lnTo>
                        <a:lnTo>
                          <a:pt x="467" y="0"/>
                        </a:lnTo>
                        <a:lnTo>
                          <a:pt x="455" y="19"/>
                        </a:lnTo>
                        <a:lnTo>
                          <a:pt x="203" y="19"/>
                        </a:lnTo>
                        <a:lnTo>
                          <a:pt x="182" y="50"/>
                        </a:lnTo>
                        <a:lnTo>
                          <a:pt x="88" y="50"/>
                        </a:lnTo>
                        <a:lnTo>
                          <a:pt x="79" y="166"/>
                        </a:lnTo>
                        <a:close/>
                      </a:path>
                    </a:pathLst>
                  </a:custGeom>
                  <a:solidFill>
                    <a:srgbClr val="BF7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5418" name="Freeform 26"/>
                  <p:cNvSpPr>
                    <a:spLocks/>
                  </p:cNvSpPr>
                  <p:nvPr/>
                </p:nvSpPr>
                <p:spPr bwMode="auto">
                  <a:xfrm>
                    <a:off x="547" y="2565"/>
                    <a:ext cx="230" cy="8"/>
                  </a:xfrm>
                  <a:custGeom>
                    <a:avLst/>
                    <a:gdLst>
                      <a:gd name="T0" fmla="*/ 0 w 690"/>
                      <a:gd name="T1" fmla="*/ 2 h 23"/>
                      <a:gd name="T2" fmla="*/ 690 w 690"/>
                      <a:gd name="T3" fmla="*/ 0 h 23"/>
                      <a:gd name="T4" fmla="*/ 683 w 690"/>
                      <a:gd name="T5" fmla="*/ 22 h 23"/>
                      <a:gd name="T6" fmla="*/ 6 w 690"/>
                      <a:gd name="T7" fmla="*/ 23 h 23"/>
                      <a:gd name="T8" fmla="*/ 0 w 690"/>
                      <a:gd name="T9" fmla="*/ 2 h 23"/>
                    </a:gdLst>
                    <a:ahLst/>
                    <a:cxnLst>
                      <a:cxn ang="0">
                        <a:pos x="T0" y="T1"/>
                      </a:cxn>
                      <a:cxn ang="0">
                        <a:pos x="T2" y="T3"/>
                      </a:cxn>
                      <a:cxn ang="0">
                        <a:pos x="T4" y="T5"/>
                      </a:cxn>
                      <a:cxn ang="0">
                        <a:pos x="T6" y="T7"/>
                      </a:cxn>
                      <a:cxn ang="0">
                        <a:pos x="T8" y="T9"/>
                      </a:cxn>
                    </a:cxnLst>
                    <a:rect l="0" t="0" r="r" b="b"/>
                    <a:pathLst>
                      <a:path w="690" h="23">
                        <a:moveTo>
                          <a:pt x="0" y="2"/>
                        </a:moveTo>
                        <a:lnTo>
                          <a:pt x="690" y="0"/>
                        </a:lnTo>
                        <a:lnTo>
                          <a:pt x="683" y="22"/>
                        </a:lnTo>
                        <a:lnTo>
                          <a:pt x="6" y="23"/>
                        </a:lnTo>
                        <a:lnTo>
                          <a:pt x="0" y="2"/>
                        </a:lnTo>
                        <a:close/>
                      </a:path>
                    </a:pathLst>
                  </a:custGeom>
                  <a:solidFill>
                    <a:srgbClr val="BF7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sp>
          <p:nvSpPr>
            <p:cNvPr id="315419" name="Text Box 27"/>
            <p:cNvSpPr txBox="1">
              <a:spLocks noChangeArrowheads="1"/>
            </p:cNvSpPr>
            <p:nvPr/>
          </p:nvSpPr>
          <p:spPr bwMode="auto">
            <a:xfrm>
              <a:off x="930" y="117"/>
              <a:ext cx="95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solidFill>
                    <a:srgbClr val="CC0000"/>
                  </a:solidFill>
                </a:rPr>
                <a:t>方法一</a:t>
              </a:r>
            </a:p>
          </p:txBody>
        </p:sp>
      </p:grpSp>
      <p:grpSp>
        <p:nvGrpSpPr>
          <p:cNvPr id="315429" name="Group 37"/>
          <p:cNvGrpSpPr>
            <a:grpSpLocks/>
          </p:cNvGrpSpPr>
          <p:nvPr/>
        </p:nvGrpSpPr>
        <p:grpSpPr bwMode="auto">
          <a:xfrm>
            <a:off x="468313" y="836613"/>
            <a:ext cx="8229600" cy="5761037"/>
            <a:chOff x="295" y="527"/>
            <a:chExt cx="5184" cy="3629"/>
          </a:xfrm>
        </p:grpSpPr>
        <p:grpSp>
          <p:nvGrpSpPr>
            <p:cNvPr id="315396" name="Group 4"/>
            <p:cNvGrpSpPr>
              <a:grpSpLocks/>
            </p:cNvGrpSpPr>
            <p:nvPr/>
          </p:nvGrpSpPr>
          <p:grpSpPr bwMode="auto">
            <a:xfrm>
              <a:off x="295" y="527"/>
              <a:ext cx="5184" cy="3629"/>
              <a:chOff x="295" y="527"/>
              <a:chExt cx="5184" cy="3629"/>
            </a:xfrm>
          </p:grpSpPr>
          <p:sp>
            <p:nvSpPr>
              <p:cNvPr id="315397" name="Line 5"/>
              <p:cNvSpPr>
                <a:spLocks noChangeShapeType="1"/>
              </p:cNvSpPr>
              <p:nvPr/>
            </p:nvSpPr>
            <p:spPr bwMode="auto">
              <a:xfrm>
                <a:off x="295" y="527"/>
                <a:ext cx="0" cy="339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15398" name="Group 6"/>
              <p:cNvGrpSpPr>
                <a:grpSpLocks/>
              </p:cNvGrpSpPr>
              <p:nvPr/>
            </p:nvGrpSpPr>
            <p:grpSpPr bwMode="auto">
              <a:xfrm>
                <a:off x="295" y="527"/>
                <a:ext cx="5184" cy="3629"/>
                <a:chOff x="295" y="618"/>
                <a:chExt cx="5184" cy="3583"/>
              </a:xfrm>
            </p:grpSpPr>
            <p:sp>
              <p:nvSpPr>
                <p:cNvPr id="315399" name="Line 7"/>
                <p:cNvSpPr>
                  <a:spLocks noChangeShapeType="1"/>
                </p:cNvSpPr>
                <p:nvPr/>
              </p:nvSpPr>
              <p:spPr bwMode="auto">
                <a:xfrm>
                  <a:off x="295" y="618"/>
                  <a:ext cx="518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15400" name="Group 8"/>
                <p:cNvGrpSpPr>
                  <a:grpSpLocks/>
                </p:cNvGrpSpPr>
                <p:nvPr/>
              </p:nvGrpSpPr>
              <p:grpSpPr bwMode="auto">
                <a:xfrm>
                  <a:off x="301" y="618"/>
                  <a:ext cx="5178" cy="3583"/>
                  <a:chOff x="301" y="618"/>
                  <a:chExt cx="5178" cy="3095"/>
                </a:xfrm>
              </p:grpSpPr>
              <p:sp>
                <p:nvSpPr>
                  <p:cNvPr id="315401" name="Line 9"/>
                  <p:cNvSpPr>
                    <a:spLocks noChangeShapeType="1"/>
                  </p:cNvSpPr>
                  <p:nvPr/>
                </p:nvSpPr>
                <p:spPr bwMode="auto">
                  <a:xfrm>
                    <a:off x="5479" y="618"/>
                    <a:ext cx="0" cy="278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5402" name="Freeform 10"/>
                  <p:cNvSpPr>
                    <a:spLocks/>
                  </p:cNvSpPr>
                  <p:nvPr/>
                </p:nvSpPr>
                <p:spPr bwMode="auto">
                  <a:xfrm>
                    <a:off x="301" y="3382"/>
                    <a:ext cx="5178" cy="331"/>
                  </a:xfrm>
                  <a:custGeom>
                    <a:avLst/>
                    <a:gdLst>
                      <a:gd name="T0" fmla="*/ 0 w 5168"/>
                      <a:gd name="T1" fmla="*/ 147 h 331"/>
                      <a:gd name="T2" fmla="*/ 110 w 5168"/>
                      <a:gd name="T3" fmla="*/ 171 h 331"/>
                      <a:gd name="T4" fmla="*/ 184 w 5168"/>
                      <a:gd name="T5" fmla="*/ 220 h 331"/>
                      <a:gd name="T6" fmla="*/ 478 w 5168"/>
                      <a:gd name="T7" fmla="*/ 331 h 331"/>
                      <a:gd name="T8" fmla="*/ 1690 w 5168"/>
                      <a:gd name="T9" fmla="*/ 282 h 331"/>
                      <a:gd name="T10" fmla="*/ 2890 w 5168"/>
                      <a:gd name="T11" fmla="*/ 318 h 331"/>
                      <a:gd name="T12" fmla="*/ 3258 w 5168"/>
                      <a:gd name="T13" fmla="*/ 306 h 331"/>
                      <a:gd name="T14" fmla="*/ 3343 w 5168"/>
                      <a:gd name="T15" fmla="*/ 269 h 331"/>
                      <a:gd name="T16" fmla="*/ 3466 w 5168"/>
                      <a:gd name="T17" fmla="*/ 257 h 331"/>
                      <a:gd name="T18" fmla="*/ 3992 w 5168"/>
                      <a:gd name="T19" fmla="*/ 196 h 331"/>
                      <a:gd name="T20" fmla="*/ 4372 w 5168"/>
                      <a:gd name="T21" fmla="*/ 135 h 331"/>
                      <a:gd name="T22" fmla="*/ 4433 w 5168"/>
                      <a:gd name="T23" fmla="*/ 98 h 331"/>
                      <a:gd name="T24" fmla="*/ 4543 w 5168"/>
                      <a:gd name="T25" fmla="*/ 37 h 331"/>
                      <a:gd name="T26" fmla="*/ 4641 w 5168"/>
                      <a:gd name="T27" fmla="*/ 12 h 331"/>
                      <a:gd name="T28" fmla="*/ 4690 w 5168"/>
                      <a:gd name="T29" fmla="*/ 0 h 331"/>
                      <a:gd name="T30" fmla="*/ 5168 w 5168"/>
                      <a:gd name="T31" fmla="*/ 3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68" h="331">
                        <a:moveTo>
                          <a:pt x="0" y="147"/>
                        </a:moveTo>
                        <a:cubicBezTo>
                          <a:pt x="36" y="159"/>
                          <a:pt x="75" y="157"/>
                          <a:pt x="110" y="171"/>
                        </a:cubicBezTo>
                        <a:cubicBezTo>
                          <a:pt x="137" y="182"/>
                          <a:pt x="158" y="207"/>
                          <a:pt x="184" y="220"/>
                        </a:cubicBezTo>
                        <a:cubicBezTo>
                          <a:pt x="278" y="268"/>
                          <a:pt x="375" y="309"/>
                          <a:pt x="478" y="331"/>
                        </a:cubicBezTo>
                        <a:cubicBezTo>
                          <a:pt x="936" y="324"/>
                          <a:pt x="1273" y="311"/>
                          <a:pt x="1690" y="282"/>
                        </a:cubicBezTo>
                        <a:cubicBezTo>
                          <a:pt x="2090" y="287"/>
                          <a:pt x="2509" y="195"/>
                          <a:pt x="2890" y="318"/>
                        </a:cubicBezTo>
                        <a:cubicBezTo>
                          <a:pt x="3013" y="314"/>
                          <a:pt x="3135" y="313"/>
                          <a:pt x="3258" y="306"/>
                        </a:cubicBezTo>
                        <a:cubicBezTo>
                          <a:pt x="3296" y="304"/>
                          <a:pt x="3305" y="277"/>
                          <a:pt x="3343" y="269"/>
                        </a:cubicBezTo>
                        <a:cubicBezTo>
                          <a:pt x="3383" y="260"/>
                          <a:pt x="3425" y="261"/>
                          <a:pt x="3466" y="257"/>
                        </a:cubicBezTo>
                        <a:cubicBezTo>
                          <a:pt x="3664" y="124"/>
                          <a:pt x="3510" y="209"/>
                          <a:pt x="3992" y="196"/>
                        </a:cubicBezTo>
                        <a:cubicBezTo>
                          <a:pt x="4120" y="184"/>
                          <a:pt x="4249" y="175"/>
                          <a:pt x="4372" y="135"/>
                        </a:cubicBezTo>
                        <a:cubicBezTo>
                          <a:pt x="4425" y="80"/>
                          <a:pt x="4363" y="136"/>
                          <a:pt x="4433" y="98"/>
                        </a:cubicBezTo>
                        <a:cubicBezTo>
                          <a:pt x="4521" y="50"/>
                          <a:pt x="4477" y="55"/>
                          <a:pt x="4543" y="37"/>
                        </a:cubicBezTo>
                        <a:cubicBezTo>
                          <a:pt x="4575" y="28"/>
                          <a:pt x="4608" y="20"/>
                          <a:pt x="4641" y="12"/>
                        </a:cubicBezTo>
                        <a:cubicBezTo>
                          <a:pt x="4657" y="8"/>
                          <a:pt x="4690" y="0"/>
                          <a:pt x="4690" y="0"/>
                        </a:cubicBezTo>
                        <a:cubicBezTo>
                          <a:pt x="4853" y="15"/>
                          <a:pt x="5002" y="37"/>
                          <a:pt x="5168" y="37"/>
                        </a:cubicBezTo>
                      </a:path>
                    </a:pathLst>
                  </a:custGeom>
                  <a:noFill/>
                  <a:ln w="2540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grpSp>
          <p:nvGrpSpPr>
            <p:cNvPr id="315428" name="Group 36"/>
            <p:cNvGrpSpPr>
              <a:grpSpLocks/>
            </p:cNvGrpSpPr>
            <p:nvPr/>
          </p:nvGrpSpPr>
          <p:grpSpPr bwMode="auto">
            <a:xfrm>
              <a:off x="385" y="618"/>
              <a:ext cx="5035" cy="589"/>
              <a:chOff x="385" y="618"/>
              <a:chExt cx="5035" cy="589"/>
            </a:xfrm>
          </p:grpSpPr>
          <p:sp>
            <p:nvSpPr>
              <p:cNvPr id="315421" name="Text Box 29"/>
              <p:cNvSpPr txBox="1">
                <a:spLocks noChangeArrowheads="1"/>
              </p:cNvSpPr>
              <p:nvPr/>
            </p:nvSpPr>
            <p:spPr bwMode="auto">
              <a:xfrm>
                <a:off x="385" y="618"/>
                <a:ext cx="5035"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latin typeface="宋体" pitchFamily="2" charset="-122"/>
                  </a:rPr>
                  <a:t>点光源发出的射线在各点处的照度与其到点光源的  距离的平方成反比，即  </a:t>
                </a:r>
              </a:p>
            </p:txBody>
          </p:sp>
          <p:graphicFrame>
            <p:nvGraphicFramePr>
              <p:cNvPr id="315422" name="Object 30"/>
              <p:cNvGraphicFramePr>
                <a:graphicFrameLocks noChangeAspect="1"/>
              </p:cNvGraphicFramePr>
              <p:nvPr/>
            </p:nvGraphicFramePr>
            <p:xfrm>
              <a:off x="2105" y="799"/>
              <a:ext cx="1072" cy="408"/>
            </p:xfrm>
            <a:graphic>
              <a:graphicData uri="http://schemas.openxmlformats.org/presentationml/2006/ole">
                <mc:AlternateContent xmlns:mc="http://schemas.openxmlformats.org/markup-compatibility/2006">
                  <mc:Choice xmlns:v="urn:schemas-microsoft-com:vml" Requires="v">
                    <p:oleObj spid="_x0000_s315431" name="公式" r:id="rId4" imgW="533160" imgH="203040" progId="Equation.3">
                      <p:embed/>
                    </p:oleObj>
                  </mc:Choice>
                  <mc:Fallback>
                    <p:oleObj name="公式" r:id="rId4" imgW="533160" imgH="203040" progId="Equation.3">
                      <p:embed/>
                      <p:pic>
                        <p:nvPicPr>
                          <p:cNvPr id="0" name="Object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5" y="799"/>
                            <a:ext cx="1072"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315423" name="Text Box 31"/>
          <p:cNvSpPr txBox="1">
            <a:spLocks noChangeArrowheads="1"/>
          </p:cNvSpPr>
          <p:nvPr/>
        </p:nvSpPr>
        <p:spPr bwMode="auto">
          <a:xfrm>
            <a:off x="611188" y="1885950"/>
            <a:ext cx="7993062"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t>黑匣子所在 </a:t>
            </a:r>
            <a:r>
              <a:rPr lang="zh-CN" altLang="en-US" sz="2400" b="1">
                <a:solidFill>
                  <a:srgbClr val="0000FF"/>
                </a:solidFill>
              </a:rPr>
              <a:t>方向</a:t>
            </a:r>
            <a:r>
              <a:rPr lang="zh-CN" altLang="en-US" sz="2400" b="1"/>
              <a:t>很容易确定，关键在于确定  </a:t>
            </a:r>
            <a:r>
              <a:rPr lang="zh-CN" altLang="en-US" sz="2400" b="1">
                <a:solidFill>
                  <a:srgbClr val="0000FF"/>
                </a:solidFill>
              </a:rPr>
              <a:t>距离</a:t>
            </a:r>
            <a:r>
              <a:rPr lang="zh-CN" altLang="en-US" sz="2400" b="1"/>
              <a:t> 。</a:t>
            </a:r>
            <a:r>
              <a:rPr lang="zh-CN" altLang="en-US" sz="2400" b="1">
                <a:latin typeface="宋体" pitchFamily="2" charset="-122"/>
              </a:rPr>
              <a:t>设在同一方向不同位置检测了两次，测得的照度分别为</a:t>
            </a:r>
            <a:r>
              <a:rPr lang="en-US" altLang="zh-CN" sz="2400" b="1" i="1">
                <a:solidFill>
                  <a:srgbClr val="0000FF"/>
                </a:solidFill>
                <a:latin typeface="Times New Roman" pitchFamily="18" charset="0"/>
              </a:rPr>
              <a:t>I</a:t>
            </a:r>
            <a:r>
              <a:rPr lang="en-US" altLang="zh-CN" sz="2400" b="1" baseline="-25000">
                <a:solidFill>
                  <a:srgbClr val="0000FF"/>
                </a:solidFill>
                <a:latin typeface="Times New Roman" pitchFamily="18" charset="0"/>
              </a:rPr>
              <a:t>1</a:t>
            </a:r>
            <a:r>
              <a:rPr lang="zh-CN" altLang="en-US" sz="2400" b="1">
                <a:latin typeface="宋体" pitchFamily="2" charset="-122"/>
              </a:rPr>
              <a:t>和</a:t>
            </a:r>
            <a:r>
              <a:rPr lang="en-US" altLang="zh-CN" sz="2400" b="1" i="1">
                <a:solidFill>
                  <a:srgbClr val="0000FF"/>
                </a:solidFill>
                <a:latin typeface="Times New Roman" pitchFamily="18" charset="0"/>
              </a:rPr>
              <a:t>I</a:t>
            </a:r>
            <a:r>
              <a:rPr lang="en-US" altLang="zh-CN" sz="2400" b="1" baseline="-25000">
                <a:solidFill>
                  <a:srgbClr val="0000FF"/>
                </a:solidFill>
                <a:latin typeface="Times New Roman" pitchFamily="18" charset="0"/>
              </a:rPr>
              <a:t>2</a:t>
            </a:r>
            <a:r>
              <a:rPr lang="zh-CN" altLang="en-US" sz="2400" b="1">
                <a:latin typeface="宋体" pitchFamily="2" charset="-122"/>
              </a:rPr>
              <a:t>，两测量点间的距离为 </a:t>
            </a:r>
            <a:r>
              <a:rPr lang="en-US" altLang="zh-CN" sz="2400" i="1">
                <a:solidFill>
                  <a:srgbClr val="0000FF"/>
                </a:solidFill>
                <a:latin typeface="Times New Roman" pitchFamily="18" charset="0"/>
              </a:rPr>
              <a:t>a</a:t>
            </a:r>
            <a:r>
              <a:rPr lang="zh-CN" altLang="en-US" sz="2400" b="1">
                <a:latin typeface="宋体" pitchFamily="2" charset="-122"/>
              </a:rPr>
              <a:t>，则有</a:t>
            </a:r>
          </a:p>
        </p:txBody>
      </p:sp>
      <p:graphicFrame>
        <p:nvGraphicFramePr>
          <p:cNvPr id="315424" name="Object 32"/>
          <p:cNvGraphicFramePr>
            <a:graphicFrameLocks noChangeAspect="1"/>
          </p:cNvGraphicFramePr>
          <p:nvPr/>
        </p:nvGraphicFramePr>
        <p:xfrm>
          <a:off x="1187450" y="2924175"/>
          <a:ext cx="6121400" cy="1444625"/>
        </p:xfrm>
        <a:graphic>
          <a:graphicData uri="http://schemas.openxmlformats.org/presentationml/2006/ole">
            <mc:AlternateContent xmlns:mc="http://schemas.openxmlformats.org/markup-compatibility/2006">
              <mc:Choice xmlns:v="urn:schemas-microsoft-com:vml" Requires="v">
                <p:oleObj spid="_x0000_s315432" name="公式" r:id="rId6" imgW="1993680" imgH="469800" progId="Equation.3">
                  <p:embed/>
                </p:oleObj>
              </mc:Choice>
              <mc:Fallback>
                <p:oleObj name="公式" r:id="rId6" imgW="1993680" imgH="469800" progId="Equation.3">
                  <p:embed/>
                  <p:pic>
                    <p:nvPicPr>
                      <p:cNvPr id="0" name="Object 3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87450" y="2924175"/>
                        <a:ext cx="6121400" cy="1444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5426" name="Rectangle 34"/>
          <p:cNvSpPr>
            <a:spLocks noChangeArrowheads="1"/>
          </p:cNvSpPr>
          <p:nvPr/>
        </p:nvSpPr>
        <p:spPr bwMode="auto">
          <a:xfrm>
            <a:off x="0" y="3109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15425" name="Object 33"/>
          <p:cNvGraphicFramePr>
            <a:graphicFrameLocks noChangeAspect="1"/>
          </p:cNvGraphicFramePr>
          <p:nvPr/>
        </p:nvGraphicFramePr>
        <p:xfrm>
          <a:off x="1204913" y="4545013"/>
          <a:ext cx="2935287" cy="1404937"/>
        </p:xfrm>
        <a:graphic>
          <a:graphicData uri="http://schemas.openxmlformats.org/presentationml/2006/ole">
            <mc:AlternateContent xmlns:mc="http://schemas.openxmlformats.org/markup-compatibility/2006">
              <mc:Choice xmlns:v="urn:schemas-microsoft-com:vml" Requires="v">
                <p:oleObj spid="_x0000_s315433" name="公式" r:id="rId8" imgW="1066680" imgH="507960" progId="Equation.3">
                  <p:embed/>
                </p:oleObj>
              </mc:Choice>
              <mc:Fallback>
                <p:oleObj name="公式" r:id="rId8" imgW="1066680" imgH="507960" progId="Equation.3">
                  <p:embed/>
                  <p:pic>
                    <p:nvPicPr>
                      <p:cNvPr id="0" name="Object 3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04913" y="4545013"/>
                        <a:ext cx="2935287" cy="1404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5430" name="Object 38"/>
          <p:cNvGraphicFramePr>
            <a:graphicFrameLocks noChangeAspect="1"/>
          </p:cNvGraphicFramePr>
          <p:nvPr/>
        </p:nvGraphicFramePr>
        <p:xfrm>
          <a:off x="5219700" y="3933825"/>
          <a:ext cx="3168650" cy="2217738"/>
        </p:xfrm>
        <a:graphic>
          <a:graphicData uri="http://schemas.openxmlformats.org/presentationml/2006/ole">
            <mc:AlternateContent xmlns:mc="http://schemas.openxmlformats.org/markup-compatibility/2006">
              <mc:Choice xmlns:v="urn:schemas-microsoft-com:vml" Requires="v">
                <p:oleObj spid="_x0000_s315434" name="剪辑" r:id="rId10" imgW="2286720" imgH="1600200" progId="MS_ClipArt_Gallery.2">
                  <p:embed/>
                </p:oleObj>
              </mc:Choice>
              <mc:Fallback>
                <p:oleObj name="剪辑" r:id="rId10" imgW="2286720" imgH="1600200" progId="MS_ClipArt_Gallery.2">
                  <p:embed/>
                  <p:pic>
                    <p:nvPicPr>
                      <p:cNvPr id="0" name="Object 3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19700" y="3933825"/>
                        <a:ext cx="3168650" cy="2217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9" presetClass="entr" presetSubtype="0" accel="100000" fill="hold" nodeType="afterEffect">
                                  <p:stCondLst>
                                    <p:cond delay="0"/>
                                  </p:stCondLst>
                                  <p:childTnLst>
                                    <p:set>
                                      <p:cBhvr>
                                        <p:cTn id="6" dur="1" fill="hold">
                                          <p:stCondLst>
                                            <p:cond delay="0"/>
                                          </p:stCondLst>
                                        </p:cTn>
                                        <p:tgtEl>
                                          <p:spTgt spid="315427"/>
                                        </p:tgtEl>
                                        <p:attrNameLst>
                                          <p:attrName>style.visibility</p:attrName>
                                        </p:attrNameLst>
                                      </p:cBhvr>
                                      <p:to>
                                        <p:strVal val="visible"/>
                                      </p:to>
                                    </p:set>
                                    <p:anim calcmode="lin" valueType="num">
                                      <p:cBhvr>
                                        <p:cTn id="7" dur="500" fill="hold"/>
                                        <p:tgtEl>
                                          <p:spTgt spid="315427"/>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315427"/>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315427"/>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315427"/>
                                        </p:tgtEl>
                                        <p:attrNameLst>
                                          <p:attrName>ppt_y</p:attrName>
                                        </p:attrNameLst>
                                      </p:cBhvr>
                                      <p:tavLst>
                                        <p:tav tm="0">
                                          <p:val>
                                            <p:strVal val="#ppt_y"/>
                                          </p:val>
                                        </p:tav>
                                        <p:tav tm="100000">
                                          <p:val>
                                            <p:strVal val="#ppt_y"/>
                                          </p:val>
                                        </p:tav>
                                      </p:tavLst>
                                    </p:anim>
                                  </p:childTnLst>
                                </p:cTn>
                              </p:par>
                            </p:childTnLst>
                          </p:cTn>
                        </p:par>
                        <p:par>
                          <p:cTn id="11" fill="hold" nodeType="afterGroup">
                            <p:stCondLst>
                              <p:cond delay="500"/>
                            </p:stCondLst>
                            <p:childTnLst>
                              <p:par>
                                <p:cTn id="12" presetID="22" presetClass="entr" presetSubtype="1" fill="hold" nodeType="afterEffect">
                                  <p:stCondLst>
                                    <p:cond delay="0"/>
                                  </p:stCondLst>
                                  <p:childTnLst>
                                    <p:set>
                                      <p:cBhvr>
                                        <p:cTn id="13" dur="1" fill="hold">
                                          <p:stCondLst>
                                            <p:cond delay="0"/>
                                          </p:stCondLst>
                                        </p:cTn>
                                        <p:tgtEl>
                                          <p:spTgt spid="315429"/>
                                        </p:tgtEl>
                                        <p:attrNameLst>
                                          <p:attrName>style.visibility</p:attrName>
                                        </p:attrNameLst>
                                      </p:cBhvr>
                                      <p:to>
                                        <p:strVal val="visible"/>
                                      </p:to>
                                    </p:set>
                                    <p:animEffect transition="in" filter="wipe(up)">
                                      <p:cBhvr>
                                        <p:cTn id="14" dur="500"/>
                                        <p:tgtEl>
                                          <p:spTgt spid="315429"/>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8" presetClass="entr" presetSubtype="6" fill="hold" grpId="0" nodeType="clickEffect">
                                  <p:stCondLst>
                                    <p:cond delay="0"/>
                                  </p:stCondLst>
                                  <p:childTnLst>
                                    <p:set>
                                      <p:cBhvr>
                                        <p:cTn id="18" dur="1" fill="hold">
                                          <p:stCondLst>
                                            <p:cond delay="0"/>
                                          </p:stCondLst>
                                        </p:cTn>
                                        <p:tgtEl>
                                          <p:spTgt spid="315423"/>
                                        </p:tgtEl>
                                        <p:attrNameLst>
                                          <p:attrName>style.visibility</p:attrName>
                                        </p:attrNameLst>
                                      </p:cBhvr>
                                      <p:to>
                                        <p:strVal val="visible"/>
                                      </p:to>
                                    </p:set>
                                    <p:animEffect transition="in" filter="strips(downRight)">
                                      <p:cBhvr>
                                        <p:cTn id="19" dur="500"/>
                                        <p:tgtEl>
                                          <p:spTgt spid="31542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8" presetClass="entr" presetSubtype="6" fill="hold" nodeType="clickEffect">
                                  <p:stCondLst>
                                    <p:cond delay="0"/>
                                  </p:stCondLst>
                                  <p:childTnLst>
                                    <p:set>
                                      <p:cBhvr>
                                        <p:cTn id="23" dur="1" fill="hold">
                                          <p:stCondLst>
                                            <p:cond delay="0"/>
                                          </p:stCondLst>
                                        </p:cTn>
                                        <p:tgtEl>
                                          <p:spTgt spid="315424"/>
                                        </p:tgtEl>
                                        <p:attrNameLst>
                                          <p:attrName>style.visibility</p:attrName>
                                        </p:attrNameLst>
                                      </p:cBhvr>
                                      <p:to>
                                        <p:strVal val="visible"/>
                                      </p:to>
                                    </p:set>
                                    <p:animEffect transition="in" filter="strips(downRight)">
                                      <p:cBhvr>
                                        <p:cTn id="24" dur="500"/>
                                        <p:tgtEl>
                                          <p:spTgt spid="31542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8" presetClass="entr" presetSubtype="6" fill="hold" nodeType="clickEffect">
                                  <p:stCondLst>
                                    <p:cond delay="0"/>
                                  </p:stCondLst>
                                  <p:childTnLst>
                                    <p:set>
                                      <p:cBhvr>
                                        <p:cTn id="28" dur="1" fill="hold">
                                          <p:stCondLst>
                                            <p:cond delay="0"/>
                                          </p:stCondLst>
                                        </p:cTn>
                                        <p:tgtEl>
                                          <p:spTgt spid="315425"/>
                                        </p:tgtEl>
                                        <p:attrNameLst>
                                          <p:attrName>style.visibility</p:attrName>
                                        </p:attrNameLst>
                                      </p:cBhvr>
                                      <p:to>
                                        <p:strVal val="visible"/>
                                      </p:to>
                                    </p:set>
                                    <p:animEffect transition="in" filter="strips(downRight)">
                                      <p:cBhvr>
                                        <p:cTn id="29" dur="500"/>
                                        <p:tgtEl>
                                          <p:spTgt spid="315425"/>
                                        </p:tgtEl>
                                      </p:cBhvr>
                                    </p:animEffect>
                                  </p:childTnLst>
                                </p:cTn>
                              </p:par>
                            </p:childTnLst>
                          </p:cTn>
                        </p:par>
                        <p:par>
                          <p:cTn id="30" fill="hold" nodeType="afterGroup">
                            <p:stCondLst>
                              <p:cond delay="500"/>
                            </p:stCondLst>
                            <p:childTnLst>
                              <p:par>
                                <p:cTn id="31" presetID="9" presetClass="entr" presetSubtype="0" fill="hold" nodeType="afterEffect">
                                  <p:stCondLst>
                                    <p:cond delay="0"/>
                                  </p:stCondLst>
                                  <p:childTnLst>
                                    <p:set>
                                      <p:cBhvr>
                                        <p:cTn id="32" dur="1" fill="hold">
                                          <p:stCondLst>
                                            <p:cond delay="0"/>
                                          </p:stCondLst>
                                        </p:cTn>
                                        <p:tgtEl>
                                          <p:spTgt spid="315430"/>
                                        </p:tgtEl>
                                        <p:attrNameLst>
                                          <p:attrName>style.visibility</p:attrName>
                                        </p:attrNameLst>
                                      </p:cBhvr>
                                      <p:to>
                                        <p:strVal val="visible"/>
                                      </p:to>
                                    </p:set>
                                    <p:animEffect transition="in" filter="dissolve">
                                      <p:cBhvr>
                                        <p:cTn id="33" dur="500"/>
                                        <p:tgtEl>
                                          <p:spTgt spid="315430"/>
                                        </p:tgtEl>
                                      </p:cBhvr>
                                    </p:animEffect>
                                  </p:childTnLst>
                                  <p:subTnLst>
                                    <p:audio>
                                      <p:cMediaNode>
                                        <p:cTn display="0" masterRel="sameClick">
                                          <p:stCondLst>
                                            <p:cond evt="begin" delay="0">
                                              <p:tn val="31"/>
                                            </p:cond>
                                          </p:stCondLst>
                                          <p:endCondLst>
                                            <p:cond evt="onStopAudio" delay="0">
                                              <p:tgtEl>
                                                <p:sldTgt/>
                                              </p:tgtEl>
                                            </p:cond>
                                          </p:endCondLst>
                                        </p:cTn>
                                        <p:tgtEl>
                                          <p:sndTgt r:embed="rId3" name="RICOCHET.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42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6420" name="Group 4"/>
          <p:cNvGrpSpPr>
            <a:grpSpLocks/>
          </p:cNvGrpSpPr>
          <p:nvPr/>
        </p:nvGrpSpPr>
        <p:grpSpPr bwMode="auto">
          <a:xfrm>
            <a:off x="466725" y="185738"/>
            <a:ext cx="2520950" cy="579437"/>
            <a:chOff x="294" y="117"/>
            <a:chExt cx="1588" cy="365"/>
          </a:xfrm>
        </p:grpSpPr>
        <p:grpSp>
          <p:nvGrpSpPr>
            <p:cNvPr id="316421" name="Group 5"/>
            <p:cNvGrpSpPr>
              <a:grpSpLocks/>
            </p:cNvGrpSpPr>
            <p:nvPr/>
          </p:nvGrpSpPr>
          <p:grpSpPr bwMode="auto">
            <a:xfrm rot="-5400000">
              <a:off x="430" y="28"/>
              <a:ext cx="318" cy="590"/>
              <a:chOff x="479" y="2351"/>
              <a:chExt cx="350" cy="668"/>
            </a:xfrm>
          </p:grpSpPr>
          <p:sp>
            <p:nvSpPr>
              <p:cNvPr id="316422" name="Freeform 6"/>
              <p:cNvSpPr>
                <a:spLocks/>
              </p:cNvSpPr>
              <p:nvPr/>
            </p:nvSpPr>
            <p:spPr bwMode="auto">
              <a:xfrm>
                <a:off x="479" y="2351"/>
                <a:ext cx="341" cy="664"/>
              </a:xfrm>
              <a:custGeom>
                <a:avLst/>
                <a:gdLst>
                  <a:gd name="T0" fmla="*/ 368 w 1025"/>
                  <a:gd name="T1" fmla="*/ 0 h 1992"/>
                  <a:gd name="T2" fmla="*/ 678 w 1025"/>
                  <a:gd name="T3" fmla="*/ 0 h 1992"/>
                  <a:gd name="T4" fmla="*/ 619 w 1025"/>
                  <a:gd name="T5" fmla="*/ 77 h 1992"/>
                  <a:gd name="T6" fmla="*/ 439 w 1025"/>
                  <a:gd name="T7" fmla="*/ 77 h 1992"/>
                  <a:gd name="T8" fmla="*/ 371 w 1025"/>
                  <a:gd name="T9" fmla="*/ 199 h 1992"/>
                  <a:gd name="T10" fmla="*/ 681 w 1025"/>
                  <a:gd name="T11" fmla="*/ 199 h 1992"/>
                  <a:gd name="T12" fmla="*/ 618 w 1025"/>
                  <a:gd name="T13" fmla="*/ 78 h 1992"/>
                  <a:gd name="T14" fmla="*/ 678 w 1025"/>
                  <a:gd name="T15" fmla="*/ 2 h 1992"/>
                  <a:gd name="T16" fmla="*/ 786 w 1025"/>
                  <a:gd name="T17" fmla="*/ 190 h 1992"/>
                  <a:gd name="T18" fmla="*/ 845 w 1025"/>
                  <a:gd name="T19" fmla="*/ 192 h 1992"/>
                  <a:gd name="T20" fmla="*/ 865 w 1025"/>
                  <a:gd name="T21" fmla="*/ 256 h 1992"/>
                  <a:gd name="T22" fmla="*/ 957 w 1025"/>
                  <a:gd name="T23" fmla="*/ 256 h 1992"/>
                  <a:gd name="T24" fmla="*/ 958 w 1025"/>
                  <a:gd name="T25" fmla="*/ 301 h 1992"/>
                  <a:gd name="T26" fmla="*/ 993 w 1025"/>
                  <a:gd name="T27" fmla="*/ 303 h 1992"/>
                  <a:gd name="T28" fmla="*/ 1025 w 1025"/>
                  <a:gd name="T29" fmla="*/ 303 h 1992"/>
                  <a:gd name="T30" fmla="*/ 1025 w 1025"/>
                  <a:gd name="T31" fmla="*/ 581 h 1992"/>
                  <a:gd name="T32" fmla="*/ 957 w 1025"/>
                  <a:gd name="T33" fmla="*/ 582 h 1992"/>
                  <a:gd name="T34" fmla="*/ 956 w 1025"/>
                  <a:gd name="T35" fmla="*/ 641 h 1992"/>
                  <a:gd name="T36" fmla="*/ 869 w 1025"/>
                  <a:gd name="T37" fmla="*/ 641 h 1992"/>
                  <a:gd name="T38" fmla="*/ 844 w 1025"/>
                  <a:gd name="T39" fmla="*/ 710 h 1992"/>
                  <a:gd name="T40" fmla="*/ 796 w 1025"/>
                  <a:gd name="T41" fmla="*/ 711 h 1992"/>
                  <a:gd name="T42" fmla="*/ 792 w 1025"/>
                  <a:gd name="T43" fmla="*/ 852 h 1992"/>
                  <a:gd name="T44" fmla="*/ 760 w 1025"/>
                  <a:gd name="T45" fmla="*/ 852 h 1992"/>
                  <a:gd name="T46" fmla="*/ 749 w 1025"/>
                  <a:gd name="T47" fmla="*/ 874 h 1992"/>
                  <a:gd name="T48" fmla="*/ 749 w 1025"/>
                  <a:gd name="T49" fmla="*/ 1015 h 1992"/>
                  <a:gd name="T50" fmla="*/ 692 w 1025"/>
                  <a:gd name="T51" fmla="*/ 1016 h 1992"/>
                  <a:gd name="T52" fmla="*/ 696 w 1025"/>
                  <a:gd name="T53" fmla="*/ 1864 h 1992"/>
                  <a:gd name="T54" fmla="*/ 559 w 1025"/>
                  <a:gd name="T55" fmla="*/ 1992 h 1992"/>
                  <a:gd name="T56" fmla="*/ 385 w 1025"/>
                  <a:gd name="T57" fmla="*/ 1845 h 1992"/>
                  <a:gd name="T58" fmla="*/ 447 w 1025"/>
                  <a:gd name="T59" fmla="*/ 1803 h 1992"/>
                  <a:gd name="T60" fmla="*/ 447 w 1025"/>
                  <a:gd name="T61" fmla="*/ 1754 h 1992"/>
                  <a:gd name="T62" fmla="*/ 385 w 1025"/>
                  <a:gd name="T63" fmla="*/ 1710 h 1992"/>
                  <a:gd name="T64" fmla="*/ 447 w 1025"/>
                  <a:gd name="T65" fmla="*/ 1672 h 1992"/>
                  <a:gd name="T66" fmla="*/ 438 w 1025"/>
                  <a:gd name="T67" fmla="*/ 1656 h 1992"/>
                  <a:gd name="T68" fmla="*/ 384 w 1025"/>
                  <a:gd name="T69" fmla="*/ 1622 h 1992"/>
                  <a:gd name="T70" fmla="*/ 374 w 1025"/>
                  <a:gd name="T71" fmla="*/ 1512 h 1992"/>
                  <a:gd name="T72" fmla="*/ 367 w 1025"/>
                  <a:gd name="T73" fmla="*/ 1501 h 1992"/>
                  <a:gd name="T74" fmla="*/ 448 w 1025"/>
                  <a:gd name="T75" fmla="*/ 1438 h 1992"/>
                  <a:gd name="T76" fmla="*/ 448 w 1025"/>
                  <a:gd name="T77" fmla="*/ 1383 h 1992"/>
                  <a:gd name="T78" fmla="*/ 384 w 1025"/>
                  <a:gd name="T79" fmla="*/ 1318 h 1992"/>
                  <a:gd name="T80" fmla="*/ 447 w 1025"/>
                  <a:gd name="T81" fmla="*/ 1261 h 1992"/>
                  <a:gd name="T82" fmla="*/ 447 w 1025"/>
                  <a:gd name="T83" fmla="*/ 1203 h 1992"/>
                  <a:gd name="T84" fmla="*/ 385 w 1025"/>
                  <a:gd name="T85" fmla="*/ 1129 h 1992"/>
                  <a:gd name="T86" fmla="*/ 373 w 1025"/>
                  <a:gd name="T87" fmla="*/ 1009 h 1992"/>
                  <a:gd name="T88" fmla="*/ 298 w 1025"/>
                  <a:gd name="T89" fmla="*/ 1009 h 1992"/>
                  <a:gd name="T90" fmla="*/ 298 w 1025"/>
                  <a:gd name="T91" fmla="*/ 846 h 1992"/>
                  <a:gd name="T92" fmla="*/ 252 w 1025"/>
                  <a:gd name="T93" fmla="*/ 846 h 1992"/>
                  <a:gd name="T94" fmla="*/ 252 w 1025"/>
                  <a:gd name="T95" fmla="*/ 704 h 1992"/>
                  <a:gd name="T96" fmla="*/ 202 w 1025"/>
                  <a:gd name="T97" fmla="*/ 704 h 1992"/>
                  <a:gd name="T98" fmla="*/ 180 w 1025"/>
                  <a:gd name="T99" fmla="*/ 636 h 1992"/>
                  <a:gd name="T100" fmla="*/ 78 w 1025"/>
                  <a:gd name="T101" fmla="*/ 636 h 1992"/>
                  <a:gd name="T102" fmla="*/ 78 w 1025"/>
                  <a:gd name="T103" fmla="*/ 576 h 1992"/>
                  <a:gd name="T104" fmla="*/ 0 w 1025"/>
                  <a:gd name="T105" fmla="*/ 576 h 1992"/>
                  <a:gd name="T106" fmla="*/ 0 w 1025"/>
                  <a:gd name="T107" fmla="*/ 295 h 1992"/>
                  <a:gd name="T108" fmla="*/ 77 w 1025"/>
                  <a:gd name="T109" fmla="*/ 295 h 1992"/>
                  <a:gd name="T110" fmla="*/ 77 w 1025"/>
                  <a:gd name="T111" fmla="*/ 255 h 1992"/>
                  <a:gd name="T112" fmla="*/ 163 w 1025"/>
                  <a:gd name="T113" fmla="*/ 255 h 1992"/>
                  <a:gd name="T114" fmla="*/ 183 w 1025"/>
                  <a:gd name="T115" fmla="*/ 237 h 1992"/>
                  <a:gd name="T116" fmla="*/ 203 w 1025"/>
                  <a:gd name="T117" fmla="*/ 192 h 1992"/>
                  <a:gd name="T118" fmla="*/ 252 w 1025"/>
                  <a:gd name="T119" fmla="*/ 192 h 1992"/>
                  <a:gd name="T120" fmla="*/ 368 w 1025"/>
                  <a:gd name="T121" fmla="*/ 0 h 1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25" h="1992">
                    <a:moveTo>
                      <a:pt x="368" y="0"/>
                    </a:moveTo>
                    <a:lnTo>
                      <a:pt x="678" y="0"/>
                    </a:lnTo>
                    <a:lnTo>
                      <a:pt x="619" y="77"/>
                    </a:lnTo>
                    <a:lnTo>
                      <a:pt x="439" y="77"/>
                    </a:lnTo>
                    <a:lnTo>
                      <a:pt x="371" y="199"/>
                    </a:lnTo>
                    <a:lnTo>
                      <a:pt x="681" y="199"/>
                    </a:lnTo>
                    <a:lnTo>
                      <a:pt x="618" y="78"/>
                    </a:lnTo>
                    <a:lnTo>
                      <a:pt x="678" y="2"/>
                    </a:lnTo>
                    <a:lnTo>
                      <a:pt x="786" y="190"/>
                    </a:lnTo>
                    <a:lnTo>
                      <a:pt x="845" y="192"/>
                    </a:lnTo>
                    <a:lnTo>
                      <a:pt x="865" y="256"/>
                    </a:lnTo>
                    <a:lnTo>
                      <a:pt x="957" y="256"/>
                    </a:lnTo>
                    <a:lnTo>
                      <a:pt x="958" y="301"/>
                    </a:lnTo>
                    <a:lnTo>
                      <a:pt x="993" y="303"/>
                    </a:lnTo>
                    <a:lnTo>
                      <a:pt x="1025" y="303"/>
                    </a:lnTo>
                    <a:lnTo>
                      <a:pt x="1025" y="581"/>
                    </a:lnTo>
                    <a:lnTo>
                      <a:pt x="957" y="582"/>
                    </a:lnTo>
                    <a:lnTo>
                      <a:pt x="956" y="641"/>
                    </a:lnTo>
                    <a:lnTo>
                      <a:pt x="869" y="641"/>
                    </a:lnTo>
                    <a:lnTo>
                      <a:pt x="844" y="710"/>
                    </a:lnTo>
                    <a:lnTo>
                      <a:pt x="796" y="711"/>
                    </a:lnTo>
                    <a:lnTo>
                      <a:pt x="792" y="852"/>
                    </a:lnTo>
                    <a:lnTo>
                      <a:pt x="760" y="852"/>
                    </a:lnTo>
                    <a:lnTo>
                      <a:pt x="749" y="874"/>
                    </a:lnTo>
                    <a:lnTo>
                      <a:pt x="749" y="1015"/>
                    </a:lnTo>
                    <a:lnTo>
                      <a:pt x="692" y="1016"/>
                    </a:lnTo>
                    <a:lnTo>
                      <a:pt x="696" y="1864"/>
                    </a:lnTo>
                    <a:lnTo>
                      <a:pt x="559" y="1992"/>
                    </a:lnTo>
                    <a:lnTo>
                      <a:pt x="385" y="1845"/>
                    </a:lnTo>
                    <a:lnTo>
                      <a:pt x="447" y="1803"/>
                    </a:lnTo>
                    <a:lnTo>
                      <a:pt x="447" y="1754"/>
                    </a:lnTo>
                    <a:lnTo>
                      <a:pt x="385" y="1710"/>
                    </a:lnTo>
                    <a:lnTo>
                      <a:pt x="447" y="1672"/>
                    </a:lnTo>
                    <a:lnTo>
                      <a:pt x="438" y="1656"/>
                    </a:lnTo>
                    <a:lnTo>
                      <a:pt x="384" y="1622"/>
                    </a:lnTo>
                    <a:lnTo>
                      <a:pt x="374" y="1512"/>
                    </a:lnTo>
                    <a:lnTo>
                      <a:pt x="367" y="1501"/>
                    </a:lnTo>
                    <a:lnTo>
                      <a:pt x="448" y="1438"/>
                    </a:lnTo>
                    <a:lnTo>
                      <a:pt x="448" y="1383"/>
                    </a:lnTo>
                    <a:lnTo>
                      <a:pt x="384" y="1318"/>
                    </a:lnTo>
                    <a:lnTo>
                      <a:pt x="447" y="1261"/>
                    </a:lnTo>
                    <a:lnTo>
                      <a:pt x="447" y="1203"/>
                    </a:lnTo>
                    <a:lnTo>
                      <a:pt x="385" y="1129"/>
                    </a:lnTo>
                    <a:lnTo>
                      <a:pt x="373" y="1009"/>
                    </a:lnTo>
                    <a:lnTo>
                      <a:pt x="298" y="1009"/>
                    </a:lnTo>
                    <a:lnTo>
                      <a:pt x="298" y="846"/>
                    </a:lnTo>
                    <a:lnTo>
                      <a:pt x="252" y="846"/>
                    </a:lnTo>
                    <a:lnTo>
                      <a:pt x="252" y="704"/>
                    </a:lnTo>
                    <a:lnTo>
                      <a:pt x="202" y="704"/>
                    </a:lnTo>
                    <a:lnTo>
                      <a:pt x="180" y="636"/>
                    </a:lnTo>
                    <a:lnTo>
                      <a:pt x="78" y="636"/>
                    </a:lnTo>
                    <a:lnTo>
                      <a:pt x="78" y="576"/>
                    </a:lnTo>
                    <a:lnTo>
                      <a:pt x="0" y="576"/>
                    </a:lnTo>
                    <a:lnTo>
                      <a:pt x="0" y="295"/>
                    </a:lnTo>
                    <a:lnTo>
                      <a:pt x="77" y="295"/>
                    </a:lnTo>
                    <a:lnTo>
                      <a:pt x="77" y="255"/>
                    </a:lnTo>
                    <a:lnTo>
                      <a:pt x="163" y="255"/>
                    </a:lnTo>
                    <a:lnTo>
                      <a:pt x="183" y="237"/>
                    </a:lnTo>
                    <a:lnTo>
                      <a:pt x="203" y="192"/>
                    </a:lnTo>
                    <a:lnTo>
                      <a:pt x="252" y="192"/>
                    </a:lnTo>
                    <a:lnTo>
                      <a:pt x="368" y="0"/>
                    </a:lnTo>
                    <a:close/>
                  </a:path>
                </a:pathLst>
              </a:custGeom>
              <a:solidFill>
                <a:srgbClr val="FF9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6423" name="Freeform 7"/>
              <p:cNvSpPr>
                <a:spLocks/>
              </p:cNvSpPr>
              <p:nvPr/>
            </p:nvSpPr>
            <p:spPr bwMode="auto">
              <a:xfrm>
                <a:off x="487" y="2354"/>
                <a:ext cx="342" cy="665"/>
              </a:xfrm>
              <a:custGeom>
                <a:avLst/>
                <a:gdLst>
                  <a:gd name="T0" fmla="*/ 367 w 1026"/>
                  <a:gd name="T1" fmla="*/ 0 h 1993"/>
                  <a:gd name="T2" fmla="*/ 677 w 1026"/>
                  <a:gd name="T3" fmla="*/ 0 h 1993"/>
                  <a:gd name="T4" fmla="*/ 618 w 1026"/>
                  <a:gd name="T5" fmla="*/ 77 h 1993"/>
                  <a:gd name="T6" fmla="*/ 438 w 1026"/>
                  <a:gd name="T7" fmla="*/ 77 h 1993"/>
                  <a:gd name="T8" fmla="*/ 370 w 1026"/>
                  <a:gd name="T9" fmla="*/ 198 h 1993"/>
                  <a:gd name="T10" fmla="*/ 680 w 1026"/>
                  <a:gd name="T11" fmla="*/ 198 h 1993"/>
                  <a:gd name="T12" fmla="*/ 617 w 1026"/>
                  <a:gd name="T13" fmla="*/ 78 h 1993"/>
                  <a:gd name="T14" fmla="*/ 677 w 1026"/>
                  <a:gd name="T15" fmla="*/ 1 h 1993"/>
                  <a:gd name="T16" fmla="*/ 787 w 1026"/>
                  <a:gd name="T17" fmla="*/ 190 h 1993"/>
                  <a:gd name="T18" fmla="*/ 844 w 1026"/>
                  <a:gd name="T19" fmla="*/ 191 h 1993"/>
                  <a:gd name="T20" fmla="*/ 864 w 1026"/>
                  <a:gd name="T21" fmla="*/ 256 h 1993"/>
                  <a:gd name="T22" fmla="*/ 956 w 1026"/>
                  <a:gd name="T23" fmla="*/ 256 h 1993"/>
                  <a:gd name="T24" fmla="*/ 958 w 1026"/>
                  <a:gd name="T25" fmla="*/ 301 h 1993"/>
                  <a:gd name="T26" fmla="*/ 992 w 1026"/>
                  <a:gd name="T27" fmla="*/ 302 h 1993"/>
                  <a:gd name="T28" fmla="*/ 1026 w 1026"/>
                  <a:gd name="T29" fmla="*/ 302 h 1993"/>
                  <a:gd name="T30" fmla="*/ 1026 w 1026"/>
                  <a:gd name="T31" fmla="*/ 581 h 1993"/>
                  <a:gd name="T32" fmla="*/ 956 w 1026"/>
                  <a:gd name="T33" fmla="*/ 582 h 1993"/>
                  <a:gd name="T34" fmla="*/ 955 w 1026"/>
                  <a:gd name="T35" fmla="*/ 640 h 1993"/>
                  <a:gd name="T36" fmla="*/ 868 w 1026"/>
                  <a:gd name="T37" fmla="*/ 640 h 1993"/>
                  <a:gd name="T38" fmla="*/ 843 w 1026"/>
                  <a:gd name="T39" fmla="*/ 710 h 1993"/>
                  <a:gd name="T40" fmla="*/ 795 w 1026"/>
                  <a:gd name="T41" fmla="*/ 711 h 1993"/>
                  <a:gd name="T42" fmla="*/ 791 w 1026"/>
                  <a:gd name="T43" fmla="*/ 852 h 1993"/>
                  <a:gd name="T44" fmla="*/ 759 w 1026"/>
                  <a:gd name="T45" fmla="*/ 852 h 1993"/>
                  <a:gd name="T46" fmla="*/ 751 w 1026"/>
                  <a:gd name="T47" fmla="*/ 864 h 1993"/>
                  <a:gd name="T48" fmla="*/ 751 w 1026"/>
                  <a:gd name="T49" fmla="*/ 1016 h 1993"/>
                  <a:gd name="T50" fmla="*/ 691 w 1026"/>
                  <a:gd name="T51" fmla="*/ 1016 h 1993"/>
                  <a:gd name="T52" fmla="*/ 695 w 1026"/>
                  <a:gd name="T53" fmla="*/ 1864 h 1993"/>
                  <a:gd name="T54" fmla="*/ 559 w 1026"/>
                  <a:gd name="T55" fmla="*/ 1993 h 1993"/>
                  <a:gd name="T56" fmla="*/ 384 w 1026"/>
                  <a:gd name="T57" fmla="*/ 1845 h 1993"/>
                  <a:gd name="T58" fmla="*/ 446 w 1026"/>
                  <a:gd name="T59" fmla="*/ 1803 h 1993"/>
                  <a:gd name="T60" fmla="*/ 446 w 1026"/>
                  <a:gd name="T61" fmla="*/ 1754 h 1993"/>
                  <a:gd name="T62" fmla="*/ 384 w 1026"/>
                  <a:gd name="T63" fmla="*/ 1710 h 1993"/>
                  <a:gd name="T64" fmla="*/ 446 w 1026"/>
                  <a:gd name="T65" fmla="*/ 1671 h 1993"/>
                  <a:gd name="T66" fmla="*/ 437 w 1026"/>
                  <a:gd name="T67" fmla="*/ 1656 h 1993"/>
                  <a:gd name="T68" fmla="*/ 383 w 1026"/>
                  <a:gd name="T69" fmla="*/ 1621 h 1993"/>
                  <a:gd name="T70" fmla="*/ 373 w 1026"/>
                  <a:gd name="T71" fmla="*/ 1511 h 1993"/>
                  <a:gd name="T72" fmla="*/ 366 w 1026"/>
                  <a:gd name="T73" fmla="*/ 1502 h 1993"/>
                  <a:gd name="T74" fmla="*/ 447 w 1026"/>
                  <a:gd name="T75" fmla="*/ 1437 h 1993"/>
                  <a:gd name="T76" fmla="*/ 447 w 1026"/>
                  <a:gd name="T77" fmla="*/ 1382 h 1993"/>
                  <a:gd name="T78" fmla="*/ 383 w 1026"/>
                  <a:gd name="T79" fmla="*/ 1318 h 1993"/>
                  <a:gd name="T80" fmla="*/ 446 w 1026"/>
                  <a:gd name="T81" fmla="*/ 1260 h 1993"/>
                  <a:gd name="T82" fmla="*/ 446 w 1026"/>
                  <a:gd name="T83" fmla="*/ 1203 h 1993"/>
                  <a:gd name="T84" fmla="*/ 384 w 1026"/>
                  <a:gd name="T85" fmla="*/ 1129 h 1993"/>
                  <a:gd name="T86" fmla="*/ 372 w 1026"/>
                  <a:gd name="T87" fmla="*/ 1008 h 1993"/>
                  <a:gd name="T88" fmla="*/ 297 w 1026"/>
                  <a:gd name="T89" fmla="*/ 1008 h 1993"/>
                  <a:gd name="T90" fmla="*/ 297 w 1026"/>
                  <a:gd name="T91" fmla="*/ 846 h 1993"/>
                  <a:gd name="T92" fmla="*/ 253 w 1026"/>
                  <a:gd name="T93" fmla="*/ 846 h 1993"/>
                  <a:gd name="T94" fmla="*/ 253 w 1026"/>
                  <a:gd name="T95" fmla="*/ 704 h 1993"/>
                  <a:gd name="T96" fmla="*/ 201 w 1026"/>
                  <a:gd name="T97" fmla="*/ 704 h 1993"/>
                  <a:gd name="T98" fmla="*/ 179 w 1026"/>
                  <a:gd name="T99" fmla="*/ 636 h 1993"/>
                  <a:gd name="T100" fmla="*/ 77 w 1026"/>
                  <a:gd name="T101" fmla="*/ 636 h 1993"/>
                  <a:gd name="T102" fmla="*/ 77 w 1026"/>
                  <a:gd name="T103" fmla="*/ 576 h 1993"/>
                  <a:gd name="T104" fmla="*/ 0 w 1026"/>
                  <a:gd name="T105" fmla="*/ 576 h 1993"/>
                  <a:gd name="T106" fmla="*/ 0 w 1026"/>
                  <a:gd name="T107" fmla="*/ 295 h 1993"/>
                  <a:gd name="T108" fmla="*/ 76 w 1026"/>
                  <a:gd name="T109" fmla="*/ 295 h 1993"/>
                  <a:gd name="T110" fmla="*/ 76 w 1026"/>
                  <a:gd name="T111" fmla="*/ 255 h 1993"/>
                  <a:gd name="T112" fmla="*/ 162 w 1026"/>
                  <a:gd name="T113" fmla="*/ 255 h 1993"/>
                  <a:gd name="T114" fmla="*/ 182 w 1026"/>
                  <a:gd name="T115" fmla="*/ 237 h 1993"/>
                  <a:gd name="T116" fmla="*/ 203 w 1026"/>
                  <a:gd name="T117" fmla="*/ 191 h 1993"/>
                  <a:gd name="T118" fmla="*/ 253 w 1026"/>
                  <a:gd name="T119" fmla="*/ 191 h 1993"/>
                  <a:gd name="T120" fmla="*/ 367 w 1026"/>
                  <a:gd name="T121" fmla="*/ 0 h 1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26" h="1993">
                    <a:moveTo>
                      <a:pt x="367" y="0"/>
                    </a:moveTo>
                    <a:lnTo>
                      <a:pt x="677" y="0"/>
                    </a:lnTo>
                    <a:lnTo>
                      <a:pt x="618" y="77"/>
                    </a:lnTo>
                    <a:lnTo>
                      <a:pt x="438" y="77"/>
                    </a:lnTo>
                    <a:lnTo>
                      <a:pt x="370" y="198"/>
                    </a:lnTo>
                    <a:lnTo>
                      <a:pt x="680" y="198"/>
                    </a:lnTo>
                    <a:lnTo>
                      <a:pt x="617" y="78"/>
                    </a:lnTo>
                    <a:lnTo>
                      <a:pt x="677" y="1"/>
                    </a:lnTo>
                    <a:lnTo>
                      <a:pt x="787" y="190"/>
                    </a:lnTo>
                    <a:lnTo>
                      <a:pt x="844" y="191"/>
                    </a:lnTo>
                    <a:lnTo>
                      <a:pt x="864" y="256"/>
                    </a:lnTo>
                    <a:lnTo>
                      <a:pt x="956" y="256"/>
                    </a:lnTo>
                    <a:lnTo>
                      <a:pt x="958" y="301"/>
                    </a:lnTo>
                    <a:lnTo>
                      <a:pt x="992" y="302"/>
                    </a:lnTo>
                    <a:lnTo>
                      <a:pt x="1026" y="302"/>
                    </a:lnTo>
                    <a:lnTo>
                      <a:pt x="1026" y="581"/>
                    </a:lnTo>
                    <a:lnTo>
                      <a:pt x="956" y="582"/>
                    </a:lnTo>
                    <a:lnTo>
                      <a:pt x="955" y="640"/>
                    </a:lnTo>
                    <a:lnTo>
                      <a:pt x="868" y="640"/>
                    </a:lnTo>
                    <a:lnTo>
                      <a:pt x="843" y="710"/>
                    </a:lnTo>
                    <a:lnTo>
                      <a:pt x="795" y="711"/>
                    </a:lnTo>
                    <a:lnTo>
                      <a:pt x="791" y="852"/>
                    </a:lnTo>
                    <a:lnTo>
                      <a:pt x="759" y="852"/>
                    </a:lnTo>
                    <a:lnTo>
                      <a:pt x="751" y="864"/>
                    </a:lnTo>
                    <a:lnTo>
                      <a:pt x="751" y="1016"/>
                    </a:lnTo>
                    <a:lnTo>
                      <a:pt x="691" y="1016"/>
                    </a:lnTo>
                    <a:lnTo>
                      <a:pt x="695" y="1864"/>
                    </a:lnTo>
                    <a:lnTo>
                      <a:pt x="559" y="1993"/>
                    </a:lnTo>
                    <a:lnTo>
                      <a:pt x="384" y="1845"/>
                    </a:lnTo>
                    <a:lnTo>
                      <a:pt x="446" y="1803"/>
                    </a:lnTo>
                    <a:lnTo>
                      <a:pt x="446" y="1754"/>
                    </a:lnTo>
                    <a:lnTo>
                      <a:pt x="384" y="1710"/>
                    </a:lnTo>
                    <a:lnTo>
                      <a:pt x="446" y="1671"/>
                    </a:lnTo>
                    <a:lnTo>
                      <a:pt x="437" y="1656"/>
                    </a:lnTo>
                    <a:lnTo>
                      <a:pt x="383" y="1621"/>
                    </a:lnTo>
                    <a:lnTo>
                      <a:pt x="373" y="1511"/>
                    </a:lnTo>
                    <a:lnTo>
                      <a:pt x="366" y="1502"/>
                    </a:lnTo>
                    <a:lnTo>
                      <a:pt x="447" y="1437"/>
                    </a:lnTo>
                    <a:lnTo>
                      <a:pt x="447" y="1382"/>
                    </a:lnTo>
                    <a:lnTo>
                      <a:pt x="383" y="1318"/>
                    </a:lnTo>
                    <a:lnTo>
                      <a:pt x="446" y="1260"/>
                    </a:lnTo>
                    <a:lnTo>
                      <a:pt x="446" y="1203"/>
                    </a:lnTo>
                    <a:lnTo>
                      <a:pt x="384" y="1129"/>
                    </a:lnTo>
                    <a:lnTo>
                      <a:pt x="372" y="1008"/>
                    </a:lnTo>
                    <a:lnTo>
                      <a:pt x="297" y="1008"/>
                    </a:lnTo>
                    <a:lnTo>
                      <a:pt x="297" y="846"/>
                    </a:lnTo>
                    <a:lnTo>
                      <a:pt x="253" y="846"/>
                    </a:lnTo>
                    <a:lnTo>
                      <a:pt x="253" y="704"/>
                    </a:lnTo>
                    <a:lnTo>
                      <a:pt x="201" y="704"/>
                    </a:lnTo>
                    <a:lnTo>
                      <a:pt x="179" y="636"/>
                    </a:lnTo>
                    <a:lnTo>
                      <a:pt x="77" y="636"/>
                    </a:lnTo>
                    <a:lnTo>
                      <a:pt x="77" y="576"/>
                    </a:lnTo>
                    <a:lnTo>
                      <a:pt x="0" y="576"/>
                    </a:lnTo>
                    <a:lnTo>
                      <a:pt x="0" y="295"/>
                    </a:lnTo>
                    <a:lnTo>
                      <a:pt x="76" y="295"/>
                    </a:lnTo>
                    <a:lnTo>
                      <a:pt x="76" y="255"/>
                    </a:lnTo>
                    <a:lnTo>
                      <a:pt x="162" y="255"/>
                    </a:lnTo>
                    <a:lnTo>
                      <a:pt x="182" y="237"/>
                    </a:lnTo>
                    <a:lnTo>
                      <a:pt x="203" y="191"/>
                    </a:lnTo>
                    <a:lnTo>
                      <a:pt x="253" y="191"/>
                    </a:lnTo>
                    <a:lnTo>
                      <a:pt x="367" y="0"/>
                    </a:lnTo>
                    <a:close/>
                  </a:path>
                </a:pathLst>
              </a:custGeom>
              <a:solidFill>
                <a:srgbClr val="BF7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316424" name="Group 8"/>
              <p:cNvGrpSpPr>
                <a:grpSpLocks/>
              </p:cNvGrpSpPr>
              <p:nvPr/>
            </p:nvGrpSpPr>
            <p:grpSpPr bwMode="auto">
              <a:xfrm>
                <a:off x="535" y="2461"/>
                <a:ext cx="261" cy="76"/>
                <a:chOff x="535" y="2461"/>
                <a:chExt cx="261" cy="76"/>
              </a:xfrm>
            </p:grpSpPr>
            <p:sp>
              <p:nvSpPr>
                <p:cNvPr id="316425" name="Freeform 9"/>
                <p:cNvSpPr>
                  <a:spLocks/>
                </p:cNvSpPr>
                <p:nvPr/>
              </p:nvSpPr>
              <p:spPr bwMode="auto">
                <a:xfrm>
                  <a:off x="535" y="2461"/>
                  <a:ext cx="242" cy="76"/>
                </a:xfrm>
                <a:custGeom>
                  <a:avLst/>
                  <a:gdLst>
                    <a:gd name="T0" fmla="*/ 0 w 725"/>
                    <a:gd name="T1" fmla="*/ 119 h 229"/>
                    <a:gd name="T2" fmla="*/ 63 w 725"/>
                    <a:gd name="T3" fmla="*/ 0 h 229"/>
                    <a:gd name="T4" fmla="*/ 725 w 725"/>
                    <a:gd name="T5" fmla="*/ 0 h 229"/>
                    <a:gd name="T6" fmla="*/ 719 w 725"/>
                    <a:gd name="T7" fmla="*/ 9 h 229"/>
                    <a:gd name="T8" fmla="*/ 70 w 725"/>
                    <a:gd name="T9" fmla="*/ 9 h 229"/>
                    <a:gd name="T10" fmla="*/ 12 w 725"/>
                    <a:gd name="T11" fmla="*/ 119 h 229"/>
                    <a:gd name="T12" fmla="*/ 69 w 725"/>
                    <a:gd name="T13" fmla="*/ 221 h 229"/>
                    <a:gd name="T14" fmla="*/ 58 w 725"/>
                    <a:gd name="T15" fmla="*/ 229 h 229"/>
                    <a:gd name="T16" fmla="*/ 0 w 725"/>
                    <a:gd name="T17" fmla="*/ 11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5" h="229">
                      <a:moveTo>
                        <a:pt x="0" y="119"/>
                      </a:moveTo>
                      <a:lnTo>
                        <a:pt x="63" y="0"/>
                      </a:lnTo>
                      <a:lnTo>
                        <a:pt x="725" y="0"/>
                      </a:lnTo>
                      <a:lnTo>
                        <a:pt x="719" y="9"/>
                      </a:lnTo>
                      <a:lnTo>
                        <a:pt x="70" y="9"/>
                      </a:lnTo>
                      <a:lnTo>
                        <a:pt x="12" y="119"/>
                      </a:lnTo>
                      <a:lnTo>
                        <a:pt x="69" y="221"/>
                      </a:lnTo>
                      <a:lnTo>
                        <a:pt x="58" y="229"/>
                      </a:lnTo>
                      <a:lnTo>
                        <a:pt x="0" y="119"/>
                      </a:lnTo>
                      <a:close/>
                    </a:path>
                  </a:pathLst>
                </a:custGeom>
                <a:solidFill>
                  <a:srgbClr val="BF7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6426" name="Freeform 10"/>
                <p:cNvSpPr>
                  <a:spLocks/>
                </p:cNvSpPr>
                <p:nvPr/>
              </p:nvSpPr>
              <p:spPr bwMode="auto">
                <a:xfrm>
                  <a:off x="554" y="2461"/>
                  <a:ext cx="242" cy="76"/>
                </a:xfrm>
                <a:custGeom>
                  <a:avLst/>
                  <a:gdLst>
                    <a:gd name="T0" fmla="*/ 725 w 725"/>
                    <a:gd name="T1" fmla="*/ 109 h 228"/>
                    <a:gd name="T2" fmla="*/ 662 w 725"/>
                    <a:gd name="T3" fmla="*/ 228 h 228"/>
                    <a:gd name="T4" fmla="*/ 0 w 725"/>
                    <a:gd name="T5" fmla="*/ 228 h 228"/>
                    <a:gd name="T6" fmla="*/ 6 w 725"/>
                    <a:gd name="T7" fmla="*/ 220 h 228"/>
                    <a:gd name="T8" fmla="*/ 655 w 725"/>
                    <a:gd name="T9" fmla="*/ 220 h 228"/>
                    <a:gd name="T10" fmla="*/ 713 w 725"/>
                    <a:gd name="T11" fmla="*/ 109 h 228"/>
                    <a:gd name="T12" fmla="*/ 656 w 725"/>
                    <a:gd name="T13" fmla="*/ 7 h 228"/>
                    <a:gd name="T14" fmla="*/ 667 w 725"/>
                    <a:gd name="T15" fmla="*/ 0 h 228"/>
                    <a:gd name="T16" fmla="*/ 725 w 725"/>
                    <a:gd name="T17" fmla="*/ 10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5" h="228">
                      <a:moveTo>
                        <a:pt x="725" y="109"/>
                      </a:moveTo>
                      <a:lnTo>
                        <a:pt x="662" y="228"/>
                      </a:lnTo>
                      <a:lnTo>
                        <a:pt x="0" y="228"/>
                      </a:lnTo>
                      <a:lnTo>
                        <a:pt x="6" y="220"/>
                      </a:lnTo>
                      <a:lnTo>
                        <a:pt x="655" y="220"/>
                      </a:lnTo>
                      <a:lnTo>
                        <a:pt x="713" y="109"/>
                      </a:lnTo>
                      <a:lnTo>
                        <a:pt x="656" y="7"/>
                      </a:lnTo>
                      <a:lnTo>
                        <a:pt x="667" y="0"/>
                      </a:lnTo>
                      <a:lnTo>
                        <a:pt x="725" y="109"/>
                      </a:lnTo>
                      <a:close/>
                    </a:path>
                  </a:pathLst>
                </a:custGeom>
                <a:solidFill>
                  <a:srgbClr val="FF9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16427" name="Rectangle 11"/>
              <p:cNvSpPr>
                <a:spLocks noChangeArrowheads="1"/>
              </p:cNvSpPr>
              <p:nvPr/>
            </p:nvSpPr>
            <p:spPr bwMode="auto">
              <a:xfrm>
                <a:off x="514" y="2450"/>
                <a:ext cx="291" cy="3"/>
              </a:xfrm>
              <a:prstGeom prst="rect">
                <a:avLst/>
              </a:prstGeom>
              <a:solidFill>
                <a:srgbClr val="FF9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316428" name="Group 12"/>
              <p:cNvGrpSpPr>
                <a:grpSpLocks/>
              </p:cNvGrpSpPr>
              <p:nvPr/>
            </p:nvGrpSpPr>
            <p:grpSpPr bwMode="auto">
              <a:xfrm>
                <a:off x="514" y="2547"/>
                <a:ext cx="292" cy="471"/>
                <a:chOff x="514" y="2547"/>
                <a:chExt cx="292" cy="471"/>
              </a:xfrm>
            </p:grpSpPr>
            <p:sp>
              <p:nvSpPr>
                <p:cNvPr id="316429" name="Freeform 13"/>
                <p:cNvSpPr>
                  <a:spLocks/>
                </p:cNvSpPr>
                <p:nvPr/>
              </p:nvSpPr>
              <p:spPr bwMode="auto">
                <a:xfrm>
                  <a:off x="647" y="2639"/>
                  <a:ext cx="7" cy="363"/>
                </a:xfrm>
                <a:custGeom>
                  <a:avLst/>
                  <a:gdLst>
                    <a:gd name="T0" fmla="*/ 22 w 22"/>
                    <a:gd name="T1" fmla="*/ 0 h 1089"/>
                    <a:gd name="T2" fmla="*/ 21 w 22"/>
                    <a:gd name="T3" fmla="*/ 1089 h 1089"/>
                    <a:gd name="T4" fmla="*/ 2 w 22"/>
                    <a:gd name="T5" fmla="*/ 1072 h 1089"/>
                    <a:gd name="T6" fmla="*/ 0 w 22"/>
                    <a:gd name="T7" fmla="*/ 34 h 1089"/>
                    <a:gd name="T8" fmla="*/ 22 w 22"/>
                    <a:gd name="T9" fmla="*/ 0 h 1089"/>
                  </a:gdLst>
                  <a:ahLst/>
                  <a:cxnLst>
                    <a:cxn ang="0">
                      <a:pos x="T0" y="T1"/>
                    </a:cxn>
                    <a:cxn ang="0">
                      <a:pos x="T2" y="T3"/>
                    </a:cxn>
                    <a:cxn ang="0">
                      <a:pos x="T4" y="T5"/>
                    </a:cxn>
                    <a:cxn ang="0">
                      <a:pos x="T6" y="T7"/>
                    </a:cxn>
                    <a:cxn ang="0">
                      <a:pos x="T8" y="T9"/>
                    </a:cxn>
                  </a:cxnLst>
                  <a:rect l="0" t="0" r="r" b="b"/>
                  <a:pathLst>
                    <a:path w="22" h="1089">
                      <a:moveTo>
                        <a:pt x="22" y="0"/>
                      </a:moveTo>
                      <a:lnTo>
                        <a:pt x="21" y="1089"/>
                      </a:lnTo>
                      <a:lnTo>
                        <a:pt x="2" y="1072"/>
                      </a:lnTo>
                      <a:lnTo>
                        <a:pt x="0" y="34"/>
                      </a:lnTo>
                      <a:lnTo>
                        <a:pt x="22" y="0"/>
                      </a:lnTo>
                      <a:close/>
                    </a:path>
                  </a:pathLst>
                </a:custGeom>
                <a:solidFill>
                  <a:srgbClr val="FF9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6430" name="Freeform 14"/>
                <p:cNvSpPr>
                  <a:spLocks/>
                </p:cNvSpPr>
                <p:nvPr/>
              </p:nvSpPr>
              <p:spPr bwMode="auto">
                <a:xfrm>
                  <a:off x="689" y="2649"/>
                  <a:ext cx="6" cy="354"/>
                </a:xfrm>
                <a:custGeom>
                  <a:avLst/>
                  <a:gdLst>
                    <a:gd name="T0" fmla="*/ 17 w 20"/>
                    <a:gd name="T1" fmla="*/ 0 h 1062"/>
                    <a:gd name="T2" fmla="*/ 20 w 20"/>
                    <a:gd name="T3" fmla="*/ 1044 h 1062"/>
                    <a:gd name="T4" fmla="*/ 2 w 20"/>
                    <a:gd name="T5" fmla="*/ 1062 h 1062"/>
                    <a:gd name="T6" fmla="*/ 0 w 20"/>
                    <a:gd name="T7" fmla="*/ 86 h 1062"/>
                    <a:gd name="T8" fmla="*/ 17 w 20"/>
                    <a:gd name="T9" fmla="*/ 0 h 1062"/>
                  </a:gdLst>
                  <a:ahLst/>
                  <a:cxnLst>
                    <a:cxn ang="0">
                      <a:pos x="T0" y="T1"/>
                    </a:cxn>
                    <a:cxn ang="0">
                      <a:pos x="T2" y="T3"/>
                    </a:cxn>
                    <a:cxn ang="0">
                      <a:pos x="T4" y="T5"/>
                    </a:cxn>
                    <a:cxn ang="0">
                      <a:pos x="T6" y="T7"/>
                    </a:cxn>
                    <a:cxn ang="0">
                      <a:pos x="T8" y="T9"/>
                    </a:cxn>
                  </a:cxnLst>
                  <a:rect l="0" t="0" r="r" b="b"/>
                  <a:pathLst>
                    <a:path w="20" h="1062">
                      <a:moveTo>
                        <a:pt x="17" y="0"/>
                      </a:moveTo>
                      <a:lnTo>
                        <a:pt x="20" y="1044"/>
                      </a:lnTo>
                      <a:lnTo>
                        <a:pt x="2" y="1062"/>
                      </a:lnTo>
                      <a:lnTo>
                        <a:pt x="0" y="86"/>
                      </a:lnTo>
                      <a:lnTo>
                        <a:pt x="17" y="0"/>
                      </a:lnTo>
                      <a:close/>
                    </a:path>
                  </a:pathLst>
                </a:custGeom>
                <a:solidFill>
                  <a:srgbClr val="FF9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316431" name="Group 15"/>
                <p:cNvGrpSpPr>
                  <a:grpSpLocks/>
                </p:cNvGrpSpPr>
                <p:nvPr/>
              </p:nvGrpSpPr>
              <p:grpSpPr bwMode="auto">
                <a:xfrm>
                  <a:off x="514" y="2547"/>
                  <a:ext cx="292" cy="471"/>
                  <a:chOff x="514" y="2547"/>
                  <a:chExt cx="292" cy="471"/>
                </a:xfrm>
              </p:grpSpPr>
              <p:sp>
                <p:nvSpPr>
                  <p:cNvPr id="316432" name="Rectangle 16"/>
                  <p:cNvSpPr>
                    <a:spLocks noChangeArrowheads="1"/>
                  </p:cNvSpPr>
                  <p:nvPr/>
                </p:nvSpPr>
                <p:spPr bwMode="auto">
                  <a:xfrm>
                    <a:off x="514" y="2547"/>
                    <a:ext cx="292" cy="9"/>
                  </a:xfrm>
                  <a:prstGeom prst="rect">
                    <a:avLst/>
                  </a:prstGeom>
                  <a:solidFill>
                    <a:srgbClr val="BF7F3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6433" name="Rectangle 17"/>
                  <p:cNvSpPr>
                    <a:spLocks noChangeArrowheads="1"/>
                  </p:cNvSpPr>
                  <p:nvPr/>
                </p:nvSpPr>
                <p:spPr bwMode="auto">
                  <a:xfrm>
                    <a:off x="574" y="2591"/>
                    <a:ext cx="178" cy="8"/>
                  </a:xfrm>
                  <a:prstGeom prst="rect">
                    <a:avLst/>
                  </a:prstGeom>
                  <a:solidFill>
                    <a:srgbClr val="BF7F3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6434" name="Freeform 18"/>
                  <p:cNvSpPr>
                    <a:spLocks/>
                  </p:cNvSpPr>
                  <p:nvPr/>
                </p:nvSpPr>
                <p:spPr bwMode="auto">
                  <a:xfrm>
                    <a:off x="672" y="2649"/>
                    <a:ext cx="22" cy="369"/>
                  </a:xfrm>
                  <a:custGeom>
                    <a:avLst/>
                    <a:gdLst>
                      <a:gd name="T0" fmla="*/ 67 w 67"/>
                      <a:gd name="T1" fmla="*/ 0 h 1105"/>
                      <a:gd name="T2" fmla="*/ 51 w 67"/>
                      <a:gd name="T3" fmla="*/ 72 h 1105"/>
                      <a:gd name="T4" fmla="*/ 25 w 67"/>
                      <a:gd name="T5" fmla="*/ 134 h 1105"/>
                      <a:gd name="T6" fmla="*/ 25 w 67"/>
                      <a:gd name="T7" fmla="*/ 1085 h 1105"/>
                      <a:gd name="T8" fmla="*/ 5 w 67"/>
                      <a:gd name="T9" fmla="*/ 1105 h 1105"/>
                      <a:gd name="T10" fmla="*/ 0 w 67"/>
                      <a:gd name="T11" fmla="*/ 116 h 1105"/>
                      <a:gd name="T12" fmla="*/ 67 w 67"/>
                      <a:gd name="T13" fmla="*/ 0 h 1105"/>
                    </a:gdLst>
                    <a:ahLst/>
                    <a:cxnLst>
                      <a:cxn ang="0">
                        <a:pos x="T0" y="T1"/>
                      </a:cxn>
                      <a:cxn ang="0">
                        <a:pos x="T2" y="T3"/>
                      </a:cxn>
                      <a:cxn ang="0">
                        <a:pos x="T4" y="T5"/>
                      </a:cxn>
                      <a:cxn ang="0">
                        <a:pos x="T6" y="T7"/>
                      </a:cxn>
                      <a:cxn ang="0">
                        <a:pos x="T8" y="T9"/>
                      </a:cxn>
                      <a:cxn ang="0">
                        <a:pos x="T10" y="T11"/>
                      </a:cxn>
                      <a:cxn ang="0">
                        <a:pos x="T12" y="T13"/>
                      </a:cxn>
                    </a:cxnLst>
                    <a:rect l="0" t="0" r="r" b="b"/>
                    <a:pathLst>
                      <a:path w="67" h="1105">
                        <a:moveTo>
                          <a:pt x="67" y="0"/>
                        </a:moveTo>
                        <a:lnTo>
                          <a:pt x="51" y="72"/>
                        </a:lnTo>
                        <a:lnTo>
                          <a:pt x="25" y="134"/>
                        </a:lnTo>
                        <a:lnTo>
                          <a:pt x="25" y="1085"/>
                        </a:lnTo>
                        <a:lnTo>
                          <a:pt x="5" y="1105"/>
                        </a:lnTo>
                        <a:lnTo>
                          <a:pt x="0" y="116"/>
                        </a:lnTo>
                        <a:lnTo>
                          <a:pt x="67" y="0"/>
                        </a:lnTo>
                        <a:close/>
                      </a:path>
                    </a:pathLst>
                  </a:custGeom>
                  <a:solidFill>
                    <a:srgbClr val="BF7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6435" name="Freeform 19"/>
                  <p:cNvSpPr>
                    <a:spLocks/>
                  </p:cNvSpPr>
                  <p:nvPr/>
                </p:nvSpPr>
                <p:spPr bwMode="auto">
                  <a:xfrm>
                    <a:off x="586" y="2636"/>
                    <a:ext cx="156" cy="55"/>
                  </a:xfrm>
                  <a:custGeom>
                    <a:avLst/>
                    <a:gdLst>
                      <a:gd name="T0" fmla="*/ 79 w 467"/>
                      <a:gd name="T1" fmla="*/ 166 h 166"/>
                      <a:gd name="T2" fmla="*/ 48 w 467"/>
                      <a:gd name="T3" fmla="*/ 129 h 166"/>
                      <a:gd name="T4" fmla="*/ 48 w 467"/>
                      <a:gd name="T5" fmla="*/ 19 h 166"/>
                      <a:gd name="T6" fmla="*/ 0 w 467"/>
                      <a:gd name="T7" fmla="*/ 19 h 166"/>
                      <a:gd name="T8" fmla="*/ 0 w 467"/>
                      <a:gd name="T9" fmla="*/ 0 h 166"/>
                      <a:gd name="T10" fmla="*/ 467 w 467"/>
                      <a:gd name="T11" fmla="*/ 0 h 166"/>
                      <a:gd name="T12" fmla="*/ 455 w 467"/>
                      <a:gd name="T13" fmla="*/ 19 h 166"/>
                      <a:gd name="T14" fmla="*/ 203 w 467"/>
                      <a:gd name="T15" fmla="*/ 19 h 166"/>
                      <a:gd name="T16" fmla="*/ 182 w 467"/>
                      <a:gd name="T17" fmla="*/ 50 h 166"/>
                      <a:gd name="T18" fmla="*/ 88 w 467"/>
                      <a:gd name="T19" fmla="*/ 50 h 166"/>
                      <a:gd name="T20" fmla="*/ 79 w 467"/>
                      <a:gd name="T21"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7" h="166">
                        <a:moveTo>
                          <a:pt x="79" y="166"/>
                        </a:moveTo>
                        <a:lnTo>
                          <a:pt x="48" y="129"/>
                        </a:lnTo>
                        <a:lnTo>
                          <a:pt x="48" y="19"/>
                        </a:lnTo>
                        <a:lnTo>
                          <a:pt x="0" y="19"/>
                        </a:lnTo>
                        <a:lnTo>
                          <a:pt x="0" y="0"/>
                        </a:lnTo>
                        <a:lnTo>
                          <a:pt x="467" y="0"/>
                        </a:lnTo>
                        <a:lnTo>
                          <a:pt x="455" y="19"/>
                        </a:lnTo>
                        <a:lnTo>
                          <a:pt x="203" y="19"/>
                        </a:lnTo>
                        <a:lnTo>
                          <a:pt x="182" y="50"/>
                        </a:lnTo>
                        <a:lnTo>
                          <a:pt x="88" y="50"/>
                        </a:lnTo>
                        <a:lnTo>
                          <a:pt x="79" y="166"/>
                        </a:lnTo>
                        <a:close/>
                      </a:path>
                    </a:pathLst>
                  </a:custGeom>
                  <a:solidFill>
                    <a:srgbClr val="BF7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6436" name="Freeform 20"/>
                  <p:cNvSpPr>
                    <a:spLocks/>
                  </p:cNvSpPr>
                  <p:nvPr/>
                </p:nvSpPr>
                <p:spPr bwMode="auto">
                  <a:xfrm>
                    <a:off x="547" y="2565"/>
                    <a:ext cx="230" cy="8"/>
                  </a:xfrm>
                  <a:custGeom>
                    <a:avLst/>
                    <a:gdLst>
                      <a:gd name="T0" fmla="*/ 0 w 690"/>
                      <a:gd name="T1" fmla="*/ 2 h 23"/>
                      <a:gd name="T2" fmla="*/ 690 w 690"/>
                      <a:gd name="T3" fmla="*/ 0 h 23"/>
                      <a:gd name="T4" fmla="*/ 683 w 690"/>
                      <a:gd name="T5" fmla="*/ 22 h 23"/>
                      <a:gd name="T6" fmla="*/ 6 w 690"/>
                      <a:gd name="T7" fmla="*/ 23 h 23"/>
                      <a:gd name="T8" fmla="*/ 0 w 690"/>
                      <a:gd name="T9" fmla="*/ 2 h 23"/>
                    </a:gdLst>
                    <a:ahLst/>
                    <a:cxnLst>
                      <a:cxn ang="0">
                        <a:pos x="T0" y="T1"/>
                      </a:cxn>
                      <a:cxn ang="0">
                        <a:pos x="T2" y="T3"/>
                      </a:cxn>
                      <a:cxn ang="0">
                        <a:pos x="T4" y="T5"/>
                      </a:cxn>
                      <a:cxn ang="0">
                        <a:pos x="T6" y="T7"/>
                      </a:cxn>
                      <a:cxn ang="0">
                        <a:pos x="T8" y="T9"/>
                      </a:cxn>
                    </a:cxnLst>
                    <a:rect l="0" t="0" r="r" b="b"/>
                    <a:pathLst>
                      <a:path w="690" h="23">
                        <a:moveTo>
                          <a:pt x="0" y="2"/>
                        </a:moveTo>
                        <a:lnTo>
                          <a:pt x="690" y="0"/>
                        </a:lnTo>
                        <a:lnTo>
                          <a:pt x="683" y="22"/>
                        </a:lnTo>
                        <a:lnTo>
                          <a:pt x="6" y="23"/>
                        </a:lnTo>
                        <a:lnTo>
                          <a:pt x="0" y="2"/>
                        </a:lnTo>
                        <a:close/>
                      </a:path>
                    </a:pathLst>
                  </a:custGeom>
                  <a:solidFill>
                    <a:srgbClr val="BF7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sp>
          <p:nvSpPr>
            <p:cNvPr id="316437" name="Text Box 21"/>
            <p:cNvSpPr txBox="1">
              <a:spLocks noChangeArrowheads="1"/>
            </p:cNvSpPr>
            <p:nvPr/>
          </p:nvSpPr>
          <p:spPr bwMode="auto">
            <a:xfrm>
              <a:off x="930" y="117"/>
              <a:ext cx="95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solidFill>
                    <a:srgbClr val="CC0000"/>
                  </a:solidFill>
                </a:rPr>
                <a:t>方法二</a:t>
              </a:r>
            </a:p>
          </p:txBody>
        </p:sp>
      </p:grpSp>
      <p:grpSp>
        <p:nvGrpSpPr>
          <p:cNvPr id="316439" name="Group 23"/>
          <p:cNvGrpSpPr>
            <a:grpSpLocks/>
          </p:cNvGrpSpPr>
          <p:nvPr/>
        </p:nvGrpSpPr>
        <p:grpSpPr bwMode="auto">
          <a:xfrm rot="-10800000">
            <a:off x="519113" y="620713"/>
            <a:ext cx="8229600" cy="5832475"/>
            <a:chOff x="295" y="527"/>
            <a:chExt cx="5184" cy="3629"/>
          </a:xfrm>
        </p:grpSpPr>
        <p:sp>
          <p:nvSpPr>
            <p:cNvPr id="316440" name="Line 24"/>
            <p:cNvSpPr>
              <a:spLocks noChangeShapeType="1"/>
            </p:cNvSpPr>
            <p:nvPr/>
          </p:nvSpPr>
          <p:spPr bwMode="auto">
            <a:xfrm>
              <a:off x="295" y="527"/>
              <a:ext cx="0" cy="339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16441" name="Group 25"/>
            <p:cNvGrpSpPr>
              <a:grpSpLocks/>
            </p:cNvGrpSpPr>
            <p:nvPr/>
          </p:nvGrpSpPr>
          <p:grpSpPr bwMode="auto">
            <a:xfrm>
              <a:off x="295" y="527"/>
              <a:ext cx="5184" cy="3629"/>
              <a:chOff x="295" y="618"/>
              <a:chExt cx="5184" cy="3583"/>
            </a:xfrm>
          </p:grpSpPr>
          <p:sp>
            <p:nvSpPr>
              <p:cNvPr id="316442" name="Line 26"/>
              <p:cNvSpPr>
                <a:spLocks noChangeShapeType="1"/>
              </p:cNvSpPr>
              <p:nvPr/>
            </p:nvSpPr>
            <p:spPr bwMode="auto">
              <a:xfrm>
                <a:off x="295" y="618"/>
                <a:ext cx="518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16443" name="Group 27"/>
              <p:cNvGrpSpPr>
                <a:grpSpLocks/>
              </p:cNvGrpSpPr>
              <p:nvPr/>
            </p:nvGrpSpPr>
            <p:grpSpPr bwMode="auto">
              <a:xfrm>
                <a:off x="301" y="618"/>
                <a:ext cx="5178" cy="3583"/>
                <a:chOff x="301" y="618"/>
                <a:chExt cx="5178" cy="3095"/>
              </a:xfrm>
            </p:grpSpPr>
            <p:sp>
              <p:nvSpPr>
                <p:cNvPr id="316444" name="Line 28"/>
                <p:cNvSpPr>
                  <a:spLocks noChangeShapeType="1"/>
                </p:cNvSpPr>
                <p:nvPr/>
              </p:nvSpPr>
              <p:spPr bwMode="auto">
                <a:xfrm>
                  <a:off x="5479" y="618"/>
                  <a:ext cx="0" cy="278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6445" name="Freeform 29"/>
                <p:cNvSpPr>
                  <a:spLocks/>
                </p:cNvSpPr>
                <p:nvPr/>
              </p:nvSpPr>
              <p:spPr bwMode="auto">
                <a:xfrm>
                  <a:off x="301" y="3382"/>
                  <a:ext cx="5178" cy="331"/>
                </a:xfrm>
                <a:custGeom>
                  <a:avLst/>
                  <a:gdLst>
                    <a:gd name="T0" fmla="*/ 0 w 5168"/>
                    <a:gd name="T1" fmla="*/ 147 h 331"/>
                    <a:gd name="T2" fmla="*/ 110 w 5168"/>
                    <a:gd name="T3" fmla="*/ 171 h 331"/>
                    <a:gd name="T4" fmla="*/ 184 w 5168"/>
                    <a:gd name="T5" fmla="*/ 220 h 331"/>
                    <a:gd name="T6" fmla="*/ 478 w 5168"/>
                    <a:gd name="T7" fmla="*/ 331 h 331"/>
                    <a:gd name="T8" fmla="*/ 1690 w 5168"/>
                    <a:gd name="T9" fmla="*/ 282 h 331"/>
                    <a:gd name="T10" fmla="*/ 2890 w 5168"/>
                    <a:gd name="T11" fmla="*/ 318 h 331"/>
                    <a:gd name="T12" fmla="*/ 3258 w 5168"/>
                    <a:gd name="T13" fmla="*/ 306 h 331"/>
                    <a:gd name="T14" fmla="*/ 3343 w 5168"/>
                    <a:gd name="T15" fmla="*/ 269 h 331"/>
                    <a:gd name="T16" fmla="*/ 3466 w 5168"/>
                    <a:gd name="T17" fmla="*/ 257 h 331"/>
                    <a:gd name="T18" fmla="*/ 3992 w 5168"/>
                    <a:gd name="T19" fmla="*/ 196 h 331"/>
                    <a:gd name="T20" fmla="*/ 4372 w 5168"/>
                    <a:gd name="T21" fmla="*/ 135 h 331"/>
                    <a:gd name="T22" fmla="*/ 4433 w 5168"/>
                    <a:gd name="T23" fmla="*/ 98 h 331"/>
                    <a:gd name="T24" fmla="*/ 4543 w 5168"/>
                    <a:gd name="T25" fmla="*/ 37 h 331"/>
                    <a:gd name="T26" fmla="*/ 4641 w 5168"/>
                    <a:gd name="T27" fmla="*/ 12 h 331"/>
                    <a:gd name="T28" fmla="*/ 4690 w 5168"/>
                    <a:gd name="T29" fmla="*/ 0 h 331"/>
                    <a:gd name="T30" fmla="*/ 5168 w 5168"/>
                    <a:gd name="T31" fmla="*/ 3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68" h="331">
                      <a:moveTo>
                        <a:pt x="0" y="147"/>
                      </a:moveTo>
                      <a:cubicBezTo>
                        <a:pt x="36" y="159"/>
                        <a:pt x="75" y="157"/>
                        <a:pt x="110" y="171"/>
                      </a:cubicBezTo>
                      <a:cubicBezTo>
                        <a:pt x="137" y="182"/>
                        <a:pt x="158" y="207"/>
                        <a:pt x="184" y="220"/>
                      </a:cubicBezTo>
                      <a:cubicBezTo>
                        <a:pt x="278" y="268"/>
                        <a:pt x="375" y="309"/>
                        <a:pt x="478" y="331"/>
                      </a:cubicBezTo>
                      <a:cubicBezTo>
                        <a:pt x="936" y="324"/>
                        <a:pt x="1273" y="311"/>
                        <a:pt x="1690" y="282"/>
                      </a:cubicBezTo>
                      <a:cubicBezTo>
                        <a:pt x="2090" y="287"/>
                        <a:pt x="2509" y="195"/>
                        <a:pt x="2890" y="318"/>
                      </a:cubicBezTo>
                      <a:cubicBezTo>
                        <a:pt x="3013" y="314"/>
                        <a:pt x="3135" y="313"/>
                        <a:pt x="3258" y="306"/>
                      </a:cubicBezTo>
                      <a:cubicBezTo>
                        <a:pt x="3296" y="304"/>
                        <a:pt x="3305" y="277"/>
                        <a:pt x="3343" y="269"/>
                      </a:cubicBezTo>
                      <a:cubicBezTo>
                        <a:pt x="3383" y="260"/>
                        <a:pt x="3425" y="261"/>
                        <a:pt x="3466" y="257"/>
                      </a:cubicBezTo>
                      <a:cubicBezTo>
                        <a:pt x="3664" y="124"/>
                        <a:pt x="3510" y="209"/>
                        <a:pt x="3992" y="196"/>
                      </a:cubicBezTo>
                      <a:cubicBezTo>
                        <a:pt x="4120" y="184"/>
                        <a:pt x="4249" y="175"/>
                        <a:pt x="4372" y="135"/>
                      </a:cubicBezTo>
                      <a:cubicBezTo>
                        <a:pt x="4425" y="80"/>
                        <a:pt x="4363" y="136"/>
                        <a:pt x="4433" y="98"/>
                      </a:cubicBezTo>
                      <a:cubicBezTo>
                        <a:pt x="4521" y="50"/>
                        <a:pt x="4477" y="55"/>
                        <a:pt x="4543" y="37"/>
                      </a:cubicBezTo>
                      <a:cubicBezTo>
                        <a:pt x="4575" y="28"/>
                        <a:pt x="4608" y="20"/>
                        <a:pt x="4641" y="12"/>
                      </a:cubicBezTo>
                      <a:cubicBezTo>
                        <a:pt x="4657" y="8"/>
                        <a:pt x="4690" y="0"/>
                        <a:pt x="4690" y="0"/>
                      </a:cubicBezTo>
                      <a:cubicBezTo>
                        <a:pt x="4853" y="15"/>
                        <a:pt x="5002" y="37"/>
                        <a:pt x="5168" y="37"/>
                      </a:cubicBezTo>
                    </a:path>
                  </a:pathLst>
                </a:custGeom>
                <a:noFill/>
                <a:ln w="2540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sp>
        <p:nvSpPr>
          <p:cNvPr id="316447" name="Text Box 31"/>
          <p:cNvSpPr txBox="1">
            <a:spLocks noChangeArrowheads="1"/>
          </p:cNvSpPr>
          <p:nvPr/>
        </p:nvSpPr>
        <p:spPr bwMode="auto">
          <a:xfrm>
            <a:off x="611188" y="1125538"/>
            <a:ext cx="7993062" cy="521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latin typeface="宋体" pitchFamily="2" charset="-122"/>
              </a:rPr>
              <a:t>在</a:t>
            </a:r>
            <a:r>
              <a:rPr lang="zh-CN" altLang="en-US" sz="2800" b="1">
                <a:solidFill>
                  <a:srgbClr val="CC0000"/>
                </a:solidFill>
                <a:latin typeface="宋体" pitchFamily="2" charset="-122"/>
              </a:rPr>
              <a:t>方法一</a:t>
            </a:r>
            <a:r>
              <a:rPr lang="zh-CN" altLang="en-US" sz="2800" b="1">
                <a:latin typeface="宋体" pitchFamily="2" charset="-122"/>
              </a:rPr>
              <a:t>中，两检测点与黑匣子              位于一直线上，这一点比较容易              做到，主要缺点是结果对照度测              量的精度要求较高，很少的误差会造成结果的很大变化，即敏感性很强，现提出另一方法，在  </a:t>
            </a:r>
            <a:r>
              <a:rPr lang="en-US" altLang="zh-CN" sz="2800" b="1" i="1">
                <a:solidFill>
                  <a:srgbClr val="CC0000"/>
                </a:solidFill>
                <a:latin typeface="宋体" pitchFamily="2" charset="-122"/>
              </a:rPr>
              <a:t>A</a:t>
            </a:r>
            <a:r>
              <a:rPr lang="zh-CN" altLang="en-US" sz="2800" b="1">
                <a:latin typeface="宋体" pitchFamily="2" charset="-122"/>
              </a:rPr>
              <a:t>点测得黑匣子方向后 ，到</a:t>
            </a:r>
            <a:r>
              <a:rPr lang="en-US" altLang="zh-CN" sz="2800" b="1" i="1">
                <a:solidFill>
                  <a:srgbClr val="CC0000"/>
                </a:solidFill>
                <a:latin typeface="宋体" pitchFamily="2" charset="-122"/>
              </a:rPr>
              <a:t>B</a:t>
            </a:r>
            <a:r>
              <a:rPr lang="zh-CN" altLang="en-US" sz="2800" b="1">
                <a:latin typeface="宋体" pitchFamily="2" charset="-122"/>
              </a:rPr>
              <a:t>点再测方向 ，</a:t>
            </a:r>
            <a:r>
              <a:rPr lang="en-US" altLang="zh-CN" sz="2800" b="1" i="1">
                <a:solidFill>
                  <a:srgbClr val="CC0000"/>
                </a:solidFill>
                <a:latin typeface="宋体" pitchFamily="2" charset="-122"/>
              </a:rPr>
              <a:t>AB</a:t>
            </a:r>
            <a:r>
              <a:rPr lang="en-US" altLang="zh-CN" sz="2800" b="1" i="1">
                <a:solidFill>
                  <a:srgbClr val="0000FF"/>
                </a:solidFill>
                <a:latin typeface="宋体" pitchFamily="2" charset="-122"/>
              </a:rPr>
              <a:t> </a:t>
            </a:r>
            <a:r>
              <a:rPr lang="zh-CN" altLang="en-US" sz="2800" b="1">
                <a:latin typeface="宋体" pitchFamily="2" charset="-122"/>
              </a:rPr>
              <a:t>距离为</a:t>
            </a:r>
            <a:r>
              <a:rPr lang="en-US" altLang="zh-CN" sz="2800" i="1">
                <a:solidFill>
                  <a:srgbClr val="0000FF"/>
                </a:solidFill>
                <a:latin typeface="Times New Roman" pitchFamily="18" charset="0"/>
              </a:rPr>
              <a:t>a</a:t>
            </a:r>
            <a:r>
              <a:rPr lang="en-US" altLang="zh-CN" sz="2800" b="1" i="1">
                <a:latin typeface="宋体" pitchFamily="2" charset="-122"/>
              </a:rPr>
              <a:t> </a:t>
            </a:r>
            <a:r>
              <a:rPr lang="zh-CN" altLang="en-US" sz="2800" b="1">
                <a:latin typeface="宋体" pitchFamily="2" charset="-122"/>
              </a:rPr>
              <a:t>，</a:t>
            </a:r>
            <a:r>
              <a:rPr lang="zh-CN" altLang="en-US" sz="2800" b="1">
                <a:solidFill>
                  <a:srgbClr val="0000FF"/>
                </a:solidFill>
                <a:latin typeface="宋体" pitchFamily="2" charset="-122"/>
              </a:rPr>
              <a:t>∠</a:t>
            </a:r>
            <a:r>
              <a:rPr lang="en-US" altLang="zh-CN" sz="2800" b="1" i="1">
                <a:solidFill>
                  <a:srgbClr val="0000FF"/>
                </a:solidFill>
                <a:latin typeface="宋体" pitchFamily="2" charset="-122"/>
              </a:rPr>
              <a:t>BAC</a:t>
            </a:r>
            <a:r>
              <a:rPr lang="en-US" altLang="zh-CN" sz="2800" b="1">
                <a:solidFill>
                  <a:srgbClr val="0000FF"/>
                </a:solidFill>
                <a:latin typeface="宋体" pitchFamily="2" charset="-122"/>
              </a:rPr>
              <a:t>=</a:t>
            </a:r>
            <a:r>
              <a:rPr lang="en-US" altLang="zh-CN" sz="2800" b="1" i="1">
                <a:solidFill>
                  <a:srgbClr val="CC0000"/>
                </a:solidFill>
                <a:latin typeface="宋体" pitchFamily="2" charset="-122"/>
              </a:rPr>
              <a:t>α</a:t>
            </a:r>
            <a:r>
              <a:rPr lang="zh-CN" altLang="en-US" sz="2800" b="1">
                <a:latin typeface="宋体" pitchFamily="2" charset="-122"/>
              </a:rPr>
              <a:t>，</a:t>
            </a:r>
            <a:r>
              <a:rPr lang="zh-CN" altLang="en-US" sz="2800" b="1">
                <a:solidFill>
                  <a:srgbClr val="0000FF"/>
                </a:solidFill>
                <a:latin typeface="宋体" pitchFamily="2" charset="-122"/>
              </a:rPr>
              <a:t>∠</a:t>
            </a:r>
            <a:r>
              <a:rPr lang="en-US" altLang="zh-CN" sz="2800" b="1" i="1">
                <a:solidFill>
                  <a:srgbClr val="0000FF"/>
                </a:solidFill>
                <a:latin typeface="宋体" pitchFamily="2" charset="-122"/>
              </a:rPr>
              <a:t>ABC</a:t>
            </a:r>
            <a:r>
              <a:rPr lang="en-US" altLang="zh-CN" sz="2800" b="1">
                <a:solidFill>
                  <a:srgbClr val="0000FF"/>
                </a:solidFill>
                <a:latin typeface="宋体" pitchFamily="2" charset="-122"/>
              </a:rPr>
              <a:t>=</a:t>
            </a:r>
            <a:r>
              <a:rPr lang="en-US" altLang="zh-CN" sz="2800" b="1" i="1">
                <a:solidFill>
                  <a:srgbClr val="CC0000"/>
                </a:solidFill>
                <a:latin typeface="宋体" pitchFamily="2" charset="-122"/>
              </a:rPr>
              <a:t>β</a:t>
            </a:r>
            <a:r>
              <a:rPr lang="zh-CN" altLang="en-US" sz="2800" b="1">
                <a:latin typeface="宋体" pitchFamily="2" charset="-122"/>
              </a:rPr>
              <a:t>，利用正弦定理得出 </a:t>
            </a:r>
            <a:r>
              <a:rPr lang="en-US" altLang="zh-CN" sz="2800" i="1">
                <a:solidFill>
                  <a:srgbClr val="0000FF"/>
                </a:solidFill>
                <a:latin typeface="Times New Roman" pitchFamily="18" charset="0"/>
              </a:rPr>
              <a:t>d </a:t>
            </a:r>
            <a:r>
              <a:rPr lang="en-US" altLang="zh-CN" sz="2800" b="1">
                <a:solidFill>
                  <a:srgbClr val="0000FF"/>
                </a:solidFill>
                <a:latin typeface="宋体" pitchFamily="2" charset="-122"/>
              </a:rPr>
              <a:t>= </a:t>
            </a:r>
            <a:r>
              <a:rPr lang="en-US" altLang="zh-CN" sz="2800" i="1">
                <a:solidFill>
                  <a:srgbClr val="0000FF"/>
                </a:solidFill>
                <a:latin typeface="Times New Roman" pitchFamily="18" charset="0"/>
              </a:rPr>
              <a:t>a</a:t>
            </a:r>
            <a:r>
              <a:rPr lang="en-US" altLang="zh-CN" sz="2800" b="1">
                <a:solidFill>
                  <a:srgbClr val="0000FF"/>
                </a:solidFill>
                <a:latin typeface="宋体" pitchFamily="2" charset="-122"/>
              </a:rPr>
              <a:t>sin</a:t>
            </a:r>
            <a:r>
              <a:rPr lang="en-US" altLang="zh-CN" sz="2800" b="1" i="1">
                <a:solidFill>
                  <a:srgbClr val="CC0000"/>
                </a:solidFill>
                <a:latin typeface="宋体" pitchFamily="2" charset="-122"/>
              </a:rPr>
              <a:t>α</a:t>
            </a:r>
            <a:r>
              <a:rPr lang="en-US" altLang="zh-CN" sz="2800" b="1">
                <a:solidFill>
                  <a:srgbClr val="0000FF"/>
                </a:solidFill>
                <a:latin typeface="宋体" pitchFamily="2" charset="-122"/>
              </a:rPr>
              <a:t>/sin (</a:t>
            </a:r>
            <a:r>
              <a:rPr lang="en-US" altLang="zh-CN" sz="2800" b="1" i="1">
                <a:solidFill>
                  <a:srgbClr val="CC0000"/>
                </a:solidFill>
                <a:latin typeface="宋体" pitchFamily="2" charset="-122"/>
              </a:rPr>
              <a:t>α</a:t>
            </a:r>
            <a:r>
              <a:rPr lang="en-US" altLang="zh-CN" sz="2800" b="1">
                <a:solidFill>
                  <a:srgbClr val="0000FF"/>
                </a:solidFill>
                <a:latin typeface="宋体" pitchFamily="2" charset="-122"/>
              </a:rPr>
              <a:t>+</a:t>
            </a:r>
            <a:r>
              <a:rPr lang="en-US" altLang="zh-CN" sz="2800" b="1" i="1">
                <a:solidFill>
                  <a:srgbClr val="CC0000"/>
                </a:solidFill>
                <a:latin typeface="宋体" pitchFamily="2" charset="-122"/>
              </a:rPr>
              <a:t>β</a:t>
            </a:r>
            <a:r>
              <a:rPr lang="en-US" altLang="zh-CN" sz="2800" b="1">
                <a:solidFill>
                  <a:srgbClr val="0000FF"/>
                </a:solidFill>
                <a:latin typeface="宋体" pitchFamily="2" charset="-122"/>
              </a:rPr>
              <a:t>)</a:t>
            </a:r>
            <a:r>
              <a:rPr lang="en-US" altLang="zh-CN" sz="2800" b="1">
                <a:latin typeface="宋体" pitchFamily="2" charset="-122"/>
              </a:rPr>
              <a:t> </a:t>
            </a:r>
            <a:r>
              <a:rPr lang="zh-CN" altLang="en-US" sz="2800" b="1">
                <a:latin typeface="宋体" pitchFamily="2" charset="-122"/>
              </a:rPr>
              <a:t>。需要指出的是，当黑匣子位于较远处而 </a:t>
            </a:r>
            <a:r>
              <a:rPr lang="en-US" altLang="zh-CN" sz="2800" b="1" i="1">
                <a:solidFill>
                  <a:srgbClr val="CC0000"/>
                </a:solidFill>
                <a:latin typeface="宋体" pitchFamily="2" charset="-122"/>
              </a:rPr>
              <a:t>α</a:t>
            </a:r>
            <a:r>
              <a:rPr lang="zh-CN" altLang="en-US" sz="2800" b="1">
                <a:latin typeface="宋体" pitchFamily="2" charset="-122"/>
              </a:rPr>
              <a:t>又较小时，</a:t>
            </a:r>
            <a:r>
              <a:rPr lang="en-US" altLang="zh-CN" sz="2800" b="1" i="1">
                <a:solidFill>
                  <a:srgbClr val="CC0000"/>
                </a:solidFill>
                <a:latin typeface="宋体" pitchFamily="2" charset="-122"/>
              </a:rPr>
              <a:t>α</a:t>
            </a:r>
            <a:r>
              <a:rPr lang="en-US" altLang="zh-CN" sz="2800" b="1">
                <a:solidFill>
                  <a:srgbClr val="0000FF"/>
                </a:solidFill>
                <a:latin typeface="宋体" pitchFamily="2" charset="-122"/>
              </a:rPr>
              <a:t>+</a:t>
            </a:r>
            <a:r>
              <a:rPr lang="en-US" altLang="zh-CN" sz="2800" b="1" i="1">
                <a:solidFill>
                  <a:srgbClr val="CC0000"/>
                </a:solidFill>
                <a:latin typeface="宋体" pitchFamily="2" charset="-122"/>
              </a:rPr>
              <a:t>β</a:t>
            </a:r>
            <a:r>
              <a:rPr lang="zh-CN" altLang="en-US" sz="2800" b="1">
                <a:latin typeface="宋体" pitchFamily="2" charset="-122"/>
              </a:rPr>
              <a:t>可能非常接近</a:t>
            </a:r>
            <a:r>
              <a:rPr lang="en-US" altLang="zh-CN" sz="2800" b="1" i="1">
                <a:solidFill>
                  <a:srgbClr val="0000FF"/>
                </a:solidFill>
                <a:latin typeface="宋体" pitchFamily="2" charset="-122"/>
              </a:rPr>
              <a:t>π</a:t>
            </a:r>
            <a:r>
              <a:rPr lang="zh-CN" altLang="en-US" sz="2800" b="1">
                <a:latin typeface="宋体" pitchFamily="2" charset="-122"/>
              </a:rPr>
              <a:t>（</a:t>
            </a:r>
            <a:r>
              <a:rPr lang="zh-CN" altLang="en-US" sz="2800" b="1">
                <a:solidFill>
                  <a:srgbClr val="0000FF"/>
                </a:solidFill>
                <a:latin typeface="宋体" pitchFamily="2" charset="-122"/>
              </a:rPr>
              <a:t>∠</a:t>
            </a:r>
            <a:r>
              <a:rPr lang="en-US" altLang="zh-CN" sz="2800" b="1" i="1">
                <a:solidFill>
                  <a:srgbClr val="0000FF"/>
                </a:solidFill>
                <a:latin typeface="宋体" pitchFamily="2" charset="-122"/>
              </a:rPr>
              <a:t>ACB</a:t>
            </a:r>
            <a:r>
              <a:rPr lang="zh-CN" altLang="en-US" sz="2800" b="1">
                <a:latin typeface="宋体" pitchFamily="2" charset="-122"/>
              </a:rPr>
              <a:t>接近于</a:t>
            </a:r>
            <a:r>
              <a:rPr lang="en-US" altLang="zh-CN" sz="2800" b="1">
                <a:solidFill>
                  <a:srgbClr val="0000FF"/>
                </a:solidFill>
                <a:latin typeface="宋体" pitchFamily="2" charset="-122"/>
              </a:rPr>
              <a:t>0</a:t>
            </a:r>
            <a:r>
              <a:rPr lang="zh-CN" altLang="en-US" sz="2800" b="1">
                <a:latin typeface="宋体" pitchFamily="2" charset="-122"/>
              </a:rPr>
              <a:t>），而</a:t>
            </a:r>
            <a:r>
              <a:rPr lang="en-US" altLang="zh-CN" sz="2800" b="1">
                <a:solidFill>
                  <a:srgbClr val="0000FF"/>
                </a:solidFill>
                <a:latin typeface="宋体" pitchFamily="2" charset="-122"/>
              </a:rPr>
              <a:t>sin</a:t>
            </a:r>
            <a:r>
              <a:rPr lang="zh-CN" altLang="en-US" sz="2800" b="1">
                <a:solidFill>
                  <a:srgbClr val="0000FF"/>
                </a:solidFill>
                <a:latin typeface="宋体" pitchFamily="2" charset="-122"/>
              </a:rPr>
              <a:t>（</a:t>
            </a:r>
            <a:r>
              <a:rPr lang="en-US" altLang="zh-CN" sz="2800" b="1" i="1">
                <a:solidFill>
                  <a:srgbClr val="CC0000"/>
                </a:solidFill>
                <a:latin typeface="宋体" pitchFamily="2" charset="-122"/>
              </a:rPr>
              <a:t>α</a:t>
            </a:r>
            <a:r>
              <a:rPr lang="en-US" altLang="zh-CN" sz="2800" b="1">
                <a:solidFill>
                  <a:srgbClr val="0000FF"/>
                </a:solidFill>
                <a:latin typeface="宋体" pitchFamily="2" charset="-122"/>
              </a:rPr>
              <a:t>+</a:t>
            </a:r>
            <a:r>
              <a:rPr lang="en-US" altLang="zh-CN" sz="2800" b="1" i="1">
                <a:solidFill>
                  <a:srgbClr val="CC0000"/>
                </a:solidFill>
                <a:latin typeface="宋体" pitchFamily="2" charset="-122"/>
              </a:rPr>
              <a:t>β</a:t>
            </a:r>
            <a:r>
              <a:rPr lang="zh-CN" altLang="en-US" sz="2800" b="1">
                <a:solidFill>
                  <a:srgbClr val="0000FF"/>
                </a:solidFill>
                <a:latin typeface="宋体" pitchFamily="2" charset="-122"/>
              </a:rPr>
              <a:t>）</a:t>
            </a:r>
            <a:r>
              <a:rPr lang="zh-CN" altLang="en-US" sz="2800" b="1">
                <a:latin typeface="宋体" pitchFamily="2" charset="-122"/>
              </a:rPr>
              <a:t>又恰好位于分母上，因而对结果的精确性影响也会很大，为了使结果较好，应使</a:t>
            </a:r>
            <a:r>
              <a:rPr lang="en-US" altLang="zh-CN" sz="2800" i="1">
                <a:solidFill>
                  <a:srgbClr val="0000FF"/>
                </a:solidFill>
                <a:latin typeface="Times New Roman" pitchFamily="18" charset="0"/>
              </a:rPr>
              <a:t>a</a:t>
            </a:r>
            <a:r>
              <a:rPr lang="zh-CN" altLang="en-US" sz="2800" b="1">
                <a:latin typeface="宋体" pitchFamily="2" charset="-122"/>
              </a:rPr>
              <a:t>也相对较大。</a:t>
            </a:r>
          </a:p>
        </p:txBody>
      </p:sp>
      <p:grpSp>
        <p:nvGrpSpPr>
          <p:cNvPr id="316463" name="Group 47"/>
          <p:cNvGrpSpPr>
            <a:grpSpLocks/>
          </p:cNvGrpSpPr>
          <p:nvPr/>
        </p:nvGrpSpPr>
        <p:grpSpPr bwMode="auto">
          <a:xfrm>
            <a:off x="5940425" y="765175"/>
            <a:ext cx="2663825" cy="1465263"/>
            <a:chOff x="3742" y="466"/>
            <a:chExt cx="1678" cy="923"/>
          </a:xfrm>
        </p:grpSpPr>
        <p:sp>
          <p:nvSpPr>
            <p:cNvPr id="316451" name="Oval 35"/>
            <p:cNvSpPr>
              <a:spLocks noChangeArrowheads="1"/>
            </p:cNvSpPr>
            <p:nvPr/>
          </p:nvSpPr>
          <p:spPr bwMode="auto">
            <a:xfrm>
              <a:off x="5329" y="618"/>
              <a:ext cx="45" cy="4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6452" name="Oval 36"/>
            <p:cNvSpPr>
              <a:spLocks noChangeArrowheads="1"/>
            </p:cNvSpPr>
            <p:nvPr/>
          </p:nvSpPr>
          <p:spPr bwMode="auto">
            <a:xfrm>
              <a:off x="5057" y="1026"/>
              <a:ext cx="45" cy="4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6453" name="Oval 37"/>
            <p:cNvSpPr>
              <a:spLocks noChangeArrowheads="1"/>
            </p:cNvSpPr>
            <p:nvPr/>
          </p:nvSpPr>
          <p:spPr bwMode="auto">
            <a:xfrm>
              <a:off x="3924" y="1298"/>
              <a:ext cx="45" cy="4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6457" name="Line 41"/>
            <p:cNvSpPr>
              <a:spLocks noChangeShapeType="1"/>
            </p:cNvSpPr>
            <p:nvPr/>
          </p:nvSpPr>
          <p:spPr bwMode="auto">
            <a:xfrm flipH="1">
              <a:off x="5057" y="663"/>
              <a:ext cx="272" cy="3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16462" name="Group 46"/>
            <p:cNvGrpSpPr>
              <a:grpSpLocks/>
            </p:cNvGrpSpPr>
            <p:nvPr/>
          </p:nvGrpSpPr>
          <p:grpSpPr bwMode="auto">
            <a:xfrm>
              <a:off x="3742" y="466"/>
              <a:ext cx="1678" cy="923"/>
              <a:chOff x="3742" y="482"/>
              <a:chExt cx="1678" cy="923"/>
            </a:xfrm>
          </p:grpSpPr>
          <p:sp>
            <p:nvSpPr>
              <p:cNvPr id="316450" name="Line 34"/>
              <p:cNvSpPr>
                <a:spLocks noChangeShapeType="1"/>
              </p:cNvSpPr>
              <p:nvPr/>
            </p:nvSpPr>
            <p:spPr bwMode="auto">
              <a:xfrm flipV="1">
                <a:off x="3923" y="1026"/>
                <a:ext cx="1134" cy="31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16461" name="Group 45"/>
              <p:cNvGrpSpPr>
                <a:grpSpLocks/>
              </p:cNvGrpSpPr>
              <p:nvPr/>
            </p:nvGrpSpPr>
            <p:grpSpPr bwMode="auto">
              <a:xfrm>
                <a:off x="3742" y="482"/>
                <a:ext cx="1678" cy="923"/>
                <a:chOff x="3742" y="482"/>
                <a:chExt cx="1678" cy="923"/>
              </a:xfrm>
            </p:grpSpPr>
            <p:sp>
              <p:nvSpPr>
                <p:cNvPr id="316449" name="Line 33"/>
                <p:cNvSpPr>
                  <a:spLocks noChangeShapeType="1"/>
                </p:cNvSpPr>
                <p:nvPr/>
              </p:nvSpPr>
              <p:spPr bwMode="auto">
                <a:xfrm flipH="1">
                  <a:off x="3923" y="663"/>
                  <a:ext cx="1406" cy="68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6454" name="Text Box 38"/>
                <p:cNvSpPr txBox="1">
                  <a:spLocks noChangeArrowheads="1"/>
                </p:cNvSpPr>
                <p:nvPr/>
              </p:nvSpPr>
              <p:spPr bwMode="auto">
                <a:xfrm>
                  <a:off x="5103" y="1117"/>
                  <a:ext cx="2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solidFill>
                        <a:srgbClr val="CC0000"/>
                      </a:solidFill>
                    </a:rPr>
                    <a:t>B</a:t>
                  </a:r>
                </a:p>
              </p:txBody>
            </p:sp>
            <p:sp>
              <p:nvSpPr>
                <p:cNvPr id="316455" name="Text Box 39"/>
                <p:cNvSpPr txBox="1">
                  <a:spLocks noChangeArrowheads="1"/>
                </p:cNvSpPr>
                <p:nvPr/>
              </p:nvSpPr>
              <p:spPr bwMode="auto">
                <a:xfrm>
                  <a:off x="5012" y="482"/>
                  <a:ext cx="1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solidFill>
                        <a:srgbClr val="CC0000"/>
                      </a:solidFill>
                    </a:rPr>
                    <a:t>A</a:t>
                  </a:r>
                </a:p>
              </p:txBody>
            </p:sp>
            <p:sp>
              <p:nvSpPr>
                <p:cNvPr id="316456" name="Text Box 40"/>
                <p:cNvSpPr txBox="1">
                  <a:spLocks noChangeArrowheads="1"/>
                </p:cNvSpPr>
                <p:nvPr/>
              </p:nvSpPr>
              <p:spPr bwMode="auto">
                <a:xfrm>
                  <a:off x="3742" y="1010"/>
                  <a:ext cx="1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solidFill>
                        <a:srgbClr val="CC0000"/>
                      </a:solidFill>
                    </a:rPr>
                    <a:t>C</a:t>
                  </a:r>
                </a:p>
              </p:txBody>
            </p:sp>
            <p:sp>
              <p:nvSpPr>
                <p:cNvPr id="316458" name="Text Box 42"/>
                <p:cNvSpPr txBox="1">
                  <a:spLocks noChangeArrowheads="1"/>
                </p:cNvSpPr>
                <p:nvPr/>
              </p:nvSpPr>
              <p:spPr bwMode="auto">
                <a:xfrm>
                  <a:off x="5193" y="709"/>
                  <a:ext cx="2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i="1">
                      <a:solidFill>
                        <a:srgbClr val="0000FF"/>
                      </a:solidFill>
                      <a:latin typeface="Times New Roman" pitchFamily="18" charset="0"/>
                    </a:rPr>
                    <a:t>a</a:t>
                  </a:r>
                </a:p>
              </p:txBody>
            </p:sp>
            <p:sp>
              <p:nvSpPr>
                <p:cNvPr id="316459" name="Text Box 43"/>
                <p:cNvSpPr txBox="1">
                  <a:spLocks noChangeArrowheads="1"/>
                </p:cNvSpPr>
                <p:nvPr/>
              </p:nvSpPr>
              <p:spPr bwMode="auto">
                <a:xfrm>
                  <a:off x="4967" y="663"/>
                  <a:ext cx="2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i="1">
                      <a:solidFill>
                        <a:srgbClr val="CC0000"/>
                      </a:solidFill>
                    </a:rPr>
                    <a:t>α</a:t>
                  </a:r>
                </a:p>
              </p:txBody>
            </p:sp>
            <p:sp>
              <p:nvSpPr>
                <p:cNvPr id="316460" name="Text Box 44"/>
                <p:cNvSpPr txBox="1">
                  <a:spLocks noChangeArrowheads="1"/>
                </p:cNvSpPr>
                <p:nvPr/>
              </p:nvSpPr>
              <p:spPr bwMode="auto">
                <a:xfrm>
                  <a:off x="4785" y="799"/>
                  <a:ext cx="2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i="1">
                      <a:solidFill>
                        <a:srgbClr val="CC0000"/>
                      </a:solidFill>
                    </a:rPr>
                    <a:t>β</a:t>
                  </a:r>
                </a:p>
              </p:txBody>
            </p:sp>
          </p:gr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9" presetClass="entr" presetSubtype="0" accel="100000" fill="hold" nodeType="afterEffect">
                                  <p:stCondLst>
                                    <p:cond delay="0"/>
                                  </p:stCondLst>
                                  <p:childTnLst>
                                    <p:set>
                                      <p:cBhvr>
                                        <p:cTn id="6" dur="1" fill="hold">
                                          <p:stCondLst>
                                            <p:cond delay="0"/>
                                          </p:stCondLst>
                                        </p:cTn>
                                        <p:tgtEl>
                                          <p:spTgt spid="316420"/>
                                        </p:tgtEl>
                                        <p:attrNameLst>
                                          <p:attrName>style.visibility</p:attrName>
                                        </p:attrNameLst>
                                      </p:cBhvr>
                                      <p:to>
                                        <p:strVal val="visible"/>
                                      </p:to>
                                    </p:set>
                                    <p:anim calcmode="lin" valueType="num">
                                      <p:cBhvr>
                                        <p:cTn id="7" dur="500" fill="hold"/>
                                        <p:tgtEl>
                                          <p:spTgt spid="316420"/>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316420"/>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316420"/>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316420"/>
                                        </p:tgtEl>
                                        <p:attrNameLst>
                                          <p:attrName>ppt_y</p:attrName>
                                        </p:attrNameLst>
                                      </p:cBhvr>
                                      <p:tavLst>
                                        <p:tav tm="0">
                                          <p:val>
                                            <p:strVal val="#ppt_y"/>
                                          </p:val>
                                        </p:tav>
                                        <p:tav tm="100000">
                                          <p:val>
                                            <p:strVal val="#ppt_y"/>
                                          </p:val>
                                        </p:tav>
                                      </p:tavLst>
                                    </p:anim>
                                  </p:childTnLst>
                                </p:cTn>
                              </p:par>
                            </p:childTnLst>
                          </p:cTn>
                        </p:par>
                        <p:par>
                          <p:cTn id="11" fill="hold" nodeType="afterGroup">
                            <p:stCondLst>
                              <p:cond delay="500"/>
                            </p:stCondLst>
                            <p:childTnLst>
                              <p:par>
                                <p:cTn id="12" presetID="22" presetClass="entr" presetSubtype="1" fill="hold" nodeType="afterEffect">
                                  <p:stCondLst>
                                    <p:cond delay="0"/>
                                  </p:stCondLst>
                                  <p:childTnLst>
                                    <p:set>
                                      <p:cBhvr>
                                        <p:cTn id="13" dur="1" fill="hold">
                                          <p:stCondLst>
                                            <p:cond delay="0"/>
                                          </p:stCondLst>
                                        </p:cTn>
                                        <p:tgtEl>
                                          <p:spTgt spid="316439"/>
                                        </p:tgtEl>
                                        <p:attrNameLst>
                                          <p:attrName>style.visibility</p:attrName>
                                        </p:attrNameLst>
                                      </p:cBhvr>
                                      <p:to>
                                        <p:strVal val="visible"/>
                                      </p:to>
                                    </p:set>
                                    <p:animEffect transition="in" filter="wipe(up)">
                                      <p:cBhvr>
                                        <p:cTn id="14" dur="500"/>
                                        <p:tgtEl>
                                          <p:spTgt spid="316439"/>
                                        </p:tgtEl>
                                      </p:cBhvr>
                                    </p:animEffect>
                                  </p:childTnLst>
                                </p:cTn>
                              </p:par>
                            </p:childTnLst>
                          </p:cTn>
                        </p:par>
                        <p:par>
                          <p:cTn id="15" fill="hold" nodeType="afterGroup">
                            <p:stCondLst>
                              <p:cond delay="1000"/>
                            </p:stCondLst>
                            <p:childTnLst>
                              <p:par>
                                <p:cTn id="16" presetID="29" presetClass="entr" presetSubtype="0" fill="hold" grpId="0" nodeType="afterEffect">
                                  <p:stCondLst>
                                    <p:cond delay="0"/>
                                  </p:stCondLst>
                                  <p:childTnLst>
                                    <p:set>
                                      <p:cBhvr>
                                        <p:cTn id="17" dur="1" fill="hold">
                                          <p:stCondLst>
                                            <p:cond delay="0"/>
                                          </p:stCondLst>
                                        </p:cTn>
                                        <p:tgtEl>
                                          <p:spTgt spid="316447"/>
                                        </p:tgtEl>
                                        <p:attrNameLst>
                                          <p:attrName>style.visibility</p:attrName>
                                        </p:attrNameLst>
                                      </p:cBhvr>
                                      <p:to>
                                        <p:strVal val="visible"/>
                                      </p:to>
                                    </p:set>
                                    <p:anim calcmode="lin" valueType="num">
                                      <p:cBhvr>
                                        <p:cTn id="18" dur="1000" fill="hold"/>
                                        <p:tgtEl>
                                          <p:spTgt spid="316447"/>
                                        </p:tgtEl>
                                        <p:attrNameLst>
                                          <p:attrName>ppt_x</p:attrName>
                                        </p:attrNameLst>
                                      </p:cBhvr>
                                      <p:tavLst>
                                        <p:tav tm="0">
                                          <p:val>
                                            <p:strVal val="#ppt_x-.2"/>
                                          </p:val>
                                        </p:tav>
                                        <p:tav tm="100000">
                                          <p:val>
                                            <p:strVal val="#ppt_x"/>
                                          </p:val>
                                        </p:tav>
                                      </p:tavLst>
                                    </p:anim>
                                    <p:anim calcmode="lin" valueType="num">
                                      <p:cBhvr>
                                        <p:cTn id="19" dur="1000" fill="hold"/>
                                        <p:tgtEl>
                                          <p:spTgt spid="316447"/>
                                        </p:tgtEl>
                                        <p:attrNameLst>
                                          <p:attrName>ppt_y</p:attrName>
                                        </p:attrNameLst>
                                      </p:cBhvr>
                                      <p:tavLst>
                                        <p:tav tm="0">
                                          <p:val>
                                            <p:strVal val="#ppt_y"/>
                                          </p:val>
                                        </p:tav>
                                        <p:tav tm="100000">
                                          <p:val>
                                            <p:strVal val="#ppt_y"/>
                                          </p:val>
                                        </p:tav>
                                      </p:tavLst>
                                    </p:anim>
                                    <p:animEffect transition="in" filter="wipe(right)" prLst="gradientSize: 0.1">
                                      <p:cBhvr>
                                        <p:cTn id="20" dur="1000"/>
                                        <p:tgtEl>
                                          <p:spTgt spid="316447"/>
                                        </p:tgtEl>
                                      </p:cBhvr>
                                    </p:animEffect>
                                  </p:childTnLst>
                                </p:cTn>
                              </p:par>
                            </p:childTnLst>
                          </p:cTn>
                        </p:par>
                        <p:par>
                          <p:cTn id="21" fill="hold" nodeType="afterGroup">
                            <p:stCondLst>
                              <p:cond delay="2000"/>
                            </p:stCondLst>
                            <p:childTnLst>
                              <p:par>
                                <p:cTn id="22" presetID="30" presetClass="entr" presetSubtype="0" fill="hold" nodeType="afterEffect">
                                  <p:stCondLst>
                                    <p:cond delay="0"/>
                                  </p:stCondLst>
                                  <p:childTnLst>
                                    <p:set>
                                      <p:cBhvr>
                                        <p:cTn id="23" dur="1" fill="hold">
                                          <p:stCondLst>
                                            <p:cond delay="0"/>
                                          </p:stCondLst>
                                        </p:cTn>
                                        <p:tgtEl>
                                          <p:spTgt spid="316463"/>
                                        </p:tgtEl>
                                        <p:attrNameLst>
                                          <p:attrName>style.visibility</p:attrName>
                                        </p:attrNameLst>
                                      </p:cBhvr>
                                      <p:to>
                                        <p:strVal val="visible"/>
                                      </p:to>
                                    </p:set>
                                    <p:animEffect transition="in" filter="fade">
                                      <p:cBhvr>
                                        <p:cTn id="24" dur="800" decel="100000"/>
                                        <p:tgtEl>
                                          <p:spTgt spid="316463"/>
                                        </p:tgtEl>
                                      </p:cBhvr>
                                    </p:animEffect>
                                    <p:anim calcmode="lin" valueType="num">
                                      <p:cBhvr>
                                        <p:cTn id="25" dur="800" decel="100000" fill="hold"/>
                                        <p:tgtEl>
                                          <p:spTgt spid="316463"/>
                                        </p:tgtEl>
                                        <p:attrNameLst>
                                          <p:attrName>style.rotation</p:attrName>
                                        </p:attrNameLst>
                                      </p:cBhvr>
                                      <p:tavLst>
                                        <p:tav tm="0">
                                          <p:val>
                                            <p:fltVal val="-90"/>
                                          </p:val>
                                        </p:tav>
                                        <p:tav tm="100000">
                                          <p:val>
                                            <p:fltVal val="0"/>
                                          </p:val>
                                        </p:tav>
                                      </p:tavLst>
                                    </p:anim>
                                    <p:anim calcmode="lin" valueType="num">
                                      <p:cBhvr>
                                        <p:cTn id="26" dur="800" decel="100000" fill="hold"/>
                                        <p:tgtEl>
                                          <p:spTgt spid="316463"/>
                                        </p:tgtEl>
                                        <p:attrNameLst>
                                          <p:attrName>ppt_x</p:attrName>
                                        </p:attrNameLst>
                                      </p:cBhvr>
                                      <p:tavLst>
                                        <p:tav tm="0">
                                          <p:val>
                                            <p:strVal val="#ppt_x+0.4"/>
                                          </p:val>
                                        </p:tav>
                                        <p:tav tm="100000">
                                          <p:val>
                                            <p:strVal val="#ppt_x-0.05"/>
                                          </p:val>
                                        </p:tav>
                                      </p:tavLst>
                                    </p:anim>
                                    <p:anim calcmode="lin" valueType="num">
                                      <p:cBhvr>
                                        <p:cTn id="27" dur="800" decel="100000" fill="hold"/>
                                        <p:tgtEl>
                                          <p:spTgt spid="316463"/>
                                        </p:tgtEl>
                                        <p:attrNameLst>
                                          <p:attrName>ppt_y</p:attrName>
                                        </p:attrNameLst>
                                      </p:cBhvr>
                                      <p:tavLst>
                                        <p:tav tm="0">
                                          <p:val>
                                            <p:strVal val="#ppt_y-0.4"/>
                                          </p:val>
                                        </p:tav>
                                        <p:tav tm="100000">
                                          <p:val>
                                            <p:strVal val="#ppt_y+0.1"/>
                                          </p:val>
                                        </p:tav>
                                      </p:tavLst>
                                    </p:anim>
                                    <p:anim calcmode="lin" valueType="num">
                                      <p:cBhvr>
                                        <p:cTn id="28" dur="200" accel="100000" fill="hold">
                                          <p:stCondLst>
                                            <p:cond delay="800"/>
                                          </p:stCondLst>
                                        </p:cTn>
                                        <p:tgtEl>
                                          <p:spTgt spid="316463"/>
                                        </p:tgtEl>
                                        <p:attrNameLst>
                                          <p:attrName>ppt_x</p:attrName>
                                        </p:attrNameLst>
                                      </p:cBhvr>
                                      <p:tavLst>
                                        <p:tav tm="0">
                                          <p:val>
                                            <p:strVal val="#ppt_x-0.05"/>
                                          </p:val>
                                        </p:tav>
                                        <p:tav tm="100000">
                                          <p:val>
                                            <p:strVal val="#ppt_x"/>
                                          </p:val>
                                        </p:tav>
                                      </p:tavLst>
                                    </p:anim>
                                    <p:anim calcmode="lin" valueType="num">
                                      <p:cBhvr>
                                        <p:cTn id="29" dur="200" accel="100000" fill="hold">
                                          <p:stCondLst>
                                            <p:cond delay="800"/>
                                          </p:stCondLst>
                                        </p:cTn>
                                        <p:tgtEl>
                                          <p:spTgt spid="316463"/>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4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1" name="Rectangle 3"/>
          <p:cNvSpPr>
            <a:spLocks noGrp="1" noChangeArrowheads="1"/>
          </p:cNvSpPr>
          <p:nvPr>
            <p:ph type="body" idx="1"/>
          </p:nvPr>
        </p:nvSpPr>
        <p:spPr/>
        <p:txBody>
          <a:bodyPr/>
          <a:lstStyle/>
          <a:p>
            <a:pPr>
              <a:buFontTx/>
              <a:buNone/>
            </a:pPr>
            <a:r>
              <a:rPr lang="en-US" altLang="zh-CN"/>
              <a:t>       </a:t>
            </a:r>
            <a:r>
              <a:rPr lang="en-US" altLang="zh-CN" sz="4400"/>
              <a:t>            </a:t>
            </a:r>
            <a:r>
              <a:rPr lang="zh-CN" altLang="en-US" sz="4400">
                <a:solidFill>
                  <a:srgbClr val="CC0000"/>
                </a:solidFill>
              </a:rPr>
              <a:t>下接第二章</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a:xfrm>
            <a:off x="539750" y="1989138"/>
            <a:ext cx="7777163" cy="4381500"/>
          </a:xfrm>
        </p:spPr>
        <p:txBody>
          <a:bodyPr/>
          <a:lstStyle/>
          <a:p>
            <a:pPr>
              <a:buFont typeface="Wingdings" pitchFamily="2" charset="2"/>
              <a:buChar char="Ø"/>
            </a:pPr>
            <a:r>
              <a:rPr lang="en-US" altLang="zh-CN" b="1">
                <a:solidFill>
                  <a:srgbClr val="0000FF"/>
                </a:solidFill>
                <a:latin typeface="黑体" pitchFamily="2" charset="-122"/>
                <a:ea typeface="黑体" pitchFamily="2" charset="-122"/>
              </a:rPr>
              <a:t> </a:t>
            </a:r>
            <a:r>
              <a:rPr lang="zh-CN" altLang="en-US" b="1">
                <a:solidFill>
                  <a:srgbClr val="0000FF"/>
                </a:solidFill>
                <a:latin typeface="黑体" pitchFamily="2" charset="-122"/>
                <a:ea typeface="黑体" pitchFamily="2" charset="-122"/>
              </a:rPr>
              <a:t>数学模型</a:t>
            </a:r>
            <a:r>
              <a:rPr lang="zh-CN" altLang="en-US" b="1">
                <a:latin typeface="楷体_GB2312" pitchFamily="49" charset="-122"/>
                <a:ea typeface="楷体_GB2312" pitchFamily="49" charset="-122"/>
              </a:rPr>
              <a:t>（</a:t>
            </a:r>
            <a:r>
              <a:rPr lang="en-US" altLang="zh-CN" b="1">
                <a:solidFill>
                  <a:srgbClr val="A50021"/>
                </a:solidFill>
                <a:ea typeface="楷体_GB2312" pitchFamily="49" charset="-122"/>
              </a:rPr>
              <a:t>Mathematical Model</a:t>
            </a:r>
            <a:r>
              <a:rPr lang="zh-CN" altLang="en-US" b="1">
                <a:latin typeface="楷体_GB2312" pitchFamily="49" charset="-122"/>
                <a:ea typeface="楷体_GB2312" pitchFamily="49" charset="-122"/>
              </a:rPr>
              <a:t>）</a:t>
            </a:r>
          </a:p>
          <a:p>
            <a:pPr>
              <a:buFont typeface="Wingdings" pitchFamily="2" charset="2"/>
              <a:buNone/>
            </a:pPr>
            <a:r>
              <a:rPr lang="zh-CN" altLang="en-US" sz="2400" b="1"/>
              <a:t>    是用数学符号、数学式子、程序、图形等对实际课题    本质属性的抽象而又简洁的刻划，它或  能解释某些客观现象，或能预测未来的发展规律，或能为控制某一现象的发展提供某种意义下的最优策略或较好策略。</a:t>
            </a:r>
            <a:r>
              <a:rPr lang="zh-CN" altLang="en-US"/>
              <a:t> </a:t>
            </a:r>
          </a:p>
          <a:p>
            <a:pPr>
              <a:buFont typeface="Wingdings" pitchFamily="2" charset="2"/>
              <a:buChar char="Ø"/>
            </a:pPr>
            <a:r>
              <a:rPr lang="zh-CN" altLang="en-US" b="1">
                <a:solidFill>
                  <a:srgbClr val="0000FF"/>
                </a:solidFill>
                <a:ea typeface="黑体" pitchFamily="2" charset="-122"/>
              </a:rPr>
              <a:t>  数学建模</a:t>
            </a:r>
            <a:r>
              <a:rPr lang="zh-CN" altLang="en-US" b="1"/>
              <a:t>（</a:t>
            </a:r>
            <a:r>
              <a:rPr lang="en-US" altLang="zh-CN" b="1">
                <a:solidFill>
                  <a:srgbClr val="A50021"/>
                </a:solidFill>
              </a:rPr>
              <a:t>Mathematical Modeling</a:t>
            </a:r>
            <a:r>
              <a:rPr lang="zh-CN" altLang="en-US" b="1"/>
              <a:t>）</a:t>
            </a:r>
          </a:p>
          <a:p>
            <a:pPr>
              <a:buFont typeface="Wingdings" pitchFamily="2" charset="2"/>
              <a:buNone/>
            </a:pPr>
            <a:r>
              <a:rPr lang="zh-CN" altLang="en-US" b="1"/>
              <a:t>   </a:t>
            </a:r>
            <a:r>
              <a:rPr lang="zh-CN" altLang="en-US" sz="2400" b="1">
                <a:ea typeface="楷体_GB2312" pitchFamily="49" charset="-122"/>
              </a:rPr>
              <a:t>应用知识从实际课题中抽象、提炼出数学模型的过程。</a:t>
            </a:r>
            <a:endParaRPr lang="zh-CN" altLang="en-US" sz="2400" b="1">
              <a:latin typeface="楷体_GB2312" pitchFamily="49" charset="-122"/>
              <a:ea typeface="楷体_GB2312" pitchFamily="49" charset="-122"/>
            </a:endParaRPr>
          </a:p>
        </p:txBody>
      </p:sp>
      <p:sp>
        <p:nvSpPr>
          <p:cNvPr id="3076" name="AutoShape 4" descr="白色大理石"/>
          <p:cNvSpPr>
            <a:spLocks noChangeArrowheads="1"/>
          </p:cNvSpPr>
          <p:nvPr/>
        </p:nvSpPr>
        <p:spPr bwMode="auto">
          <a:xfrm>
            <a:off x="1116013" y="620713"/>
            <a:ext cx="6192837" cy="838200"/>
          </a:xfrm>
          <a:prstGeom prst="bevel">
            <a:avLst>
              <a:gd name="adj" fmla="val 12500"/>
            </a:avLst>
          </a:prstGeom>
          <a:blipFill dpi="0" rotWithShape="0">
            <a:blip r:embed="rId2"/>
            <a:srcRect/>
            <a:tile tx="0" ty="0" sx="100000" sy="100000" flip="none" algn="tl"/>
          </a:blipFill>
          <a:ln w="25400">
            <a:solidFill>
              <a:srgbClr val="96969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sz="3600" b="1">
                <a:solidFill>
                  <a:srgbClr val="0000FF"/>
                </a:solidFill>
              </a:rPr>
              <a:t>§1.1</a:t>
            </a:r>
            <a:r>
              <a:rPr lang="en-US" altLang="zh-CN" sz="3600" b="1">
                <a:solidFill>
                  <a:schemeClr val="tx2"/>
                </a:solidFill>
              </a:rPr>
              <a:t> </a:t>
            </a:r>
            <a:r>
              <a:rPr lang="zh-CN" altLang="en-US" sz="3600" b="1">
                <a:solidFill>
                  <a:schemeClr val="tx2"/>
                </a:solidFill>
                <a:effectLst>
                  <a:outerShdw blurRad="38100" dist="38100" dir="2700000" algn="tl">
                    <a:srgbClr val="C0C0C0"/>
                  </a:outerShdw>
                </a:effectLst>
              </a:rPr>
              <a:t>数学模型与数学建模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barn(inHorizontal)">
                                      <p:cBhvr>
                                        <p:cTn id="7" dur="500"/>
                                        <p:tgtEl>
                                          <p:spTgt spid="30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75">
                                            <p:txEl>
                                              <p:pRg st="0" end="0"/>
                                            </p:txEl>
                                          </p:spTgt>
                                        </p:tgtEl>
                                        <p:attrNameLst>
                                          <p:attrName>style.visibility</p:attrName>
                                        </p:attrNameLst>
                                      </p:cBhvr>
                                      <p:to>
                                        <p:strVal val="visible"/>
                                      </p:to>
                                    </p:set>
                                    <p:animEffect transition="in" filter="blinds(horizontal)">
                                      <p:cBhvr>
                                        <p:cTn id="12" dur="500"/>
                                        <p:tgtEl>
                                          <p:spTgt spid="307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075">
                                            <p:txEl>
                                              <p:pRg st="1" end="1"/>
                                            </p:txEl>
                                          </p:spTgt>
                                        </p:tgtEl>
                                        <p:attrNameLst>
                                          <p:attrName>style.visibility</p:attrName>
                                        </p:attrNameLst>
                                      </p:cBhvr>
                                      <p:to>
                                        <p:strVal val="visible"/>
                                      </p:to>
                                    </p:set>
                                    <p:animEffect transition="in" filter="blinds(horizontal)">
                                      <p:cBhvr>
                                        <p:cTn id="17" dur="500"/>
                                        <p:tgtEl>
                                          <p:spTgt spid="307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075">
                                            <p:txEl>
                                              <p:pRg st="2" end="2"/>
                                            </p:txEl>
                                          </p:spTgt>
                                        </p:tgtEl>
                                        <p:attrNameLst>
                                          <p:attrName>style.visibility</p:attrName>
                                        </p:attrNameLst>
                                      </p:cBhvr>
                                      <p:to>
                                        <p:strVal val="visible"/>
                                      </p:to>
                                    </p:set>
                                    <p:animEffect transition="in" filter="blinds(horizontal)">
                                      <p:cBhvr>
                                        <p:cTn id="22" dur="500"/>
                                        <p:tgtEl>
                                          <p:spTgt spid="307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075">
                                            <p:txEl>
                                              <p:pRg st="3" end="3"/>
                                            </p:txEl>
                                          </p:spTgt>
                                        </p:tgtEl>
                                        <p:attrNameLst>
                                          <p:attrName>style.visibility</p:attrName>
                                        </p:attrNameLst>
                                      </p:cBhvr>
                                      <p:to>
                                        <p:strVal val="visible"/>
                                      </p:to>
                                    </p:set>
                                    <p:animEffect transition="in" filter="blinds(horizontal)">
                                      <p:cBhvr>
                                        <p:cTn id="27" dur="500"/>
                                        <p:tgtEl>
                                          <p:spTgt spid="30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p:bldP spid="307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23850" y="188913"/>
            <a:ext cx="6264275" cy="792162"/>
          </a:xfrm>
        </p:spPr>
        <p:txBody>
          <a:bodyPr/>
          <a:lstStyle/>
          <a:p>
            <a:pPr algn="l">
              <a:buFontTx/>
              <a:buBlip>
                <a:blip r:embed="rId3"/>
              </a:buBlip>
            </a:pPr>
            <a:r>
              <a:rPr lang="en-US" altLang="zh-CN" sz="3600" b="1"/>
              <a:t> </a:t>
            </a:r>
            <a:r>
              <a:rPr lang="zh-CN" altLang="en-US" sz="3600" b="1">
                <a:solidFill>
                  <a:srgbClr val="0000FF"/>
                </a:solidFill>
                <a:ea typeface="黑体" pitchFamily="2" charset="-122"/>
              </a:rPr>
              <a:t>例</a:t>
            </a:r>
            <a:r>
              <a:rPr lang="zh-CN" altLang="en-US" sz="3600" b="1">
                <a:ea typeface="黑体" pitchFamily="2" charset="-122"/>
              </a:rPr>
              <a:t>（</a:t>
            </a:r>
            <a:r>
              <a:rPr lang="zh-CN" altLang="en-US" sz="3600" b="1">
                <a:solidFill>
                  <a:srgbClr val="A50021"/>
                </a:solidFill>
                <a:ea typeface="黑体" pitchFamily="2" charset="-122"/>
              </a:rPr>
              <a:t>万有引力定律的发现</a:t>
            </a:r>
            <a:r>
              <a:rPr lang="zh-CN" altLang="en-US" sz="3600" b="1">
                <a:ea typeface="黑体" pitchFamily="2" charset="-122"/>
              </a:rPr>
              <a:t> ）</a:t>
            </a:r>
            <a:r>
              <a:rPr lang="zh-CN" altLang="en-US"/>
              <a:t> </a:t>
            </a:r>
          </a:p>
        </p:txBody>
      </p:sp>
      <p:pic>
        <p:nvPicPr>
          <p:cNvPr id="4103" name="Picture 7" descr="HW"/>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6516688" y="138113"/>
            <a:ext cx="862012" cy="914400"/>
          </a:xfrm>
          <a:prstGeom prst="rect">
            <a:avLst/>
          </a:prstGeom>
          <a:noFill/>
          <a:extLst>
            <a:ext uri="{909E8E84-426E-40DD-AFC4-6F175D3DCCD1}">
              <a14:hiddenFill xmlns:a14="http://schemas.microsoft.com/office/drawing/2010/main">
                <a:solidFill>
                  <a:srgbClr val="FFFFFF"/>
                </a:solidFill>
              </a14:hiddenFill>
            </a:ext>
          </a:extLst>
        </p:spPr>
      </p:pic>
      <p:sp>
        <p:nvSpPr>
          <p:cNvPr id="4105" name="AutoShape 9" descr="永恒"/>
          <p:cNvSpPr>
            <a:spLocks noChangeArrowheads="1"/>
          </p:cNvSpPr>
          <p:nvPr/>
        </p:nvSpPr>
        <p:spPr bwMode="auto">
          <a:xfrm>
            <a:off x="468313" y="1196975"/>
            <a:ext cx="7848600" cy="3960813"/>
          </a:xfrm>
          <a:prstGeom prst="roundRect">
            <a:avLst>
              <a:gd name="adj" fmla="val 16667"/>
            </a:avLst>
          </a:prstGeom>
          <a:blipFill dpi="0" rotWithShape="0">
            <a:blip r:embed="rId5"/>
            <a:srcRect/>
            <a:tile tx="0" ty="0" sx="100000" sy="100000" flip="none" algn="tl"/>
          </a:blipFill>
          <a:ln w="25400">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zh-CN" sz="2000" b="1">
              <a:effectLst>
                <a:outerShdw blurRad="38100" dist="38100" dir="2700000" algn="tl">
                  <a:srgbClr val="FFFFFF"/>
                </a:outerShdw>
              </a:effectLst>
            </a:endParaRPr>
          </a:p>
        </p:txBody>
      </p:sp>
      <p:sp>
        <p:nvSpPr>
          <p:cNvPr id="4099" name="Rectangle 3"/>
          <p:cNvSpPr>
            <a:spLocks noGrp="1" noChangeArrowheads="1"/>
          </p:cNvSpPr>
          <p:nvPr>
            <p:ph type="body" idx="1"/>
          </p:nvPr>
        </p:nvSpPr>
        <p:spPr>
          <a:xfrm>
            <a:off x="539750" y="1700213"/>
            <a:ext cx="7632700" cy="2952750"/>
          </a:xfrm>
        </p:spPr>
        <p:txBody>
          <a:bodyPr/>
          <a:lstStyle/>
          <a:p>
            <a:pPr>
              <a:buFontTx/>
              <a:buBlip>
                <a:blip r:embed="rId6"/>
              </a:buBlip>
            </a:pPr>
            <a:r>
              <a:rPr lang="zh-CN" altLang="en-US" sz="2400" b="1"/>
              <a:t>十五世纪中期 ，</a:t>
            </a:r>
            <a:r>
              <a:rPr lang="zh-CN" altLang="en-US" sz="2400" b="1">
                <a:solidFill>
                  <a:srgbClr val="0000FF"/>
                </a:solidFill>
              </a:rPr>
              <a:t>哥白尼 </a:t>
            </a:r>
            <a:r>
              <a:rPr lang="zh-CN" altLang="en-US" sz="2400" b="1"/>
              <a:t>提出了震惊世界的 </a:t>
            </a:r>
            <a:r>
              <a:rPr lang="zh-CN" altLang="en-US" sz="2400" b="1">
                <a:solidFill>
                  <a:srgbClr val="0000FF"/>
                </a:solidFill>
              </a:rPr>
              <a:t>日心说</a:t>
            </a:r>
            <a:r>
              <a:rPr lang="zh-CN" altLang="en-US" sz="2400" b="1"/>
              <a:t>。</a:t>
            </a:r>
          </a:p>
          <a:p>
            <a:pPr>
              <a:buFontTx/>
              <a:buBlip>
                <a:blip r:embed="rId6"/>
              </a:buBlip>
            </a:pPr>
            <a:r>
              <a:rPr lang="zh-CN" altLang="en-US" sz="2400" b="1"/>
              <a:t>丹麦著名的实验天文学 家</a:t>
            </a:r>
            <a:r>
              <a:rPr lang="zh-CN" altLang="en-US" sz="2400" b="1">
                <a:solidFill>
                  <a:srgbClr val="0000FF"/>
                </a:solidFill>
              </a:rPr>
              <a:t>第谷</a:t>
            </a:r>
            <a:r>
              <a:rPr lang="zh-CN" altLang="en-US" sz="2400" b="1"/>
              <a:t>花了二十多年时间        观察纪录下了当 时已发现的五大 </a:t>
            </a:r>
            <a:r>
              <a:rPr lang="zh-CN" altLang="en-US" sz="2400" b="1">
                <a:solidFill>
                  <a:srgbClr val="0000FF"/>
                </a:solidFill>
              </a:rPr>
              <a:t>行星的运动情况</a:t>
            </a:r>
            <a:r>
              <a:rPr lang="zh-CN" altLang="en-US" sz="2400" b="1"/>
              <a:t> 。</a:t>
            </a:r>
          </a:p>
          <a:p>
            <a:pPr>
              <a:buFontTx/>
              <a:buBlip>
                <a:blip r:embed="rId6"/>
              </a:buBlip>
            </a:pPr>
            <a:r>
              <a:rPr lang="zh-CN" altLang="en-US" sz="2400" b="1"/>
              <a:t>第谷的学生和助手 </a:t>
            </a:r>
            <a:r>
              <a:rPr lang="zh-CN" altLang="en-US" sz="2400" b="1">
                <a:solidFill>
                  <a:srgbClr val="0000FF"/>
                </a:solidFill>
              </a:rPr>
              <a:t>开普勒</a:t>
            </a:r>
            <a:r>
              <a:rPr lang="zh-CN" altLang="en-US" sz="2400" b="1"/>
              <a:t>对这些资料进行了九年时间的分 析计算后 得出著名的</a:t>
            </a:r>
            <a:r>
              <a:rPr lang="en-US" altLang="zh-CN" sz="2400" b="1">
                <a:solidFill>
                  <a:srgbClr val="0000FF"/>
                </a:solidFill>
              </a:rPr>
              <a:t>Kepler</a:t>
            </a:r>
            <a:r>
              <a:rPr lang="zh-CN" altLang="en-US" sz="2400" b="1">
                <a:solidFill>
                  <a:srgbClr val="0000FF"/>
                </a:solidFill>
              </a:rPr>
              <a:t>三定律</a:t>
            </a:r>
            <a:r>
              <a:rPr lang="zh-CN" altLang="en-US" sz="2400" b="1"/>
              <a:t>。</a:t>
            </a:r>
          </a:p>
          <a:p>
            <a:pPr>
              <a:buFontTx/>
              <a:buBlip>
                <a:blip r:embed="rId6"/>
              </a:buBlip>
            </a:pPr>
            <a:r>
              <a:rPr lang="zh-CN" altLang="en-US" sz="2400" b="1">
                <a:solidFill>
                  <a:srgbClr val="0000FF"/>
                </a:solidFill>
              </a:rPr>
              <a:t>牛顿</a:t>
            </a:r>
            <a:r>
              <a:rPr lang="zh-CN" altLang="en-US" sz="2400" b="1"/>
              <a:t>根据开普勒三定律和牛顿第二定律，利用微积分方法推导出牛顿第三定律即 </a:t>
            </a:r>
            <a:r>
              <a:rPr lang="zh-CN" altLang="en-US" sz="2400" b="1">
                <a:solidFill>
                  <a:srgbClr val="0000FF"/>
                </a:solidFill>
              </a:rPr>
              <a:t>万有引力定律</a:t>
            </a:r>
            <a:r>
              <a:rPr lang="zh-CN" altLang="en-US" sz="2400" b="1"/>
              <a:t>。</a:t>
            </a:r>
          </a:p>
          <a:p>
            <a:pPr>
              <a:buFontTx/>
              <a:buBlip>
                <a:blip r:embed="rId6"/>
              </a:buBlip>
            </a:pPr>
            <a:endParaRPr lang="zh-CN" altLang="en-US" sz="2400" b="1"/>
          </a:p>
          <a:p>
            <a:pPr>
              <a:buFontTx/>
              <a:buNone/>
            </a:pPr>
            <a:endParaRPr lang="en-US" altLang="zh-CN"/>
          </a:p>
        </p:txBody>
      </p:sp>
      <p:grpSp>
        <p:nvGrpSpPr>
          <p:cNvPr id="4110" name="Group 14"/>
          <p:cNvGrpSpPr>
            <a:grpSpLocks/>
          </p:cNvGrpSpPr>
          <p:nvPr/>
        </p:nvGrpSpPr>
        <p:grpSpPr bwMode="auto">
          <a:xfrm>
            <a:off x="1908175" y="693738"/>
            <a:ext cx="5903913" cy="5562600"/>
            <a:chOff x="1202" y="437"/>
            <a:chExt cx="3719" cy="3504"/>
          </a:xfrm>
        </p:grpSpPr>
        <p:grpSp>
          <p:nvGrpSpPr>
            <p:cNvPr id="4106" name="Group 10"/>
            <p:cNvGrpSpPr>
              <a:grpSpLocks/>
            </p:cNvGrpSpPr>
            <p:nvPr/>
          </p:nvGrpSpPr>
          <p:grpSpPr bwMode="auto">
            <a:xfrm rot="16200000">
              <a:off x="1310" y="329"/>
              <a:ext cx="3504" cy="3719"/>
              <a:chOff x="417" y="2688"/>
              <a:chExt cx="4911" cy="912"/>
            </a:xfrm>
          </p:grpSpPr>
          <p:sp>
            <p:nvSpPr>
              <p:cNvPr id="4107" name="AutoShape 11" descr="再生纸"/>
              <p:cNvSpPr>
                <a:spLocks noChangeArrowheads="1"/>
              </p:cNvSpPr>
              <p:nvPr/>
            </p:nvSpPr>
            <p:spPr bwMode="auto">
              <a:xfrm>
                <a:off x="432" y="2688"/>
                <a:ext cx="4896" cy="912"/>
              </a:xfrm>
              <a:prstGeom prst="horizontalScroll">
                <a:avLst>
                  <a:gd name="adj" fmla="val 12500"/>
                </a:avLst>
              </a:prstGeom>
              <a:blipFill dpi="0" rotWithShape="0">
                <a:blip r:embed="rId7"/>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108" name="Text Box 12" descr="55"/>
              <p:cNvSpPr txBox="1">
                <a:spLocks noChangeArrowheads="1"/>
              </p:cNvSpPr>
              <p:nvPr/>
            </p:nvSpPr>
            <p:spPr bwMode="auto">
              <a:xfrm>
                <a:off x="417" y="2995"/>
                <a:ext cx="592" cy="129"/>
              </a:xfrm>
              <a:prstGeom prst="rect">
                <a:avLst/>
              </a:prstGeom>
              <a:noFill/>
              <a:ln>
                <a:noFill/>
              </a:ln>
              <a:effectLst/>
              <a:extLst>
                <a:ext uri="{909E8E84-426E-40DD-AFC4-6F175D3DCCD1}">
                  <a14:hiddenFill xmlns:a14="http://schemas.microsoft.com/office/drawing/2010/main">
                    <a:blipFill dpi="0" rotWithShape="0">
                      <a:blip r:embed="rId8"/>
                      <a:srcRect/>
                      <a:stretch>
                        <a:fillRect/>
                      </a:stretch>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eaLnBrk="0" hangingPunct="0">
                  <a:spcBef>
                    <a:spcPct val="50000"/>
                  </a:spcBef>
                </a:pPr>
                <a:endParaRPr lang="zh-CN" altLang="zh-CN" sz="3200" b="1">
                  <a:solidFill>
                    <a:schemeClr val="bg2"/>
                  </a:solidFill>
                  <a:latin typeface="楷体_GB2312" pitchFamily="49" charset="-122"/>
                  <a:ea typeface="楷体_GB2312" pitchFamily="49" charset="-122"/>
                </a:endParaRPr>
              </a:p>
            </p:txBody>
          </p:sp>
        </p:grpSp>
        <p:sp>
          <p:nvSpPr>
            <p:cNvPr id="4101" name="Text Box 5"/>
            <p:cNvSpPr txBox="1">
              <a:spLocks noChangeArrowheads="1"/>
            </p:cNvSpPr>
            <p:nvPr/>
          </p:nvSpPr>
          <p:spPr bwMode="auto">
            <a:xfrm>
              <a:off x="1791" y="1211"/>
              <a:ext cx="2586" cy="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t>1.</a:t>
              </a:r>
              <a:r>
                <a:rPr lang="zh-CN" altLang="en-US" sz="2400" b="1"/>
                <a:t>行星轨道是一 个椭圆，太 </a:t>
              </a:r>
            </a:p>
            <a:p>
              <a:r>
                <a:rPr lang="zh-CN" altLang="en-US" sz="2400" b="1"/>
                <a:t>   太阳位于此椭圆的一个焦  </a:t>
              </a:r>
            </a:p>
            <a:p>
              <a:r>
                <a:rPr lang="zh-CN" altLang="en-US" sz="2400" b="1"/>
                <a:t>   点上。 </a:t>
              </a:r>
            </a:p>
            <a:p>
              <a:r>
                <a:rPr lang="en-US" altLang="zh-CN" sz="2400" b="1"/>
                <a:t>2.</a:t>
              </a:r>
              <a:r>
                <a:rPr lang="zh-CN" altLang="en-US" sz="2400" b="1"/>
                <a:t>行星在单位时间内 扫过的</a:t>
              </a:r>
            </a:p>
            <a:p>
              <a:r>
                <a:rPr lang="zh-CN" altLang="en-US" sz="2400" b="1"/>
                <a:t>   面积不变。</a:t>
              </a:r>
            </a:p>
            <a:p>
              <a:r>
                <a:rPr lang="en-US" altLang="zh-CN" sz="2400" b="1"/>
                <a:t>3.</a:t>
              </a:r>
              <a:r>
                <a:rPr lang="zh-CN" altLang="en-US" sz="2400" b="1"/>
                <a:t>行星运行周期的平方正比</a:t>
              </a:r>
            </a:p>
            <a:p>
              <a:r>
                <a:rPr lang="zh-CN" altLang="en-US" sz="2400" b="1"/>
                <a:t>   于椭圆长半轴的三次方 ，</a:t>
              </a:r>
            </a:p>
            <a:p>
              <a:r>
                <a:rPr lang="zh-CN" altLang="en-US" sz="2400" b="1"/>
                <a:t>   比例系数不随行星而 改变</a:t>
              </a:r>
            </a:p>
            <a:p>
              <a:r>
                <a:rPr lang="zh-CN" altLang="en-US" sz="2400" b="1"/>
                <a:t> （绝对常数）</a:t>
              </a:r>
            </a:p>
          </p:txBody>
        </p:sp>
        <p:sp>
          <p:nvSpPr>
            <p:cNvPr id="4109" name="Text Box 13"/>
            <p:cNvSpPr txBox="1">
              <a:spLocks noChangeArrowheads="1"/>
            </p:cNvSpPr>
            <p:nvPr/>
          </p:nvSpPr>
          <p:spPr bwMode="auto">
            <a:xfrm>
              <a:off x="2109" y="706"/>
              <a:ext cx="199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u="sng">
                  <a:solidFill>
                    <a:srgbClr val="0000FF"/>
                  </a:solidFill>
                  <a:ea typeface="隶书" pitchFamily="49" charset="-122"/>
                </a:rPr>
                <a:t>开普勒三大定律</a:t>
              </a:r>
              <a:r>
                <a:rPr lang="zh-CN" altLang="en-US" sz="2800" b="1"/>
                <a:t> </a:t>
              </a:r>
            </a:p>
          </p:txBody>
        </p:sp>
      </p:grpSp>
      <p:grpSp>
        <p:nvGrpSpPr>
          <p:cNvPr id="4217" name="Group 121"/>
          <p:cNvGrpSpPr>
            <a:grpSpLocks/>
          </p:cNvGrpSpPr>
          <p:nvPr/>
        </p:nvGrpSpPr>
        <p:grpSpPr bwMode="auto">
          <a:xfrm>
            <a:off x="1547813" y="4581525"/>
            <a:ext cx="6788150" cy="2006600"/>
            <a:chOff x="1339" y="2931"/>
            <a:chExt cx="4276" cy="1264"/>
          </a:xfrm>
        </p:grpSpPr>
        <p:grpSp>
          <p:nvGrpSpPr>
            <p:cNvPr id="4183" name="Group 87"/>
            <p:cNvGrpSpPr>
              <a:grpSpLocks/>
            </p:cNvGrpSpPr>
            <p:nvPr/>
          </p:nvGrpSpPr>
          <p:grpSpPr bwMode="auto">
            <a:xfrm>
              <a:off x="4554" y="3075"/>
              <a:ext cx="1061" cy="1120"/>
              <a:chOff x="2205" y="1448"/>
              <a:chExt cx="2120" cy="2239"/>
            </a:xfrm>
          </p:grpSpPr>
          <p:sp>
            <p:nvSpPr>
              <p:cNvPr id="4184" name="Freeform 88"/>
              <p:cNvSpPr>
                <a:spLocks/>
              </p:cNvSpPr>
              <p:nvPr/>
            </p:nvSpPr>
            <p:spPr bwMode="auto">
              <a:xfrm>
                <a:off x="3256" y="1670"/>
                <a:ext cx="463" cy="354"/>
              </a:xfrm>
              <a:custGeom>
                <a:avLst/>
                <a:gdLst>
                  <a:gd name="T0" fmla="*/ 0 w 463"/>
                  <a:gd name="T1" fmla="*/ 111 h 354"/>
                  <a:gd name="T2" fmla="*/ 89 w 463"/>
                  <a:gd name="T3" fmla="*/ 202 h 354"/>
                  <a:gd name="T4" fmla="*/ 95 w 463"/>
                  <a:gd name="T5" fmla="*/ 261 h 354"/>
                  <a:gd name="T6" fmla="*/ 102 w 463"/>
                  <a:gd name="T7" fmla="*/ 354 h 354"/>
                  <a:gd name="T8" fmla="*/ 127 w 463"/>
                  <a:gd name="T9" fmla="*/ 354 h 354"/>
                  <a:gd name="T10" fmla="*/ 153 w 463"/>
                  <a:gd name="T11" fmla="*/ 326 h 354"/>
                  <a:gd name="T12" fmla="*/ 165 w 463"/>
                  <a:gd name="T13" fmla="*/ 273 h 354"/>
                  <a:gd name="T14" fmla="*/ 165 w 463"/>
                  <a:gd name="T15" fmla="*/ 196 h 354"/>
                  <a:gd name="T16" fmla="*/ 172 w 463"/>
                  <a:gd name="T17" fmla="*/ 240 h 354"/>
                  <a:gd name="T18" fmla="*/ 178 w 463"/>
                  <a:gd name="T19" fmla="*/ 267 h 354"/>
                  <a:gd name="T20" fmla="*/ 185 w 463"/>
                  <a:gd name="T21" fmla="*/ 293 h 354"/>
                  <a:gd name="T22" fmla="*/ 210 w 463"/>
                  <a:gd name="T23" fmla="*/ 293 h 354"/>
                  <a:gd name="T24" fmla="*/ 236 w 463"/>
                  <a:gd name="T25" fmla="*/ 267 h 354"/>
                  <a:gd name="T26" fmla="*/ 236 w 463"/>
                  <a:gd name="T27" fmla="*/ 235 h 354"/>
                  <a:gd name="T28" fmla="*/ 254 w 463"/>
                  <a:gd name="T29" fmla="*/ 187 h 354"/>
                  <a:gd name="T30" fmla="*/ 261 w 463"/>
                  <a:gd name="T31" fmla="*/ 222 h 354"/>
                  <a:gd name="T32" fmla="*/ 273 w 463"/>
                  <a:gd name="T33" fmla="*/ 255 h 354"/>
                  <a:gd name="T34" fmla="*/ 305 w 463"/>
                  <a:gd name="T35" fmla="*/ 240 h 354"/>
                  <a:gd name="T36" fmla="*/ 317 w 463"/>
                  <a:gd name="T37" fmla="*/ 214 h 354"/>
                  <a:gd name="T38" fmla="*/ 317 w 463"/>
                  <a:gd name="T39" fmla="*/ 235 h 354"/>
                  <a:gd name="T40" fmla="*/ 356 w 463"/>
                  <a:gd name="T41" fmla="*/ 214 h 354"/>
                  <a:gd name="T42" fmla="*/ 374 w 463"/>
                  <a:gd name="T43" fmla="*/ 169 h 354"/>
                  <a:gd name="T44" fmla="*/ 362 w 463"/>
                  <a:gd name="T45" fmla="*/ 240 h 354"/>
                  <a:gd name="T46" fmla="*/ 356 w 463"/>
                  <a:gd name="T47" fmla="*/ 267 h 354"/>
                  <a:gd name="T48" fmla="*/ 380 w 463"/>
                  <a:gd name="T49" fmla="*/ 273 h 354"/>
                  <a:gd name="T50" fmla="*/ 387 w 463"/>
                  <a:gd name="T51" fmla="*/ 307 h 354"/>
                  <a:gd name="T52" fmla="*/ 424 w 463"/>
                  <a:gd name="T53" fmla="*/ 300 h 354"/>
                  <a:gd name="T54" fmla="*/ 449 w 463"/>
                  <a:gd name="T55" fmla="*/ 240 h 354"/>
                  <a:gd name="T56" fmla="*/ 463 w 463"/>
                  <a:gd name="T57" fmla="*/ 169 h 354"/>
                  <a:gd name="T58" fmla="*/ 449 w 463"/>
                  <a:gd name="T59" fmla="*/ 106 h 354"/>
                  <a:gd name="T60" fmla="*/ 412 w 463"/>
                  <a:gd name="T61" fmla="*/ 53 h 354"/>
                  <a:gd name="T62" fmla="*/ 366 w 463"/>
                  <a:gd name="T63" fmla="*/ 11 h 354"/>
                  <a:gd name="T64" fmla="*/ 343 w 463"/>
                  <a:gd name="T65" fmla="*/ 46 h 354"/>
                  <a:gd name="T66" fmla="*/ 311 w 463"/>
                  <a:gd name="T67" fmla="*/ 20 h 354"/>
                  <a:gd name="T68" fmla="*/ 292 w 463"/>
                  <a:gd name="T69" fmla="*/ 5 h 354"/>
                  <a:gd name="T70" fmla="*/ 279 w 463"/>
                  <a:gd name="T71" fmla="*/ 20 h 354"/>
                  <a:gd name="T72" fmla="*/ 247 w 463"/>
                  <a:gd name="T73" fmla="*/ 11 h 354"/>
                  <a:gd name="T74" fmla="*/ 241 w 463"/>
                  <a:gd name="T75" fmla="*/ 46 h 354"/>
                  <a:gd name="T76" fmla="*/ 229 w 463"/>
                  <a:gd name="T77" fmla="*/ 26 h 354"/>
                  <a:gd name="T78" fmla="*/ 196 w 463"/>
                  <a:gd name="T79" fmla="*/ 20 h 354"/>
                  <a:gd name="T80" fmla="*/ 165 w 463"/>
                  <a:gd name="T81" fmla="*/ 0 h 354"/>
                  <a:gd name="T82" fmla="*/ 153 w 463"/>
                  <a:gd name="T83" fmla="*/ 26 h 354"/>
                  <a:gd name="T84" fmla="*/ 134 w 463"/>
                  <a:gd name="T85" fmla="*/ 11 h 354"/>
                  <a:gd name="T86" fmla="*/ 108 w 463"/>
                  <a:gd name="T87" fmla="*/ 5 h 354"/>
                  <a:gd name="T88" fmla="*/ 89 w 463"/>
                  <a:gd name="T89" fmla="*/ 11 h 354"/>
                  <a:gd name="T90" fmla="*/ 84 w 463"/>
                  <a:gd name="T91" fmla="*/ 53 h 354"/>
                  <a:gd name="T92" fmla="*/ 89 w 463"/>
                  <a:gd name="T93" fmla="*/ 58 h 354"/>
                  <a:gd name="T94" fmla="*/ 70 w 463"/>
                  <a:gd name="T95" fmla="*/ 58 h 354"/>
                  <a:gd name="T96" fmla="*/ 6 w 463"/>
                  <a:gd name="T97" fmla="*/ 53 h 354"/>
                  <a:gd name="T98" fmla="*/ 0 w 463"/>
                  <a:gd name="T99" fmla="*/ 111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63" h="354">
                    <a:moveTo>
                      <a:pt x="0" y="111"/>
                    </a:moveTo>
                    <a:lnTo>
                      <a:pt x="89" y="202"/>
                    </a:lnTo>
                    <a:lnTo>
                      <a:pt x="95" y="261"/>
                    </a:lnTo>
                    <a:lnTo>
                      <a:pt x="102" y="354"/>
                    </a:lnTo>
                    <a:lnTo>
                      <a:pt x="127" y="354"/>
                    </a:lnTo>
                    <a:lnTo>
                      <a:pt x="153" y="326"/>
                    </a:lnTo>
                    <a:lnTo>
                      <a:pt x="165" y="273"/>
                    </a:lnTo>
                    <a:lnTo>
                      <a:pt x="165" y="196"/>
                    </a:lnTo>
                    <a:lnTo>
                      <a:pt x="172" y="240"/>
                    </a:lnTo>
                    <a:lnTo>
                      <a:pt x="178" y="267"/>
                    </a:lnTo>
                    <a:lnTo>
                      <a:pt x="185" y="293"/>
                    </a:lnTo>
                    <a:lnTo>
                      <a:pt x="210" y="293"/>
                    </a:lnTo>
                    <a:lnTo>
                      <a:pt x="236" y="267"/>
                    </a:lnTo>
                    <a:lnTo>
                      <a:pt x="236" y="235"/>
                    </a:lnTo>
                    <a:lnTo>
                      <a:pt x="254" y="187"/>
                    </a:lnTo>
                    <a:lnTo>
                      <a:pt x="261" y="222"/>
                    </a:lnTo>
                    <a:lnTo>
                      <a:pt x="273" y="255"/>
                    </a:lnTo>
                    <a:lnTo>
                      <a:pt x="305" y="240"/>
                    </a:lnTo>
                    <a:lnTo>
                      <a:pt x="317" y="214"/>
                    </a:lnTo>
                    <a:lnTo>
                      <a:pt x="317" y="235"/>
                    </a:lnTo>
                    <a:lnTo>
                      <a:pt x="356" y="214"/>
                    </a:lnTo>
                    <a:lnTo>
                      <a:pt x="374" y="169"/>
                    </a:lnTo>
                    <a:lnTo>
                      <a:pt x="362" y="240"/>
                    </a:lnTo>
                    <a:lnTo>
                      <a:pt x="356" y="267"/>
                    </a:lnTo>
                    <a:lnTo>
                      <a:pt x="380" y="273"/>
                    </a:lnTo>
                    <a:lnTo>
                      <a:pt x="387" y="307"/>
                    </a:lnTo>
                    <a:lnTo>
                      <a:pt x="424" y="300"/>
                    </a:lnTo>
                    <a:lnTo>
                      <a:pt x="449" y="240"/>
                    </a:lnTo>
                    <a:lnTo>
                      <a:pt x="463" y="169"/>
                    </a:lnTo>
                    <a:lnTo>
                      <a:pt x="449" y="106"/>
                    </a:lnTo>
                    <a:lnTo>
                      <a:pt x="412" y="53"/>
                    </a:lnTo>
                    <a:lnTo>
                      <a:pt x="366" y="11"/>
                    </a:lnTo>
                    <a:lnTo>
                      <a:pt x="343" y="46"/>
                    </a:lnTo>
                    <a:lnTo>
                      <a:pt x="311" y="20"/>
                    </a:lnTo>
                    <a:lnTo>
                      <a:pt x="292" y="5"/>
                    </a:lnTo>
                    <a:lnTo>
                      <a:pt x="279" y="20"/>
                    </a:lnTo>
                    <a:lnTo>
                      <a:pt x="247" y="11"/>
                    </a:lnTo>
                    <a:lnTo>
                      <a:pt x="241" y="46"/>
                    </a:lnTo>
                    <a:lnTo>
                      <a:pt x="229" y="26"/>
                    </a:lnTo>
                    <a:lnTo>
                      <a:pt x="196" y="20"/>
                    </a:lnTo>
                    <a:lnTo>
                      <a:pt x="165" y="0"/>
                    </a:lnTo>
                    <a:lnTo>
                      <a:pt x="153" y="26"/>
                    </a:lnTo>
                    <a:lnTo>
                      <a:pt x="134" y="11"/>
                    </a:lnTo>
                    <a:lnTo>
                      <a:pt x="108" y="5"/>
                    </a:lnTo>
                    <a:lnTo>
                      <a:pt x="89" y="11"/>
                    </a:lnTo>
                    <a:lnTo>
                      <a:pt x="84" y="53"/>
                    </a:lnTo>
                    <a:lnTo>
                      <a:pt x="89" y="58"/>
                    </a:lnTo>
                    <a:lnTo>
                      <a:pt x="70" y="58"/>
                    </a:lnTo>
                    <a:lnTo>
                      <a:pt x="6" y="53"/>
                    </a:lnTo>
                    <a:lnTo>
                      <a:pt x="0" y="111"/>
                    </a:lnTo>
                    <a:close/>
                  </a:path>
                </a:pathLst>
              </a:custGeom>
              <a:solidFill>
                <a:srgbClr val="B07000"/>
              </a:solidFill>
              <a:ln w="11113">
                <a:solidFill>
                  <a:srgbClr val="000000"/>
                </a:solidFill>
                <a:prstDash val="solid"/>
                <a:round/>
                <a:headEnd/>
                <a:tailEnd/>
              </a:ln>
            </p:spPr>
            <p:txBody>
              <a:bodyPr/>
              <a:lstStyle/>
              <a:p>
                <a:endParaRPr lang="zh-CN" altLang="en-US"/>
              </a:p>
            </p:txBody>
          </p:sp>
          <p:grpSp>
            <p:nvGrpSpPr>
              <p:cNvPr id="4185" name="Group 89"/>
              <p:cNvGrpSpPr>
                <a:grpSpLocks/>
              </p:cNvGrpSpPr>
              <p:nvPr/>
            </p:nvGrpSpPr>
            <p:grpSpPr bwMode="auto">
              <a:xfrm>
                <a:off x="3351" y="2420"/>
                <a:ext cx="974" cy="1143"/>
                <a:chOff x="3351" y="2420"/>
                <a:chExt cx="974" cy="1143"/>
              </a:xfrm>
            </p:grpSpPr>
            <p:sp>
              <p:nvSpPr>
                <p:cNvPr id="4186" name="Freeform 90"/>
                <p:cNvSpPr>
                  <a:spLocks/>
                </p:cNvSpPr>
                <p:nvPr/>
              </p:nvSpPr>
              <p:spPr bwMode="auto">
                <a:xfrm>
                  <a:off x="3351" y="2420"/>
                  <a:ext cx="974" cy="1143"/>
                </a:xfrm>
                <a:custGeom>
                  <a:avLst/>
                  <a:gdLst>
                    <a:gd name="T0" fmla="*/ 0 w 974"/>
                    <a:gd name="T1" fmla="*/ 0 h 1143"/>
                    <a:gd name="T2" fmla="*/ 106 w 974"/>
                    <a:gd name="T3" fmla="*/ 88 h 1143"/>
                    <a:gd name="T4" fmla="*/ 124 w 974"/>
                    <a:gd name="T5" fmla="*/ 151 h 1143"/>
                    <a:gd name="T6" fmla="*/ 242 w 974"/>
                    <a:gd name="T7" fmla="*/ 547 h 1143"/>
                    <a:gd name="T8" fmla="*/ 285 w 974"/>
                    <a:gd name="T9" fmla="*/ 648 h 1143"/>
                    <a:gd name="T10" fmla="*/ 317 w 974"/>
                    <a:gd name="T11" fmla="*/ 699 h 1143"/>
                    <a:gd name="T12" fmla="*/ 361 w 974"/>
                    <a:gd name="T13" fmla="*/ 751 h 1143"/>
                    <a:gd name="T14" fmla="*/ 412 w 974"/>
                    <a:gd name="T15" fmla="*/ 808 h 1143"/>
                    <a:gd name="T16" fmla="*/ 437 w 974"/>
                    <a:gd name="T17" fmla="*/ 902 h 1143"/>
                    <a:gd name="T18" fmla="*/ 464 w 974"/>
                    <a:gd name="T19" fmla="*/ 966 h 1143"/>
                    <a:gd name="T20" fmla="*/ 540 w 974"/>
                    <a:gd name="T21" fmla="*/ 978 h 1143"/>
                    <a:gd name="T22" fmla="*/ 609 w 974"/>
                    <a:gd name="T23" fmla="*/ 1028 h 1143"/>
                    <a:gd name="T24" fmla="*/ 653 w 974"/>
                    <a:gd name="T25" fmla="*/ 1073 h 1143"/>
                    <a:gd name="T26" fmla="*/ 697 w 974"/>
                    <a:gd name="T27" fmla="*/ 1143 h 1143"/>
                    <a:gd name="T28" fmla="*/ 974 w 974"/>
                    <a:gd name="T29" fmla="*/ 1143 h 1143"/>
                    <a:gd name="T30" fmla="*/ 917 w 974"/>
                    <a:gd name="T31" fmla="*/ 1108 h 1143"/>
                    <a:gd name="T32" fmla="*/ 875 w 974"/>
                    <a:gd name="T33" fmla="*/ 1074 h 1143"/>
                    <a:gd name="T34" fmla="*/ 847 w 974"/>
                    <a:gd name="T35" fmla="*/ 1042 h 1143"/>
                    <a:gd name="T36" fmla="*/ 820 w 974"/>
                    <a:gd name="T37" fmla="*/ 996 h 1143"/>
                    <a:gd name="T38" fmla="*/ 782 w 974"/>
                    <a:gd name="T39" fmla="*/ 952 h 1143"/>
                    <a:gd name="T40" fmla="*/ 744 w 974"/>
                    <a:gd name="T41" fmla="*/ 932 h 1143"/>
                    <a:gd name="T42" fmla="*/ 703 w 974"/>
                    <a:gd name="T43" fmla="*/ 931 h 1143"/>
                    <a:gd name="T44" fmla="*/ 659 w 974"/>
                    <a:gd name="T45" fmla="*/ 946 h 1143"/>
                    <a:gd name="T46" fmla="*/ 643 w 974"/>
                    <a:gd name="T47" fmla="*/ 900 h 1143"/>
                    <a:gd name="T48" fmla="*/ 626 w 974"/>
                    <a:gd name="T49" fmla="*/ 852 h 1143"/>
                    <a:gd name="T50" fmla="*/ 602 w 974"/>
                    <a:gd name="T51" fmla="*/ 820 h 1143"/>
                    <a:gd name="T52" fmla="*/ 560 w 974"/>
                    <a:gd name="T53" fmla="*/ 791 h 1143"/>
                    <a:gd name="T54" fmla="*/ 514 w 974"/>
                    <a:gd name="T55" fmla="*/ 769 h 1143"/>
                    <a:gd name="T56" fmla="*/ 487 w 974"/>
                    <a:gd name="T57" fmla="*/ 728 h 1143"/>
                    <a:gd name="T58" fmla="*/ 475 w 974"/>
                    <a:gd name="T59" fmla="*/ 687 h 1143"/>
                    <a:gd name="T60" fmla="*/ 456 w 974"/>
                    <a:gd name="T61" fmla="*/ 634 h 1143"/>
                    <a:gd name="T62" fmla="*/ 429 w 974"/>
                    <a:gd name="T63" fmla="*/ 593 h 1143"/>
                    <a:gd name="T64" fmla="*/ 404 w 974"/>
                    <a:gd name="T65" fmla="*/ 547 h 1143"/>
                    <a:gd name="T66" fmla="*/ 389 w 974"/>
                    <a:gd name="T67" fmla="*/ 482 h 1143"/>
                    <a:gd name="T68" fmla="*/ 362 w 974"/>
                    <a:gd name="T69" fmla="*/ 427 h 1143"/>
                    <a:gd name="T70" fmla="*/ 329 w 974"/>
                    <a:gd name="T71" fmla="*/ 387 h 1143"/>
                    <a:gd name="T72" fmla="*/ 281 w 974"/>
                    <a:gd name="T73" fmla="*/ 344 h 1143"/>
                    <a:gd name="T74" fmla="*/ 229 w 974"/>
                    <a:gd name="T75" fmla="*/ 313 h 1143"/>
                    <a:gd name="T76" fmla="*/ 152 w 974"/>
                    <a:gd name="T77" fmla="*/ 209 h 1143"/>
                    <a:gd name="T78" fmla="*/ 207 w 974"/>
                    <a:gd name="T79" fmla="*/ 248 h 1143"/>
                    <a:gd name="T80" fmla="*/ 368 w 974"/>
                    <a:gd name="T81" fmla="*/ 294 h 1143"/>
                    <a:gd name="T82" fmla="*/ 322 w 974"/>
                    <a:gd name="T83" fmla="*/ 246 h 1143"/>
                    <a:gd name="T84" fmla="*/ 275 w 974"/>
                    <a:gd name="T85" fmla="*/ 180 h 1143"/>
                    <a:gd name="T86" fmla="*/ 216 w 974"/>
                    <a:gd name="T87" fmla="*/ 120 h 1143"/>
                    <a:gd name="T88" fmla="*/ 149 w 974"/>
                    <a:gd name="T89" fmla="*/ 79 h 1143"/>
                    <a:gd name="T90" fmla="*/ 58 w 974"/>
                    <a:gd name="T91" fmla="*/ 37 h 1143"/>
                    <a:gd name="T92" fmla="*/ 0 w 974"/>
                    <a:gd name="T93" fmla="*/ 0 h 1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74" h="1143">
                      <a:moveTo>
                        <a:pt x="0" y="0"/>
                      </a:moveTo>
                      <a:lnTo>
                        <a:pt x="106" y="88"/>
                      </a:lnTo>
                      <a:lnTo>
                        <a:pt x="124" y="151"/>
                      </a:lnTo>
                      <a:lnTo>
                        <a:pt x="242" y="547"/>
                      </a:lnTo>
                      <a:lnTo>
                        <a:pt x="285" y="648"/>
                      </a:lnTo>
                      <a:lnTo>
                        <a:pt x="317" y="699"/>
                      </a:lnTo>
                      <a:lnTo>
                        <a:pt x="361" y="751"/>
                      </a:lnTo>
                      <a:lnTo>
                        <a:pt x="412" y="808"/>
                      </a:lnTo>
                      <a:lnTo>
                        <a:pt x="437" y="902"/>
                      </a:lnTo>
                      <a:lnTo>
                        <a:pt x="464" y="966"/>
                      </a:lnTo>
                      <a:lnTo>
                        <a:pt x="540" y="978"/>
                      </a:lnTo>
                      <a:lnTo>
                        <a:pt x="609" y="1028"/>
                      </a:lnTo>
                      <a:lnTo>
                        <a:pt x="653" y="1073"/>
                      </a:lnTo>
                      <a:lnTo>
                        <a:pt x="697" y="1143"/>
                      </a:lnTo>
                      <a:lnTo>
                        <a:pt x="974" y="1143"/>
                      </a:lnTo>
                      <a:lnTo>
                        <a:pt x="917" y="1108"/>
                      </a:lnTo>
                      <a:lnTo>
                        <a:pt x="875" y="1074"/>
                      </a:lnTo>
                      <a:lnTo>
                        <a:pt x="847" y="1042"/>
                      </a:lnTo>
                      <a:lnTo>
                        <a:pt x="820" y="996"/>
                      </a:lnTo>
                      <a:lnTo>
                        <a:pt x="782" y="952"/>
                      </a:lnTo>
                      <a:lnTo>
                        <a:pt x="744" y="932"/>
                      </a:lnTo>
                      <a:lnTo>
                        <a:pt x="703" y="931"/>
                      </a:lnTo>
                      <a:lnTo>
                        <a:pt x="659" y="946"/>
                      </a:lnTo>
                      <a:lnTo>
                        <a:pt x="643" y="900"/>
                      </a:lnTo>
                      <a:lnTo>
                        <a:pt x="626" y="852"/>
                      </a:lnTo>
                      <a:lnTo>
                        <a:pt x="602" y="820"/>
                      </a:lnTo>
                      <a:lnTo>
                        <a:pt x="560" y="791"/>
                      </a:lnTo>
                      <a:lnTo>
                        <a:pt x="514" y="769"/>
                      </a:lnTo>
                      <a:lnTo>
                        <a:pt x="487" y="728"/>
                      </a:lnTo>
                      <a:lnTo>
                        <a:pt x="475" y="687"/>
                      </a:lnTo>
                      <a:lnTo>
                        <a:pt x="456" y="634"/>
                      </a:lnTo>
                      <a:lnTo>
                        <a:pt x="429" y="593"/>
                      </a:lnTo>
                      <a:lnTo>
                        <a:pt x="404" y="547"/>
                      </a:lnTo>
                      <a:lnTo>
                        <a:pt x="389" y="482"/>
                      </a:lnTo>
                      <a:lnTo>
                        <a:pt x="362" y="427"/>
                      </a:lnTo>
                      <a:lnTo>
                        <a:pt x="329" y="387"/>
                      </a:lnTo>
                      <a:lnTo>
                        <a:pt x="281" y="344"/>
                      </a:lnTo>
                      <a:lnTo>
                        <a:pt x="229" y="313"/>
                      </a:lnTo>
                      <a:lnTo>
                        <a:pt x="152" y="209"/>
                      </a:lnTo>
                      <a:lnTo>
                        <a:pt x="207" y="248"/>
                      </a:lnTo>
                      <a:lnTo>
                        <a:pt x="368" y="294"/>
                      </a:lnTo>
                      <a:lnTo>
                        <a:pt x="322" y="246"/>
                      </a:lnTo>
                      <a:lnTo>
                        <a:pt x="275" y="180"/>
                      </a:lnTo>
                      <a:lnTo>
                        <a:pt x="216" y="120"/>
                      </a:lnTo>
                      <a:lnTo>
                        <a:pt x="149" y="79"/>
                      </a:lnTo>
                      <a:lnTo>
                        <a:pt x="58" y="37"/>
                      </a:lnTo>
                      <a:lnTo>
                        <a:pt x="0" y="0"/>
                      </a:lnTo>
                      <a:close/>
                    </a:path>
                  </a:pathLst>
                </a:custGeom>
                <a:solidFill>
                  <a:srgbClr val="4080FF"/>
                </a:solidFill>
                <a:ln w="11113">
                  <a:solidFill>
                    <a:srgbClr val="000000"/>
                  </a:solidFill>
                  <a:prstDash val="solid"/>
                  <a:round/>
                  <a:headEnd/>
                  <a:tailEnd/>
                </a:ln>
              </p:spPr>
              <p:txBody>
                <a:bodyPr/>
                <a:lstStyle/>
                <a:p>
                  <a:endParaRPr lang="zh-CN" altLang="en-US"/>
                </a:p>
              </p:txBody>
            </p:sp>
            <p:sp>
              <p:nvSpPr>
                <p:cNvPr id="4187" name="Freeform 91"/>
                <p:cNvSpPr>
                  <a:spLocks/>
                </p:cNvSpPr>
                <p:nvPr/>
              </p:nvSpPr>
              <p:spPr bwMode="auto">
                <a:xfrm>
                  <a:off x="3452" y="2479"/>
                  <a:ext cx="77" cy="124"/>
                </a:xfrm>
                <a:custGeom>
                  <a:avLst/>
                  <a:gdLst>
                    <a:gd name="T0" fmla="*/ 0 w 77"/>
                    <a:gd name="T1" fmla="*/ 0 h 124"/>
                    <a:gd name="T2" fmla="*/ 33 w 77"/>
                    <a:gd name="T3" fmla="*/ 19 h 124"/>
                    <a:gd name="T4" fmla="*/ 58 w 77"/>
                    <a:gd name="T5" fmla="*/ 34 h 124"/>
                    <a:gd name="T6" fmla="*/ 77 w 77"/>
                    <a:gd name="T7" fmla="*/ 66 h 124"/>
                    <a:gd name="T8" fmla="*/ 48 w 77"/>
                    <a:gd name="T9" fmla="*/ 73 h 124"/>
                    <a:gd name="T10" fmla="*/ 42 w 77"/>
                    <a:gd name="T11" fmla="*/ 124 h 124"/>
                    <a:gd name="T12" fmla="*/ 40 w 77"/>
                    <a:gd name="T13" fmla="*/ 108 h 124"/>
                    <a:gd name="T14" fmla="*/ 26 w 77"/>
                    <a:gd name="T15" fmla="*/ 69 h 124"/>
                    <a:gd name="T16" fmla="*/ 16 w 77"/>
                    <a:gd name="T17" fmla="*/ 60 h 124"/>
                    <a:gd name="T18" fmla="*/ 0 w 77"/>
                    <a:gd name="T19"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124">
                      <a:moveTo>
                        <a:pt x="0" y="0"/>
                      </a:moveTo>
                      <a:lnTo>
                        <a:pt x="33" y="19"/>
                      </a:lnTo>
                      <a:lnTo>
                        <a:pt x="58" y="34"/>
                      </a:lnTo>
                      <a:lnTo>
                        <a:pt x="77" y="66"/>
                      </a:lnTo>
                      <a:lnTo>
                        <a:pt x="48" y="73"/>
                      </a:lnTo>
                      <a:lnTo>
                        <a:pt x="42" y="124"/>
                      </a:lnTo>
                      <a:lnTo>
                        <a:pt x="40" y="108"/>
                      </a:lnTo>
                      <a:lnTo>
                        <a:pt x="26" y="69"/>
                      </a:lnTo>
                      <a:lnTo>
                        <a:pt x="16" y="60"/>
                      </a:lnTo>
                      <a:lnTo>
                        <a:pt x="0" y="0"/>
                      </a:lnTo>
                      <a:close/>
                    </a:path>
                  </a:pathLst>
                </a:custGeom>
                <a:solidFill>
                  <a:srgbClr val="0020A0"/>
                </a:solidFill>
                <a:ln w="11113">
                  <a:solidFill>
                    <a:srgbClr val="000000"/>
                  </a:solidFill>
                  <a:prstDash val="solid"/>
                  <a:round/>
                  <a:headEnd/>
                  <a:tailEnd/>
                </a:ln>
              </p:spPr>
              <p:txBody>
                <a:bodyPr/>
                <a:lstStyle/>
                <a:p>
                  <a:endParaRPr lang="zh-CN" altLang="en-US"/>
                </a:p>
              </p:txBody>
            </p:sp>
          </p:grpSp>
          <p:sp>
            <p:nvSpPr>
              <p:cNvPr id="4188" name="Freeform 92"/>
              <p:cNvSpPr>
                <a:spLocks/>
              </p:cNvSpPr>
              <p:nvPr/>
            </p:nvSpPr>
            <p:spPr bwMode="auto">
              <a:xfrm>
                <a:off x="2577" y="1448"/>
                <a:ext cx="1106" cy="1218"/>
              </a:xfrm>
              <a:custGeom>
                <a:avLst/>
                <a:gdLst>
                  <a:gd name="T0" fmla="*/ 120 w 1106"/>
                  <a:gd name="T1" fmla="*/ 741 h 1218"/>
                  <a:gd name="T2" fmla="*/ 152 w 1106"/>
                  <a:gd name="T3" fmla="*/ 844 h 1218"/>
                  <a:gd name="T4" fmla="*/ 207 w 1106"/>
                  <a:gd name="T5" fmla="*/ 921 h 1218"/>
                  <a:gd name="T6" fmla="*/ 303 w 1106"/>
                  <a:gd name="T7" fmla="*/ 981 h 1218"/>
                  <a:gd name="T8" fmla="*/ 400 w 1106"/>
                  <a:gd name="T9" fmla="*/ 1007 h 1218"/>
                  <a:gd name="T10" fmla="*/ 406 w 1106"/>
                  <a:gd name="T11" fmla="*/ 1038 h 1218"/>
                  <a:gd name="T12" fmla="*/ 917 w 1106"/>
                  <a:gd name="T13" fmla="*/ 1218 h 1218"/>
                  <a:gd name="T14" fmla="*/ 892 w 1106"/>
                  <a:gd name="T15" fmla="*/ 1115 h 1218"/>
                  <a:gd name="T16" fmla="*/ 857 w 1106"/>
                  <a:gd name="T17" fmla="*/ 1020 h 1218"/>
                  <a:gd name="T18" fmla="*/ 825 w 1106"/>
                  <a:gd name="T19" fmla="*/ 969 h 1218"/>
                  <a:gd name="T20" fmla="*/ 818 w 1106"/>
                  <a:gd name="T21" fmla="*/ 906 h 1218"/>
                  <a:gd name="T22" fmla="*/ 835 w 1106"/>
                  <a:gd name="T23" fmla="*/ 804 h 1218"/>
                  <a:gd name="T24" fmla="*/ 861 w 1106"/>
                  <a:gd name="T25" fmla="*/ 741 h 1218"/>
                  <a:gd name="T26" fmla="*/ 895 w 1106"/>
                  <a:gd name="T27" fmla="*/ 690 h 1218"/>
                  <a:gd name="T28" fmla="*/ 952 w 1106"/>
                  <a:gd name="T29" fmla="*/ 658 h 1218"/>
                  <a:gd name="T30" fmla="*/ 1000 w 1106"/>
                  <a:gd name="T31" fmla="*/ 610 h 1218"/>
                  <a:gd name="T32" fmla="*/ 1045 w 1106"/>
                  <a:gd name="T33" fmla="*/ 540 h 1218"/>
                  <a:gd name="T34" fmla="*/ 1071 w 1106"/>
                  <a:gd name="T35" fmla="*/ 483 h 1218"/>
                  <a:gd name="T36" fmla="*/ 1103 w 1106"/>
                  <a:gd name="T37" fmla="*/ 395 h 1218"/>
                  <a:gd name="T38" fmla="*/ 1106 w 1106"/>
                  <a:gd name="T39" fmla="*/ 303 h 1218"/>
                  <a:gd name="T40" fmla="*/ 1066 w 1106"/>
                  <a:gd name="T41" fmla="*/ 233 h 1218"/>
                  <a:gd name="T42" fmla="*/ 1000 w 1106"/>
                  <a:gd name="T43" fmla="*/ 171 h 1218"/>
                  <a:gd name="T44" fmla="*/ 908 w 1106"/>
                  <a:gd name="T45" fmla="*/ 104 h 1218"/>
                  <a:gd name="T46" fmla="*/ 818 w 1106"/>
                  <a:gd name="T47" fmla="*/ 59 h 1218"/>
                  <a:gd name="T48" fmla="*/ 717 w 1106"/>
                  <a:gd name="T49" fmla="*/ 30 h 1218"/>
                  <a:gd name="T50" fmla="*/ 631 w 1106"/>
                  <a:gd name="T51" fmla="*/ 12 h 1218"/>
                  <a:gd name="T52" fmla="*/ 539 w 1106"/>
                  <a:gd name="T53" fmla="*/ 0 h 1218"/>
                  <a:gd name="T54" fmla="*/ 447 w 1106"/>
                  <a:gd name="T55" fmla="*/ 2 h 1218"/>
                  <a:gd name="T56" fmla="*/ 361 w 1106"/>
                  <a:gd name="T57" fmla="*/ 19 h 1218"/>
                  <a:gd name="T58" fmla="*/ 286 w 1106"/>
                  <a:gd name="T59" fmla="*/ 44 h 1218"/>
                  <a:gd name="T60" fmla="*/ 223 w 1106"/>
                  <a:gd name="T61" fmla="*/ 81 h 1218"/>
                  <a:gd name="T62" fmla="*/ 149 w 1106"/>
                  <a:gd name="T63" fmla="*/ 129 h 1218"/>
                  <a:gd name="T64" fmla="*/ 82 w 1106"/>
                  <a:gd name="T65" fmla="*/ 190 h 1218"/>
                  <a:gd name="T66" fmla="*/ 19 w 1106"/>
                  <a:gd name="T67" fmla="*/ 273 h 1218"/>
                  <a:gd name="T68" fmla="*/ 0 w 1106"/>
                  <a:gd name="T69" fmla="*/ 348 h 1218"/>
                  <a:gd name="T70" fmla="*/ 6 w 1106"/>
                  <a:gd name="T71" fmla="*/ 435 h 1218"/>
                  <a:gd name="T72" fmla="*/ 38 w 1106"/>
                  <a:gd name="T73" fmla="*/ 505 h 1218"/>
                  <a:gd name="T74" fmla="*/ 77 w 1106"/>
                  <a:gd name="T75" fmla="*/ 550 h 1218"/>
                  <a:gd name="T76" fmla="*/ 102 w 1106"/>
                  <a:gd name="T77" fmla="*/ 621 h 1218"/>
                  <a:gd name="T78" fmla="*/ 120 w 1106"/>
                  <a:gd name="T79" fmla="*/ 741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06" h="1218">
                    <a:moveTo>
                      <a:pt x="120" y="741"/>
                    </a:moveTo>
                    <a:lnTo>
                      <a:pt x="152" y="844"/>
                    </a:lnTo>
                    <a:lnTo>
                      <a:pt x="207" y="921"/>
                    </a:lnTo>
                    <a:lnTo>
                      <a:pt x="303" y="981"/>
                    </a:lnTo>
                    <a:lnTo>
                      <a:pt x="400" y="1007"/>
                    </a:lnTo>
                    <a:lnTo>
                      <a:pt x="406" y="1038"/>
                    </a:lnTo>
                    <a:lnTo>
                      <a:pt x="917" y="1218"/>
                    </a:lnTo>
                    <a:lnTo>
                      <a:pt x="892" y="1115"/>
                    </a:lnTo>
                    <a:lnTo>
                      <a:pt x="857" y="1020"/>
                    </a:lnTo>
                    <a:lnTo>
                      <a:pt x="825" y="969"/>
                    </a:lnTo>
                    <a:lnTo>
                      <a:pt x="818" y="906"/>
                    </a:lnTo>
                    <a:lnTo>
                      <a:pt x="835" y="804"/>
                    </a:lnTo>
                    <a:lnTo>
                      <a:pt x="861" y="741"/>
                    </a:lnTo>
                    <a:lnTo>
                      <a:pt x="895" y="690"/>
                    </a:lnTo>
                    <a:lnTo>
                      <a:pt x="952" y="658"/>
                    </a:lnTo>
                    <a:lnTo>
                      <a:pt x="1000" y="610"/>
                    </a:lnTo>
                    <a:lnTo>
                      <a:pt x="1045" y="540"/>
                    </a:lnTo>
                    <a:lnTo>
                      <a:pt x="1071" y="483"/>
                    </a:lnTo>
                    <a:lnTo>
                      <a:pt x="1103" y="395"/>
                    </a:lnTo>
                    <a:lnTo>
                      <a:pt x="1106" y="303"/>
                    </a:lnTo>
                    <a:lnTo>
                      <a:pt x="1066" y="233"/>
                    </a:lnTo>
                    <a:lnTo>
                      <a:pt x="1000" y="171"/>
                    </a:lnTo>
                    <a:lnTo>
                      <a:pt x="908" y="104"/>
                    </a:lnTo>
                    <a:lnTo>
                      <a:pt x="818" y="59"/>
                    </a:lnTo>
                    <a:lnTo>
                      <a:pt x="717" y="30"/>
                    </a:lnTo>
                    <a:lnTo>
                      <a:pt x="631" y="12"/>
                    </a:lnTo>
                    <a:lnTo>
                      <a:pt x="539" y="0"/>
                    </a:lnTo>
                    <a:lnTo>
                      <a:pt x="447" y="2"/>
                    </a:lnTo>
                    <a:lnTo>
                      <a:pt x="361" y="19"/>
                    </a:lnTo>
                    <a:lnTo>
                      <a:pt x="286" y="44"/>
                    </a:lnTo>
                    <a:lnTo>
                      <a:pt x="223" y="81"/>
                    </a:lnTo>
                    <a:lnTo>
                      <a:pt x="149" y="129"/>
                    </a:lnTo>
                    <a:lnTo>
                      <a:pt x="82" y="190"/>
                    </a:lnTo>
                    <a:lnTo>
                      <a:pt x="19" y="273"/>
                    </a:lnTo>
                    <a:lnTo>
                      <a:pt x="0" y="348"/>
                    </a:lnTo>
                    <a:lnTo>
                      <a:pt x="6" y="435"/>
                    </a:lnTo>
                    <a:lnTo>
                      <a:pt x="38" y="505"/>
                    </a:lnTo>
                    <a:lnTo>
                      <a:pt x="77" y="550"/>
                    </a:lnTo>
                    <a:lnTo>
                      <a:pt x="102" y="621"/>
                    </a:lnTo>
                    <a:lnTo>
                      <a:pt x="120" y="741"/>
                    </a:lnTo>
                    <a:close/>
                  </a:path>
                </a:pathLst>
              </a:custGeom>
              <a:solidFill>
                <a:srgbClr val="E0A080"/>
              </a:solidFill>
              <a:ln w="11113">
                <a:solidFill>
                  <a:srgbClr val="000000"/>
                </a:solidFill>
                <a:prstDash val="solid"/>
                <a:round/>
                <a:headEnd/>
                <a:tailEnd/>
              </a:ln>
            </p:spPr>
            <p:txBody>
              <a:bodyPr/>
              <a:lstStyle/>
              <a:p>
                <a:endParaRPr lang="zh-CN" altLang="en-US"/>
              </a:p>
            </p:txBody>
          </p:sp>
          <p:grpSp>
            <p:nvGrpSpPr>
              <p:cNvPr id="4189" name="Group 93"/>
              <p:cNvGrpSpPr>
                <a:grpSpLocks/>
              </p:cNvGrpSpPr>
              <p:nvPr/>
            </p:nvGrpSpPr>
            <p:grpSpPr bwMode="auto">
              <a:xfrm>
                <a:off x="2691" y="2120"/>
                <a:ext cx="355" cy="220"/>
                <a:chOff x="2691" y="2120"/>
                <a:chExt cx="355" cy="220"/>
              </a:xfrm>
            </p:grpSpPr>
            <p:sp>
              <p:nvSpPr>
                <p:cNvPr id="4190" name="Freeform 94"/>
                <p:cNvSpPr>
                  <a:spLocks/>
                </p:cNvSpPr>
                <p:nvPr/>
              </p:nvSpPr>
              <p:spPr bwMode="auto">
                <a:xfrm>
                  <a:off x="2710" y="2120"/>
                  <a:ext cx="336" cy="220"/>
                </a:xfrm>
                <a:custGeom>
                  <a:avLst/>
                  <a:gdLst>
                    <a:gd name="T0" fmla="*/ 0 w 336"/>
                    <a:gd name="T1" fmla="*/ 63 h 220"/>
                    <a:gd name="T2" fmla="*/ 97 w 336"/>
                    <a:gd name="T3" fmla="*/ 6 h 220"/>
                    <a:gd name="T4" fmla="*/ 159 w 336"/>
                    <a:gd name="T5" fmla="*/ 0 h 220"/>
                    <a:gd name="T6" fmla="*/ 241 w 336"/>
                    <a:gd name="T7" fmla="*/ 25 h 220"/>
                    <a:gd name="T8" fmla="*/ 299 w 336"/>
                    <a:gd name="T9" fmla="*/ 69 h 220"/>
                    <a:gd name="T10" fmla="*/ 336 w 336"/>
                    <a:gd name="T11" fmla="*/ 100 h 220"/>
                    <a:gd name="T12" fmla="*/ 336 w 336"/>
                    <a:gd name="T13" fmla="*/ 125 h 220"/>
                    <a:gd name="T14" fmla="*/ 311 w 336"/>
                    <a:gd name="T15" fmla="*/ 137 h 220"/>
                    <a:gd name="T16" fmla="*/ 267 w 336"/>
                    <a:gd name="T17" fmla="*/ 106 h 220"/>
                    <a:gd name="T18" fmla="*/ 203 w 336"/>
                    <a:gd name="T19" fmla="*/ 74 h 220"/>
                    <a:gd name="T20" fmla="*/ 260 w 336"/>
                    <a:gd name="T21" fmla="*/ 112 h 220"/>
                    <a:gd name="T22" fmla="*/ 273 w 336"/>
                    <a:gd name="T23" fmla="*/ 137 h 220"/>
                    <a:gd name="T24" fmla="*/ 273 w 336"/>
                    <a:gd name="T25" fmla="*/ 157 h 220"/>
                    <a:gd name="T26" fmla="*/ 235 w 336"/>
                    <a:gd name="T27" fmla="*/ 157 h 220"/>
                    <a:gd name="T28" fmla="*/ 216 w 336"/>
                    <a:gd name="T29" fmla="*/ 157 h 220"/>
                    <a:gd name="T30" fmla="*/ 203 w 336"/>
                    <a:gd name="T31" fmla="*/ 132 h 220"/>
                    <a:gd name="T32" fmla="*/ 191 w 336"/>
                    <a:gd name="T33" fmla="*/ 100 h 220"/>
                    <a:gd name="T34" fmla="*/ 148 w 336"/>
                    <a:gd name="T35" fmla="*/ 74 h 220"/>
                    <a:gd name="T36" fmla="*/ 167 w 336"/>
                    <a:gd name="T37" fmla="*/ 119 h 220"/>
                    <a:gd name="T38" fmla="*/ 178 w 336"/>
                    <a:gd name="T39" fmla="*/ 145 h 220"/>
                    <a:gd name="T40" fmla="*/ 178 w 336"/>
                    <a:gd name="T41" fmla="*/ 157 h 220"/>
                    <a:gd name="T42" fmla="*/ 167 w 336"/>
                    <a:gd name="T43" fmla="*/ 176 h 220"/>
                    <a:gd name="T44" fmla="*/ 148 w 336"/>
                    <a:gd name="T45" fmla="*/ 176 h 220"/>
                    <a:gd name="T46" fmla="*/ 122 w 336"/>
                    <a:gd name="T47" fmla="*/ 157 h 220"/>
                    <a:gd name="T48" fmla="*/ 84 w 336"/>
                    <a:gd name="T49" fmla="*/ 125 h 220"/>
                    <a:gd name="T50" fmla="*/ 84 w 336"/>
                    <a:gd name="T51" fmla="*/ 145 h 220"/>
                    <a:gd name="T52" fmla="*/ 90 w 336"/>
                    <a:gd name="T53" fmla="*/ 169 h 220"/>
                    <a:gd name="T54" fmla="*/ 90 w 336"/>
                    <a:gd name="T55" fmla="*/ 176 h 220"/>
                    <a:gd name="T56" fmla="*/ 71 w 336"/>
                    <a:gd name="T57" fmla="*/ 169 h 220"/>
                    <a:gd name="T58" fmla="*/ 52 w 336"/>
                    <a:gd name="T59" fmla="*/ 157 h 220"/>
                    <a:gd name="T60" fmla="*/ 52 w 336"/>
                    <a:gd name="T61" fmla="*/ 183 h 220"/>
                    <a:gd name="T62" fmla="*/ 46 w 336"/>
                    <a:gd name="T63" fmla="*/ 208 h 220"/>
                    <a:gd name="T64" fmla="*/ 13 w 336"/>
                    <a:gd name="T65" fmla="*/ 220 h 220"/>
                    <a:gd name="T66" fmla="*/ 0 w 336"/>
                    <a:gd name="T67" fmla="*/ 214 h 220"/>
                    <a:gd name="T68" fmla="*/ 0 w 336"/>
                    <a:gd name="T69" fmla="*/ 183 h 220"/>
                    <a:gd name="T70" fmla="*/ 0 w 336"/>
                    <a:gd name="T71" fmla="*/ 145 h 220"/>
                    <a:gd name="T72" fmla="*/ 0 w 336"/>
                    <a:gd name="T73" fmla="*/ 63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36" h="220">
                      <a:moveTo>
                        <a:pt x="0" y="63"/>
                      </a:moveTo>
                      <a:lnTo>
                        <a:pt x="97" y="6"/>
                      </a:lnTo>
                      <a:lnTo>
                        <a:pt x="159" y="0"/>
                      </a:lnTo>
                      <a:lnTo>
                        <a:pt x="241" y="25"/>
                      </a:lnTo>
                      <a:lnTo>
                        <a:pt x="299" y="69"/>
                      </a:lnTo>
                      <a:lnTo>
                        <a:pt x="336" y="100"/>
                      </a:lnTo>
                      <a:lnTo>
                        <a:pt x="336" y="125"/>
                      </a:lnTo>
                      <a:lnTo>
                        <a:pt x="311" y="137"/>
                      </a:lnTo>
                      <a:lnTo>
                        <a:pt x="267" y="106"/>
                      </a:lnTo>
                      <a:lnTo>
                        <a:pt x="203" y="74"/>
                      </a:lnTo>
                      <a:lnTo>
                        <a:pt x="260" y="112"/>
                      </a:lnTo>
                      <a:lnTo>
                        <a:pt x="273" y="137"/>
                      </a:lnTo>
                      <a:lnTo>
                        <a:pt x="273" y="157"/>
                      </a:lnTo>
                      <a:lnTo>
                        <a:pt x="235" y="157"/>
                      </a:lnTo>
                      <a:lnTo>
                        <a:pt x="216" y="157"/>
                      </a:lnTo>
                      <a:lnTo>
                        <a:pt x="203" y="132"/>
                      </a:lnTo>
                      <a:lnTo>
                        <a:pt x="191" y="100"/>
                      </a:lnTo>
                      <a:lnTo>
                        <a:pt x="148" y="74"/>
                      </a:lnTo>
                      <a:lnTo>
                        <a:pt x="167" y="119"/>
                      </a:lnTo>
                      <a:lnTo>
                        <a:pt x="178" y="145"/>
                      </a:lnTo>
                      <a:lnTo>
                        <a:pt x="178" y="157"/>
                      </a:lnTo>
                      <a:lnTo>
                        <a:pt x="167" y="176"/>
                      </a:lnTo>
                      <a:lnTo>
                        <a:pt x="148" y="176"/>
                      </a:lnTo>
                      <a:lnTo>
                        <a:pt x="122" y="157"/>
                      </a:lnTo>
                      <a:lnTo>
                        <a:pt x="84" y="125"/>
                      </a:lnTo>
                      <a:lnTo>
                        <a:pt x="84" y="145"/>
                      </a:lnTo>
                      <a:lnTo>
                        <a:pt x="90" y="169"/>
                      </a:lnTo>
                      <a:lnTo>
                        <a:pt x="90" y="176"/>
                      </a:lnTo>
                      <a:lnTo>
                        <a:pt x="71" y="169"/>
                      </a:lnTo>
                      <a:lnTo>
                        <a:pt x="52" y="157"/>
                      </a:lnTo>
                      <a:lnTo>
                        <a:pt x="52" y="183"/>
                      </a:lnTo>
                      <a:lnTo>
                        <a:pt x="46" y="208"/>
                      </a:lnTo>
                      <a:lnTo>
                        <a:pt x="13" y="220"/>
                      </a:lnTo>
                      <a:lnTo>
                        <a:pt x="0" y="214"/>
                      </a:lnTo>
                      <a:lnTo>
                        <a:pt x="0" y="183"/>
                      </a:lnTo>
                      <a:lnTo>
                        <a:pt x="0" y="145"/>
                      </a:lnTo>
                      <a:lnTo>
                        <a:pt x="0" y="63"/>
                      </a:lnTo>
                      <a:close/>
                    </a:path>
                  </a:pathLst>
                </a:custGeom>
                <a:solidFill>
                  <a:srgbClr val="B07000"/>
                </a:solidFill>
                <a:ln w="11113">
                  <a:solidFill>
                    <a:srgbClr val="000000"/>
                  </a:solidFill>
                  <a:prstDash val="solid"/>
                  <a:round/>
                  <a:headEnd/>
                  <a:tailEnd/>
                </a:ln>
              </p:spPr>
              <p:txBody>
                <a:bodyPr/>
                <a:lstStyle/>
                <a:p>
                  <a:endParaRPr lang="zh-CN" altLang="en-US"/>
                </a:p>
              </p:txBody>
            </p:sp>
            <p:sp>
              <p:nvSpPr>
                <p:cNvPr id="4191" name="Freeform 95"/>
                <p:cNvSpPr>
                  <a:spLocks/>
                </p:cNvSpPr>
                <p:nvPr/>
              </p:nvSpPr>
              <p:spPr bwMode="auto">
                <a:xfrm>
                  <a:off x="2691" y="2120"/>
                  <a:ext cx="337" cy="220"/>
                </a:xfrm>
                <a:custGeom>
                  <a:avLst/>
                  <a:gdLst>
                    <a:gd name="T0" fmla="*/ 0 w 337"/>
                    <a:gd name="T1" fmla="*/ 63 h 220"/>
                    <a:gd name="T2" fmla="*/ 96 w 337"/>
                    <a:gd name="T3" fmla="*/ 6 h 220"/>
                    <a:gd name="T4" fmla="*/ 160 w 337"/>
                    <a:gd name="T5" fmla="*/ 0 h 220"/>
                    <a:gd name="T6" fmla="*/ 241 w 337"/>
                    <a:gd name="T7" fmla="*/ 25 h 220"/>
                    <a:gd name="T8" fmla="*/ 297 w 337"/>
                    <a:gd name="T9" fmla="*/ 69 h 220"/>
                    <a:gd name="T10" fmla="*/ 337 w 337"/>
                    <a:gd name="T11" fmla="*/ 100 h 220"/>
                    <a:gd name="T12" fmla="*/ 337 w 337"/>
                    <a:gd name="T13" fmla="*/ 125 h 220"/>
                    <a:gd name="T14" fmla="*/ 311 w 337"/>
                    <a:gd name="T15" fmla="*/ 137 h 220"/>
                    <a:gd name="T16" fmla="*/ 267 w 337"/>
                    <a:gd name="T17" fmla="*/ 106 h 220"/>
                    <a:gd name="T18" fmla="*/ 204 w 337"/>
                    <a:gd name="T19" fmla="*/ 74 h 220"/>
                    <a:gd name="T20" fmla="*/ 260 w 337"/>
                    <a:gd name="T21" fmla="*/ 112 h 220"/>
                    <a:gd name="T22" fmla="*/ 273 w 337"/>
                    <a:gd name="T23" fmla="*/ 137 h 220"/>
                    <a:gd name="T24" fmla="*/ 273 w 337"/>
                    <a:gd name="T25" fmla="*/ 157 h 220"/>
                    <a:gd name="T26" fmla="*/ 235 w 337"/>
                    <a:gd name="T27" fmla="*/ 157 h 220"/>
                    <a:gd name="T28" fmla="*/ 218 w 337"/>
                    <a:gd name="T29" fmla="*/ 157 h 220"/>
                    <a:gd name="T30" fmla="*/ 204 w 337"/>
                    <a:gd name="T31" fmla="*/ 132 h 220"/>
                    <a:gd name="T32" fmla="*/ 192 w 337"/>
                    <a:gd name="T33" fmla="*/ 100 h 220"/>
                    <a:gd name="T34" fmla="*/ 146 w 337"/>
                    <a:gd name="T35" fmla="*/ 74 h 220"/>
                    <a:gd name="T36" fmla="*/ 167 w 337"/>
                    <a:gd name="T37" fmla="*/ 119 h 220"/>
                    <a:gd name="T38" fmla="*/ 178 w 337"/>
                    <a:gd name="T39" fmla="*/ 145 h 220"/>
                    <a:gd name="T40" fmla="*/ 178 w 337"/>
                    <a:gd name="T41" fmla="*/ 157 h 220"/>
                    <a:gd name="T42" fmla="*/ 167 w 337"/>
                    <a:gd name="T43" fmla="*/ 176 h 220"/>
                    <a:gd name="T44" fmla="*/ 146 w 337"/>
                    <a:gd name="T45" fmla="*/ 176 h 220"/>
                    <a:gd name="T46" fmla="*/ 121 w 337"/>
                    <a:gd name="T47" fmla="*/ 157 h 220"/>
                    <a:gd name="T48" fmla="*/ 84 w 337"/>
                    <a:gd name="T49" fmla="*/ 125 h 220"/>
                    <a:gd name="T50" fmla="*/ 84 w 337"/>
                    <a:gd name="T51" fmla="*/ 145 h 220"/>
                    <a:gd name="T52" fmla="*/ 90 w 337"/>
                    <a:gd name="T53" fmla="*/ 169 h 220"/>
                    <a:gd name="T54" fmla="*/ 90 w 337"/>
                    <a:gd name="T55" fmla="*/ 176 h 220"/>
                    <a:gd name="T56" fmla="*/ 71 w 337"/>
                    <a:gd name="T57" fmla="*/ 169 h 220"/>
                    <a:gd name="T58" fmla="*/ 52 w 337"/>
                    <a:gd name="T59" fmla="*/ 157 h 220"/>
                    <a:gd name="T60" fmla="*/ 52 w 337"/>
                    <a:gd name="T61" fmla="*/ 183 h 220"/>
                    <a:gd name="T62" fmla="*/ 46 w 337"/>
                    <a:gd name="T63" fmla="*/ 208 h 220"/>
                    <a:gd name="T64" fmla="*/ 14 w 337"/>
                    <a:gd name="T65" fmla="*/ 220 h 220"/>
                    <a:gd name="T66" fmla="*/ 0 w 337"/>
                    <a:gd name="T67" fmla="*/ 214 h 220"/>
                    <a:gd name="T68" fmla="*/ 0 w 337"/>
                    <a:gd name="T69" fmla="*/ 183 h 220"/>
                    <a:gd name="T70" fmla="*/ 0 w 337"/>
                    <a:gd name="T71" fmla="*/ 145 h 220"/>
                    <a:gd name="T72" fmla="*/ 0 w 337"/>
                    <a:gd name="T73" fmla="*/ 63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37" h="220">
                      <a:moveTo>
                        <a:pt x="0" y="63"/>
                      </a:moveTo>
                      <a:lnTo>
                        <a:pt x="96" y="6"/>
                      </a:lnTo>
                      <a:lnTo>
                        <a:pt x="160" y="0"/>
                      </a:lnTo>
                      <a:lnTo>
                        <a:pt x="241" y="25"/>
                      </a:lnTo>
                      <a:lnTo>
                        <a:pt x="297" y="69"/>
                      </a:lnTo>
                      <a:lnTo>
                        <a:pt x="337" y="100"/>
                      </a:lnTo>
                      <a:lnTo>
                        <a:pt x="337" y="125"/>
                      </a:lnTo>
                      <a:lnTo>
                        <a:pt x="311" y="137"/>
                      </a:lnTo>
                      <a:lnTo>
                        <a:pt x="267" y="106"/>
                      </a:lnTo>
                      <a:lnTo>
                        <a:pt x="204" y="74"/>
                      </a:lnTo>
                      <a:lnTo>
                        <a:pt x="260" y="112"/>
                      </a:lnTo>
                      <a:lnTo>
                        <a:pt x="273" y="137"/>
                      </a:lnTo>
                      <a:lnTo>
                        <a:pt x="273" y="157"/>
                      </a:lnTo>
                      <a:lnTo>
                        <a:pt x="235" y="157"/>
                      </a:lnTo>
                      <a:lnTo>
                        <a:pt x="218" y="157"/>
                      </a:lnTo>
                      <a:lnTo>
                        <a:pt x="204" y="132"/>
                      </a:lnTo>
                      <a:lnTo>
                        <a:pt x="192" y="100"/>
                      </a:lnTo>
                      <a:lnTo>
                        <a:pt x="146" y="74"/>
                      </a:lnTo>
                      <a:lnTo>
                        <a:pt x="167" y="119"/>
                      </a:lnTo>
                      <a:lnTo>
                        <a:pt x="178" y="145"/>
                      </a:lnTo>
                      <a:lnTo>
                        <a:pt x="178" y="157"/>
                      </a:lnTo>
                      <a:lnTo>
                        <a:pt x="167" y="176"/>
                      </a:lnTo>
                      <a:lnTo>
                        <a:pt x="146" y="176"/>
                      </a:lnTo>
                      <a:lnTo>
                        <a:pt x="121" y="157"/>
                      </a:lnTo>
                      <a:lnTo>
                        <a:pt x="84" y="125"/>
                      </a:lnTo>
                      <a:lnTo>
                        <a:pt x="84" y="145"/>
                      </a:lnTo>
                      <a:lnTo>
                        <a:pt x="90" y="169"/>
                      </a:lnTo>
                      <a:lnTo>
                        <a:pt x="90" y="176"/>
                      </a:lnTo>
                      <a:lnTo>
                        <a:pt x="71" y="169"/>
                      </a:lnTo>
                      <a:lnTo>
                        <a:pt x="52" y="157"/>
                      </a:lnTo>
                      <a:lnTo>
                        <a:pt x="52" y="183"/>
                      </a:lnTo>
                      <a:lnTo>
                        <a:pt x="46" y="208"/>
                      </a:lnTo>
                      <a:lnTo>
                        <a:pt x="14" y="220"/>
                      </a:lnTo>
                      <a:lnTo>
                        <a:pt x="0" y="214"/>
                      </a:lnTo>
                      <a:lnTo>
                        <a:pt x="0" y="183"/>
                      </a:lnTo>
                      <a:lnTo>
                        <a:pt x="0" y="145"/>
                      </a:lnTo>
                      <a:lnTo>
                        <a:pt x="0" y="63"/>
                      </a:lnTo>
                      <a:close/>
                    </a:path>
                  </a:pathLst>
                </a:custGeom>
                <a:solidFill>
                  <a:srgbClr val="C08040"/>
                </a:solidFill>
                <a:ln w="11113">
                  <a:solidFill>
                    <a:srgbClr val="000000"/>
                  </a:solidFill>
                  <a:prstDash val="solid"/>
                  <a:round/>
                  <a:headEnd/>
                  <a:tailEnd/>
                </a:ln>
              </p:spPr>
              <p:txBody>
                <a:bodyPr/>
                <a:lstStyle/>
                <a:p>
                  <a:endParaRPr lang="zh-CN" altLang="en-US"/>
                </a:p>
              </p:txBody>
            </p:sp>
          </p:grpSp>
          <p:sp>
            <p:nvSpPr>
              <p:cNvPr id="4192" name="Freeform 96"/>
              <p:cNvSpPr>
                <a:spLocks/>
              </p:cNvSpPr>
              <p:nvPr/>
            </p:nvSpPr>
            <p:spPr bwMode="auto">
              <a:xfrm>
                <a:off x="3237" y="1658"/>
                <a:ext cx="468" cy="354"/>
              </a:xfrm>
              <a:custGeom>
                <a:avLst/>
                <a:gdLst>
                  <a:gd name="T0" fmla="*/ 0 w 468"/>
                  <a:gd name="T1" fmla="*/ 110 h 354"/>
                  <a:gd name="T2" fmla="*/ 90 w 468"/>
                  <a:gd name="T3" fmla="*/ 202 h 354"/>
                  <a:gd name="T4" fmla="*/ 96 w 468"/>
                  <a:gd name="T5" fmla="*/ 261 h 354"/>
                  <a:gd name="T6" fmla="*/ 104 w 468"/>
                  <a:gd name="T7" fmla="*/ 354 h 354"/>
                  <a:gd name="T8" fmla="*/ 129 w 468"/>
                  <a:gd name="T9" fmla="*/ 354 h 354"/>
                  <a:gd name="T10" fmla="*/ 155 w 468"/>
                  <a:gd name="T11" fmla="*/ 326 h 354"/>
                  <a:gd name="T12" fmla="*/ 167 w 468"/>
                  <a:gd name="T13" fmla="*/ 273 h 354"/>
                  <a:gd name="T14" fmla="*/ 167 w 468"/>
                  <a:gd name="T15" fmla="*/ 195 h 354"/>
                  <a:gd name="T16" fmla="*/ 174 w 468"/>
                  <a:gd name="T17" fmla="*/ 240 h 354"/>
                  <a:gd name="T18" fmla="*/ 180 w 468"/>
                  <a:gd name="T19" fmla="*/ 267 h 354"/>
                  <a:gd name="T20" fmla="*/ 186 w 468"/>
                  <a:gd name="T21" fmla="*/ 293 h 354"/>
                  <a:gd name="T22" fmla="*/ 212 w 468"/>
                  <a:gd name="T23" fmla="*/ 293 h 354"/>
                  <a:gd name="T24" fmla="*/ 238 w 468"/>
                  <a:gd name="T25" fmla="*/ 267 h 354"/>
                  <a:gd name="T26" fmla="*/ 238 w 468"/>
                  <a:gd name="T27" fmla="*/ 235 h 354"/>
                  <a:gd name="T28" fmla="*/ 258 w 468"/>
                  <a:gd name="T29" fmla="*/ 187 h 354"/>
                  <a:gd name="T30" fmla="*/ 263 w 468"/>
                  <a:gd name="T31" fmla="*/ 221 h 354"/>
                  <a:gd name="T32" fmla="*/ 278 w 468"/>
                  <a:gd name="T33" fmla="*/ 254 h 354"/>
                  <a:gd name="T34" fmla="*/ 310 w 468"/>
                  <a:gd name="T35" fmla="*/ 240 h 354"/>
                  <a:gd name="T36" fmla="*/ 321 w 468"/>
                  <a:gd name="T37" fmla="*/ 214 h 354"/>
                  <a:gd name="T38" fmla="*/ 321 w 468"/>
                  <a:gd name="T39" fmla="*/ 235 h 354"/>
                  <a:gd name="T40" fmla="*/ 362 w 468"/>
                  <a:gd name="T41" fmla="*/ 214 h 354"/>
                  <a:gd name="T42" fmla="*/ 380 w 468"/>
                  <a:gd name="T43" fmla="*/ 168 h 354"/>
                  <a:gd name="T44" fmla="*/ 367 w 468"/>
                  <a:gd name="T45" fmla="*/ 240 h 354"/>
                  <a:gd name="T46" fmla="*/ 362 w 468"/>
                  <a:gd name="T47" fmla="*/ 267 h 354"/>
                  <a:gd name="T48" fmla="*/ 386 w 468"/>
                  <a:gd name="T49" fmla="*/ 273 h 354"/>
                  <a:gd name="T50" fmla="*/ 391 w 468"/>
                  <a:gd name="T51" fmla="*/ 306 h 354"/>
                  <a:gd name="T52" fmla="*/ 431 w 468"/>
                  <a:gd name="T53" fmla="*/ 300 h 354"/>
                  <a:gd name="T54" fmla="*/ 456 w 468"/>
                  <a:gd name="T55" fmla="*/ 240 h 354"/>
                  <a:gd name="T56" fmla="*/ 468 w 468"/>
                  <a:gd name="T57" fmla="*/ 168 h 354"/>
                  <a:gd name="T58" fmla="*/ 456 w 468"/>
                  <a:gd name="T59" fmla="*/ 105 h 354"/>
                  <a:gd name="T60" fmla="*/ 416 w 468"/>
                  <a:gd name="T61" fmla="*/ 52 h 354"/>
                  <a:gd name="T62" fmla="*/ 373 w 468"/>
                  <a:gd name="T63" fmla="*/ 11 h 354"/>
                  <a:gd name="T64" fmla="*/ 347 w 468"/>
                  <a:gd name="T65" fmla="*/ 45 h 354"/>
                  <a:gd name="T66" fmla="*/ 315 w 468"/>
                  <a:gd name="T67" fmla="*/ 19 h 354"/>
                  <a:gd name="T68" fmla="*/ 296 w 468"/>
                  <a:gd name="T69" fmla="*/ 5 h 354"/>
                  <a:gd name="T70" fmla="*/ 284 w 468"/>
                  <a:gd name="T71" fmla="*/ 19 h 354"/>
                  <a:gd name="T72" fmla="*/ 251 w 468"/>
                  <a:gd name="T73" fmla="*/ 11 h 354"/>
                  <a:gd name="T74" fmla="*/ 244 w 468"/>
                  <a:gd name="T75" fmla="*/ 45 h 354"/>
                  <a:gd name="T76" fmla="*/ 232 w 468"/>
                  <a:gd name="T77" fmla="*/ 25 h 354"/>
                  <a:gd name="T78" fmla="*/ 200 w 468"/>
                  <a:gd name="T79" fmla="*/ 19 h 354"/>
                  <a:gd name="T80" fmla="*/ 167 w 468"/>
                  <a:gd name="T81" fmla="*/ 0 h 354"/>
                  <a:gd name="T82" fmla="*/ 155 w 468"/>
                  <a:gd name="T83" fmla="*/ 25 h 354"/>
                  <a:gd name="T84" fmla="*/ 136 w 468"/>
                  <a:gd name="T85" fmla="*/ 11 h 354"/>
                  <a:gd name="T86" fmla="*/ 109 w 468"/>
                  <a:gd name="T87" fmla="*/ 5 h 354"/>
                  <a:gd name="T88" fmla="*/ 90 w 468"/>
                  <a:gd name="T89" fmla="*/ 11 h 354"/>
                  <a:gd name="T90" fmla="*/ 84 w 468"/>
                  <a:gd name="T91" fmla="*/ 52 h 354"/>
                  <a:gd name="T92" fmla="*/ 90 w 468"/>
                  <a:gd name="T93" fmla="*/ 58 h 354"/>
                  <a:gd name="T94" fmla="*/ 71 w 468"/>
                  <a:gd name="T95" fmla="*/ 58 h 354"/>
                  <a:gd name="T96" fmla="*/ 5 w 468"/>
                  <a:gd name="T97" fmla="*/ 52 h 354"/>
                  <a:gd name="T98" fmla="*/ 0 w 468"/>
                  <a:gd name="T99" fmla="*/ 11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68" h="354">
                    <a:moveTo>
                      <a:pt x="0" y="110"/>
                    </a:moveTo>
                    <a:lnTo>
                      <a:pt x="90" y="202"/>
                    </a:lnTo>
                    <a:lnTo>
                      <a:pt x="96" y="261"/>
                    </a:lnTo>
                    <a:lnTo>
                      <a:pt x="104" y="354"/>
                    </a:lnTo>
                    <a:lnTo>
                      <a:pt x="129" y="354"/>
                    </a:lnTo>
                    <a:lnTo>
                      <a:pt x="155" y="326"/>
                    </a:lnTo>
                    <a:lnTo>
                      <a:pt x="167" y="273"/>
                    </a:lnTo>
                    <a:lnTo>
                      <a:pt x="167" y="195"/>
                    </a:lnTo>
                    <a:lnTo>
                      <a:pt x="174" y="240"/>
                    </a:lnTo>
                    <a:lnTo>
                      <a:pt x="180" y="267"/>
                    </a:lnTo>
                    <a:lnTo>
                      <a:pt x="186" y="293"/>
                    </a:lnTo>
                    <a:lnTo>
                      <a:pt x="212" y="293"/>
                    </a:lnTo>
                    <a:lnTo>
                      <a:pt x="238" y="267"/>
                    </a:lnTo>
                    <a:lnTo>
                      <a:pt x="238" y="235"/>
                    </a:lnTo>
                    <a:lnTo>
                      <a:pt x="258" y="187"/>
                    </a:lnTo>
                    <a:lnTo>
                      <a:pt x="263" y="221"/>
                    </a:lnTo>
                    <a:lnTo>
                      <a:pt x="278" y="254"/>
                    </a:lnTo>
                    <a:lnTo>
                      <a:pt x="310" y="240"/>
                    </a:lnTo>
                    <a:lnTo>
                      <a:pt x="321" y="214"/>
                    </a:lnTo>
                    <a:lnTo>
                      <a:pt x="321" y="235"/>
                    </a:lnTo>
                    <a:lnTo>
                      <a:pt x="362" y="214"/>
                    </a:lnTo>
                    <a:lnTo>
                      <a:pt x="380" y="168"/>
                    </a:lnTo>
                    <a:lnTo>
                      <a:pt x="367" y="240"/>
                    </a:lnTo>
                    <a:lnTo>
                      <a:pt x="362" y="267"/>
                    </a:lnTo>
                    <a:lnTo>
                      <a:pt x="386" y="273"/>
                    </a:lnTo>
                    <a:lnTo>
                      <a:pt x="391" y="306"/>
                    </a:lnTo>
                    <a:lnTo>
                      <a:pt x="431" y="300"/>
                    </a:lnTo>
                    <a:lnTo>
                      <a:pt x="456" y="240"/>
                    </a:lnTo>
                    <a:lnTo>
                      <a:pt x="468" y="168"/>
                    </a:lnTo>
                    <a:lnTo>
                      <a:pt x="456" y="105"/>
                    </a:lnTo>
                    <a:lnTo>
                      <a:pt x="416" y="52"/>
                    </a:lnTo>
                    <a:lnTo>
                      <a:pt x="373" y="11"/>
                    </a:lnTo>
                    <a:lnTo>
                      <a:pt x="347" y="45"/>
                    </a:lnTo>
                    <a:lnTo>
                      <a:pt x="315" y="19"/>
                    </a:lnTo>
                    <a:lnTo>
                      <a:pt x="296" y="5"/>
                    </a:lnTo>
                    <a:lnTo>
                      <a:pt x="284" y="19"/>
                    </a:lnTo>
                    <a:lnTo>
                      <a:pt x="251" y="11"/>
                    </a:lnTo>
                    <a:lnTo>
                      <a:pt x="244" y="45"/>
                    </a:lnTo>
                    <a:lnTo>
                      <a:pt x="232" y="25"/>
                    </a:lnTo>
                    <a:lnTo>
                      <a:pt x="200" y="19"/>
                    </a:lnTo>
                    <a:lnTo>
                      <a:pt x="167" y="0"/>
                    </a:lnTo>
                    <a:lnTo>
                      <a:pt x="155" y="25"/>
                    </a:lnTo>
                    <a:lnTo>
                      <a:pt x="136" y="11"/>
                    </a:lnTo>
                    <a:lnTo>
                      <a:pt x="109" y="5"/>
                    </a:lnTo>
                    <a:lnTo>
                      <a:pt x="90" y="11"/>
                    </a:lnTo>
                    <a:lnTo>
                      <a:pt x="84" y="52"/>
                    </a:lnTo>
                    <a:lnTo>
                      <a:pt x="90" y="58"/>
                    </a:lnTo>
                    <a:lnTo>
                      <a:pt x="71" y="58"/>
                    </a:lnTo>
                    <a:lnTo>
                      <a:pt x="5" y="52"/>
                    </a:lnTo>
                    <a:lnTo>
                      <a:pt x="0" y="110"/>
                    </a:lnTo>
                    <a:close/>
                  </a:path>
                </a:pathLst>
              </a:custGeom>
              <a:solidFill>
                <a:srgbClr val="C08040"/>
              </a:solidFill>
              <a:ln w="11113">
                <a:solidFill>
                  <a:srgbClr val="000000"/>
                </a:solidFill>
                <a:prstDash val="solid"/>
                <a:round/>
                <a:headEnd/>
                <a:tailEnd/>
              </a:ln>
            </p:spPr>
            <p:txBody>
              <a:bodyPr/>
              <a:lstStyle/>
              <a:p>
                <a:endParaRPr lang="zh-CN" altLang="en-US"/>
              </a:p>
            </p:txBody>
          </p:sp>
          <p:grpSp>
            <p:nvGrpSpPr>
              <p:cNvPr id="4193" name="Group 97"/>
              <p:cNvGrpSpPr>
                <a:grpSpLocks/>
              </p:cNvGrpSpPr>
              <p:nvPr/>
            </p:nvGrpSpPr>
            <p:grpSpPr bwMode="auto">
              <a:xfrm>
                <a:off x="2829" y="1472"/>
                <a:ext cx="573" cy="140"/>
                <a:chOff x="2829" y="1472"/>
                <a:chExt cx="573" cy="140"/>
              </a:xfrm>
            </p:grpSpPr>
            <p:sp>
              <p:nvSpPr>
                <p:cNvPr id="4194" name="Freeform 98"/>
                <p:cNvSpPr>
                  <a:spLocks/>
                </p:cNvSpPr>
                <p:nvPr/>
              </p:nvSpPr>
              <p:spPr bwMode="auto">
                <a:xfrm>
                  <a:off x="2829" y="1497"/>
                  <a:ext cx="522" cy="102"/>
                </a:xfrm>
                <a:custGeom>
                  <a:avLst/>
                  <a:gdLst>
                    <a:gd name="T0" fmla="*/ 0 w 522"/>
                    <a:gd name="T1" fmla="*/ 4 h 102"/>
                    <a:gd name="T2" fmla="*/ 66 w 522"/>
                    <a:gd name="T3" fmla="*/ 0 h 102"/>
                    <a:gd name="T4" fmla="*/ 135 w 522"/>
                    <a:gd name="T5" fmla="*/ 17 h 102"/>
                    <a:gd name="T6" fmla="*/ 185 w 522"/>
                    <a:gd name="T7" fmla="*/ 35 h 102"/>
                    <a:gd name="T8" fmla="*/ 259 w 522"/>
                    <a:gd name="T9" fmla="*/ 67 h 102"/>
                    <a:gd name="T10" fmla="*/ 322 w 522"/>
                    <a:gd name="T11" fmla="*/ 83 h 102"/>
                    <a:gd name="T12" fmla="*/ 379 w 522"/>
                    <a:gd name="T13" fmla="*/ 75 h 102"/>
                    <a:gd name="T14" fmla="*/ 440 w 522"/>
                    <a:gd name="T15" fmla="*/ 83 h 102"/>
                    <a:gd name="T16" fmla="*/ 487 w 522"/>
                    <a:gd name="T17" fmla="*/ 86 h 102"/>
                    <a:gd name="T18" fmla="*/ 522 w 522"/>
                    <a:gd name="T19"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2" h="102">
                      <a:moveTo>
                        <a:pt x="0" y="4"/>
                      </a:moveTo>
                      <a:lnTo>
                        <a:pt x="66" y="0"/>
                      </a:lnTo>
                      <a:lnTo>
                        <a:pt x="135" y="17"/>
                      </a:lnTo>
                      <a:lnTo>
                        <a:pt x="185" y="35"/>
                      </a:lnTo>
                      <a:lnTo>
                        <a:pt x="259" y="67"/>
                      </a:lnTo>
                      <a:lnTo>
                        <a:pt x="322" y="83"/>
                      </a:lnTo>
                      <a:lnTo>
                        <a:pt x="379" y="75"/>
                      </a:lnTo>
                      <a:lnTo>
                        <a:pt x="440" y="83"/>
                      </a:lnTo>
                      <a:lnTo>
                        <a:pt x="487" y="86"/>
                      </a:lnTo>
                      <a:lnTo>
                        <a:pt x="522" y="102"/>
                      </a:lnTo>
                    </a:path>
                  </a:pathLst>
                </a:custGeom>
                <a:noFill/>
                <a:ln w="11113">
                  <a:solidFill>
                    <a:srgbClr val="C0804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95" name="Freeform 99"/>
                <p:cNvSpPr>
                  <a:spLocks/>
                </p:cNvSpPr>
                <p:nvPr/>
              </p:nvSpPr>
              <p:spPr bwMode="auto">
                <a:xfrm>
                  <a:off x="2938" y="1472"/>
                  <a:ext cx="464" cy="140"/>
                </a:xfrm>
                <a:custGeom>
                  <a:avLst/>
                  <a:gdLst>
                    <a:gd name="T0" fmla="*/ 0 w 464"/>
                    <a:gd name="T1" fmla="*/ 0 h 140"/>
                    <a:gd name="T2" fmla="*/ 35 w 464"/>
                    <a:gd name="T3" fmla="*/ 23 h 140"/>
                    <a:gd name="T4" fmla="*/ 93 w 464"/>
                    <a:gd name="T5" fmla="*/ 42 h 140"/>
                    <a:gd name="T6" fmla="*/ 133 w 464"/>
                    <a:gd name="T7" fmla="*/ 54 h 140"/>
                    <a:gd name="T8" fmla="*/ 181 w 464"/>
                    <a:gd name="T9" fmla="*/ 60 h 140"/>
                    <a:gd name="T10" fmla="*/ 226 w 464"/>
                    <a:gd name="T11" fmla="*/ 49 h 140"/>
                    <a:gd name="T12" fmla="*/ 302 w 464"/>
                    <a:gd name="T13" fmla="*/ 60 h 140"/>
                    <a:gd name="T14" fmla="*/ 353 w 464"/>
                    <a:gd name="T15" fmla="*/ 71 h 140"/>
                    <a:gd name="T16" fmla="*/ 398 w 464"/>
                    <a:gd name="T17" fmla="*/ 76 h 140"/>
                    <a:gd name="T18" fmla="*/ 449 w 464"/>
                    <a:gd name="T19" fmla="*/ 100 h 140"/>
                    <a:gd name="T20" fmla="*/ 464 w 464"/>
                    <a:gd name="T21"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4" h="140">
                      <a:moveTo>
                        <a:pt x="0" y="0"/>
                      </a:moveTo>
                      <a:lnTo>
                        <a:pt x="35" y="23"/>
                      </a:lnTo>
                      <a:lnTo>
                        <a:pt x="93" y="42"/>
                      </a:lnTo>
                      <a:lnTo>
                        <a:pt x="133" y="54"/>
                      </a:lnTo>
                      <a:lnTo>
                        <a:pt x="181" y="60"/>
                      </a:lnTo>
                      <a:lnTo>
                        <a:pt x="226" y="49"/>
                      </a:lnTo>
                      <a:lnTo>
                        <a:pt x="302" y="60"/>
                      </a:lnTo>
                      <a:lnTo>
                        <a:pt x="353" y="71"/>
                      </a:lnTo>
                      <a:lnTo>
                        <a:pt x="398" y="76"/>
                      </a:lnTo>
                      <a:lnTo>
                        <a:pt x="449" y="100"/>
                      </a:lnTo>
                      <a:lnTo>
                        <a:pt x="464" y="140"/>
                      </a:lnTo>
                    </a:path>
                  </a:pathLst>
                </a:custGeom>
                <a:noFill/>
                <a:ln w="11113">
                  <a:solidFill>
                    <a:srgbClr val="C0804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4196" name="Freeform 100"/>
              <p:cNvSpPr>
                <a:spLocks/>
              </p:cNvSpPr>
              <p:nvPr/>
            </p:nvSpPr>
            <p:spPr bwMode="auto">
              <a:xfrm>
                <a:off x="2581" y="1833"/>
                <a:ext cx="142" cy="159"/>
              </a:xfrm>
              <a:custGeom>
                <a:avLst/>
                <a:gdLst>
                  <a:gd name="T0" fmla="*/ 129 w 142"/>
                  <a:gd name="T1" fmla="*/ 0 h 159"/>
                  <a:gd name="T2" fmla="*/ 22 w 142"/>
                  <a:gd name="T3" fmla="*/ 76 h 159"/>
                  <a:gd name="T4" fmla="*/ 0 w 142"/>
                  <a:gd name="T5" fmla="*/ 108 h 159"/>
                  <a:gd name="T6" fmla="*/ 9 w 142"/>
                  <a:gd name="T7" fmla="*/ 139 h 159"/>
                  <a:gd name="T8" fmla="*/ 27 w 142"/>
                  <a:gd name="T9" fmla="*/ 159 h 159"/>
                  <a:gd name="T10" fmla="*/ 63 w 142"/>
                  <a:gd name="T11" fmla="*/ 149 h 159"/>
                  <a:gd name="T12" fmla="*/ 142 w 142"/>
                  <a:gd name="T13" fmla="*/ 67 h 159"/>
                  <a:gd name="T14" fmla="*/ 129 w 142"/>
                  <a:gd name="T15" fmla="*/ 0 h 1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159">
                    <a:moveTo>
                      <a:pt x="129" y="0"/>
                    </a:moveTo>
                    <a:lnTo>
                      <a:pt x="22" y="76"/>
                    </a:lnTo>
                    <a:lnTo>
                      <a:pt x="0" y="108"/>
                    </a:lnTo>
                    <a:lnTo>
                      <a:pt x="9" y="139"/>
                    </a:lnTo>
                    <a:lnTo>
                      <a:pt x="27" y="159"/>
                    </a:lnTo>
                    <a:lnTo>
                      <a:pt x="63" y="149"/>
                    </a:lnTo>
                    <a:lnTo>
                      <a:pt x="142" y="67"/>
                    </a:lnTo>
                    <a:lnTo>
                      <a:pt x="129" y="0"/>
                    </a:lnTo>
                    <a:close/>
                  </a:path>
                </a:pathLst>
              </a:custGeom>
              <a:solidFill>
                <a:srgbClr val="F0F0FF"/>
              </a:solidFill>
              <a:ln w="11113">
                <a:solidFill>
                  <a:srgbClr val="000000"/>
                </a:solidFill>
                <a:prstDash val="solid"/>
                <a:round/>
                <a:headEnd/>
                <a:tailEnd/>
              </a:ln>
            </p:spPr>
            <p:txBody>
              <a:bodyPr/>
              <a:lstStyle/>
              <a:p>
                <a:endParaRPr lang="zh-CN" altLang="en-US"/>
              </a:p>
            </p:txBody>
          </p:sp>
          <p:sp>
            <p:nvSpPr>
              <p:cNvPr id="4197" name="Oval 101"/>
              <p:cNvSpPr>
                <a:spLocks noChangeArrowheads="1"/>
              </p:cNvSpPr>
              <p:nvPr/>
            </p:nvSpPr>
            <p:spPr bwMode="auto">
              <a:xfrm>
                <a:off x="2652" y="1886"/>
                <a:ext cx="50" cy="49"/>
              </a:xfrm>
              <a:prstGeom prst="ellipse">
                <a:avLst/>
              </a:prstGeom>
              <a:solidFill>
                <a:srgbClr val="009080"/>
              </a:solidFill>
              <a:ln w="11176">
                <a:solidFill>
                  <a:srgbClr val="000000"/>
                </a:solidFill>
                <a:round/>
                <a:headEnd/>
                <a:tailEnd/>
              </a:ln>
            </p:spPr>
            <p:txBody>
              <a:bodyPr/>
              <a:lstStyle/>
              <a:p>
                <a:endParaRPr lang="zh-CN" altLang="en-US"/>
              </a:p>
            </p:txBody>
          </p:sp>
          <p:sp>
            <p:nvSpPr>
              <p:cNvPr id="4198" name="Freeform 102"/>
              <p:cNvSpPr>
                <a:spLocks/>
              </p:cNvSpPr>
              <p:nvPr/>
            </p:nvSpPr>
            <p:spPr bwMode="auto">
              <a:xfrm rot="1500000">
                <a:off x="2523" y="1795"/>
                <a:ext cx="190" cy="144"/>
              </a:xfrm>
              <a:custGeom>
                <a:avLst/>
                <a:gdLst>
                  <a:gd name="T0" fmla="*/ 184 w 190"/>
                  <a:gd name="T1" fmla="*/ 15 h 144"/>
                  <a:gd name="T2" fmla="*/ 175 w 190"/>
                  <a:gd name="T3" fmla="*/ 4 h 144"/>
                  <a:gd name="T4" fmla="*/ 166 w 190"/>
                  <a:gd name="T5" fmla="*/ 0 h 144"/>
                  <a:gd name="T6" fmla="*/ 155 w 190"/>
                  <a:gd name="T7" fmla="*/ 1 h 144"/>
                  <a:gd name="T8" fmla="*/ 145 w 190"/>
                  <a:gd name="T9" fmla="*/ 9 h 144"/>
                  <a:gd name="T10" fmla="*/ 6 w 190"/>
                  <a:gd name="T11" fmla="*/ 100 h 144"/>
                  <a:gd name="T12" fmla="*/ 2 w 190"/>
                  <a:gd name="T13" fmla="*/ 108 h 144"/>
                  <a:gd name="T14" fmla="*/ 0 w 190"/>
                  <a:gd name="T15" fmla="*/ 120 h 144"/>
                  <a:gd name="T16" fmla="*/ 4 w 190"/>
                  <a:gd name="T17" fmla="*/ 132 h 144"/>
                  <a:gd name="T18" fmla="*/ 12 w 190"/>
                  <a:gd name="T19" fmla="*/ 141 h 144"/>
                  <a:gd name="T20" fmla="*/ 22 w 190"/>
                  <a:gd name="T21" fmla="*/ 144 h 144"/>
                  <a:gd name="T22" fmla="*/ 35 w 190"/>
                  <a:gd name="T23" fmla="*/ 141 h 144"/>
                  <a:gd name="T24" fmla="*/ 181 w 190"/>
                  <a:gd name="T25" fmla="*/ 46 h 144"/>
                  <a:gd name="T26" fmla="*/ 189 w 190"/>
                  <a:gd name="T27" fmla="*/ 38 h 144"/>
                  <a:gd name="T28" fmla="*/ 190 w 190"/>
                  <a:gd name="T29" fmla="*/ 28 h 144"/>
                  <a:gd name="T30" fmla="*/ 184 w 190"/>
                  <a:gd name="T31" fmla="*/ 15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0" h="144">
                    <a:moveTo>
                      <a:pt x="184" y="15"/>
                    </a:moveTo>
                    <a:lnTo>
                      <a:pt x="175" y="4"/>
                    </a:lnTo>
                    <a:lnTo>
                      <a:pt x="166" y="0"/>
                    </a:lnTo>
                    <a:lnTo>
                      <a:pt x="155" y="1"/>
                    </a:lnTo>
                    <a:lnTo>
                      <a:pt x="145" y="9"/>
                    </a:lnTo>
                    <a:lnTo>
                      <a:pt x="6" y="100"/>
                    </a:lnTo>
                    <a:lnTo>
                      <a:pt x="2" y="108"/>
                    </a:lnTo>
                    <a:lnTo>
                      <a:pt x="0" y="120"/>
                    </a:lnTo>
                    <a:lnTo>
                      <a:pt x="4" y="132"/>
                    </a:lnTo>
                    <a:lnTo>
                      <a:pt x="12" y="141"/>
                    </a:lnTo>
                    <a:lnTo>
                      <a:pt x="22" y="144"/>
                    </a:lnTo>
                    <a:lnTo>
                      <a:pt x="35" y="141"/>
                    </a:lnTo>
                    <a:lnTo>
                      <a:pt x="181" y="46"/>
                    </a:lnTo>
                    <a:lnTo>
                      <a:pt x="189" y="38"/>
                    </a:lnTo>
                    <a:lnTo>
                      <a:pt x="190" y="28"/>
                    </a:lnTo>
                    <a:lnTo>
                      <a:pt x="184" y="15"/>
                    </a:lnTo>
                    <a:close/>
                  </a:path>
                </a:pathLst>
              </a:custGeom>
              <a:solidFill>
                <a:srgbClr val="C08040"/>
              </a:solidFill>
              <a:ln w="11176">
                <a:solidFill>
                  <a:srgbClr val="000000"/>
                </a:solidFill>
                <a:prstDash val="solid"/>
                <a:round/>
                <a:headEnd/>
                <a:tailEnd/>
              </a:ln>
            </p:spPr>
            <p:txBody>
              <a:bodyPr/>
              <a:lstStyle/>
              <a:p>
                <a:endParaRPr lang="zh-CN" altLang="en-US"/>
              </a:p>
            </p:txBody>
          </p:sp>
          <p:sp>
            <p:nvSpPr>
              <p:cNvPr id="4199" name="Freeform 103"/>
              <p:cNvSpPr>
                <a:spLocks/>
              </p:cNvSpPr>
              <p:nvPr/>
            </p:nvSpPr>
            <p:spPr bwMode="auto">
              <a:xfrm>
                <a:off x="2577" y="1877"/>
                <a:ext cx="336" cy="321"/>
              </a:xfrm>
              <a:custGeom>
                <a:avLst/>
                <a:gdLst>
                  <a:gd name="T0" fmla="*/ 172 w 336"/>
                  <a:gd name="T1" fmla="*/ 0 h 321"/>
                  <a:gd name="T2" fmla="*/ 95 w 336"/>
                  <a:gd name="T3" fmla="*/ 71 h 321"/>
                  <a:gd name="T4" fmla="*/ 29 w 336"/>
                  <a:gd name="T5" fmla="*/ 147 h 321"/>
                  <a:gd name="T6" fmla="*/ 0 w 336"/>
                  <a:gd name="T7" fmla="*/ 210 h 321"/>
                  <a:gd name="T8" fmla="*/ 9 w 336"/>
                  <a:gd name="T9" fmla="*/ 264 h 321"/>
                  <a:gd name="T10" fmla="*/ 38 w 336"/>
                  <a:gd name="T11" fmla="*/ 299 h 321"/>
                  <a:gd name="T12" fmla="*/ 82 w 336"/>
                  <a:gd name="T13" fmla="*/ 312 h 321"/>
                  <a:gd name="T14" fmla="*/ 157 w 336"/>
                  <a:gd name="T15" fmla="*/ 321 h 321"/>
                  <a:gd name="T16" fmla="*/ 238 w 336"/>
                  <a:gd name="T17" fmla="*/ 280 h 321"/>
                  <a:gd name="T18" fmla="*/ 281 w 336"/>
                  <a:gd name="T19" fmla="*/ 280 h 321"/>
                  <a:gd name="T20" fmla="*/ 315 w 336"/>
                  <a:gd name="T21" fmla="*/ 264 h 321"/>
                  <a:gd name="T22" fmla="*/ 334 w 336"/>
                  <a:gd name="T23" fmla="*/ 236 h 321"/>
                  <a:gd name="T24" fmla="*/ 336 w 336"/>
                  <a:gd name="T25" fmla="*/ 201 h 321"/>
                  <a:gd name="T26" fmla="*/ 172 w 336"/>
                  <a:gd name="T27" fmla="*/ 0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6" h="321">
                    <a:moveTo>
                      <a:pt x="172" y="0"/>
                    </a:moveTo>
                    <a:lnTo>
                      <a:pt x="95" y="71"/>
                    </a:lnTo>
                    <a:lnTo>
                      <a:pt x="29" y="147"/>
                    </a:lnTo>
                    <a:lnTo>
                      <a:pt x="0" y="210"/>
                    </a:lnTo>
                    <a:lnTo>
                      <a:pt x="9" y="264"/>
                    </a:lnTo>
                    <a:lnTo>
                      <a:pt x="38" y="299"/>
                    </a:lnTo>
                    <a:lnTo>
                      <a:pt x="82" y="312"/>
                    </a:lnTo>
                    <a:lnTo>
                      <a:pt x="157" y="321"/>
                    </a:lnTo>
                    <a:lnTo>
                      <a:pt x="238" y="280"/>
                    </a:lnTo>
                    <a:lnTo>
                      <a:pt x="281" y="280"/>
                    </a:lnTo>
                    <a:lnTo>
                      <a:pt x="315" y="264"/>
                    </a:lnTo>
                    <a:lnTo>
                      <a:pt x="334" y="236"/>
                    </a:lnTo>
                    <a:lnTo>
                      <a:pt x="336" y="201"/>
                    </a:lnTo>
                    <a:lnTo>
                      <a:pt x="172" y="0"/>
                    </a:lnTo>
                    <a:close/>
                  </a:path>
                </a:pathLst>
              </a:custGeom>
              <a:solidFill>
                <a:srgbClr val="E0A080"/>
              </a:solidFill>
              <a:ln w="11176">
                <a:solidFill>
                  <a:srgbClr val="000000"/>
                </a:solidFill>
                <a:prstDash val="solid"/>
                <a:round/>
                <a:headEnd/>
                <a:tailEnd/>
              </a:ln>
            </p:spPr>
            <p:txBody>
              <a:bodyPr/>
              <a:lstStyle/>
              <a:p>
                <a:endParaRPr lang="zh-CN" altLang="en-US"/>
              </a:p>
            </p:txBody>
          </p:sp>
          <p:sp>
            <p:nvSpPr>
              <p:cNvPr id="4200" name="Freeform 104"/>
              <p:cNvSpPr>
                <a:spLocks/>
              </p:cNvSpPr>
              <p:nvPr/>
            </p:nvSpPr>
            <p:spPr bwMode="auto">
              <a:xfrm>
                <a:off x="2775" y="1833"/>
                <a:ext cx="167" cy="185"/>
              </a:xfrm>
              <a:custGeom>
                <a:avLst/>
                <a:gdLst>
                  <a:gd name="T0" fmla="*/ 37 w 167"/>
                  <a:gd name="T1" fmla="*/ 0 h 185"/>
                  <a:gd name="T2" fmla="*/ 138 w 167"/>
                  <a:gd name="T3" fmla="*/ 58 h 185"/>
                  <a:gd name="T4" fmla="*/ 157 w 167"/>
                  <a:gd name="T5" fmla="*/ 89 h 185"/>
                  <a:gd name="T6" fmla="*/ 167 w 167"/>
                  <a:gd name="T7" fmla="*/ 120 h 185"/>
                  <a:gd name="T8" fmla="*/ 163 w 167"/>
                  <a:gd name="T9" fmla="*/ 159 h 185"/>
                  <a:gd name="T10" fmla="*/ 144 w 167"/>
                  <a:gd name="T11" fmla="*/ 179 h 185"/>
                  <a:gd name="T12" fmla="*/ 108 w 167"/>
                  <a:gd name="T13" fmla="*/ 185 h 185"/>
                  <a:gd name="T14" fmla="*/ 66 w 167"/>
                  <a:gd name="T15" fmla="*/ 172 h 185"/>
                  <a:gd name="T16" fmla="*/ 32 w 167"/>
                  <a:gd name="T17" fmla="*/ 139 h 185"/>
                  <a:gd name="T18" fmla="*/ 6 w 167"/>
                  <a:gd name="T19" fmla="*/ 101 h 185"/>
                  <a:gd name="T20" fmla="*/ 0 w 167"/>
                  <a:gd name="T21" fmla="*/ 69 h 185"/>
                  <a:gd name="T22" fmla="*/ 37 w 167"/>
                  <a:gd name="T23"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7" h="185">
                    <a:moveTo>
                      <a:pt x="37" y="0"/>
                    </a:moveTo>
                    <a:lnTo>
                      <a:pt x="138" y="58"/>
                    </a:lnTo>
                    <a:lnTo>
                      <a:pt x="157" y="89"/>
                    </a:lnTo>
                    <a:lnTo>
                      <a:pt x="167" y="120"/>
                    </a:lnTo>
                    <a:lnTo>
                      <a:pt x="163" y="159"/>
                    </a:lnTo>
                    <a:lnTo>
                      <a:pt x="144" y="179"/>
                    </a:lnTo>
                    <a:lnTo>
                      <a:pt x="108" y="185"/>
                    </a:lnTo>
                    <a:lnTo>
                      <a:pt x="66" y="172"/>
                    </a:lnTo>
                    <a:lnTo>
                      <a:pt x="32" y="139"/>
                    </a:lnTo>
                    <a:lnTo>
                      <a:pt x="6" y="101"/>
                    </a:lnTo>
                    <a:lnTo>
                      <a:pt x="0" y="69"/>
                    </a:lnTo>
                    <a:lnTo>
                      <a:pt x="37" y="0"/>
                    </a:lnTo>
                    <a:close/>
                  </a:path>
                </a:pathLst>
              </a:custGeom>
              <a:solidFill>
                <a:srgbClr val="F0F0FF"/>
              </a:solidFill>
              <a:ln w="11113">
                <a:solidFill>
                  <a:srgbClr val="000000"/>
                </a:solidFill>
                <a:prstDash val="solid"/>
                <a:round/>
                <a:headEnd/>
                <a:tailEnd/>
              </a:ln>
            </p:spPr>
            <p:txBody>
              <a:bodyPr/>
              <a:lstStyle/>
              <a:p>
                <a:endParaRPr lang="zh-CN" altLang="en-US"/>
              </a:p>
            </p:txBody>
          </p:sp>
          <p:sp>
            <p:nvSpPr>
              <p:cNvPr id="4201" name="Oval 105"/>
              <p:cNvSpPr>
                <a:spLocks noChangeArrowheads="1"/>
              </p:cNvSpPr>
              <p:nvPr/>
            </p:nvSpPr>
            <p:spPr bwMode="auto">
              <a:xfrm>
                <a:off x="2876" y="1897"/>
                <a:ext cx="48" cy="46"/>
              </a:xfrm>
              <a:prstGeom prst="ellipse">
                <a:avLst/>
              </a:prstGeom>
              <a:solidFill>
                <a:srgbClr val="009080"/>
              </a:solidFill>
              <a:ln w="11176">
                <a:solidFill>
                  <a:srgbClr val="000000"/>
                </a:solidFill>
                <a:round/>
                <a:headEnd/>
                <a:tailEnd/>
              </a:ln>
            </p:spPr>
            <p:txBody>
              <a:bodyPr/>
              <a:lstStyle/>
              <a:p>
                <a:endParaRPr lang="zh-CN" altLang="en-US"/>
              </a:p>
            </p:txBody>
          </p:sp>
          <p:sp>
            <p:nvSpPr>
              <p:cNvPr id="4202" name="Freeform 106"/>
              <p:cNvSpPr>
                <a:spLocks/>
              </p:cNvSpPr>
              <p:nvPr/>
            </p:nvSpPr>
            <p:spPr bwMode="auto">
              <a:xfrm>
                <a:off x="2784" y="2064"/>
                <a:ext cx="296" cy="240"/>
              </a:xfrm>
              <a:custGeom>
                <a:avLst/>
                <a:gdLst>
                  <a:gd name="T0" fmla="*/ 0 w 296"/>
                  <a:gd name="T1" fmla="*/ 240 h 240"/>
                  <a:gd name="T2" fmla="*/ 192 w 296"/>
                  <a:gd name="T3" fmla="*/ 192 h 240"/>
                  <a:gd name="T4" fmla="*/ 288 w 296"/>
                  <a:gd name="T5" fmla="*/ 96 h 240"/>
                  <a:gd name="T6" fmla="*/ 240 w 296"/>
                  <a:gd name="T7" fmla="*/ 0 h 240"/>
                </a:gdLst>
                <a:ahLst/>
                <a:cxnLst>
                  <a:cxn ang="0">
                    <a:pos x="T0" y="T1"/>
                  </a:cxn>
                  <a:cxn ang="0">
                    <a:pos x="T2" y="T3"/>
                  </a:cxn>
                  <a:cxn ang="0">
                    <a:pos x="T4" y="T5"/>
                  </a:cxn>
                  <a:cxn ang="0">
                    <a:pos x="T6" y="T7"/>
                  </a:cxn>
                </a:cxnLst>
                <a:rect l="0" t="0" r="r" b="b"/>
                <a:pathLst>
                  <a:path w="296" h="240">
                    <a:moveTo>
                      <a:pt x="0" y="240"/>
                    </a:moveTo>
                    <a:cubicBezTo>
                      <a:pt x="72" y="228"/>
                      <a:pt x="144" y="216"/>
                      <a:pt x="192" y="192"/>
                    </a:cubicBezTo>
                    <a:cubicBezTo>
                      <a:pt x="240" y="168"/>
                      <a:pt x="280" y="128"/>
                      <a:pt x="288" y="96"/>
                    </a:cubicBezTo>
                    <a:cubicBezTo>
                      <a:pt x="296" y="64"/>
                      <a:pt x="268" y="32"/>
                      <a:pt x="240" y="0"/>
                    </a:cubicBezTo>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3" name="Freeform 107"/>
              <p:cNvSpPr>
                <a:spLocks/>
              </p:cNvSpPr>
              <p:nvPr/>
            </p:nvSpPr>
            <p:spPr bwMode="auto">
              <a:xfrm rot="20100000">
                <a:off x="2766" y="1775"/>
                <a:ext cx="194" cy="132"/>
              </a:xfrm>
              <a:custGeom>
                <a:avLst/>
                <a:gdLst>
                  <a:gd name="T0" fmla="*/ 5 w 194"/>
                  <a:gd name="T1" fmla="*/ 14 h 132"/>
                  <a:gd name="T2" fmla="*/ 14 w 194"/>
                  <a:gd name="T3" fmla="*/ 6 h 132"/>
                  <a:gd name="T4" fmla="*/ 24 w 194"/>
                  <a:gd name="T5" fmla="*/ 0 h 132"/>
                  <a:gd name="T6" fmla="*/ 34 w 194"/>
                  <a:gd name="T7" fmla="*/ 2 h 132"/>
                  <a:gd name="T8" fmla="*/ 44 w 194"/>
                  <a:gd name="T9" fmla="*/ 9 h 132"/>
                  <a:gd name="T10" fmla="*/ 188 w 194"/>
                  <a:gd name="T11" fmla="*/ 92 h 132"/>
                  <a:gd name="T12" fmla="*/ 191 w 194"/>
                  <a:gd name="T13" fmla="*/ 99 h 132"/>
                  <a:gd name="T14" fmla="*/ 194 w 194"/>
                  <a:gd name="T15" fmla="*/ 110 h 132"/>
                  <a:gd name="T16" fmla="*/ 190 w 194"/>
                  <a:gd name="T17" fmla="*/ 121 h 132"/>
                  <a:gd name="T18" fmla="*/ 181 w 194"/>
                  <a:gd name="T19" fmla="*/ 129 h 132"/>
                  <a:gd name="T20" fmla="*/ 172 w 194"/>
                  <a:gd name="T21" fmla="*/ 132 h 132"/>
                  <a:gd name="T22" fmla="*/ 160 w 194"/>
                  <a:gd name="T23" fmla="*/ 130 h 132"/>
                  <a:gd name="T24" fmla="*/ 8 w 194"/>
                  <a:gd name="T25" fmla="*/ 42 h 132"/>
                  <a:gd name="T26" fmla="*/ 2 w 194"/>
                  <a:gd name="T27" fmla="*/ 35 h 132"/>
                  <a:gd name="T28" fmla="*/ 0 w 194"/>
                  <a:gd name="T29" fmla="*/ 26 h 132"/>
                  <a:gd name="T30" fmla="*/ 5 w 194"/>
                  <a:gd name="T31" fmla="*/ 1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 h="132">
                    <a:moveTo>
                      <a:pt x="5" y="14"/>
                    </a:moveTo>
                    <a:lnTo>
                      <a:pt x="14" y="6"/>
                    </a:lnTo>
                    <a:lnTo>
                      <a:pt x="24" y="0"/>
                    </a:lnTo>
                    <a:lnTo>
                      <a:pt x="34" y="2"/>
                    </a:lnTo>
                    <a:lnTo>
                      <a:pt x="44" y="9"/>
                    </a:lnTo>
                    <a:lnTo>
                      <a:pt x="188" y="92"/>
                    </a:lnTo>
                    <a:lnTo>
                      <a:pt x="191" y="99"/>
                    </a:lnTo>
                    <a:lnTo>
                      <a:pt x="194" y="110"/>
                    </a:lnTo>
                    <a:lnTo>
                      <a:pt x="190" y="121"/>
                    </a:lnTo>
                    <a:lnTo>
                      <a:pt x="181" y="129"/>
                    </a:lnTo>
                    <a:lnTo>
                      <a:pt x="172" y="132"/>
                    </a:lnTo>
                    <a:lnTo>
                      <a:pt x="160" y="130"/>
                    </a:lnTo>
                    <a:lnTo>
                      <a:pt x="8" y="42"/>
                    </a:lnTo>
                    <a:lnTo>
                      <a:pt x="2" y="35"/>
                    </a:lnTo>
                    <a:lnTo>
                      <a:pt x="0" y="26"/>
                    </a:lnTo>
                    <a:lnTo>
                      <a:pt x="5" y="14"/>
                    </a:lnTo>
                    <a:close/>
                  </a:path>
                </a:pathLst>
              </a:custGeom>
              <a:solidFill>
                <a:srgbClr val="C08040"/>
              </a:solidFill>
              <a:ln w="11176">
                <a:solidFill>
                  <a:srgbClr val="000000"/>
                </a:solidFill>
                <a:prstDash val="solid"/>
                <a:round/>
                <a:headEnd/>
                <a:tailEnd/>
              </a:ln>
            </p:spPr>
            <p:txBody>
              <a:bodyPr/>
              <a:lstStyle/>
              <a:p>
                <a:endParaRPr lang="zh-CN" altLang="en-US"/>
              </a:p>
            </p:txBody>
          </p:sp>
          <p:grpSp>
            <p:nvGrpSpPr>
              <p:cNvPr id="4204" name="Group 108"/>
              <p:cNvGrpSpPr>
                <a:grpSpLocks/>
              </p:cNvGrpSpPr>
              <p:nvPr/>
            </p:nvGrpSpPr>
            <p:grpSpPr bwMode="auto">
              <a:xfrm>
                <a:off x="2205" y="2198"/>
                <a:ext cx="1888" cy="1489"/>
                <a:chOff x="2205" y="2198"/>
                <a:chExt cx="1888" cy="1489"/>
              </a:xfrm>
            </p:grpSpPr>
            <p:grpSp>
              <p:nvGrpSpPr>
                <p:cNvPr id="4205" name="Group 109"/>
                <p:cNvGrpSpPr>
                  <a:grpSpLocks/>
                </p:cNvGrpSpPr>
                <p:nvPr/>
              </p:nvGrpSpPr>
              <p:grpSpPr bwMode="auto">
                <a:xfrm>
                  <a:off x="2205" y="2423"/>
                  <a:ext cx="1888" cy="1159"/>
                  <a:chOff x="2205" y="2423"/>
                  <a:chExt cx="1888" cy="1159"/>
                </a:xfrm>
              </p:grpSpPr>
              <p:sp>
                <p:nvSpPr>
                  <p:cNvPr id="4206" name="Freeform 110"/>
                  <p:cNvSpPr>
                    <a:spLocks/>
                  </p:cNvSpPr>
                  <p:nvPr/>
                </p:nvSpPr>
                <p:spPr bwMode="auto">
                  <a:xfrm>
                    <a:off x="2205" y="2423"/>
                    <a:ext cx="1888" cy="1159"/>
                  </a:xfrm>
                  <a:custGeom>
                    <a:avLst/>
                    <a:gdLst>
                      <a:gd name="T0" fmla="*/ 690 w 1888"/>
                      <a:gd name="T1" fmla="*/ 6 h 1159"/>
                      <a:gd name="T2" fmla="*/ 1233 w 1888"/>
                      <a:gd name="T3" fmla="*/ 120 h 1159"/>
                      <a:gd name="T4" fmla="*/ 1381 w 1888"/>
                      <a:gd name="T5" fmla="*/ 488 h 1159"/>
                      <a:gd name="T6" fmla="*/ 1421 w 1888"/>
                      <a:gd name="T7" fmla="*/ 531 h 1159"/>
                      <a:gd name="T8" fmla="*/ 1449 w 1888"/>
                      <a:gd name="T9" fmla="*/ 588 h 1159"/>
                      <a:gd name="T10" fmla="*/ 1489 w 1888"/>
                      <a:gd name="T11" fmla="*/ 652 h 1159"/>
                      <a:gd name="T12" fmla="*/ 1519 w 1888"/>
                      <a:gd name="T13" fmla="*/ 699 h 1159"/>
                      <a:gd name="T14" fmla="*/ 1577 w 1888"/>
                      <a:gd name="T15" fmla="*/ 748 h 1159"/>
                      <a:gd name="T16" fmla="*/ 1610 w 1888"/>
                      <a:gd name="T17" fmla="*/ 811 h 1159"/>
                      <a:gd name="T18" fmla="*/ 1631 w 1888"/>
                      <a:gd name="T19" fmla="*/ 869 h 1159"/>
                      <a:gd name="T20" fmla="*/ 1635 w 1888"/>
                      <a:gd name="T21" fmla="*/ 931 h 1159"/>
                      <a:gd name="T22" fmla="*/ 1689 w 1888"/>
                      <a:gd name="T23" fmla="*/ 943 h 1159"/>
                      <a:gd name="T24" fmla="*/ 1741 w 1888"/>
                      <a:gd name="T25" fmla="*/ 963 h 1159"/>
                      <a:gd name="T26" fmla="*/ 1797 w 1888"/>
                      <a:gd name="T27" fmla="*/ 995 h 1159"/>
                      <a:gd name="T28" fmla="*/ 1838 w 1888"/>
                      <a:gd name="T29" fmla="*/ 1039 h 1159"/>
                      <a:gd name="T30" fmla="*/ 1863 w 1888"/>
                      <a:gd name="T31" fmla="*/ 1090 h 1159"/>
                      <a:gd name="T32" fmla="*/ 1888 w 1888"/>
                      <a:gd name="T33" fmla="*/ 1159 h 1159"/>
                      <a:gd name="T34" fmla="*/ 704 w 1888"/>
                      <a:gd name="T35" fmla="*/ 1159 h 1159"/>
                      <a:gd name="T36" fmla="*/ 672 w 1888"/>
                      <a:gd name="T37" fmla="*/ 1116 h 1159"/>
                      <a:gd name="T38" fmla="*/ 658 w 1888"/>
                      <a:gd name="T39" fmla="*/ 1076 h 1159"/>
                      <a:gd name="T40" fmla="*/ 649 w 1888"/>
                      <a:gd name="T41" fmla="*/ 1014 h 1159"/>
                      <a:gd name="T42" fmla="*/ 632 w 1888"/>
                      <a:gd name="T43" fmla="*/ 950 h 1159"/>
                      <a:gd name="T44" fmla="*/ 582 w 1888"/>
                      <a:gd name="T45" fmla="*/ 893 h 1159"/>
                      <a:gd name="T46" fmla="*/ 538 w 1888"/>
                      <a:gd name="T47" fmla="*/ 913 h 1159"/>
                      <a:gd name="T48" fmla="*/ 492 w 1888"/>
                      <a:gd name="T49" fmla="*/ 950 h 1159"/>
                      <a:gd name="T50" fmla="*/ 449 w 1888"/>
                      <a:gd name="T51" fmla="*/ 982 h 1159"/>
                      <a:gd name="T52" fmla="*/ 406 w 1888"/>
                      <a:gd name="T53" fmla="*/ 1044 h 1159"/>
                      <a:gd name="T54" fmla="*/ 372 w 1888"/>
                      <a:gd name="T55" fmla="*/ 1127 h 1159"/>
                      <a:gd name="T56" fmla="*/ 298 w 1888"/>
                      <a:gd name="T57" fmla="*/ 1105 h 1159"/>
                      <a:gd name="T58" fmla="*/ 49 w 1888"/>
                      <a:gd name="T59" fmla="*/ 1127 h 1159"/>
                      <a:gd name="T60" fmla="*/ 24 w 1888"/>
                      <a:gd name="T61" fmla="*/ 1087 h 1159"/>
                      <a:gd name="T62" fmla="*/ 2 w 1888"/>
                      <a:gd name="T63" fmla="*/ 1007 h 1159"/>
                      <a:gd name="T64" fmla="*/ 0 w 1888"/>
                      <a:gd name="T65" fmla="*/ 924 h 1159"/>
                      <a:gd name="T66" fmla="*/ 19 w 1888"/>
                      <a:gd name="T67" fmla="*/ 837 h 1159"/>
                      <a:gd name="T68" fmla="*/ 56 w 1888"/>
                      <a:gd name="T69" fmla="*/ 758 h 1159"/>
                      <a:gd name="T70" fmla="*/ 120 w 1888"/>
                      <a:gd name="T71" fmla="*/ 690 h 1159"/>
                      <a:gd name="T72" fmla="*/ 199 w 1888"/>
                      <a:gd name="T73" fmla="*/ 645 h 1159"/>
                      <a:gd name="T74" fmla="*/ 190 w 1888"/>
                      <a:gd name="T75" fmla="*/ 566 h 1159"/>
                      <a:gd name="T76" fmla="*/ 208 w 1888"/>
                      <a:gd name="T77" fmla="*/ 500 h 1159"/>
                      <a:gd name="T78" fmla="*/ 236 w 1888"/>
                      <a:gd name="T79" fmla="*/ 422 h 1159"/>
                      <a:gd name="T80" fmla="*/ 278 w 1888"/>
                      <a:gd name="T81" fmla="*/ 358 h 1159"/>
                      <a:gd name="T82" fmla="*/ 322 w 1888"/>
                      <a:gd name="T83" fmla="*/ 323 h 1159"/>
                      <a:gd name="T84" fmla="*/ 388 w 1888"/>
                      <a:gd name="T85" fmla="*/ 294 h 1159"/>
                      <a:gd name="T86" fmla="*/ 435 w 1888"/>
                      <a:gd name="T87" fmla="*/ 279 h 1159"/>
                      <a:gd name="T88" fmla="*/ 486 w 1888"/>
                      <a:gd name="T89" fmla="*/ 203 h 1159"/>
                      <a:gd name="T90" fmla="*/ 480 w 1888"/>
                      <a:gd name="T91" fmla="*/ 76 h 1159"/>
                      <a:gd name="T92" fmla="*/ 524 w 1888"/>
                      <a:gd name="T93" fmla="*/ 19 h 1159"/>
                      <a:gd name="T94" fmla="*/ 582 w 1888"/>
                      <a:gd name="T95" fmla="*/ 0 h 1159"/>
                      <a:gd name="T96" fmla="*/ 690 w 1888"/>
                      <a:gd name="T97" fmla="*/ 6 h 1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88" h="1159">
                        <a:moveTo>
                          <a:pt x="690" y="6"/>
                        </a:moveTo>
                        <a:lnTo>
                          <a:pt x="1233" y="120"/>
                        </a:lnTo>
                        <a:lnTo>
                          <a:pt x="1381" y="488"/>
                        </a:lnTo>
                        <a:lnTo>
                          <a:pt x="1421" y="531"/>
                        </a:lnTo>
                        <a:lnTo>
                          <a:pt x="1449" y="588"/>
                        </a:lnTo>
                        <a:lnTo>
                          <a:pt x="1489" y="652"/>
                        </a:lnTo>
                        <a:lnTo>
                          <a:pt x="1519" y="699"/>
                        </a:lnTo>
                        <a:lnTo>
                          <a:pt x="1577" y="748"/>
                        </a:lnTo>
                        <a:lnTo>
                          <a:pt x="1610" y="811"/>
                        </a:lnTo>
                        <a:lnTo>
                          <a:pt x="1631" y="869"/>
                        </a:lnTo>
                        <a:lnTo>
                          <a:pt x="1635" y="931"/>
                        </a:lnTo>
                        <a:lnTo>
                          <a:pt x="1689" y="943"/>
                        </a:lnTo>
                        <a:lnTo>
                          <a:pt x="1741" y="963"/>
                        </a:lnTo>
                        <a:lnTo>
                          <a:pt x="1797" y="995"/>
                        </a:lnTo>
                        <a:lnTo>
                          <a:pt x="1838" y="1039"/>
                        </a:lnTo>
                        <a:lnTo>
                          <a:pt x="1863" y="1090"/>
                        </a:lnTo>
                        <a:lnTo>
                          <a:pt x="1888" y="1159"/>
                        </a:lnTo>
                        <a:lnTo>
                          <a:pt x="704" y="1159"/>
                        </a:lnTo>
                        <a:lnTo>
                          <a:pt x="672" y="1116"/>
                        </a:lnTo>
                        <a:lnTo>
                          <a:pt x="658" y="1076"/>
                        </a:lnTo>
                        <a:lnTo>
                          <a:pt x="649" y="1014"/>
                        </a:lnTo>
                        <a:lnTo>
                          <a:pt x="632" y="950"/>
                        </a:lnTo>
                        <a:lnTo>
                          <a:pt x="582" y="893"/>
                        </a:lnTo>
                        <a:lnTo>
                          <a:pt x="538" y="913"/>
                        </a:lnTo>
                        <a:lnTo>
                          <a:pt x="492" y="950"/>
                        </a:lnTo>
                        <a:lnTo>
                          <a:pt x="449" y="982"/>
                        </a:lnTo>
                        <a:lnTo>
                          <a:pt x="406" y="1044"/>
                        </a:lnTo>
                        <a:lnTo>
                          <a:pt x="372" y="1127"/>
                        </a:lnTo>
                        <a:lnTo>
                          <a:pt x="298" y="1105"/>
                        </a:lnTo>
                        <a:lnTo>
                          <a:pt x="49" y="1127"/>
                        </a:lnTo>
                        <a:lnTo>
                          <a:pt x="24" y="1087"/>
                        </a:lnTo>
                        <a:lnTo>
                          <a:pt x="2" y="1007"/>
                        </a:lnTo>
                        <a:lnTo>
                          <a:pt x="0" y="924"/>
                        </a:lnTo>
                        <a:lnTo>
                          <a:pt x="19" y="837"/>
                        </a:lnTo>
                        <a:lnTo>
                          <a:pt x="56" y="758"/>
                        </a:lnTo>
                        <a:lnTo>
                          <a:pt x="120" y="690"/>
                        </a:lnTo>
                        <a:lnTo>
                          <a:pt x="199" y="645"/>
                        </a:lnTo>
                        <a:lnTo>
                          <a:pt x="190" y="566"/>
                        </a:lnTo>
                        <a:lnTo>
                          <a:pt x="208" y="500"/>
                        </a:lnTo>
                        <a:lnTo>
                          <a:pt x="236" y="422"/>
                        </a:lnTo>
                        <a:lnTo>
                          <a:pt x="278" y="358"/>
                        </a:lnTo>
                        <a:lnTo>
                          <a:pt x="322" y="323"/>
                        </a:lnTo>
                        <a:lnTo>
                          <a:pt x="388" y="294"/>
                        </a:lnTo>
                        <a:lnTo>
                          <a:pt x="435" y="279"/>
                        </a:lnTo>
                        <a:lnTo>
                          <a:pt x="486" y="203"/>
                        </a:lnTo>
                        <a:lnTo>
                          <a:pt x="480" y="76"/>
                        </a:lnTo>
                        <a:lnTo>
                          <a:pt x="524" y="19"/>
                        </a:lnTo>
                        <a:lnTo>
                          <a:pt x="582" y="0"/>
                        </a:lnTo>
                        <a:lnTo>
                          <a:pt x="690" y="6"/>
                        </a:lnTo>
                        <a:close/>
                      </a:path>
                    </a:pathLst>
                  </a:custGeom>
                  <a:solidFill>
                    <a:srgbClr val="4080FF"/>
                  </a:solidFill>
                  <a:ln w="11176">
                    <a:solidFill>
                      <a:srgbClr val="000000"/>
                    </a:solidFill>
                    <a:prstDash val="solid"/>
                    <a:round/>
                    <a:headEnd/>
                    <a:tailEnd/>
                  </a:ln>
                </p:spPr>
                <p:txBody>
                  <a:bodyPr/>
                  <a:lstStyle/>
                  <a:p>
                    <a:endParaRPr lang="zh-CN" altLang="en-US"/>
                  </a:p>
                </p:txBody>
              </p:sp>
              <p:sp>
                <p:nvSpPr>
                  <p:cNvPr id="4207" name="Freeform 111"/>
                  <p:cNvSpPr>
                    <a:spLocks/>
                  </p:cNvSpPr>
                  <p:nvPr/>
                </p:nvSpPr>
                <p:spPr bwMode="auto">
                  <a:xfrm>
                    <a:off x="2275" y="3203"/>
                    <a:ext cx="75" cy="213"/>
                  </a:xfrm>
                  <a:custGeom>
                    <a:avLst/>
                    <a:gdLst>
                      <a:gd name="T0" fmla="*/ 75 w 75"/>
                      <a:gd name="T1" fmla="*/ 0 h 213"/>
                      <a:gd name="T2" fmla="*/ 5 w 75"/>
                      <a:gd name="T3" fmla="*/ 76 h 213"/>
                      <a:gd name="T4" fmla="*/ 0 w 75"/>
                      <a:gd name="T5" fmla="*/ 138 h 213"/>
                      <a:gd name="T6" fmla="*/ 5 w 75"/>
                      <a:gd name="T7" fmla="*/ 195 h 213"/>
                      <a:gd name="T8" fmla="*/ 18 w 75"/>
                      <a:gd name="T9" fmla="*/ 213 h 213"/>
                    </a:gdLst>
                    <a:ahLst/>
                    <a:cxnLst>
                      <a:cxn ang="0">
                        <a:pos x="T0" y="T1"/>
                      </a:cxn>
                      <a:cxn ang="0">
                        <a:pos x="T2" y="T3"/>
                      </a:cxn>
                      <a:cxn ang="0">
                        <a:pos x="T4" y="T5"/>
                      </a:cxn>
                      <a:cxn ang="0">
                        <a:pos x="T6" y="T7"/>
                      </a:cxn>
                      <a:cxn ang="0">
                        <a:pos x="T8" y="T9"/>
                      </a:cxn>
                    </a:cxnLst>
                    <a:rect l="0" t="0" r="r" b="b"/>
                    <a:pathLst>
                      <a:path w="75" h="213">
                        <a:moveTo>
                          <a:pt x="75" y="0"/>
                        </a:moveTo>
                        <a:lnTo>
                          <a:pt x="5" y="76"/>
                        </a:lnTo>
                        <a:lnTo>
                          <a:pt x="0" y="138"/>
                        </a:lnTo>
                        <a:lnTo>
                          <a:pt x="5" y="195"/>
                        </a:lnTo>
                        <a:lnTo>
                          <a:pt x="18" y="213"/>
                        </a:lnTo>
                      </a:path>
                    </a:pathLst>
                  </a:custGeom>
                  <a:noFill/>
                  <a:ln w="11176">
                    <a:solidFill>
                      <a:srgbClr val="0020A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8" name="Freeform 112"/>
                  <p:cNvSpPr>
                    <a:spLocks/>
                  </p:cNvSpPr>
                  <p:nvPr/>
                </p:nvSpPr>
                <p:spPr bwMode="auto">
                  <a:xfrm>
                    <a:off x="2740" y="3107"/>
                    <a:ext cx="173" cy="237"/>
                  </a:xfrm>
                  <a:custGeom>
                    <a:avLst/>
                    <a:gdLst>
                      <a:gd name="T0" fmla="*/ 0 w 173"/>
                      <a:gd name="T1" fmla="*/ 172 h 237"/>
                      <a:gd name="T2" fmla="*/ 28 w 173"/>
                      <a:gd name="T3" fmla="*/ 184 h 237"/>
                      <a:gd name="T4" fmla="*/ 44 w 173"/>
                      <a:gd name="T5" fmla="*/ 197 h 237"/>
                      <a:gd name="T6" fmla="*/ 22 w 173"/>
                      <a:gd name="T7" fmla="*/ 206 h 237"/>
                      <a:gd name="T8" fmla="*/ 51 w 173"/>
                      <a:gd name="T9" fmla="*/ 215 h 237"/>
                      <a:gd name="T10" fmla="*/ 79 w 173"/>
                      <a:gd name="T11" fmla="*/ 237 h 237"/>
                      <a:gd name="T12" fmla="*/ 72 w 173"/>
                      <a:gd name="T13" fmla="*/ 179 h 237"/>
                      <a:gd name="T14" fmla="*/ 118 w 173"/>
                      <a:gd name="T15" fmla="*/ 121 h 237"/>
                      <a:gd name="T16" fmla="*/ 148 w 173"/>
                      <a:gd name="T17" fmla="*/ 99 h 237"/>
                      <a:gd name="T18" fmla="*/ 173 w 173"/>
                      <a:gd name="T19" fmla="*/ 89 h 237"/>
                      <a:gd name="T20" fmla="*/ 152 w 173"/>
                      <a:gd name="T21" fmla="*/ 89 h 237"/>
                      <a:gd name="T22" fmla="*/ 108 w 173"/>
                      <a:gd name="T23" fmla="*/ 99 h 237"/>
                      <a:gd name="T24" fmla="*/ 75 w 173"/>
                      <a:gd name="T25" fmla="*/ 125 h 237"/>
                      <a:gd name="T26" fmla="*/ 83 w 173"/>
                      <a:gd name="T27" fmla="*/ 89 h 237"/>
                      <a:gd name="T28" fmla="*/ 111 w 173"/>
                      <a:gd name="T29" fmla="*/ 38 h 237"/>
                      <a:gd name="T30" fmla="*/ 146 w 173"/>
                      <a:gd name="T31" fmla="*/ 0 h 237"/>
                      <a:gd name="T32" fmla="*/ 111 w 173"/>
                      <a:gd name="T33" fmla="*/ 18 h 237"/>
                      <a:gd name="T34" fmla="*/ 67 w 173"/>
                      <a:gd name="T35" fmla="*/ 61 h 237"/>
                      <a:gd name="T36" fmla="*/ 51 w 173"/>
                      <a:gd name="T37" fmla="*/ 115 h 237"/>
                      <a:gd name="T38" fmla="*/ 51 w 173"/>
                      <a:gd name="T39" fmla="*/ 162 h 237"/>
                      <a:gd name="T40" fmla="*/ 51 w 173"/>
                      <a:gd name="T41" fmla="*/ 187 h 237"/>
                      <a:gd name="T42" fmla="*/ 35 w 173"/>
                      <a:gd name="T43" fmla="*/ 165 h 237"/>
                      <a:gd name="T44" fmla="*/ 0 w 173"/>
                      <a:gd name="T45" fmla="*/ 172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3" h="237">
                        <a:moveTo>
                          <a:pt x="0" y="172"/>
                        </a:moveTo>
                        <a:lnTo>
                          <a:pt x="28" y="184"/>
                        </a:lnTo>
                        <a:lnTo>
                          <a:pt x="44" y="197"/>
                        </a:lnTo>
                        <a:lnTo>
                          <a:pt x="22" y="206"/>
                        </a:lnTo>
                        <a:lnTo>
                          <a:pt x="51" y="215"/>
                        </a:lnTo>
                        <a:lnTo>
                          <a:pt x="79" y="237"/>
                        </a:lnTo>
                        <a:lnTo>
                          <a:pt x="72" y="179"/>
                        </a:lnTo>
                        <a:lnTo>
                          <a:pt x="118" y="121"/>
                        </a:lnTo>
                        <a:lnTo>
                          <a:pt x="148" y="99"/>
                        </a:lnTo>
                        <a:lnTo>
                          <a:pt x="173" y="89"/>
                        </a:lnTo>
                        <a:lnTo>
                          <a:pt x="152" y="89"/>
                        </a:lnTo>
                        <a:lnTo>
                          <a:pt x="108" y="99"/>
                        </a:lnTo>
                        <a:lnTo>
                          <a:pt x="75" y="125"/>
                        </a:lnTo>
                        <a:lnTo>
                          <a:pt x="83" y="89"/>
                        </a:lnTo>
                        <a:lnTo>
                          <a:pt x="111" y="38"/>
                        </a:lnTo>
                        <a:lnTo>
                          <a:pt x="146" y="0"/>
                        </a:lnTo>
                        <a:lnTo>
                          <a:pt x="111" y="18"/>
                        </a:lnTo>
                        <a:lnTo>
                          <a:pt x="67" y="61"/>
                        </a:lnTo>
                        <a:lnTo>
                          <a:pt x="51" y="115"/>
                        </a:lnTo>
                        <a:lnTo>
                          <a:pt x="51" y="162"/>
                        </a:lnTo>
                        <a:lnTo>
                          <a:pt x="51" y="187"/>
                        </a:lnTo>
                        <a:lnTo>
                          <a:pt x="35" y="165"/>
                        </a:lnTo>
                        <a:lnTo>
                          <a:pt x="0" y="172"/>
                        </a:lnTo>
                        <a:close/>
                      </a:path>
                    </a:pathLst>
                  </a:custGeom>
                  <a:solidFill>
                    <a:srgbClr val="0020A0"/>
                  </a:solidFill>
                  <a:ln w="11176">
                    <a:solidFill>
                      <a:srgbClr val="000000"/>
                    </a:solidFill>
                    <a:prstDash val="solid"/>
                    <a:round/>
                    <a:headEnd/>
                    <a:tailEnd/>
                  </a:ln>
                </p:spPr>
                <p:txBody>
                  <a:bodyPr/>
                  <a:lstStyle/>
                  <a:p>
                    <a:endParaRPr lang="zh-CN" altLang="en-US"/>
                  </a:p>
                </p:txBody>
              </p:sp>
              <p:sp>
                <p:nvSpPr>
                  <p:cNvPr id="4209" name="Freeform 113"/>
                  <p:cNvSpPr>
                    <a:spLocks/>
                  </p:cNvSpPr>
                  <p:nvPr/>
                </p:nvSpPr>
                <p:spPr bwMode="auto">
                  <a:xfrm>
                    <a:off x="2404" y="3050"/>
                    <a:ext cx="70" cy="21"/>
                  </a:xfrm>
                  <a:custGeom>
                    <a:avLst/>
                    <a:gdLst>
                      <a:gd name="T0" fmla="*/ 0 w 70"/>
                      <a:gd name="T1" fmla="*/ 21 h 21"/>
                      <a:gd name="T2" fmla="*/ 22 w 70"/>
                      <a:gd name="T3" fmla="*/ 18 h 21"/>
                      <a:gd name="T4" fmla="*/ 42 w 70"/>
                      <a:gd name="T5" fmla="*/ 3 h 21"/>
                      <a:gd name="T6" fmla="*/ 70 w 70"/>
                      <a:gd name="T7" fmla="*/ 0 h 21"/>
                    </a:gdLst>
                    <a:ahLst/>
                    <a:cxnLst>
                      <a:cxn ang="0">
                        <a:pos x="T0" y="T1"/>
                      </a:cxn>
                      <a:cxn ang="0">
                        <a:pos x="T2" y="T3"/>
                      </a:cxn>
                      <a:cxn ang="0">
                        <a:pos x="T4" y="T5"/>
                      </a:cxn>
                      <a:cxn ang="0">
                        <a:pos x="T6" y="T7"/>
                      </a:cxn>
                    </a:cxnLst>
                    <a:rect l="0" t="0" r="r" b="b"/>
                    <a:pathLst>
                      <a:path w="70" h="21">
                        <a:moveTo>
                          <a:pt x="0" y="21"/>
                        </a:moveTo>
                        <a:lnTo>
                          <a:pt x="22" y="18"/>
                        </a:lnTo>
                        <a:lnTo>
                          <a:pt x="42" y="3"/>
                        </a:lnTo>
                        <a:lnTo>
                          <a:pt x="70" y="0"/>
                        </a:lnTo>
                      </a:path>
                    </a:pathLst>
                  </a:custGeom>
                  <a:noFill/>
                  <a:ln w="11176">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10" name="Freeform 114"/>
                  <p:cNvSpPr>
                    <a:spLocks/>
                  </p:cNvSpPr>
                  <p:nvPr/>
                </p:nvSpPr>
                <p:spPr bwMode="auto">
                  <a:xfrm>
                    <a:off x="2775" y="2539"/>
                    <a:ext cx="844" cy="510"/>
                  </a:xfrm>
                  <a:custGeom>
                    <a:avLst/>
                    <a:gdLst>
                      <a:gd name="T0" fmla="*/ 0 w 844"/>
                      <a:gd name="T1" fmla="*/ 17 h 510"/>
                      <a:gd name="T2" fmla="*/ 16 w 844"/>
                      <a:gd name="T3" fmla="*/ 54 h 510"/>
                      <a:gd name="T4" fmla="*/ 54 w 844"/>
                      <a:gd name="T5" fmla="*/ 89 h 510"/>
                      <a:gd name="T6" fmla="*/ 91 w 844"/>
                      <a:gd name="T7" fmla="*/ 102 h 510"/>
                      <a:gd name="T8" fmla="*/ 144 w 844"/>
                      <a:gd name="T9" fmla="*/ 114 h 510"/>
                      <a:gd name="T10" fmla="*/ 186 w 844"/>
                      <a:gd name="T11" fmla="*/ 126 h 510"/>
                      <a:gd name="T12" fmla="*/ 256 w 844"/>
                      <a:gd name="T13" fmla="*/ 140 h 510"/>
                      <a:gd name="T14" fmla="*/ 335 w 844"/>
                      <a:gd name="T15" fmla="*/ 155 h 510"/>
                      <a:gd name="T16" fmla="*/ 405 w 844"/>
                      <a:gd name="T17" fmla="*/ 177 h 510"/>
                      <a:gd name="T18" fmla="*/ 451 w 844"/>
                      <a:gd name="T19" fmla="*/ 196 h 510"/>
                      <a:gd name="T20" fmla="*/ 503 w 844"/>
                      <a:gd name="T21" fmla="*/ 231 h 510"/>
                      <a:gd name="T22" fmla="*/ 541 w 844"/>
                      <a:gd name="T23" fmla="*/ 279 h 510"/>
                      <a:gd name="T24" fmla="*/ 576 w 844"/>
                      <a:gd name="T25" fmla="*/ 351 h 510"/>
                      <a:gd name="T26" fmla="*/ 601 w 844"/>
                      <a:gd name="T27" fmla="*/ 430 h 510"/>
                      <a:gd name="T28" fmla="*/ 614 w 844"/>
                      <a:gd name="T29" fmla="*/ 510 h 510"/>
                      <a:gd name="T30" fmla="*/ 627 w 844"/>
                      <a:gd name="T31" fmla="*/ 456 h 510"/>
                      <a:gd name="T32" fmla="*/ 640 w 844"/>
                      <a:gd name="T33" fmla="*/ 410 h 510"/>
                      <a:gd name="T34" fmla="*/ 649 w 844"/>
                      <a:gd name="T35" fmla="*/ 344 h 510"/>
                      <a:gd name="T36" fmla="*/ 652 w 844"/>
                      <a:gd name="T37" fmla="*/ 272 h 510"/>
                      <a:gd name="T38" fmla="*/ 660 w 844"/>
                      <a:gd name="T39" fmla="*/ 206 h 510"/>
                      <a:gd name="T40" fmla="*/ 661 w 844"/>
                      <a:gd name="T41" fmla="*/ 121 h 510"/>
                      <a:gd name="T42" fmla="*/ 710 w 844"/>
                      <a:gd name="T43" fmla="*/ 181 h 510"/>
                      <a:gd name="T44" fmla="*/ 731 w 844"/>
                      <a:gd name="T45" fmla="*/ 238 h 510"/>
                      <a:gd name="T46" fmla="*/ 751 w 844"/>
                      <a:gd name="T47" fmla="*/ 289 h 510"/>
                      <a:gd name="T48" fmla="*/ 763 w 844"/>
                      <a:gd name="T49" fmla="*/ 338 h 510"/>
                      <a:gd name="T50" fmla="*/ 770 w 844"/>
                      <a:gd name="T51" fmla="*/ 368 h 510"/>
                      <a:gd name="T52" fmla="*/ 844 w 844"/>
                      <a:gd name="T53" fmla="*/ 426 h 510"/>
                      <a:gd name="T54" fmla="*/ 783 w 844"/>
                      <a:gd name="T55" fmla="*/ 358 h 510"/>
                      <a:gd name="T56" fmla="*/ 770 w 844"/>
                      <a:gd name="T57" fmla="*/ 308 h 510"/>
                      <a:gd name="T58" fmla="*/ 735 w 844"/>
                      <a:gd name="T59" fmla="*/ 199 h 510"/>
                      <a:gd name="T60" fmla="*/ 668 w 844"/>
                      <a:gd name="T61" fmla="*/ 102 h 510"/>
                      <a:gd name="T62" fmla="*/ 634 w 844"/>
                      <a:gd name="T63" fmla="*/ 44 h 510"/>
                      <a:gd name="T64" fmla="*/ 586 w 844"/>
                      <a:gd name="T65" fmla="*/ 48 h 510"/>
                      <a:gd name="T66" fmla="*/ 548 w 844"/>
                      <a:gd name="T67" fmla="*/ 48 h 510"/>
                      <a:gd name="T68" fmla="*/ 494 w 844"/>
                      <a:gd name="T69" fmla="*/ 48 h 510"/>
                      <a:gd name="T70" fmla="*/ 433 w 844"/>
                      <a:gd name="T71" fmla="*/ 38 h 510"/>
                      <a:gd name="T72" fmla="*/ 379 w 844"/>
                      <a:gd name="T73" fmla="*/ 38 h 510"/>
                      <a:gd name="T74" fmla="*/ 339 w 844"/>
                      <a:gd name="T75" fmla="*/ 19 h 510"/>
                      <a:gd name="T76" fmla="*/ 275 w 844"/>
                      <a:gd name="T77" fmla="*/ 3 h 510"/>
                      <a:gd name="T78" fmla="*/ 186 w 844"/>
                      <a:gd name="T79" fmla="*/ 0 h 510"/>
                      <a:gd name="T80" fmla="*/ 66 w 844"/>
                      <a:gd name="T81" fmla="*/ 9 h 510"/>
                      <a:gd name="T82" fmla="*/ 0 w 844"/>
                      <a:gd name="T83" fmla="*/ 17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44" h="510">
                        <a:moveTo>
                          <a:pt x="0" y="17"/>
                        </a:moveTo>
                        <a:lnTo>
                          <a:pt x="16" y="54"/>
                        </a:lnTo>
                        <a:lnTo>
                          <a:pt x="54" y="89"/>
                        </a:lnTo>
                        <a:lnTo>
                          <a:pt x="91" y="102"/>
                        </a:lnTo>
                        <a:lnTo>
                          <a:pt x="144" y="114"/>
                        </a:lnTo>
                        <a:lnTo>
                          <a:pt x="186" y="126"/>
                        </a:lnTo>
                        <a:lnTo>
                          <a:pt x="256" y="140"/>
                        </a:lnTo>
                        <a:lnTo>
                          <a:pt x="335" y="155"/>
                        </a:lnTo>
                        <a:lnTo>
                          <a:pt x="405" y="177"/>
                        </a:lnTo>
                        <a:lnTo>
                          <a:pt x="451" y="196"/>
                        </a:lnTo>
                        <a:lnTo>
                          <a:pt x="503" y="231"/>
                        </a:lnTo>
                        <a:lnTo>
                          <a:pt x="541" y="279"/>
                        </a:lnTo>
                        <a:lnTo>
                          <a:pt x="576" y="351"/>
                        </a:lnTo>
                        <a:lnTo>
                          <a:pt x="601" y="430"/>
                        </a:lnTo>
                        <a:lnTo>
                          <a:pt x="614" y="510"/>
                        </a:lnTo>
                        <a:lnTo>
                          <a:pt x="627" y="456"/>
                        </a:lnTo>
                        <a:lnTo>
                          <a:pt x="640" y="410"/>
                        </a:lnTo>
                        <a:lnTo>
                          <a:pt x="649" y="344"/>
                        </a:lnTo>
                        <a:lnTo>
                          <a:pt x="652" y="272"/>
                        </a:lnTo>
                        <a:lnTo>
                          <a:pt x="660" y="206"/>
                        </a:lnTo>
                        <a:lnTo>
                          <a:pt x="661" y="121"/>
                        </a:lnTo>
                        <a:lnTo>
                          <a:pt x="710" y="181"/>
                        </a:lnTo>
                        <a:lnTo>
                          <a:pt x="731" y="238"/>
                        </a:lnTo>
                        <a:lnTo>
                          <a:pt x="751" y="289"/>
                        </a:lnTo>
                        <a:lnTo>
                          <a:pt x="763" y="338"/>
                        </a:lnTo>
                        <a:lnTo>
                          <a:pt x="770" y="368"/>
                        </a:lnTo>
                        <a:lnTo>
                          <a:pt x="844" y="426"/>
                        </a:lnTo>
                        <a:lnTo>
                          <a:pt x="783" y="358"/>
                        </a:lnTo>
                        <a:lnTo>
                          <a:pt x="770" y="308"/>
                        </a:lnTo>
                        <a:lnTo>
                          <a:pt x="735" y="199"/>
                        </a:lnTo>
                        <a:lnTo>
                          <a:pt x="668" y="102"/>
                        </a:lnTo>
                        <a:lnTo>
                          <a:pt x="634" y="44"/>
                        </a:lnTo>
                        <a:lnTo>
                          <a:pt x="586" y="48"/>
                        </a:lnTo>
                        <a:lnTo>
                          <a:pt x="548" y="48"/>
                        </a:lnTo>
                        <a:lnTo>
                          <a:pt x="494" y="48"/>
                        </a:lnTo>
                        <a:lnTo>
                          <a:pt x="433" y="38"/>
                        </a:lnTo>
                        <a:lnTo>
                          <a:pt x="379" y="38"/>
                        </a:lnTo>
                        <a:lnTo>
                          <a:pt x="339" y="19"/>
                        </a:lnTo>
                        <a:lnTo>
                          <a:pt x="275" y="3"/>
                        </a:lnTo>
                        <a:lnTo>
                          <a:pt x="186" y="0"/>
                        </a:lnTo>
                        <a:lnTo>
                          <a:pt x="66" y="9"/>
                        </a:lnTo>
                        <a:lnTo>
                          <a:pt x="0" y="17"/>
                        </a:lnTo>
                        <a:close/>
                      </a:path>
                    </a:pathLst>
                  </a:custGeom>
                  <a:solidFill>
                    <a:srgbClr val="0020A0"/>
                  </a:solidFill>
                  <a:ln w="11176">
                    <a:solidFill>
                      <a:srgbClr val="0020A0"/>
                    </a:solidFill>
                    <a:prstDash val="solid"/>
                    <a:round/>
                    <a:headEnd/>
                    <a:tailEnd/>
                  </a:ln>
                </p:spPr>
                <p:txBody>
                  <a:bodyPr/>
                  <a:lstStyle/>
                  <a:p>
                    <a:endParaRPr lang="zh-CN" altLang="en-US"/>
                  </a:p>
                </p:txBody>
              </p:sp>
              <p:sp>
                <p:nvSpPr>
                  <p:cNvPr id="4211" name="Freeform 115"/>
                  <p:cNvSpPr>
                    <a:spLocks/>
                  </p:cNvSpPr>
                  <p:nvPr/>
                </p:nvSpPr>
                <p:spPr bwMode="auto">
                  <a:xfrm>
                    <a:off x="2768" y="2462"/>
                    <a:ext cx="909" cy="590"/>
                  </a:xfrm>
                  <a:custGeom>
                    <a:avLst/>
                    <a:gdLst>
                      <a:gd name="T0" fmla="*/ 0 w 909"/>
                      <a:gd name="T1" fmla="*/ 17 h 590"/>
                      <a:gd name="T2" fmla="*/ 16 w 909"/>
                      <a:gd name="T3" fmla="*/ 54 h 590"/>
                      <a:gd name="T4" fmla="*/ 55 w 909"/>
                      <a:gd name="T5" fmla="*/ 90 h 590"/>
                      <a:gd name="T6" fmla="*/ 93 w 909"/>
                      <a:gd name="T7" fmla="*/ 102 h 590"/>
                      <a:gd name="T8" fmla="*/ 145 w 909"/>
                      <a:gd name="T9" fmla="*/ 115 h 590"/>
                      <a:gd name="T10" fmla="*/ 186 w 909"/>
                      <a:gd name="T11" fmla="*/ 128 h 590"/>
                      <a:gd name="T12" fmla="*/ 256 w 909"/>
                      <a:gd name="T13" fmla="*/ 141 h 590"/>
                      <a:gd name="T14" fmla="*/ 335 w 909"/>
                      <a:gd name="T15" fmla="*/ 156 h 590"/>
                      <a:gd name="T16" fmla="*/ 405 w 909"/>
                      <a:gd name="T17" fmla="*/ 179 h 590"/>
                      <a:gd name="T18" fmla="*/ 449 w 909"/>
                      <a:gd name="T19" fmla="*/ 203 h 590"/>
                      <a:gd name="T20" fmla="*/ 496 w 909"/>
                      <a:gd name="T21" fmla="*/ 248 h 590"/>
                      <a:gd name="T22" fmla="*/ 538 w 909"/>
                      <a:gd name="T23" fmla="*/ 289 h 590"/>
                      <a:gd name="T24" fmla="*/ 577 w 909"/>
                      <a:gd name="T25" fmla="*/ 353 h 590"/>
                      <a:gd name="T26" fmla="*/ 606 w 909"/>
                      <a:gd name="T27" fmla="*/ 428 h 590"/>
                      <a:gd name="T28" fmla="*/ 624 w 909"/>
                      <a:gd name="T29" fmla="*/ 514 h 590"/>
                      <a:gd name="T30" fmla="*/ 641 w 909"/>
                      <a:gd name="T31" fmla="*/ 454 h 590"/>
                      <a:gd name="T32" fmla="*/ 650 w 909"/>
                      <a:gd name="T33" fmla="*/ 401 h 590"/>
                      <a:gd name="T34" fmla="*/ 651 w 909"/>
                      <a:gd name="T35" fmla="*/ 337 h 590"/>
                      <a:gd name="T36" fmla="*/ 663 w 909"/>
                      <a:gd name="T37" fmla="*/ 264 h 590"/>
                      <a:gd name="T38" fmla="*/ 660 w 909"/>
                      <a:gd name="T39" fmla="*/ 203 h 590"/>
                      <a:gd name="T40" fmla="*/ 673 w 909"/>
                      <a:gd name="T41" fmla="*/ 191 h 590"/>
                      <a:gd name="T42" fmla="*/ 695 w 909"/>
                      <a:gd name="T43" fmla="*/ 217 h 590"/>
                      <a:gd name="T44" fmla="*/ 729 w 909"/>
                      <a:gd name="T45" fmla="*/ 254 h 590"/>
                      <a:gd name="T46" fmla="*/ 790 w 909"/>
                      <a:gd name="T47" fmla="*/ 425 h 590"/>
                      <a:gd name="T48" fmla="*/ 862 w 909"/>
                      <a:gd name="T49" fmla="*/ 520 h 590"/>
                      <a:gd name="T50" fmla="*/ 909 w 909"/>
                      <a:gd name="T51" fmla="*/ 590 h 590"/>
                      <a:gd name="T52" fmla="*/ 858 w 909"/>
                      <a:gd name="T53" fmla="*/ 494 h 590"/>
                      <a:gd name="T54" fmla="*/ 825 w 909"/>
                      <a:gd name="T55" fmla="*/ 464 h 590"/>
                      <a:gd name="T56" fmla="*/ 770 w 909"/>
                      <a:gd name="T57" fmla="*/ 308 h 590"/>
                      <a:gd name="T58" fmla="*/ 735 w 909"/>
                      <a:gd name="T59" fmla="*/ 200 h 590"/>
                      <a:gd name="T60" fmla="*/ 670 w 909"/>
                      <a:gd name="T61" fmla="*/ 102 h 590"/>
                      <a:gd name="T62" fmla="*/ 634 w 909"/>
                      <a:gd name="T63" fmla="*/ 45 h 590"/>
                      <a:gd name="T64" fmla="*/ 587 w 909"/>
                      <a:gd name="T65" fmla="*/ 48 h 590"/>
                      <a:gd name="T66" fmla="*/ 548 w 909"/>
                      <a:gd name="T67" fmla="*/ 48 h 590"/>
                      <a:gd name="T68" fmla="*/ 494 w 909"/>
                      <a:gd name="T69" fmla="*/ 48 h 590"/>
                      <a:gd name="T70" fmla="*/ 434 w 909"/>
                      <a:gd name="T71" fmla="*/ 40 h 590"/>
                      <a:gd name="T72" fmla="*/ 380 w 909"/>
                      <a:gd name="T73" fmla="*/ 40 h 590"/>
                      <a:gd name="T74" fmla="*/ 338 w 909"/>
                      <a:gd name="T75" fmla="*/ 19 h 590"/>
                      <a:gd name="T76" fmla="*/ 275 w 909"/>
                      <a:gd name="T77" fmla="*/ 3 h 590"/>
                      <a:gd name="T78" fmla="*/ 186 w 909"/>
                      <a:gd name="T79" fmla="*/ 0 h 590"/>
                      <a:gd name="T80" fmla="*/ 67 w 909"/>
                      <a:gd name="T81" fmla="*/ 11 h 590"/>
                      <a:gd name="T82" fmla="*/ 0 w 909"/>
                      <a:gd name="T83" fmla="*/ 17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09" h="590">
                        <a:moveTo>
                          <a:pt x="0" y="17"/>
                        </a:moveTo>
                        <a:lnTo>
                          <a:pt x="16" y="54"/>
                        </a:lnTo>
                        <a:lnTo>
                          <a:pt x="55" y="90"/>
                        </a:lnTo>
                        <a:lnTo>
                          <a:pt x="93" y="102"/>
                        </a:lnTo>
                        <a:lnTo>
                          <a:pt x="145" y="115"/>
                        </a:lnTo>
                        <a:lnTo>
                          <a:pt x="186" y="128"/>
                        </a:lnTo>
                        <a:lnTo>
                          <a:pt x="256" y="141"/>
                        </a:lnTo>
                        <a:lnTo>
                          <a:pt x="335" y="156"/>
                        </a:lnTo>
                        <a:lnTo>
                          <a:pt x="405" y="179"/>
                        </a:lnTo>
                        <a:lnTo>
                          <a:pt x="449" y="203"/>
                        </a:lnTo>
                        <a:lnTo>
                          <a:pt x="496" y="248"/>
                        </a:lnTo>
                        <a:lnTo>
                          <a:pt x="538" y="289"/>
                        </a:lnTo>
                        <a:lnTo>
                          <a:pt x="577" y="353"/>
                        </a:lnTo>
                        <a:lnTo>
                          <a:pt x="606" y="428"/>
                        </a:lnTo>
                        <a:lnTo>
                          <a:pt x="624" y="514"/>
                        </a:lnTo>
                        <a:lnTo>
                          <a:pt x="641" y="454"/>
                        </a:lnTo>
                        <a:lnTo>
                          <a:pt x="650" y="401"/>
                        </a:lnTo>
                        <a:lnTo>
                          <a:pt x="651" y="337"/>
                        </a:lnTo>
                        <a:lnTo>
                          <a:pt x="663" y="264"/>
                        </a:lnTo>
                        <a:lnTo>
                          <a:pt x="660" y="203"/>
                        </a:lnTo>
                        <a:lnTo>
                          <a:pt x="673" y="191"/>
                        </a:lnTo>
                        <a:lnTo>
                          <a:pt x="695" y="217"/>
                        </a:lnTo>
                        <a:lnTo>
                          <a:pt x="729" y="254"/>
                        </a:lnTo>
                        <a:lnTo>
                          <a:pt x="790" y="425"/>
                        </a:lnTo>
                        <a:lnTo>
                          <a:pt x="862" y="520"/>
                        </a:lnTo>
                        <a:lnTo>
                          <a:pt x="909" y="590"/>
                        </a:lnTo>
                        <a:lnTo>
                          <a:pt x="858" y="494"/>
                        </a:lnTo>
                        <a:lnTo>
                          <a:pt x="825" y="464"/>
                        </a:lnTo>
                        <a:lnTo>
                          <a:pt x="770" y="308"/>
                        </a:lnTo>
                        <a:lnTo>
                          <a:pt x="735" y="200"/>
                        </a:lnTo>
                        <a:lnTo>
                          <a:pt x="670" y="102"/>
                        </a:lnTo>
                        <a:lnTo>
                          <a:pt x="634" y="45"/>
                        </a:lnTo>
                        <a:lnTo>
                          <a:pt x="587" y="48"/>
                        </a:lnTo>
                        <a:lnTo>
                          <a:pt x="548" y="48"/>
                        </a:lnTo>
                        <a:lnTo>
                          <a:pt x="494" y="48"/>
                        </a:lnTo>
                        <a:lnTo>
                          <a:pt x="434" y="40"/>
                        </a:lnTo>
                        <a:lnTo>
                          <a:pt x="380" y="40"/>
                        </a:lnTo>
                        <a:lnTo>
                          <a:pt x="338" y="19"/>
                        </a:lnTo>
                        <a:lnTo>
                          <a:pt x="275" y="3"/>
                        </a:lnTo>
                        <a:lnTo>
                          <a:pt x="186" y="0"/>
                        </a:lnTo>
                        <a:lnTo>
                          <a:pt x="67" y="11"/>
                        </a:lnTo>
                        <a:lnTo>
                          <a:pt x="0" y="17"/>
                        </a:lnTo>
                        <a:close/>
                      </a:path>
                    </a:pathLst>
                  </a:custGeom>
                  <a:solidFill>
                    <a:srgbClr val="4080FF"/>
                  </a:solidFill>
                  <a:ln w="11176">
                    <a:solidFill>
                      <a:srgbClr val="000000"/>
                    </a:solidFill>
                    <a:prstDash val="solid"/>
                    <a:round/>
                    <a:headEnd/>
                    <a:tailEnd/>
                  </a:ln>
                </p:spPr>
                <p:txBody>
                  <a:bodyPr/>
                  <a:lstStyle/>
                  <a:p>
                    <a:endParaRPr lang="zh-CN" altLang="en-US"/>
                  </a:p>
                </p:txBody>
              </p:sp>
            </p:grpSp>
            <p:sp>
              <p:nvSpPr>
                <p:cNvPr id="4212" name="Freeform 116"/>
                <p:cNvSpPr>
                  <a:spLocks/>
                </p:cNvSpPr>
                <p:nvPr/>
              </p:nvSpPr>
              <p:spPr bwMode="auto">
                <a:xfrm>
                  <a:off x="2258" y="2198"/>
                  <a:ext cx="925" cy="1489"/>
                </a:xfrm>
                <a:custGeom>
                  <a:avLst/>
                  <a:gdLst>
                    <a:gd name="T0" fmla="*/ 476 w 925"/>
                    <a:gd name="T1" fmla="*/ 1042 h 1489"/>
                    <a:gd name="T2" fmla="*/ 536 w 925"/>
                    <a:gd name="T3" fmla="*/ 858 h 1489"/>
                    <a:gd name="T4" fmla="*/ 577 w 925"/>
                    <a:gd name="T5" fmla="*/ 636 h 1489"/>
                    <a:gd name="T6" fmla="*/ 568 w 925"/>
                    <a:gd name="T7" fmla="*/ 491 h 1489"/>
                    <a:gd name="T8" fmla="*/ 633 w 925"/>
                    <a:gd name="T9" fmla="*/ 458 h 1489"/>
                    <a:gd name="T10" fmla="*/ 671 w 925"/>
                    <a:gd name="T11" fmla="*/ 387 h 1489"/>
                    <a:gd name="T12" fmla="*/ 680 w 925"/>
                    <a:gd name="T13" fmla="*/ 335 h 1489"/>
                    <a:gd name="T14" fmla="*/ 710 w 925"/>
                    <a:gd name="T15" fmla="*/ 356 h 1489"/>
                    <a:gd name="T16" fmla="*/ 757 w 925"/>
                    <a:gd name="T17" fmla="*/ 359 h 1489"/>
                    <a:gd name="T18" fmla="*/ 728 w 925"/>
                    <a:gd name="T19" fmla="*/ 393 h 1489"/>
                    <a:gd name="T20" fmla="*/ 761 w 925"/>
                    <a:gd name="T21" fmla="*/ 414 h 1489"/>
                    <a:gd name="T22" fmla="*/ 804 w 925"/>
                    <a:gd name="T23" fmla="*/ 372 h 1489"/>
                    <a:gd name="T24" fmla="*/ 776 w 925"/>
                    <a:gd name="T25" fmla="*/ 301 h 1489"/>
                    <a:gd name="T26" fmla="*/ 798 w 925"/>
                    <a:gd name="T27" fmla="*/ 284 h 1489"/>
                    <a:gd name="T28" fmla="*/ 866 w 925"/>
                    <a:gd name="T29" fmla="*/ 345 h 1489"/>
                    <a:gd name="T30" fmla="*/ 890 w 925"/>
                    <a:gd name="T31" fmla="*/ 308 h 1489"/>
                    <a:gd name="T32" fmla="*/ 845 w 925"/>
                    <a:gd name="T33" fmla="*/ 244 h 1489"/>
                    <a:gd name="T34" fmla="*/ 715 w 925"/>
                    <a:gd name="T35" fmla="*/ 190 h 1489"/>
                    <a:gd name="T36" fmla="*/ 835 w 925"/>
                    <a:gd name="T37" fmla="*/ 215 h 1489"/>
                    <a:gd name="T38" fmla="*/ 909 w 925"/>
                    <a:gd name="T39" fmla="*/ 257 h 1489"/>
                    <a:gd name="T40" fmla="*/ 922 w 925"/>
                    <a:gd name="T41" fmla="*/ 212 h 1489"/>
                    <a:gd name="T42" fmla="*/ 857 w 925"/>
                    <a:gd name="T43" fmla="*/ 156 h 1489"/>
                    <a:gd name="T44" fmla="*/ 744 w 925"/>
                    <a:gd name="T45" fmla="*/ 120 h 1489"/>
                    <a:gd name="T46" fmla="*/ 719 w 925"/>
                    <a:gd name="T47" fmla="*/ 110 h 1489"/>
                    <a:gd name="T48" fmla="*/ 807 w 925"/>
                    <a:gd name="T49" fmla="*/ 110 h 1489"/>
                    <a:gd name="T50" fmla="*/ 867 w 925"/>
                    <a:gd name="T51" fmla="*/ 153 h 1489"/>
                    <a:gd name="T52" fmla="*/ 909 w 925"/>
                    <a:gd name="T53" fmla="*/ 136 h 1489"/>
                    <a:gd name="T54" fmla="*/ 886 w 925"/>
                    <a:gd name="T55" fmla="*/ 91 h 1489"/>
                    <a:gd name="T56" fmla="*/ 776 w 925"/>
                    <a:gd name="T57" fmla="*/ 34 h 1489"/>
                    <a:gd name="T58" fmla="*/ 622 w 925"/>
                    <a:gd name="T59" fmla="*/ 54 h 1489"/>
                    <a:gd name="T60" fmla="*/ 517 w 925"/>
                    <a:gd name="T61" fmla="*/ 110 h 1489"/>
                    <a:gd name="T62" fmla="*/ 452 w 925"/>
                    <a:gd name="T63" fmla="*/ 12 h 1489"/>
                    <a:gd name="T64" fmla="*/ 370 w 925"/>
                    <a:gd name="T65" fmla="*/ 5 h 1489"/>
                    <a:gd name="T66" fmla="*/ 382 w 925"/>
                    <a:gd name="T67" fmla="*/ 59 h 1489"/>
                    <a:gd name="T68" fmla="*/ 407 w 925"/>
                    <a:gd name="T69" fmla="*/ 123 h 1489"/>
                    <a:gd name="T70" fmla="*/ 407 w 925"/>
                    <a:gd name="T71" fmla="*/ 219 h 1489"/>
                    <a:gd name="T72" fmla="*/ 376 w 925"/>
                    <a:gd name="T73" fmla="*/ 282 h 1489"/>
                    <a:gd name="T74" fmla="*/ 367 w 925"/>
                    <a:gd name="T75" fmla="*/ 364 h 1489"/>
                    <a:gd name="T76" fmla="*/ 389 w 925"/>
                    <a:gd name="T77" fmla="*/ 453 h 1489"/>
                    <a:gd name="T78" fmla="*/ 345 w 925"/>
                    <a:gd name="T79" fmla="*/ 624 h 1489"/>
                    <a:gd name="T80" fmla="*/ 295 w 925"/>
                    <a:gd name="T81" fmla="*/ 763 h 1489"/>
                    <a:gd name="T82" fmla="*/ 238 w 925"/>
                    <a:gd name="T83" fmla="*/ 855 h 1489"/>
                    <a:gd name="T84" fmla="*/ 133 w 925"/>
                    <a:gd name="T85" fmla="*/ 941 h 1489"/>
                    <a:gd name="T86" fmla="*/ 35 w 925"/>
                    <a:gd name="T87" fmla="*/ 1103 h 1489"/>
                    <a:gd name="T88" fmla="*/ 3 w 925"/>
                    <a:gd name="T89" fmla="*/ 1215 h 1489"/>
                    <a:gd name="T90" fmla="*/ 0 w 925"/>
                    <a:gd name="T91" fmla="*/ 1308 h 1489"/>
                    <a:gd name="T92" fmla="*/ 20 w 925"/>
                    <a:gd name="T93" fmla="*/ 1418 h 1489"/>
                    <a:gd name="T94" fmla="*/ 73 w 925"/>
                    <a:gd name="T95" fmla="*/ 1470 h 1489"/>
                    <a:gd name="T96" fmla="*/ 155 w 925"/>
                    <a:gd name="T97" fmla="*/ 1489 h 1489"/>
                    <a:gd name="T98" fmla="*/ 234 w 925"/>
                    <a:gd name="T99" fmla="*/ 1439 h 1489"/>
                    <a:gd name="T100" fmla="*/ 269 w 925"/>
                    <a:gd name="T101" fmla="*/ 1327 h 1489"/>
                    <a:gd name="T102" fmla="*/ 357 w 925"/>
                    <a:gd name="T103" fmla="*/ 1213 h 1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25" h="1489">
                      <a:moveTo>
                        <a:pt x="407" y="1146"/>
                      </a:moveTo>
                      <a:lnTo>
                        <a:pt x="476" y="1042"/>
                      </a:lnTo>
                      <a:lnTo>
                        <a:pt x="501" y="973"/>
                      </a:lnTo>
                      <a:lnTo>
                        <a:pt x="536" y="858"/>
                      </a:lnTo>
                      <a:lnTo>
                        <a:pt x="557" y="750"/>
                      </a:lnTo>
                      <a:lnTo>
                        <a:pt x="577" y="636"/>
                      </a:lnTo>
                      <a:lnTo>
                        <a:pt x="574" y="561"/>
                      </a:lnTo>
                      <a:lnTo>
                        <a:pt x="568" y="491"/>
                      </a:lnTo>
                      <a:lnTo>
                        <a:pt x="603" y="479"/>
                      </a:lnTo>
                      <a:lnTo>
                        <a:pt x="633" y="458"/>
                      </a:lnTo>
                      <a:lnTo>
                        <a:pt x="654" y="427"/>
                      </a:lnTo>
                      <a:lnTo>
                        <a:pt x="671" y="387"/>
                      </a:lnTo>
                      <a:lnTo>
                        <a:pt x="679" y="356"/>
                      </a:lnTo>
                      <a:lnTo>
                        <a:pt x="680" y="335"/>
                      </a:lnTo>
                      <a:lnTo>
                        <a:pt x="694" y="348"/>
                      </a:lnTo>
                      <a:lnTo>
                        <a:pt x="710" y="356"/>
                      </a:lnTo>
                      <a:lnTo>
                        <a:pt x="731" y="363"/>
                      </a:lnTo>
                      <a:lnTo>
                        <a:pt x="757" y="359"/>
                      </a:lnTo>
                      <a:lnTo>
                        <a:pt x="732" y="371"/>
                      </a:lnTo>
                      <a:lnTo>
                        <a:pt x="728" y="393"/>
                      </a:lnTo>
                      <a:lnTo>
                        <a:pt x="739" y="409"/>
                      </a:lnTo>
                      <a:lnTo>
                        <a:pt x="761" y="414"/>
                      </a:lnTo>
                      <a:lnTo>
                        <a:pt x="788" y="400"/>
                      </a:lnTo>
                      <a:lnTo>
                        <a:pt x="804" y="372"/>
                      </a:lnTo>
                      <a:lnTo>
                        <a:pt x="795" y="331"/>
                      </a:lnTo>
                      <a:lnTo>
                        <a:pt x="776" y="301"/>
                      </a:lnTo>
                      <a:lnTo>
                        <a:pt x="703" y="257"/>
                      </a:lnTo>
                      <a:lnTo>
                        <a:pt x="798" y="284"/>
                      </a:lnTo>
                      <a:lnTo>
                        <a:pt x="845" y="339"/>
                      </a:lnTo>
                      <a:lnTo>
                        <a:pt x="866" y="345"/>
                      </a:lnTo>
                      <a:lnTo>
                        <a:pt x="884" y="334"/>
                      </a:lnTo>
                      <a:lnTo>
                        <a:pt x="890" y="308"/>
                      </a:lnTo>
                      <a:lnTo>
                        <a:pt x="877" y="282"/>
                      </a:lnTo>
                      <a:lnTo>
                        <a:pt x="845" y="244"/>
                      </a:lnTo>
                      <a:lnTo>
                        <a:pt x="788" y="212"/>
                      </a:lnTo>
                      <a:lnTo>
                        <a:pt x="715" y="190"/>
                      </a:lnTo>
                      <a:lnTo>
                        <a:pt x="781" y="188"/>
                      </a:lnTo>
                      <a:lnTo>
                        <a:pt x="835" y="215"/>
                      </a:lnTo>
                      <a:lnTo>
                        <a:pt x="890" y="257"/>
                      </a:lnTo>
                      <a:lnTo>
                        <a:pt x="909" y="257"/>
                      </a:lnTo>
                      <a:lnTo>
                        <a:pt x="925" y="240"/>
                      </a:lnTo>
                      <a:lnTo>
                        <a:pt x="922" y="212"/>
                      </a:lnTo>
                      <a:lnTo>
                        <a:pt x="892" y="179"/>
                      </a:lnTo>
                      <a:lnTo>
                        <a:pt x="857" y="156"/>
                      </a:lnTo>
                      <a:lnTo>
                        <a:pt x="794" y="125"/>
                      </a:lnTo>
                      <a:lnTo>
                        <a:pt x="744" y="120"/>
                      </a:lnTo>
                      <a:lnTo>
                        <a:pt x="680" y="136"/>
                      </a:lnTo>
                      <a:lnTo>
                        <a:pt x="719" y="110"/>
                      </a:lnTo>
                      <a:lnTo>
                        <a:pt x="761" y="107"/>
                      </a:lnTo>
                      <a:lnTo>
                        <a:pt x="807" y="110"/>
                      </a:lnTo>
                      <a:lnTo>
                        <a:pt x="827" y="132"/>
                      </a:lnTo>
                      <a:lnTo>
                        <a:pt x="867" y="153"/>
                      </a:lnTo>
                      <a:lnTo>
                        <a:pt x="899" y="153"/>
                      </a:lnTo>
                      <a:lnTo>
                        <a:pt x="909" y="136"/>
                      </a:lnTo>
                      <a:lnTo>
                        <a:pt x="906" y="113"/>
                      </a:lnTo>
                      <a:lnTo>
                        <a:pt x="886" y="91"/>
                      </a:lnTo>
                      <a:lnTo>
                        <a:pt x="832" y="54"/>
                      </a:lnTo>
                      <a:lnTo>
                        <a:pt x="776" y="34"/>
                      </a:lnTo>
                      <a:lnTo>
                        <a:pt x="696" y="38"/>
                      </a:lnTo>
                      <a:lnTo>
                        <a:pt x="622" y="54"/>
                      </a:lnTo>
                      <a:lnTo>
                        <a:pt x="568" y="81"/>
                      </a:lnTo>
                      <a:lnTo>
                        <a:pt x="517" y="110"/>
                      </a:lnTo>
                      <a:lnTo>
                        <a:pt x="485" y="62"/>
                      </a:lnTo>
                      <a:lnTo>
                        <a:pt x="452" y="12"/>
                      </a:lnTo>
                      <a:lnTo>
                        <a:pt x="411" y="0"/>
                      </a:lnTo>
                      <a:lnTo>
                        <a:pt x="370" y="5"/>
                      </a:lnTo>
                      <a:lnTo>
                        <a:pt x="350" y="28"/>
                      </a:lnTo>
                      <a:lnTo>
                        <a:pt x="382" y="59"/>
                      </a:lnTo>
                      <a:lnTo>
                        <a:pt x="401" y="91"/>
                      </a:lnTo>
                      <a:lnTo>
                        <a:pt x="407" y="123"/>
                      </a:lnTo>
                      <a:lnTo>
                        <a:pt x="418" y="180"/>
                      </a:lnTo>
                      <a:lnTo>
                        <a:pt x="407" y="219"/>
                      </a:lnTo>
                      <a:lnTo>
                        <a:pt x="396" y="254"/>
                      </a:lnTo>
                      <a:lnTo>
                        <a:pt x="376" y="282"/>
                      </a:lnTo>
                      <a:lnTo>
                        <a:pt x="367" y="316"/>
                      </a:lnTo>
                      <a:lnTo>
                        <a:pt x="367" y="364"/>
                      </a:lnTo>
                      <a:lnTo>
                        <a:pt x="376" y="415"/>
                      </a:lnTo>
                      <a:lnTo>
                        <a:pt x="389" y="453"/>
                      </a:lnTo>
                      <a:lnTo>
                        <a:pt x="370" y="535"/>
                      </a:lnTo>
                      <a:lnTo>
                        <a:pt x="345" y="624"/>
                      </a:lnTo>
                      <a:lnTo>
                        <a:pt x="319" y="694"/>
                      </a:lnTo>
                      <a:lnTo>
                        <a:pt x="295" y="763"/>
                      </a:lnTo>
                      <a:lnTo>
                        <a:pt x="269" y="807"/>
                      </a:lnTo>
                      <a:lnTo>
                        <a:pt x="238" y="855"/>
                      </a:lnTo>
                      <a:lnTo>
                        <a:pt x="194" y="895"/>
                      </a:lnTo>
                      <a:lnTo>
                        <a:pt x="133" y="941"/>
                      </a:lnTo>
                      <a:lnTo>
                        <a:pt x="82" y="1011"/>
                      </a:lnTo>
                      <a:lnTo>
                        <a:pt x="35" y="1103"/>
                      </a:lnTo>
                      <a:lnTo>
                        <a:pt x="17" y="1168"/>
                      </a:lnTo>
                      <a:lnTo>
                        <a:pt x="3" y="1215"/>
                      </a:lnTo>
                      <a:lnTo>
                        <a:pt x="3" y="1261"/>
                      </a:lnTo>
                      <a:lnTo>
                        <a:pt x="0" y="1308"/>
                      </a:lnTo>
                      <a:lnTo>
                        <a:pt x="3" y="1365"/>
                      </a:lnTo>
                      <a:lnTo>
                        <a:pt x="20" y="1418"/>
                      </a:lnTo>
                      <a:lnTo>
                        <a:pt x="47" y="1451"/>
                      </a:lnTo>
                      <a:lnTo>
                        <a:pt x="73" y="1470"/>
                      </a:lnTo>
                      <a:lnTo>
                        <a:pt x="105" y="1483"/>
                      </a:lnTo>
                      <a:lnTo>
                        <a:pt x="155" y="1489"/>
                      </a:lnTo>
                      <a:lnTo>
                        <a:pt x="197" y="1477"/>
                      </a:lnTo>
                      <a:lnTo>
                        <a:pt x="234" y="1439"/>
                      </a:lnTo>
                      <a:lnTo>
                        <a:pt x="260" y="1387"/>
                      </a:lnTo>
                      <a:lnTo>
                        <a:pt x="269" y="1327"/>
                      </a:lnTo>
                      <a:lnTo>
                        <a:pt x="310" y="1266"/>
                      </a:lnTo>
                      <a:lnTo>
                        <a:pt x="357" y="1213"/>
                      </a:lnTo>
                      <a:lnTo>
                        <a:pt x="407" y="1146"/>
                      </a:lnTo>
                      <a:close/>
                    </a:path>
                  </a:pathLst>
                </a:custGeom>
                <a:solidFill>
                  <a:srgbClr val="E0A080"/>
                </a:solidFill>
                <a:ln w="11176">
                  <a:solidFill>
                    <a:srgbClr val="000000"/>
                  </a:solidFill>
                  <a:prstDash val="solid"/>
                  <a:round/>
                  <a:headEnd/>
                  <a:tailEnd/>
                </a:ln>
              </p:spPr>
              <p:txBody>
                <a:bodyPr/>
                <a:lstStyle/>
                <a:p>
                  <a:endParaRPr lang="zh-CN" altLang="en-US"/>
                </a:p>
              </p:txBody>
            </p:sp>
          </p:grpSp>
          <p:grpSp>
            <p:nvGrpSpPr>
              <p:cNvPr id="4213" name="Group 117"/>
              <p:cNvGrpSpPr>
                <a:grpSpLocks/>
              </p:cNvGrpSpPr>
              <p:nvPr/>
            </p:nvGrpSpPr>
            <p:grpSpPr bwMode="auto">
              <a:xfrm>
                <a:off x="3484" y="1909"/>
                <a:ext cx="195" cy="217"/>
                <a:chOff x="3484" y="1909"/>
                <a:chExt cx="195" cy="217"/>
              </a:xfrm>
            </p:grpSpPr>
            <p:sp>
              <p:nvSpPr>
                <p:cNvPr id="4214" name="Freeform 118"/>
                <p:cNvSpPr>
                  <a:spLocks/>
                </p:cNvSpPr>
                <p:nvPr/>
              </p:nvSpPr>
              <p:spPr bwMode="auto">
                <a:xfrm>
                  <a:off x="3500" y="1909"/>
                  <a:ext cx="179" cy="217"/>
                </a:xfrm>
                <a:custGeom>
                  <a:avLst/>
                  <a:gdLst>
                    <a:gd name="T0" fmla="*/ 0 w 179"/>
                    <a:gd name="T1" fmla="*/ 189 h 217"/>
                    <a:gd name="T2" fmla="*/ 42 w 179"/>
                    <a:gd name="T3" fmla="*/ 217 h 217"/>
                    <a:gd name="T4" fmla="*/ 96 w 179"/>
                    <a:gd name="T5" fmla="*/ 204 h 217"/>
                    <a:gd name="T6" fmla="*/ 153 w 179"/>
                    <a:gd name="T7" fmla="*/ 143 h 217"/>
                    <a:gd name="T8" fmla="*/ 179 w 179"/>
                    <a:gd name="T9" fmla="*/ 79 h 217"/>
                    <a:gd name="T10" fmla="*/ 166 w 179"/>
                    <a:gd name="T11" fmla="*/ 22 h 217"/>
                    <a:gd name="T12" fmla="*/ 117 w 179"/>
                    <a:gd name="T13" fmla="*/ 0 h 217"/>
                    <a:gd name="T14" fmla="*/ 73 w 179"/>
                    <a:gd name="T15" fmla="*/ 19 h 217"/>
                    <a:gd name="T16" fmla="*/ 39 w 179"/>
                    <a:gd name="T17" fmla="*/ 44 h 217"/>
                    <a:gd name="T18" fmla="*/ 0 w 179"/>
                    <a:gd name="T19" fmla="*/ 189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9" h="217">
                      <a:moveTo>
                        <a:pt x="0" y="189"/>
                      </a:moveTo>
                      <a:lnTo>
                        <a:pt x="42" y="217"/>
                      </a:lnTo>
                      <a:lnTo>
                        <a:pt x="96" y="204"/>
                      </a:lnTo>
                      <a:lnTo>
                        <a:pt x="153" y="143"/>
                      </a:lnTo>
                      <a:lnTo>
                        <a:pt x="179" y="79"/>
                      </a:lnTo>
                      <a:lnTo>
                        <a:pt x="166" y="22"/>
                      </a:lnTo>
                      <a:lnTo>
                        <a:pt x="117" y="0"/>
                      </a:lnTo>
                      <a:lnTo>
                        <a:pt x="73" y="19"/>
                      </a:lnTo>
                      <a:lnTo>
                        <a:pt x="39" y="44"/>
                      </a:lnTo>
                      <a:lnTo>
                        <a:pt x="0" y="189"/>
                      </a:lnTo>
                      <a:close/>
                    </a:path>
                  </a:pathLst>
                </a:custGeom>
                <a:solidFill>
                  <a:srgbClr val="E0A080"/>
                </a:solidFill>
                <a:ln w="11113">
                  <a:solidFill>
                    <a:srgbClr val="000000"/>
                  </a:solidFill>
                  <a:prstDash val="solid"/>
                  <a:round/>
                  <a:headEnd/>
                  <a:tailEnd/>
                </a:ln>
              </p:spPr>
              <p:txBody>
                <a:bodyPr/>
                <a:lstStyle/>
                <a:p>
                  <a:endParaRPr lang="zh-CN" altLang="en-US"/>
                </a:p>
              </p:txBody>
            </p:sp>
            <p:sp>
              <p:nvSpPr>
                <p:cNvPr id="4215" name="Freeform 119"/>
                <p:cNvSpPr>
                  <a:spLocks/>
                </p:cNvSpPr>
                <p:nvPr/>
              </p:nvSpPr>
              <p:spPr bwMode="auto">
                <a:xfrm>
                  <a:off x="3484" y="1914"/>
                  <a:ext cx="187" cy="208"/>
                </a:xfrm>
                <a:custGeom>
                  <a:avLst/>
                  <a:gdLst>
                    <a:gd name="T0" fmla="*/ 0 w 187"/>
                    <a:gd name="T1" fmla="*/ 181 h 208"/>
                    <a:gd name="T2" fmla="*/ 43 w 187"/>
                    <a:gd name="T3" fmla="*/ 208 h 208"/>
                    <a:gd name="T4" fmla="*/ 100 w 187"/>
                    <a:gd name="T5" fmla="*/ 196 h 208"/>
                    <a:gd name="T6" fmla="*/ 160 w 187"/>
                    <a:gd name="T7" fmla="*/ 137 h 208"/>
                    <a:gd name="T8" fmla="*/ 187 w 187"/>
                    <a:gd name="T9" fmla="*/ 76 h 208"/>
                    <a:gd name="T10" fmla="*/ 173 w 187"/>
                    <a:gd name="T11" fmla="*/ 21 h 208"/>
                    <a:gd name="T12" fmla="*/ 122 w 187"/>
                    <a:gd name="T13" fmla="*/ 0 h 208"/>
                    <a:gd name="T14" fmla="*/ 75 w 187"/>
                    <a:gd name="T15" fmla="*/ 18 h 208"/>
                    <a:gd name="T16" fmla="*/ 41 w 187"/>
                    <a:gd name="T17" fmla="*/ 42 h 208"/>
                    <a:gd name="T18" fmla="*/ 0 w 187"/>
                    <a:gd name="T19" fmla="*/ 181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7" h="208">
                      <a:moveTo>
                        <a:pt x="0" y="181"/>
                      </a:moveTo>
                      <a:lnTo>
                        <a:pt x="43" y="208"/>
                      </a:lnTo>
                      <a:lnTo>
                        <a:pt x="100" y="196"/>
                      </a:lnTo>
                      <a:lnTo>
                        <a:pt x="160" y="137"/>
                      </a:lnTo>
                      <a:lnTo>
                        <a:pt x="187" y="76"/>
                      </a:lnTo>
                      <a:lnTo>
                        <a:pt x="173" y="21"/>
                      </a:lnTo>
                      <a:lnTo>
                        <a:pt x="122" y="0"/>
                      </a:lnTo>
                      <a:lnTo>
                        <a:pt x="75" y="18"/>
                      </a:lnTo>
                      <a:lnTo>
                        <a:pt x="41" y="42"/>
                      </a:lnTo>
                      <a:lnTo>
                        <a:pt x="0" y="181"/>
                      </a:lnTo>
                      <a:close/>
                    </a:path>
                  </a:pathLst>
                </a:custGeom>
                <a:solidFill>
                  <a:srgbClr val="E0A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4216" name="AutoShape 120"/>
            <p:cNvSpPr>
              <a:spLocks noChangeArrowheads="1"/>
            </p:cNvSpPr>
            <p:nvPr/>
          </p:nvSpPr>
          <p:spPr bwMode="auto">
            <a:xfrm flipH="1">
              <a:off x="1339" y="2931"/>
              <a:ext cx="2448" cy="864"/>
            </a:xfrm>
            <a:prstGeom prst="cloudCallout">
              <a:avLst>
                <a:gd name="adj1" fmla="val -86847"/>
                <a:gd name="adj2" fmla="val 5898"/>
              </a:avLst>
            </a:prstGeom>
            <a:gradFill rotWithShape="0">
              <a:gsLst>
                <a:gs pos="0">
                  <a:srgbClr val="CCFFCC">
                    <a:gamma/>
                    <a:shade val="76078"/>
                    <a:invGamma/>
                  </a:srgbClr>
                </a:gs>
                <a:gs pos="50000">
                  <a:srgbClr val="CCFFCC"/>
                </a:gs>
                <a:gs pos="100000">
                  <a:srgbClr val="CCFFCC">
                    <a:gamma/>
                    <a:shade val="76078"/>
                    <a:invGamma/>
                  </a:srgbClr>
                </a:gs>
              </a:gsLst>
              <a:lin ang="0" scaled="1"/>
            </a:gradFill>
            <a:ln w="9525">
              <a:solidFill>
                <a:srgbClr val="CC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t"/>
              <a:r>
                <a:rPr kumimoji="1" lang="zh-CN" altLang="en-US" b="1"/>
                <a:t>这其中必 定是某一 力学</a:t>
              </a:r>
            </a:p>
            <a:p>
              <a:pPr fontAlgn="t"/>
              <a:r>
                <a:rPr kumimoji="1" lang="zh-CN" altLang="en-US" b="1"/>
                <a:t>规律 的反映，哼哼，我  </a:t>
              </a:r>
            </a:p>
            <a:p>
              <a:pPr fontAlgn="t"/>
              <a:r>
                <a:rPr kumimoji="1" lang="zh-CN" altLang="en-US" b="1"/>
                <a:t>要找出它。。。。</a:t>
              </a:r>
              <a:r>
                <a:rPr kumimoji="1" lang="zh-CN" altLang="en-US"/>
                <a:t> </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barn(inHorizontal)">
                                      <p:cBhvr>
                                        <p:cTn id="7" dur="500"/>
                                        <p:tgtEl>
                                          <p:spTgt spid="4098"/>
                                        </p:tgtEl>
                                      </p:cBhvr>
                                    </p:animEffect>
                                  </p:childTnLst>
                                </p:cTn>
                              </p:par>
                            </p:childTnLst>
                          </p:cTn>
                        </p:par>
                        <p:par>
                          <p:cTn id="8" fill="hold" nodeType="afterGroup">
                            <p:stCondLst>
                              <p:cond delay="500"/>
                            </p:stCondLst>
                            <p:childTnLst>
                              <p:par>
                                <p:cTn id="9" presetID="12" presetClass="entr" presetSubtype="8" fill="hold" nodeType="afterEffect">
                                  <p:stCondLst>
                                    <p:cond delay="0"/>
                                  </p:stCondLst>
                                  <p:childTnLst>
                                    <p:set>
                                      <p:cBhvr>
                                        <p:cTn id="10" dur="1" fill="hold">
                                          <p:stCondLst>
                                            <p:cond delay="0"/>
                                          </p:stCondLst>
                                        </p:cTn>
                                        <p:tgtEl>
                                          <p:spTgt spid="4103"/>
                                        </p:tgtEl>
                                        <p:attrNameLst>
                                          <p:attrName>style.visibility</p:attrName>
                                        </p:attrNameLst>
                                      </p:cBhvr>
                                      <p:to>
                                        <p:strVal val="visible"/>
                                      </p:to>
                                    </p:set>
                                    <p:animEffect transition="in" filter="slide(fromLeft)">
                                      <p:cBhvr>
                                        <p:cTn id="11" dur="500"/>
                                        <p:tgtEl>
                                          <p:spTgt spid="410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4105"/>
                                        </p:tgtEl>
                                        <p:attrNameLst>
                                          <p:attrName>style.visibility</p:attrName>
                                        </p:attrNameLst>
                                      </p:cBhvr>
                                      <p:to>
                                        <p:strVal val="visible"/>
                                      </p:to>
                                    </p:set>
                                    <p:animEffect transition="in" filter="wipe(up)">
                                      <p:cBhvr>
                                        <p:cTn id="16" dur="500"/>
                                        <p:tgtEl>
                                          <p:spTgt spid="4105"/>
                                        </p:tgtEl>
                                      </p:cBhvr>
                                    </p:animEffect>
                                  </p:childTnLst>
                                  <p:subTnLst>
                                    <p:audio>
                                      <p:cMediaNode>
                                        <p:cTn display="0" masterRel="sameClick">
                                          <p:stCondLst>
                                            <p:cond evt="begin" delay="0">
                                              <p:tn val="14"/>
                                            </p:cond>
                                          </p:stCondLst>
                                          <p:endCondLst>
                                            <p:cond evt="onStopAudio" delay="0">
                                              <p:tgtEl>
                                                <p:sldTgt/>
                                              </p:tgtEl>
                                            </p:cond>
                                          </p:endCondLst>
                                        </p:cTn>
                                        <p:tgtEl>
                                          <p:sndTgt r:embed="rId2" name="PROJCTOR.WAV"/>
                                        </p:tgtEl>
                                      </p:cMediaNode>
                                    </p:audio>
                                  </p:subTnLst>
                                </p:cTn>
                              </p:par>
                            </p:childTnLst>
                          </p:cTn>
                        </p:par>
                        <p:par>
                          <p:cTn id="17" fill="hold" nodeType="afterGroup">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4099">
                                            <p:txEl>
                                              <p:pRg st="0" end="0"/>
                                            </p:txEl>
                                          </p:spTgt>
                                        </p:tgtEl>
                                        <p:attrNameLst>
                                          <p:attrName>style.visibility</p:attrName>
                                        </p:attrNameLst>
                                      </p:cBhvr>
                                      <p:to>
                                        <p:strVal val="visible"/>
                                      </p:to>
                                    </p:set>
                                    <p:animEffect transition="in" filter="fade">
                                      <p:cBhvr>
                                        <p:cTn id="20" dur="1000"/>
                                        <p:tgtEl>
                                          <p:spTgt spid="4099">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099">
                                            <p:txEl>
                                              <p:pRg st="1" end="1"/>
                                            </p:txEl>
                                          </p:spTgt>
                                        </p:tgtEl>
                                        <p:attrNameLst>
                                          <p:attrName>style.visibility</p:attrName>
                                        </p:attrNameLst>
                                      </p:cBhvr>
                                      <p:to>
                                        <p:strVal val="visible"/>
                                      </p:to>
                                    </p:set>
                                    <p:animEffect transition="in" filter="fade">
                                      <p:cBhvr>
                                        <p:cTn id="25" dur="1000"/>
                                        <p:tgtEl>
                                          <p:spTgt spid="4099">
                                            <p:txEl>
                                              <p:pRg st="1" end="1"/>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099">
                                            <p:txEl>
                                              <p:pRg st="2" end="2"/>
                                            </p:txEl>
                                          </p:spTgt>
                                        </p:tgtEl>
                                        <p:attrNameLst>
                                          <p:attrName>style.visibility</p:attrName>
                                        </p:attrNameLst>
                                      </p:cBhvr>
                                      <p:to>
                                        <p:strVal val="visible"/>
                                      </p:to>
                                    </p:set>
                                    <p:animEffect transition="in" filter="fade">
                                      <p:cBhvr>
                                        <p:cTn id="30" dur="1000"/>
                                        <p:tgtEl>
                                          <p:spTgt spid="4099">
                                            <p:txEl>
                                              <p:pRg st="2" end="2"/>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nodeType="clickEffect">
                                  <p:stCondLst>
                                    <p:cond delay="0"/>
                                  </p:stCondLst>
                                  <p:childTnLst>
                                    <p:set>
                                      <p:cBhvr>
                                        <p:cTn id="34" dur="1" fill="hold">
                                          <p:stCondLst>
                                            <p:cond delay="0"/>
                                          </p:stCondLst>
                                        </p:cTn>
                                        <p:tgtEl>
                                          <p:spTgt spid="4110"/>
                                        </p:tgtEl>
                                        <p:attrNameLst>
                                          <p:attrName>style.visibility</p:attrName>
                                        </p:attrNameLst>
                                      </p:cBhvr>
                                      <p:to>
                                        <p:strVal val="visible"/>
                                      </p:to>
                                    </p:set>
                                    <p:animEffect transition="in" filter="wipe(up)">
                                      <p:cBhvr>
                                        <p:cTn id="35" dur="500"/>
                                        <p:tgtEl>
                                          <p:spTgt spid="4110"/>
                                        </p:tgtEl>
                                      </p:cBhvr>
                                    </p:animEffect>
                                  </p:childTnLst>
                                  <p:subTnLst>
                                    <p:set>
                                      <p:cBhvr override="childStyle">
                                        <p:cTn dur="1" fill="hold" display="0" masterRel="nextClick" afterEffect="1"/>
                                        <p:tgtEl>
                                          <p:spTgt spid="4110"/>
                                        </p:tgtEl>
                                        <p:attrNameLst>
                                          <p:attrName>style.visibility</p:attrName>
                                        </p:attrNameLst>
                                      </p:cBhvr>
                                      <p:to>
                                        <p:strVal val="hidden"/>
                                      </p:to>
                                    </p:set>
                                  </p:subTnLst>
                                </p:cTn>
                              </p:par>
                            </p:childTnLst>
                          </p:cTn>
                        </p:par>
                      </p:childTnLst>
                    </p:cTn>
                  </p:par>
                  <p:par>
                    <p:cTn id="36" fill="hold" nodeType="clickPar">
                      <p:stCondLst>
                        <p:cond delay="indefinite"/>
                      </p:stCondLst>
                      <p:childTnLst>
                        <p:par>
                          <p:cTn id="37" fill="hold" nodeType="withGroup">
                            <p:stCondLst>
                              <p:cond delay="0"/>
                            </p:stCondLst>
                            <p:childTnLst>
                              <p:par>
                                <p:cTn id="38" presetID="34" presetClass="entr" presetSubtype="0" fill="hold" nodeType="clickEffect">
                                  <p:stCondLst>
                                    <p:cond delay="0"/>
                                  </p:stCondLst>
                                  <p:childTnLst>
                                    <p:set>
                                      <p:cBhvr>
                                        <p:cTn id="39" dur="1" fill="hold">
                                          <p:stCondLst>
                                            <p:cond delay="0"/>
                                          </p:stCondLst>
                                        </p:cTn>
                                        <p:tgtEl>
                                          <p:spTgt spid="4217"/>
                                        </p:tgtEl>
                                        <p:attrNameLst>
                                          <p:attrName>style.visibility</p:attrName>
                                        </p:attrNameLst>
                                      </p:cBhvr>
                                      <p:to>
                                        <p:strVal val="visible"/>
                                      </p:to>
                                    </p:set>
                                    <p:anim from="(-#ppt_w/2)" to="(#ppt_x)" calcmode="lin" valueType="num">
                                      <p:cBhvr>
                                        <p:cTn id="40" dur="600" fill="hold">
                                          <p:stCondLst>
                                            <p:cond delay="0"/>
                                          </p:stCondLst>
                                        </p:cTn>
                                        <p:tgtEl>
                                          <p:spTgt spid="4217"/>
                                        </p:tgtEl>
                                        <p:attrNameLst>
                                          <p:attrName>ppt_x</p:attrName>
                                        </p:attrNameLst>
                                      </p:cBhvr>
                                    </p:anim>
                                    <p:anim from="0" to="-1.0" calcmode="lin" valueType="num">
                                      <p:cBhvr>
                                        <p:cTn id="41" dur="200" decel="50000" autoRev="1" fill="hold">
                                          <p:stCondLst>
                                            <p:cond delay="600"/>
                                          </p:stCondLst>
                                        </p:cTn>
                                        <p:tgtEl>
                                          <p:spTgt spid="4217"/>
                                        </p:tgtEl>
                                        <p:attrNameLst>
                                          <p:attrName>xshear</p:attrName>
                                        </p:attrNameLst>
                                      </p:cBhvr>
                                    </p:anim>
                                    <p:animScale>
                                      <p:cBhvr>
                                        <p:cTn id="42" dur="200" decel="100000" autoRev="1" fill="hold">
                                          <p:stCondLst>
                                            <p:cond delay="600"/>
                                          </p:stCondLst>
                                        </p:cTn>
                                        <p:tgtEl>
                                          <p:spTgt spid="4217"/>
                                        </p:tgtEl>
                                      </p:cBhvr>
                                      <p:from x="100000" y="100000"/>
                                      <p:to x="80000" y="100000"/>
                                    </p:animScale>
                                    <p:anim by="(#ppt_h/3+#ppt_w*0.1)" calcmode="lin" valueType="num">
                                      <p:cBhvr additive="sum">
                                        <p:cTn id="43" dur="200" decel="100000" autoRev="1" fill="hold">
                                          <p:stCondLst>
                                            <p:cond delay="600"/>
                                          </p:stCondLst>
                                        </p:cTn>
                                        <p:tgtEl>
                                          <p:spTgt spid="4217"/>
                                        </p:tgtEl>
                                        <p:attrNameLst>
                                          <p:attrName>ppt_x</p:attrName>
                                        </p:attrNameLst>
                                      </p:cBhvr>
                                    </p:anim>
                                  </p:childTnLst>
                                  <p:subTnLst>
                                    <p:set>
                                      <p:cBhvr override="childStyle">
                                        <p:cTn dur="1" fill="hold" display="0" masterRel="nextClick" afterEffect="1"/>
                                        <p:tgtEl>
                                          <p:spTgt spid="4217"/>
                                        </p:tgtEl>
                                        <p:attrNameLst>
                                          <p:attrName>style.visibility</p:attrName>
                                        </p:attrNameLst>
                                      </p:cBhvr>
                                      <p:to>
                                        <p:strVal val="hidden"/>
                                      </p:to>
                                    </p:set>
                                  </p:subTnLst>
                                </p:cTn>
                              </p:par>
                            </p:childTnLst>
                          </p:cTn>
                        </p:par>
                      </p:childTnLst>
                    </p:cTn>
                  </p:par>
                  <p:par>
                    <p:cTn id="44" fill="hold" nodeType="clickPar">
                      <p:stCondLst>
                        <p:cond delay="indefinite"/>
                      </p:stCondLst>
                      <p:childTnLst>
                        <p:par>
                          <p:cTn id="45" fill="hold" nodeType="withGroup">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4099">
                                            <p:txEl>
                                              <p:pRg st="3" end="3"/>
                                            </p:txEl>
                                          </p:spTgt>
                                        </p:tgtEl>
                                        <p:attrNameLst>
                                          <p:attrName>style.visibility</p:attrName>
                                        </p:attrNameLst>
                                      </p:cBhvr>
                                      <p:to>
                                        <p:strVal val="visible"/>
                                      </p:to>
                                    </p:set>
                                    <p:animEffect transition="in" filter="fade">
                                      <p:cBhvr>
                                        <p:cTn id="48" dur="1000"/>
                                        <p:tgtEl>
                                          <p:spTgt spid="40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4105" grpId="0" animBg="1" autoUpdateAnimBg="0"/>
      <p:bldP spid="4099"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5"/>
          <p:cNvSpPr>
            <a:spLocks noGrp="1" noChangeArrowheads="1"/>
          </p:cNvSpPr>
          <p:nvPr>
            <p:ph type="title" sz="quarter"/>
          </p:nvPr>
        </p:nvSpPr>
        <p:spPr>
          <a:xfrm>
            <a:off x="539750" y="1079500"/>
            <a:ext cx="2952750" cy="433388"/>
          </a:xfrm>
          <a:noFill/>
        </p:spPr>
        <p:txBody>
          <a:bodyPr anchor="t"/>
          <a:lstStyle/>
          <a:p>
            <a:pPr algn="l"/>
            <a:r>
              <a:rPr lang="zh-CN" altLang="en-US" sz="2400" b="1"/>
              <a:t>如图，有椭圆方程 </a:t>
            </a:r>
            <a:r>
              <a:rPr lang="en-US" altLang="zh-CN" sz="2400" b="1"/>
              <a:t>:</a:t>
            </a:r>
            <a:endParaRPr lang="en-US" altLang="zh-CN" sz="2800" b="1"/>
          </a:p>
        </p:txBody>
      </p:sp>
      <p:graphicFrame>
        <p:nvGraphicFramePr>
          <p:cNvPr id="5126" name="Object 6"/>
          <p:cNvGraphicFramePr>
            <a:graphicFrameLocks noChangeAspect="1"/>
          </p:cNvGraphicFramePr>
          <p:nvPr>
            <p:ph sz="quarter" idx="1"/>
          </p:nvPr>
        </p:nvGraphicFramePr>
        <p:xfrm>
          <a:off x="3924300" y="793750"/>
          <a:ext cx="2016125" cy="919163"/>
        </p:xfrm>
        <a:graphic>
          <a:graphicData uri="http://schemas.openxmlformats.org/presentationml/2006/ole">
            <mc:AlternateContent xmlns:mc="http://schemas.openxmlformats.org/markup-compatibility/2006">
              <mc:Choice xmlns:v="urn:schemas-microsoft-com:vml" Requires="v">
                <p:oleObj spid="_x0000_s5178" name="公式" r:id="rId3" imgW="863280" imgH="393480" progId="Equation.3">
                  <p:embed/>
                </p:oleObj>
              </mc:Choice>
              <mc:Fallback>
                <p:oleObj name="公式" r:id="rId3" imgW="863280" imgH="39348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4300" y="793750"/>
                        <a:ext cx="2016125" cy="919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9" name="Object 9"/>
          <p:cNvGraphicFramePr>
            <a:graphicFrameLocks noChangeAspect="1"/>
          </p:cNvGraphicFramePr>
          <p:nvPr>
            <p:ph sz="quarter" idx="2"/>
          </p:nvPr>
        </p:nvGraphicFramePr>
        <p:xfrm>
          <a:off x="5073650" y="1624013"/>
          <a:ext cx="1803400" cy="896937"/>
        </p:xfrm>
        <a:graphic>
          <a:graphicData uri="http://schemas.openxmlformats.org/presentationml/2006/ole">
            <mc:AlternateContent xmlns:mc="http://schemas.openxmlformats.org/markup-compatibility/2006">
              <mc:Choice xmlns:v="urn:schemas-microsoft-com:vml" Requires="v">
                <p:oleObj spid="_x0000_s5179" name="公式" r:id="rId5" imgW="787320" imgH="393480" progId="Equation.3">
                  <p:embed/>
                </p:oleObj>
              </mc:Choice>
              <mc:Fallback>
                <p:oleObj name="公式" r:id="rId5" imgW="787320" imgH="39348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3650" y="1624013"/>
                        <a:ext cx="1803400" cy="896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32" name="Object 12"/>
          <p:cNvGraphicFramePr>
            <a:graphicFrameLocks noChangeAspect="1"/>
          </p:cNvGraphicFramePr>
          <p:nvPr>
            <p:ph sz="quarter" idx="3"/>
          </p:nvPr>
        </p:nvGraphicFramePr>
        <p:xfrm>
          <a:off x="2417763" y="4994275"/>
          <a:ext cx="115887" cy="223838"/>
        </p:xfrm>
        <a:graphic>
          <a:graphicData uri="http://schemas.openxmlformats.org/presentationml/2006/ole">
            <mc:AlternateContent xmlns:mc="http://schemas.openxmlformats.org/markup-compatibility/2006">
              <mc:Choice xmlns:v="urn:schemas-microsoft-com:vml" Requires="v">
                <p:oleObj spid="_x0000_s5180" name="公式" r:id="rId7" imgW="114120" imgH="215640" progId="Equation.3">
                  <p:embed/>
                </p:oleObj>
              </mc:Choice>
              <mc:Fallback>
                <p:oleObj name="公式" r:id="rId7" imgW="114120" imgH="21564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17763" y="4994275"/>
                        <a:ext cx="115887" cy="223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8" name="Text Box 8"/>
          <p:cNvSpPr txBox="1">
            <a:spLocks noChangeArrowheads="1"/>
          </p:cNvSpPr>
          <p:nvPr/>
        </p:nvSpPr>
        <p:spPr bwMode="auto">
          <a:xfrm>
            <a:off x="539750" y="1847850"/>
            <a:ext cx="424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t>矢径所扫过的面 积</a:t>
            </a:r>
            <a:r>
              <a:rPr lang="en-US" altLang="zh-CN" sz="2400" i="1">
                <a:solidFill>
                  <a:srgbClr val="0000FF"/>
                </a:solidFill>
                <a:latin typeface="Times New Roman" pitchFamily="18" charset="0"/>
              </a:rPr>
              <a:t>A</a:t>
            </a:r>
            <a:r>
              <a:rPr lang="zh-CN" altLang="en-US" sz="2400" b="1"/>
              <a:t>的微分为</a:t>
            </a:r>
            <a:r>
              <a:rPr lang="en-US" altLang="zh-CN" sz="2400" b="1"/>
              <a:t>:</a:t>
            </a:r>
          </a:p>
        </p:txBody>
      </p:sp>
      <p:sp>
        <p:nvSpPr>
          <p:cNvPr id="5131" name="Text Box 11"/>
          <p:cNvSpPr txBox="1">
            <a:spLocks noChangeArrowheads="1"/>
          </p:cNvSpPr>
          <p:nvPr/>
        </p:nvSpPr>
        <p:spPr bwMode="auto">
          <a:xfrm>
            <a:off x="539750" y="2640013"/>
            <a:ext cx="295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t>由开普勒第二定 律</a:t>
            </a:r>
            <a:r>
              <a:rPr lang="en-US" altLang="zh-CN" sz="2400" b="1"/>
              <a:t>:</a:t>
            </a:r>
          </a:p>
        </p:txBody>
      </p:sp>
      <p:grpSp>
        <p:nvGrpSpPr>
          <p:cNvPr id="5173" name="Group 53"/>
          <p:cNvGrpSpPr>
            <a:grpSpLocks/>
          </p:cNvGrpSpPr>
          <p:nvPr/>
        </p:nvGrpSpPr>
        <p:grpSpPr bwMode="auto">
          <a:xfrm>
            <a:off x="3924300" y="2378075"/>
            <a:ext cx="2879725" cy="915988"/>
            <a:chOff x="2472" y="1498"/>
            <a:chExt cx="1814" cy="577"/>
          </a:xfrm>
        </p:grpSpPr>
        <p:graphicFrame>
          <p:nvGraphicFramePr>
            <p:cNvPr id="5134" name="Object 14"/>
            <p:cNvGraphicFramePr>
              <a:graphicFrameLocks noChangeAspect="1"/>
            </p:cNvGraphicFramePr>
            <p:nvPr/>
          </p:nvGraphicFramePr>
          <p:xfrm>
            <a:off x="2472" y="1498"/>
            <a:ext cx="1269" cy="577"/>
          </p:xfrm>
          <a:graphic>
            <a:graphicData uri="http://schemas.openxmlformats.org/presentationml/2006/ole">
              <mc:AlternateContent xmlns:mc="http://schemas.openxmlformats.org/markup-compatibility/2006">
                <mc:Choice xmlns:v="urn:schemas-microsoft-com:vml" Requires="v">
                  <p:oleObj spid="_x0000_s5181" name="公式" r:id="rId9" imgW="863280" imgH="393480" progId="Equation.3">
                    <p:embed/>
                  </p:oleObj>
                </mc:Choice>
                <mc:Fallback>
                  <p:oleObj name="公式" r:id="rId9" imgW="863280" imgH="393480"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72" y="1498"/>
                          <a:ext cx="1269" cy="5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36" name="Text Box 16"/>
            <p:cNvSpPr txBox="1">
              <a:spLocks noChangeArrowheads="1"/>
            </p:cNvSpPr>
            <p:nvPr/>
          </p:nvSpPr>
          <p:spPr bwMode="auto">
            <a:xfrm>
              <a:off x="3651" y="1634"/>
              <a:ext cx="63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A50021"/>
                  </a:solidFill>
                </a:rPr>
                <a:t>常数</a:t>
              </a:r>
            </a:p>
          </p:txBody>
        </p:sp>
      </p:grpSp>
      <p:sp>
        <p:nvSpPr>
          <p:cNvPr id="5137" name="Text Box 17"/>
          <p:cNvSpPr txBox="1">
            <a:spLocks noChangeArrowheads="1"/>
          </p:cNvSpPr>
          <p:nvPr/>
        </p:nvSpPr>
        <p:spPr bwMode="auto">
          <a:xfrm>
            <a:off x="539750" y="3360738"/>
            <a:ext cx="1439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t>立即得出</a:t>
            </a:r>
            <a:r>
              <a:rPr lang="en-US" altLang="zh-CN" sz="2400" b="1"/>
              <a:t>:</a:t>
            </a:r>
          </a:p>
        </p:txBody>
      </p:sp>
      <p:graphicFrame>
        <p:nvGraphicFramePr>
          <p:cNvPr id="5138" name="Object 18"/>
          <p:cNvGraphicFramePr>
            <a:graphicFrameLocks noChangeAspect="1"/>
          </p:cNvGraphicFramePr>
          <p:nvPr/>
        </p:nvGraphicFramePr>
        <p:xfrm>
          <a:off x="2555875" y="3170238"/>
          <a:ext cx="3816350" cy="889000"/>
        </p:xfrm>
        <a:graphic>
          <a:graphicData uri="http://schemas.openxmlformats.org/presentationml/2006/ole">
            <mc:AlternateContent xmlns:mc="http://schemas.openxmlformats.org/markup-compatibility/2006">
              <mc:Choice xmlns:v="urn:schemas-microsoft-com:vml" Requires="v">
                <p:oleObj spid="_x0000_s5182" name="公式" r:id="rId11" imgW="1688760" imgH="393480" progId="Equation.3">
                  <p:embed/>
                </p:oleObj>
              </mc:Choice>
              <mc:Fallback>
                <p:oleObj name="公式" r:id="rId11" imgW="1688760" imgH="393480" progId="Equation.3">
                  <p:embed/>
                  <p:pic>
                    <p:nvPicPr>
                      <p:cNvPr id="0"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55875" y="3170238"/>
                        <a:ext cx="381635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39" name="Text Box 19"/>
          <p:cNvSpPr txBox="1">
            <a:spLocks noChangeArrowheads="1"/>
          </p:cNvSpPr>
          <p:nvPr/>
        </p:nvSpPr>
        <p:spPr bwMode="auto">
          <a:xfrm>
            <a:off x="539750" y="4267200"/>
            <a:ext cx="64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t>即</a:t>
            </a:r>
            <a:r>
              <a:rPr lang="en-US" altLang="zh-CN" sz="2400" b="1"/>
              <a:t>:</a:t>
            </a:r>
          </a:p>
        </p:txBody>
      </p:sp>
      <p:graphicFrame>
        <p:nvGraphicFramePr>
          <p:cNvPr id="5141" name="Object 21"/>
          <p:cNvGraphicFramePr>
            <a:graphicFrameLocks noChangeAspect="1"/>
          </p:cNvGraphicFramePr>
          <p:nvPr/>
        </p:nvGraphicFramePr>
        <p:xfrm>
          <a:off x="2555875" y="3979863"/>
          <a:ext cx="2160588" cy="679450"/>
        </p:xfrm>
        <a:graphic>
          <a:graphicData uri="http://schemas.openxmlformats.org/presentationml/2006/ole">
            <mc:AlternateContent xmlns:mc="http://schemas.openxmlformats.org/markup-compatibility/2006">
              <mc:Choice xmlns:v="urn:schemas-microsoft-com:vml" Requires="v">
                <p:oleObj spid="_x0000_s5183" name="公式" r:id="rId13" imgW="888840" imgH="279360" progId="Equation.3">
                  <p:embed/>
                </p:oleObj>
              </mc:Choice>
              <mc:Fallback>
                <p:oleObj name="公式" r:id="rId13" imgW="888840" imgH="279360" progId="Equation.3">
                  <p:embed/>
                  <p:pic>
                    <p:nvPicPr>
                      <p:cNvPr id="0" name="Object 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55875" y="3979863"/>
                        <a:ext cx="2160588"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42" name="Text Box 22"/>
          <p:cNvSpPr txBox="1">
            <a:spLocks noChangeArrowheads="1"/>
          </p:cNvSpPr>
          <p:nvPr/>
        </p:nvSpPr>
        <p:spPr bwMode="auto">
          <a:xfrm>
            <a:off x="539750" y="4916488"/>
            <a:ext cx="1439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t>椭圆面积</a:t>
            </a:r>
          </a:p>
        </p:txBody>
      </p:sp>
      <p:graphicFrame>
        <p:nvGraphicFramePr>
          <p:cNvPr id="5143" name="Object 23"/>
          <p:cNvGraphicFramePr>
            <a:graphicFrameLocks noChangeAspect="1"/>
          </p:cNvGraphicFramePr>
          <p:nvPr/>
        </p:nvGraphicFramePr>
        <p:xfrm>
          <a:off x="2051050" y="4681538"/>
          <a:ext cx="4103688" cy="908050"/>
        </p:xfrm>
        <a:graphic>
          <a:graphicData uri="http://schemas.openxmlformats.org/presentationml/2006/ole">
            <mc:AlternateContent xmlns:mc="http://schemas.openxmlformats.org/markup-compatibility/2006">
              <mc:Choice xmlns:v="urn:schemas-microsoft-com:vml" Requires="v">
                <p:oleObj spid="_x0000_s5184" name="公式" r:id="rId15" imgW="1498320" imgH="393480" progId="Equation.3">
                  <p:embed/>
                </p:oleObj>
              </mc:Choice>
              <mc:Fallback>
                <p:oleObj name="公式" r:id="rId15" imgW="1498320" imgH="393480" progId="Equation.3">
                  <p:embed/>
                  <p:pic>
                    <p:nvPicPr>
                      <p:cNvPr id="0" name="Object 2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51050" y="4681538"/>
                        <a:ext cx="4103688"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44" name="Text Box 24"/>
          <p:cNvSpPr txBox="1">
            <a:spLocks noChangeArrowheads="1"/>
          </p:cNvSpPr>
          <p:nvPr/>
        </p:nvSpPr>
        <p:spPr bwMode="auto">
          <a:xfrm>
            <a:off x="538163" y="5776913"/>
            <a:ext cx="1512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t>由此得出</a:t>
            </a:r>
          </a:p>
        </p:txBody>
      </p:sp>
      <p:grpSp>
        <p:nvGrpSpPr>
          <p:cNvPr id="5171" name="Group 51"/>
          <p:cNvGrpSpPr>
            <a:grpSpLocks/>
          </p:cNvGrpSpPr>
          <p:nvPr/>
        </p:nvGrpSpPr>
        <p:grpSpPr bwMode="auto">
          <a:xfrm>
            <a:off x="2124075" y="5691188"/>
            <a:ext cx="2879725" cy="906462"/>
            <a:chOff x="1338" y="3521"/>
            <a:chExt cx="1814" cy="571"/>
          </a:xfrm>
        </p:grpSpPr>
        <p:graphicFrame>
          <p:nvGraphicFramePr>
            <p:cNvPr id="5145" name="Object 25"/>
            <p:cNvGraphicFramePr>
              <a:graphicFrameLocks noChangeAspect="1"/>
            </p:cNvGraphicFramePr>
            <p:nvPr/>
          </p:nvGraphicFramePr>
          <p:xfrm>
            <a:off x="1338" y="3521"/>
            <a:ext cx="1270" cy="571"/>
          </p:xfrm>
          <a:graphic>
            <a:graphicData uri="http://schemas.openxmlformats.org/presentationml/2006/ole">
              <mc:AlternateContent xmlns:mc="http://schemas.openxmlformats.org/markup-compatibility/2006">
                <mc:Choice xmlns:v="urn:schemas-microsoft-com:vml" Requires="v">
                  <p:oleObj spid="_x0000_s5185" name="公式" r:id="rId17" imgW="876240" imgH="393480" progId="Equation.3">
                    <p:embed/>
                  </p:oleObj>
                </mc:Choice>
                <mc:Fallback>
                  <p:oleObj name="公式" r:id="rId17" imgW="876240" imgH="393480" progId="Equation.3">
                    <p:embed/>
                    <p:pic>
                      <p:nvPicPr>
                        <p:cNvPr id="0" name="Object 2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338" y="3521"/>
                          <a:ext cx="1270" cy="5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46" name="Text Box 26"/>
            <p:cNvSpPr txBox="1">
              <a:spLocks noChangeArrowheads="1"/>
            </p:cNvSpPr>
            <p:nvPr/>
          </p:nvSpPr>
          <p:spPr bwMode="auto">
            <a:xfrm>
              <a:off x="2517" y="3641"/>
              <a:ext cx="63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A50021"/>
                  </a:solidFill>
                </a:rPr>
                <a:t>常数</a:t>
              </a:r>
            </a:p>
          </p:txBody>
        </p:sp>
      </p:grpSp>
      <p:sp>
        <p:nvSpPr>
          <p:cNvPr id="5147" name="AutoShape 27" descr="白色大理石"/>
          <p:cNvSpPr>
            <a:spLocks noChangeArrowheads="1"/>
          </p:cNvSpPr>
          <p:nvPr/>
        </p:nvSpPr>
        <p:spPr bwMode="auto">
          <a:xfrm>
            <a:off x="466725" y="260350"/>
            <a:ext cx="2592388" cy="504825"/>
          </a:xfrm>
          <a:prstGeom prst="bevel">
            <a:avLst>
              <a:gd name="adj" fmla="val 12500"/>
            </a:avLst>
          </a:prstGeom>
          <a:blipFill dpi="0" rotWithShape="0">
            <a:blip r:embed="rId19"/>
            <a:srcRect/>
            <a:tile tx="0" ty="0" sx="100000" sy="100000" flip="none" algn="tl"/>
          </a:blipFill>
          <a:ln w="25400">
            <a:solidFill>
              <a:srgbClr val="96969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lang="zh-CN" altLang="en-US" sz="2400" b="1">
                <a:solidFill>
                  <a:schemeClr val="tx2"/>
                </a:solidFill>
              </a:rPr>
              <a:t>简单推导如下：</a:t>
            </a:r>
          </a:p>
        </p:txBody>
      </p:sp>
      <p:grpSp>
        <p:nvGrpSpPr>
          <p:cNvPr id="5170" name="Group 50"/>
          <p:cNvGrpSpPr>
            <a:grpSpLocks/>
          </p:cNvGrpSpPr>
          <p:nvPr/>
        </p:nvGrpSpPr>
        <p:grpSpPr bwMode="auto">
          <a:xfrm>
            <a:off x="468313" y="836613"/>
            <a:ext cx="8229600" cy="5761037"/>
            <a:chOff x="295" y="527"/>
            <a:chExt cx="5184" cy="3629"/>
          </a:xfrm>
        </p:grpSpPr>
        <p:sp>
          <p:nvSpPr>
            <p:cNvPr id="5152" name="Line 32"/>
            <p:cNvSpPr>
              <a:spLocks noChangeShapeType="1"/>
            </p:cNvSpPr>
            <p:nvPr/>
          </p:nvSpPr>
          <p:spPr bwMode="auto">
            <a:xfrm>
              <a:off x="295" y="527"/>
              <a:ext cx="0" cy="339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158" name="Group 38"/>
            <p:cNvGrpSpPr>
              <a:grpSpLocks/>
            </p:cNvGrpSpPr>
            <p:nvPr/>
          </p:nvGrpSpPr>
          <p:grpSpPr bwMode="auto">
            <a:xfrm>
              <a:off x="295" y="527"/>
              <a:ext cx="5184" cy="3629"/>
              <a:chOff x="295" y="618"/>
              <a:chExt cx="5184" cy="3583"/>
            </a:xfrm>
          </p:grpSpPr>
          <p:sp>
            <p:nvSpPr>
              <p:cNvPr id="5151" name="Line 31"/>
              <p:cNvSpPr>
                <a:spLocks noChangeShapeType="1"/>
              </p:cNvSpPr>
              <p:nvPr/>
            </p:nvSpPr>
            <p:spPr bwMode="auto">
              <a:xfrm>
                <a:off x="295" y="618"/>
                <a:ext cx="518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155" name="Group 35"/>
              <p:cNvGrpSpPr>
                <a:grpSpLocks/>
              </p:cNvGrpSpPr>
              <p:nvPr/>
            </p:nvGrpSpPr>
            <p:grpSpPr bwMode="auto">
              <a:xfrm>
                <a:off x="301" y="618"/>
                <a:ext cx="5178" cy="3583"/>
                <a:chOff x="301" y="618"/>
                <a:chExt cx="5178" cy="3095"/>
              </a:xfrm>
            </p:grpSpPr>
            <p:sp>
              <p:nvSpPr>
                <p:cNvPr id="5153" name="Line 33"/>
                <p:cNvSpPr>
                  <a:spLocks noChangeShapeType="1"/>
                </p:cNvSpPr>
                <p:nvPr/>
              </p:nvSpPr>
              <p:spPr bwMode="auto">
                <a:xfrm>
                  <a:off x="5479" y="618"/>
                  <a:ext cx="0" cy="278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4" name="Freeform 34"/>
                <p:cNvSpPr>
                  <a:spLocks/>
                </p:cNvSpPr>
                <p:nvPr/>
              </p:nvSpPr>
              <p:spPr bwMode="auto">
                <a:xfrm>
                  <a:off x="301" y="3382"/>
                  <a:ext cx="5178" cy="331"/>
                </a:xfrm>
                <a:custGeom>
                  <a:avLst/>
                  <a:gdLst>
                    <a:gd name="T0" fmla="*/ 0 w 5168"/>
                    <a:gd name="T1" fmla="*/ 147 h 331"/>
                    <a:gd name="T2" fmla="*/ 110 w 5168"/>
                    <a:gd name="T3" fmla="*/ 171 h 331"/>
                    <a:gd name="T4" fmla="*/ 184 w 5168"/>
                    <a:gd name="T5" fmla="*/ 220 h 331"/>
                    <a:gd name="T6" fmla="*/ 478 w 5168"/>
                    <a:gd name="T7" fmla="*/ 331 h 331"/>
                    <a:gd name="T8" fmla="*/ 1690 w 5168"/>
                    <a:gd name="T9" fmla="*/ 282 h 331"/>
                    <a:gd name="T10" fmla="*/ 2890 w 5168"/>
                    <a:gd name="T11" fmla="*/ 318 h 331"/>
                    <a:gd name="T12" fmla="*/ 3258 w 5168"/>
                    <a:gd name="T13" fmla="*/ 306 h 331"/>
                    <a:gd name="T14" fmla="*/ 3343 w 5168"/>
                    <a:gd name="T15" fmla="*/ 269 h 331"/>
                    <a:gd name="T16" fmla="*/ 3466 w 5168"/>
                    <a:gd name="T17" fmla="*/ 257 h 331"/>
                    <a:gd name="T18" fmla="*/ 3992 w 5168"/>
                    <a:gd name="T19" fmla="*/ 196 h 331"/>
                    <a:gd name="T20" fmla="*/ 4372 w 5168"/>
                    <a:gd name="T21" fmla="*/ 135 h 331"/>
                    <a:gd name="T22" fmla="*/ 4433 w 5168"/>
                    <a:gd name="T23" fmla="*/ 98 h 331"/>
                    <a:gd name="T24" fmla="*/ 4543 w 5168"/>
                    <a:gd name="T25" fmla="*/ 37 h 331"/>
                    <a:gd name="T26" fmla="*/ 4641 w 5168"/>
                    <a:gd name="T27" fmla="*/ 12 h 331"/>
                    <a:gd name="T28" fmla="*/ 4690 w 5168"/>
                    <a:gd name="T29" fmla="*/ 0 h 331"/>
                    <a:gd name="T30" fmla="*/ 5168 w 5168"/>
                    <a:gd name="T31" fmla="*/ 3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68" h="331">
                      <a:moveTo>
                        <a:pt x="0" y="147"/>
                      </a:moveTo>
                      <a:cubicBezTo>
                        <a:pt x="36" y="159"/>
                        <a:pt x="75" y="157"/>
                        <a:pt x="110" y="171"/>
                      </a:cubicBezTo>
                      <a:cubicBezTo>
                        <a:pt x="137" y="182"/>
                        <a:pt x="158" y="207"/>
                        <a:pt x="184" y="220"/>
                      </a:cubicBezTo>
                      <a:cubicBezTo>
                        <a:pt x="278" y="268"/>
                        <a:pt x="375" y="309"/>
                        <a:pt x="478" y="331"/>
                      </a:cubicBezTo>
                      <a:cubicBezTo>
                        <a:pt x="936" y="324"/>
                        <a:pt x="1273" y="311"/>
                        <a:pt x="1690" y="282"/>
                      </a:cubicBezTo>
                      <a:cubicBezTo>
                        <a:pt x="2090" y="287"/>
                        <a:pt x="2509" y="195"/>
                        <a:pt x="2890" y="318"/>
                      </a:cubicBezTo>
                      <a:cubicBezTo>
                        <a:pt x="3013" y="314"/>
                        <a:pt x="3135" y="313"/>
                        <a:pt x="3258" y="306"/>
                      </a:cubicBezTo>
                      <a:cubicBezTo>
                        <a:pt x="3296" y="304"/>
                        <a:pt x="3305" y="277"/>
                        <a:pt x="3343" y="269"/>
                      </a:cubicBezTo>
                      <a:cubicBezTo>
                        <a:pt x="3383" y="260"/>
                        <a:pt x="3425" y="261"/>
                        <a:pt x="3466" y="257"/>
                      </a:cubicBezTo>
                      <a:cubicBezTo>
                        <a:pt x="3664" y="124"/>
                        <a:pt x="3510" y="209"/>
                        <a:pt x="3992" y="196"/>
                      </a:cubicBezTo>
                      <a:cubicBezTo>
                        <a:pt x="4120" y="184"/>
                        <a:pt x="4249" y="175"/>
                        <a:pt x="4372" y="135"/>
                      </a:cubicBezTo>
                      <a:cubicBezTo>
                        <a:pt x="4425" y="80"/>
                        <a:pt x="4363" y="136"/>
                        <a:pt x="4433" y="98"/>
                      </a:cubicBezTo>
                      <a:cubicBezTo>
                        <a:pt x="4521" y="50"/>
                        <a:pt x="4477" y="55"/>
                        <a:pt x="4543" y="37"/>
                      </a:cubicBezTo>
                      <a:cubicBezTo>
                        <a:pt x="4575" y="28"/>
                        <a:pt x="4608" y="20"/>
                        <a:pt x="4641" y="12"/>
                      </a:cubicBezTo>
                      <a:cubicBezTo>
                        <a:pt x="4657" y="8"/>
                        <a:pt x="4690" y="0"/>
                        <a:pt x="4690" y="0"/>
                      </a:cubicBezTo>
                      <a:cubicBezTo>
                        <a:pt x="4853" y="15"/>
                        <a:pt x="5002" y="37"/>
                        <a:pt x="5168" y="37"/>
                      </a:cubicBezTo>
                    </a:path>
                  </a:pathLst>
                </a:custGeom>
                <a:noFill/>
                <a:ln w="2540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grpSp>
        <p:nvGrpSpPr>
          <p:cNvPr id="5175" name="Group 55"/>
          <p:cNvGrpSpPr>
            <a:grpSpLocks/>
          </p:cNvGrpSpPr>
          <p:nvPr/>
        </p:nvGrpSpPr>
        <p:grpSpPr bwMode="auto">
          <a:xfrm>
            <a:off x="5724525" y="3494088"/>
            <a:ext cx="2879725" cy="1519237"/>
            <a:chOff x="3606" y="2201"/>
            <a:chExt cx="1814" cy="957"/>
          </a:xfrm>
        </p:grpSpPr>
        <p:grpSp>
          <p:nvGrpSpPr>
            <p:cNvPr id="5172" name="Group 52"/>
            <p:cNvGrpSpPr>
              <a:grpSpLocks/>
            </p:cNvGrpSpPr>
            <p:nvPr/>
          </p:nvGrpSpPr>
          <p:grpSpPr bwMode="auto">
            <a:xfrm>
              <a:off x="3606" y="2201"/>
              <a:ext cx="1814" cy="957"/>
              <a:chOff x="3606" y="2201"/>
              <a:chExt cx="1814" cy="957"/>
            </a:xfrm>
          </p:grpSpPr>
          <p:sp>
            <p:nvSpPr>
              <p:cNvPr id="5161" name="Oval 41"/>
              <p:cNvSpPr>
                <a:spLocks noChangeArrowheads="1"/>
              </p:cNvSpPr>
              <p:nvPr/>
            </p:nvSpPr>
            <p:spPr bwMode="auto">
              <a:xfrm>
                <a:off x="3606" y="2387"/>
                <a:ext cx="1633" cy="771"/>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2" name="Line 42"/>
              <p:cNvSpPr>
                <a:spLocks noChangeShapeType="1"/>
              </p:cNvSpPr>
              <p:nvPr/>
            </p:nvSpPr>
            <p:spPr bwMode="auto">
              <a:xfrm>
                <a:off x="3924" y="2795"/>
                <a:ext cx="149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63" name="Oval 43"/>
              <p:cNvSpPr>
                <a:spLocks noChangeArrowheads="1"/>
              </p:cNvSpPr>
              <p:nvPr/>
            </p:nvSpPr>
            <p:spPr bwMode="auto">
              <a:xfrm>
                <a:off x="3878" y="2750"/>
                <a:ext cx="45" cy="45"/>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4" name="Line 44"/>
              <p:cNvSpPr>
                <a:spLocks noChangeShapeType="1"/>
              </p:cNvSpPr>
              <p:nvPr/>
            </p:nvSpPr>
            <p:spPr bwMode="auto">
              <a:xfrm flipV="1">
                <a:off x="3923" y="2432"/>
                <a:ext cx="817" cy="31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65" name="Text Box 45"/>
              <p:cNvSpPr txBox="1">
                <a:spLocks noChangeArrowheads="1"/>
              </p:cNvSpPr>
              <p:nvPr/>
            </p:nvSpPr>
            <p:spPr bwMode="auto">
              <a:xfrm>
                <a:off x="4739" y="2201"/>
                <a:ext cx="40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A50021"/>
                    </a:solidFill>
                  </a:rPr>
                  <a:t>行星</a:t>
                </a:r>
              </a:p>
            </p:txBody>
          </p:sp>
          <p:sp>
            <p:nvSpPr>
              <p:cNvPr id="5166" name="Oval 46"/>
              <p:cNvSpPr>
                <a:spLocks noChangeArrowheads="1"/>
              </p:cNvSpPr>
              <p:nvPr/>
            </p:nvSpPr>
            <p:spPr bwMode="auto">
              <a:xfrm>
                <a:off x="4740" y="2387"/>
                <a:ext cx="45" cy="45"/>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7" name="Text Box 47"/>
              <p:cNvSpPr txBox="1">
                <a:spLocks noChangeArrowheads="1"/>
              </p:cNvSpPr>
              <p:nvPr/>
            </p:nvSpPr>
            <p:spPr bwMode="auto">
              <a:xfrm>
                <a:off x="4195" y="2387"/>
                <a:ext cx="27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solidFill>
                      <a:srgbClr val="A50021"/>
                    </a:solidFill>
                  </a:rPr>
                  <a:t>r</a:t>
                </a:r>
              </a:p>
            </p:txBody>
          </p:sp>
          <p:graphicFrame>
            <p:nvGraphicFramePr>
              <p:cNvPr id="5168" name="Object 48"/>
              <p:cNvGraphicFramePr>
                <a:graphicFrameLocks noChangeAspect="1"/>
              </p:cNvGraphicFramePr>
              <p:nvPr/>
            </p:nvGraphicFramePr>
            <p:xfrm>
              <a:off x="4377" y="2523"/>
              <a:ext cx="194" cy="272"/>
            </p:xfrm>
            <a:graphic>
              <a:graphicData uri="http://schemas.openxmlformats.org/presentationml/2006/ole">
                <mc:AlternateContent xmlns:mc="http://schemas.openxmlformats.org/markup-compatibility/2006">
                  <mc:Choice xmlns:v="urn:schemas-microsoft-com:vml" Requires="v">
                    <p:oleObj spid="_x0000_s5186" name="公式" r:id="rId20" imgW="126720" imgH="177480" progId="Equation.3">
                      <p:embed/>
                    </p:oleObj>
                  </mc:Choice>
                  <mc:Fallback>
                    <p:oleObj name="公式" r:id="rId20" imgW="126720" imgH="177480" progId="Equation.3">
                      <p:embed/>
                      <p:pic>
                        <p:nvPicPr>
                          <p:cNvPr id="0" name="Object 4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377" y="2523"/>
                            <a:ext cx="194"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5174" name="Text Box 54"/>
            <p:cNvSpPr txBox="1">
              <a:spLocks noChangeArrowheads="1"/>
            </p:cNvSpPr>
            <p:nvPr/>
          </p:nvSpPr>
          <p:spPr bwMode="auto">
            <a:xfrm>
              <a:off x="3742" y="2791"/>
              <a:ext cx="49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A50021"/>
                  </a:solidFill>
                </a:rPr>
                <a:t>太阳</a:t>
              </a:r>
            </a:p>
          </p:txBody>
        </p:sp>
      </p:grpSp>
      <p:graphicFrame>
        <p:nvGraphicFramePr>
          <p:cNvPr id="5177" name="Object 57"/>
          <p:cNvGraphicFramePr>
            <a:graphicFrameLocks noChangeAspect="1"/>
          </p:cNvGraphicFramePr>
          <p:nvPr/>
        </p:nvGraphicFramePr>
        <p:xfrm>
          <a:off x="6659563" y="2492375"/>
          <a:ext cx="1079500" cy="682625"/>
        </p:xfrm>
        <a:graphic>
          <a:graphicData uri="http://schemas.openxmlformats.org/presentationml/2006/ole">
            <mc:AlternateContent xmlns:mc="http://schemas.openxmlformats.org/markup-compatibility/2006">
              <mc:Choice xmlns:v="urn:schemas-microsoft-com:vml" Requires="v">
                <p:oleObj spid="_x0000_s5187" name="Equation" r:id="rId22" imgW="622080" imgH="393480" progId="Equation.DSMT4">
                  <p:embed/>
                </p:oleObj>
              </mc:Choice>
              <mc:Fallback>
                <p:oleObj name="Equation" r:id="rId22" imgW="622080" imgH="393480" progId="Equation.DSMT4">
                  <p:embed/>
                  <p:pic>
                    <p:nvPicPr>
                      <p:cNvPr id="0" name="Object 5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659563" y="2492375"/>
                        <a:ext cx="1079500" cy="68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147"/>
                                        </p:tgtEl>
                                        <p:attrNameLst>
                                          <p:attrName>style.visibility</p:attrName>
                                        </p:attrNameLst>
                                      </p:cBhvr>
                                      <p:to>
                                        <p:strVal val="visible"/>
                                      </p:to>
                                    </p:set>
                                    <p:animEffect transition="in" filter="blinds(horizontal)">
                                      <p:cBhvr>
                                        <p:cTn id="7" dur="500"/>
                                        <p:tgtEl>
                                          <p:spTgt spid="5147"/>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5170"/>
                                        </p:tgtEl>
                                        <p:attrNameLst>
                                          <p:attrName>style.visibility</p:attrName>
                                        </p:attrNameLst>
                                      </p:cBhvr>
                                      <p:to>
                                        <p:strVal val="visible"/>
                                      </p:to>
                                    </p:set>
                                    <p:animEffect transition="in" filter="wipe(up)">
                                      <p:cBhvr>
                                        <p:cTn id="11" dur="500"/>
                                        <p:tgtEl>
                                          <p:spTgt spid="5170"/>
                                        </p:tgtEl>
                                      </p:cBhvr>
                                    </p:animEffect>
                                  </p:childTnLst>
                                </p:cTn>
                              </p:par>
                            </p:childTnLst>
                          </p:cTn>
                        </p:par>
                        <p:par>
                          <p:cTn id="12" fill="hold" nodeType="afterGroup">
                            <p:stCondLst>
                              <p:cond delay="1000"/>
                            </p:stCondLst>
                            <p:childTnLst>
                              <p:par>
                                <p:cTn id="13" presetID="23" presetClass="entr" presetSubtype="16" fill="hold" nodeType="afterEffect">
                                  <p:stCondLst>
                                    <p:cond delay="0"/>
                                  </p:stCondLst>
                                  <p:childTnLst>
                                    <p:set>
                                      <p:cBhvr>
                                        <p:cTn id="14" dur="1" fill="hold">
                                          <p:stCondLst>
                                            <p:cond delay="0"/>
                                          </p:stCondLst>
                                        </p:cTn>
                                        <p:tgtEl>
                                          <p:spTgt spid="5175"/>
                                        </p:tgtEl>
                                        <p:attrNameLst>
                                          <p:attrName>style.visibility</p:attrName>
                                        </p:attrNameLst>
                                      </p:cBhvr>
                                      <p:to>
                                        <p:strVal val="visible"/>
                                      </p:to>
                                    </p:set>
                                    <p:anim calcmode="lin" valueType="num">
                                      <p:cBhvr>
                                        <p:cTn id="15" dur="500" fill="hold"/>
                                        <p:tgtEl>
                                          <p:spTgt spid="5175"/>
                                        </p:tgtEl>
                                        <p:attrNameLst>
                                          <p:attrName>ppt_w</p:attrName>
                                        </p:attrNameLst>
                                      </p:cBhvr>
                                      <p:tavLst>
                                        <p:tav tm="0">
                                          <p:val>
                                            <p:fltVal val="0"/>
                                          </p:val>
                                        </p:tav>
                                        <p:tav tm="100000">
                                          <p:val>
                                            <p:strVal val="#ppt_w"/>
                                          </p:val>
                                        </p:tav>
                                      </p:tavLst>
                                    </p:anim>
                                    <p:anim calcmode="lin" valueType="num">
                                      <p:cBhvr>
                                        <p:cTn id="16" dur="500" fill="hold"/>
                                        <p:tgtEl>
                                          <p:spTgt spid="5175"/>
                                        </p:tgtEl>
                                        <p:attrNameLst>
                                          <p:attrName>ppt_h</p:attrName>
                                        </p:attrNameLst>
                                      </p:cBhvr>
                                      <p:tavLst>
                                        <p:tav tm="0">
                                          <p:val>
                                            <p:fltVal val="0"/>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125"/>
                                        </p:tgtEl>
                                        <p:attrNameLst>
                                          <p:attrName>style.visibility</p:attrName>
                                        </p:attrNameLst>
                                      </p:cBhvr>
                                      <p:to>
                                        <p:strVal val="visible"/>
                                      </p:to>
                                    </p:set>
                                  </p:childTnLst>
                                </p:cTn>
                              </p:par>
                            </p:childTnLst>
                          </p:cTn>
                        </p:par>
                        <p:par>
                          <p:cTn id="21" fill="hold" nodeType="afterGroup">
                            <p:stCondLst>
                              <p:cond delay="0"/>
                            </p:stCondLst>
                            <p:childTnLst>
                              <p:par>
                                <p:cTn id="22" presetID="29" presetClass="entr" presetSubtype="0" fill="hold" nodeType="afterEffect">
                                  <p:stCondLst>
                                    <p:cond delay="0"/>
                                  </p:stCondLst>
                                  <p:childTnLst>
                                    <p:set>
                                      <p:cBhvr>
                                        <p:cTn id="23" dur="1" fill="hold">
                                          <p:stCondLst>
                                            <p:cond delay="0"/>
                                          </p:stCondLst>
                                        </p:cTn>
                                        <p:tgtEl>
                                          <p:spTgt spid="5126"/>
                                        </p:tgtEl>
                                        <p:attrNameLst>
                                          <p:attrName>style.visibility</p:attrName>
                                        </p:attrNameLst>
                                      </p:cBhvr>
                                      <p:to>
                                        <p:strVal val="visible"/>
                                      </p:to>
                                    </p:set>
                                    <p:anim calcmode="lin" valueType="num">
                                      <p:cBhvr>
                                        <p:cTn id="24" dur="1000" fill="hold"/>
                                        <p:tgtEl>
                                          <p:spTgt spid="5126"/>
                                        </p:tgtEl>
                                        <p:attrNameLst>
                                          <p:attrName>ppt_x</p:attrName>
                                        </p:attrNameLst>
                                      </p:cBhvr>
                                      <p:tavLst>
                                        <p:tav tm="0">
                                          <p:val>
                                            <p:strVal val="#ppt_x-.2"/>
                                          </p:val>
                                        </p:tav>
                                        <p:tav tm="100000">
                                          <p:val>
                                            <p:strVal val="#ppt_x"/>
                                          </p:val>
                                        </p:tav>
                                      </p:tavLst>
                                    </p:anim>
                                    <p:anim calcmode="lin" valueType="num">
                                      <p:cBhvr>
                                        <p:cTn id="25" dur="1000" fill="hold"/>
                                        <p:tgtEl>
                                          <p:spTgt spid="5126"/>
                                        </p:tgtEl>
                                        <p:attrNameLst>
                                          <p:attrName>ppt_y</p:attrName>
                                        </p:attrNameLst>
                                      </p:cBhvr>
                                      <p:tavLst>
                                        <p:tav tm="0">
                                          <p:val>
                                            <p:strVal val="#ppt_y"/>
                                          </p:val>
                                        </p:tav>
                                        <p:tav tm="100000">
                                          <p:val>
                                            <p:strVal val="#ppt_y"/>
                                          </p:val>
                                        </p:tav>
                                      </p:tavLst>
                                    </p:anim>
                                    <p:animEffect transition="in" filter="wipe(right)" prLst="gradientSize: 0.1">
                                      <p:cBhvr>
                                        <p:cTn id="26" dur="1000"/>
                                        <p:tgtEl>
                                          <p:spTgt spid="512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128"/>
                                        </p:tgtEl>
                                        <p:attrNameLst>
                                          <p:attrName>style.visibility</p:attrName>
                                        </p:attrNameLst>
                                      </p:cBhvr>
                                      <p:to>
                                        <p:strVal val="visible"/>
                                      </p:to>
                                    </p:set>
                                  </p:childTnLst>
                                </p:cTn>
                              </p:par>
                            </p:childTnLst>
                          </p:cTn>
                        </p:par>
                        <p:par>
                          <p:cTn id="31" fill="hold" nodeType="afterGroup">
                            <p:stCondLst>
                              <p:cond delay="0"/>
                            </p:stCondLst>
                            <p:childTnLst>
                              <p:par>
                                <p:cTn id="32" presetID="29" presetClass="entr" presetSubtype="0" fill="hold" nodeType="afterEffect">
                                  <p:stCondLst>
                                    <p:cond delay="0"/>
                                  </p:stCondLst>
                                  <p:childTnLst>
                                    <p:set>
                                      <p:cBhvr>
                                        <p:cTn id="33" dur="1" fill="hold">
                                          <p:stCondLst>
                                            <p:cond delay="0"/>
                                          </p:stCondLst>
                                        </p:cTn>
                                        <p:tgtEl>
                                          <p:spTgt spid="5129"/>
                                        </p:tgtEl>
                                        <p:attrNameLst>
                                          <p:attrName>style.visibility</p:attrName>
                                        </p:attrNameLst>
                                      </p:cBhvr>
                                      <p:to>
                                        <p:strVal val="visible"/>
                                      </p:to>
                                    </p:set>
                                    <p:anim calcmode="lin" valueType="num">
                                      <p:cBhvr>
                                        <p:cTn id="34" dur="1000" fill="hold"/>
                                        <p:tgtEl>
                                          <p:spTgt spid="5129"/>
                                        </p:tgtEl>
                                        <p:attrNameLst>
                                          <p:attrName>ppt_x</p:attrName>
                                        </p:attrNameLst>
                                      </p:cBhvr>
                                      <p:tavLst>
                                        <p:tav tm="0">
                                          <p:val>
                                            <p:strVal val="#ppt_x-.2"/>
                                          </p:val>
                                        </p:tav>
                                        <p:tav tm="100000">
                                          <p:val>
                                            <p:strVal val="#ppt_x"/>
                                          </p:val>
                                        </p:tav>
                                      </p:tavLst>
                                    </p:anim>
                                    <p:anim calcmode="lin" valueType="num">
                                      <p:cBhvr>
                                        <p:cTn id="35" dur="1000" fill="hold"/>
                                        <p:tgtEl>
                                          <p:spTgt spid="5129"/>
                                        </p:tgtEl>
                                        <p:attrNameLst>
                                          <p:attrName>ppt_y</p:attrName>
                                        </p:attrNameLst>
                                      </p:cBhvr>
                                      <p:tavLst>
                                        <p:tav tm="0">
                                          <p:val>
                                            <p:strVal val="#ppt_y"/>
                                          </p:val>
                                        </p:tav>
                                        <p:tav tm="100000">
                                          <p:val>
                                            <p:strVal val="#ppt_y"/>
                                          </p:val>
                                        </p:tav>
                                      </p:tavLst>
                                    </p:anim>
                                    <p:animEffect transition="in" filter="wipe(right)" prLst="gradientSize: 0.1">
                                      <p:cBhvr>
                                        <p:cTn id="36" dur="1000"/>
                                        <p:tgtEl>
                                          <p:spTgt spid="5129"/>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131"/>
                                        </p:tgtEl>
                                        <p:attrNameLst>
                                          <p:attrName>style.visibility</p:attrName>
                                        </p:attrNameLst>
                                      </p:cBhvr>
                                      <p:to>
                                        <p:strVal val="visible"/>
                                      </p:to>
                                    </p:set>
                                  </p:childTnLst>
                                </p:cTn>
                              </p:par>
                            </p:childTnLst>
                          </p:cTn>
                        </p:par>
                        <p:par>
                          <p:cTn id="41" fill="hold" nodeType="afterGroup">
                            <p:stCondLst>
                              <p:cond delay="0"/>
                            </p:stCondLst>
                            <p:childTnLst>
                              <p:par>
                                <p:cTn id="42" presetID="29" presetClass="entr" presetSubtype="0" fill="hold" nodeType="afterEffect">
                                  <p:stCondLst>
                                    <p:cond delay="0"/>
                                  </p:stCondLst>
                                  <p:childTnLst>
                                    <p:set>
                                      <p:cBhvr>
                                        <p:cTn id="43" dur="1" fill="hold">
                                          <p:stCondLst>
                                            <p:cond delay="0"/>
                                          </p:stCondLst>
                                        </p:cTn>
                                        <p:tgtEl>
                                          <p:spTgt spid="5173"/>
                                        </p:tgtEl>
                                        <p:attrNameLst>
                                          <p:attrName>style.visibility</p:attrName>
                                        </p:attrNameLst>
                                      </p:cBhvr>
                                      <p:to>
                                        <p:strVal val="visible"/>
                                      </p:to>
                                    </p:set>
                                    <p:anim calcmode="lin" valueType="num">
                                      <p:cBhvr>
                                        <p:cTn id="44" dur="1000" fill="hold"/>
                                        <p:tgtEl>
                                          <p:spTgt spid="5173"/>
                                        </p:tgtEl>
                                        <p:attrNameLst>
                                          <p:attrName>ppt_x</p:attrName>
                                        </p:attrNameLst>
                                      </p:cBhvr>
                                      <p:tavLst>
                                        <p:tav tm="0">
                                          <p:val>
                                            <p:strVal val="#ppt_x-.2"/>
                                          </p:val>
                                        </p:tav>
                                        <p:tav tm="100000">
                                          <p:val>
                                            <p:strVal val="#ppt_x"/>
                                          </p:val>
                                        </p:tav>
                                      </p:tavLst>
                                    </p:anim>
                                    <p:anim calcmode="lin" valueType="num">
                                      <p:cBhvr>
                                        <p:cTn id="45" dur="1000" fill="hold"/>
                                        <p:tgtEl>
                                          <p:spTgt spid="5173"/>
                                        </p:tgtEl>
                                        <p:attrNameLst>
                                          <p:attrName>ppt_y</p:attrName>
                                        </p:attrNameLst>
                                      </p:cBhvr>
                                      <p:tavLst>
                                        <p:tav tm="0">
                                          <p:val>
                                            <p:strVal val="#ppt_y"/>
                                          </p:val>
                                        </p:tav>
                                        <p:tav tm="100000">
                                          <p:val>
                                            <p:strVal val="#ppt_y"/>
                                          </p:val>
                                        </p:tav>
                                      </p:tavLst>
                                    </p:anim>
                                    <p:animEffect transition="in" filter="wipe(right)" prLst="gradientSize: 0.1">
                                      <p:cBhvr>
                                        <p:cTn id="46" dur="1000"/>
                                        <p:tgtEl>
                                          <p:spTgt spid="5173"/>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137"/>
                                        </p:tgtEl>
                                        <p:attrNameLst>
                                          <p:attrName>style.visibility</p:attrName>
                                        </p:attrNameLst>
                                      </p:cBhvr>
                                      <p:to>
                                        <p:strVal val="visible"/>
                                      </p:to>
                                    </p:set>
                                  </p:childTnLst>
                                </p:cTn>
                              </p:par>
                            </p:childTnLst>
                          </p:cTn>
                        </p:par>
                        <p:par>
                          <p:cTn id="51" fill="hold" nodeType="afterGroup">
                            <p:stCondLst>
                              <p:cond delay="0"/>
                            </p:stCondLst>
                            <p:childTnLst>
                              <p:par>
                                <p:cTn id="52" presetID="29" presetClass="entr" presetSubtype="0" fill="hold" nodeType="afterEffect">
                                  <p:stCondLst>
                                    <p:cond delay="0"/>
                                  </p:stCondLst>
                                  <p:childTnLst>
                                    <p:set>
                                      <p:cBhvr>
                                        <p:cTn id="53" dur="1" fill="hold">
                                          <p:stCondLst>
                                            <p:cond delay="0"/>
                                          </p:stCondLst>
                                        </p:cTn>
                                        <p:tgtEl>
                                          <p:spTgt spid="5138"/>
                                        </p:tgtEl>
                                        <p:attrNameLst>
                                          <p:attrName>style.visibility</p:attrName>
                                        </p:attrNameLst>
                                      </p:cBhvr>
                                      <p:to>
                                        <p:strVal val="visible"/>
                                      </p:to>
                                    </p:set>
                                    <p:anim calcmode="lin" valueType="num">
                                      <p:cBhvr>
                                        <p:cTn id="54" dur="1000" fill="hold"/>
                                        <p:tgtEl>
                                          <p:spTgt spid="5138"/>
                                        </p:tgtEl>
                                        <p:attrNameLst>
                                          <p:attrName>ppt_x</p:attrName>
                                        </p:attrNameLst>
                                      </p:cBhvr>
                                      <p:tavLst>
                                        <p:tav tm="0">
                                          <p:val>
                                            <p:strVal val="#ppt_x-.2"/>
                                          </p:val>
                                        </p:tav>
                                        <p:tav tm="100000">
                                          <p:val>
                                            <p:strVal val="#ppt_x"/>
                                          </p:val>
                                        </p:tav>
                                      </p:tavLst>
                                    </p:anim>
                                    <p:anim calcmode="lin" valueType="num">
                                      <p:cBhvr>
                                        <p:cTn id="55" dur="1000" fill="hold"/>
                                        <p:tgtEl>
                                          <p:spTgt spid="5138"/>
                                        </p:tgtEl>
                                        <p:attrNameLst>
                                          <p:attrName>ppt_y</p:attrName>
                                        </p:attrNameLst>
                                      </p:cBhvr>
                                      <p:tavLst>
                                        <p:tav tm="0">
                                          <p:val>
                                            <p:strVal val="#ppt_y"/>
                                          </p:val>
                                        </p:tav>
                                        <p:tav tm="100000">
                                          <p:val>
                                            <p:strVal val="#ppt_y"/>
                                          </p:val>
                                        </p:tav>
                                      </p:tavLst>
                                    </p:anim>
                                    <p:animEffect transition="in" filter="wipe(right)" prLst="gradientSize: 0.1">
                                      <p:cBhvr>
                                        <p:cTn id="56" dur="1000"/>
                                        <p:tgtEl>
                                          <p:spTgt spid="5138"/>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139"/>
                                        </p:tgtEl>
                                        <p:attrNameLst>
                                          <p:attrName>style.visibility</p:attrName>
                                        </p:attrNameLst>
                                      </p:cBhvr>
                                      <p:to>
                                        <p:strVal val="visible"/>
                                      </p:to>
                                    </p:set>
                                  </p:childTnLst>
                                </p:cTn>
                              </p:par>
                            </p:childTnLst>
                          </p:cTn>
                        </p:par>
                        <p:par>
                          <p:cTn id="61" fill="hold" nodeType="afterGroup">
                            <p:stCondLst>
                              <p:cond delay="0"/>
                            </p:stCondLst>
                            <p:childTnLst>
                              <p:par>
                                <p:cTn id="62" presetID="29" presetClass="entr" presetSubtype="0" fill="hold" nodeType="afterEffect">
                                  <p:stCondLst>
                                    <p:cond delay="0"/>
                                  </p:stCondLst>
                                  <p:childTnLst>
                                    <p:set>
                                      <p:cBhvr>
                                        <p:cTn id="63" dur="1" fill="hold">
                                          <p:stCondLst>
                                            <p:cond delay="0"/>
                                          </p:stCondLst>
                                        </p:cTn>
                                        <p:tgtEl>
                                          <p:spTgt spid="5141"/>
                                        </p:tgtEl>
                                        <p:attrNameLst>
                                          <p:attrName>style.visibility</p:attrName>
                                        </p:attrNameLst>
                                      </p:cBhvr>
                                      <p:to>
                                        <p:strVal val="visible"/>
                                      </p:to>
                                    </p:set>
                                    <p:anim calcmode="lin" valueType="num">
                                      <p:cBhvr>
                                        <p:cTn id="64" dur="1000" fill="hold"/>
                                        <p:tgtEl>
                                          <p:spTgt spid="5141"/>
                                        </p:tgtEl>
                                        <p:attrNameLst>
                                          <p:attrName>ppt_x</p:attrName>
                                        </p:attrNameLst>
                                      </p:cBhvr>
                                      <p:tavLst>
                                        <p:tav tm="0">
                                          <p:val>
                                            <p:strVal val="#ppt_x-.2"/>
                                          </p:val>
                                        </p:tav>
                                        <p:tav tm="100000">
                                          <p:val>
                                            <p:strVal val="#ppt_x"/>
                                          </p:val>
                                        </p:tav>
                                      </p:tavLst>
                                    </p:anim>
                                    <p:anim calcmode="lin" valueType="num">
                                      <p:cBhvr>
                                        <p:cTn id="65" dur="1000" fill="hold"/>
                                        <p:tgtEl>
                                          <p:spTgt spid="5141"/>
                                        </p:tgtEl>
                                        <p:attrNameLst>
                                          <p:attrName>ppt_y</p:attrName>
                                        </p:attrNameLst>
                                      </p:cBhvr>
                                      <p:tavLst>
                                        <p:tav tm="0">
                                          <p:val>
                                            <p:strVal val="#ppt_y"/>
                                          </p:val>
                                        </p:tav>
                                        <p:tav tm="100000">
                                          <p:val>
                                            <p:strVal val="#ppt_y"/>
                                          </p:val>
                                        </p:tav>
                                      </p:tavLst>
                                    </p:anim>
                                    <p:animEffect transition="in" filter="wipe(right)" prLst="gradientSize: 0.1">
                                      <p:cBhvr>
                                        <p:cTn id="66" dur="1000"/>
                                        <p:tgtEl>
                                          <p:spTgt spid="5141"/>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142"/>
                                        </p:tgtEl>
                                        <p:attrNameLst>
                                          <p:attrName>style.visibility</p:attrName>
                                        </p:attrNameLst>
                                      </p:cBhvr>
                                      <p:to>
                                        <p:strVal val="visible"/>
                                      </p:to>
                                    </p:set>
                                  </p:childTnLst>
                                </p:cTn>
                              </p:par>
                            </p:childTnLst>
                          </p:cTn>
                        </p:par>
                        <p:par>
                          <p:cTn id="71" fill="hold" nodeType="afterGroup">
                            <p:stCondLst>
                              <p:cond delay="0"/>
                            </p:stCondLst>
                            <p:childTnLst>
                              <p:par>
                                <p:cTn id="72" presetID="29" presetClass="entr" presetSubtype="0" fill="hold" nodeType="afterEffect">
                                  <p:stCondLst>
                                    <p:cond delay="0"/>
                                  </p:stCondLst>
                                  <p:childTnLst>
                                    <p:set>
                                      <p:cBhvr>
                                        <p:cTn id="73" dur="1" fill="hold">
                                          <p:stCondLst>
                                            <p:cond delay="0"/>
                                          </p:stCondLst>
                                        </p:cTn>
                                        <p:tgtEl>
                                          <p:spTgt spid="5143"/>
                                        </p:tgtEl>
                                        <p:attrNameLst>
                                          <p:attrName>style.visibility</p:attrName>
                                        </p:attrNameLst>
                                      </p:cBhvr>
                                      <p:to>
                                        <p:strVal val="visible"/>
                                      </p:to>
                                    </p:set>
                                    <p:anim calcmode="lin" valueType="num">
                                      <p:cBhvr>
                                        <p:cTn id="74" dur="1000" fill="hold"/>
                                        <p:tgtEl>
                                          <p:spTgt spid="5143"/>
                                        </p:tgtEl>
                                        <p:attrNameLst>
                                          <p:attrName>ppt_x</p:attrName>
                                        </p:attrNameLst>
                                      </p:cBhvr>
                                      <p:tavLst>
                                        <p:tav tm="0">
                                          <p:val>
                                            <p:strVal val="#ppt_x-.2"/>
                                          </p:val>
                                        </p:tav>
                                        <p:tav tm="100000">
                                          <p:val>
                                            <p:strVal val="#ppt_x"/>
                                          </p:val>
                                        </p:tav>
                                      </p:tavLst>
                                    </p:anim>
                                    <p:anim calcmode="lin" valueType="num">
                                      <p:cBhvr>
                                        <p:cTn id="75" dur="1000" fill="hold"/>
                                        <p:tgtEl>
                                          <p:spTgt spid="5143"/>
                                        </p:tgtEl>
                                        <p:attrNameLst>
                                          <p:attrName>ppt_y</p:attrName>
                                        </p:attrNameLst>
                                      </p:cBhvr>
                                      <p:tavLst>
                                        <p:tav tm="0">
                                          <p:val>
                                            <p:strVal val="#ppt_y"/>
                                          </p:val>
                                        </p:tav>
                                        <p:tav tm="100000">
                                          <p:val>
                                            <p:strVal val="#ppt_y"/>
                                          </p:val>
                                        </p:tav>
                                      </p:tavLst>
                                    </p:anim>
                                    <p:animEffect transition="in" filter="wipe(right)" prLst="gradientSize: 0.1">
                                      <p:cBhvr>
                                        <p:cTn id="76" dur="1000"/>
                                        <p:tgtEl>
                                          <p:spTgt spid="5143"/>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5144"/>
                                        </p:tgtEl>
                                        <p:attrNameLst>
                                          <p:attrName>style.visibility</p:attrName>
                                        </p:attrNameLst>
                                      </p:cBhvr>
                                      <p:to>
                                        <p:strVal val="visible"/>
                                      </p:to>
                                    </p:set>
                                  </p:childTnLst>
                                </p:cTn>
                              </p:par>
                            </p:childTnLst>
                          </p:cTn>
                        </p:par>
                        <p:par>
                          <p:cTn id="81" fill="hold" nodeType="afterGroup">
                            <p:stCondLst>
                              <p:cond delay="0"/>
                            </p:stCondLst>
                            <p:childTnLst>
                              <p:par>
                                <p:cTn id="82" presetID="29" presetClass="entr" presetSubtype="0" fill="hold" nodeType="afterEffect">
                                  <p:stCondLst>
                                    <p:cond delay="0"/>
                                  </p:stCondLst>
                                  <p:childTnLst>
                                    <p:set>
                                      <p:cBhvr>
                                        <p:cTn id="83" dur="1" fill="hold">
                                          <p:stCondLst>
                                            <p:cond delay="0"/>
                                          </p:stCondLst>
                                        </p:cTn>
                                        <p:tgtEl>
                                          <p:spTgt spid="5171"/>
                                        </p:tgtEl>
                                        <p:attrNameLst>
                                          <p:attrName>style.visibility</p:attrName>
                                        </p:attrNameLst>
                                      </p:cBhvr>
                                      <p:to>
                                        <p:strVal val="visible"/>
                                      </p:to>
                                    </p:set>
                                    <p:anim calcmode="lin" valueType="num">
                                      <p:cBhvr>
                                        <p:cTn id="84" dur="1000" fill="hold"/>
                                        <p:tgtEl>
                                          <p:spTgt spid="5171"/>
                                        </p:tgtEl>
                                        <p:attrNameLst>
                                          <p:attrName>ppt_x</p:attrName>
                                        </p:attrNameLst>
                                      </p:cBhvr>
                                      <p:tavLst>
                                        <p:tav tm="0">
                                          <p:val>
                                            <p:strVal val="#ppt_x-.2"/>
                                          </p:val>
                                        </p:tav>
                                        <p:tav tm="100000">
                                          <p:val>
                                            <p:strVal val="#ppt_x"/>
                                          </p:val>
                                        </p:tav>
                                      </p:tavLst>
                                    </p:anim>
                                    <p:anim calcmode="lin" valueType="num">
                                      <p:cBhvr>
                                        <p:cTn id="85" dur="1000" fill="hold"/>
                                        <p:tgtEl>
                                          <p:spTgt spid="5171"/>
                                        </p:tgtEl>
                                        <p:attrNameLst>
                                          <p:attrName>ppt_y</p:attrName>
                                        </p:attrNameLst>
                                      </p:cBhvr>
                                      <p:tavLst>
                                        <p:tav tm="0">
                                          <p:val>
                                            <p:strVal val="#ppt_y"/>
                                          </p:val>
                                        </p:tav>
                                        <p:tav tm="100000">
                                          <p:val>
                                            <p:strVal val="#ppt_y"/>
                                          </p:val>
                                        </p:tav>
                                      </p:tavLst>
                                    </p:anim>
                                    <p:animEffect transition="in" filter="wipe(right)" prLst="gradientSize: 0.1">
                                      <p:cBhvr>
                                        <p:cTn id="86" dur="1000"/>
                                        <p:tgtEl>
                                          <p:spTgt spid="5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p:bldP spid="5128" grpId="0"/>
      <p:bldP spid="5131" grpId="0"/>
      <p:bldP spid="5137" grpId="0"/>
      <p:bldP spid="5139" grpId="0"/>
      <p:bldP spid="5142" grpId="0"/>
      <p:bldP spid="5144" grpId="0"/>
      <p:bldP spid="514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Text Box 4"/>
          <p:cNvSpPr txBox="1">
            <a:spLocks noChangeArrowheads="1"/>
          </p:cNvSpPr>
          <p:nvPr/>
        </p:nvSpPr>
        <p:spPr bwMode="auto">
          <a:xfrm>
            <a:off x="755650" y="549275"/>
            <a:ext cx="76327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t>我们还需算出行星的加速度，为此需要建立   两种        不同的坐标架。第一个是固定的，以太阳为坐标原点，沿长轴方向的单位向量记 为</a:t>
            </a:r>
            <a:r>
              <a:rPr lang="en-US" altLang="zh-CN" sz="2400" b="1">
                <a:solidFill>
                  <a:srgbClr val="0000FF"/>
                </a:solidFill>
                <a:latin typeface="Times New Roman" pitchFamily="18" charset="0"/>
              </a:rPr>
              <a:t>i</a:t>
            </a:r>
            <a:r>
              <a:rPr lang="en-US" altLang="zh-CN" sz="2400" b="1"/>
              <a:t>,</a:t>
            </a:r>
            <a:r>
              <a:rPr lang="zh-CN" altLang="en-US" sz="2400" b="1"/>
              <a:t>沿短轴方向的单位向量记 为</a:t>
            </a:r>
            <a:r>
              <a:rPr lang="en-US" altLang="zh-CN" sz="2400" b="1">
                <a:solidFill>
                  <a:srgbClr val="0000FF"/>
                </a:solidFill>
                <a:latin typeface="Times New Roman" pitchFamily="18" charset="0"/>
              </a:rPr>
              <a:t>j</a:t>
            </a:r>
            <a:r>
              <a:rPr lang="zh-CN" altLang="en-US" sz="2400" b="1"/>
              <a:t>，于是：</a:t>
            </a:r>
          </a:p>
        </p:txBody>
      </p:sp>
      <p:graphicFrame>
        <p:nvGraphicFramePr>
          <p:cNvPr id="12293" name="Object 5"/>
          <p:cNvGraphicFramePr>
            <a:graphicFrameLocks noChangeAspect="1"/>
          </p:cNvGraphicFramePr>
          <p:nvPr/>
        </p:nvGraphicFramePr>
        <p:xfrm>
          <a:off x="2713038" y="1889125"/>
          <a:ext cx="3359150" cy="469900"/>
        </p:xfrm>
        <a:graphic>
          <a:graphicData uri="http://schemas.openxmlformats.org/presentationml/2006/ole">
            <mc:AlternateContent xmlns:mc="http://schemas.openxmlformats.org/markup-compatibility/2006">
              <mc:Choice xmlns:v="urn:schemas-microsoft-com:vml" Requires="v">
                <p:oleObj spid="_x0000_s12321" name="公式" r:id="rId3" imgW="1536480" imgH="215640" progId="Equation.3">
                  <p:embed/>
                </p:oleObj>
              </mc:Choice>
              <mc:Fallback>
                <p:oleObj name="公式" r:id="rId3" imgW="1536480" imgH="21564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3038" y="1889125"/>
                        <a:ext cx="335915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4" name="Text Box 6"/>
          <p:cNvSpPr txBox="1">
            <a:spLocks noChangeArrowheads="1"/>
          </p:cNvSpPr>
          <p:nvPr/>
        </p:nvSpPr>
        <p:spPr bwMode="auto">
          <a:xfrm>
            <a:off x="755650" y="2341563"/>
            <a:ext cx="2232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t>进而有 加速度</a:t>
            </a:r>
          </a:p>
        </p:txBody>
      </p:sp>
      <p:graphicFrame>
        <p:nvGraphicFramePr>
          <p:cNvPr id="12295" name="Object 7"/>
          <p:cNvGraphicFramePr>
            <a:graphicFrameLocks noChangeAspect="1"/>
          </p:cNvGraphicFramePr>
          <p:nvPr/>
        </p:nvGraphicFramePr>
        <p:xfrm>
          <a:off x="603250" y="2678113"/>
          <a:ext cx="8224838" cy="1758950"/>
        </p:xfrm>
        <a:graphic>
          <a:graphicData uri="http://schemas.openxmlformats.org/presentationml/2006/ole">
            <mc:AlternateContent xmlns:mc="http://schemas.openxmlformats.org/markup-compatibility/2006">
              <mc:Choice xmlns:v="urn:schemas-microsoft-com:vml" Requires="v">
                <p:oleObj spid="_x0000_s12322" name="公式" r:id="rId5" imgW="4152600" imgH="914400" progId="Equation.3">
                  <p:embed/>
                </p:oleObj>
              </mc:Choice>
              <mc:Fallback>
                <p:oleObj name="公式" r:id="rId5" imgW="4152600" imgH="9144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3250" y="2678113"/>
                        <a:ext cx="8224838" cy="175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6" name="Text Box 8"/>
          <p:cNvSpPr txBox="1">
            <a:spLocks noChangeArrowheads="1"/>
          </p:cNvSpPr>
          <p:nvPr/>
        </p:nvSpPr>
        <p:spPr bwMode="auto">
          <a:xfrm>
            <a:off x="684213" y="4221163"/>
            <a:ext cx="77755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t>以行星为坐标原点建立活动架标，其两个正交的单位向量分别是</a:t>
            </a:r>
          </a:p>
        </p:txBody>
      </p:sp>
      <p:graphicFrame>
        <p:nvGraphicFramePr>
          <p:cNvPr id="12297" name="Object 9"/>
          <p:cNvGraphicFramePr>
            <a:graphicFrameLocks noChangeAspect="1"/>
          </p:cNvGraphicFramePr>
          <p:nvPr/>
        </p:nvGraphicFramePr>
        <p:xfrm>
          <a:off x="1182688" y="4905375"/>
          <a:ext cx="7064375" cy="1011238"/>
        </p:xfrm>
        <a:graphic>
          <a:graphicData uri="http://schemas.openxmlformats.org/presentationml/2006/ole">
            <mc:AlternateContent xmlns:mc="http://schemas.openxmlformats.org/markup-compatibility/2006">
              <mc:Choice xmlns:v="urn:schemas-microsoft-com:vml" Requires="v">
                <p:oleObj spid="_x0000_s12323" name="公式" r:id="rId7" imgW="3022560" imgH="431640" progId="Equation.3">
                  <p:embed/>
                </p:oleObj>
              </mc:Choice>
              <mc:Fallback>
                <p:oleObj name="公式" r:id="rId7" imgW="3022560" imgH="43164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2688" y="4905375"/>
                        <a:ext cx="7064375" cy="1011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8" name="Text Box 10"/>
          <p:cNvSpPr txBox="1">
            <a:spLocks noChangeArrowheads="1"/>
          </p:cNvSpPr>
          <p:nvPr/>
        </p:nvSpPr>
        <p:spPr bwMode="auto">
          <a:xfrm>
            <a:off x="755650" y="5661025"/>
            <a:ext cx="1800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t>因此得出</a:t>
            </a:r>
          </a:p>
        </p:txBody>
      </p:sp>
      <p:graphicFrame>
        <p:nvGraphicFramePr>
          <p:cNvPr id="12299" name="Object 11"/>
          <p:cNvGraphicFramePr>
            <a:graphicFrameLocks noChangeAspect="1"/>
          </p:cNvGraphicFramePr>
          <p:nvPr/>
        </p:nvGraphicFramePr>
        <p:xfrm>
          <a:off x="2609850" y="5589588"/>
          <a:ext cx="2627313" cy="833437"/>
        </p:xfrm>
        <a:graphic>
          <a:graphicData uri="http://schemas.openxmlformats.org/presentationml/2006/ole">
            <mc:AlternateContent xmlns:mc="http://schemas.openxmlformats.org/markup-compatibility/2006">
              <mc:Choice xmlns:v="urn:schemas-microsoft-com:vml" Requires="v">
                <p:oleObj spid="_x0000_s12324" name="公式" r:id="rId9" imgW="965160" imgH="304560" progId="Equation.3">
                  <p:embed/>
                </p:oleObj>
              </mc:Choice>
              <mc:Fallback>
                <p:oleObj name="公式" r:id="rId9" imgW="965160" imgH="30456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09850" y="5589588"/>
                        <a:ext cx="2627313" cy="833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2318" name="Group 30"/>
          <p:cNvGrpSpPr>
            <a:grpSpLocks/>
          </p:cNvGrpSpPr>
          <p:nvPr/>
        </p:nvGrpSpPr>
        <p:grpSpPr bwMode="auto">
          <a:xfrm>
            <a:off x="5292725" y="5084763"/>
            <a:ext cx="3384550" cy="1295400"/>
            <a:chOff x="3360" y="3339"/>
            <a:chExt cx="2400" cy="816"/>
          </a:xfrm>
        </p:grpSpPr>
        <p:grpSp>
          <p:nvGrpSpPr>
            <p:cNvPr id="12305" name="Group 17"/>
            <p:cNvGrpSpPr>
              <a:grpSpLocks/>
            </p:cNvGrpSpPr>
            <p:nvPr/>
          </p:nvGrpSpPr>
          <p:grpSpPr bwMode="auto">
            <a:xfrm>
              <a:off x="3360" y="3339"/>
              <a:ext cx="2400" cy="816"/>
              <a:chOff x="2832" y="1392"/>
              <a:chExt cx="2400" cy="816"/>
            </a:xfrm>
          </p:grpSpPr>
          <p:sp>
            <p:nvSpPr>
              <p:cNvPr id="12306" name="AutoShape 18"/>
              <p:cNvSpPr>
                <a:spLocks noChangeArrowheads="1"/>
              </p:cNvSpPr>
              <p:nvPr/>
            </p:nvSpPr>
            <p:spPr bwMode="auto">
              <a:xfrm>
                <a:off x="2832" y="1392"/>
                <a:ext cx="2400" cy="816"/>
              </a:xfrm>
              <a:prstGeom prst="wedgeEllipseCallout">
                <a:avLst>
                  <a:gd name="adj1" fmla="val -63667"/>
                  <a:gd name="adj2" fmla="val 11273"/>
                </a:avLst>
              </a:prstGeom>
              <a:gradFill rotWithShape="0">
                <a:gsLst>
                  <a:gs pos="0">
                    <a:schemeClr val="bg1">
                      <a:gamma/>
                      <a:shade val="46275"/>
                      <a:invGamma/>
                    </a:schemeClr>
                  </a:gs>
                  <a:gs pos="100000">
                    <a:schemeClr val="bg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50000"/>
                  </a:spcBef>
                </a:pPr>
                <a:endParaRPr lang="zh-CN" altLang="zh-CN" sz="2400" b="1">
                  <a:latin typeface="楷体_GB2312" pitchFamily="49" charset="-122"/>
                  <a:ea typeface="楷体_GB2312" pitchFamily="49" charset="-122"/>
                </a:endParaRPr>
              </a:p>
            </p:txBody>
          </p:sp>
          <p:graphicFrame>
            <p:nvGraphicFramePr>
              <p:cNvPr id="12307" name="Object 19"/>
              <p:cNvGraphicFramePr>
                <a:graphicFrameLocks noChangeAspect="1"/>
              </p:cNvGraphicFramePr>
              <p:nvPr/>
            </p:nvGraphicFramePr>
            <p:xfrm>
              <a:off x="4039" y="1541"/>
              <a:ext cx="138" cy="258"/>
            </p:xfrm>
            <a:graphic>
              <a:graphicData uri="http://schemas.openxmlformats.org/presentationml/2006/ole">
                <mc:AlternateContent xmlns:mc="http://schemas.openxmlformats.org/markup-compatibility/2006">
                  <mc:Choice xmlns:v="urn:schemas-microsoft-com:vml" Requires="v">
                    <p:oleObj spid="_x0000_s12325" name="公式" r:id="rId11" imgW="114120" imgH="215640" progId="Equation.3">
                      <p:embed/>
                    </p:oleObj>
                  </mc:Choice>
                  <mc:Fallback>
                    <p:oleObj name="公式" r:id="rId11" imgW="114120" imgH="215640" progId="Equation.3">
                      <p:embed/>
                      <p:pic>
                        <p:nvPicPr>
                          <p:cNvPr id="0" name="Object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39" y="1541"/>
                            <a:ext cx="138"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08" name="Object 20"/>
              <p:cNvGraphicFramePr>
                <a:graphicFrameLocks noChangeAspect="1"/>
              </p:cNvGraphicFramePr>
              <p:nvPr/>
            </p:nvGraphicFramePr>
            <p:xfrm>
              <a:off x="3747" y="1905"/>
              <a:ext cx="135" cy="255"/>
            </p:xfrm>
            <a:graphic>
              <a:graphicData uri="http://schemas.openxmlformats.org/presentationml/2006/ole">
                <mc:AlternateContent xmlns:mc="http://schemas.openxmlformats.org/markup-compatibility/2006">
                  <mc:Choice xmlns:v="urn:schemas-microsoft-com:vml" Requires="v">
                    <p:oleObj spid="_x0000_s12326" name="公式" r:id="rId13" imgW="114120" imgH="215640" progId="Equation.3">
                      <p:embed/>
                    </p:oleObj>
                  </mc:Choice>
                  <mc:Fallback>
                    <p:oleObj name="公式" r:id="rId13" imgW="114120" imgH="215640" progId="Equation.3">
                      <p:embed/>
                      <p:pic>
                        <p:nvPicPr>
                          <p:cNvPr id="0" name="Object 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47" y="1905"/>
                            <a:ext cx="135"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2309" name="Text Box 21"/>
            <p:cNvSpPr txBox="1">
              <a:spLocks noChangeArrowheads="1"/>
            </p:cNvSpPr>
            <p:nvPr/>
          </p:nvSpPr>
          <p:spPr bwMode="auto">
            <a:xfrm>
              <a:off x="3560" y="3612"/>
              <a:ext cx="68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t>由于</a:t>
              </a:r>
            </a:p>
          </p:txBody>
        </p:sp>
        <p:graphicFrame>
          <p:nvGraphicFramePr>
            <p:cNvPr id="12310" name="Object 22"/>
            <p:cNvGraphicFramePr>
              <a:graphicFrameLocks noChangeAspect="1"/>
            </p:cNvGraphicFramePr>
            <p:nvPr/>
          </p:nvGraphicFramePr>
          <p:xfrm>
            <a:off x="4014" y="3475"/>
            <a:ext cx="1315" cy="413"/>
          </p:xfrm>
          <a:graphic>
            <a:graphicData uri="http://schemas.openxmlformats.org/presentationml/2006/ole">
              <mc:AlternateContent xmlns:mc="http://schemas.openxmlformats.org/markup-compatibility/2006">
                <mc:Choice xmlns:v="urn:schemas-microsoft-com:vml" Requires="v">
                  <p:oleObj spid="_x0000_s12327" name="公式" r:id="rId14" imgW="888840" imgH="279360" progId="Equation.3">
                    <p:embed/>
                  </p:oleObj>
                </mc:Choice>
                <mc:Fallback>
                  <p:oleObj name="公式" r:id="rId14" imgW="888840" imgH="279360" progId="Equation.3">
                    <p:embed/>
                    <p:pic>
                      <p:nvPicPr>
                        <p:cNvPr id="0" name="Object 2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014" y="3475"/>
                          <a:ext cx="1315" cy="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2320" name="Group 32"/>
          <p:cNvGrpSpPr>
            <a:grpSpLocks/>
          </p:cNvGrpSpPr>
          <p:nvPr/>
        </p:nvGrpSpPr>
        <p:grpSpPr bwMode="auto">
          <a:xfrm>
            <a:off x="539750" y="188913"/>
            <a:ext cx="8229600" cy="6581775"/>
            <a:chOff x="340" y="119"/>
            <a:chExt cx="5184" cy="4146"/>
          </a:xfrm>
        </p:grpSpPr>
        <p:sp>
          <p:nvSpPr>
            <p:cNvPr id="12315" name="Line 27"/>
            <p:cNvSpPr>
              <a:spLocks noChangeShapeType="1"/>
            </p:cNvSpPr>
            <p:nvPr/>
          </p:nvSpPr>
          <p:spPr bwMode="auto">
            <a:xfrm flipV="1">
              <a:off x="340" y="334"/>
              <a:ext cx="0" cy="35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16" name="Line 28"/>
            <p:cNvSpPr>
              <a:spLocks noChangeShapeType="1"/>
            </p:cNvSpPr>
            <p:nvPr/>
          </p:nvSpPr>
          <p:spPr bwMode="auto">
            <a:xfrm flipV="1">
              <a:off x="5511" y="520"/>
              <a:ext cx="13" cy="35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17" name="Freeform 29"/>
            <p:cNvSpPr>
              <a:spLocks/>
            </p:cNvSpPr>
            <p:nvPr/>
          </p:nvSpPr>
          <p:spPr bwMode="auto">
            <a:xfrm flipV="1">
              <a:off x="340" y="119"/>
              <a:ext cx="5178" cy="427"/>
            </a:xfrm>
            <a:custGeom>
              <a:avLst/>
              <a:gdLst>
                <a:gd name="T0" fmla="*/ 0 w 5168"/>
                <a:gd name="T1" fmla="*/ 147 h 331"/>
                <a:gd name="T2" fmla="*/ 110 w 5168"/>
                <a:gd name="T3" fmla="*/ 171 h 331"/>
                <a:gd name="T4" fmla="*/ 184 w 5168"/>
                <a:gd name="T5" fmla="*/ 220 h 331"/>
                <a:gd name="T6" fmla="*/ 478 w 5168"/>
                <a:gd name="T7" fmla="*/ 331 h 331"/>
                <a:gd name="T8" fmla="*/ 1690 w 5168"/>
                <a:gd name="T9" fmla="*/ 282 h 331"/>
                <a:gd name="T10" fmla="*/ 2890 w 5168"/>
                <a:gd name="T11" fmla="*/ 318 h 331"/>
                <a:gd name="T12" fmla="*/ 3258 w 5168"/>
                <a:gd name="T13" fmla="*/ 306 h 331"/>
                <a:gd name="T14" fmla="*/ 3343 w 5168"/>
                <a:gd name="T15" fmla="*/ 269 h 331"/>
                <a:gd name="T16" fmla="*/ 3466 w 5168"/>
                <a:gd name="T17" fmla="*/ 257 h 331"/>
                <a:gd name="T18" fmla="*/ 3992 w 5168"/>
                <a:gd name="T19" fmla="*/ 196 h 331"/>
                <a:gd name="T20" fmla="*/ 4372 w 5168"/>
                <a:gd name="T21" fmla="*/ 135 h 331"/>
                <a:gd name="T22" fmla="*/ 4433 w 5168"/>
                <a:gd name="T23" fmla="*/ 98 h 331"/>
                <a:gd name="T24" fmla="*/ 4543 w 5168"/>
                <a:gd name="T25" fmla="*/ 37 h 331"/>
                <a:gd name="T26" fmla="*/ 4641 w 5168"/>
                <a:gd name="T27" fmla="*/ 12 h 331"/>
                <a:gd name="T28" fmla="*/ 4690 w 5168"/>
                <a:gd name="T29" fmla="*/ 0 h 331"/>
                <a:gd name="T30" fmla="*/ 5168 w 5168"/>
                <a:gd name="T31" fmla="*/ 3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68" h="331">
                  <a:moveTo>
                    <a:pt x="0" y="147"/>
                  </a:moveTo>
                  <a:cubicBezTo>
                    <a:pt x="36" y="159"/>
                    <a:pt x="75" y="157"/>
                    <a:pt x="110" y="171"/>
                  </a:cubicBezTo>
                  <a:cubicBezTo>
                    <a:pt x="137" y="182"/>
                    <a:pt x="158" y="207"/>
                    <a:pt x="184" y="220"/>
                  </a:cubicBezTo>
                  <a:cubicBezTo>
                    <a:pt x="278" y="268"/>
                    <a:pt x="375" y="309"/>
                    <a:pt x="478" y="331"/>
                  </a:cubicBezTo>
                  <a:cubicBezTo>
                    <a:pt x="936" y="324"/>
                    <a:pt x="1273" y="311"/>
                    <a:pt x="1690" y="282"/>
                  </a:cubicBezTo>
                  <a:cubicBezTo>
                    <a:pt x="2090" y="287"/>
                    <a:pt x="2509" y="195"/>
                    <a:pt x="2890" y="318"/>
                  </a:cubicBezTo>
                  <a:cubicBezTo>
                    <a:pt x="3013" y="314"/>
                    <a:pt x="3135" y="313"/>
                    <a:pt x="3258" y="306"/>
                  </a:cubicBezTo>
                  <a:cubicBezTo>
                    <a:pt x="3296" y="304"/>
                    <a:pt x="3305" y="277"/>
                    <a:pt x="3343" y="269"/>
                  </a:cubicBezTo>
                  <a:cubicBezTo>
                    <a:pt x="3383" y="260"/>
                    <a:pt x="3425" y="261"/>
                    <a:pt x="3466" y="257"/>
                  </a:cubicBezTo>
                  <a:cubicBezTo>
                    <a:pt x="3664" y="124"/>
                    <a:pt x="3510" y="209"/>
                    <a:pt x="3992" y="196"/>
                  </a:cubicBezTo>
                  <a:cubicBezTo>
                    <a:pt x="4120" y="184"/>
                    <a:pt x="4249" y="175"/>
                    <a:pt x="4372" y="135"/>
                  </a:cubicBezTo>
                  <a:cubicBezTo>
                    <a:pt x="4425" y="80"/>
                    <a:pt x="4363" y="136"/>
                    <a:pt x="4433" y="98"/>
                  </a:cubicBezTo>
                  <a:cubicBezTo>
                    <a:pt x="4521" y="50"/>
                    <a:pt x="4477" y="55"/>
                    <a:pt x="4543" y="37"/>
                  </a:cubicBezTo>
                  <a:cubicBezTo>
                    <a:pt x="4575" y="28"/>
                    <a:pt x="4608" y="20"/>
                    <a:pt x="4641" y="12"/>
                  </a:cubicBezTo>
                  <a:cubicBezTo>
                    <a:pt x="4657" y="8"/>
                    <a:pt x="4690" y="0"/>
                    <a:pt x="4690" y="0"/>
                  </a:cubicBezTo>
                  <a:cubicBezTo>
                    <a:pt x="4853" y="15"/>
                    <a:pt x="5002" y="37"/>
                    <a:pt x="5168" y="37"/>
                  </a:cubicBezTo>
                </a:path>
              </a:pathLst>
            </a:custGeom>
            <a:noFill/>
            <a:ln w="2540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19" name="Freeform 31"/>
            <p:cNvSpPr>
              <a:spLocks/>
            </p:cNvSpPr>
            <p:nvPr/>
          </p:nvSpPr>
          <p:spPr bwMode="auto">
            <a:xfrm rot="10800000" flipV="1">
              <a:off x="340" y="3838"/>
              <a:ext cx="5178" cy="427"/>
            </a:xfrm>
            <a:custGeom>
              <a:avLst/>
              <a:gdLst>
                <a:gd name="T0" fmla="*/ 0 w 5168"/>
                <a:gd name="T1" fmla="*/ 147 h 331"/>
                <a:gd name="T2" fmla="*/ 110 w 5168"/>
                <a:gd name="T3" fmla="*/ 171 h 331"/>
                <a:gd name="T4" fmla="*/ 184 w 5168"/>
                <a:gd name="T5" fmla="*/ 220 h 331"/>
                <a:gd name="T6" fmla="*/ 478 w 5168"/>
                <a:gd name="T7" fmla="*/ 331 h 331"/>
                <a:gd name="T8" fmla="*/ 1690 w 5168"/>
                <a:gd name="T9" fmla="*/ 282 h 331"/>
                <a:gd name="T10" fmla="*/ 2890 w 5168"/>
                <a:gd name="T11" fmla="*/ 318 h 331"/>
                <a:gd name="T12" fmla="*/ 3258 w 5168"/>
                <a:gd name="T13" fmla="*/ 306 h 331"/>
                <a:gd name="T14" fmla="*/ 3343 w 5168"/>
                <a:gd name="T15" fmla="*/ 269 h 331"/>
                <a:gd name="T16" fmla="*/ 3466 w 5168"/>
                <a:gd name="T17" fmla="*/ 257 h 331"/>
                <a:gd name="T18" fmla="*/ 3992 w 5168"/>
                <a:gd name="T19" fmla="*/ 196 h 331"/>
                <a:gd name="T20" fmla="*/ 4372 w 5168"/>
                <a:gd name="T21" fmla="*/ 135 h 331"/>
                <a:gd name="T22" fmla="*/ 4433 w 5168"/>
                <a:gd name="T23" fmla="*/ 98 h 331"/>
                <a:gd name="T24" fmla="*/ 4543 w 5168"/>
                <a:gd name="T25" fmla="*/ 37 h 331"/>
                <a:gd name="T26" fmla="*/ 4641 w 5168"/>
                <a:gd name="T27" fmla="*/ 12 h 331"/>
                <a:gd name="T28" fmla="*/ 4690 w 5168"/>
                <a:gd name="T29" fmla="*/ 0 h 331"/>
                <a:gd name="T30" fmla="*/ 5168 w 5168"/>
                <a:gd name="T31" fmla="*/ 3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68" h="331">
                  <a:moveTo>
                    <a:pt x="0" y="147"/>
                  </a:moveTo>
                  <a:cubicBezTo>
                    <a:pt x="36" y="159"/>
                    <a:pt x="75" y="157"/>
                    <a:pt x="110" y="171"/>
                  </a:cubicBezTo>
                  <a:cubicBezTo>
                    <a:pt x="137" y="182"/>
                    <a:pt x="158" y="207"/>
                    <a:pt x="184" y="220"/>
                  </a:cubicBezTo>
                  <a:cubicBezTo>
                    <a:pt x="278" y="268"/>
                    <a:pt x="375" y="309"/>
                    <a:pt x="478" y="331"/>
                  </a:cubicBezTo>
                  <a:cubicBezTo>
                    <a:pt x="936" y="324"/>
                    <a:pt x="1273" y="311"/>
                    <a:pt x="1690" y="282"/>
                  </a:cubicBezTo>
                  <a:cubicBezTo>
                    <a:pt x="2090" y="287"/>
                    <a:pt x="2509" y="195"/>
                    <a:pt x="2890" y="318"/>
                  </a:cubicBezTo>
                  <a:cubicBezTo>
                    <a:pt x="3013" y="314"/>
                    <a:pt x="3135" y="313"/>
                    <a:pt x="3258" y="306"/>
                  </a:cubicBezTo>
                  <a:cubicBezTo>
                    <a:pt x="3296" y="304"/>
                    <a:pt x="3305" y="277"/>
                    <a:pt x="3343" y="269"/>
                  </a:cubicBezTo>
                  <a:cubicBezTo>
                    <a:pt x="3383" y="260"/>
                    <a:pt x="3425" y="261"/>
                    <a:pt x="3466" y="257"/>
                  </a:cubicBezTo>
                  <a:cubicBezTo>
                    <a:pt x="3664" y="124"/>
                    <a:pt x="3510" y="209"/>
                    <a:pt x="3992" y="196"/>
                  </a:cubicBezTo>
                  <a:cubicBezTo>
                    <a:pt x="4120" y="184"/>
                    <a:pt x="4249" y="175"/>
                    <a:pt x="4372" y="135"/>
                  </a:cubicBezTo>
                  <a:cubicBezTo>
                    <a:pt x="4425" y="80"/>
                    <a:pt x="4363" y="136"/>
                    <a:pt x="4433" y="98"/>
                  </a:cubicBezTo>
                  <a:cubicBezTo>
                    <a:pt x="4521" y="50"/>
                    <a:pt x="4477" y="55"/>
                    <a:pt x="4543" y="37"/>
                  </a:cubicBezTo>
                  <a:cubicBezTo>
                    <a:pt x="4575" y="28"/>
                    <a:pt x="4608" y="20"/>
                    <a:pt x="4641" y="12"/>
                  </a:cubicBezTo>
                  <a:cubicBezTo>
                    <a:pt x="4657" y="8"/>
                    <a:pt x="4690" y="0"/>
                    <a:pt x="4690" y="0"/>
                  </a:cubicBezTo>
                  <a:cubicBezTo>
                    <a:pt x="4853" y="15"/>
                    <a:pt x="5002" y="37"/>
                    <a:pt x="5168" y="37"/>
                  </a:cubicBezTo>
                </a:path>
              </a:pathLst>
            </a:custGeom>
            <a:noFill/>
            <a:ln w="2540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12320"/>
                                        </p:tgtEl>
                                        <p:attrNameLst>
                                          <p:attrName>style.visibility</p:attrName>
                                        </p:attrNameLst>
                                      </p:cBhvr>
                                      <p:to>
                                        <p:strVal val="visible"/>
                                      </p:to>
                                    </p:set>
                                    <p:animEffect transition="in" filter="wipe(up)">
                                      <p:cBhvr>
                                        <p:cTn id="7" dur="500"/>
                                        <p:tgtEl>
                                          <p:spTgt spid="12320"/>
                                        </p:tgtEl>
                                      </p:cBhvr>
                                    </p:animEffect>
                                  </p:childTnLst>
                                </p:cTn>
                              </p:par>
                            </p:childTnLst>
                          </p:cTn>
                        </p:par>
                        <p:par>
                          <p:cTn id="8" fill="hold" nodeType="afterGroup">
                            <p:stCondLst>
                              <p:cond delay="500"/>
                            </p:stCondLst>
                            <p:childTnLst>
                              <p:par>
                                <p:cTn id="9" presetID="8" presetClass="entr" presetSubtype="16" fill="hold" grpId="0" nodeType="afterEffect">
                                  <p:stCondLst>
                                    <p:cond delay="0"/>
                                  </p:stCondLst>
                                  <p:childTnLst>
                                    <p:set>
                                      <p:cBhvr>
                                        <p:cTn id="10" dur="1" fill="hold">
                                          <p:stCondLst>
                                            <p:cond delay="0"/>
                                          </p:stCondLst>
                                        </p:cTn>
                                        <p:tgtEl>
                                          <p:spTgt spid="12292"/>
                                        </p:tgtEl>
                                        <p:attrNameLst>
                                          <p:attrName>style.visibility</p:attrName>
                                        </p:attrNameLst>
                                      </p:cBhvr>
                                      <p:to>
                                        <p:strVal val="visible"/>
                                      </p:to>
                                    </p:set>
                                    <p:animEffect transition="in" filter="diamond(in)">
                                      <p:cBhvr>
                                        <p:cTn id="11" dur="2000"/>
                                        <p:tgtEl>
                                          <p:spTgt spid="1229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nodeType="clickEffect">
                                  <p:stCondLst>
                                    <p:cond delay="0"/>
                                  </p:stCondLst>
                                  <p:childTnLst>
                                    <p:set>
                                      <p:cBhvr>
                                        <p:cTn id="15" dur="1" fill="hold">
                                          <p:stCondLst>
                                            <p:cond delay="0"/>
                                          </p:stCondLst>
                                        </p:cTn>
                                        <p:tgtEl>
                                          <p:spTgt spid="12293"/>
                                        </p:tgtEl>
                                        <p:attrNameLst>
                                          <p:attrName>style.visibility</p:attrName>
                                        </p:attrNameLst>
                                      </p:cBhvr>
                                      <p:to>
                                        <p:strVal val="visible"/>
                                      </p:to>
                                    </p:set>
                                    <p:animEffect transition="in" filter="fade">
                                      <p:cBhvr>
                                        <p:cTn id="16" dur="2000"/>
                                        <p:tgtEl>
                                          <p:spTgt spid="1229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294"/>
                                        </p:tgtEl>
                                        <p:attrNameLst>
                                          <p:attrName>style.visibility</p:attrName>
                                        </p:attrNameLst>
                                      </p:cBhvr>
                                      <p:to>
                                        <p:strVal val="visible"/>
                                      </p:to>
                                    </p:set>
                                  </p:childTnLst>
                                </p:cTn>
                              </p:par>
                            </p:childTnLst>
                          </p:cTn>
                        </p:par>
                        <p:par>
                          <p:cTn id="21" fill="hold" nodeType="afterGroup">
                            <p:stCondLst>
                              <p:cond delay="0"/>
                            </p:stCondLst>
                            <p:childTnLst>
                              <p:par>
                                <p:cTn id="22" presetID="10" presetClass="entr" presetSubtype="0" fill="hold" nodeType="afterEffect">
                                  <p:stCondLst>
                                    <p:cond delay="0"/>
                                  </p:stCondLst>
                                  <p:childTnLst>
                                    <p:set>
                                      <p:cBhvr>
                                        <p:cTn id="23" dur="1" fill="hold">
                                          <p:stCondLst>
                                            <p:cond delay="0"/>
                                          </p:stCondLst>
                                        </p:cTn>
                                        <p:tgtEl>
                                          <p:spTgt spid="12295"/>
                                        </p:tgtEl>
                                        <p:attrNameLst>
                                          <p:attrName>style.visibility</p:attrName>
                                        </p:attrNameLst>
                                      </p:cBhvr>
                                      <p:to>
                                        <p:strVal val="visible"/>
                                      </p:to>
                                    </p:set>
                                    <p:animEffect transition="in" filter="fade">
                                      <p:cBhvr>
                                        <p:cTn id="24" dur="2000"/>
                                        <p:tgtEl>
                                          <p:spTgt spid="1229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12296"/>
                                        </p:tgtEl>
                                        <p:attrNameLst>
                                          <p:attrName>style.visibility</p:attrName>
                                        </p:attrNameLst>
                                      </p:cBhvr>
                                      <p:to>
                                        <p:strVal val="visible"/>
                                      </p:to>
                                    </p:set>
                                    <p:animEffect transition="in" filter="box(in)">
                                      <p:cBhvr>
                                        <p:cTn id="29" dur="500"/>
                                        <p:tgtEl>
                                          <p:spTgt spid="12296"/>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nodeType="clickEffect">
                                  <p:stCondLst>
                                    <p:cond delay="0"/>
                                  </p:stCondLst>
                                  <p:childTnLst>
                                    <p:set>
                                      <p:cBhvr>
                                        <p:cTn id="33" dur="1" fill="hold">
                                          <p:stCondLst>
                                            <p:cond delay="0"/>
                                          </p:stCondLst>
                                        </p:cTn>
                                        <p:tgtEl>
                                          <p:spTgt spid="12297"/>
                                        </p:tgtEl>
                                        <p:attrNameLst>
                                          <p:attrName>style.visibility</p:attrName>
                                        </p:attrNameLst>
                                      </p:cBhvr>
                                      <p:to>
                                        <p:strVal val="visible"/>
                                      </p:to>
                                    </p:set>
                                    <p:animEffect transition="in" filter="fade">
                                      <p:cBhvr>
                                        <p:cTn id="34" dur="2000"/>
                                        <p:tgtEl>
                                          <p:spTgt spid="12297"/>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1" presetClass="entr" presetSubtype="4" fill="hold" nodeType="clickEffect">
                                  <p:stCondLst>
                                    <p:cond delay="0"/>
                                  </p:stCondLst>
                                  <p:childTnLst>
                                    <p:set>
                                      <p:cBhvr>
                                        <p:cTn id="38" dur="1" fill="hold">
                                          <p:stCondLst>
                                            <p:cond delay="0"/>
                                          </p:stCondLst>
                                        </p:cTn>
                                        <p:tgtEl>
                                          <p:spTgt spid="12318"/>
                                        </p:tgtEl>
                                        <p:attrNameLst>
                                          <p:attrName>style.visibility</p:attrName>
                                        </p:attrNameLst>
                                      </p:cBhvr>
                                      <p:to>
                                        <p:strVal val="visible"/>
                                      </p:to>
                                    </p:set>
                                    <p:animEffect transition="in" filter="wheel(4)">
                                      <p:cBhvr>
                                        <p:cTn id="39" dur="2000"/>
                                        <p:tgtEl>
                                          <p:spTgt spid="12318"/>
                                        </p:tgtEl>
                                      </p:cBhvr>
                                    </p:animEffect>
                                  </p:childTnLst>
                                </p:cTn>
                              </p:par>
                            </p:childTnLst>
                          </p:cTn>
                        </p:par>
                        <p:par>
                          <p:cTn id="40" fill="hold" nodeType="afterGroup">
                            <p:stCondLst>
                              <p:cond delay="2000"/>
                            </p:stCondLst>
                            <p:childTnLst>
                              <p:par>
                                <p:cTn id="41" presetID="1" presetClass="entr" presetSubtype="0" fill="hold" grpId="0" nodeType="afterEffect">
                                  <p:stCondLst>
                                    <p:cond delay="0"/>
                                  </p:stCondLst>
                                  <p:childTnLst>
                                    <p:set>
                                      <p:cBhvr>
                                        <p:cTn id="42" dur="1" fill="hold">
                                          <p:stCondLst>
                                            <p:cond delay="0"/>
                                          </p:stCondLst>
                                        </p:cTn>
                                        <p:tgtEl>
                                          <p:spTgt spid="12298"/>
                                        </p:tgtEl>
                                        <p:attrNameLst>
                                          <p:attrName>style.visibility</p:attrName>
                                        </p:attrNameLst>
                                      </p:cBhvr>
                                      <p:to>
                                        <p:strVal val="visible"/>
                                      </p:to>
                                    </p:set>
                                  </p:childTnLst>
                                </p:cTn>
                              </p:par>
                            </p:childTnLst>
                          </p:cTn>
                        </p:par>
                        <p:par>
                          <p:cTn id="43" fill="hold" nodeType="afterGroup">
                            <p:stCondLst>
                              <p:cond delay="2000"/>
                            </p:stCondLst>
                            <p:childTnLst>
                              <p:par>
                                <p:cTn id="44" presetID="10" presetClass="entr" presetSubtype="0" fill="hold" nodeType="afterEffect">
                                  <p:stCondLst>
                                    <p:cond delay="0"/>
                                  </p:stCondLst>
                                  <p:childTnLst>
                                    <p:set>
                                      <p:cBhvr>
                                        <p:cTn id="45" dur="1" fill="hold">
                                          <p:stCondLst>
                                            <p:cond delay="0"/>
                                          </p:stCondLst>
                                        </p:cTn>
                                        <p:tgtEl>
                                          <p:spTgt spid="12299"/>
                                        </p:tgtEl>
                                        <p:attrNameLst>
                                          <p:attrName>style.visibility</p:attrName>
                                        </p:attrNameLst>
                                      </p:cBhvr>
                                      <p:to>
                                        <p:strVal val="visible"/>
                                      </p:to>
                                    </p:set>
                                    <p:animEffect transition="in" filter="fade">
                                      <p:cBhvr>
                                        <p:cTn id="46" dur="2000"/>
                                        <p:tgtEl>
                                          <p:spTgt spid="122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p:bldP spid="12294" grpId="0"/>
      <p:bldP spid="12296" grpId="0"/>
      <p:bldP spid="1229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41" name="Group 29"/>
          <p:cNvGrpSpPr>
            <a:grpSpLocks/>
          </p:cNvGrpSpPr>
          <p:nvPr/>
        </p:nvGrpSpPr>
        <p:grpSpPr bwMode="auto">
          <a:xfrm flipV="1">
            <a:off x="468313" y="188913"/>
            <a:ext cx="8229600" cy="6192837"/>
            <a:chOff x="240" y="432"/>
            <a:chExt cx="5184" cy="3095"/>
          </a:xfrm>
        </p:grpSpPr>
        <p:sp>
          <p:nvSpPr>
            <p:cNvPr id="13342" name="Line 30"/>
            <p:cNvSpPr>
              <a:spLocks noChangeShapeType="1"/>
            </p:cNvSpPr>
            <p:nvPr/>
          </p:nvSpPr>
          <p:spPr bwMode="auto">
            <a:xfrm>
              <a:off x="240" y="432"/>
              <a:ext cx="5184" cy="0"/>
            </a:xfrm>
            <a:prstGeom prst="line">
              <a:avLst/>
            </a:prstGeom>
            <a:no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43" name="Line 31"/>
            <p:cNvSpPr>
              <a:spLocks noChangeShapeType="1"/>
            </p:cNvSpPr>
            <p:nvPr/>
          </p:nvSpPr>
          <p:spPr bwMode="auto">
            <a:xfrm>
              <a:off x="240" y="432"/>
              <a:ext cx="0" cy="2928"/>
            </a:xfrm>
            <a:prstGeom prst="line">
              <a:avLst/>
            </a:prstGeom>
            <a:no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44" name="Line 32"/>
            <p:cNvSpPr>
              <a:spLocks noChangeShapeType="1"/>
            </p:cNvSpPr>
            <p:nvPr/>
          </p:nvSpPr>
          <p:spPr bwMode="auto">
            <a:xfrm>
              <a:off x="5424" y="432"/>
              <a:ext cx="0" cy="2784"/>
            </a:xfrm>
            <a:prstGeom prst="line">
              <a:avLst/>
            </a:prstGeom>
            <a:no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45" name="Freeform 33"/>
            <p:cNvSpPr>
              <a:spLocks/>
            </p:cNvSpPr>
            <p:nvPr/>
          </p:nvSpPr>
          <p:spPr bwMode="auto">
            <a:xfrm>
              <a:off x="246" y="3196"/>
              <a:ext cx="5178" cy="331"/>
            </a:xfrm>
            <a:custGeom>
              <a:avLst/>
              <a:gdLst>
                <a:gd name="T0" fmla="*/ 0 w 5168"/>
                <a:gd name="T1" fmla="*/ 147 h 331"/>
                <a:gd name="T2" fmla="*/ 110 w 5168"/>
                <a:gd name="T3" fmla="*/ 171 h 331"/>
                <a:gd name="T4" fmla="*/ 184 w 5168"/>
                <a:gd name="T5" fmla="*/ 220 h 331"/>
                <a:gd name="T6" fmla="*/ 478 w 5168"/>
                <a:gd name="T7" fmla="*/ 331 h 331"/>
                <a:gd name="T8" fmla="*/ 1690 w 5168"/>
                <a:gd name="T9" fmla="*/ 282 h 331"/>
                <a:gd name="T10" fmla="*/ 2890 w 5168"/>
                <a:gd name="T11" fmla="*/ 318 h 331"/>
                <a:gd name="T12" fmla="*/ 3258 w 5168"/>
                <a:gd name="T13" fmla="*/ 306 h 331"/>
                <a:gd name="T14" fmla="*/ 3343 w 5168"/>
                <a:gd name="T15" fmla="*/ 269 h 331"/>
                <a:gd name="T16" fmla="*/ 3466 w 5168"/>
                <a:gd name="T17" fmla="*/ 257 h 331"/>
                <a:gd name="T18" fmla="*/ 3992 w 5168"/>
                <a:gd name="T19" fmla="*/ 196 h 331"/>
                <a:gd name="T20" fmla="*/ 4372 w 5168"/>
                <a:gd name="T21" fmla="*/ 135 h 331"/>
                <a:gd name="T22" fmla="*/ 4433 w 5168"/>
                <a:gd name="T23" fmla="*/ 98 h 331"/>
                <a:gd name="T24" fmla="*/ 4543 w 5168"/>
                <a:gd name="T25" fmla="*/ 37 h 331"/>
                <a:gd name="T26" fmla="*/ 4641 w 5168"/>
                <a:gd name="T27" fmla="*/ 12 h 331"/>
                <a:gd name="T28" fmla="*/ 4690 w 5168"/>
                <a:gd name="T29" fmla="*/ 0 h 331"/>
                <a:gd name="T30" fmla="*/ 5168 w 5168"/>
                <a:gd name="T31" fmla="*/ 3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68" h="331">
                  <a:moveTo>
                    <a:pt x="0" y="147"/>
                  </a:moveTo>
                  <a:cubicBezTo>
                    <a:pt x="36" y="159"/>
                    <a:pt x="75" y="157"/>
                    <a:pt x="110" y="171"/>
                  </a:cubicBezTo>
                  <a:cubicBezTo>
                    <a:pt x="137" y="182"/>
                    <a:pt x="158" y="207"/>
                    <a:pt x="184" y="220"/>
                  </a:cubicBezTo>
                  <a:cubicBezTo>
                    <a:pt x="278" y="268"/>
                    <a:pt x="375" y="309"/>
                    <a:pt x="478" y="331"/>
                  </a:cubicBezTo>
                  <a:cubicBezTo>
                    <a:pt x="936" y="324"/>
                    <a:pt x="1273" y="311"/>
                    <a:pt x="1690" y="282"/>
                  </a:cubicBezTo>
                  <a:cubicBezTo>
                    <a:pt x="2090" y="287"/>
                    <a:pt x="2509" y="195"/>
                    <a:pt x="2890" y="318"/>
                  </a:cubicBezTo>
                  <a:cubicBezTo>
                    <a:pt x="3013" y="314"/>
                    <a:pt x="3135" y="313"/>
                    <a:pt x="3258" y="306"/>
                  </a:cubicBezTo>
                  <a:cubicBezTo>
                    <a:pt x="3296" y="304"/>
                    <a:pt x="3305" y="277"/>
                    <a:pt x="3343" y="269"/>
                  </a:cubicBezTo>
                  <a:cubicBezTo>
                    <a:pt x="3383" y="260"/>
                    <a:pt x="3425" y="261"/>
                    <a:pt x="3466" y="257"/>
                  </a:cubicBezTo>
                  <a:cubicBezTo>
                    <a:pt x="3664" y="124"/>
                    <a:pt x="3510" y="209"/>
                    <a:pt x="3992" y="196"/>
                  </a:cubicBezTo>
                  <a:cubicBezTo>
                    <a:pt x="4120" y="184"/>
                    <a:pt x="4249" y="175"/>
                    <a:pt x="4372" y="135"/>
                  </a:cubicBezTo>
                  <a:cubicBezTo>
                    <a:pt x="4425" y="80"/>
                    <a:pt x="4363" y="136"/>
                    <a:pt x="4433" y="98"/>
                  </a:cubicBezTo>
                  <a:cubicBezTo>
                    <a:pt x="4521" y="50"/>
                    <a:pt x="4477" y="55"/>
                    <a:pt x="4543" y="37"/>
                  </a:cubicBezTo>
                  <a:cubicBezTo>
                    <a:pt x="4575" y="28"/>
                    <a:pt x="4608" y="20"/>
                    <a:pt x="4641" y="12"/>
                  </a:cubicBezTo>
                  <a:cubicBezTo>
                    <a:pt x="4657" y="8"/>
                    <a:pt x="4690" y="0"/>
                    <a:pt x="4690" y="0"/>
                  </a:cubicBezTo>
                  <a:cubicBezTo>
                    <a:pt x="4853" y="15"/>
                    <a:pt x="5002" y="37"/>
                    <a:pt x="5168" y="37"/>
                  </a:cubicBezTo>
                </a:path>
              </a:pathLst>
            </a:custGeom>
            <a:gradFill rotWithShape="0">
              <a:gsLst>
                <a:gs pos="0">
                  <a:srgbClr val="FFFFCC"/>
                </a:gs>
                <a:gs pos="100000">
                  <a:srgbClr val="FFFFCC">
                    <a:gamma/>
                    <a:tint val="0"/>
                    <a:invGamma/>
                    <a:alpha val="0"/>
                  </a:srgbClr>
                </a:gs>
              </a:gsLst>
              <a:lin ang="5400000" scaled="1"/>
            </a:gradFill>
            <a:ln w="254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354" name="Group 42"/>
          <p:cNvGrpSpPr>
            <a:grpSpLocks/>
          </p:cNvGrpSpPr>
          <p:nvPr/>
        </p:nvGrpSpPr>
        <p:grpSpPr bwMode="auto">
          <a:xfrm>
            <a:off x="684213" y="3500438"/>
            <a:ext cx="5805487" cy="1260475"/>
            <a:chOff x="431" y="2205"/>
            <a:chExt cx="3657" cy="794"/>
          </a:xfrm>
        </p:grpSpPr>
        <p:sp>
          <p:nvSpPr>
            <p:cNvPr id="13326" name="Text Box 14"/>
            <p:cNvSpPr txBox="1">
              <a:spLocks noChangeArrowheads="1"/>
            </p:cNvSpPr>
            <p:nvPr/>
          </p:nvSpPr>
          <p:spPr bwMode="auto">
            <a:xfrm>
              <a:off x="431" y="2205"/>
              <a:ext cx="235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t>也就是说行星的加速度为</a:t>
              </a:r>
            </a:p>
          </p:txBody>
        </p:sp>
        <p:graphicFrame>
          <p:nvGraphicFramePr>
            <p:cNvPr id="13328" name="Object 16"/>
            <p:cNvGraphicFramePr>
              <a:graphicFrameLocks noChangeAspect="1"/>
            </p:cNvGraphicFramePr>
            <p:nvPr/>
          </p:nvGraphicFramePr>
          <p:xfrm>
            <a:off x="2489" y="2432"/>
            <a:ext cx="1599" cy="567"/>
          </p:xfrm>
          <a:graphic>
            <a:graphicData uri="http://schemas.openxmlformats.org/presentationml/2006/ole">
              <mc:AlternateContent xmlns:mc="http://schemas.openxmlformats.org/markup-compatibility/2006">
                <mc:Choice xmlns:v="urn:schemas-microsoft-com:vml" Requires="v">
                  <p:oleObj spid="_x0000_s13358" name="公式" r:id="rId3" imgW="1180800" imgH="419040" progId="Equation.3">
                    <p:embed/>
                  </p:oleObj>
                </mc:Choice>
                <mc:Fallback>
                  <p:oleObj name="公式" r:id="rId3" imgW="1180800" imgH="419040" progId="Equation.3">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9" y="2432"/>
                          <a:ext cx="1599" cy="5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3355" name="Group 43"/>
          <p:cNvGrpSpPr>
            <a:grpSpLocks/>
          </p:cNvGrpSpPr>
          <p:nvPr/>
        </p:nvGrpSpPr>
        <p:grpSpPr bwMode="auto">
          <a:xfrm>
            <a:off x="684213" y="4365625"/>
            <a:ext cx="7561262" cy="933450"/>
            <a:chOff x="476" y="2750"/>
            <a:chExt cx="4763" cy="588"/>
          </a:xfrm>
        </p:grpSpPr>
        <p:sp>
          <p:nvSpPr>
            <p:cNvPr id="13329" name="Text Box 17"/>
            <p:cNvSpPr txBox="1">
              <a:spLocks noChangeArrowheads="1"/>
            </p:cNvSpPr>
            <p:nvPr/>
          </p:nvSpPr>
          <p:spPr bwMode="auto">
            <a:xfrm>
              <a:off x="476" y="2931"/>
              <a:ext cx="18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t>由开普勒第三定律知</a:t>
              </a:r>
            </a:p>
          </p:txBody>
        </p:sp>
        <p:graphicFrame>
          <p:nvGraphicFramePr>
            <p:cNvPr id="13330" name="Object 18"/>
            <p:cNvGraphicFramePr>
              <a:graphicFrameLocks noChangeAspect="1"/>
            </p:cNvGraphicFramePr>
            <p:nvPr/>
          </p:nvGraphicFramePr>
          <p:xfrm>
            <a:off x="2381" y="2931"/>
            <a:ext cx="680" cy="320"/>
          </p:xfrm>
          <a:graphic>
            <a:graphicData uri="http://schemas.openxmlformats.org/presentationml/2006/ole">
              <mc:AlternateContent xmlns:mc="http://schemas.openxmlformats.org/markup-compatibility/2006">
                <mc:Choice xmlns:v="urn:schemas-microsoft-com:vml" Requires="v">
                  <p:oleObj spid="_x0000_s13359" name="公式" r:id="rId5" imgW="431640" imgH="203040" progId="Equation.3">
                    <p:embed/>
                  </p:oleObj>
                </mc:Choice>
                <mc:Fallback>
                  <p:oleObj name="公式" r:id="rId5" imgW="431640" imgH="203040" progId="Equation.3">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81" y="2931"/>
                          <a:ext cx="680"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31" name="Text Box 19"/>
            <p:cNvSpPr txBox="1">
              <a:spLocks noChangeArrowheads="1"/>
            </p:cNvSpPr>
            <p:nvPr/>
          </p:nvSpPr>
          <p:spPr bwMode="auto">
            <a:xfrm>
              <a:off x="2970" y="2931"/>
              <a:ext cx="13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t>为常数。若记</a:t>
              </a:r>
            </a:p>
          </p:txBody>
        </p:sp>
        <p:graphicFrame>
          <p:nvGraphicFramePr>
            <p:cNvPr id="13332" name="Object 20"/>
            <p:cNvGraphicFramePr>
              <a:graphicFrameLocks noChangeAspect="1"/>
            </p:cNvGraphicFramePr>
            <p:nvPr/>
          </p:nvGraphicFramePr>
          <p:xfrm>
            <a:off x="4241" y="2750"/>
            <a:ext cx="998" cy="588"/>
          </p:xfrm>
          <a:graphic>
            <a:graphicData uri="http://schemas.openxmlformats.org/presentationml/2006/ole">
              <mc:AlternateContent xmlns:mc="http://schemas.openxmlformats.org/markup-compatibility/2006">
                <mc:Choice xmlns:v="urn:schemas-microsoft-com:vml" Requires="v">
                  <p:oleObj spid="_x0000_s13360" name="公式" r:id="rId7" imgW="711000" imgH="419040" progId="Equation.3">
                    <p:embed/>
                  </p:oleObj>
                </mc:Choice>
                <mc:Fallback>
                  <p:oleObj name="公式" r:id="rId7" imgW="711000" imgH="419040" progId="Equation.3">
                    <p:embed/>
                    <p:pic>
                      <p:nvPicPr>
                        <p:cNvPr id="0"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41" y="2750"/>
                          <a:ext cx="998" cy="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3337" name="Text Box 25"/>
          <p:cNvSpPr txBox="1">
            <a:spLocks noChangeArrowheads="1"/>
          </p:cNvSpPr>
          <p:nvPr/>
        </p:nvSpPr>
        <p:spPr bwMode="auto">
          <a:xfrm>
            <a:off x="684213" y="5445125"/>
            <a:ext cx="26638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t>那么就导出著名的 万有引力定律：</a:t>
            </a:r>
          </a:p>
        </p:txBody>
      </p:sp>
      <p:grpSp>
        <p:nvGrpSpPr>
          <p:cNvPr id="13356" name="Group 44"/>
          <p:cNvGrpSpPr>
            <a:grpSpLocks/>
          </p:cNvGrpSpPr>
          <p:nvPr/>
        </p:nvGrpSpPr>
        <p:grpSpPr bwMode="auto">
          <a:xfrm>
            <a:off x="684213" y="436563"/>
            <a:ext cx="5543550" cy="1146175"/>
            <a:chOff x="431" y="275"/>
            <a:chExt cx="3492" cy="722"/>
          </a:xfrm>
        </p:grpSpPr>
        <p:grpSp>
          <p:nvGrpSpPr>
            <p:cNvPr id="13351" name="Group 39"/>
            <p:cNvGrpSpPr>
              <a:grpSpLocks/>
            </p:cNvGrpSpPr>
            <p:nvPr/>
          </p:nvGrpSpPr>
          <p:grpSpPr bwMode="auto">
            <a:xfrm>
              <a:off x="431" y="275"/>
              <a:ext cx="3492" cy="313"/>
              <a:chOff x="431" y="275"/>
              <a:chExt cx="3492" cy="313"/>
            </a:xfrm>
          </p:grpSpPr>
          <p:sp>
            <p:nvSpPr>
              <p:cNvPr id="13316" name="Text Box 4"/>
              <p:cNvSpPr txBox="1">
                <a:spLocks noChangeArrowheads="1"/>
              </p:cNvSpPr>
              <p:nvPr/>
            </p:nvSpPr>
            <p:spPr bwMode="auto">
              <a:xfrm>
                <a:off x="431" y="300"/>
                <a:ext cx="13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t>再将椭圆方程</a:t>
                </a:r>
                <a:r>
                  <a:rPr lang="zh-CN" altLang="en-US"/>
                  <a:t>  </a:t>
                </a:r>
              </a:p>
            </p:txBody>
          </p:sp>
          <p:graphicFrame>
            <p:nvGraphicFramePr>
              <p:cNvPr id="13346" name="Object 34"/>
              <p:cNvGraphicFramePr>
                <a:graphicFrameLocks noChangeAspect="1"/>
              </p:cNvGraphicFramePr>
              <p:nvPr/>
            </p:nvGraphicFramePr>
            <p:xfrm>
              <a:off x="2381" y="275"/>
              <a:ext cx="1542" cy="297"/>
            </p:xfrm>
            <a:graphic>
              <a:graphicData uri="http://schemas.openxmlformats.org/presentationml/2006/ole">
                <mc:AlternateContent xmlns:mc="http://schemas.openxmlformats.org/markup-compatibility/2006">
                  <mc:Choice xmlns:v="urn:schemas-microsoft-com:vml" Requires="v">
                    <p:oleObj spid="_x0000_s13361" name="公式" r:id="rId9" imgW="1054080" imgH="203040" progId="Equation.3">
                      <p:embed/>
                    </p:oleObj>
                  </mc:Choice>
                  <mc:Fallback>
                    <p:oleObj name="公式" r:id="rId9" imgW="1054080" imgH="203040" progId="Equation.3">
                      <p:embed/>
                      <p:pic>
                        <p:nvPicPr>
                          <p:cNvPr id="0" name="Object 3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81" y="275"/>
                            <a:ext cx="1542" cy="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3318" name="Text Box 6"/>
            <p:cNvSpPr txBox="1">
              <a:spLocks noChangeArrowheads="1"/>
            </p:cNvSpPr>
            <p:nvPr/>
          </p:nvSpPr>
          <p:spPr bwMode="auto">
            <a:xfrm>
              <a:off x="431" y="709"/>
              <a:ext cx="17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t>两边微分两次，得</a:t>
              </a:r>
            </a:p>
          </p:txBody>
        </p:sp>
      </p:grpSp>
      <p:graphicFrame>
        <p:nvGraphicFramePr>
          <p:cNvPr id="13347" name="Object 35"/>
          <p:cNvGraphicFramePr>
            <a:graphicFrameLocks noChangeAspect="1"/>
          </p:cNvGraphicFramePr>
          <p:nvPr/>
        </p:nvGraphicFramePr>
        <p:xfrm>
          <a:off x="3825875" y="933450"/>
          <a:ext cx="3438525" cy="766763"/>
        </p:xfrm>
        <a:graphic>
          <a:graphicData uri="http://schemas.openxmlformats.org/presentationml/2006/ole">
            <mc:AlternateContent xmlns:mc="http://schemas.openxmlformats.org/markup-compatibility/2006">
              <mc:Choice xmlns:v="urn:schemas-microsoft-com:vml" Requires="v">
                <p:oleObj spid="_x0000_s13362" name="公式" r:id="rId11" imgW="1765080" imgH="393480" progId="Equation.3">
                  <p:embed/>
                </p:oleObj>
              </mc:Choice>
              <mc:Fallback>
                <p:oleObj name="公式" r:id="rId11" imgW="1765080" imgH="393480" progId="Equation.3">
                  <p:embed/>
                  <p:pic>
                    <p:nvPicPr>
                      <p:cNvPr id="0" name="Object 3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25875" y="933450"/>
                        <a:ext cx="3438525" cy="766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3353" name="Group 41"/>
          <p:cNvGrpSpPr>
            <a:grpSpLocks/>
          </p:cNvGrpSpPr>
          <p:nvPr/>
        </p:nvGrpSpPr>
        <p:grpSpPr bwMode="auto">
          <a:xfrm>
            <a:off x="684213" y="1484313"/>
            <a:ext cx="7056437" cy="1873250"/>
            <a:chOff x="431" y="935"/>
            <a:chExt cx="4445" cy="1180"/>
          </a:xfrm>
        </p:grpSpPr>
        <p:sp>
          <p:nvSpPr>
            <p:cNvPr id="13320" name="Text Box 8"/>
            <p:cNvSpPr txBox="1">
              <a:spLocks noChangeArrowheads="1"/>
            </p:cNvSpPr>
            <p:nvPr/>
          </p:nvSpPr>
          <p:spPr bwMode="auto">
            <a:xfrm>
              <a:off x="431" y="1162"/>
              <a:ext cx="167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t>将前面得到的结果</a:t>
              </a:r>
            </a:p>
          </p:txBody>
        </p:sp>
        <p:sp>
          <p:nvSpPr>
            <p:cNvPr id="13322" name="Text Box 10"/>
            <p:cNvSpPr txBox="1">
              <a:spLocks noChangeArrowheads="1"/>
            </p:cNvSpPr>
            <p:nvPr/>
          </p:nvSpPr>
          <p:spPr bwMode="auto">
            <a:xfrm>
              <a:off x="3243" y="1146"/>
              <a:ext cx="99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t>和焦参数</a:t>
              </a:r>
            </a:p>
          </p:txBody>
        </p:sp>
        <p:sp>
          <p:nvSpPr>
            <p:cNvPr id="13324" name="Text Box 12"/>
            <p:cNvSpPr txBox="1">
              <a:spLocks noChangeArrowheads="1"/>
            </p:cNvSpPr>
            <p:nvPr/>
          </p:nvSpPr>
          <p:spPr bwMode="auto">
            <a:xfrm>
              <a:off x="431" y="1691"/>
              <a:ext cx="113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t>代入，即得</a:t>
              </a:r>
            </a:p>
          </p:txBody>
        </p:sp>
        <p:graphicFrame>
          <p:nvGraphicFramePr>
            <p:cNvPr id="13325" name="Object 13"/>
            <p:cNvGraphicFramePr>
              <a:graphicFrameLocks noChangeAspect="1"/>
            </p:cNvGraphicFramePr>
            <p:nvPr/>
          </p:nvGraphicFramePr>
          <p:xfrm>
            <a:off x="1638" y="1522"/>
            <a:ext cx="2031" cy="593"/>
          </p:xfrm>
          <a:graphic>
            <a:graphicData uri="http://schemas.openxmlformats.org/presentationml/2006/ole">
              <mc:AlternateContent xmlns:mc="http://schemas.openxmlformats.org/markup-compatibility/2006">
                <mc:Choice xmlns:v="urn:schemas-microsoft-com:vml" Requires="v">
                  <p:oleObj spid="_x0000_s13363" name="公式" r:id="rId13" imgW="1434960" imgH="419040" progId="Equation.3">
                    <p:embed/>
                  </p:oleObj>
                </mc:Choice>
                <mc:Fallback>
                  <p:oleObj name="公式" r:id="rId13" imgW="1434960" imgH="419040" progId="Equation.3">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38" y="1522"/>
                          <a:ext cx="2031" cy="5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48" name="Object 36"/>
            <p:cNvGraphicFramePr>
              <a:graphicFrameLocks noChangeAspect="1"/>
            </p:cNvGraphicFramePr>
            <p:nvPr/>
          </p:nvGraphicFramePr>
          <p:xfrm>
            <a:off x="2200" y="1026"/>
            <a:ext cx="1043" cy="539"/>
          </p:xfrm>
          <a:graphic>
            <a:graphicData uri="http://schemas.openxmlformats.org/presentationml/2006/ole">
              <mc:AlternateContent xmlns:mc="http://schemas.openxmlformats.org/markup-compatibility/2006">
                <mc:Choice xmlns:v="urn:schemas-microsoft-com:vml" Requires="v">
                  <p:oleObj spid="_x0000_s13364" name="公式" r:id="rId15" imgW="761760" imgH="393480" progId="Equation.3">
                    <p:embed/>
                  </p:oleObj>
                </mc:Choice>
                <mc:Fallback>
                  <p:oleObj name="公式" r:id="rId15" imgW="761760" imgH="393480" progId="Equation.3">
                    <p:embed/>
                    <p:pic>
                      <p:nvPicPr>
                        <p:cNvPr id="0" name="Object 3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00" y="1026"/>
                          <a:ext cx="1043" cy="5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49" name="Object 37"/>
            <p:cNvGraphicFramePr>
              <a:graphicFrameLocks noChangeAspect="1"/>
            </p:cNvGraphicFramePr>
            <p:nvPr/>
          </p:nvGraphicFramePr>
          <p:xfrm>
            <a:off x="4195" y="935"/>
            <a:ext cx="681" cy="607"/>
          </p:xfrm>
          <a:graphic>
            <a:graphicData uri="http://schemas.openxmlformats.org/presentationml/2006/ole">
              <mc:AlternateContent xmlns:mc="http://schemas.openxmlformats.org/markup-compatibility/2006">
                <mc:Choice xmlns:v="urn:schemas-microsoft-com:vml" Requires="v">
                  <p:oleObj spid="_x0000_s13365" name="公式" r:id="rId17" imgW="469800" imgH="419040" progId="Equation.3">
                    <p:embed/>
                  </p:oleObj>
                </mc:Choice>
                <mc:Fallback>
                  <p:oleObj name="公式" r:id="rId17" imgW="469800" imgH="419040" progId="Equation.3">
                    <p:embed/>
                    <p:pic>
                      <p:nvPicPr>
                        <p:cNvPr id="0" name="Object 3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195" y="935"/>
                          <a:ext cx="681" cy="6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3350" name="Object 38"/>
          <p:cNvGraphicFramePr>
            <a:graphicFrameLocks noChangeAspect="1"/>
          </p:cNvGraphicFramePr>
          <p:nvPr/>
        </p:nvGraphicFramePr>
        <p:xfrm>
          <a:off x="3746500" y="5229225"/>
          <a:ext cx="2801938" cy="1190625"/>
        </p:xfrm>
        <a:graphic>
          <a:graphicData uri="http://schemas.openxmlformats.org/presentationml/2006/ole">
            <mc:AlternateContent xmlns:mc="http://schemas.openxmlformats.org/markup-compatibility/2006">
              <mc:Choice xmlns:v="urn:schemas-microsoft-com:vml" Requires="v">
                <p:oleObj spid="_x0000_s13366" name="公式" r:id="rId19" imgW="927000" imgH="393480" progId="Equation.3">
                  <p:embed/>
                </p:oleObj>
              </mc:Choice>
              <mc:Fallback>
                <p:oleObj name="公式" r:id="rId19" imgW="927000" imgH="393480" progId="Equation.3">
                  <p:embed/>
                  <p:pic>
                    <p:nvPicPr>
                      <p:cNvPr id="0" name="Object 3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746500" y="5229225"/>
                        <a:ext cx="2801938" cy="1190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3357" name="Picture 45" descr="AMIDEA"/>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flipH="1">
            <a:off x="6732588" y="4724400"/>
            <a:ext cx="658812" cy="1736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13341"/>
                                        </p:tgtEl>
                                        <p:attrNameLst>
                                          <p:attrName>style.visibility</p:attrName>
                                        </p:attrNameLst>
                                      </p:cBhvr>
                                      <p:to>
                                        <p:strVal val="visible"/>
                                      </p:to>
                                    </p:set>
                                    <p:animEffect transition="in" filter="wipe(up)">
                                      <p:cBhvr>
                                        <p:cTn id="7" dur="500"/>
                                        <p:tgtEl>
                                          <p:spTgt spid="13341"/>
                                        </p:tgtEl>
                                      </p:cBhvr>
                                    </p:animEffect>
                                  </p:childTnLst>
                                </p:cTn>
                              </p:par>
                            </p:childTnLst>
                          </p:cTn>
                        </p:par>
                        <p:par>
                          <p:cTn id="8" fill="hold" nodeType="afterGroup">
                            <p:stCondLst>
                              <p:cond delay="500"/>
                            </p:stCondLst>
                            <p:childTnLst>
                              <p:par>
                                <p:cTn id="9" presetID="14" presetClass="entr" presetSubtype="10" fill="hold" nodeType="afterEffect">
                                  <p:stCondLst>
                                    <p:cond delay="0"/>
                                  </p:stCondLst>
                                  <p:childTnLst>
                                    <p:set>
                                      <p:cBhvr>
                                        <p:cTn id="10" dur="1" fill="hold">
                                          <p:stCondLst>
                                            <p:cond delay="0"/>
                                          </p:stCondLst>
                                        </p:cTn>
                                        <p:tgtEl>
                                          <p:spTgt spid="13356"/>
                                        </p:tgtEl>
                                        <p:attrNameLst>
                                          <p:attrName>style.visibility</p:attrName>
                                        </p:attrNameLst>
                                      </p:cBhvr>
                                      <p:to>
                                        <p:strVal val="visible"/>
                                      </p:to>
                                    </p:set>
                                    <p:animEffect transition="in" filter="randombar(horizontal)">
                                      <p:cBhvr>
                                        <p:cTn id="11" dur="500"/>
                                        <p:tgtEl>
                                          <p:spTgt spid="1335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4" presetClass="entr" presetSubtype="10" fill="hold" nodeType="clickEffect">
                                  <p:stCondLst>
                                    <p:cond delay="0"/>
                                  </p:stCondLst>
                                  <p:childTnLst>
                                    <p:set>
                                      <p:cBhvr>
                                        <p:cTn id="15" dur="1" fill="hold">
                                          <p:stCondLst>
                                            <p:cond delay="0"/>
                                          </p:stCondLst>
                                        </p:cTn>
                                        <p:tgtEl>
                                          <p:spTgt spid="13347"/>
                                        </p:tgtEl>
                                        <p:attrNameLst>
                                          <p:attrName>style.visibility</p:attrName>
                                        </p:attrNameLst>
                                      </p:cBhvr>
                                      <p:to>
                                        <p:strVal val="visible"/>
                                      </p:to>
                                    </p:set>
                                    <p:animEffect transition="in" filter="randombar(horizontal)">
                                      <p:cBhvr>
                                        <p:cTn id="16" dur="500"/>
                                        <p:tgtEl>
                                          <p:spTgt spid="1334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4" presetClass="entr" presetSubtype="10" fill="hold" nodeType="clickEffect">
                                  <p:stCondLst>
                                    <p:cond delay="0"/>
                                  </p:stCondLst>
                                  <p:childTnLst>
                                    <p:set>
                                      <p:cBhvr>
                                        <p:cTn id="20" dur="1" fill="hold">
                                          <p:stCondLst>
                                            <p:cond delay="0"/>
                                          </p:stCondLst>
                                        </p:cTn>
                                        <p:tgtEl>
                                          <p:spTgt spid="13353"/>
                                        </p:tgtEl>
                                        <p:attrNameLst>
                                          <p:attrName>style.visibility</p:attrName>
                                        </p:attrNameLst>
                                      </p:cBhvr>
                                      <p:to>
                                        <p:strVal val="visible"/>
                                      </p:to>
                                    </p:set>
                                    <p:animEffect transition="in" filter="randombar(horizontal)">
                                      <p:cBhvr>
                                        <p:cTn id="21" dur="500"/>
                                        <p:tgtEl>
                                          <p:spTgt spid="1335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4" presetClass="entr" presetSubtype="10" fill="hold" nodeType="clickEffect">
                                  <p:stCondLst>
                                    <p:cond delay="0"/>
                                  </p:stCondLst>
                                  <p:childTnLst>
                                    <p:set>
                                      <p:cBhvr>
                                        <p:cTn id="25" dur="1" fill="hold">
                                          <p:stCondLst>
                                            <p:cond delay="0"/>
                                          </p:stCondLst>
                                        </p:cTn>
                                        <p:tgtEl>
                                          <p:spTgt spid="13354"/>
                                        </p:tgtEl>
                                        <p:attrNameLst>
                                          <p:attrName>style.visibility</p:attrName>
                                        </p:attrNameLst>
                                      </p:cBhvr>
                                      <p:to>
                                        <p:strVal val="visible"/>
                                      </p:to>
                                    </p:set>
                                    <p:animEffect transition="in" filter="randombar(horizontal)">
                                      <p:cBhvr>
                                        <p:cTn id="26" dur="500"/>
                                        <p:tgtEl>
                                          <p:spTgt spid="1335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4" presetClass="entr" presetSubtype="10" fill="hold" nodeType="clickEffect">
                                  <p:stCondLst>
                                    <p:cond delay="0"/>
                                  </p:stCondLst>
                                  <p:childTnLst>
                                    <p:set>
                                      <p:cBhvr>
                                        <p:cTn id="30" dur="1" fill="hold">
                                          <p:stCondLst>
                                            <p:cond delay="0"/>
                                          </p:stCondLst>
                                        </p:cTn>
                                        <p:tgtEl>
                                          <p:spTgt spid="13355"/>
                                        </p:tgtEl>
                                        <p:attrNameLst>
                                          <p:attrName>style.visibility</p:attrName>
                                        </p:attrNameLst>
                                      </p:cBhvr>
                                      <p:to>
                                        <p:strVal val="visible"/>
                                      </p:to>
                                    </p:set>
                                    <p:animEffect transition="in" filter="randombar(horizontal)">
                                      <p:cBhvr>
                                        <p:cTn id="31" dur="500"/>
                                        <p:tgtEl>
                                          <p:spTgt spid="1335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13337"/>
                                        </p:tgtEl>
                                        <p:attrNameLst>
                                          <p:attrName>style.visibility</p:attrName>
                                        </p:attrNameLst>
                                      </p:cBhvr>
                                      <p:to>
                                        <p:strVal val="visible"/>
                                      </p:to>
                                    </p:set>
                                    <p:animEffect transition="in" filter="randombar(horizontal)">
                                      <p:cBhvr>
                                        <p:cTn id="36" dur="500"/>
                                        <p:tgtEl>
                                          <p:spTgt spid="13337"/>
                                        </p:tgtEl>
                                      </p:cBhvr>
                                    </p:animEffect>
                                  </p:childTnLst>
                                </p:cTn>
                              </p:par>
                            </p:childTnLst>
                          </p:cTn>
                        </p:par>
                        <p:par>
                          <p:cTn id="37" fill="hold" nodeType="afterGroup">
                            <p:stCondLst>
                              <p:cond delay="500"/>
                            </p:stCondLst>
                            <p:childTnLst>
                              <p:par>
                                <p:cTn id="38" presetID="23" presetClass="entr" presetSubtype="16" fill="hold" nodeType="afterEffect">
                                  <p:stCondLst>
                                    <p:cond delay="0"/>
                                  </p:stCondLst>
                                  <p:childTnLst>
                                    <p:set>
                                      <p:cBhvr>
                                        <p:cTn id="39" dur="1" fill="hold">
                                          <p:stCondLst>
                                            <p:cond delay="0"/>
                                          </p:stCondLst>
                                        </p:cTn>
                                        <p:tgtEl>
                                          <p:spTgt spid="13350"/>
                                        </p:tgtEl>
                                        <p:attrNameLst>
                                          <p:attrName>style.visibility</p:attrName>
                                        </p:attrNameLst>
                                      </p:cBhvr>
                                      <p:to>
                                        <p:strVal val="visible"/>
                                      </p:to>
                                    </p:set>
                                    <p:anim calcmode="lin" valueType="num">
                                      <p:cBhvr>
                                        <p:cTn id="40" dur="500" fill="hold"/>
                                        <p:tgtEl>
                                          <p:spTgt spid="13350"/>
                                        </p:tgtEl>
                                        <p:attrNameLst>
                                          <p:attrName>ppt_w</p:attrName>
                                        </p:attrNameLst>
                                      </p:cBhvr>
                                      <p:tavLst>
                                        <p:tav tm="0">
                                          <p:val>
                                            <p:fltVal val="0"/>
                                          </p:val>
                                        </p:tav>
                                        <p:tav tm="100000">
                                          <p:val>
                                            <p:strVal val="#ppt_w"/>
                                          </p:val>
                                        </p:tav>
                                      </p:tavLst>
                                    </p:anim>
                                    <p:anim calcmode="lin" valueType="num">
                                      <p:cBhvr>
                                        <p:cTn id="41" dur="500" fill="hold"/>
                                        <p:tgtEl>
                                          <p:spTgt spid="13350"/>
                                        </p:tgtEl>
                                        <p:attrNameLst>
                                          <p:attrName>ppt_h</p:attrName>
                                        </p:attrNameLst>
                                      </p:cBhvr>
                                      <p:tavLst>
                                        <p:tav tm="0">
                                          <p:val>
                                            <p:fltVal val="0"/>
                                          </p:val>
                                        </p:tav>
                                        <p:tav tm="100000">
                                          <p:val>
                                            <p:strVal val="#ppt_h"/>
                                          </p:val>
                                        </p:tav>
                                      </p:tavLst>
                                    </p:anim>
                                  </p:childTnLst>
                                </p:cTn>
                              </p:par>
                            </p:childTnLst>
                          </p:cTn>
                        </p:par>
                        <p:par>
                          <p:cTn id="42" fill="hold" nodeType="afterGroup">
                            <p:stCondLst>
                              <p:cond delay="1000"/>
                            </p:stCondLst>
                            <p:childTnLst>
                              <p:par>
                                <p:cTn id="43" presetID="15" presetClass="entr" presetSubtype="0" fill="hold" nodeType="afterEffect">
                                  <p:stCondLst>
                                    <p:cond delay="0"/>
                                  </p:stCondLst>
                                  <p:childTnLst>
                                    <p:set>
                                      <p:cBhvr>
                                        <p:cTn id="44" dur="1" fill="hold">
                                          <p:stCondLst>
                                            <p:cond delay="0"/>
                                          </p:stCondLst>
                                        </p:cTn>
                                        <p:tgtEl>
                                          <p:spTgt spid="13357"/>
                                        </p:tgtEl>
                                        <p:attrNameLst>
                                          <p:attrName>style.visibility</p:attrName>
                                        </p:attrNameLst>
                                      </p:cBhvr>
                                      <p:to>
                                        <p:strVal val="visible"/>
                                      </p:to>
                                    </p:set>
                                    <p:anim calcmode="lin" valueType="num">
                                      <p:cBhvr>
                                        <p:cTn id="45" dur="1000" fill="hold"/>
                                        <p:tgtEl>
                                          <p:spTgt spid="13357"/>
                                        </p:tgtEl>
                                        <p:attrNameLst>
                                          <p:attrName>ppt_w</p:attrName>
                                        </p:attrNameLst>
                                      </p:cBhvr>
                                      <p:tavLst>
                                        <p:tav tm="0">
                                          <p:val>
                                            <p:fltVal val="0"/>
                                          </p:val>
                                        </p:tav>
                                        <p:tav tm="100000">
                                          <p:val>
                                            <p:strVal val="#ppt_w"/>
                                          </p:val>
                                        </p:tav>
                                      </p:tavLst>
                                    </p:anim>
                                    <p:anim calcmode="lin" valueType="num">
                                      <p:cBhvr>
                                        <p:cTn id="46" dur="1000" fill="hold"/>
                                        <p:tgtEl>
                                          <p:spTgt spid="13357"/>
                                        </p:tgtEl>
                                        <p:attrNameLst>
                                          <p:attrName>ppt_h</p:attrName>
                                        </p:attrNameLst>
                                      </p:cBhvr>
                                      <p:tavLst>
                                        <p:tav tm="0">
                                          <p:val>
                                            <p:fltVal val="0"/>
                                          </p:val>
                                        </p:tav>
                                        <p:tav tm="100000">
                                          <p:val>
                                            <p:strVal val="#ppt_h"/>
                                          </p:val>
                                        </p:tav>
                                      </p:tavLst>
                                    </p:anim>
                                    <p:anim calcmode="lin" valueType="num">
                                      <p:cBhvr>
                                        <p:cTn id="47" dur="1000" fill="hold"/>
                                        <p:tgtEl>
                                          <p:spTgt spid="13357"/>
                                        </p:tgtEl>
                                        <p:attrNameLst>
                                          <p:attrName>ppt_x</p:attrName>
                                        </p:attrNameLst>
                                      </p:cBhvr>
                                      <p:tavLst>
                                        <p:tav tm="0" fmla="#ppt_x+(cos(-2*pi*(1-$))*-#ppt_x-sin(-2*pi*(1-$))*(1-#ppt_y))*(1-$)">
                                          <p:val>
                                            <p:fltVal val="0"/>
                                          </p:val>
                                        </p:tav>
                                        <p:tav tm="100000">
                                          <p:val>
                                            <p:fltVal val="1"/>
                                          </p:val>
                                        </p:tav>
                                      </p:tavLst>
                                    </p:anim>
                                    <p:anim calcmode="lin" valueType="num">
                                      <p:cBhvr>
                                        <p:cTn id="48" dur="1000" fill="hold"/>
                                        <p:tgtEl>
                                          <p:spTgt spid="1335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3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9" name="AutoShape 13" descr="永恒"/>
          <p:cNvSpPr>
            <a:spLocks noChangeArrowheads="1"/>
          </p:cNvSpPr>
          <p:nvPr/>
        </p:nvSpPr>
        <p:spPr bwMode="auto">
          <a:xfrm>
            <a:off x="468313" y="1628775"/>
            <a:ext cx="7920037" cy="4824413"/>
          </a:xfrm>
          <a:prstGeom prst="roundRect">
            <a:avLst>
              <a:gd name="adj" fmla="val 16667"/>
            </a:avLst>
          </a:prstGeom>
          <a:blipFill dpi="0" rotWithShape="0">
            <a:blip r:embed="rId3"/>
            <a:srcRect/>
            <a:tile tx="0" ty="0" sx="100000" sy="100000" flip="none" algn="tl"/>
          </a:blipFill>
          <a:ln w="25400">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zh-CN" sz="2000" b="1">
              <a:effectLst>
                <a:outerShdw blurRad="38100" dist="38100" dir="2700000" algn="tl">
                  <a:srgbClr val="FFFFFF"/>
                </a:outerShdw>
              </a:effectLst>
            </a:endParaRPr>
          </a:p>
        </p:txBody>
      </p:sp>
      <p:sp>
        <p:nvSpPr>
          <p:cNvPr id="14342" name="Text Box 6"/>
          <p:cNvSpPr txBox="1">
            <a:spLocks noChangeArrowheads="1"/>
          </p:cNvSpPr>
          <p:nvPr/>
        </p:nvSpPr>
        <p:spPr bwMode="auto">
          <a:xfrm>
            <a:off x="755650" y="1863725"/>
            <a:ext cx="7345363" cy="5021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Ø"/>
            </a:pPr>
            <a:r>
              <a:rPr lang="en-US" altLang="zh-CN" sz="2400">
                <a:solidFill>
                  <a:srgbClr val="0000FF"/>
                </a:solidFill>
              </a:rPr>
              <a:t> </a:t>
            </a:r>
            <a:r>
              <a:rPr lang="en-US" altLang="zh-CN" sz="2400" b="1">
                <a:solidFill>
                  <a:srgbClr val="0000FF"/>
                </a:solidFill>
              </a:rPr>
              <a:t>1.</a:t>
            </a:r>
            <a:r>
              <a:rPr lang="zh-CN" altLang="en-US" sz="2400" b="1"/>
              <a:t>了解问题的实际背景，明确建模目的，收集掌握必要的数据资料。</a:t>
            </a:r>
          </a:p>
          <a:p>
            <a:pPr>
              <a:spcBef>
                <a:spcPct val="50000"/>
              </a:spcBef>
              <a:buFont typeface="Wingdings" pitchFamily="2" charset="2"/>
              <a:buChar char="Ø"/>
            </a:pPr>
            <a:r>
              <a:rPr lang="zh-CN" altLang="en-US" sz="2400" b="1">
                <a:solidFill>
                  <a:srgbClr val="0000FF"/>
                </a:solidFill>
              </a:rPr>
              <a:t> </a:t>
            </a:r>
            <a:r>
              <a:rPr lang="en-US" altLang="zh-CN" sz="2400" b="1">
                <a:solidFill>
                  <a:srgbClr val="0000FF"/>
                </a:solidFill>
              </a:rPr>
              <a:t>2.</a:t>
            </a:r>
            <a:r>
              <a:rPr lang="zh-CN" altLang="en-US" sz="2400" b="1"/>
              <a:t>在明确建模目的，掌握必要资料的基础上，通过对资料的分析计 算， 找出起主要作用的因素，经必要的精炼、简化，提出若干符合客观实际的假设。</a:t>
            </a:r>
          </a:p>
          <a:p>
            <a:pPr>
              <a:spcBef>
                <a:spcPct val="50000"/>
              </a:spcBef>
              <a:buFont typeface="Wingdings" pitchFamily="2" charset="2"/>
              <a:buChar char="Ø"/>
            </a:pPr>
            <a:r>
              <a:rPr lang="zh-CN" altLang="en-US" b="1">
                <a:solidFill>
                  <a:srgbClr val="0000FF"/>
                </a:solidFill>
              </a:rPr>
              <a:t>  </a:t>
            </a:r>
            <a:r>
              <a:rPr lang="en-US" altLang="zh-CN" sz="2400" b="1">
                <a:solidFill>
                  <a:srgbClr val="0000FF"/>
                </a:solidFill>
              </a:rPr>
              <a:t>3.</a:t>
            </a:r>
            <a:r>
              <a:rPr lang="zh-CN" altLang="en-US" sz="2400" b="1"/>
              <a:t>在所作假设的基础上，利用适当的数学工具去刻划各变量之间的关系，建立相应的数学结构   </a:t>
            </a:r>
            <a:r>
              <a:rPr lang="en-US" altLang="zh-CN" sz="2400" b="1"/>
              <a:t>——</a:t>
            </a:r>
            <a:r>
              <a:rPr lang="zh-CN" altLang="en-US" sz="2400" b="1"/>
              <a:t>即建立数学模型。 </a:t>
            </a:r>
          </a:p>
          <a:p>
            <a:pPr>
              <a:spcBef>
                <a:spcPct val="50000"/>
              </a:spcBef>
              <a:buFont typeface="Wingdings" pitchFamily="2" charset="2"/>
              <a:buChar char="Ø"/>
            </a:pPr>
            <a:r>
              <a:rPr lang="zh-CN" altLang="en-US" sz="2400" b="1">
                <a:solidFill>
                  <a:srgbClr val="0000FF"/>
                </a:solidFill>
              </a:rPr>
              <a:t> </a:t>
            </a:r>
            <a:r>
              <a:rPr lang="en-US" altLang="zh-CN" sz="2400" b="1">
                <a:solidFill>
                  <a:srgbClr val="0000FF"/>
                </a:solidFill>
              </a:rPr>
              <a:t>4.</a:t>
            </a:r>
            <a:r>
              <a:rPr lang="zh-CN" altLang="en-US" sz="2400" b="1"/>
              <a:t>模型求解。 </a:t>
            </a:r>
          </a:p>
          <a:p>
            <a:pPr>
              <a:spcBef>
                <a:spcPct val="50000"/>
              </a:spcBef>
              <a:buFont typeface="Wingdings" pitchFamily="2" charset="2"/>
              <a:buChar char="Ø"/>
            </a:pPr>
            <a:r>
              <a:rPr lang="zh-CN" altLang="en-US" sz="2400" b="1">
                <a:solidFill>
                  <a:srgbClr val="0000FF"/>
                </a:solidFill>
              </a:rPr>
              <a:t> </a:t>
            </a:r>
            <a:r>
              <a:rPr lang="en-US" altLang="zh-CN" sz="2400" b="1">
                <a:solidFill>
                  <a:srgbClr val="0000FF"/>
                </a:solidFill>
              </a:rPr>
              <a:t>5.</a:t>
            </a:r>
            <a:r>
              <a:rPr lang="zh-CN" altLang="en-US" sz="2400" b="1"/>
              <a:t>模型的分析与检验。</a:t>
            </a:r>
            <a:r>
              <a:rPr lang="zh-CN" altLang="en-US" b="1"/>
              <a:t> </a:t>
            </a:r>
            <a:endParaRPr lang="zh-CN" altLang="en-US" sz="2400" b="1"/>
          </a:p>
          <a:p>
            <a:pPr>
              <a:spcBef>
                <a:spcPct val="50000"/>
              </a:spcBef>
              <a:buFont typeface="Wingdings" pitchFamily="2" charset="2"/>
              <a:buChar char="Ø"/>
            </a:pPr>
            <a:endParaRPr lang="en-US" altLang="zh-CN" sz="2400" b="1"/>
          </a:p>
        </p:txBody>
      </p:sp>
      <p:grpSp>
        <p:nvGrpSpPr>
          <p:cNvPr id="14352" name="Group 16"/>
          <p:cNvGrpSpPr>
            <a:grpSpLocks/>
          </p:cNvGrpSpPr>
          <p:nvPr/>
        </p:nvGrpSpPr>
        <p:grpSpPr bwMode="auto">
          <a:xfrm>
            <a:off x="3354388" y="4724400"/>
            <a:ext cx="3810000" cy="1295400"/>
            <a:chOff x="2113" y="2976"/>
            <a:chExt cx="2400" cy="816"/>
          </a:xfrm>
        </p:grpSpPr>
        <p:grpSp>
          <p:nvGrpSpPr>
            <p:cNvPr id="14343" name="Group 7"/>
            <p:cNvGrpSpPr>
              <a:grpSpLocks/>
            </p:cNvGrpSpPr>
            <p:nvPr/>
          </p:nvGrpSpPr>
          <p:grpSpPr bwMode="auto">
            <a:xfrm>
              <a:off x="2113" y="2976"/>
              <a:ext cx="2400" cy="816"/>
              <a:chOff x="2832" y="1392"/>
              <a:chExt cx="2400" cy="816"/>
            </a:xfrm>
          </p:grpSpPr>
          <p:sp>
            <p:nvSpPr>
              <p:cNvPr id="14344" name="AutoShape 8"/>
              <p:cNvSpPr>
                <a:spLocks noChangeArrowheads="1"/>
              </p:cNvSpPr>
              <p:nvPr/>
            </p:nvSpPr>
            <p:spPr bwMode="auto">
              <a:xfrm>
                <a:off x="2832" y="1392"/>
                <a:ext cx="2400" cy="816"/>
              </a:xfrm>
              <a:prstGeom prst="wedgeEllipseCallout">
                <a:avLst>
                  <a:gd name="adj1" fmla="val -63667"/>
                  <a:gd name="adj2" fmla="val 11273"/>
                </a:avLst>
              </a:prstGeom>
              <a:gradFill rotWithShape="0">
                <a:gsLst>
                  <a:gs pos="0">
                    <a:schemeClr val="bg1">
                      <a:gamma/>
                      <a:shade val="46275"/>
                      <a:invGamma/>
                    </a:schemeClr>
                  </a:gs>
                  <a:gs pos="100000">
                    <a:schemeClr val="bg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50000"/>
                  </a:spcBef>
                </a:pPr>
                <a:endParaRPr lang="zh-CN" altLang="zh-CN" sz="2400" b="1">
                  <a:latin typeface="楷体_GB2312" pitchFamily="49" charset="-122"/>
                  <a:ea typeface="楷体_GB2312" pitchFamily="49" charset="-122"/>
                </a:endParaRPr>
              </a:p>
            </p:txBody>
          </p:sp>
          <p:graphicFrame>
            <p:nvGraphicFramePr>
              <p:cNvPr id="14345" name="Object 9"/>
              <p:cNvGraphicFramePr>
                <a:graphicFrameLocks noChangeAspect="1"/>
              </p:cNvGraphicFramePr>
              <p:nvPr/>
            </p:nvGraphicFramePr>
            <p:xfrm>
              <a:off x="4040" y="1541"/>
              <a:ext cx="138" cy="258"/>
            </p:xfrm>
            <a:graphic>
              <a:graphicData uri="http://schemas.openxmlformats.org/presentationml/2006/ole">
                <mc:AlternateContent xmlns:mc="http://schemas.openxmlformats.org/markup-compatibility/2006">
                  <mc:Choice xmlns:v="urn:schemas-microsoft-com:vml" Requires="v">
                    <p:oleObj spid="_x0000_s14390" name="公式" r:id="rId4" imgW="114120" imgH="215640" progId="Equation.3">
                      <p:embed/>
                    </p:oleObj>
                  </mc:Choice>
                  <mc:Fallback>
                    <p:oleObj name="公式" r:id="rId4" imgW="114120" imgH="215640"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40" y="1541"/>
                            <a:ext cx="138"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6" name="Object 10"/>
              <p:cNvGraphicFramePr>
                <a:graphicFrameLocks noChangeAspect="1"/>
              </p:cNvGraphicFramePr>
              <p:nvPr/>
            </p:nvGraphicFramePr>
            <p:xfrm>
              <a:off x="3746" y="1905"/>
              <a:ext cx="136" cy="255"/>
            </p:xfrm>
            <a:graphic>
              <a:graphicData uri="http://schemas.openxmlformats.org/presentationml/2006/ole">
                <mc:AlternateContent xmlns:mc="http://schemas.openxmlformats.org/markup-compatibility/2006">
                  <mc:Choice xmlns:v="urn:schemas-microsoft-com:vml" Requires="v">
                    <p:oleObj spid="_x0000_s14391" name="公式" r:id="rId6" imgW="114120" imgH="215640" progId="Equation.3">
                      <p:embed/>
                    </p:oleObj>
                  </mc:Choice>
                  <mc:Fallback>
                    <p:oleObj name="公式" r:id="rId6" imgW="114120" imgH="215640"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46" y="1905"/>
                            <a:ext cx="136"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4347" name="Text Box 11"/>
            <p:cNvSpPr txBox="1">
              <a:spLocks noChangeArrowheads="1"/>
            </p:cNvSpPr>
            <p:nvPr/>
          </p:nvSpPr>
          <p:spPr bwMode="auto">
            <a:xfrm>
              <a:off x="2517" y="3125"/>
              <a:ext cx="1815"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0000FF"/>
                  </a:solidFill>
                </a:rPr>
                <a:t>在难以得出解析解时，也应当借助 </a:t>
              </a:r>
              <a:r>
                <a:rPr lang="zh-CN" altLang="en-US" b="1">
                  <a:solidFill>
                    <a:srgbClr val="A50021"/>
                  </a:solidFill>
                </a:rPr>
                <a:t>计算机</a:t>
              </a:r>
              <a:r>
                <a:rPr lang="zh-CN" altLang="en-US" b="1">
                  <a:solidFill>
                    <a:srgbClr val="0000FF"/>
                  </a:solidFill>
                </a:rPr>
                <a:t> 求出数值解。</a:t>
              </a:r>
              <a:r>
                <a:rPr lang="zh-CN" altLang="en-US"/>
                <a:t> </a:t>
              </a:r>
            </a:p>
          </p:txBody>
        </p:sp>
      </p:grpSp>
      <p:grpSp>
        <p:nvGrpSpPr>
          <p:cNvPr id="14351" name="Group 15"/>
          <p:cNvGrpSpPr>
            <a:grpSpLocks/>
          </p:cNvGrpSpPr>
          <p:nvPr/>
        </p:nvGrpSpPr>
        <p:grpSpPr bwMode="auto">
          <a:xfrm>
            <a:off x="755650" y="404813"/>
            <a:ext cx="7546975" cy="838200"/>
            <a:chOff x="476" y="255"/>
            <a:chExt cx="4754" cy="528"/>
          </a:xfrm>
        </p:grpSpPr>
        <p:sp>
          <p:nvSpPr>
            <p:cNvPr id="14348" name="AutoShape 12" descr="白色大理石"/>
            <p:cNvSpPr>
              <a:spLocks noChangeArrowheads="1"/>
            </p:cNvSpPr>
            <p:nvPr/>
          </p:nvSpPr>
          <p:spPr bwMode="auto">
            <a:xfrm>
              <a:off x="476" y="255"/>
              <a:ext cx="3991" cy="528"/>
            </a:xfrm>
            <a:prstGeom prst="bevel">
              <a:avLst>
                <a:gd name="adj" fmla="val 12500"/>
              </a:avLst>
            </a:prstGeom>
            <a:blipFill dpi="0" rotWithShape="0">
              <a:blip r:embed="rId7"/>
              <a:srcRect/>
              <a:tile tx="0" ty="0" sx="100000" sy="100000" flip="none" algn="tl"/>
            </a:blipFill>
            <a:ln w="25400">
              <a:solidFill>
                <a:srgbClr val="96969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sz="3600" b="1">
                  <a:solidFill>
                    <a:srgbClr val="0000FF"/>
                  </a:solidFill>
                  <a:effectLst>
                    <a:outerShdw blurRad="38100" dist="38100" dir="2700000" algn="tl">
                      <a:srgbClr val="C0C0C0"/>
                    </a:outerShdw>
                  </a:effectLst>
                  <a:latin typeface="宋体" pitchFamily="2" charset="-122"/>
                </a:rPr>
                <a:t>§1.2</a:t>
              </a:r>
              <a:r>
                <a:rPr lang="en-US" altLang="zh-CN" sz="3600" b="1">
                  <a:solidFill>
                    <a:schemeClr val="tx2"/>
                  </a:solidFill>
                  <a:effectLst>
                    <a:outerShdw blurRad="38100" dist="38100" dir="2700000" algn="tl">
                      <a:srgbClr val="C0C0C0"/>
                    </a:outerShdw>
                  </a:effectLst>
                  <a:latin typeface="宋体" pitchFamily="2" charset="-122"/>
                </a:rPr>
                <a:t> </a:t>
              </a:r>
              <a:r>
                <a:rPr lang="zh-CN" altLang="en-US" sz="3600" b="1">
                  <a:solidFill>
                    <a:schemeClr val="tx2"/>
                  </a:solidFill>
                  <a:effectLst>
                    <a:outerShdw blurRad="38100" dist="38100" dir="2700000" algn="tl">
                      <a:srgbClr val="C0C0C0"/>
                    </a:outerShdw>
                  </a:effectLst>
                  <a:latin typeface="宋体" pitchFamily="2" charset="-122"/>
                </a:rPr>
                <a:t>数学建模的一般步骤</a:t>
              </a:r>
            </a:p>
          </p:txBody>
        </p:sp>
        <p:pic>
          <p:nvPicPr>
            <p:cNvPr id="14350" name="Picture 14" descr="41679"/>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a:off x="4558" y="300"/>
              <a:ext cx="672" cy="43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389" name="Group 53"/>
          <p:cNvGrpSpPr>
            <a:grpSpLocks/>
          </p:cNvGrpSpPr>
          <p:nvPr/>
        </p:nvGrpSpPr>
        <p:grpSpPr bwMode="auto">
          <a:xfrm>
            <a:off x="179388" y="2205038"/>
            <a:ext cx="8713787" cy="3529012"/>
            <a:chOff x="113" y="1389"/>
            <a:chExt cx="5489" cy="2223"/>
          </a:xfrm>
        </p:grpSpPr>
        <p:sp>
          <p:nvSpPr>
            <p:cNvPr id="14388" name="AutoShape 52" descr="栎木"/>
            <p:cNvSpPr>
              <a:spLocks noChangeArrowheads="1"/>
            </p:cNvSpPr>
            <p:nvPr/>
          </p:nvSpPr>
          <p:spPr bwMode="auto">
            <a:xfrm>
              <a:off x="113" y="1389"/>
              <a:ext cx="5489" cy="2223"/>
            </a:xfrm>
            <a:prstGeom prst="horizontalScroll">
              <a:avLst>
                <a:gd name="adj" fmla="val 12500"/>
              </a:avLst>
            </a:prstGeom>
            <a:blipFill dpi="0" rotWithShape="1">
              <a:blip r:embed="rId9"/>
              <a:srcRect/>
              <a:tile tx="0" ty="0" sx="100000" sy="100000" flip="none" algn="tl"/>
            </a:bli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3" name="Rectangle 17"/>
            <p:cNvSpPr>
              <a:spLocks noChangeArrowheads="1"/>
            </p:cNvSpPr>
            <p:nvPr/>
          </p:nvSpPr>
          <p:spPr bwMode="auto">
            <a:xfrm>
              <a:off x="476" y="2069"/>
              <a:ext cx="817" cy="59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8" name="Text Box 22"/>
            <p:cNvSpPr txBox="1">
              <a:spLocks noChangeArrowheads="1"/>
            </p:cNvSpPr>
            <p:nvPr/>
          </p:nvSpPr>
          <p:spPr bwMode="auto">
            <a:xfrm>
              <a:off x="476" y="2096"/>
              <a:ext cx="862"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CC0000"/>
                  </a:solidFill>
                </a:rPr>
                <a:t>实体信息</a:t>
              </a:r>
              <a:r>
                <a:rPr lang="en-US" altLang="zh-CN" sz="2400" b="1">
                  <a:solidFill>
                    <a:srgbClr val="3366FF"/>
                  </a:solidFill>
                </a:rPr>
                <a:t>(</a:t>
              </a:r>
              <a:r>
                <a:rPr lang="zh-CN" altLang="en-US" sz="2400" b="1">
                  <a:solidFill>
                    <a:srgbClr val="3366FF"/>
                  </a:solidFill>
                </a:rPr>
                <a:t>数据</a:t>
              </a:r>
              <a:r>
                <a:rPr lang="en-US" altLang="zh-CN" sz="2400" b="1">
                  <a:solidFill>
                    <a:srgbClr val="3366FF"/>
                  </a:solidFill>
                </a:rPr>
                <a:t>)</a:t>
              </a:r>
            </a:p>
          </p:txBody>
        </p:sp>
        <p:grpSp>
          <p:nvGrpSpPr>
            <p:cNvPr id="14376" name="Group 40"/>
            <p:cNvGrpSpPr>
              <a:grpSpLocks/>
            </p:cNvGrpSpPr>
            <p:nvPr/>
          </p:nvGrpSpPr>
          <p:grpSpPr bwMode="auto">
            <a:xfrm>
              <a:off x="1610" y="2160"/>
              <a:ext cx="590" cy="363"/>
              <a:chOff x="1519" y="2205"/>
              <a:chExt cx="590" cy="363"/>
            </a:xfrm>
          </p:grpSpPr>
          <p:sp>
            <p:nvSpPr>
              <p:cNvPr id="14354" name="Rectangle 18"/>
              <p:cNvSpPr>
                <a:spLocks noChangeArrowheads="1"/>
              </p:cNvSpPr>
              <p:nvPr/>
            </p:nvSpPr>
            <p:spPr bwMode="auto">
              <a:xfrm>
                <a:off x="1519" y="2205"/>
                <a:ext cx="590" cy="363"/>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9" name="Text Box 23"/>
              <p:cNvSpPr txBox="1">
                <a:spLocks noChangeArrowheads="1"/>
              </p:cNvSpPr>
              <p:nvPr/>
            </p:nvSpPr>
            <p:spPr bwMode="auto">
              <a:xfrm>
                <a:off x="1565" y="2250"/>
                <a:ext cx="5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CC0000"/>
                    </a:solidFill>
                  </a:rPr>
                  <a:t>假设</a:t>
                </a:r>
              </a:p>
            </p:txBody>
          </p:sp>
        </p:grpSp>
        <p:grpSp>
          <p:nvGrpSpPr>
            <p:cNvPr id="14375" name="Group 39"/>
            <p:cNvGrpSpPr>
              <a:grpSpLocks/>
            </p:cNvGrpSpPr>
            <p:nvPr/>
          </p:nvGrpSpPr>
          <p:grpSpPr bwMode="auto">
            <a:xfrm>
              <a:off x="2472" y="2160"/>
              <a:ext cx="590" cy="363"/>
              <a:chOff x="2381" y="2205"/>
              <a:chExt cx="590" cy="363"/>
            </a:xfrm>
          </p:grpSpPr>
          <p:sp>
            <p:nvSpPr>
              <p:cNvPr id="14364" name="Rectangle 28"/>
              <p:cNvSpPr>
                <a:spLocks noChangeArrowheads="1"/>
              </p:cNvSpPr>
              <p:nvPr/>
            </p:nvSpPr>
            <p:spPr bwMode="auto">
              <a:xfrm>
                <a:off x="2381" y="2205"/>
                <a:ext cx="590" cy="363"/>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60" name="Text Box 24"/>
              <p:cNvSpPr txBox="1">
                <a:spLocks noChangeArrowheads="1"/>
              </p:cNvSpPr>
              <p:nvPr/>
            </p:nvSpPr>
            <p:spPr bwMode="auto">
              <a:xfrm>
                <a:off x="2381" y="2234"/>
                <a:ext cx="59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CC0000"/>
                    </a:solidFill>
                  </a:rPr>
                  <a:t>建模</a:t>
                </a:r>
              </a:p>
            </p:txBody>
          </p:sp>
        </p:grpSp>
        <p:grpSp>
          <p:nvGrpSpPr>
            <p:cNvPr id="14370" name="Group 34"/>
            <p:cNvGrpSpPr>
              <a:grpSpLocks/>
            </p:cNvGrpSpPr>
            <p:nvPr/>
          </p:nvGrpSpPr>
          <p:grpSpPr bwMode="auto">
            <a:xfrm>
              <a:off x="3288" y="2160"/>
              <a:ext cx="590" cy="363"/>
              <a:chOff x="3197" y="2205"/>
              <a:chExt cx="590" cy="363"/>
            </a:xfrm>
          </p:grpSpPr>
          <p:sp>
            <p:nvSpPr>
              <p:cNvPr id="14365" name="Rectangle 29"/>
              <p:cNvSpPr>
                <a:spLocks noChangeArrowheads="1"/>
              </p:cNvSpPr>
              <p:nvPr/>
            </p:nvSpPr>
            <p:spPr bwMode="auto">
              <a:xfrm>
                <a:off x="3197" y="2205"/>
                <a:ext cx="590" cy="363"/>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61" name="Text Box 25"/>
              <p:cNvSpPr txBox="1">
                <a:spLocks noChangeArrowheads="1"/>
              </p:cNvSpPr>
              <p:nvPr/>
            </p:nvSpPr>
            <p:spPr bwMode="auto">
              <a:xfrm>
                <a:off x="3197" y="2234"/>
                <a:ext cx="54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CC0000"/>
                    </a:solidFill>
                  </a:rPr>
                  <a:t>求解</a:t>
                </a:r>
              </a:p>
            </p:txBody>
          </p:sp>
        </p:grpSp>
        <p:grpSp>
          <p:nvGrpSpPr>
            <p:cNvPr id="14369" name="Group 33"/>
            <p:cNvGrpSpPr>
              <a:grpSpLocks/>
            </p:cNvGrpSpPr>
            <p:nvPr/>
          </p:nvGrpSpPr>
          <p:grpSpPr bwMode="auto">
            <a:xfrm>
              <a:off x="4104" y="2160"/>
              <a:ext cx="727" cy="363"/>
              <a:chOff x="3923" y="2205"/>
              <a:chExt cx="727" cy="363"/>
            </a:xfrm>
          </p:grpSpPr>
          <p:sp>
            <p:nvSpPr>
              <p:cNvPr id="14366" name="Rectangle 30"/>
              <p:cNvSpPr>
                <a:spLocks noChangeArrowheads="1"/>
              </p:cNvSpPr>
              <p:nvPr/>
            </p:nvSpPr>
            <p:spPr bwMode="auto">
              <a:xfrm>
                <a:off x="3923" y="2205"/>
                <a:ext cx="590" cy="363"/>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62" name="Text Box 26"/>
              <p:cNvSpPr txBox="1">
                <a:spLocks noChangeArrowheads="1"/>
              </p:cNvSpPr>
              <p:nvPr/>
            </p:nvSpPr>
            <p:spPr bwMode="auto">
              <a:xfrm>
                <a:off x="3969" y="2250"/>
                <a:ext cx="68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CC0000"/>
                    </a:solidFill>
                  </a:rPr>
                  <a:t>验证</a:t>
                </a:r>
              </a:p>
            </p:txBody>
          </p:sp>
        </p:grpSp>
        <p:grpSp>
          <p:nvGrpSpPr>
            <p:cNvPr id="14378" name="Group 42"/>
            <p:cNvGrpSpPr>
              <a:grpSpLocks/>
            </p:cNvGrpSpPr>
            <p:nvPr/>
          </p:nvGrpSpPr>
          <p:grpSpPr bwMode="auto">
            <a:xfrm>
              <a:off x="4921" y="2160"/>
              <a:ext cx="591" cy="363"/>
              <a:chOff x="4830" y="2205"/>
              <a:chExt cx="591" cy="363"/>
            </a:xfrm>
          </p:grpSpPr>
          <p:sp>
            <p:nvSpPr>
              <p:cNvPr id="14363" name="Rectangle 27"/>
              <p:cNvSpPr>
                <a:spLocks noChangeArrowheads="1"/>
              </p:cNvSpPr>
              <p:nvPr/>
            </p:nvSpPr>
            <p:spPr bwMode="auto">
              <a:xfrm>
                <a:off x="4831" y="2205"/>
                <a:ext cx="590" cy="363"/>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77" name="Text Box 41"/>
              <p:cNvSpPr txBox="1">
                <a:spLocks noChangeArrowheads="1"/>
              </p:cNvSpPr>
              <p:nvPr/>
            </p:nvSpPr>
            <p:spPr bwMode="auto">
              <a:xfrm>
                <a:off x="4830" y="2235"/>
                <a:ext cx="5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CC0000"/>
                    </a:solidFill>
                  </a:rPr>
                  <a:t>应用</a:t>
                </a:r>
              </a:p>
            </p:txBody>
          </p:sp>
        </p:grpSp>
        <p:sp>
          <p:nvSpPr>
            <p:cNvPr id="14379" name="Line 43"/>
            <p:cNvSpPr>
              <a:spLocks noChangeShapeType="1"/>
            </p:cNvSpPr>
            <p:nvPr/>
          </p:nvSpPr>
          <p:spPr bwMode="auto">
            <a:xfrm>
              <a:off x="1293" y="2342"/>
              <a:ext cx="317" cy="0"/>
            </a:xfrm>
            <a:prstGeom prst="line">
              <a:avLst/>
            </a:prstGeom>
            <a:noFill/>
            <a:ln w="57150">
              <a:solidFill>
                <a:srgbClr val="66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80" name="Line 44"/>
            <p:cNvSpPr>
              <a:spLocks noChangeShapeType="1"/>
            </p:cNvSpPr>
            <p:nvPr/>
          </p:nvSpPr>
          <p:spPr bwMode="auto">
            <a:xfrm>
              <a:off x="2200" y="2342"/>
              <a:ext cx="272" cy="0"/>
            </a:xfrm>
            <a:prstGeom prst="line">
              <a:avLst/>
            </a:prstGeom>
            <a:noFill/>
            <a:ln w="57150">
              <a:solidFill>
                <a:srgbClr val="66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81" name="Line 45"/>
            <p:cNvSpPr>
              <a:spLocks noChangeShapeType="1"/>
            </p:cNvSpPr>
            <p:nvPr/>
          </p:nvSpPr>
          <p:spPr bwMode="auto">
            <a:xfrm>
              <a:off x="3062" y="2342"/>
              <a:ext cx="227" cy="0"/>
            </a:xfrm>
            <a:prstGeom prst="line">
              <a:avLst/>
            </a:prstGeom>
            <a:noFill/>
            <a:ln w="57150">
              <a:solidFill>
                <a:srgbClr val="66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82" name="Line 46"/>
            <p:cNvSpPr>
              <a:spLocks noChangeShapeType="1"/>
            </p:cNvSpPr>
            <p:nvPr/>
          </p:nvSpPr>
          <p:spPr bwMode="auto">
            <a:xfrm>
              <a:off x="3878" y="2342"/>
              <a:ext cx="227" cy="0"/>
            </a:xfrm>
            <a:prstGeom prst="line">
              <a:avLst/>
            </a:prstGeom>
            <a:noFill/>
            <a:ln w="57150">
              <a:solidFill>
                <a:srgbClr val="66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84" name="Line 48"/>
            <p:cNvSpPr>
              <a:spLocks noChangeShapeType="1"/>
            </p:cNvSpPr>
            <p:nvPr/>
          </p:nvSpPr>
          <p:spPr bwMode="auto">
            <a:xfrm>
              <a:off x="4695" y="2342"/>
              <a:ext cx="226" cy="0"/>
            </a:xfrm>
            <a:prstGeom prst="line">
              <a:avLst/>
            </a:prstGeom>
            <a:noFill/>
            <a:ln w="57150">
              <a:solidFill>
                <a:srgbClr val="66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85" name="Line 49"/>
            <p:cNvSpPr>
              <a:spLocks noChangeShapeType="1"/>
            </p:cNvSpPr>
            <p:nvPr/>
          </p:nvSpPr>
          <p:spPr bwMode="auto">
            <a:xfrm>
              <a:off x="4377" y="2523"/>
              <a:ext cx="0" cy="681"/>
            </a:xfrm>
            <a:prstGeom prst="line">
              <a:avLst/>
            </a:prstGeom>
            <a:noFill/>
            <a:ln w="57150">
              <a:solidFill>
                <a:srgbClr val="66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86" name="Line 50"/>
            <p:cNvSpPr>
              <a:spLocks noChangeShapeType="1"/>
            </p:cNvSpPr>
            <p:nvPr/>
          </p:nvSpPr>
          <p:spPr bwMode="auto">
            <a:xfrm flipH="1">
              <a:off x="1882" y="3204"/>
              <a:ext cx="2495" cy="0"/>
            </a:xfrm>
            <a:prstGeom prst="line">
              <a:avLst/>
            </a:prstGeom>
            <a:noFill/>
            <a:ln w="57150">
              <a:solidFill>
                <a:srgbClr val="66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87" name="Line 51"/>
            <p:cNvSpPr>
              <a:spLocks noChangeShapeType="1"/>
            </p:cNvSpPr>
            <p:nvPr/>
          </p:nvSpPr>
          <p:spPr bwMode="auto">
            <a:xfrm flipV="1">
              <a:off x="1882" y="2523"/>
              <a:ext cx="0" cy="681"/>
            </a:xfrm>
            <a:prstGeom prst="line">
              <a:avLst/>
            </a:prstGeom>
            <a:noFill/>
            <a:ln w="57150">
              <a:solidFill>
                <a:srgbClr val="66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afterEffect">
                                  <p:stCondLst>
                                    <p:cond delay="0"/>
                                  </p:stCondLst>
                                  <p:childTnLst>
                                    <p:set>
                                      <p:cBhvr>
                                        <p:cTn id="6" dur="1" fill="hold">
                                          <p:stCondLst>
                                            <p:cond delay="0"/>
                                          </p:stCondLst>
                                        </p:cTn>
                                        <p:tgtEl>
                                          <p:spTgt spid="14351"/>
                                        </p:tgtEl>
                                        <p:attrNameLst>
                                          <p:attrName>style.visibility</p:attrName>
                                        </p:attrNameLst>
                                      </p:cBhvr>
                                      <p:to>
                                        <p:strVal val="visible"/>
                                      </p:to>
                                    </p:set>
                                    <p:animEffect transition="in" filter="checkerboard(across)">
                                      <p:cBhvr>
                                        <p:cTn id="7" dur="500"/>
                                        <p:tgtEl>
                                          <p:spTgt spid="143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1" nodeType="clickEffect">
                                  <p:stCondLst>
                                    <p:cond delay="0"/>
                                  </p:stCondLst>
                                  <p:childTnLst>
                                    <p:set>
                                      <p:cBhvr>
                                        <p:cTn id="11" dur="1" fill="hold">
                                          <p:stCondLst>
                                            <p:cond delay="0"/>
                                          </p:stCondLst>
                                        </p:cTn>
                                        <p:tgtEl>
                                          <p:spTgt spid="14349"/>
                                        </p:tgtEl>
                                        <p:attrNameLst>
                                          <p:attrName>style.visibility</p:attrName>
                                        </p:attrNameLst>
                                      </p:cBhvr>
                                      <p:to>
                                        <p:strVal val="visible"/>
                                      </p:to>
                                    </p:set>
                                    <p:animEffect transition="in" filter="dissolve">
                                      <p:cBhvr>
                                        <p:cTn id="12" dur="500"/>
                                        <p:tgtEl>
                                          <p:spTgt spid="14349"/>
                                        </p:tgtEl>
                                      </p:cBhvr>
                                    </p:animEffect>
                                  </p:childTnLst>
                                </p:cTn>
                              </p:par>
                            </p:childTnLst>
                          </p:cTn>
                        </p:par>
                        <p:par>
                          <p:cTn id="13" fill="hold" nodeType="afterGroup">
                            <p:stCondLst>
                              <p:cond delay="500"/>
                            </p:stCondLst>
                            <p:childTnLst>
                              <p:par>
                                <p:cTn id="14" presetID="18" presetClass="entr" presetSubtype="6" fill="hold" grpId="0" nodeType="afterEffect">
                                  <p:stCondLst>
                                    <p:cond delay="0"/>
                                  </p:stCondLst>
                                  <p:childTnLst>
                                    <p:set>
                                      <p:cBhvr>
                                        <p:cTn id="15" dur="1" fill="hold">
                                          <p:stCondLst>
                                            <p:cond delay="0"/>
                                          </p:stCondLst>
                                        </p:cTn>
                                        <p:tgtEl>
                                          <p:spTgt spid="14342">
                                            <p:txEl>
                                              <p:pRg st="0" end="0"/>
                                            </p:txEl>
                                          </p:spTgt>
                                        </p:tgtEl>
                                        <p:attrNameLst>
                                          <p:attrName>style.visibility</p:attrName>
                                        </p:attrNameLst>
                                      </p:cBhvr>
                                      <p:to>
                                        <p:strVal val="visible"/>
                                      </p:to>
                                    </p:set>
                                    <p:animEffect transition="in" filter="strips(downRight)">
                                      <p:cBhvr>
                                        <p:cTn id="16" dur="500"/>
                                        <p:tgtEl>
                                          <p:spTgt spid="14342">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6" fill="hold" grpId="0" nodeType="clickEffect">
                                  <p:stCondLst>
                                    <p:cond delay="0"/>
                                  </p:stCondLst>
                                  <p:childTnLst>
                                    <p:set>
                                      <p:cBhvr>
                                        <p:cTn id="20" dur="1" fill="hold">
                                          <p:stCondLst>
                                            <p:cond delay="0"/>
                                          </p:stCondLst>
                                        </p:cTn>
                                        <p:tgtEl>
                                          <p:spTgt spid="14342">
                                            <p:txEl>
                                              <p:pRg st="1" end="1"/>
                                            </p:txEl>
                                          </p:spTgt>
                                        </p:tgtEl>
                                        <p:attrNameLst>
                                          <p:attrName>style.visibility</p:attrName>
                                        </p:attrNameLst>
                                      </p:cBhvr>
                                      <p:to>
                                        <p:strVal val="visible"/>
                                      </p:to>
                                    </p:set>
                                    <p:animEffect transition="in" filter="strips(downRight)">
                                      <p:cBhvr>
                                        <p:cTn id="21" dur="500"/>
                                        <p:tgtEl>
                                          <p:spTgt spid="14342">
                                            <p:txEl>
                                              <p:pRg st="1" end="1"/>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6" fill="hold" grpId="0" nodeType="clickEffect">
                                  <p:stCondLst>
                                    <p:cond delay="0"/>
                                  </p:stCondLst>
                                  <p:childTnLst>
                                    <p:set>
                                      <p:cBhvr>
                                        <p:cTn id="25" dur="1" fill="hold">
                                          <p:stCondLst>
                                            <p:cond delay="0"/>
                                          </p:stCondLst>
                                        </p:cTn>
                                        <p:tgtEl>
                                          <p:spTgt spid="14342">
                                            <p:txEl>
                                              <p:pRg st="2" end="2"/>
                                            </p:txEl>
                                          </p:spTgt>
                                        </p:tgtEl>
                                        <p:attrNameLst>
                                          <p:attrName>style.visibility</p:attrName>
                                        </p:attrNameLst>
                                      </p:cBhvr>
                                      <p:to>
                                        <p:strVal val="visible"/>
                                      </p:to>
                                    </p:set>
                                    <p:animEffect transition="in" filter="strips(downRight)">
                                      <p:cBhvr>
                                        <p:cTn id="26" dur="500"/>
                                        <p:tgtEl>
                                          <p:spTgt spid="14342">
                                            <p:txEl>
                                              <p:pRg st="2" end="2"/>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8" presetClass="entr" presetSubtype="6" fill="hold" grpId="0" nodeType="clickEffect">
                                  <p:stCondLst>
                                    <p:cond delay="0"/>
                                  </p:stCondLst>
                                  <p:childTnLst>
                                    <p:set>
                                      <p:cBhvr>
                                        <p:cTn id="30" dur="1" fill="hold">
                                          <p:stCondLst>
                                            <p:cond delay="0"/>
                                          </p:stCondLst>
                                        </p:cTn>
                                        <p:tgtEl>
                                          <p:spTgt spid="14342">
                                            <p:txEl>
                                              <p:pRg st="3" end="3"/>
                                            </p:txEl>
                                          </p:spTgt>
                                        </p:tgtEl>
                                        <p:attrNameLst>
                                          <p:attrName>style.visibility</p:attrName>
                                        </p:attrNameLst>
                                      </p:cBhvr>
                                      <p:to>
                                        <p:strVal val="visible"/>
                                      </p:to>
                                    </p:set>
                                    <p:animEffect transition="in" filter="strips(downRight)">
                                      <p:cBhvr>
                                        <p:cTn id="31" dur="500"/>
                                        <p:tgtEl>
                                          <p:spTgt spid="14342">
                                            <p:txEl>
                                              <p:pRg st="3" end="3"/>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0" presetClass="entr" presetSubtype="0" fill="hold" nodeType="clickEffect">
                                  <p:stCondLst>
                                    <p:cond delay="0"/>
                                  </p:stCondLst>
                                  <p:childTnLst>
                                    <p:set>
                                      <p:cBhvr>
                                        <p:cTn id="35" dur="1" fill="hold">
                                          <p:stCondLst>
                                            <p:cond delay="0"/>
                                          </p:stCondLst>
                                        </p:cTn>
                                        <p:tgtEl>
                                          <p:spTgt spid="14352"/>
                                        </p:tgtEl>
                                        <p:attrNameLst>
                                          <p:attrName>style.visibility</p:attrName>
                                        </p:attrNameLst>
                                      </p:cBhvr>
                                      <p:to>
                                        <p:strVal val="visible"/>
                                      </p:to>
                                    </p:set>
                                    <p:animEffect transition="in" filter="wedge">
                                      <p:cBhvr>
                                        <p:cTn id="36" dur="500"/>
                                        <p:tgtEl>
                                          <p:spTgt spid="1435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8" presetClass="entr" presetSubtype="6" fill="hold" grpId="0" nodeType="clickEffect">
                                  <p:stCondLst>
                                    <p:cond delay="0"/>
                                  </p:stCondLst>
                                  <p:childTnLst>
                                    <p:set>
                                      <p:cBhvr>
                                        <p:cTn id="40" dur="1" fill="hold">
                                          <p:stCondLst>
                                            <p:cond delay="0"/>
                                          </p:stCondLst>
                                        </p:cTn>
                                        <p:tgtEl>
                                          <p:spTgt spid="14342">
                                            <p:txEl>
                                              <p:pRg st="4" end="4"/>
                                            </p:txEl>
                                          </p:spTgt>
                                        </p:tgtEl>
                                        <p:attrNameLst>
                                          <p:attrName>style.visibility</p:attrName>
                                        </p:attrNameLst>
                                      </p:cBhvr>
                                      <p:to>
                                        <p:strVal val="visible"/>
                                      </p:to>
                                    </p:set>
                                    <p:animEffect transition="in" filter="strips(downRight)">
                                      <p:cBhvr>
                                        <p:cTn id="41" dur="500"/>
                                        <p:tgtEl>
                                          <p:spTgt spid="14342">
                                            <p:txEl>
                                              <p:pRg st="4" end="4"/>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14389"/>
                                        </p:tgtEl>
                                        <p:attrNameLst>
                                          <p:attrName>style.visibility</p:attrName>
                                        </p:attrNameLst>
                                      </p:cBhvr>
                                      <p:to>
                                        <p:strVal val="visible"/>
                                      </p:to>
                                    </p:set>
                                    <p:animEffect transition="in" filter="wipe(left)">
                                      <p:cBhvr>
                                        <p:cTn id="46" dur="1000"/>
                                        <p:tgtEl>
                                          <p:spTgt spid="14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9" grpId="1" animBg="1"/>
      <p:bldP spid="14342" grpId="0" uiExpand="1"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448" name="Group 64"/>
          <p:cNvGrpSpPr>
            <a:grpSpLocks/>
          </p:cNvGrpSpPr>
          <p:nvPr/>
        </p:nvGrpSpPr>
        <p:grpSpPr bwMode="auto">
          <a:xfrm>
            <a:off x="755650" y="404813"/>
            <a:ext cx="7200900" cy="838200"/>
            <a:chOff x="476" y="255"/>
            <a:chExt cx="4754" cy="528"/>
          </a:xfrm>
        </p:grpSpPr>
        <p:sp>
          <p:nvSpPr>
            <p:cNvPr id="16449" name="AutoShape 65" descr="白色大理石"/>
            <p:cNvSpPr>
              <a:spLocks noChangeArrowheads="1"/>
            </p:cNvSpPr>
            <p:nvPr/>
          </p:nvSpPr>
          <p:spPr bwMode="auto">
            <a:xfrm>
              <a:off x="476" y="255"/>
              <a:ext cx="3991" cy="528"/>
            </a:xfrm>
            <a:prstGeom prst="bevel">
              <a:avLst>
                <a:gd name="adj" fmla="val 12500"/>
              </a:avLst>
            </a:prstGeom>
            <a:blipFill dpi="0" rotWithShape="0">
              <a:blip r:embed="rId2"/>
              <a:srcRect/>
              <a:tile tx="0" ty="0" sx="100000" sy="100000" flip="none" algn="tl"/>
            </a:blipFill>
            <a:ln w="25400">
              <a:solidFill>
                <a:srgbClr val="96969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sz="3600" b="1">
                  <a:solidFill>
                    <a:srgbClr val="0000FF"/>
                  </a:solidFill>
                  <a:effectLst>
                    <a:outerShdw blurRad="38100" dist="38100" dir="2700000" algn="tl">
                      <a:srgbClr val="C0C0C0"/>
                    </a:outerShdw>
                  </a:effectLst>
                </a:rPr>
                <a:t>§1.3</a:t>
              </a:r>
              <a:r>
                <a:rPr lang="en-US" altLang="zh-CN" sz="3600" b="1">
                  <a:solidFill>
                    <a:schemeClr val="tx2"/>
                  </a:solidFill>
                  <a:effectLst>
                    <a:outerShdw blurRad="38100" dist="38100" dir="2700000" algn="tl">
                      <a:srgbClr val="C0C0C0"/>
                    </a:outerShdw>
                  </a:effectLst>
                </a:rPr>
                <a:t>  </a:t>
              </a:r>
              <a:r>
                <a:rPr lang="zh-CN" altLang="en-US" sz="3600" b="1">
                  <a:solidFill>
                    <a:schemeClr val="tx2"/>
                  </a:solidFill>
                  <a:effectLst>
                    <a:outerShdw blurRad="38100" dist="38100" dir="2700000" algn="tl">
                      <a:srgbClr val="C0C0C0"/>
                    </a:outerShdw>
                  </a:effectLst>
                </a:rPr>
                <a:t>数学模型的分 类</a:t>
              </a:r>
            </a:p>
          </p:txBody>
        </p:sp>
        <p:pic>
          <p:nvPicPr>
            <p:cNvPr id="16450" name="Picture 66" descr="41679"/>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4558" y="300"/>
              <a:ext cx="672" cy="430"/>
            </a:xfrm>
            <a:prstGeom prst="rect">
              <a:avLst/>
            </a:prstGeom>
            <a:noFill/>
            <a:extLst>
              <a:ext uri="{909E8E84-426E-40DD-AFC4-6F175D3DCCD1}">
                <a14:hiddenFill xmlns:a14="http://schemas.microsoft.com/office/drawing/2010/main">
                  <a:solidFill>
                    <a:srgbClr val="FFFFFF"/>
                  </a:solidFill>
                </a14:hiddenFill>
              </a:ext>
            </a:extLst>
          </p:spPr>
        </p:pic>
      </p:grpSp>
      <p:sp>
        <p:nvSpPr>
          <p:cNvPr id="16388" name="Text Box 4"/>
          <p:cNvSpPr txBox="1">
            <a:spLocks noChangeArrowheads="1"/>
          </p:cNvSpPr>
          <p:nvPr/>
        </p:nvSpPr>
        <p:spPr bwMode="auto">
          <a:xfrm>
            <a:off x="611188" y="476250"/>
            <a:ext cx="7921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Ø"/>
            </a:pPr>
            <a:endParaRPr lang="zh-CN" altLang="zh-CN"/>
          </a:p>
        </p:txBody>
      </p:sp>
      <p:graphicFrame>
        <p:nvGraphicFramePr>
          <p:cNvPr id="16517" name="Group 133"/>
          <p:cNvGraphicFramePr>
            <a:graphicFrameLocks noGrp="1"/>
          </p:cNvGraphicFramePr>
          <p:nvPr/>
        </p:nvGraphicFramePr>
        <p:xfrm>
          <a:off x="804863" y="1646238"/>
          <a:ext cx="7223125" cy="4163695"/>
        </p:xfrm>
        <a:graphic>
          <a:graphicData uri="http://schemas.openxmlformats.org/drawingml/2006/table">
            <a:tbl>
              <a:tblPr/>
              <a:tblGrid>
                <a:gridCol w="2351087"/>
                <a:gridCol w="4872038"/>
              </a:tblGrid>
              <a:tr h="6635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rgbClr val="0000FF"/>
                          </a:solidFill>
                          <a:effectLst>
                            <a:outerShdw blurRad="38100" dist="38100" dir="2700000" algn="tl">
                              <a:srgbClr val="000000"/>
                            </a:outerShdw>
                          </a:effectLst>
                          <a:latin typeface="Arial" charset="0"/>
                          <a:ea typeface="黑体" pitchFamily="2" charset="-122"/>
                        </a:rPr>
                        <a:t>分类标准</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A1FDC0">
                            <a:gamma/>
                            <a:shade val="80784"/>
                            <a:invGamma/>
                          </a:srgbClr>
                        </a:gs>
                        <a:gs pos="100000">
                          <a:srgbClr val="A1FDC0">
                            <a:alpha val="50000"/>
                          </a:srgbClr>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rgbClr val="0000FF"/>
                          </a:solidFill>
                          <a:effectLst>
                            <a:outerShdw blurRad="38100" dist="38100" dir="2700000" algn="tl">
                              <a:srgbClr val="000000"/>
                            </a:outerShdw>
                          </a:effectLst>
                          <a:latin typeface="Arial" charset="0"/>
                          <a:ea typeface="黑体" pitchFamily="2" charset="-122"/>
                        </a:rPr>
                        <a:t>具体类别</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A1FDC0">
                            <a:gamma/>
                            <a:shade val="80784"/>
                            <a:invGamma/>
                          </a:srgbClr>
                        </a:gs>
                        <a:gs pos="100000">
                          <a:srgbClr val="A1FDC0">
                            <a:alpha val="50000"/>
                          </a:srgbClr>
                        </a:gs>
                      </a:gsLst>
                      <a:lin ang="5400000" scaled="1"/>
                    </a:gradFill>
                  </a:tcPr>
                </a:tc>
              </a:tr>
              <a:tr h="750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latin typeface="Arial" charset="0"/>
                          <a:ea typeface="华文新魏" pitchFamily="2" charset="-122"/>
                        </a:rPr>
                        <a:t>对某个实际问题了解的深入程度</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rgbClr val="A50021"/>
                          </a:solidFill>
                          <a:effectLst/>
                          <a:latin typeface="Arial" charset="0"/>
                          <a:ea typeface="宋体" pitchFamily="2" charset="-122"/>
                        </a:rPr>
                        <a:t>白箱模型、灰箱模型、黑箱模型</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r>
              <a:tr h="7937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latin typeface="Arial" charset="0"/>
                          <a:ea typeface="华文新魏" pitchFamily="2" charset="-122"/>
                        </a:rPr>
                        <a:t>模型中变量的特征</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rgbClr val="A50021"/>
                          </a:solidFill>
                          <a:effectLst/>
                          <a:latin typeface="Arial" charset="0"/>
                          <a:ea typeface="宋体" pitchFamily="2" charset="-122"/>
                        </a:rPr>
                        <a:t>连续型模型、离散型模型或确定性模型、随机型模型等</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r>
              <a:tr h="838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latin typeface="Arial" charset="0"/>
                          <a:ea typeface="华文新魏" pitchFamily="2" charset="-122"/>
                        </a:rPr>
                        <a:t>建模中所用的数学方法</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rgbClr val="A50021"/>
                          </a:solidFill>
                          <a:effectLst/>
                          <a:latin typeface="Arial" charset="0"/>
                          <a:ea typeface="宋体" pitchFamily="2" charset="-122"/>
                        </a:rPr>
                        <a:t>初等模型、微分方程模型、差分方程模型、优化模型等</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r>
              <a:tr h="1016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latin typeface="Arial" charset="0"/>
                          <a:ea typeface="华文新魏" pitchFamily="2" charset="-122"/>
                        </a:rPr>
                        <a:t>研究课题的实际范畴</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rgbClr val="A50021"/>
                          </a:solidFill>
                          <a:effectLst/>
                          <a:latin typeface="Arial" charset="0"/>
                          <a:ea typeface="宋体" pitchFamily="2" charset="-122"/>
                        </a:rPr>
                        <a:t>人口模型、生 态系统模型 、交通</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rgbClr val="A50021"/>
                          </a:solidFill>
                          <a:effectLst/>
                          <a:latin typeface="Arial" charset="0"/>
                          <a:ea typeface="宋体" pitchFamily="2" charset="-122"/>
                        </a:rPr>
                        <a:t>流模型、经 济模型、 基因模型等</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afterEffect">
                                  <p:stCondLst>
                                    <p:cond delay="0"/>
                                  </p:stCondLst>
                                  <p:childTnLst>
                                    <p:set>
                                      <p:cBhvr>
                                        <p:cTn id="6" dur="1" fill="hold">
                                          <p:stCondLst>
                                            <p:cond delay="0"/>
                                          </p:stCondLst>
                                        </p:cTn>
                                        <p:tgtEl>
                                          <p:spTgt spid="16448"/>
                                        </p:tgtEl>
                                        <p:attrNameLst>
                                          <p:attrName>style.visibility</p:attrName>
                                        </p:attrNameLst>
                                      </p:cBhvr>
                                      <p:to>
                                        <p:strVal val="visible"/>
                                      </p:to>
                                    </p:set>
                                    <p:animEffect transition="in" filter="checkerboard(across)">
                                      <p:cBhvr>
                                        <p:cTn id="7" dur="500"/>
                                        <p:tgtEl>
                                          <p:spTgt spid="164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9" presetClass="entr" presetSubtype="0" fill="hold" nodeType="clickEffect">
                                  <p:stCondLst>
                                    <p:cond delay="0"/>
                                  </p:stCondLst>
                                  <p:childTnLst>
                                    <p:set>
                                      <p:cBhvr>
                                        <p:cTn id="11" dur="1" fill="hold">
                                          <p:stCondLst>
                                            <p:cond delay="0"/>
                                          </p:stCondLst>
                                        </p:cTn>
                                        <p:tgtEl>
                                          <p:spTgt spid="16517"/>
                                        </p:tgtEl>
                                        <p:attrNameLst>
                                          <p:attrName>style.visibility</p:attrName>
                                        </p:attrNameLst>
                                      </p:cBhvr>
                                      <p:to>
                                        <p:strVal val="visible"/>
                                      </p:to>
                                    </p:set>
                                    <p:anim calcmode="lin" valueType="num">
                                      <p:cBhvr>
                                        <p:cTn id="12" dur="1000" fill="hold"/>
                                        <p:tgtEl>
                                          <p:spTgt spid="16517"/>
                                        </p:tgtEl>
                                        <p:attrNameLst>
                                          <p:attrName>ppt_x</p:attrName>
                                        </p:attrNameLst>
                                      </p:cBhvr>
                                      <p:tavLst>
                                        <p:tav tm="0">
                                          <p:val>
                                            <p:strVal val="#ppt_x-.2"/>
                                          </p:val>
                                        </p:tav>
                                        <p:tav tm="100000">
                                          <p:val>
                                            <p:strVal val="#ppt_x"/>
                                          </p:val>
                                        </p:tav>
                                      </p:tavLst>
                                    </p:anim>
                                    <p:anim calcmode="lin" valueType="num">
                                      <p:cBhvr>
                                        <p:cTn id="13" dur="1000" fill="hold"/>
                                        <p:tgtEl>
                                          <p:spTgt spid="16517"/>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65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Text Box 5"/>
          <p:cNvSpPr txBox="1">
            <a:spLocks noChangeArrowheads="1"/>
          </p:cNvSpPr>
          <p:nvPr/>
        </p:nvSpPr>
        <p:spPr bwMode="auto">
          <a:xfrm>
            <a:off x="539750" y="1628775"/>
            <a:ext cx="7993063"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solidFill>
                  <a:srgbClr val="CC0000"/>
                </a:solidFill>
                <a:latin typeface="宋体" pitchFamily="2" charset="-122"/>
              </a:rPr>
              <a:t>①</a:t>
            </a:r>
            <a:r>
              <a:rPr lang="zh-CN" altLang="en-US" sz="2400" b="1"/>
              <a:t>数学建模实践的 每一步中都 蕴含着能力上的 锻炼，在调查研究阶段，需 要用到</a:t>
            </a:r>
            <a:r>
              <a:rPr lang="zh-CN" altLang="en-US" sz="2400" b="1">
                <a:solidFill>
                  <a:srgbClr val="3366FF"/>
                </a:solidFill>
              </a:rPr>
              <a:t>观察能力</a:t>
            </a:r>
            <a:r>
              <a:rPr lang="zh-CN" altLang="en-US" sz="2400" b="1"/>
              <a:t>、</a:t>
            </a:r>
            <a:r>
              <a:rPr lang="zh-CN" altLang="en-US" sz="2400" b="1">
                <a:solidFill>
                  <a:srgbClr val="3366FF"/>
                </a:solidFill>
              </a:rPr>
              <a:t>分析能力</a:t>
            </a:r>
            <a:r>
              <a:rPr lang="zh-CN" altLang="en-US" sz="2400" b="1"/>
              <a:t>和</a:t>
            </a:r>
            <a:r>
              <a:rPr lang="zh-CN" altLang="en-US" sz="2400" b="1">
                <a:solidFill>
                  <a:srgbClr val="3366FF"/>
                </a:solidFill>
              </a:rPr>
              <a:t>数据处理能力</a:t>
            </a:r>
            <a:r>
              <a:rPr lang="zh-CN" altLang="en-US" sz="2400" b="1"/>
              <a:t>等。在提出假设 时，又需要用到 想象力和归纳 简化能力。 </a:t>
            </a:r>
          </a:p>
          <a:p>
            <a:pPr>
              <a:spcBef>
                <a:spcPct val="50000"/>
              </a:spcBef>
            </a:pPr>
            <a:r>
              <a:rPr lang="zh-CN" altLang="en-US" sz="2400" b="1">
                <a:solidFill>
                  <a:srgbClr val="CC0000"/>
                </a:solidFill>
              </a:rPr>
              <a:t>②</a:t>
            </a:r>
            <a:r>
              <a:rPr lang="zh-CN" altLang="en-US" sz="2400" b="1"/>
              <a:t>在真正开始自己的研究之前，还应当尽可能先了解一下前人或别人的工作，使自己的工  作成为别人研究工作 的继续而不是别人工作的重复，你可以把某些已知的研究结果用作你的假设，去探索新的奥秘。因此我们还应当学会在尽可能短的时间 内</a:t>
            </a:r>
            <a:r>
              <a:rPr lang="zh-CN" altLang="en-US" sz="2400" b="1">
                <a:solidFill>
                  <a:srgbClr val="3366FF"/>
                </a:solidFill>
              </a:rPr>
              <a:t>查到并学会</a:t>
            </a:r>
            <a:r>
              <a:rPr lang="zh-CN" altLang="en-US" sz="2400" b="1"/>
              <a:t>我想应用的知识的本领。 </a:t>
            </a:r>
          </a:p>
          <a:p>
            <a:pPr>
              <a:spcBef>
                <a:spcPct val="50000"/>
              </a:spcBef>
            </a:pPr>
            <a:r>
              <a:rPr lang="zh-CN" altLang="en-US" sz="2400" b="1">
                <a:solidFill>
                  <a:srgbClr val="CC0000"/>
                </a:solidFill>
              </a:rPr>
              <a:t>③</a:t>
            </a:r>
            <a:r>
              <a:rPr lang="zh-CN" altLang="en-US" sz="2400" b="1"/>
              <a:t>还需要你多少要有点 </a:t>
            </a:r>
            <a:r>
              <a:rPr lang="zh-CN" altLang="en-US" sz="2400" b="1">
                <a:solidFill>
                  <a:srgbClr val="3366FF"/>
                </a:solidFill>
              </a:rPr>
              <a:t>创新的能力</a:t>
            </a:r>
            <a:r>
              <a:rPr lang="zh-CN" altLang="en-US" sz="2400" b="1"/>
              <a:t>。这种能力不是生来就有的，建模实践就为你提供了一个培养创新能力的机会。 </a:t>
            </a:r>
          </a:p>
        </p:txBody>
      </p:sp>
      <p:sp>
        <p:nvSpPr>
          <p:cNvPr id="23565" name="Text Box 13"/>
          <p:cNvSpPr txBox="1">
            <a:spLocks noChangeArrowheads="1"/>
          </p:cNvSpPr>
          <p:nvPr/>
        </p:nvSpPr>
        <p:spPr bwMode="auto">
          <a:xfrm>
            <a:off x="827088" y="692150"/>
            <a:ext cx="7921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Ø"/>
            </a:pPr>
            <a:endParaRPr lang="zh-CN" altLang="zh-CN"/>
          </a:p>
        </p:txBody>
      </p:sp>
      <p:grpSp>
        <p:nvGrpSpPr>
          <p:cNvPr id="23566" name="Group 14"/>
          <p:cNvGrpSpPr>
            <a:grpSpLocks/>
          </p:cNvGrpSpPr>
          <p:nvPr/>
        </p:nvGrpSpPr>
        <p:grpSpPr bwMode="auto">
          <a:xfrm>
            <a:off x="611188" y="333375"/>
            <a:ext cx="7921625" cy="838200"/>
            <a:chOff x="476" y="255"/>
            <a:chExt cx="4754" cy="528"/>
          </a:xfrm>
        </p:grpSpPr>
        <p:sp>
          <p:nvSpPr>
            <p:cNvPr id="23567" name="AutoShape 15" descr="白色大理石"/>
            <p:cNvSpPr>
              <a:spLocks noChangeArrowheads="1"/>
            </p:cNvSpPr>
            <p:nvPr/>
          </p:nvSpPr>
          <p:spPr bwMode="auto">
            <a:xfrm>
              <a:off x="476" y="255"/>
              <a:ext cx="3991" cy="528"/>
            </a:xfrm>
            <a:prstGeom prst="bevel">
              <a:avLst>
                <a:gd name="adj" fmla="val 12500"/>
              </a:avLst>
            </a:prstGeom>
            <a:blipFill dpi="0" rotWithShape="0">
              <a:blip r:embed="rId2"/>
              <a:srcRect/>
              <a:tile tx="0" ty="0" sx="100000" sy="100000" flip="none" algn="tl"/>
            </a:blipFill>
            <a:ln w="25400">
              <a:solidFill>
                <a:srgbClr val="96969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sz="3600" b="1">
                  <a:solidFill>
                    <a:srgbClr val="0000FF"/>
                  </a:solidFill>
                  <a:effectLst>
                    <a:outerShdw blurRad="38100" dist="38100" dir="2700000" algn="tl">
                      <a:srgbClr val="C0C0C0"/>
                    </a:outerShdw>
                  </a:effectLst>
                </a:rPr>
                <a:t>§1.4</a:t>
              </a:r>
              <a:r>
                <a:rPr lang="en-US" altLang="zh-CN" sz="3600" b="1">
                  <a:solidFill>
                    <a:schemeClr val="tx2"/>
                  </a:solidFill>
                  <a:effectLst>
                    <a:outerShdw blurRad="38100" dist="38100" dir="2700000" algn="tl">
                      <a:srgbClr val="C0C0C0"/>
                    </a:outerShdw>
                  </a:effectLst>
                </a:rPr>
                <a:t> </a:t>
              </a:r>
              <a:r>
                <a:rPr lang="zh-CN" altLang="en-US" sz="3600" b="1">
                  <a:solidFill>
                    <a:schemeClr val="tx2"/>
                  </a:solidFill>
                  <a:effectLst>
                    <a:outerShdw blurRad="38100" dist="38100" dir="2700000" algn="tl">
                      <a:srgbClr val="C0C0C0"/>
                    </a:outerShdw>
                  </a:effectLst>
                </a:rPr>
                <a:t>数学建模与能力的培养</a:t>
              </a:r>
            </a:p>
          </p:txBody>
        </p:sp>
        <p:pic>
          <p:nvPicPr>
            <p:cNvPr id="23568" name="Picture 16" descr="41679"/>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4558" y="300"/>
              <a:ext cx="672" cy="43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690" name="Group 138"/>
          <p:cNvGrpSpPr>
            <a:grpSpLocks/>
          </p:cNvGrpSpPr>
          <p:nvPr/>
        </p:nvGrpSpPr>
        <p:grpSpPr bwMode="auto">
          <a:xfrm>
            <a:off x="684213" y="2205038"/>
            <a:ext cx="7416800" cy="3071812"/>
            <a:chOff x="385" y="1661"/>
            <a:chExt cx="4672" cy="1935"/>
          </a:xfrm>
        </p:grpSpPr>
        <p:sp>
          <p:nvSpPr>
            <p:cNvPr id="23687" name="AutoShape 135"/>
            <p:cNvSpPr>
              <a:spLocks noChangeArrowheads="1"/>
            </p:cNvSpPr>
            <p:nvPr/>
          </p:nvSpPr>
          <p:spPr bwMode="auto">
            <a:xfrm rot="10800000">
              <a:off x="1338" y="1661"/>
              <a:ext cx="3719" cy="1008"/>
            </a:xfrm>
            <a:prstGeom prst="cloudCallout">
              <a:avLst>
                <a:gd name="adj1" fmla="val 60241"/>
                <a:gd name="adj2" fmla="val -63792"/>
              </a:avLst>
            </a:prstGeom>
            <a:gradFill rotWithShape="0">
              <a:gsLst>
                <a:gs pos="0">
                  <a:srgbClr val="CCFFCC"/>
                </a:gs>
                <a:gs pos="100000">
                  <a:srgbClr val="CCFFCC">
                    <a:gamma/>
                    <a:shade val="73333"/>
                    <a:invGamma/>
                  </a:srgbClr>
                </a:gs>
              </a:gsLst>
              <a:lin ang="2700000" scaled="1"/>
            </a:gradFill>
            <a:ln w="9525">
              <a:solidFill>
                <a:srgbClr val="CC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0" rIns="0" anchor="ctr"/>
            <a:lstStyle/>
            <a:p>
              <a:pPr algn="ctr"/>
              <a:endParaRPr kumimoji="1" lang="zh-CN" altLang="zh-CN" sz="2000" b="1">
                <a:latin typeface="Times New Roman" pitchFamily="18" charset="0"/>
              </a:endParaRPr>
            </a:p>
          </p:txBody>
        </p:sp>
        <p:grpSp>
          <p:nvGrpSpPr>
            <p:cNvPr id="23689" name="Group 137"/>
            <p:cNvGrpSpPr>
              <a:grpSpLocks/>
            </p:cNvGrpSpPr>
            <p:nvPr/>
          </p:nvGrpSpPr>
          <p:grpSpPr bwMode="auto">
            <a:xfrm>
              <a:off x="385" y="1933"/>
              <a:ext cx="4582" cy="1663"/>
              <a:chOff x="385" y="1933"/>
              <a:chExt cx="4582" cy="1663"/>
            </a:xfrm>
          </p:grpSpPr>
          <p:grpSp>
            <p:nvGrpSpPr>
              <p:cNvPr id="23639" name="Group 87"/>
              <p:cNvGrpSpPr>
                <a:grpSpLocks/>
              </p:cNvGrpSpPr>
              <p:nvPr/>
            </p:nvGrpSpPr>
            <p:grpSpPr bwMode="auto">
              <a:xfrm>
                <a:off x="385" y="2568"/>
                <a:ext cx="1004" cy="1028"/>
                <a:chOff x="2051" y="1696"/>
                <a:chExt cx="1004" cy="1028"/>
              </a:xfrm>
            </p:grpSpPr>
            <p:sp>
              <p:nvSpPr>
                <p:cNvPr id="23640" name="Freeform 88"/>
                <p:cNvSpPr>
                  <a:spLocks/>
                </p:cNvSpPr>
                <p:nvPr/>
              </p:nvSpPr>
              <p:spPr bwMode="auto">
                <a:xfrm rot="1123344">
                  <a:off x="2261" y="1981"/>
                  <a:ext cx="467" cy="582"/>
                </a:xfrm>
                <a:custGeom>
                  <a:avLst/>
                  <a:gdLst>
                    <a:gd name="T0" fmla="*/ 38 w 648"/>
                    <a:gd name="T1" fmla="*/ 148 h 858"/>
                    <a:gd name="T2" fmla="*/ 89 w 648"/>
                    <a:gd name="T3" fmla="*/ 103 h 858"/>
                    <a:gd name="T4" fmla="*/ 292 w 648"/>
                    <a:gd name="T5" fmla="*/ 40 h 858"/>
                    <a:gd name="T6" fmla="*/ 418 w 648"/>
                    <a:gd name="T7" fmla="*/ 7 h 858"/>
                    <a:gd name="T8" fmla="*/ 463 w 648"/>
                    <a:gd name="T9" fmla="*/ 0 h 858"/>
                    <a:gd name="T10" fmla="*/ 526 w 648"/>
                    <a:gd name="T11" fmla="*/ 97 h 858"/>
                    <a:gd name="T12" fmla="*/ 559 w 648"/>
                    <a:gd name="T13" fmla="*/ 206 h 858"/>
                    <a:gd name="T14" fmla="*/ 577 w 648"/>
                    <a:gd name="T15" fmla="*/ 309 h 858"/>
                    <a:gd name="T16" fmla="*/ 577 w 648"/>
                    <a:gd name="T17" fmla="*/ 495 h 858"/>
                    <a:gd name="T18" fmla="*/ 648 w 648"/>
                    <a:gd name="T19" fmla="*/ 678 h 858"/>
                    <a:gd name="T20" fmla="*/ 640 w 648"/>
                    <a:gd name="T21" fmla="*/ 763 h 858"/>
                    <a:gd name="T22" fmla="*/ 545 w 648"/>
                    <a:gd name="T23" fmla="*/ 813 h 858"/>
                    <a:gd name="T24" fmla="*/ 299 w 648"/>
                    <a:gd name="T25" fmla="*/ 858 h 858"/>
                    <a:gd name="T26" fmla="*/ 210 w 648"/>
                    <a:gd name="T27" fmla="*/ 807 h 858"/>
                    <a:gd name="T28" fmla="*/ 153 w 648"/>
                    <a:gd name="T29" fmla="*/ 660 h 858"/>
                    <a:gd name="T30" fmla="*/ 108 w 648"/>
                    <a:gd name="T31" fmla="*/ 499 h 858"/>
                    <a:gd name="T32" fmla="*/ 25 w 648"/>
                    <a:gd name="T33" fmla="*/ 416 h 858"/>
                    <a:gd name="T34" fmla="*/ 6 w 648"/>
                    <a:gd name="T35" fmla="*/ 328 h 858"/>
                    <a:gd name="T36" fmla="*/ 0 w 648"/>
                    <a:gd name="T37" fmla="*/ 219 h 858"/>
                    <a:gd name="T38" fmla="*/ 38 w 648"/>
                    <a:gd name="T39" fmla="*/ 148 h 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8" h="858">
                      <a:moveTo>
                        <a:pt x="38" y="148"/>
                      </a:moveTo>
                      <a:lnTo>
                        <a:pt x="89" y="103"/>
                      </a:lnTo>
                      <a:lnTo>
                        <a:pt x="292" y="40"/>
                      </a:lnTo>
                      <a:lnTo>
                        <a:pt x="418" y="7"/>
                      </a:lnTo>
                      <a:lnTo>
                        <a:pt x="463" y="0"/>
                      </a:lnTo>
                      <a:lnTo>
                        <a:pt x="526" y="97"/>
                      </a:lnTo>
                      <a:lnTo>
                        <a:pt x="559" y="206"/>
                      </a:lnTo>
                      <a:lnTo>
                        <a:pt x="577" y="309"/>
                      </a:lnTo>
                      <a:lnTo>
                        <a:pt x="577" y="495"/>
                      </a:lnTo>
                      <a:lnTo>
                        <a:pt x="648" y="678"/>
                      </a:lnTo>
                      <a:lnTo>
                        <a:pt x="640" y="763"/>
                      </a:lnTo>
                      <a:lnTo>
                        <a:pt x="545" y="813"/>
                      </a:lnTo>
                      <a:lnTo>
                        <a:pt x="299" y="858"/>
                      </a:lnTo>
                      <a:lnTo>
                        <a:pt x="210" y="807"/>
                      </a:lnTo>
                      <a:lnTo>
                        <a:pt x="153" y="660"/>
                      </a:lnTo>
                      <a:lnTo>
                        <a:pt x="108" y="499"/>
                      </a:lnTo>
                      <a:lnTo>
                        <a:pt x="25" y="416"/>
                      </a:lnTo>
                      <a:lnTo>
                        <a:pt x="6" y="328"/>
                      </a:lnTo>
                      <a:lnTo>
                        <a:pt x="0" y="219"/>
                      </a:lnTo>
                      <a:lnTo>
                        <a:pt x="38" y="148"/>
                      </a:lnTo>
                      <a:close/>
                    </a:path>
                  </a:pathLst>
                </a:custGeom>
                <a:solidFill>
                  <a:srgbClr val="FFFFFF"/>
                </a:solidFill>
                <a:ln w="12700">
                  <a:solidFill>
                    <a:srgbClr val="000000"/>
                  </a:solidFill>
                  <a:prstDash val="solid"/>
                  <a:round/>
                  <a:headEnd/>
                  <a:tailEnd/>
                </a:ln>
              </p:spPr>
              <p:txBody>
                <a:bodyPr/>
                <a:lstStyle/>
                <a:p>
                  <a:endParaRPr lang="zh-CN" altLang="en-US"/>
                </a:p>
              </p:txBody>
            </p:sp>
            <p:grpSp>
              <p:nvGrpSpPr>
                <p:cNvPr id="23641" name="Group 89"/>
                <p:cNvGrpSpPr>
                  <a:grpSpLocks/>
                </p:cNvGrpSpPr>
                <p:nvPr/>
              </p:nvGrpSpPr>
              <p:grpSpPr bwMode="auto">
                <a:xfrm rot="1123344">
                  <a:off x="2441" y="2029"/>
                  <a:ext cx="511" cy="637"/>
                  <a:chOff x="2308" y="1206"/>
                  <a:chExt cx="710" cy="940"/>
                </a:xfrm>
              </p:grpSpPr>
              <p:sp>
                <p:nvSpPr>
                  <p:cNvPr id="23642" name="Freeform 90"/>
                  <p:cNvSpPr>
                    <a:spLocks/>
                  </p:cNvSpPr>
                  <p:nvPr/>
                </p:nvSpPr>
                <p:spPr bwMode="auto">
                  <a:xfrm>
                    <a:off x="2308" y="1206"/>
                    <a:ext cx="710" cy="940"/>
                  </a:xfrm>
                  <a:custGeom>
                    <a:avLst/>
                    <a:gdLst>
                      <a:gd name="T0" fmla="*/ 0 w 710"/>
                      <a:gd name="T1" fmla="*/ 58 h 940"/>
                      <a:gd name="T2" fmla="*/ 39 w 710"/>
                      <a:gd name="T3" fmla="*/ 113 h 940"/>
                      <a:gd name="T4" fmla="*/ 90 w 710"/>
                      <a:gd name="T5" fmla="*/ 197 h 940"/>
                      <a:gd name="T6" fmla="*/ 141 w 710"/>
                      <a:gd name="T7" fmla="*/ 307 h 940"/>
                      <a:gd name="T8" fmla="*/ 182 w 710"/>
                      <a:gd name="T9" fmla="*/ 415 h 940"/>
                      <a:gd name="T10" fmla="*/ 211 w 710"/>
                      <a:gd name="T11" fmla="*/ 503 h 940"/>
                      <a:gd name="T12" fmla="*/ 261 w 710"/>
                      <a:gd name="T13" fmla="*/ 685 h 940"/>
                      <a:gd name="T14" fmla="*/ 276 w 710"/>
                      <a:gd name="T15" fmla="*/ 741 h 940"/>
                      <a:gd name="T16" fmla="*/ 297 w 710"/>
                      <a:gd name="T17" fmla="*/ 777 h 940"/>
                      <a:gd name="T18" fmla="*/ 315 w 710"/>
                      <a:gd name="T19" fmla="*/ 807 h 940"/>
                      <a:gd name="T20" fmla="*/ 455 w 710"/>
                      <a:gd name="T21" fmla="*/ 901 h 940"/>
                      <a:gd name="T22" fmla="*/ 507 w 710"/>
                      <a:gd name="T23" fmla="*/ 940 h 940"/>
                      <a:gd name="T24" fmla="*/ 500 w 710"/>
                      <a:gd name="T25" fmla="*/ 844 h 940"/>
                      <a:gd name="T26" fmla="*/ 477 w 710"/>
                      <a:gd name="T27" fmla="*/ 766 h 940"/>
                      <a:gd name="T28" fmla="*/ 450 w 710"/>
                      <a:gd name="T29" fmla="*/ 684 h 940"/>
                      <a:gd name="T30" fmla="*/ 387 w 710"/>
                      <a:gd name="T31" fmla="*/ 583 h 940"/>
                      <a:gd name="T32" fmla="*/ 347 w 710"/>
                      <a:gd name="T33" fmla="*/ 472 h 940"/>
                      <a:gd name="T34" fmla="*/ 328 w 710"/>
                      <a:gd name="T35" fmla="*/ 307 h 940"/>
                      <a:gd name="T36" fmla="*/ 411 w 710"/>
                      <a:gd name="T37" fmla="*/ 371 h 940"/>
                      <a:gd name="T38" fmla="*/ 488 w 710"/>
                      <a:gd name="T39" fmla="*/ 423 h 940"/>
                      <a:gd name="T40" fmla="*/ 564 w 710"/>
                      <a:gd name="T41" fmla="*/ 448 h 940"/>
                      <a:gd name="T42" fmla="*/ 614 w 710"/>
                      <a:gd name="T43" fmla="*/ 460 h 940"/>
                      <a:gd name="T44" fmla="*/ 653 w 710"/>
                      <a:gd name="T45" fmla="*/ 454 h 940"/>
                      <a:gd name="T46" fmla="*/ 678 w 710"/>
                      <a:gd name="T47" fmla="*/ 423 h 940"/>
                      <a:gd name="T48" fmla="*/ 704 w 710"/>
                      <a:gd name="T49" fmla="*/ 335 h 940"/>
                      <a:gd name="T50" fmla="*/ 710 w 710"/>
                      <a:gd name="T51" fmla="*/ 271 h 940"/>
                      <a:gd name="T52" fmla="*/ 710 w 710"/>
                      <a:gd name="T53" fmla="*/ 163 h 940"/>
                      <a:gd name="T54" fmla="*/ 710 w 710"/>
                      <a:gd name="T55" fmla="*/ 73 h 940"/>
                      <a:gd name="T56" fmla="*/ 595 w 710"/>
                      <a:gd name="T57" fmla="*/ 76 h 940"/>
                      <a:gd name="T58" fmla="*/ 545 w 710"/>
                      <a:gd name="T59" fmla="*/ 64 h 940"/>
                      <a:gd name="T60" fmla="*/ 538 w 710"/>
                      <a:gd name="T61" fmla="*/ 166 h 940"/>
                      <a:gd name="T62" fmla="*/ 526 w 710"/>
                      <a:gd name="T63" fmla="*/ 198 h 940"/>
                      <a:gd name="T64" fmla="*/ 450 w 710"/>
                      <a:gd name="T65" fmla="*/ 160 h 940"/>
                      <a:gd name="T66" fmla="*/ 398 w 710"/>
                      <a:gd name="T67" fmla="*/ 116 h 940"/>
                      <a:gd name="T68" fmla="*/ 302 w 710"/>
                      <a:gd name="T69" fmla="*/ 64 h 940"/>
                      <a:gd name="T70" fmla="*/ 233 w 710"/>
                      <a:gd name="T71" fmla="*/ 19 h 940"/>
                      <a:gd name="T72" fmla="*/ 171 w 710"/>
                      <a:gd name="T73" fmla="*/ 0 h 940"/>
                      <a:gd name="T74" fmla="*/ 94 w 710"/>
                      <a:gd name="T75" fmla="*/ 31 h 940"/>
                      <a:gd name="T76" fmla="*/ 0 w 710"/>
                      <a:gd name="T77" fmla="*/ 58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10" h="940">
                        <a:moveTo>
                          <a:pt x="0" y="58"/>
                        </a:moveTo>
                        <a:lnTo>
                          <a:pt x="39" y="113"/>
                        </a:lnTo>
                        <a:lnTo>
                          <a:pt x="90" y="197"/>
                        </a:lnTo>
                        <a:lnTo>
                          <a:pt x="141" y="307"/>
                        </a:lnTo>
                        <a:lnTo>
                          <a:pt x="182" y="415"/>
                        </a:lnTo>
                        <a:lnTo>
                          <a:pt x="211" y="503"/>
                        </a:lnTo>
                        <a:lnTo>
                          <a:pt x="261" y="685"/>
                        </a:lnTo>
                        <a:lnTo>
                          <a:pt x="276" y="741"/>
                        </a:lnTo>
                        <a:lnTo>
                          <a:pt x="297" y="777"/>
                        </a:lnTo>
                        <a:lnTo>
                          <a:pt x="315" y="807"/>
                        </a:lnTo>
                        <a:lnTo>
                          <a:pt x="455" y="901"/>
                        </a:lnTo>
                        <a:lnTo>
                          <a:pt x="507" y="940"/>
                        </a:lnTo>
                        <a:lnTo>
                          <a:pt x="500" y="844"/>
                        </a:lnTo>
                        <a:lnTo>
                          <a:pt x="477" y="766"/>
                        </a:lnTo>
                        <a:lnTo>
                          <a:pt x="450" y="684"/>
                        </a:lnTo>
                        <a:lnTo>
                          <a:pt x="387" y="583"/>
                        </a:lnTo>
                        <a:lnTo>
                          <a:pt x="347" y="472"/>
                        </a:lnTo>
                        <a:lnTo>
                          <a:pt x="328" y="307"/>
                        </a:lnTo>
                        <a:lnTo>
                          <a:pt x="411" y="371"/>
                        </a:lnTo>
                        <a:lnTo>
                          <a:pt x="488" y="423"/>
                        </a:lnTo>
                        <a:lnTo>
                          <a:pt x="564" y="448"/>
                        </a:lnTo>
                        <a:lnTo>
                          <a:pt x="614" y="460"/>
                        </a:lnTo>
                        <a:lnTo>
                          <a:pt x="653" y="454"/>
                        </a:lnTo>
                        <a:lnTo>
                          <a:pt x="678" y="423"/>
                        </a:lnTo>
                        <a:lnTo>
                          <a:pt x="704" y="335"/>
                        </a:lnTo>
                        <a:lnTo>
                          <a:pt x="710" y="271"/>
                        </a:lnTo>
                        <a:lnTo>
                          <a:pt x="710" y="163"/>
                        </a:lnTo>
                        <a:lnTo>
                          <a:pt x="710" y="73"/>
                        </a:lnTo>
                        <a:lnTo>
                          <a:pt x="595" y="76"/>
                        </a:lnTo>
                        <a:lnTo>
                          <a:pt x="545" y="64"/>
                        </a:lnTo>
                        <a:lnTo>
                          <a:pt x="538" y="166"/>
                        </a:lnTo>
                        <a:lnTo>
                          <a:pt x="526" y="198"/>
                        </a:lnTo>
                        <a:lnTo>
                          <a:pt x="450" y="160"/>
                        </a:lnTo>
                        <a:lnTo>
                          <a:pt x="398" y="116"/>
                        </a:lnTo>
                        <a:lnTo>
                          <a:pt x="302" y="64"/>
                        </a:lnTo>
                        <a:lnTo>
                          <a:pt x="233" y="19"/>
                        </a:lnTo>
                        <a:lnTo>
                          <a:pt x="171" y="0"/>
                        </a:lnTo>
                        <a:lnTo>
                          <a:pt x="94" y="31"/>
                        </a:lnTo>
                        <a:lnTo>
                          <a:pt x="0" y="58"/>
                        </a:lnTo>
                        <a:close/>
                      </a:path>
                    </a:pathLst>
                  </a:custGeom>
                  <a:solidFill>
                    <a:srgbClr val="0000FF"/>
                  </a:solidFill>
                  <a:ln w="12700">
                    <a:solidFill>
                      <a:srgbClr val="000000"/>
                    </a:solidFill>
                    <a:prstDash val="solid"/>
                    <a:round/>
                    <a:headEnd/>
                    <a:tailEnd/>
                  </a:ln>
                </p:spPr>
                <p:txBody>
                  <a:bodyPr/>
                  <a:lstStyle/>
                  <a:p>
                    <a:endParaRPr lang="zh-CN" altLang="en-US"/>
                  </a:p>
                </p:txBody>
              </p:sp>
              <p:sp>
                <p:nvSpPr>
                  <p:cNvPr id="23643" name="Freeform 91"/>
                  <p:cNvSpPr>
                    <a:spLocks/>
                  </p:cNvSpPr>
                  <p:nvPr/>
                </p:nvSpPr>
                <p:spPr bwMode="auto">
                  <a:xfrm>
                    <a:off x="2355" y="1252"/>
                    <a:ext cx="199" cy="569"/>
                  </a:xfrm>
                  <a:custGeom>
                    <a:avLst/>
                    <a:gdLst>
                      <a:gd name="T0" fmla="*/ 0 w 199"/>
                      <a:gd name="T1" fmla="*/ 0 h 569"/>
                      <a:gd name="T2" fmla="*/ 87 w 199"/>
                      <a:gd name="T3" fmla="*/ 39 h 569"/>
                      <a:gd name="T4" fmla="*/ 79 w 199"/>
                      <a:gd name="T5" fmla="*/ 107 h 569"/>
                      <a:gd name="T6" fmla="*/ 134 w 199"/>
                      <a:gd name="T7" fmla="*/ 110 h 569"/>
                      <a:gd name="T8" fmla="*/ 169 w 199"/>
                      <a:gd name="T9" fmla="*/ 233 h 569"/>
                      <a:gd name="T10" fmla="*/ 189 w 199"/>
                      <a:gd name="T11" fmla="*/ 366 h 569"/>
                      <a:gd name="T12" fmla="*/ 197 w 199"/>
                      <a:gd name="T13" fmla="*/ 492 h 569"/>
                      <a:gd name="T14" fmla="*/ 199 w 199"/>
                      <a:gd name="T15" fmla="*/ 569 h 5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9" h="569">
                        <a:moveTo>
                          <a:pt x="0" y="0"/>
                        </a:moveTo>
                        <a:lnTo>
                          <a:pt x="87" y="39"/>
                        </a:lnTo>
                        <a:lnTo>
                          <a:pt x="79" y="107"/>
                        </a:lnTo>
                        <a:lnTo>
                          <a:pt x="134" y="110"/>
                        </a:lnTo>
                        <a:lnTo>
                          <a:pt x="169" y="233"/>
                        </a:lnTo>
                        <a:lnTo>
                          <a:pt x="189" y="366"/>
                        </a:lnTo>
                        <a:lnTo>
                          <a:pt x="197" y="492"/>
                        </a:lnTo>
                        <a:lnTo>
                          <a:pt x="199" y="569"/>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3644" name="Freeform 92"/>
                <p:cNvSpPr>
                  <a:spLocks/>
                </p:cNvSpPr>
                <p:nvPr/>
              </p:nvSpPr>
              <p:spPr bwMode="auto">
                <a:xfrm rot="1123344">
                  <a:off x="2406" y="1975"/>
                  <a:ext cx="154" cy="119"/>
                </a:xfrm>
                <a:custGeom>
                  <a:avLst/>
                  <a:gdLst>
                    <a:gd name="T0" fmla="*/ 19 w 213"/>
                    <a:gd name="T1" fmla="*/ 56 h 176"/>
                    <a:gd name="T2" fmla="*/ 0 w 213"/>
                    <a:gd name="T3" fmla="*/ 85 h 176"/>
                    <a:gd name="T4" fmla="*/ 92 w 213"/>
                    <a:gd name="T5" fmla="*/ 176 h 176"/>
                    <a:gd name="T6" fmla="*/ 122 w 213"/>
                    <a:gd name="T7" fmla="*/ 69 h 176"/>
                    <a:gd name="T8" fmla="*/ 213 w 213"/>
                    <a:gd name="T9" fmla="*/ 122 h 176"/>
                    <a:gd name="T10" fmla="*/ 209 w 213"/>
                    <a:gd name="T11" fmla="*/ 30 h 176"/>
                    <a:gd name="T12" fmla="*/ 153 w 213"/>
                    <a:gd name="T13" fmla="*/ 0 h 176"/>
                    <a:gd name="T14" fmla="*/ 19 w 213"/>
                    <a:gd name="T15" fmla="*/ 56 h 1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 h="176">
                      <a:moveTo>
                        <a:pt x="19" y="56"/>
                      </a:moveTo>
                      <a:lnTo>
                        <a:pt x="0" y="85"/>
                      </a:lnTo>
                      <a:lnTo>
                        <a:pt x="92" y="176"/>
                      </a:lnTo>
                      <a:lnTo>
                        <a:pt x="122" y="69"/>
                      </a:lnTo>
                      <a:lnTo>
                        <a:pt x="213" y="122"/>
                      </a:lnTo>
                      <a:lnTo>
                        <a:pt x="209" y="30"/>
                      </a:lnTo>
                      <a:lnTo>
                        <a:pt x="153" y="0"/>
                      </a:lnTo>
                      <a:lnTo>
                        <a:pt x="19" y="56"/>
                      </a:lnTo>
                      <a:close/>
                    </a:path>
                  </a:pathLst>
                </a:custGeom>
                <a:solidFill>
                  <a:srgbClr val="FFFFFF"/>
                </a:solidFill>
                <a:ln w="12700">
                  <a:solidFill>
                    <a:srgbClr val="000000"/>
                  </a:solidFill>
                  <a:prstDash val="solid"/>
                  <a:round/>
                  <a:headEnd/>
                  <a:tailEnd/>
                </a:ln>
              </p:spPr>
              <p:txBody>
                <a:bodyPr/>
                <a:lstStyle/>
                <a:p>
                  <a:endParaRPr lang="zh-CN" altLang="en-US"/>
                </a:p>
              </p:txBody>
            </p:sp>
            <p:grpSp>
              <p:nvGrpSpPr>
                <p:cNvPr id="23645" name="Group 93"/>
                <p:cNvGrpSpPr>
                  <a:grpSpLocks/>
                </p:cNvGrpSpPr>
                <p:nvPr/>
              </p:nvGrpSpPr>
              <p:grpSpPr bwMode="auto">
                <a:xfrm rot="1123344">
                  <a:off x="2051" y="1977"/>
                  <a:ext cx="454" cy="747"/>
                  <a:chOff x="1799" y="1328"/>
                  <a:chExt cx="630" cy="1101"/>
                </a:xfrm>
              </p:grpSpPr>
              <p:grpSp>
                <p:nvGrpSpPr>
                  <p:cNvPr id="23646" name="Group 94"/>
                  <p:cNvGrpSpPr>
                    <a:grpSpLocks/>
                  </p:cNvGrpSpPr>
                  <p:nvPr/>
                </p:nvGrpSpPr>
                <p:grpSpPr bwMode="auto">
                  <a:xfrm>
                    <a:off x="1968" y="1328"/>
                    <a:ext cx="461" cy="1101"/>
                    <a:chOff x="1968" y="1328"/>
                    <a:chExt cx="461" cy="1101"/>
                  </a:xfrm>
                </p:grpSpPr>
                <p:sp>
                  <p:nvSpPr>
                    <p:cNvPr id="23647" name="Freeform 95"/>
                    <p:cNvSpPr>
                      <a:spLocks/>
                    </p:cNvSpPr>
                    <p:nvPr/>
                  </p:nvSpPr>
                  <p:spPr bwMode="auto">
                    <a:xfrm>
                      <a:off x="1968" y="1328"/>
                      <a:ext cx="461" cy="1101"/>
                    </a:xfrm>
                    <a:custGeom>
                      <a:avLst/>
                      <a:gdLst>
                        <a:gd name="T0" fmla="*/ 322 w 461"/>
                        <a:gd name="T1" fmla="*/ 1065 h 1101"/>
                        <a:gd name="T2" fmla="*/ 398 w 461"/>
                        <a:gd name="T3" fmla="*/ 1019 h 1101"/>
                        <a:gd name="T4" fmla="*/ 430 w 461"/>
                        <a:gd name="T5" fmla="*/ 916 h 1101"/>
                        <a:gd name="T6" fmla="*/ 454 w 461"/>
                        <a:gd name="T7" fmla="*/ 823 h 1101"/>
                        <a:gd name="T8" fmla="*/ 461 w 461"/>
                        <a:gd name="T9" fmla="*/ 720 h 1101"/>
                        <a:gd name="T10" fmla="*/ 434 w 461"/>
                        <a:gd name="T11" fmla="*/ 608 h 1101"/>
                        <a:gd name="T12" fmla="*/ 416 w 461"/>
                        <a:gd name="T13" fmla="*/ 516 h 1101"/>
                        <a:gd name="T14" fmla="*/ 392 w 461"/>
                        <a:gd name="T15" fmla="*/ 410 h 1101"/>
                        <a:gd name="T16" fmla="*/ 363 w 461"/>
                        <a:gd name="T17" fmla="*/ 331 h 1101"/>
                        <a:gd name="T18" fmla="*/ 315 w 461"/>
                        <a:gd name="T19" fmla="*/ 236 h 1101"/>
                        <a:gd name="T20" fmla="*/ 276 w 461"/>
                        <a:gd name="T21" fmla="*/ 149 h 1101"/>
                        <a:gd name="T22" fmla="*/ 207 w 461"/>
                        <a:gd name="T23" fmla="*/ 45 h 1101"/>
                        <a:gd name="T24" fmla="*/ 169 w 461"/>
                        <a:gd name="T25" fmla="*/ 0 h 1101"/>
                        <a:gd name="T26" fmla="*/ 124 w 461"/>
                        <a:gd name="T27" fmla="*/ 33 h 1101"/>
                        <a:gd name="T28" fmla="*/ 77 w 461"/>
                        <a:gd name="T29" fmla="*/ 76 h 1101"/>
                        <a:gd name="T30" fmla="*/ 13 w 461"/>
                        <a:gd name="T31" fmla="*/ 134 h 1101"/>
                        <a:gd name="T32" fmla="*/ 7 w 461"/>
                        <a:gd name="T33" fmla="*/ 153 h 1101"/>
                        <a:gd name="T34" fmla="*/ 0 w 461"/>
                        <a:gd name="T35" fmla="*/ 187 h 1101"/>
                        <a:gd name="T36" fmla="*/ 19 w 461"/>
                        <a:gd name="T37" fmla="*/ 247 h 1101"/>
                        <a:gd name="T38" fmla="*/ 45 w 461"/>
                        <a:gd name="T39" fmla="*/ 321 h 1101"/>
                        <a:gd name="T40" fmla="*/ 115 w 461"/>
                        <a:gd name="T41" fmla="*/ 457 h 1101"/>
                        <a:gd name="T42" fmla="*/ 141 w 461"/>
                        <a:gd name="T43" fmla="*/ 573 h 1101"/>
                        <a:gd name="T44" fmla="*/ 150 w 461"/>
                        <a:gd name="T45" fmla="*/ 661 h 1101"/>
                        <a:gd name="T46" fmla="*/ 153 w 461"/>
                        <a:gd name="T47" fmla="*/ 728 h 1101"/>
                        <a:gd name="T48" fmla="*/ 153 w 461"/>
                        <a:gd name="T49" fmla="*/ 843 h 1101"/>
                        <a:gd name="T50" fmla="*/ 141 w 461"/>
                        <a:gd name="T51" fmla="*/ 1024 h 1101"/>
                        <a:gd name="T52" fmla="*/ 141 w 461"/>
                        <a:gd name="T53" fmla="*/ 1086 h 1101"/>
                        <a:gd name="T54" fmla="*/ 162 w 461"/>
                        <a:gd name="T55" fmla="*/ 1095 h 1101"/>
                        <a:gd name="T56" fmla="*/ 224 w 461"/>
                        <a:gd name="T57" fmla="*/ 1101 h 1101"/>
                        <a:gd name="T58" fmla="*/ 269 w 461"/>
                        <a:gd name="T59" fmla="*/ 1088 h 1101"/>
                        <a:gd name="T60" fmla="*/ 322 w 461"/>
                        <a:gd name="T61" fmla="*/ 1065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61" h="1101">
                          <a:moveTo>
                            <a:pt x="322" y="1065"/>
                          </a:moveTo>
                          <a:lnTo>
                            <a:pt x="398" y="1019"/>
                          </a:lnTo>
                          <a:lnTo>
                            <a:pt x="430" y="916"/>
                          </a:lnTo>
                          <a:lnTo>
                            <a:pt x="454" y="823"/>
                          </a:lnTo>
                          <a:lnTo>
                            <a:pt x="461" y="720"/>
                          </a:lnTo>
                          <a:lnTo>
                            <a:pt x="434" y="608"/>
                          </a:lnTo>
                          <a:lnTo>
                            <a:pt x="416" y="516"/>
                          </a:lnTo>
                          <a:lnTo>
                            <a:pt x="392" y="410"/>
                          </a:lnTo>
                          <a:lnTo>
                            <a:pt x="363" y="331"/>
                          </a:lnTo>
                          <a:lnTo>
                            <a:pt x="315" y="236"/>
                          </a:lnTo>
                          <a:lnTo>
                            <a:pt x="276" y="149"/>
                          </a:lnTo>
                          <a:lnTo>
                            <a:pt x="207" y="45"/>
                          </a:lnTo>
                          <a:lnTo>
                            <a:pt x="169" y="0"/>
                          </a:lnTo>
                          <a:lnTo>
                            <a:pt x="124" y="33"/>
                          </a:lnTo>
                          <a:lnTo>
                            <a:pt x="77" y="76"/>
                          </a:lnTo>
                          <a:lnTo>
                            <a:pt x="13" y="134"/>
                          </a:lnTo>
                          <a:lnTo>
                            <a:pt x="7" y="153"/>
                          </a:lnTo>
                          <a:lnTo>
                            <a:pt x="0" y="187"/>
                          </a:lnTo>
                          <a:lnTo>
                            <a:pt x="19" y="247"/>
                          </a:lnTo>
                          <a:lnTo>
                            <a:pt x="45" y="321"/>
                          </a:lnTo>
                          <a:lnTo>
                            <a:pt x="115" y="457"/>
                          </a:lnTo>
                          <a:lnTo>
                            <a:pt x="141" y="573"/>
                          </a:lnTo>
                          <a:lnTo>
                            <a:pt x="150" y="661"/>
                          </a:lnTo>
                          <a:lnTo>
                            <a:pt x="153" y="728"/>
                          </a:lnTo>
                          <a:lnTo>
                            <a:pt x="153" y="843"/>
                          </a:lnTo>
                          <a:lnTo>
                            <a:pt x="141" y="1024"/>
                          </a:lnTo>
                          <a:lnTo>
                            <a:pt x="141" y="1086"/>
                          </a:lnTo>
                          <a:lnTo>
                            <a:pt x="162" y="1095"/>
                          </a:lnTo>
                          <a:lnTo>
                            <a:pt x="224" y="1101"/>
                          </a:lnTo>
                          <a:lnTo>
                            <a:pt x="269" y="1088"/>
                          </a:lnTo>
                          <a:lnTo>
                            <a:pt x="322" y="1065"/>
                          </a:lnTo>
                          <a:close/>
                        </a:path>
                      </a:pathLst>
                    </a:custGeom>
                    <a:solidFill>
                      <a:srgbClr val="0000FF"/>
                    </a:solidFill>
                    <a:ln w="12700">
                      <a:solidFill>
                        <a:srgbClr val="000000"/>
                      </a:solidFill>
                      <a:prstDash val="solid"/>
                      <a:round/>
                      <a:headEnd/>
                      <a:tailEnd/>
                    </a:ln>
                  </p:spPr>
                  <p:txBody>
                    <a:bodyPr/>
                    <a:lstStyle/>
                    <a:p>
                      <a:endParaRPr lang="zh-CN" altLang="en-US"/>
                    </a:p>
                  </p:txBody>
                </p:sp>
                <p:sp>
                  <p:nvSpPr>
                    <p:cNvPr id="23648" name="Freeform 96"/>
                    <p:cNvSpPr>
                      <a:spLocks/>
                    </p:cNvSpPr>
                    <p:nvPr/>
                  </p:nvSpPr>
                  <p:spPr bwMode="auto">
                    <a:xfrm>
                      <a:off x="2085" y="1371"/>
                      <a:ext cx="325" cy="620"/>
                    </a:xfrm>
                    <a:custGeom>
                      <a:avLst/>
                      <a:gdLst>
                        <a:gd name="T0" fmla="*/ 0 w 325"/>
                        <a:gd name="T1" fmla="*/ 0 h 620"/>
                        <a:gd name="T2" fmla="*/ 44 w 325"/>
                        <a:gd name="T3" fmla="*/ 144 h 620"/>
                        <a:gd name="T4" fmla="*/ 119 w 325"/>
                        <a:gd name="T5" fmla="*/ 125 h 620"/>
                        <a:gd name="T6" fmla="*/ 71 w 325"/>
                        <a:gd name="T7" fmla="*/ 200 h 620"/>
                        <a:gd name="T8" fmla="*/ 119 w 325"/>
                        <a:gd name="T9" fmla="*/ 255 h 620"/>
                        <a:gd name="T10" fmla="*/ 172 w 325"/>
                        <a:gd name="T11" fmla="*/ 341 h 620"/>
                        <a:gd name="T12" fmla="*/ 235 w 325"/>
                        <a:gd name="T13" fmla="*/ 440 h 620"/>
                        <a:gd name="T14" fmla="*/ 289 w 325"/>
                        <a:gd name="T15" fmla="*/ 535 h 620"/>
                        <a:gd name="T16" fmla="*/ 325 w 325"/>
                        <a:gd name="T17" fmla="*/ 620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5" h="620">
                          <a:moveTo>
                            <a:pt x="0" y="0"/>
                          </a:moveTo>
                          <a:lnTo>
                            <a:pt x="44" y="144"/>
                          </a:lnTo>
                          <a:lnTo>
                            <a:pt x="119" y="125"/>
                          </a:lnTo>
                          <a:lnTo>
                            <a:pt x="71" y="200"/>
                          </a:lnTo>
                          <a:lnTo>
                            <a:pt x="119" y="255"/>
                          </a:lnTo>
                          <a:lnTo>
                            <a:pt x="172" y="341"/>
                          </a:lnTo>
                          <a:lnTo>
                            <a:pt x="235" y="440"/>
                          </a:lnTo>
                          <a:lnTo>
                            <a:pt x="289" y="535"/>
                          </a:lnTo>
                          <a:lnTo>
                            <a:pt x="325" y="62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3649" name="Group 97"/>
                  <p:cNvGrpSpPr>
                    <a:grpSpLocks/>
                  </p:cNvGrpSpPr>
                  <p:nvPr/>
                </p:nvGrpSpPr>
                <p:grpSpPr bwMode="auto">
                  <a:xfrm>
                    <a:off x="1799" y="1444"/>
                    <a:ext cx="549" cy="922"/>
                    <a:chOff x="1799" y="1444"/>
                    <a:chExt cx="549" cy="922"/>
                  </a:xfrm>
                </p:grpSpPr>
                <p:sp>
                  <p:nvSpPr>
                    <p:cNvPr id="23650" name="Freeform 98"/>
                    <p:cNvSpPr>
                      <a:spLocks/>
                    </p:cNvSpPr>
                    <p:nvPr/>
                  </p:nvSpPr>
                  <p:spPr bwMode="auto">
                    <a:xfrm>
                      <a:off x="2144" y="2152"/>
                      <a:ext cx="204" cy="214"/>
                    </a:xfrm>
                    <a:custGeom>
                      <a:avLst/>
                      <a:gdLst>
                        <a:gd name="T0" fmla="*/ 63 w 204"/>
                        <a:gd name="T1" fmla="*/ 0 h 214"/>
                        <a:gd name="T2" fmla="*/ 102 w 204"/>
                        <a:gd name="T3" fmla="*/ 28 h 214"/>
                        <a:gd name="T4" fmla="*/ 142 w 204"/>
                        <a:gd name="T5" fmla="*/ 29 h 214"/>
                        <a:gd name="T6" fmla="*/ 176 w 204"/>
                        <a:gd name="T7" fmla="*/ 37 h 214"/>
                        <a:gd name="T8" fmla="*/ 192 w 204"/>
                        <a:gd name="T9" fmla="*/ 50 h 214"/>
                        <a:gd name="T10" fmla="*/ 196 w 204"/>
                        <a:gd name="T11" fmla="*/ 66 h 214"/>
                        <a:gd name="T12" fmla="*/ 189 w 204"/>
                        <a:gd name="T13" fmla="*/ 95 h 214"/>
                        <a:gd name="T14" fmla="*/ 204 w 204"/>
                        <a:gd name="T15" fmla="*/ 115 h 214"/>
                        <a:gd name="T16" fmla="*/ 203 w 204"/>
                        <a:gd name="T17" fmla="*/ 143 h 214"/>
                        <a:gd name="T18" fmla="*/ 187 w 204"/>
                        <a:gd name="T19" fmla="*/ 160 h 214"/>
                        <a:gd name="T20" fmla="*/ 175 w 204"/>
                        <a:gd name="T21" fmla="*/ 181 h 214"/>
                        <a:gd name="T22" fmla="*/ 147 w 204"/>
                        <a:gd name="T23" fmla="*/ 191 h 214"/>
                        <a:gd name="T24" fmla="*/ 129 w 204"/>
                        <a:gd name="T25" fmla="*/ 214 h 214"/>
                        <a:gd name="T26" fmla="*/ 95 w 204"/>
                        <a:gd name="T27" fmla="*/ 210 h 214"/>
                        <a:gd name="T28" fmla="*/ 75 w 204"/>
                        <a:gd name="T29" fmla="*/ 197 h 214"/>
                        <a:gd name="T30" fmla="*/ 56 w 204"/>
                        <a:gd name="T31" fmla="*/ 176 h 214"/>
                        <a:gd name="T32" fmla="*/ 44 w 204"/>
                        <a:gd name="T33" fmla="*/ 127 h 214"/>
                        <a:gd name="T34" fmla="*/ 0 w 204"/>
                        <a:gd name="T35" fmla="*/ 83 h 214"/>
                        <a:gd name="T36" fmla="*/ 63 w 204"/>
                        <a:gd name="T37"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4" h="214">
                          <a:moveTo>
                            <a:pt x="63" y="0"/>
                          </a:moveTo>
                          <a:lnTo>
                            <a:pt x="102" y="28"/>
                          </a:lnTo>
                          <a:lnTo>
                            <a:pt x="142" y="29"/>
                          </a:lnTo>
                          <a:lnTo>
                            <a:pt x="176" y="37"/>
                          </a:lnTo>
                          <a:lnTo>
                            <a:pt x="192" y="50"/>
                          </a:lnTo>
                          <a:lnTo>
                            <a:pt x="196" y="66"/>
                          </a:lnTo>
                          <a:lnTo>
                            <a:pt x="189" y="95"/>
                          </a:lnTo>
                          <a:lnTo>
                            <a:pt x="204" y="115"/>
                          </a:lnTo>
                          <a:lnTo>
                            <a:pt x="203" y="143"/>
                          </a:lnTo>
                          <a:lnTo>
                            <a:pt x="187" y="160"/>
                          </a:lnTo>
                          <a:lnTo>
                            <a:pt x="175" y="181"/>
                          </a:lnTo>
                          <a:lnTo>
                            <a:pt x="147" y="191"/>
                          </a:lnTo>
                          <a:lnTo>
                            <a:pt x="129" y="214"/>
                          </a:lnTo>
                          <a:lnTo>
                            <a:pt x="95" y="210"/>
                          </a:lnTo>
                          <a:lnTo>
                            <a:pt x="75" y="197"/>
                          </a:lnTo>
                          <a:lnTo>
                            <a:pt x="56" y="176"/>
                          </a:lnTo>
                          <a:lnTo>
                            <a:pt x="44" y="127"/>
                          </a:lnTo>
                          <a:lnTo>
                            <a:pt x="0" y="83"/>
                          </a:lnTo>
                          <a:lnTo>
                            <a:pt x="63" y="0"/>
                          </a:lnTo>
                          <a:close/>
                        </a:path>
                      </a:pathLst>
                    </a:custGeom>
                    <a:solidFill>
                      <a:srgbClr val="FFE0C0"/>
                    </a:solidFill>
                    <a:ln w="12700">
                      <a:solidFill>
                        <a:srgbClr val="000000"/>
                      </a:solidFill>
                      <a:prstDash val="solid"/>
                      <a:round/>
                      <a:headEnd/>
                      <a:tailEnd/>
                    </a:ln>
                  </p:spPr>
                  <p:txBody>
                    <a:bodyPr/>
                    <a:lstStyle/>
                    <a:p>
                      <a:endParaRPr lang="zh-CN" altLang="en-US"/>
                    </a:p>
                  </p:txBody>
                </p:sp>
                <p:sp>
                  <p:nvSpPr>
                    <p:cNvPr id="23651" name="Freeform 99"/>
                    <p:cNvSpPr>
                      <a:spLocks/>
                    </p:cNvSpPr>
                    <p:nvPr/>
                  </p:nvSpPr>
                  <p:spPr bwMode="auto">
                    <a:xfrm>
                      <a:off x="2116" y="2142"/>
                      <a:ext cx="121" cy="137"/>
                    </a:xfrm>
                    <a:custGeom>
                      <a:avLst/>
                      <a:gdLst>
                        <a:gd name="T0" fmla="*/ 91 w 121"/>
                        <a:gd name="T1" fmla="*/ 0 h 137"/>
                        <a:gd name="T2" fmla="*/ 121 w 121"/>
                        <a:gd name="T3" fmla="*/ 20 h 137"/>
                        <a:gd name="T4" fmla="*/ 105 w 121"/>
                        <a:gd name="T5" fmla="*/ 52 h 137"/>
                        <a:gd name="T6" fmla="*/ 75 w 121"/>
                        <a:gd name="T7" fmla="*/ 92 h 137"/>
                        <a:gd name="T8" fmla="*/ 33 w 121"/>
                        <a:gd name="T9" fmla="*/ 137 h 137"/>
                        <a:gd name="T10" fmla="*/ 0 w 121"/>
                        <a:gd name="T11" fmla="*/ 97 h 137"/>
                        <a:gd name="T12" fmla="*/ 91 w 121"/>
                        <a:gd name="T13" fmla="*/ 0 h 137"/>
                      </a:gdLst>
                      <a:ahLst/>
                      <a:cxnLst>
                        <a:cxn ang="0">
                          <a:pos x="T0" y="T1"/>
                        </a:cxn>
                        <a:cxn ang="0">
                          <a:pos x="T2" y="T3"/>
                        </a:cxn>
                        <a:cxn ang="0">
                          <a:pos x="T4" y="T5"/>
                        </a:cxn>
                        <a:cxn ang="0">
                          <a:pos x="T6" y="T7"/>
                        </a:cxn>
                        <a:cxn ang="0">
                          <a:pos x="T8" y="T9"/>
                        </a:cxn>
                        <a:cxn ang="0">
                          <a:pos x="T10" y="T11"/>
                        </a:cxn>
                        <a:cxn ang="0">
                          <a:pos x="T12" y="T13"/>
                        </a:cxn>
                      </a:cxnLst>
                      <a:rect l="0" t="0" r="r" b="b"/>
                      <a:pathLst>
                        <a:path w="121" h="137">
                          <a:moveTo>
                            <a:pt x="91" y="0"/>
                          </a:moveTo>
                          <a:lnTo>
                            <a:pt x="121" y="20"/>
                          </a:lnTo>
                          <a:lnTo>
                            <a:pt x="105" y="52"/>
                          </a:lnTo>
                          <a:lnTo>
                            <a:pt x="75" y="92"/>
                          </a:lnTo>
                          <a:lnTo>
                            <a:pt x="33" y="137"/>
                          </a:lnTo>
                          <a:lnTo>
                            <a:pt x="0" y="97"/>
                          </a:lnTo>
                          <a:lnTo>
                            <a:pt x="91" y="0"/>
                          </a:lnTo>
                          <a:close/>
                        </a:path>
                      </a:pathLst>
                    </a:custGeom>
                    <a:solidFill>
                      <a:srgbClr val="FFFFFF"/>
                    </a:solidFill>
                    <a:ln w="12700">
                      <a:solidFill>
                        <a:srgbClr val="000000"/>
                      </a:solidFill>
                      <a:prstDash val="solid"/>
                      <a:round/>
                      <a:headEnd/>
                      <a:tailEnd/>
                    </a:ln>
                  </p:spPr>
                  <p:txBody>
                    <a:bodyPr/>
                    <a:lstStyle/>
                    <a:p>
                      <a:endParaRPr lang="zh-CN" altLang="en-US"/>
                    </a:p>
                  </p:txBody>
                </p:sp>
                <p:sp>
                  <p:nvSpPr>
                    <p:cNvPr id="23652" name="Freeform 100"/>
                    <p:cNvSpPr>
                      <a:spLocks/>
                    </p:cNvSpPr>
                    <p:nvPr/>
                  </p:nvSpPr>
                  <p:spPr bwMode="auto">
                    <a:xfrm>
                      <a:off x="1799" y="1444"/>
                      <a:ext cx="444" cy="840"/>
                    </a:xfrm>
                    <a:custGeom>
                      <a:avLst/>
                      <a:gdLst>
                        <a:gd name="T0" fmla="*/ 133 w 444"/>
                        <a:gd name="T1" fmla="*/ 64 h 840"/>
                        <a:gd name="T2" fmla="*/ 107 w 444"/>
                        <a:gd name="T3" fmla="*/ 118 h 840"/>
                        <a:gd name="T4" fmla="*/ 61 w 444"/>
                        <a:gd name="T5" fmla="*/ 196 h 840"/>
                        <a:gd name="T6" fmla="*/ 46 w 444"/>
                        <a:gd name="T7" fmla="*/ 258 h 840"/>
                        <a:gd name="T8" fmla="*/ 22 w 444"/>
                        <a:gd name="T9" fmla="*/ 329 h 840"/>
                        <a:gd name="T10" fmla="*/ 5 w 444"/>
                        <a:gd name="T11" fmla="*/ 447 h 840"/>
                        <a:gd name="T12" fmla="*/ 0 w 444"/>
                        <a:gd name="T13" fmla="*/ 510 h 840"/>
                        <a:gd name="T14" fmla="*/ 14 w 444"/>
                        <a:gd name="T15" fmla="*/ 526 h 840"/>
                        <a:gd name="T16" fmla="*/ 56 w 444"/>
                        <a:gd name="T17" fmla="*/ 583 h 840"/>
                        <a:gd name="T18" fmla="*/ 106 w 444"/>
                        <a:gd name="T19" fmla="*/ 644 h 840"/>
                        <a:gd name="T20" fmla="*/ 163 w 444"/>
                        <a:gd name="T21" fmla="*/ 698 h 840"/>
                        <a:gd name="T22" fmla="*/ 318 w 444"/>
                        <a:gd name="T23" fmla="*/ 840 h 840"/>
                        <a:gd name="T24" fmla="*/ 389 w 444"/>
                        <a:gd name="T25" fmla="*/ 753 h 840"/>
                        <a:gd name="T26" fmla="*/ 444 w 444"/>
                        <a:gd name="T27" fmla="*/ 683 h 840"/>
                        <a:gd name="T28" fmla="*/ 297 w 444"/>
                        <a:gd name="T29" fmla="*/ 556 h 840"/>
                        <a:gd name="T30" fmla="*/ 248 w 444"/>
                        <a:gd name="T31" fmla="*/ 519 h 840"/>
                        <a:gd name="T32" fmla="*/ 218 w 444"/>
                        <a:gd name="T33" fmla="*/ 486 h 840"/>
                        <a:gd name="T34" fmla="*/ 193 w 444"/>
                        <a:gd name="T35" fmla="*/ 471 h 840"/>
                        <a:gd name="T36" fmla="*/ 232 w 444"/>
                        <a:gd name="T37" fmla="*/ 368 h 840"/>
                        <a:gd name="T38" fmla="*/ 255 w 444"/>
                        <a:gd name="T39" fmla="*/ 288 h 840"/>
                        <a:gd name="T40" fmla="*/ 267 w 444"/>
                        <a:gd name="T41" fmla="*/ 252 h 840"/>
                        <a:gd name="T42" fmla="*/ 280 w 444"/>
                        <a:gd name="T43" fmla="*/ 213 h 840"/>
                        <a:gd name="T44" fmla="*/ 286 w 444"/>
                        <a:gd name="T45" fmla="*/ 167 h 840"/>
                        <a:gd name="T46" fmla="*/ 286 w 444"/>
                        <a:gd name="T47" fmla="*/ 123 h 840"/>
                        <a:gd name="T48" fmla="*/ 286 w 444"/>
                        <a:gd name="T49" fmla="*/ 88 h 840"/>
                        <a:gd name="T50" fmla="*/ 280 w 444"/>
                        <a:gd name="T51" fmla="*/ 52 h 840"/>
                        <a:gd name="T52" fmla="*/ 258 w 444"/>
                        <a:gd name="T53" fmla="*/ 24 h 840"/>
                        <a:gd name="T54" fmla="*/ 229 w 444"/>
                        <a:gd name="T55" fmla="*/ 5 h 840"/>
                        <a:gd name="T56" fmla="*/ 208 w 444"/>
                        <a:gd name="T57" fmla="*/ 0 h 840"/>
                        <a:gd name="T58" fmla="*/ 169 w 444"/>
                        <a:gd name="T59" fmla="*/ 25 h 840"/>
                        <a:gd name="T60" fmla="*/ 133 w 444"/>
                        <a:gd name="T61" fmla="*/ 64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4" h="840">
                          <a:moveTo>
                            <a:pt x="133" y="64"/>
                          </a:moveTo>
                          <a:lnTo>
                            <a:pt x="107" y="118"/>
                          </a:lnTo>
                          <a:lnTo>
                            <a:pt x="61" y="196"/>
                          </a:lnTo>
                          <a:lnTo>
                            <a:pt x="46" y="258"/>
                          </a:lnTo>
                          <a:lnTo>
                            <a:pt x="22" y="329"/>
                          </a:lnTo>
                          <a:lnTo>
                            <a:pt x="5" y="447"/>
                          </a:lnTo>
                          <a:lnTo>
                            <a:pt x="0" y="510"/>
                          </a:lnTo>
                          <a:lnTo>
                            <a:pt x="14" y="526"/>
                          </a:lnTo>
                          <a:lnTo>
                            <a:pt x="56" y="583"/>
                          </a:lnTo>
                          <a:lnTo>
                            <a:pt x="106" y="644"/>
                          </a:lnTo>
                          <a:lnTo>
                            <a:pt x="163" y="698"/>
                          </a:lnTo>
                          <a:lnTo>
                            <a:pt x="318" y="840"/>
                          </a:lnTo>
                          <a:lnTo>
                            <a:pt x="389" y="753"/>
                          </a:lnTo>
                          <a:lnTo>
                            <a:pt x="444" y="683"/>
                          </a:lnTo>
                          <a:lnTo>
                            <a:pt x="297" y="556"/>
                          </a:lnTo>
                          <a:lnTo>
                            <a:pt x="248" y="519"/>
                          </a:lnTo>
                          <a:lnTo>
                            <a:pt x="218" y="486"/>
                          </a:lnTo>
                          <a:lnTo>
                            <a:pt x="193" y="471"/>
                          </a:lnTo>
                          <a:lnTo>
                            <a:pt x="232" y="368"/>
                          </a:lnTo>
                          <a:lnTo>
                            <a:pt x="255" y="288"/>
                          </a:lnTo>
                          <a:lnTo>
                            <a:pt x="267" y="252"/>
                          </a:lnTo>
                          <a:lnTo>
                            <a:pt x="280" y="213"/>
                          </a:lnTo>
                          <a:lnTo>
                            <a:pt x="286" y="167"/>
                          </a:lnTo>
                          <a:lnTo>
                            <a:pt x="286" y="123"/>
                          </a:lnTo>
                          <a:lnTo>
                            <a:pt x="286" y="88"/>
                          </a:lnTo>
                          <a:lnTo>
                            <a:pt x="280" y="52"/>
                          </a:lnTo>
                          <a:lnTo>
                            <a:pt x="258" y="24"/>
                          </a:lnTo>
                          <a:lnTo>
                            <a:pt x="229" y="5"/>
                          </a:lnTo>
                          <a:lnTo>
                            <a:pt x="208" y="0"/>
                          </a:lnTo>
                          <a:lnTo>
                            <a:pt x="169" y="25"/>
                          </a:lnTo>
                          <a:lnTo>
                            <a:pt x="133" y="64"/>
                          </a:lnTo>
                          <a:close/>
                        </a:path>
                      </a:pathLst>
                    </a:custGeom>
                    <a:solidFill>
                      <a:srgbClr val="0000FF"/>
                    </a:solidFill>
                    <a:ln w="12700">
                      <a:solidFill>
                        <a:srgbClr val="000000"/>
                      </a:solidFill>
                      <a:prstDash val="solid"/>
                      <a:round/>
                      <a:headEnd/>
                      <a:tailEnd/>
                    </a:ln>
                  </p:spPr>
                  <p:txBody>
                    <a:bodyPr/>
                    <a:lstStyle/>
                    <a:p>
                      <a:endParaRPr lang="zh-CN" altLang="en-US"/>
                    </a:p>
                  </p:txBody>
                </p:sp>
              </p:grpSp>
            </p:grpSp>
            <p:grpSp>
              <p:nvGrpSpPr>
                <p:cNvPr id="23653" name="Group 101"/>
                <p:cNvGrpSpPr>
                  <a:grpSpLocks/>
                </p:cNvGrpSpPr>
                <p:nvPr/>
              </p:nvGrpSpPr>
              <p:grpSpPr bwMode="auto">
                <a:xfrm rot="1123344">
                  <a:off x="2327" y="1696"/>
                  <a:ext cx="255" cy="314"/>
                  <a:chOff x="1947" y="869"/>
                  <a:chExt cx="355" cy="463"/>
                </a:xfrm>
              </p:grpSpPr>
              <p:grpSp>
                <p:nvGrpSpPr>
                  <p:cNvPr id="23654" name="Group 102"/>
                  <p:cNvGrpSpPr>
                    <a:grpSpLocks/>
                  </p:cNvGrpSpPr>
                  <p:nvPr/>
                </p:nvGrpSpPr>
                <p:grpSpPr bwMode="auto">
                  <a:xfrm>
                    <a:off x="1982" y="1005"/>
                    <a:ext cx="305" cy="220"/>
                    <a:chOff x="1982" y="1005"/>
                    <a:chExt cx="305" cy="220"/>
                  </a:xfrm>
                </p:grpSpPr>
                <p:sp>
                  <p:nvSpPr>
                    <p:cNvPr id="23655" name="Freeform 103"/>
                    <p:cNvSpPr>
                      <a:spLocks/>
                    </p:cNvSpPr>
                    <p:nvPr/>
                  </p:nvSpPr>
                  <p:spPr bwMode="auto">
                    <a:xfrm>
                      <a:off x="2244" y="1005"/>
                      <a:ext cx="43" cy="100"/>
                    </a:xfrm>
                    <a:custGeom>
                      <a:avLst/>
                      <a:gdLst>
                        <a:gd name="T0" fmla="*/ 0 w 43"/>
                        <a:gd name="T1" fmla="*/ 11 h 100"/>
                        <a:gd name="T2" fmla="*/ 7 w 43"/>
                        <a:gd name="T3" fmla="*/ 0 h 100"/>
                        <a:gd name="T4" fmla="*/ 21 w 43"/>
                        <a:gd name="T5" fmla="*/ 0 h 100"/>
                        <a:gd name="T6" fmla="*/ 27 w 43"/>
                        <a:gd name="T7" fmla="*/ 7 h 100"/>
                        <a:gd name="T8" fmla="*/ 33 w 43"/>
                        <a:gd name="T9" fmla="*/ 19 h 100"/>
                        <a:gd name="T10" fmla="*/ 38 w 43"/>
                        <a:gd name="T11" fmla="*/ 44 h 100"/>
                        <a:gd name="T12" fmla="*/ 43 w 43"/>
                        <a:gd name="T13" fmla="*/ 76 h 100"/>
                        <a:gd name="T14" fmla="*/ 43 w 43"/>
                        <a:gd name="T15" fmla="*/ 100 h 100"/>
                        <a:gd name="T16" fmla="*/ 32 w 43"/>
                        <a:gd name="T17" fmla="*/ 100 h 100"/>
                        <a:gd name="T18" fmla="*/ 0 w 43"/>
                        <a:gd name="T19" fmla="*/ 1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100">
                          <a:moveTo>
                            <a:pt x="0" y="11"/>
                          </a:moveTo>
                          <a:lnTo>
                            <a:pt x="7" y="0"/>
                          </a:lnTo>
                          <a:lnTo>
                            <a:pt x="21" y="0"/>
                          </a:lnTo>
                          <a:lnTo>
                            <a:pt x="27" y="7"/>
                          </a:lnTo>
                          <a:lnTo>
                            <a:pt x="33" y="19"/>
                          </a:lnTo>
                          <a:lnTo>
                            <a:pt x="38" y="44"/>
                          </a:lnTo>
                          <a:lnTo>
                            <a:pt x="43" y="76"/>
                          </a:lnTo>
                          <a:lnTo>
                            <a:pt x="43" y="100"/>
                          </a:lnTo>
                          <a:lnTo>
                            <a:pt x="32" y="100"/>
                          </a:lnTo>
                          <a:lnTo>
                            <a:pt x="0" y="11"/>
                          </a:lnTo>
                          <a:close/>
                        </a:path>
                      </a:pathLst>
                    </a:custGeom>
                    <a:solidFill>
                      <a:srgbClr val="FFE0C0"/>
                    </a:solidFill>
                    <a:ln w="12700">
                      <a:solidFill>
                        <a:srgbClr val="000000"/>
                      </a:solidFill>
                      <a:prstDash val="solid"/>
                      <a:round/>
                      <a:headEnd/>
                      <a:tailEnd/>
                    </a:ln>
                  </p:spPr>
                  <p:txBody>
                    <a:bodyPr/>
                    <a:lstStyle/>
                    <a:p>
                      <a:endParaRPr lang="zh-CN" altLang="en-US"/>
                    </a:p>
                  </p:txBody>
                </p:sp>
                <p:sp>
                  <p:nvSpPr>
                    <p:cNvPr id="23656" name="Freeform 104"/>
                    <p:cNvSpPr>
                      <a:spLocks/>
                    </p:cNvSpPr>
                    <p:nvPr/>
                  </p:nvSpPr>
                  <p:spPr bwMode="auto">
                    <a:xfrm>
                      <a:off x="1982" y="1143"/>
                      <a:ext cx="73" cy="82"/>
                    </a:xfrm>
                    <a:custGeom>
                      <a:avLst/>
                      <a:gdLst>
                        <a:gd name="T0" fmla="*/ 17 w 73"/>
                        <a:gd name="T1" fmla="*/ 0 h 82"/>
                        <a:gd name="T2" fmla="*/ 4 w 73"/>
                        <a:gd name="T3" fmla="*/ 7 h 82"/>
                        <a:gd name="T4" fmla="*/ 0 w 73"/>
                        <a:gd name="T5" fmla="*/ 16 h 82"/>
                        <a:gd name="T6" fmla="*/ 4 w 73"/>
                        <a:gd name="T7" fmla="*/ 29 h 82"/>
                        <a:gd name="T8" fmla="*/ 14 w 73"/>
                        <a:gd name="T9" fmla="*/ 43 h 82"/>
                        <a:gd name="T10" fmla="*/ 25 w 73"/>
                        <a:gd name="T11" fmla="*/ 56 h 82"/>
                        <a:gd name="T12" fmla="*/ 46 w 73"/>
                        <a:gd name="T13" fmla="*/ 77 h 82"/>
                        <a:gd name="T14" fmla="*/ 60 w 73"/>
                        <a:gd name="T15" fmla="*/ 82 h 82"/>
                        <a:gd name="T16" fmla="*/ 73 w 73"/>
                        <a:gd name="T17" fmla="*/ 72 h 82"/>
                        <a:gd name="T18" fmla="*/ 17 w 73"/>
                        <a:gd name="T1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82">
                          <a:moveTo>
                            <a:pt x="17" y="0"/>
                          </a:moveTo>
                          <a:lnTo>
                            <a:pt x="4" y="7"/>
                          </a:lnTo>
                          <a:lnTo>
                            <a:pt x="0" y="16"/>
                          </a:lnTo>
                          <a:lnTo>
                            <a:pt x="4" y="29"/>
                          </a:lnTo>
                          <a:lnTo>
                            <a:pt x="14" y="43"/>
                          </a:lnTo>
                          <a:lnTo>
                            <a:pt x="25" y="56"/>
                          </a:lnTo>
                          <a:lnTo>
                            <a:pt x="46" y="77"/>
                          </a:lnTo>
                          <a:lnTo>
                            <a:pt x="60" y="82"/>
                          </a:lnTo>
                          <a:lnTo>
                            <a:pt x="73" y="72"/>
                          </a:lnTo>
                          <a:lnTo>
                            <a:pt x="17" y="0"/>
                          </a:lnTo>
                          <a:close/>
                        </a:path>
                      </a:pathLst>
                    </a:custGeom>
                    <a:solidFill>
                      <a:srgbClr val="FFE0C0"/>
                    </a:solidFill>
                    <a:ln w="12700">
                      <a:solidFill>
                        <a:srgbClr val="000000"/>
                      </a:solidFill>
                      <a:prstDash val="solid"/>
                      <a:round/>
                      <a:headEnd/>
                      <a:tailEnd/>
                    </a:ln>
                  </p:spPr>
                  <p:txBody>
                    <a:bodyPr/>
                    <a:lstStyle/>
                    <a:p>
                      <a:endParaRPr lang="zh-CN" altLang="en-US"/>
                    </a:p>
                  </p:txBody>
                </p:sp>
              </p:grpSp>
              <p:sp>
                <p:nvSpPr>
                  <p:cNvPr id="23657" name="Freeform 105"/>
                  <p:cNvSpPr>
                    <a:spLocks/>
                  </p:cNvSpPr>
                  <p:nvPr/>
                </p:nvSpPr>
                <p:spPr bwMode="auto">
                  <a:xfrm>
                    <a:off x="1962" y="919"/>
                    <a:ext cx="340" cy="413"/>
                  </a:xfrm>
                  <a:custGeom>
                    <a:avLst/>
                    <a:gdLst>
                      <a:gd name="T0" fmla="*/ 30 w 340"/>
                      <a:gd name="T1" fmla="*/ 59 h 413"/>
                      <a:gd name="T2" fmla="*/ 13 w 340"/>
                      <a:gd name="T3" fmla="*/ 82 h 413"/>
                      <a:gd name="T4" fmla="*/ 4 w 340"/>
                      <a:gd name="T5" fmla="*/ 111 h 413"/>
                      <a:gd name="T6" fmla="*/ 0 w 340"/>
                      <a:gd name="T7" fmla="*/ 145 h 413"/>
                      <a:gd name="T8" fmla="*/ 5 w 340"/>
                      <a:gd name="T9" fmla="*/ 173 h 413"/>
                      <a:gd name="T10" fmla="*/ 17 w 340"/>
                      <a:gd name="T11" fmla="*/ 199 h 413"/>
                      <a:gd name="T12" fmla="*/ 37 w 340"/>
                      <a:gd name="T13" fmla="*/ 222 h 413"/>
                      <a:gd name="T14" fmla="*/ 54 w 340"/>
                      <a:gd name="T15" fmla="*/ 247 h 413"/>
                      <a:gd name="T16" fmla="*/ 71 w 340"/>
                      <a:gd name="T17" fmla="*/ 282 h 413"/>
                      <a:gd name="T18" fmla="*/ 90 w 340"/>
                      <a:gd name="T19" fmla="*/ 323 h 413"/>
                      <a:gd name="T20" fmla="*/ 109 w 340"/>
                      <a:gd name="T21" fmla="*/ 356 h 413"/>
                      <a:gd name="T22" fmla="*/ 128 w 340"/>
                      <a:gd name="T23" fmla="*/ 375 h 413"/>
                      <a:gd name="T24" fmla="*/ 149 w 340"/>
                      <a:gd name="T25" fmla="*/ 387 h 413"/>
                      <a:gd name="T26" fmla="*/ 185 w 340"/>
                      <a:gd name="T27" fmla="*/ 403 h 413"/>
                      <a:gd name="T28" fmla="*/ 222 w 340"/>
                      <a:gd name="T29" fmla="*/ 413 h 413"/>
                      <a:gd name="T30" fmla="*/ 247 w 340"/>
                      <a:gd name="T31" fmla="*/ 410 h 413"/>
                      <a:gd name="T32" fmla="*/ 268 w 340"/>
                      <a:gd name="T33" fmla="*/ 406 h 413"/>
                      <a:gd name="T34" fmla="*/ 304 w 340"/>
                      <a:gd name="T35" fmla="*/ 393 h 413"/>
                      <a:gd name="T36" fmla="*/ 319 w 340"/>
                      <a:gd name="T37" fmla="*/ 379 h 413"/>
                      <a:gd name="T38" fmla="*/ 326 w 340"/>
                      <a:gd name="T39" fmla="*/ 360 h 413"/>
                      <a:gd name="T40" fmla="*/ 337 w 340"/>
                      <a:gd name="T41" fmla="*/ 319 h 413"/>
                      <a:gd name="T42" fmla="*/ 340 w 340"/>
                      <a:gd name="T43" fmla="*/ 288 h 413"/>
                      <a:gd name="T44" fmla="*/ 340 w 340"/>
                      <a:gd name="T45" fmla="*/ 251 h 413"/>
                      <a:gd name="T46" fmla="*/ 335 w 340"/>
                      <a:gd name="T47" fmla="*/ 224 h 413"/>
                      <a:gd name="T48" fmla="*/ 326 w 340"/>
                      <a:gd name="T49" fmla="*/ 194 h 413"/>
                      <a:gd name="T50" fmla="*/ 310 w 340"/>
                      <a:gd name="T51" fmla="*/ 152 h 413"/>
                      <a:gd name="T52" fmla="*/ 291 w 340"/>
                      <a:gd name="T53" fmla="*/ 121 h 413"/>
                      <a:gd name="T54" fmla="*/ 282 w 340"/>
                      <a:gd name="T55" fmla="*/ 86 h 413"/>
                      <a:gd name="T56" fmla="*/ 264 w 340"/>
                      <a:gd name="T57" fmla="*/ 46 h 413"/>
                      <a:gd name="T58" fmla="*/ 244 w 340"/>
                      <a:gd name="T59" fmla="*/ 25 h 413"/>
                      <a:gd name="T60" fmla="*/ 224 w 340"/>
                      <a:gd name="T61" fmla="*/ 13 h 413"/>
                      <a:gd name="T62" fmla="*/ 186 w 340"/>
                      <a:gd name="T63" fmla="*/ 1 h 413"/>
                      <a:gd name="T64" fmla="*/ 160 w 340"/>
                      <a:gd name="T65" fmla="*/ 0 h 413"/>
                      <a:gd name="T66" fmla="*/ 122 w 340"/>
                      <a:gd name="T67" fmla="*/ 7 h 413"/>
                      <a:gd name="T68" fmla="*/ 87 w 340"/>
                      <a:gd name="T69" fmla="*/ 19 h 413"/>
                      <a:gd name="T70" fmla="*/ 52 w 340"/>
                      <a:gd name="T71" fmla="*/ 41 h 413"/>
                      <a:gd name="T72" fmla="*/ 30 w 340"/>
                      <a:gd name="T73" fmla="*/ 59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0" h="413">
                        <a:moveTo>
                          <a:pt x="30" y="59"/>
                        </a:moveTo>
                        <a:lnTo>
                          <a:pt x="13" y="82"/>
                        </a:lnTo>
                        <a:lnTo>
                          <a:pt x="4" y="111"/>
                        </a:lnTo>
                        <a:lnTo>
                          <a:pt x="0" y="145"/>
                        </a:lnTo>
                        <a:lnTo>
                          <a:pt x="5" y="173"/>
                        </a:lnTo>
                        <a:lnTo>
                          <a:pt x="17" y="199"/>
                        </a:lnTo>
                        <a:lnTo>
                          <a:pt x="37" y="222"/>
                        </a:lnTo>
                        <a:lnTo>
                          <a:pt x="54" y="247"/>
                        </a:lnTo>
                        <a:lnTo>
                          <a:pt x="71" y="282"/>
                        </a:lnTo>
                        <a:lnTo>
                          <a:pt x="90" y="323"/>
                        </a:lnTo>
                        <a:lnTo>
                          <a:pt x="109" y="356"/>
                        </a:lnTo>
                        <a:lnTo>
                          <a:pt x="128" y="375"/>
                        </a:lnTo>
                        <a:lnTo>
                          <a:pt x="149" y="387"/>
                        </a:lnTo>
                        <a:lnTo>
                          <a:pt x="185" y="403"/>
                        </a:lnTo>
                        <a:lnTo>
                          <a:pt x="222" y="413"/>
                        </a:lnTo>
                        <a:lnTo>
                          <a:pt x="247" y="410"/>
                        </a:lnTo>
                        <a:lnTo>
                          <a:pt x="268" y="406"/>
                        </a:lnTo>
                        <a:lnTo>
                          <a:pt x="304" y="393"/>
                        </a:lnTo>
                        <a:lnTo>
                          <a:pt x="319" y="379"/>
                        </a:lnTo>
                        <a:lnTo>
                          <a:pt x="326" y="360"/>
                        </a:lnTo>
                        <a:lnTo>
                          <a:pt x="337" y="319"/>
                        </a:lnTo>
                        <a:lnTo>
                          <a:pt x="340" y="288"/>
                        </a:lnTo>
                        <a:lnTo>
                          <a:pt x="340" y="251"/>
                        </a:lnTo>
                        <a:lnTo>
                          <a:pt x="335" y="224"/>
                        </a:lnTo>
                        <a:lnTo>
                          <a:pt x="326" y="194"/>
                        </a:lnTo>
                        <a:lnTo>
                          <a:pt x="310" y="152"/>
                        </a:lnTo>
                        <a:lnTo>
                          <a:pt x="291" y="121"/>
                        </a:lnTo>
                        <a:lnTo>
                          <a:pt x="282" y="86"/>
                        </a:lnTo>
                        <a:lnTo>
                          <a:pt x="264" y="46"/>
                        </a:lnTo>
                        <a:lnTo>
                          <a:pt x="244" y="25"/>
                        </a:lnTo>
                        <a:lnTo>
                          <a:pt x="224" y="13"/>
                        </a:lnTo>
                        <a:lnTo>
                          <a:pt x="186" y="1"/>
                        </a:lnTo>
                        <a:lnTo>
                          <a:pt x="160" y="0"/>
                        </a:lnTo>
                        <a:lnTo>
                          <a:pt x="122" y="7"/>
                        </a:lnTo>
                        <a:lnTo>
                          <a:pt x="87" y="19"/>
                        </a:lnTo>
                        <a:lnTo>
                          <a:pt x="52" y="41"/>
                        </a:lnTo>
                        <a:lnTo>
                          <a:pt x="30" y="59"/>
                        </a:lnTo>
                        <a:close/>
                      </a:path>
                    </a:pathLst>
                  </a:custGeom>
                  <a:solidFill>
                    <a:srgbClr val="FFE0C0"/>
                  </a:solidFill>
                  <a:ln w="12700">
                    <a:solidFill>
                      <a:srgbClr val="000000"/>
                    </a:solidFill>
                    <a:prstDash val="solid"/>
                    <a:round/>
                    <a:headEnd/>
                    <a:tailEnd/>
                  </a:ln>
                </p:spPr>
                <p:txBody>
                  <a:bodyPr/>
                  <a:lstStyle/>
                  <a:p>
                    <a:endParaRPr lang="zh-CN" altLang="en-US"/>
                  </a:p>
                </p:txBody>
              </p:sp>
              <p:grpSp>
                <p:nvGrpSpPr>
                  <p:cNvPr id="23658" name="Group 106"/>
                  <p:cNvGrpSpPr>
                    <a:grpSpLocks/>
                  </p:cNvGrpSpPr>
                  <p:nvPr/>
                </p:nvGrpSpPr>
                <p:grpSpPr bwMode="auto">
                  <a:xfrm>
                    <a:off x="1997" y="1009"/>
                    <a:ext cx="257" cy="143"/>
                    <a:chOff x="1997" y="1009"/>
                    <a:chExt cx="257" cy="143"/>
                  </a:xfrm>
                </p:grpSpPr>
                <p:sp>
                  <p:nvSpPr>
                    <p:cNvPr id="23659" name="Freeform 107"/>
                    <p:cNvSpPr>
                      <a:spLocks/>
                    </p:cNvSpPr>
                    <p:nvPr/>
                  </p:nvSpPr>
                  <p:spPr bwMode="auto">
                    <a:xfrm>
                      <a:off x="2122" y="1074"/>
                      <a:ext cx="19" cy="21"/>
                    </a:xfrm>
                    <a:custGeom>
                      <a:avLst/>
                      <a:gdLst>
                        <a:gd name="T0" fmla="*/ 0 w 19"/>
                        <a:gd name="T1" fmla="*/ 12 h 21"/>
                        <a:gd name="T2" fmla="*/ 6 w 19"/>
                        <a:gd name="T3" fmla="*/ 4 h 21"/>
                        <a:gd name="T4" fmla="*/ 17 w 19"/>
                        <a:gd name="T5" fmla="*/ 0 h 21"/>
                        <a:gd name="T6" fmla="*/ 19 w 19"/>
                        <a:gd name="T7" fmla="*/ 11 h 21"/>
                        <a:gd name="T8" fmla="*/ 10 w 19"/>
                        <a:gd name="T9" fmla="*/ 11 h 21"/>
                        <a:gd name="T10" fmla="*/ 3 w 19"/>
                        <a:gd name="T11" fmla="*/ 21 h 21"/>
                        <a:gd name="T12" fmla="*/ 0 w 19"/>
                        <a:gd name="T13" fmla="*/ 12 h 21"/>
                      </a:gdLst>
                      <a:ahLst/>
                      <a:cxnLst>
                        <a:cxn ang="0">
                          <a:pos x="T0" y="T1"/>
                        </a:cxn>
                        <a:cxn ang="0">
                          <a:pos x="T2" y="T3"/>
                        </a:cxn>
                        <a:cxn ang="0">
                          <a:pos x="T4" y="T5"/>
                        </a:cxn>
                        <a:cxn ang="0">
                          <a:pos x="T6" y="T7"/>
                        </a:cxn>
                        <a:cxn ang="0">
                          <a:pos x="T8" y="T9"/>
                        </a:cxn>
                        <a:cxn ang="0">
                          <a:pos x="T10" y="T11"/>
                        </a:cxn>
                        <a:cxn ang="0">
                          <a:pos x="T12" y="T13"/>
                        </a:cxn>
                      </a:cxnLst>
                      <a:rect l="0" t="0" r="r" b="b"/>
                      <a:pathLst>
                        <a:path w="19" h="21">
                          <a:moveTo>
                            <a:pt x="0" y="12"/>
                          </a:moveTo>
                          <a:lnTo>
                            <a:pt x="6" y="4"/>
                          </a:lnTo>
                          <a:lnTo>
                            <a:pt x="17" y="0"/>
                          </a:lnTo>
                          <a:lnTo>
                            <a:pt x="19" y="11"/>
                          </a:lnTo>
                          <a:lnTo>
                            <a:pt x="10" y="11"/>
                          </a:lnTo>
                          <a:lnTo>
                            <a:pt x="3" y="21"/>
                          </a:lnTo>
                          <a:lnTo>
                            <a:pt x="0" y="12"/>
                          </a:lnTo>
                          <a:close/>
                        </a:path>
                      </a:pathLst>
                    </a:custGeom>
                    <a:solidFill>
                      <a:srgbClr val="C0C0C0"/>
                    </a:solidFill>
                    <a:ln w="12700">
                      <a:solidFill>
                        <a:srgbClr val="000000"/>
                      </a:solidFill>
                      <a:prstDash val="solid"/>
                      <a:round/>
                      <a:headEnd/>
                      <a:tailEnd/>
                    </a:ln>
                  </p:spPr>
                  <p:txBody>
                    <a:bodyPr/>
                    <a:lstStyle/>
                    <a:p>
                      <a:endParaRPr lang="zh-CN" altLang="en-US"/>
                    </a:p>
                  </p:txBody>
                </p:sp>
                <p:sp>
                  <p:nvSpPr>
                    <p:cNvPr id="23660" name="Freeform 108"/>
                    <p:cNvSpPr>
                      <a:spLocks/>
                    </p:cNvSpPr>
                    <p:nvPr/>
                  </p:nvSpPr>
                  <p:spPr bwMode="auto">
                    <a:xfrm>
                      <a:off x="1997" y="1128"/>
                      <a:ext cx="37" cy="24"/>
                    </a:xfrm>
                    <a:custGeom>
                      <a:avLst/>
                      <a:gdLst>
                        <a:gd name="T0" fmla="*/ 31 w 37"/>
                        <a:gd name="T1" fmla="*/ 0 h 24"/>
                        <a:gd name="T2" fmla="*/ 37 w 37"/>
                        <a:gd name="T3" fmla="*/ 13 h 24"/>
                        <a:gd name="T4" fmla="*/ 6 w 37"/>
                        <a:gd name="T5" fmla="*/ 24 h 24"/>
                        <a:gd name="T6" fmla="*/ 0 w 37"/>
                        <a:gd name="T7" fmla="*/ 18 h 24"/>
                        <a:gd name="T8" fmla="*/ 31 w 37"/>
                        <a:gd name="T9" fmla="*/ 0 h 24"/>
                      </a:gdLst>
                      <a:ahLst/>
                      <a:cxnLst>
                        <a:cxn ang="0">
                          <a:pos x="T0" y="T1"/>
                        </a:cxn>
                        <a:cxn ang="0">
                          <a:pos x="T2" y="T3"/>
                        </a:cxn>
                        <a:cxn ang="0">
                          <a:pos x="T4" y="T5"/>
                        </a:cxn>
                        <a:cxn ang="0">
                          <a:pos x="T6" y="T7"/>
                        </a:cxn>
                        <a:cxn ang="0">
                          <a:pos x="T8" y="T9"/>
                        </a:cxn>
                      </a:cxnLst>
                      <a:rect l="0" t="0" r="r" b="b"/>
                      <a:pathLst>
                        <a:path w="37" h="24">
                          <a:moveTo>
                            <a:pt x="31" y="0"/>
                          </a:moveTo>
                          <a:lnTo>
                            <a:pt x="37" y="13"/>
                          </a:lnTo>
                          <a:lnTo>
                            <a:pt x="6" y="24"/>
                          </a:lnTo>
                          <a:lnTo>
                            <a:pt x="0" y="18"/>
                          </a:lnTo>
                          <a:lnTo>
                            <a:pt x="31" y="0"/>
                          </a:lnTo>
                          <a:close/>
                        </a:path>
                      </a:pathLst>
                    </a:custGeom>
                    <a:solidFill>
                      <a:srgbClr val="C0C0C0"/>
                    </a:solidFill>
                    <a:ln w="12700">
                      <a:solidFill>
                        <a:srgbClr val="000000"/>
                      </a:solidFill>
                      <a:prstDash val="solid"/>
                      <a:round/>
                      <a:headEnd/>
                      <a:tailEnd/>
                    </a:ln>
                  </p:spPr>
                  <p:txBody>
                    <a:bodyPr/>
                    <a:lstStyle/>
                    <a:p>
                      <a:endParaRPr lang="zh-CN" altLang="en-US"/>
                    </a:p>
                  </p:txBody>
                </p:sp>
                <p:sp>
                  <p:nvSpPr>
                    <p:cNvPr id="23661" name="Freeform 109"/>
                    <p:cNvSpPr>
                      <a:spLocks/>
                    </p:cNvSpPr>
                    <p:nvPr/>
                  </p:nvSpPr>
                  <p:spPr bwMode="auto">
                    <a:xfrm>
                      <a:off x="2221" y="1009"/>
                      <a:ext cx="33" cy="24"/>
                    </a:xfrm>
                    <a:custGeom>
                      <a:avLst/>
                      <a:gdLst>
                        <a:gd name="T0" fmla="*/ 0 w 33"/>
                        <a:gd name="T1" fmla="*/ 13 h 24"/>
                        <a:gd name="T2" fmla="*/ 7 w 33"/>
                        <a:gd name="T3" fmla="*/ 24 h 24"/>
                        <a:gd name="T4" fmla="*/ 33 w 33"/>
                        <a:gd name="T5" fmla="*/ 6 h 24"/>
                        <a:gd name="T6" fmla="*/ 30 w 33"/>
                        <a:gd name="T7" fmla="*/ 0 h 24"/>
                        <a:gd name="T8" fmla="*/ 0 w 33"/>
                        <a:gd name="T9" fmla="*/ 13 h 24"/>
                      </a:gdLst>
                      <a:ahLst/>
                      <a:cxnLst>
                        <a:cxn ang="0">
                          <a:pos x="T0" y="T1"/>
                        </a:cxn>
                        <a:cxn ang="0">
                          <a:pos x="T2" y="T3"/>
                        </a:cxn>
                        <a:cxn ang="0">
                          <a:pos x="T4" y="T5"/>
                        </a:cxn>
                        <a:cxn ang="0">
                          <a:pos x="T6" y="T7"/>
                        </a:cxn>
                        <a:cxn ang="0">
                          <a:pos x="T8" y="T9"/>
                        </a:cxn>
                      </a:cxnLst>
                      <a:rect l="0" t="0" r="r" b="b"/>
                      <a:pathLst>
                        <a:path w="33" h="24">
                          <a:moveTo>
                            <a:pt x="0" y="13"/>
                          </a:moveTo>
                          <a:lnTo>
                            <a:pt x="7" y="24"/>
                          </a:lnTo>
                          <a:lnTo>
                            <a:pt x="33" y="6"/>
                          </a:lnTo>
                          <a:lnTo>
                            <a:pt x="30" y="0"/>
                          </a:lnTo>
                          <a:lnTo>
                            <a:pt x="0" y="13"/>
                          </a:lnTo>
                          <a:close/>
                        </a:path>
                      </a:pathLst>
                    </a:custGeom>
                    <a:solidFill>
                      <a:srgbClr val="C0C0C0"/>
                    </a:solidFill>
                    <a:ln w="12700">
                      <a:solidFill>
                        <a:srgbClr val="000000"/>
                      </a:solidFill>
                      <a:prstDash val="solid"/>
                      <a:round/>
                      <a:headEnd/>
                      <a:tailEnd/>
                    </a:ln>
                  </p:spPr>
                  <p:txBody>
                    <a:bodyPr/>
                    <a:lstStyle/>
                    <a:p>
                      <a:endParaRPr lang="zh-CN" altLang="en-US"/>
                    </a:p>
                  </p:txBody>
                </p:sp>
              </p:grpSp>
              <p:grpSp>
                <p:nvGrpSpPr>
                  <p:cNvPr id="23662" name="Group 110"/>
                  <p:cNvGrpSpPr>
                    <a:grpSpLocks/>
                  </p:cNvGrpSpPr>
                  <p:nvPr/>
                </p:nvGrpSpPr>
                <p:grpSpPr bwMode="auto">
                  <a:xfrm>
                    <a:off x="2027" y="1019"/>
                    <a:ext cx="218" cy="158"/>
                    <a:chOff x="2027" y="1019"/>
                    <a:chExt cx="218" cy="158"/>
                  </a:xfrm>
                </p:grpSpPr>
                <p:sp>
                  <p:nvSpPr>
                    <p:cNvPr id="23663" name="Freeform 111"/>
                    <p:cNvSpPr>
                      <a:spLocks/>
                    </p:cNvSpPr>
                    <p:nvPr/>
                  </p:nvSpPr>
                  <p:spPr bwMode="auto">
                    <a:xfrm>
                      <a:off x="2027" y="1077"/>
                      <a:ext cx="110" cy="100"/>
                    </a:xfrm>
                    <a:custGeom>
                      <a:avLst/>
                      <a:gdLst>
                        <a:gd name="T0" fmla="*/ 0 w 110"/>
                        <a:gd name="T1" fmla="*/ 51 h 100"/>
                        <a:gd name="T2" fmla="*/ 90 w 110"/>
                        <a:gd name="T3" fmla="*/ 0 h 100"/>
                        <a:gd name="T4" fmla="*/ 105 w 110"/>
                        <a:gd name="T5" fmla="*/ 26 h 100"/>
                        <a:gd name="T6" fmla="*/ 110 w 110"/>
                        <a:gd name="T7" fmla="*/ 44 h 100"/>
                        <a:gd name="T8" fmla="*/ 109 w 110"/>
                        <a:gd name="T9" fmla="*/ 63 h 100"/>
                        <a:gd name="T10" fmla="*/ 101 w 110"/>
                        <a:gd name="T11" fmla="*/ 75 h 100"/>
                        <a:gd name="T12" fmla="*/ 89 w 110"/>
                        <a:gd name="T13" fmla="*/ 85 h 100"/>
                        <a:gd name="T14" fmla="*/ 71 w 110"/>
                        <a:gd name="T15" fmla="*/ 92 h 100"/>
                        <a:gd name="T16" fmla="*/ 60 w 110"/>
                        <a:gd name="T17" fmla="*/ 99 h 100"/>
                        <a:gd name="T18" fmla="*/ 49 w 110"/>
                        <a:gd name="T19" fmla="*/ 100 h 100"/>
                        <a:gd name="T20" fmla="*/ 35 w 110"/>
                        <a:gd name="T21" fmla="*/ 98 h 100"/>
                        <a:gd name="T22" fmla="*/ 25 w 110"/>
                        <a:gd name="T23" fmla="*/ 91 h 100"/>
                        <a:gd name="T24" fmla="*/ 18 w 110"/>
                        <a:gd name="T25" fmla="*/ 83 h 100"/>
                        <a:gd name="T26" fmla="*/ 14 w 110"/>
                        <a:gd name="T27" fmla="*/ 75 h 100"/>
                        <a:gd name="T28" fmla="*/ 6 w 110"/>
                        <a:gd name="T29" fmla="*/ 60 h 100"/>
                        <a:gd name="T30" fmla="*/ 0 w 110"/>
                        <a:gd name="T31" fmla="*/ 5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0" h="100">
                          <a:moveTo>
                            <a:pt x="0" y="51"/>
                          </a:moveTo>
                          <a:lnTo>
                            <a:pt x="90" y="0"/>
                          </a:lnTo>
                          <a:lnTo>
                            <a:pt x="105" y="26"/>
                          </a:lnTo>
                          <a:lnTo>
                            <a:pt x="110" y="44"/>
                          </a:lnTo>
                          <a:lnTo>
                            <a:pt x="109" y="63"/>
                          </a:lnTo>
                          <a:lnTo>
                            <a:pt x="101" y="75"/>
                          </a:lnTo>
                          <a:lnTo>
                            <a:pt x="89" y="85"/>
                          </a:lnTo>
                          <a:lnTo>
                            <a:pt x="71" y="92"/>
                          </a:lnTo>
                          <a:lnTo>
                            <a:pt x="60" y="99"/>
                          </a:lnTo>
                          <a:lnTo>
                            <a:pt x="49" y="100"/>
                          </a:lnTo>
                          <a:lnTo>
                            <a:pt x="35" y="98"/>
                          </a:lnTo>
                          <a:lnTo>
                            <a:pt x="25" y="91"/>
                          </a:lnTo>
                          <a:lnTo>
                            <a:pt x="18" y="83"/>
                          </a:lnTo>
                          <a:lnTo>
                            <a:pt x="14" y="75"/>
                          </a:lnTo>
                          <a:lnTo>
                            <a:pt x="6" y="60"/>
                          </a:lnTo>
                          <a:lnTo>
                            <a:pt x="0" y="51"/>
                          </a:lnTo>
                          <a:close/>
                        </a:path>
                      </a:pathLst>
                    </a:custGeom>
                    <a:solidFill>
                      <a:srgbClr val="80FFFF"/>
                    </a:solidFill>
                    <a:ln w="12700">
                      <a:solidFill>
                        <a:srgbClr val="000000"/>
                      </a:solidFill>
                      <a:prstDash val="solid"/>
                      <a:round/>
                      <a:headEnd/>
                      <a:tailEnd/>
                    </a:ln>
                  </p:spPr>
                  <p:txBody>
                    <a:bodyPr/>
                    <a:lstStyle/>
                    <a:p>
                      <a:endParaRPr lang="zh-CN" altLang="en-US"/>
                    </a:p>
                  </p:txBody>
                </p:sp>
                <p:sp>
                  <p:nvSpPr>
                    <p:cNvPr id="23664" name="Oval 112"/>
                    <p:cNvSpPr>
                      <a:spLocks noChangeArrowheads="1"/>
                    </p:cNvSpPr>
                    <p:nvPr/>
                  </p:nvSpPr>
                  <p:spPr bwMode="auto">
                    <a:xfrm>
                      <a:off x="2077" y="1122"/>
                      <a:ext cx="19" cy="18"/>
                    </a:xfrm>
                    <a:prstGeom prst="ellipse">
                      <a:avLst/>
                    </a:prstGeom>
                    <a:solidFill>
                      <a:srgbClr val="00A000"/>
                    </a:solidFill>
                    <a:ln w="12700">
                      <a:solidFill>
                        <a:srgbClr val="000000"/>
                      </a:solidFill>
                      <a:round/>
                      <a:headEnd/>
                      <a:tailEnd/>
                    </a:ln>
                  </p:spPr>
                  <p:txBody>
                    <a:bodyPr/>
                    <a:lstStyle/>
                    <a:p>
                      <a:endParaRPr lang="zh-CN" altLang="en-US"/>
                    </a:p>
                  </p:txBody>
                </p:sp>
                <p:sp>
                  <p:nvSpPr>
                    <p:cNvPr id="23665" name="Freeform 113"/>
                    <p:cNvSpPr>
                      <a:spLocks/>
                    </p:cNvSpPr>
                    <p:nvPr/>
                  </p:nvSpPr>
                  <p:spPr bwMode="auto">
                    <a:xfrm>
                      <a:off x="2134" y="1019"/>
                      <a:ext cx="111" cy="99"/>
                    </a:xfrm>
                    <a:custGeom>
                      <a:avLst/>
                      <a:gdLst>
                        <a:gd name="T0" fmla="*/ 0 w 111"/>
                        <a:gd name="T1" fmla="*/ 50 h 99"/>
                        <a:gd name="T2" fmla="*/ 92 w 111"/>
                        <a:gd name="T3" fmla="*/ 0 h 99"/>
                        <a:gd name="T4" fmla="*/ 105 w 111"/>
                        <a:gd name="T5" fmla="*/ 28 h 99"/>
                        <a:gd name="T6" fmla="*/ 111 w 111"/>
                        <a:gd name="T7" fmla="*/ 45 h 99"/>
                        <a:gd name="T8" fmla="*/ 108 w 111"/>
                        <a:gd name="T9" fmla="*/ 62 h 99"/>
                        <a:gd name="T10" fmla="*/ 101 w 111"/>
                        <a:gd name="T11" fmla="*/ 73 h 99"/>
                        <a:gd name="T12" fmla="*/ 88 w 111"/>
                        <a:gd name="T13" fmla="*/ 84 h 99"/>
                        <a:gd name="T14" fmla="*/ 73 w 111"/>
                        <a:gd name="T15" fmla="*/ 92 h 99"/>
                        <a:gd name="T16" fmla="*/ 61 w 111"/>
                        <a:gd name="T17" fmla="*/ 97 h 99"/>
                        <a:gd name="T18" fmla="*/ 48 w 111"/>
                        <a:gd name="T19" fmla="*/ 99 h 99"/>
                        <a:gd name="T20" fmla="*/ 36 w 111"/>
                        <a:gd name="T21" fmla="*/ 97 h 99"/>
                        <a:gd name="T22" fmla="*/ 25 w 111"/>
                        <a:gd name="T23" fmla="*/ 90 h 99"/>
                        <a:gd name="T24" fmla="*/ 19 w 111"/>
                        <a:gd name="T25" fmla="*/ 84 h 99"/>
                        <a:gd name="T26" fmla="*/ 14 w 111"/>
                        <a:gd name="T27" fmla="*/ 74 h 99"/>
                        <a:gd name="T28" fmla="*/ 6 w 111"/>
                        <a:gd name="T29" fmla="*/ 60 h 99"/>
                        <a:gd name="T30" fmla="*/ 0 w 111"/>
                        <a:gd name="T31"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1" h="99">
                          <a:moveTo>
                            <a:pt x="0" y="50"/>
                          </a:moveTo>
                          <a:lnTo>
                            <a:pt x="92" y="0"/>
                          </a:lnTo>
                          <a:lnTo>
                            <a:pt x="105" y="28"/>
                          </a:lnTo>
                          <a:lnTo>
                            <a:pt x="111" y="45"/>
                          </a:lnTo>
                          <a:lnTo>
                            <a:pt x="108" y="62"/>
                          </a:lnTo>
                          <a:lnTo>
                            <a:pt x="101" y="73"/>
                          </a:lnTo>
                          <a:lnTo>
                            <a:pt x="88" y="84"/>
                          </a:lnTo>
                          <a:lnTo>
                            <a:pt x="73" y="92"/>
                          </a:lnTo>
                          <a:lnTo>
                            <a:pt x="61" y="97"/>
                          </a:lnTo>
                          <a:lnTo>
                            <a:pt x="48" y="99"/>
                          </a:lnTo>
                          <a:lnTo>
                            <a:pt x="36" y="97"/>
                          </a:lnTo>
                          <a:lnTo>
                            <a:pt x="25" y="90"/>
                          </a:lnTo>
                          <a:lnTo>
                            <a:pt x="19" y="84"/>
                          </a:lnTo>
                          <a:lnTo>
                            <a:pt x="14" y="74"/>
                          </a:lnTo>
                          <a:lnTo>
                            <a:pt x="6" y="60"/>
                          </a:lnTo>
                          <a:lnTo>
                            <a:pt x="0" y="50"/>
                          </a:lnTo>
                          <a:close/>
                        </a:path>
                      </a:pathLst>
                    </a:custGeom>
                    <a:solidFill>
                      <a:srgbClr val="80FFFF"/>
                    </a:solidFill>
                    <a:ln w="12700">
                      <a:solidFill>
                        <a:srgbClr val="000000"/>
                      </a:solidFill>
                      <a:prstDash val="solid"/>
                      <a:round/>
                      <a:headEnd/>
                      <a:tailEnd/>
                    </a:ln>
                  </p:spPr>
                  <p:txBody>
                    <a:bodyPr/>
                    <a:lstStyle/>
                    <a:p>
                      <a:endParaRPr lang="zh-CN" altLang="en-US"/>
                    </a:p>
                  </p:txBody>
                </p:sp>
                <p:sp>
                  <p:nvSpPr>
                    <p:cNvPr id="23666" name="Oval 114"/>
                    <p:cNvSpPr>
                      <a:spLocks noChangeArrowheads="1"/>
                    </p:cNvSpPr>
                    <p:nvPr/>
                  </p:nvSpPr>
                  <p:spPr bwMode="auto">
                    <a:xfrm>
                      <a:off x="2184" y="1064"/>
                      <a:ext cx="19" cy="18"/>
                    </a:xfrm>
                    <a:prstGeom prst="ellipse">
                      <a:avLst/>
                    </a:prstGeom>
                    <a:solidFill>
                      <a:srgbClr val="00A000"/>
                    </a:solidFill>
                    <a:ln w="12700">
                      <a:solidFill>
                        <a:srgbClr val="000000"/>
                      </a:solidFill>
                      <a:round/>
                      <a:headEnd/>
                      <a:tailEnd/>
                    </a:ln>
                  </p:spPr>
                  <p:txBody>
                    <a:bodyPr/>
                    <a:lstStyle/>
                    <a:p>
                      <a:endParaRPr lang="zh-CN" altLang="en-US"/>
                    </a:p>
                  </p:txBody>
                </p:sp>
              </p:grpSp>
              <p:sp>
                <p:nvSpPr>
                  <p:cNvPr id="23667" name="Freeform 115"/>
                  <p:cNvSpPr>
                    <a:spLocks/>
                  </p:cNvSpPr>
                  <p:nvPr/>
                </p:nvSpPr>
                <p:spPr bwMode="auto">
                  <a:xfrm>
                    <a:off x="2141" y="1182"/>
                    <a:ext cx="110" cy="89"/>
                  </a:xfrm>
                  <a:custGeom>
                    <a:avLst/>
                    <a:gdLst>
                      <a:gd name="T0" fmla="*/ 0 w 110"/>
                      <a:gd name="T1" fmla="*/ 46 h 89"/>
                      <a:gd name="T2" fmla="*/ 17 w 110"/>
                      <a:gd name="T3" fmla="*/ 46 h 89"/>
                      <a:gd name="T4" fmla="*/ 32 w 110"/>
                      <a:gd name="T5" fmla="*/ 43 h 89"/>
                      <a:gd name="T6" fmla="*/ 50 w 110"/>
                      <a:gd name="T7" fmla="*/ 38 h 89"/>
                      <a:gd name="T8" fmla="*/ 66 w 110"/>
                      <a:gd name="T9" fmla="*/ 33 h 89"/>
                      <a:gd name="T10" fmla="*/ 83 w 110"/>
                      <a:gd name="T11" fmla="*/ 21 h 89"/>
                      <a:gd name="T12" fmla="*/ 93 w 110"/>
                      <a:gd name="T13" fmla="*/ 12 h 89"/>
                      <a:gd name="T14" fmla="*/ 103 w 110"/>
                      <a:gd name="T15" fmla="*/ 0 h 89"/>
                      <a:gd name="T16" fmla="*/ 109 w 110"/>
                      <a:gd name="T17" fmla="*/ 24 h 89"/>
                      <a:gd name="T18" fmla="*/ 110 w 110"/>
                      <a:gd name="T19" fmla="*/ 33 h 89"/>
                      <a:gd name="T20" fmla="*/ 110 w 110"/>
                      <a:gd name="T21" fmla="*/ 51 h 89"/>
                      <a:gd name="T22" fmla="*/ 106 w 110"/>
                      <a:gd name="T23" fmla="*/ 63 h 89"/>
                      <a:gd name="T24" fmla="*/ 98 w 110"/>
                      <a:gd name="T25" fmla="*/ 76 h 89"/>
                      <a:gd name="T26" fmla="*/ 88 w 110"/>
                      <a:gd name="T27" fmla="*/ 84 h 89"/>
                      <a:gd name="T28" fmla="*/ 76 w 110"/>
                      <a:gd name="T29" fmla="*/ 88 h 89"/>
                      <a:gd name="T30" fmla="*/ 62 w 110"/>
                      <a:gd name="T31" fmla="*/ 89 h 89"/>
                      <a:gd name="T32" fmla="*/ 49 w 110"/>
                      <a:gd name="T33" fmla="*/ 88 h 89"/>
                      <a:gd name="T34" fmla="*/ 37 w 110"/>
                      <a:gd name="T35" fmla="*/ 82 h 89"/>
                      <a:gd name="T36" fmla="*/ 31 w 110"/>
                      <a:gd name="T37" fmla="*/ 80 h 89"/>
                      <a:gd name="T38" fmla="*/ 19 w 110"/>
                      <a:gd name="T39" fmla="*/ 72 h 89"/>
                      <a:gd name="T40" fmla="*/ 11 w 110"/>
                      <a:gd name="T41" fmla="*/ 57 h 89"/>
                      <a:gd name="T42" fmla="*/ 0 w 110"/>
                      <a:gd name="T43" fmla="*/ 46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0" h="89">
                        <a:moveTo>
                          <a:pt x="0" y="46"/>
                        </a:moveTo>
                        <a:lnTo>
                          <a:pt x="17" y="46"/>
                        </a:lnTo>
                        <a:lnTo>
                          <a:pt x="32" y="43"/>
                        </a:lnTo>
                        <a:lnTo>
                          <a:pt x="50" y="38"/>
                        </a:lnTo>
                        <a:lnTo>
                          <a:pt x="66" y="33"/>
                        </a:lnTo>
                        <a:lnTo>
                          <a:pt x="83" y="21"/>
                        </a:lnTo>
                        <a:lnTo>
                          <a:pt x="93" y="12"/>
                        </a:lnTo>
                        <a:lnTo>
                          <a:pt x="103" y="0"/>
                        </a:lnTo>
                        <a:lnTo>
                          <a:pt x="109" y="24"/>
                        </a:lnTo>
                        <a:lnTo>
                          <a:pt x="110" y="33"/>
                        </a:lnTo>
                        <a:lnTo>
                          <a:pt x="110" y="51"/>
                        </a:lnTo>
                        <a:lnTo>
                          <a:pt x="106" y="63"/>
                        </a:lnTo>
                        <a:lnTo>
                          <a:pt x="98" y="76"/>
                        </a:lnTo>
                        <a:lnTo>
                          <a:pt x="88" y="84"/>
                        </a:lnTo>
                        <a:lnTo>
                          <a:pt x="76" y="88"/>
                        </a:lnTo>
                        <a:lnTo>
                          <a:pt x="62" y="89"/>
                        </a:lnTo>
                        <a:lnTo>
                          <a:pt x="49" y="88"/>
                        </a:lnTo>
                        <a:lnTo>
                          <a:pt x="37" y="82"/>
                        </a:lnTo>
                        <a:lnTo>
                          <a:pt x="31" y="80"/>
                        </a:lnTo>
                        <a:lnTo>
                          <a:pt x="19" y="72"/>
                        </a:lnTo>
                        <a:lnTo>
                          <a:pt x="11" y="57"/>
                        </a:lnTo>
                        <a:lnTo>
                          <a:pt x="0" y="46"/>
                        </a:lnTo>
                        <a:close/>
                      </a:path>
                    </a:pathLst>
                  </a:custGeom>
                  <a:solidFill>
                    <a:srgbClr val="FFFFFF"/>
                  </a:solidFill>
                  <a:ln w="12700">
                    <a:solidFill>
                      <a:srgbClr val="000000"/>
                    </a:solidFill>
                    <a:prstDash val="solid"/>
                    <a:round/>
                    <a:headEnd/>
                    <a:tailEnd/>
                  </a:ln>
                </p:spPr>
                <p:txBody>
                  <a:bodyPr/>
                  <a:lstStyle/>
                  <a:p>
                    <a:endParaRPr lang="zh-CN" altLang="en-US"/>
                  </a:p>
                </p:txBody>
              </p:sp>
              <p:sp>
                <p:nvSpPr>
                  <p:cNvPr id="23668" name="Freeform 116"/>
                  <p:cNvSpPr>
                    <a:spLocks/>
                  </p:cNvSpPr>
                  <p:nvPr/>
                </p:nvSpPr>
                <p:spPr bwMode="auto">
                  <a:xfrm>
                    <a:off x="2149" y="1152"/>
                    <a:ext cx="57" cy="32"/>
                  </a:xfrm>
                  <a:custGeom>
                    <a:avLst/>
                    <a:gdLst>
                      <a:gd name="T0" fmla="*/ 0 w 57"/>
                      <a:gd name="T1" fmla="*/ 32 h 32"/>
                      <a:gd name="T2" fmla="*/ 17 w 57"/>
                      <a:gd name="T3" fmla="*/ 31 h 32"/>
                      <a:gd name="T4" fmla="*/ 24 w 57"/>
                      <a:gd name="T5" fmla="*/ 28 h 32"/>
                      <a:gd name="T6" fmla="*/ 33 w 57"/>
                      <a:gd name="T7" fmla="*/ 25 h 32"/>
                      <a:gd name="T8" fmla="*/ 43 w 57"/>
                      <a:gd name="T9" fmla="*/ 19 h 32"/>
                      <a:gd name="T10" fmla="*/ 49 w 57"/>
                      <a:gd name="T11" fmla="*/ 10 h 32"/>
                      <a:gd name="T12" fmla="*/ 57 w 57"/>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57" h="32">
                        <a:moveTo>
                          <a:pt x="0" y="32"/>
                        </a:moveTo>
                        <a:lnTo>
                          <a:pt x="17" y="31"/>
                        </a:lnTo>
                        <a:lnTo>
                          <a:pt x="24" y="28"/>
                        </a:lnTo>
                        <a:lnTo>
                          <a:pt x="33" y="25"/>
                        </a:lnTo>
                        <a:lnTo>
                          <a:pt x="43" y="19"/>
                        </a:lnTo>
                        <a:lnTo>
                          <a:pt x="49" y="10"/>
                        </a:lnTo>
                        <a:lnTo>
                          <a:pt x="57"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669" name="Freeform 117"/>
                  <p:cNvSpPr>
                    <a:spLocks/>
                  </p:cNvSpPr>
                  <p:nvPr/>
                </p:nvSpPr>
                <p:spPr bwMode="auto">
                  <a:xfrm>
                    <a:off x="1947" y="869"/>
                    <a:ext cx="307" cy="282"/>
                  </a:xfrm>
                  <a:custGeom>
                    <a:avLst/>
                    <a:gdLst>
                      <a:gd name="T0" fmla="*/ 52 w 307"/>
                      <a:gd name="T1" fmla="*/ 282 h 282"/>
                      <a:gd name="T2" fmla="*/ 65 w 307"/>
                      <a:gd name="T3" fmla="*/ 276 h 282"/>
                      <a:gd name="T4" fmla="*/ 68 w 307"/>
                      <a:gd name="T5" fmla="*/ 258 h 282"/>
                      <a:gd name="T6" fmla="*/ 70 w 307"/>
                      <a:gd name="T7" fmla="*/ 233 h 282"/>
                      <a:gd name="T8" fmla="*/ 58 w 307"/>
                      <a:gd name="T9" fmla="*/ 183 h 282"/>
                      <a:gd name="T10" fmla="*/ 51 w 307"/>
                      <a:gd name="T11" fmla="*/ 154 h 282"/>
                      <a:gd name="T12" fmla="*/ 89 w 307"/>
                      <a:gd name="T13" fmla="*/ 155 h 282"/>
                      <a:gd name="T14" fmla="*/ 139 w 307"/>
                      <a:gd name="T15" fmla="*/ 153 h 282"/>
                      <a:gd name="T16" fmla="*/ 155 w 307"/>
                      <a:gd name="T17" fmla="*/ 137 h 282"/>
                      <a:gd name="T18" fmla="*/ 181 w 307"/>
                      <a:gd name="T19" fmla="*/ 118 h 282"/>
                      <a:gd name="T20" fmla="*/ 221 w 307"/>
                      <a:gd name="T21" fmla="*/ 122 h 282"/>
                      <a:gd name="T22" fmla="*/ 260 w 307"/>
                      <a:gd name="T23" fmla="*/ 101 h 282"/>
                      <a:gd name="T24" fmla="*/ 265 w 307"/>
                      <a:gd name="T25" fmla="*/ 123 h 282"/>
                      <a:gd name="T26" fmla="*/ 281 w 307"/>
                      <a:gd name="T27" fmla="*/ 132 h 282"/>
                      <a:gd name="T28" fmla="*/ 298 w 307"/>
                      <a:gd name="T29" fmla="*/ 160 h 282"/>
                      <a:gd name="T30" fmla="*/ 307 w 307"/>
                      <a:gd name="T31" fmla="*/ 154 h 282"/>
                      <a:gd name="T32" fmla="*/ 307 w 307"/>
                      <a:gd name="T33" fmla="*/ 135 h 282"/>
                      <a:gd name="T34" fmla="*/ 303 w 307"/>
                      <a:gd name="T35" fmla="*/ 106 h 282"/>
                      <a:gd name="T36" fmla="*/ 295 w 307"/>
                      <a:gd name="T37" fmla="*/ 82 h 282"/>
                      <a:gd name="T38" fmla="*/ 280 w 307"/>
                      <a:gd name="T39" fmla="*/ 64 h 282"/>
                      <a:gd name="T40" fmla="*/ 282 w 307"/>
                      <a:gd name="T41" fmla="*/ 33 h 282"/>
                      <a:gd name="T42" fmla="*/ 282 w 307"/>
                      <a:gd name="T43" fmla="*/ 16 h 282"/>
                      <a:gd name="T44" fmla="*/ 261 w 307"/>
                      <a:gd name="T45" fmla="*/ 19 h 282"/>
                      <a:gd name="T46" fmla="*/ 238 w 307"/>
                      <a:gd name="T47" fmla="*/ 19 h 282"/>
                      <a:gd name="T48" fmla="*/ 225 w 307"/>
                      <a:gd name="T49" fmla="*/ 14 h 282"/>
                      <a:gd name="T50" fmla="*/ 209 w 307"/>
                      <a:gd name="T51" fmla="*/ 0 h 282"/>
                      <a:gd name="T52" fmla="*/ 195 w 307"/>
                      <a:gd name="T53" fmla="*/ 13 h 282"/>
                      <a:gd name="T54" fmla="*/ 182 w 307"/>
                      <a:gd name="T55" fmla="*/ 19 h 282"/>
                      <a:gd name="T56" fmla="*/ 156 w 307"/>
                      <a:gd name="T57" fmla="*/ 21 h 282"/>
                      <a:gd name="T58" fmla="*/ 132 w 307"/>
                      <a:gd name="T59" fmla="*/ 26 h 282"/>
                      <a:gd name="T60" fmla="*/ 106 w 307"/>
                      <a:gd name="T61" fmla="*/ 35 h 282"/>
                      <a:gd name="T62" fmla="*/ 84 w 307"/>
                      <a:gd name="T63" fmla="*/ 49 h 282"/>
                      <a:gd name="T64" fmla="*/ 58 w 307"/>
                      <a:gd name="T65" fmla="*/ 73 h 282"/>
                      <a:gd name="T66" fmla="*/ 42 w 307"/>
                      <a:gd name="T67" fmla="*/ 78 h 282"/>
                      <a:gd name="T68" fmla="*/ 28 w 307"/>
                      <a:gd name="T69" fmla="*/ 91 h 282"/>
                      <a:gd name="T70" fmla="*/ 16 w 307"/>
                      <a:gd name="T71" fmla="*/ 103 h 282"/>
                      <a:gd name="T72" fmla="*/ 10 w 307"/>
                      <a:gd name="T73" fmla="*/ 122 h 282"/>
                      <a:gd name="T74" fmla="*/ 2 w 307"/>
                      <a:gd name="T75" fmla="*/ 143 h 282"/>
                      <a:gd name="T76" fmla="*/ 0 w 307"/>
                      <a:gd name="T77" fmla="*/ 161 h 282"/>
                      <a:gd name="T78" fmla="*/ 0 w 307"/>
                      <a:gd name="T79" fmla="*/ 200 h 282"/>
                      <a:gd name="T80" fmla="*/ 10 w 307"/>
                      <a:gd name="T81" fmla="*/ 241 h 282"/>
                      <a:gd name="T82" fmla="*/ 52 w 307"/>
                      <a:gd name="T83" fmla="*/ 28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7" h="282">
                        <a:moveTo>
                          <a:pt x="52" y="282"/>
                        </a:moveTo>
                        <a:lnTo>
                          <a:pt x="65" y="276"/>
                        </a:lnTo>
                        <a:lnTo>
                          <a:pt x="68" y="258"/>
                        </a:lnTo>
                        <a:lnTo>
                          <a:pt x="70" y="233"/>
                        </a:lnTo>
                        <a:lnTo>
                          <a:pt x="58" y="183"/>
                        </a:lnTo>
                        <a:lnTo>
                          <a:pt x="51" y="154"/>
                        </a:lnTo>
                        <a:lnTo>
                          <a:pt x="89" y="155"/>
                        </a:lnTo>
                        <a:lnTo>
                          <a:pt x="139" y="153"/>
                        </a:lnTo>
                        <a:lnTo>
                          <a:pt x="155" y="137"/>
                        </a:lnTo>
                        <a:lnTo>
                          <a:pt x="181" y="118"/>
                        </a:lnTo>
                        <a:lnTo>
                          <a:pt x="221" y="122"/>
                        </a:lnTo>
                        <a:lnTo>
                          <a:pt x="260" y="101"/>
                        </a:lnTo>
                        <a:lnTo>
                          <a:pt x="265" y="123"/>
                        </a:lnTo>
                        <a:lnTo>
                          <a:pt x="281" y="132"/>
                        </a:lnTo>
                        <a:lnTo>
                          <a:pt x="298" y="160"/>
                        </a:lnTo>
                        <a:lnTo>
                          <a:pt x="307" y="154"/>
                        </a:lnTo>
                        <a:lnTo>
                          <a:pt x="307" y="135"/>
                        </a:lnTo>
                        <a:lnTo>
                          <a:pt x="303" y="106"/>
                        </a:lnTo>
                        <a:lnTo>
                          <a:pt x="295" y="82"/>
                        </a:lnTo>
                        <a:lnTo>
                          <a:pt x="280" y="64"/>
                        </a:lnTo>
                        <a:lnTo>
                          <a:pt x="282" y="33"/>
                        </a:lnTo>
                        <a:lnTo>
                          <a:pt x="282" y="16"/>
                        </a:lnTo>
                        <a:lnTo>
                          <a:pt x="261" y="19"/>
                        </a:lnTo>
                        <a:lnTo>
                          <a:pt x="238" y="19"/>
                        </a:lnTo>
                        <a:lnTo>
                          <a:pt x="225" y="14"/>
                        </a:lnTo>
                        <a:lnTo>
                          <a:pt x="209" y="0"/>
                        </a:lnTo>
                        <a:lnTo>
                          <a:pt x="195" y="13"/>
                        </a:lnTo>
                        <a:lnTo>
                          <a:pt x="182" y="19"/>
                        </a:lnTo>
                        <a:lnTo>
                          <a:pt x="156" y="21"/>
                        </a:lnTo>
                        <a:lnTo>
                          <a:pt x="132" y="26"/>
                        </a:lnTo>
                        <a:lnTo>
                          <a:pt x="106" y="35"/>
                        </a:lnTo>
                        <a:lnTo>
                          <a:pt x="84" y="49"/>
                        </a:lnTo>
                        <a:lnTo>
                          <a:pt x="58" y="73"/>
                        </a:lnTo>
                        <a:lnTo>
                          <a:pt x="42" y="78"/>
                        </a:lnTo>
                        <a:lnTo>
                          <a:pt x="28" y="91"/>
                        </a:lnTo>
                        <a:lnTo>
                          <a:pt x="16" y="103"/>
                        </a:lnTo>
                        <a:lnTo>
                          <a:pt x="10" y="122"/>
                        </a:lnTo>
                        <a:lnTo>
                          <a:pt x="2" y="143"/>
                        </a:lnTo>
                        <a:lnTo>
                          <a:pt x="0" y="161"/>
                        </a:lnTo>
                        <a:lnTo>
                          <a:pt x="0" y="200"/>
                        </a:lnTo>
                        <a:lnTo>
                          <a:pt x="10" y="241"/>
                        </a:lnTo>
                        <a:lnTo>
                          <a:pt x="52" y="282"/>
                        </a:lnTo>
                        <a:close/>
                      </a:path>
                    </a:pathLst>
                  </a:custGeom>
                  <a:solidFill>
                    <a:srgbClr val="C06000"/>
                  </a:solidFill>
                  <a:ln w="12700">
                    <a:solidFill>
                      <a:srgbClr val="000000"/>
                    </a:solidFill>
                    <a:prstDash val="solid"/>
                    <a:round/>
                    <a:headEnd/>
                    <a:tailEnd/>
                  </a:ln>
                </p:spPr>
                <p:txBody>
                  <a:bodyPr/>
                  <a:lstStyle/>
                  <a:p>
                    <a:endParaRPr lang="zh-CN" altLang="en-US"/>
                  </a:p>
                </p:txBody>
              </p:sp>
            </p:grpSp>
            <p:sp>
              <p:nvSpPr>
                <p:cNvPr id="23670" name="Freeform 118"/>
                <p:cNvSpPr>
                  <a:spLocks/>
                </p:cNvSpPr>
                <p:nvPr/>
              </p:nvSpPr>
              <p:spPr bwMode="auto">
                <a:xfrm rot="1123344">
                  <a:off x="2393" y="2047"/>
                  <a:ext cx="219" cy="518"/>
                </a:xfrm>
                <a:custGeom>
                  <a:avLst/>
                  <a:gdLst>
                    <a:gd name="T0" fmla="*/ 15 w 304"/>
                    <a:gd name="T1" fmla="*/ 6 h 764"/>
                    <a:gd name="T2" fmla="*/ 34 w 304"/>
                    <a:gd name="T3" fmla="*/ 0 h 764"/>
                    <a:gd name="T4" fmla="*/ 75 w 304"/>
                    <a:gd name="T5" fmla="*/ 26 h 764"/>
                    <a:gd name="T6" fmla="*/ 75 w 304"/>
                    <a:gd name="T7" fmla="*/ 71 h 764"/>
                    <a:gd name="T8" fmla="*/ 110 w 304"/>
                    <a:gd name="T9" fmla="*/ 114 h 764"/>
                    <a:gd name="T10" fmla="*/ 144 w 304"/>
                    <a:gd name="T11" fmla="*/ 160 h 764"/>
                    <a:gd name="T12" fmla="*/ 180 w 304"/>
                    <a:gd name="T13" fmla="*/ 220 h 764"/>
                    <a:gd name="T14" fmla="*/ 208 w 304"/>
                    <a:gd name="T15" fmla="*/ 276 h 764"/>
                    <a:gd name="T16" fmla="*/ 237 w 304"/>
                    <a:gd name="T17" fmla="*/ 357 h 764"/>
                    <a:gd name="T18" fmla="*/ 261 w 304"/>
                    <a:gd name="T19" fmla="*/ 428 h 764"/>
                    <a:gd name="T20" fmla="*/ 291 w 304"/>
                    <a:gd name="T21" fmla="*/ 570 h 764"/>
                    <a:gd name="T22" fmla="*/ 304 w 304"/>
                    <a:gd name="T23" fmla="*/ 658 h 764"/>
                    <a:gd name="T24" fmla="*/ 265 w 304"/>
                    <a:gd name="T25" fmla="*/ 764 h 764"/>
                    <a:gd name="T26" fmla="*/ 189 w 304"/>
                    <a:gd name="T27" fmla="*/ 679 h 764"/>
                    <a:gd name="T28" fmla="*/ 168 w 304"/>
                    <a:gd name="T29" fmla="*/ 536 h 764"/>
                    <a:gd name="T30" fmla="*/ 152 w 304"/>
                    <a:gd name="T31" fmla="*/ 449 h 764"/>
                    <a:gd name="T32" fmla="*/ 129 w 304"/>
                    <a:gd name="T33" fmla="*/ 366 h 764"/>
                    <a:gd name="T34" fmla="*/ 103 w 304"/>
                    <a:gd name="T35" fmla="*/ 306 h 764"/>
                    <a:gd name="T36" fmla="*/ 69 w 304"/>
                    <a:gd name="T37" fmla="*/ 219 h 764"/>
                    <a:gd name="T38" fmla="*/ 49 w 304"/>
                    <a:gd name="T39" fmla="*/ 156 h 764"/>
                    <a:gd name="T40" fmla="*/ 30 w 304"/>
                    <a:gd name="T41" fmla="*/ 84 h 764"/>
                    <a:gd name="T42" fmla="*/ 0 w 304"/>
                    <a:gd name="T43" fmla="*/ 66 h 764"/>
                    <a:gd name="T44" fmla="*/ 15 w 304"/>
                    <a:gd name="T45" fmla="*/ 6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4" h="764">
                      <a:moveTo>
                        <a:pt x="15" y="6"/>
                      </a:moveTo>
                      <a:lnTo>
                        <a:pt x="34" y="0"/>
                      </a:lnTo>
                      <a:lnTo>
                        <a:pt x="75" y="26"/>
                      </a:lnTo>
                      <a:lnTo>
                        <a:pt x="75" y="71"/>
                      </a:lnTo>
                      <a:lnTo>
                        <a:pt x="110" y="114"/>
                      </a:lnTo>
                      <a:lnTo>
                        <a:pt x="144" y="160"/>
                      </a:lnTo>
                      <a:lnTo>
                        <a:pt x="180" y="220"/>
                      </a:lnTo>
                      <a:lnTo>
                        <a:pt x="208" y="276"/>
                      </a:lnTo>
                      <a:lnTo>
                        <a:pt x="237" y="357"/>
                      </a:lnTo>
                      <a:lnTo>
                        <a:pt x="261" y="428"/>
                      </a:lnTo>
                      <a:lnTo>
                        <a:pt x="291" y="570"/>
                      </a:lnTo>
                      <a:lnTo>
                        <a:pt x="304" y="658"/>
                      </a:lnTo>
                      <a:lnTo>
                        <a:pt x="265" y="764"/>
                      </a:lnTo>
                      <a:lnTo>
                        <a:pt x="189" y="679"/>
                      </a:lnTo>
                      <a:lnTo>
                        <a:pt x="168" y="536"/>
                      </a:lnTo>
                      <a:lnTo>
                        <a:pt x="152" y="449"/>
                      </a:lnTo>
                      <a:lnTo>
                        <a:pt x="129" y="366"/>
                      </a:lnTo>
                      <a:lnTo>
                        <a:pt x="103" y="306"/>
                      </a:lnTo>
                      <a:lnTo>
                        <a:pt x="69" y="219"/>
                      </a:lnTo>
                      <a:lnTo>
                        <a:pt x="49" y="156"/>
                      </a:lnTo>
                      <a:lnTo>
                        <a:pt x="30" y="84"/>
                      </a:lnTo>
                      <a:lnTo>
                        <a:pt x="0" y="66"/>
                      </a:lnTo>
                      <a:lnTo>
                        <a:pt x="15" y="6"/>
                      </a:lnTo>
                      <a:close/>
                    </a:path>
                  </a:pathLst>
                </a:custGeom>
                <a:solidFill>
                  <a:srgbClr val="FF0000"/>
                </a:solidFill>
                <a:ln w="12700">
                  <a:solidFill>
                    <a:srgbClr val="000000"/>
                  </a:solidFill>
                  <a:prstDash val="solid"/>
                  <a:round/>
                  <a:headEnd/>
                  <a:tailEnd/>
                </a:ln>
              </p:spPr>
              <p:txBody>
                <a:bodyPr/>
                <a:lstStyle/>
                <a:p>
                  <a:endParaRPr lang="zh-CN" altLang="en-US"/>
                </a:p>
              </p:txBody>
            </p:sp>
            <p:grpSp>
              <p:nvGrpSpPr>
                <p:cNvPr id="23671" name="Group 119"/>
                <p:cNvGrpSpPr>
                  <a:grpSpLocks/>
                </p:cNvGrpSpPr>
                <p:nvPr/>
              </p:nvGrpSpPr>
              <p:grpSpPr bwMode="auto">
                <a:xfrm rot="1123344">
                  <a:off x="2928" y="1942"/>
                  <a:ext cx="127" cy="227"/>
                  <a:chOff x="2833" y="962"/>
                  <a:chExt cx="176" cy="334"/>
                </a:xfrm>
              </p:grpSpPr>
              <p:sp>
                <p:nvSpPr>
                  <p:cNvPr id="23672" name="Freeform 120"/>
                  <p:cNvSpPr>
                    <a:spLocks/>
                  </p:cNvSpPr>
                  <p:nvPr/>
                </p:nvSpPr>
                <p:spPr bwMode="auto">
                  <a:xfrm>
                    <a:off x="2834" y="1086"/>
                    <a:ext cx="175" cy="210"/>
                  </a:xfrm>
                  <a:custGeom>
                    <a:avLst/>
                    <a:gdLst>
                      <a:gd name="T0" fmla="*/ 957 w 1229"/>
                      <a:gd name="T1" fmla="*/ 1468 h 1468"/>
                      <a:gd name="T2" fmla="*/ 981 w 1229"/>
                      <a:gd name="T3" fmla="*/ 1270 h 1468"/>
                      <a:gd name="T4" fmla="*/ 1049 w 1229"/>
                      <a:gd name="T5" fmla="*/ 1164 h 1468"/>
                      <a:gd name="T6" fmla="*/ 1118 w 1229"/>
                      <a:gd name="T7" fmla="*/ 1071 h 1468"/>
                      <a:gd name="T8" fmla="*/ 1182 w 1229"/>
                      <a:gd name="T9" fmla="*/ 953 h 1468"/>
                      <a:gd name="T10" fmla="*/ 1216 w 1229"/>
                      <a:gd name="T11" fmla="*/ 854 h 1468"/>
                      <a:gd name="T12" fmla="*/ 1229 w 1229"/>
                      <a:gd name="T13" fmla="*/ 734 h 1468"/>
                      <a:gd name="T14" fmla="*/ 1202 w 1229"/>
                      <a:gd name="T15" fmla="*/ 604 h 1468"/>
                      <a:gd name="T16" fmla="*/ 1159 w 1229"/>
                      <a:gd name="T17" fmla="*/ 500 h 1468"/>
                      <a:gd name="T18" fmla="*/ 1166 w 1229"/>
                      <a:gd name="T19" fmla="*/ 405 h 1468"/>
                      <a:gd name="T20" fmla="*/ 1149 w 1229"/>
                      <a:gd name="T21" fmla="*/ 320 h 1468"/>
                      <a:gd name="T22" fmla="*/ 1125 w 1229"/>
                      <a:gd name="T23" fmla="*/ 272 h 1468"/>
                      <a:gd name="T24" fmla="*/ 1091 w 1229"/>
                      <a:gd name="T25" fmla="*/ 231 h 1468"/>
                      <a:gd name="T26" fmla="*/ 1079 w 1229"/>
                      <a:gd name="T27" fmla="*/ 204 h 1468"/>
                      <a:gd name="T28" fmla="*/ 1032 w 1229"/>
                      <a:gd name="T29" fmla="*/ 176 h 1468"/>
                      <a:gd name="T30" fmla="*/ 992 w 1229"/>
                      <a:gd name="T31" fmla="*/ 170 h 1468"/>
                      <a:gd name="T32" fmla="*/ 963 w 1229"/>
                      <a:gd name="T33" fmla="*/ 185 h 1468"/>
                      <a:gd name="T34" fmla="*/ 927 w 1229"/>
                      <a:gd name="T35" fmla="*/ 279 h 1468"/>
                      <a:gd name="T36" fmla="*/ 861 w 1229"/>
                      <a:gd name="T37" fmla="*/ 414 h 1468"/>
                      <a:gd name="T38" fmla="*/ 958 w 1229"/>
                      <a:gd name="T39" fmla="*/ 181 h 1468"/>
                      <a:gd name="T40" fmla="*/ 975 w 1229"/>
                      <a:gd name="T41" fmla="*/ 152 h 1468"/>
                      <a:gd name="T42" fmla="*/ 953 w 1229"/>
                      <a:gd name="T43" fmla="*/ 100 h 1468"/>
                      <a:gd name="T44" fmla="*/ 918 w 1229"/>
                      <a:gd name="T45" fmla="*/ 82 h 1468"/>
                      <a:gd name="T46" fmla="*/ 871 w 1229"/>
                      <a:gd name="T47" fmla="*/ 62 h 1468"/>
                      <a:gd name="T48" fmla="*/ 806 w 1229"/>
                      <a:gd name="T49" fmla="*/ 39 h 1468"/>
                      <a:gd name="T50" fmla="*/ 790 w 1229"/>
                      <a:gd name="T51" fmla="*/ 25 h 1468"/>
                      <a:gd name="T52" fmla="*/ 760 w 1229"/>
                      <a:gd name="T53" fmla="*/ 0 h 1468"/>
                      <a:gd name="T54" fmla="*/ 582 w 1229"/>
                      <a:gd name="T55" fmla="*/ 39 h 1468"/>
                      <a:gd name="T56" fmla="*/ 346 w 1229"/>
                      <a:gd name="T57" fmla="*/ 169 h 1468"/>
                      <a:gd name="T58" fmla="*/ 329 w 1229"/>
                      <a:gd name="T59" fmla="*/ 204 h 1468"/>
                      <a:gd name="T60" fmla="*/ 274 w 1229"/>
                      <a:gd name="T61" fmla="*/ 259 h 1468"/>
                      <a:gd name="T62" fmla="*/ 210 w 1229"/>
                      <a:gd name="T63" fmla="*/ 303 h 1468"/>
                      <a:gd name="T64" fmla="*/ 154 w 1229"/>
                      <a:gd name="T65" fmla="*/ 326 h 1468"/>
                      <a:gd name="T66" fmla="*/ 102 w 1229"/>
                      <a:gd name="T67" fmla="*/ 378 h 1468"/>
                      <a:gd name="T68" fmla="*/ 67 w 1229"/>
                      <a:gd name="T69" fmla="*/ 466 h 1468"/>
                      <a:gd name="T70" fmla="*/ 20 w 1229"/>
                      <a:gd name="T71" fmla="*/ 584 h 1468"/>
                      <a:gd name="T72" fmla="*/ 0 w 1229"/>
                      <a:gd name="T73" fmla="*/ 649 h 1468"/>
                      <a:gd name="T74" fmla="*/ 20 w 1229"/>
                      <a:gd name="T75" fmla="*/ 753 h 1468"/>
                      <a:gd name="T76" fmla="*/ 55 w 1229"/>
                      <a:gd name="T77" fmla="*/ 861 h 1468"/>
                      <a:gd name="T78" fmla="*/ 110 w 1229"/>
                      <a:gd name="T79" fmla="*/ 998 h 1468"/>
                      <a:gd name="T80" fmla="*/ 141 w 1229"/>
                      <a:gd name="T81" fmla="*/ 1111 h 1468"/>
                      <a:gd name="T82" fmla="*/ 218 w 1229"/>
                      <a:gd name="T83" fmla="*/ 1215 h 1468"/>
                      <a:gd name="T84" fmla="*/ 257 w 1229"/>
                      <a:gd name="T85" fmla="*/ 1233 h 1468"/>
                      <a:gd name="T86" fmla="*/ 279 w 1229"/>
                      <a:gd name="T87" fmla="*/ 1290 h 1468"/>
                      <a:gd name="T88" fmla="*/ 283 w 1229"/>
                      <a:gd name="T89" fmla="*/ 1465 h 1468"/>
                      <a:gd name="T90" fmla="*/ 957 w 1229"/>
                      <a:gd name="T91" fmla="*/ 1468 h 1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29" h="1468">
                        <a:moveTo>
                          <a:pt x="957" y="1468"/>
                        </a:moveTo>
                        <a:lnTo>
                          <a:pt x="981" y="1270"/>
                        </a:lnTo>
                        <a:lnTo>
                          <a:pt x="1049" y="1164"/>
                        </a:lnTo>
                        <a:lnTo>
                          <a:pt x="1118" y="1071"/>
                        </a:lnTo>
                        <a:lnTo>
                          <a:pt x="1182" y="953"/>
                        </a:lnTo>
                        <a:lnTo>
                          <a:pt x="1216" y="854"/>
                        </a:lnTo>
                        <a:lnTo>
                          <a:pt x="1229" y="734"/>
                        </a:lnTo>
                        <a:lnTo>
                          <a:pt x="1202" y="604"/>
                        </a:lnTo>
                        <a:lnTo>
                          <a:pt x="1159" y="500"/>
                        </a:lnTo>
                        <a:lnTo>
                          <a:pt x="1166" y="405"/>
                        </a:lnTo>
                        <a:lnTo>
                          <a:pt x="1149" y="320"/>
                        </a:lnTo>
                        <a:lnTo>
                          <a:pt x="1125" y="272"/>
                        </a:lnTo>
                        <a:lnTo>
                          <a:pt x="1091" y="231"/>
                        </a:lnTo>
                        <a:lnTo>
                          <a:pt x="1079" y="204"/>
                        </a:lnTo>
                        <a:lnTo>
                          <a:pt x="1032" y="176"/>
                        </a:lnTo>
                        <a:lnTo>
                          <a:pt x="992" y="170"/>
                        </a:lnTo>
                        <a:lnTo>
                          <a:pt x="963" y="185"/>
                        </a:lnTo>
                        <a:lnTo>
                          <a:pt x="927" y="279"/>
                        </a:lnTo>
                        <a:lnTo>
                          <a:pt x="861" y="414"/>
                        </a:lnTo>
                        <a:lnTo>
                          <a:pt x="958" y="181"/>
                        </a:lnTo>
                        <a:lnTo>
                          <a:pt x="975" y="152"/>
                        </a:lnTo>
                        <a:lnTo>
                          <a:pt x="953" y="100"/>
                        </a:lnTo>
                        <a:lnTo>
                          <a:pt x="918" y="82"/>
                        </a:lnTo>
                        <a:lnTo>
                          <a:pt x="871" y="62"/>
                        </a:lnTo>
                        <a:lnTo>
                          <a:pt x="806" y="39"/>
                        </a:lnTo>
                        <a:lnTo>
                          <a:pt x="790" y="25"/>
                        </a:lnTo>
                        <a:lnTo>
                          <a:pt x="760" y="0"/>
                        </a:lnTo>
                        <a:lnTo>
                          <a:pt x="582" y="39"/>
                        </a:lnTo>
                        <a:lnTo>
                          <a:pt x="346" y="169"/>
                        </a:lnTo>
                        <a:lnTo>
                          <a:pt x="329" y="204"/>
                        </a:lnTo>
                        <a:lnTo>
                          <a:pt x="274" y="259"/>
                        </a:lnTo>
                        <a:lnTo>
                          <a:pt x="210" y="303"/>
                        </a:lnTo>
                        <a:lnTo>
                          <a:pt x="154" y="326"/>
                        </a:lnTo>
                        <a:lnTo>
                          <a:pt x="102" y="378"/>
                        </a:lnTo>
                        <a:lnTo>
                          <a:pt x="67" y="466"/>
                        </a:lnTo>
                        <a:lnTo>
                          <a:pt x="20" y="584"/>
                        </a:lnTo>
                        <a:lnTo>
                          <a:pt x="0" y="649"/>
                        </a:lnTo>
                        <a:lnTo>
                          <a:pt x="20" y="753"/>
                        </a:lnTo>
                        <a:lnTo>
                          <a:pt x="55" y="861"/>
                        </a:lnTo>
                        <a:lnTo>
                          <a:pt x="110" y="998"/>
                        </a:lnTo>
                        <a:lnTo>
                          <a:pt x="141" y="1111"/>
                        </a:lnTo>
                        <a:lnTo>
                          <a:pt x="218" y="1215"/>
                        </a:lnTo>
                        <a:lnTo>
                          <a:pt x="257" y="1233"/>
                        </a:lnTo>
                        <a:lnTo>
                          <a:pt x="279" y="1290"/>
                        </a:lnTo>
                        <a:lnTo>
                          <a:pt x="283" y="1465"/>
                        </a:lnTo>
                        <a:lnTo>
                          <a:pt x="957" y="1468"/>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23673" name="Freeform 121"/>
                  <p:cNvSpPr>
                    <a:spLocks/>
                  </p:cNvSpPr>
                  <p:nvPr/>
                </p:nvSpPr>
                <p:spPr bwMode="auto">
                  <a:xfrm>
                    <a:off x="2932" y="1151"/>
                    <a:ext cx="77" cy="40"/>
                  </a:xfrm>
                  <a:custGeom>
                    <a:avLst/>
                    <a:gdLst>
                      <a:gd name="T0" fmla="*/ 0 w 538"/>
                      <a:gd name="T1" fmla="*/ 0 h 275"/>
                      <a:gd name="T2" fmla="*/ 234 w 538"/>
                      <a:gd name="T3" fmla="*/ 164 h 275"/>
                      <a:gd name="T4" fmla="*/ 445 w 538"/>
                      <a:gd name="T5" fmla="*/ 246 h 275"/>
                      <a:gd name="T6" fmla="*/ 538 w 538"/>
                      <a:gd name="T7" fmla="*/ 275 h 275"/>
                    </a:gdLst>
                    <a:ahLst/>
                    <a:cxnLst>
                      <a:cxn ang="0">
                        <a:pos x="T0" y="T1"/>
                      </a:cxn>
                      <a:cxn ang="0">
                        <a:pos x="T2" y="T3"/>
                      </a:cxn>
                      <a:cxn ang="0">
                        <a:pos x="T4" y="T5"/>
                      </a:cxn>
                      <a:cxn ang="0">
                        <a:pos x="T6" y="T7"/>
                      </a:cxn>
                    </a:cxnLst>
                    <a:rect l="0" t="0" r="r" b="b"/>
                    <a:pathLst>
                      <a:path w="538" h="275">
                        <a:moveTo>
                          <a:pt x="0" y="0"/>
                        </a:moveTo>
                        <a:lnTo>
                          <a:pt x="234" y="164"/>
                        </a:lnTo>
                        <a:lnTo>
                          <a:pt x="445" y="246"/>
                        </a:lnTo>
                        <a:lnTo>
                          <a:pt x="538" y="275"/>
                        </a:lnTo>
                      </a:path>
                    </a:pathLst>
                  </a:custGeom>
                  <a:solidFill>
                    <a:srgbClr val="FFD7AF"/>
                  </a:solidFill>
                  <a:ln w="1588">
                    <a:solidFill>
                      <a:srgbClr val="000000"/>
                    </a:solidFill>
                    <a:prstDash val="solid"/>
                    <a:round/>
                    <a:headEnd/>
                    <a:tailEnd/>
                  </a:ln>
                </p:spPr>
                <p:txBody>
                  <a:bodyPr/>
                  <a:lstStyle/>
                  <a:p>
                    <a:endParaRPr lang="zh-CN" altLang="en-US"/>
                  </a:p>
                </p:txBody>
              </p:sp>
              <p:sp>
                <p:nvSpPr>
                  <p:cNvPr id="23674" name="Freeform 122"/>
                  <p:cNvSpPr>
                    <a:spLocks/>
                  </p:cNvSpPr>
                  <p:nvPr/>
                </p:nvSpPr>
                <p:spPr bwMode="auto">
                  <a:xfrm>
                    <a:off x="2885" y="1141"/>
                    <a:ext cx="86" cy="91"/>
                  </a:xfrm>
                  <a:custGeom>
                    <a:avLst/>
                    <a:gdLst>
                      <a:gd name="T0" fmla="*/ 0 w 601"/>
                      <a:gd name="T1" fmla="*/ 0 h 643"/>
                      <a:gd name="T2" fmla="*/ 337 w 601"/>
                      <a:gd name="T3" fmla="*/ 180 h 643"/>
                      <a:gd name="T4" fmla="*/ 413 w 601"/>
                      <a:gd name="T5" fmla="*/ 245 h 643"/>
                      <a:gd name="T6" fmla="*/ 510 w 601"/>
                      <a:gd name="T7" fmla="*/ 360 h 643"/>
                      <a:gd name="T8" fmla="*/ 551 w 601"/>
                      <a:gd name="T9" fmla="*/ 454 h 643"/>
                      <a:gd name="T10" fmla="*/ 573 w 601"/>
                      <a:gd name="T11" fmla="*/ 534 h 643"/>
                      <a:gd name="T12" fmla="*/ 601 w 601"/>
                      <a:gd name="T13" fmla="*/ 643 h 643"/>
                    </a:gdLst>
                    <a:ahLst/>
                    <a:cxnLst>
                      <a:cxn ang="0">
                        <a:pos x="T0" y="T1"/>
                      </a:cxn>
                      <a:cxn ang="0">
                        <a:pos x="T2" y="T3"/>
                      </a:cxn>
                      <a:cxn ang="0">
                        <a:pos x="T4" y="T5"/>
                      </a:cxn>
                      <a:cxn ang="0">
                        <a:pos x="T6" y="T7"/>
                      </a:cxn>
                      <a:cxn ang="0">
                        <a:pos x="T8" y="T9"/>
                      </a:cxn>
                      <a:cxn ang="0">
                        <a:pos x="T10" y="T11"/>
                      </a:cxn>
                      <a:cxn ang="0">
                        <a:pos x="T12" y="T13"/>
                      </a:cxn>
                    </a:cxnLst>
                    <a:rect l="0" t="0" r="r" b="b"/>
                    <a:pathLst>
                      <a:path w="601" h="643">
                        <a:moveTo>
                          <a:pt x="0" y="0"/>
                        </a:moveTo>
                        <a:lnTo>
                          <a:pt x="337" y="180"/>
                        </a:lnTo>
                        <a:lnTo>
                          <a:pt x="413" y="245"/>
                        </a:lnTo>
                        <a:lnTo>
                          <a:pt x="510" y="360"/>
                        </a:lnTo>
                        <a:lnTo>
                          <a:pt x="551" y="454"/>
                        </a:lnTo>
                        <a:lnTo>
                          <a:pt x="573" y="534"/>
                        </a:lnTo>
                        <a:lnTo>
                          <a:pt x="601" y="643"/>
                        </a:lnTo>
                      </a:path>
                    </a:pathLst>
                  </a:custGeom>
                  <a:solidFill>
                    <a:srgbClr val="FFD7AF"/>
                  </a:solidFill>
                  <a:ln w="1588">
                    <a:solidFill>
                      <a:srgbClr val="000000"/>
                    </a:solidFill>
                    <a:prstDash val="solid"/>
                    <a:round/>
                    <a:headEnd/>
                    <a:tailEnd/>
                  </a:ln>
                </p:spPr>
                <p:txBody>
                  <a:bodyPr/>
                  <a:lstStyle/>
                  <a:p>
                    <a:endParaRPr lang="zh-CN" altLang="en-US"/>
                  </a:p>
                </p:txBody>
              </p:sp>
              <p:sp>
                <p:nvSpPr>
                  <p:cNvPr id="23675" name="Freeform 123"/>
                  <p:cNvSpPr>
                    <a:spLocks/>
                  </p:cNvSpPr>
                  <p:nvPr/>
                </p:nvSpPr>
                <p:spPr bwMode="auto">
                  <a:xfrm>
                    <a:off x="2919" y="1090"/>
                    <a:ext cx="57" cy="89"/>
                  </a:xfrm>
                  <a:custGeom>
                    <a:avLst/>
                    <a:gdLst>
                      <a:gd name="T0" fmla="*/ 391 w 395"/>
                      <a:gd name="T1" fmla="*/ 139 h 623"/>
                      <a:gd name="T2" fmla="*/ 395 w 395"/>
                      <a:gd name="T3" fmla="*/ 98 h 623"/>
                      <a:gd name="T4" fmla="*/ 368 w 395"/>
                      <a:gd name="T5" fmla="*/ 42 h 623"/>
                      <a:gd name="T6" fmla="*/ 328 w 395"/>
                      <a:gd name="T7" fmla="*/ 15 h 623"/>
                      <a:gd name="T8" fmla="*/ 290 w 395"/>
                      <a:gd name="T9" fmla="*/ 0 h 623"/>
                      <a:gd name="T10" fmla="*/ 248 w 395"/>
                      <a:gd name="T11" fmla="*/ 1 h 623"/>
                      <a:gd name="T12" fmla="*/ 211 w 395"/>
                      <a:gd name="T13" fmla="*/ 10 h 623"/>
                      <a:gd name="T14" fmla="*/ 181 w 395"/>
                      <a:gd name="T15" fmla="*/ 28 h 623"/>
                      <a:gd name="T16" fmla="*/ 123 w 395"/>
                      <a:gd name="T17" fmla="*/ 167 h 623"/>
                      <a:gd name="T18" fmla="*/ 83 w 395"/>
                      <a:gd name="T19" fmla="*/ 298 h 623"/>
                      <a:gd name="T20" fmla="*/ 45 w 395"/>
                      <a:gd name="T21" fmla="*/ 401 h 623"/>
                      <a:gd name="T22" fmla="*/ 0 w 395"/>
                      <a:gd name="T23" fmla="*/ 512 h 623"/>
                      <a:gd name="T24" fmla="*/ 16 w 395"/>
                      <a:gd name="T25" fmla="*/ 581 h 623"/>
                      <a:gd name="T26" fmla="*/ 38 w 395"/>
                      <a:gd name="T27" fmla="*/ 604 h 623"/>
                      <a:gd name="T28" fmla="*/ 72 w 395"/>
                      <a:gd name="T29" fmla="*/ 623 h 623"/>
                      <a:gd name="T30" fmla="*/ 110 w 395"/>
                      <a:gd name="T31" fmla="*/ 618 h 623"/>
                      <a:gd name="T32" fmla="*/ 148 w 395"/>
                      <a:gd name="T33" fmla="*/ 602 h 623"/>
                      <a:gd name="T34" fmla="*/ 186 w 395"/>
                      <a:gd name="T35" fmla="*/ 540 h 623"/>
                      <a:gd name="T36" fmla="*/ 201 w 395"/>
                      <a:gd name="T37" fmla="*/ 453 h 623"/>
                      <a:gd name="T38" fmla="*/ 235 w 395"/>
                      <a:gd name="T39" fmla="*/ 398 h 623"/>
                      <a:gd name="T40" fmla="*/ 265 w 395"/>
                      <a:gd name="T41" fmla="*/ 332 h 623"/>
                      <a:gd name="T42" fmla="*/ 315 w 395"/>
                      <a:gd name="T43" fmla="*/ 267 h 623"/>
                      <a:gd name="T44" fmla="*/ 364 w 395"/>
                      <a:gd name="T45" fmla="*/ 183 h 623"/>
                      <a:gd name="T46" fmla="*/ 391 w 395"/>
                      <a:gd name="T47" fmla="*/ 139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5" h="623">
                        <a:moveTo>
                          <a:pt x="391" y="139"/>
                        </a:moveTo>
                        <a:lnTo>
                          <a:pt x="395" y="98"/>
                        </a:lnTo>
                        <a:lnTo>
                          <a:pt x="368" y="42"/>
                        </a:lnTo>
                        <a:lnTo>
                          <a:pt x="328" y="15"/>
                        </a:lnTo>
                        <a:lnTo>
                          <a:pt x="290" y="0"/>
                        </a:lnTo>
                        <a:lnTo>
                          <a:pt x="248" y="1"/>
                        </a:lnTo>
                        <a:lnTo>
                          <a:pt x="211" y="10"/>
                        </a:lnTo>
                        <a:lnTo>
                          <a:pt x="181" y="28"/>
                        </a:lnTo>
                        <a:lnTo>
                          <a:pt x="123" y="167"/>
                        </a:lnTo>
                        <a:lnTo>
                          <a:pt x="83" y="298"/>
                        </a:lnTo>
                        <a:lnTo>
                          <a:pt x="45" y="401"/>
                        </a:lnTo>
                        <a:lnTo>
                          <a:pt x="0" y="512"/>
                        </a:lnTo>
                        <a:lnTo>
                          <a:pt x="16" y="581"/>
                        </a:lnTo>
                        <a:lnTo>
                          <a:pt x="38" y="604"/>
                        </a:lnTo>
                        <a:lnTo>
                          <a:pt x="72" y="623"/>
                        </a:lnTo>
                        <a:lnTo>
                          <a:pt x="110" y="618"/>
                        </a:lnTo>
                        <a:lnTo>
                          <a:pt x="148" y="602"/>
                        </a:lnTo>
                        <a:lnTo>
                          <a:pt x="186" y="540"/>
                        </a:lnTo>
                        <a:lnTo>
                          <a:pt x="201" y="453"/>
                        </a:lnTo>
                        <a:lnTo>
                          <a:pt x="235" y="398"/>
                        </a:lnTo>
                        <a:lnTo>
                          <a:pt x="265" y="332"/>
                        </a:lnTo>
                        <a:lnTo>
                          <a:pt x="315" y="267"/>
                        </a:lnTo>
                        <a:lnTo>
                          <a:pt x="364" y="183"/>
                        </a:lnTo>
                        <a:lnTo>
                          <a:pt x="391" y="139"/>
                        </a:lnTo>
                        <a:close/>
                      </a:path>
                    </a:pathLst>
                  </a:custGeom>
                  <a:solidFill>
                    <a:srgbClr val="FFD7AF"/>
                  </a:solidFill>
                  <a:ln w="1588">
                    <a:solidFill>
                      <a:srgbClr val="000000"/>
                    </a:solidFill>
                    <a:prstDash val="solid"/>
                    <a:round/>
                    <a:headEnd/>
                    <a:tailEnd/>
                  </a:ln>
                </p:spPr>
                <p:txBody>
                  <a:bodyPr/>
                  <a:lstStyle/>
                  <a:p>
                    <a:endParaRPr lang="zh-CN" altLang="en-US"/>
                  </a:p>
                </p:txBody>
              </p:sp>
              <p:sp>
                <p:nvSpPr>
                  <p:cNvPr id="23676" name="Freeform 124"/>
                  <p:cNvSpPr>
                    <a:spLocks/>
                  </p:cNvSpPr>
                  <p:nvPr/>
                </p:nvSpPr>
                <p:spPr bwMode="auto">
                  <a:xfrm>
                    <a:off x="2925" y="1154"/>
                    <a:ext cx="16" cy="21"/>
                  </a:xfrm>
                  <a:custGeom>
                    <a:avLst/>
                    <a:gdLst>
                      <a:gd name="T0" fmla="*/ 16 w 114"/>
                      <a:gd name="T1" fmla="*/ 18 h 148"/>
                      <a:gd name="T2" fmla="*/ 38 w 114"/>
                      <a:gd name="T3" fmla="*/ 0 h 148"/>
                      <a:gd name="T4" fmla="*/ 77 w 114"/>
                      <a:gd name="T5" fmla="*/ 4 h 148"/>
                      <a:gd name="T6" fmla="*/ 114 w 114"/>
                      <a:gd name="T7" fmla="*/ 22 h 148"/>
                      <a:gd name="T8" fmla="*/ 114 w 114"/>
                      <a:gd name="T9" fmla="*/ 77 h 148"/>
                      <a:gd name="T10" fmla="*/ 108 w 114"/>
                      <a:gd name="T11" fmla="*/ 107 h 148"/>
                      <a:gd name="T12" fmla="*/ 92 w 114"/>
                      <a:gd name="T13" fmla="*/ 139 h 148"/>
                      <a:gd name="T14" fmla="*/ 54 w 114"/>
                      <a:gd name="T15" fmla="*/ 148 h 148"/>
                      <a:gd name="T16" fmla="*/ 35 w 114"/>
                      <a:gd name="T17" fmla="*/ 146 h 148"/>
                      <a:gd name="T18" fmla="*/ 13 w 114"/>
                      <a:gd name="T19" fmla="*/ 124 h 148"/>
                      <a:gd name="T20" fmla="*/ 0 w 114"/>
                      <a:gd name="T21" fmla="*/ 98 h 148"/>
                      <a:gd name="T22" fmla="*/ 16 w 114"/>
                      <a:gd name="T23" fmla="*/ 1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 h="148">
                        <a:moveTo>
                          <a:pt x="16" y="18"/>
                        </a:moveTo>
                        <a:lnTo>
                          <a:pt x="38" y="0"/>
                        </a:lnTo>
                        <a:lnTo>
                          <a:pt x="77" y="4"/>
                        </a:lnTo>
                        <a:lnTo>
                          <a:pt x="114" y="22"/>
                        </a:lnTo>
                        <a:lnTo>
                          <a:pt x="114" y="77"/>
                        </a:lnTo>
                        <a:lnTo>
                          <a:pt x="108" y="107"/>
                        </a:lnTo>
                        <a:lnTo>
                          <a:pt x="92" y="139"/>
                        </a:lnTo>
                        <a:lnTo>
                          <a:pt x="54" y="148"/>
                        </a:lnTo>
                        <a:lnTo>
                          <a:pt x="35" y="146"/>
                        </a:lnTo>
                        <a:lnTo>
                          <a:pt x="13" y="124"/>
                        </a:lnTo>
                        <a:lnTo>
                          <a:pt x="0" y="98"/>
                        </a:lnTo>
                        <a:lnTo>
                          <a:pt x="16" y="18"/>
                        </a:lnTo>
                        <a:close/>
                      </a:path>
                    </a:pathLst>
                  </a:custGeom>
                  <a:solidFill>
                    <a:srgbClr val="FFD7AF"/>
                  </a:solidFill>
                  <a:ln w="1588">
                    <a:solidFill>
                      <a:srgbClr val="000000"/>
                    </a:solidFill>
                    <a:prstDash val="solid"/>
                    <a:round/>
                    <a:headEnd/>
                    <a:tailEnd/>
                  </a:ln>
                </p:spPr>
                <p:txBody>
                  <a:bodyPr/>
                  <a:lstStyle/>
                  <a:p>
                    <a:endParaRPr lang="zh-CN" altLang="en-US"/>
                  </a:p>
                </p:txBody>
              </p:sp>
              <p:sp>
                <p:nvSpPr>
                  <p:cNvPr id="23677" name="Freeform 125"/>
                  <p:cNvSpPr>
                    <a:spLocks/>
                  </p:cNvSpPr>
                  <p:nvPr/>
                </p:nvSpPr>
                <p:spPr bwMode="auto">
                  <a:xfrm>
                    <a:off x="2870" y="962"/>
                    <a:ext cx="42" cy="155"/>
                  </a:xfrm>
                  <a:custGeom>
                    <a:avLst/>
                    <a:gdLst>
                      <a:gd name="T0" fmla="*/ 284 w 290"/>
                      <a:gd name="T1" fmla="*/ 1005 h 1090"/>
                      <a:gd name="T2" fmla="*/ 289 w 290"/>
                      <a:gd name="T3" fmla="*/ 947 h 1090"/>
                      <a:gd name="T4" fmla="*/ 290 w 290"/>
                      <a:gd name="T5" fmla="*/ 818 h 1090"/>
                      <a:gd name="T6" fmla="*/ 281 w 290"/>
                      <a:gd name="T7" fmla="*/ 691 h 1090"/>
                      <a:gd name="T8" fmla="*/ 275 w 290"/>
                      <a:gd name="T9" fmla="*/ 635 h 1090"/>
                      <a:gd name="T10" fmla="*/ 271 w 290"/>
                      <a:gd name="T11" fmla="*/ 594 h 1090"/>
                      <a:gd name="T12" fmla="*/ 271 w 290"/>
                      <a:gd name="T13" fmla="*/ 505 h 1090"/>
                      <a:gd name="T14" fmla="*/ 276 w 290"/>
                      <a:gd name="T15" fmla="*/ 406 h 1090"/>
                      <a:gd name="T16" fmla="*/ 275 w 290"/>
                      <a:gd name="T17" fmla="*/ 332 h 1090"/>
                      <a:gd name="T18" fmla="*/ 273 w 290"/>
                      <a:gd name="T19" fmla="*/ 276 h 1090"/>
                      <a:gd name="T20" fmla="*/ 262 w 290"/>
                      <a:gd name="T21" fmla="*/ 166 h 1090"/>
                      <a:gd name="T22" fmla="*/ 253 w 290"/>
                      <a:gd name="T23" fmla="*/ 88 h 1090"/>
                      <a:gd name="T24" fmla="*/ 236 w 290"/>
                      <a:gd name="T25" fmla="*/ 24 h 1090"/>
                      <a:gd name="T26" fmla="*/ 214 w 290"/>
                      <a:gd name="T27" fmla="*/ 3 h 1090"/>
                      <a:gd name="T28" fmla="*/ 186 w 290"/>
                      <a:gd name="T29" fmla="*/ 1 h 1090"/>
                      <a:gd name="T30" fmla="*/ 156 w 290"/>
                      <a:gd name="T31" fmla="*/ 0 h 1090"/>
                      <a:gd name="T32" fmla="*/ 121 w 290"/>
                      <a:gd name="T33" fmla="*/ 14 h 1090"/>
                      <a:gd name="T34" fmla="*/ 92 w 290"/>
                      <a:gd name="T35" fmla="*/ 70 h 1090"/>
                      <a:gd name="T36" fmla="*/ 85 w 290"/>
                      <a:gd name="T37" fmla="*/ 160 h 1090"/>
                      <a:gd name="T38" fmla="*/ 82 w 290"/>
                      <a:gd name="T39" fmla="*/ 264 h 1090"/>
                      <a:gd name="T40" fmla="*/ 76 w 290"/>
                      <a:gd name="T41" fmla="*/ 332 h 1090"/>
                      <a:gd name="T42" fmla="*/ 67 w 290"/>
                      <a:gd name="T43" fmla="*/ 402 h 1090"/>
                      <a:gd name="T44" fmla="*/ 68 w 290"/>
                      <a:gd name="T45" fmla="*/ 485 h 1090"/>
                      <a:gd name="T46" fmla="*/ 64 w 290"/>
                      <a:gd name="T47" fmla="*/ 580 h 1090"/>
                      <a:gd name="T48" fmla="*/ 51 w 290"/>
                      <a:gd name="T49" fmla="*/ 651 h 1090"/>
                      <a:gd name="T50" fmla="*/ 37 w 290"/>
                      <a:gd name="T51" fmla="*/ 765 h 1090"/>
                      <a:gd name="T52" fmla="*/ 19 w 290"/>
                      <a:gd name="T53" fmla="*/ 885 h 1090"/>
                      <a:gd name="T54" fmla="*/ 3 w 290"/>
                      <a:gd name="T55" fmla="*/ 986 h 1090"/>
                      <a:gd name="T56" fmla="*/ 0 w 290"/>
                      <a:gd name="T57" fmla="*/ 1090 h 1090"/>
                      <a:gd name="T58" fmla="*/ 266 w 290"/>
                      <a:gd name="T59" fmla="*/ 1085 h 1090"/>
                      <a:gd name="T60" fmla="*/ 284 w 290"/>
                      <a:gd name="T61" fmla="*/ 1005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0" h="1090">
                        <a:moveTo>
                          <a:pt x="284" y="1005"/>
                        </a:moveTo>
                        <a:lnTo>
                          <a:pt x="289" y="947"/>
                        </a:lnTo>
                        <a:lnTo>
                          <a:pt x="290" y="818"/>
                        </a:lnTo>
                        <a:lnTo>
                          <a:pt x="281" y="691"/>
                        </a:lnTo>
                        <a:lnTo>
                          <a:pt x="275" y="635"/>
                        </a:lnTo>
                        <a:lnTo>
                          <a:pt x="271" y="594"/>
                        </a:lnTo>
                        <a:lnTo>
                          <a:pt x="271" y="505"/>
                        </a:lnTo>
                        <a:lnTo>
                          <a:pt x="276" y="406"/>
                        </a:lnTo>
                        <a:lnTo>
                          <a:pt x="275" y="332"/>
                        </a:lnTo>
                        <a:lnTo>
                          <a:pt x="273" y="276"/>
                        </a:lnTo>
                        <a:lnTo>
                          <a:pt x="262" y="166"/>
                        </a:lnTo>
                        <a:lnTo>
                          <a:pt x="253" y="88"/>
                        </a:lnTo>
                        <a:lnTo>
                          <a:pt x="236" y="24"/>
                        </a:lnTo>
                        <a:lnTo>
                          <a:pt x="214" y="3"/>
                        </a:lnTo>
                        <a:lnTo>
                          <a:pt x="186" y="1"/>
                        </a:lnTo>
                        <a:lnTo>
                          <a:pt x="156" y="0"/>
                        </a:lnTo>
                        <a:lnTo>
                          <a:pt x="121" y="14"/>
                        </a:lnTo>
                        <a:lnTo>
                          <a:pt x="92" y="70"/>
                        </a:lnTo>
                        <a:lnTo>
                          <a:pt x="85" y="160"/>
                        </a:lnTo>
                        <a:lnTo>
                          <a:pt x="82" y="264"/>
                        </a:lnTo>
                        <a:lnTo>
                          <a:pt x="76" y="332"/>
                        </a:lnTo>
                        <a:lnTo>
                          <a:pt x="67" y="402"/>
                        </a:lnTo>
                        <a:lnTo>
                          <a:pt x="68" y="485"/>
                        </a:lnTo>
                        <a:lnTo>
                          <a:pt x="64" y="580"/>
                        </a:lnTo>
                        <a:lnTo>
                          <a:pt x="51" y="651"/>
                        </a:lnTo>
                        <a:lnTo>
                          <a:pt x="37" y="765"/>
                        </a:lnTo>
                        <a:lnTo>
                          <a:pt x="19" y="885"/>
                        </a:lnTo>
                        <a:lnTo>
                          <a:pt x="3" y="986"/>
                        </a:lnTo>
                        <a:lnTo>
                          <a:pt x="0" y="1090"/>
                        </a:lnTo>
                        <a:lnTo>
                          <a:pt x="266" y="1085"/>
                        </a:lnTo>
                        <a:lnTo>
                          <a:pt x="284" y="1005"/>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23678" name="Freeform 126"/>
                  <p:cNvSpPr>
                    <a:spLocks/>
                  </p:cNvSpPr>
                  <p:nvPr/>
                </p:nvSpPr>
                <p:spPr bwMode="auto">
                  <a:xfrm>
                    <a:off x="2968" y="1156"/>
                    <a:ext cx="31" cy="4"/>
                  </a:xfrm>
                  <a:custGeom>
                    <a:avLst/>
                    <a:gdLst>
                      <a:gd name="T0" fmla="*/ 221 w 221"/>
                      <a:gd name="T1" fmla="*/ 14 h 28"/>
                      <a:gd name="T2" fmla="*/ 156 w 221"/>
                      <a:gd name="T3" fmla="*/ 24 h 28"/>
                      <a:gd name="T4" fmla="*/ 104 w 221"/>
                      <a:gd name="T5" fmla="*/ 28 h 28"/>
                      <a:gd name="T6" fmla="*/ 35 w 221"/>
                      <a:gd name="T7" fmla="*/ 14 h 28"/>
                      <a:gd name="T8" fmla="*/ 0 w 221"/>
                      <a:gd name="T9" fmla="*/ 0 h 28"/>
                    </a:gdLst>
                    <a:ahLst/>
                    <a:cxnLst>
                      <a:cxn ang="0">
                        <a:pos x="T0" y="T1"/>
                      </a:cxn>
                      <a:cxn ang="0">
                        <a:pos x="T2" y="T3"/>
                      </a:cxn>
                      <a:cxn ang="0">
                        <a:pos x="T4" y="T5"/>
                      </a:cxn>
                      <a:cxn ang="0">
                        <a:pos x="T6" y="T7"/>
                      </a:cxn>
                      <a:cxn ang="0">
                        <a:pos x="T8" y="T9"/>
                      </a:cxn>
                    </a:cxnLst>
                    <a:rect l="0" t="0" r="r" b="b"/>
                    <a:pathLst>
                      <a:path w="221" h="28">
                        <a:moveTo>
                          <a:pt x="221" y="14"/>
                        </a:moveTo>
                        <a:lnTo>
                          <a:pt x="156" y="24"/>
                        </a:lnTo>
                        <a:lnTo>
                          <a:pt x="104" y="28"/>
                        </a:lnTo>
                        <a:lnTo>
                          <a:pt x="35" y="14"/>
                        </a:lnTo>
                        <a:lnTo>
                          <a:pt x="0" y="0"/>
                        </a:lnTo>
                      </a:path>
                    </a:pathLst>
                  </a:custGeom>
                  <a:solidFill>
                    <a:srgbClr val="FFD7AF"/>
                  </a:solidFill>
                  <a:ln w="1588">
                    <a:solidFill>
                      <a:srgbClr val="000000"/>
                    </a:solidFill>
                    <a:prstDash val="solid"/>
                    <a:round/>
                    <a:headEnd/>
                    <a:tailEnd/>
                  </a:ln>
                </p:spPr>
                <p:txBody>
                  <a:bodyPr/>
                  <a:lstStyle/>
                  <a:p>
                    <a:endParaRPr lang="zh-CN" altLang="en-US"/>
                  </a:p>
                </p:txBody>
              </p:sp>
              <p:sp>
                <p:nvSpPr>
                  <p:cNvPr id="23679" name="Freeform 127"/>
                  <p:cNvSpPr>
                    <a:spLocks/>
                  </p:cNvSpPr>
                  <p:nvPr/>
                </p:nvSpPr>
                <p:spPr bwMode="auto">
                  <a:xfrm>
                    <a:off x="2872" y="1264"/>
                    <a:ext cx="26" cy="2"/>
                  </a:xfrm>
                  <a:custGeom>
                    <a:avLst/>
                    <a:gdLst>
                      <a:gd name="T0" fmla="*/ 0 w 181"/>
                      <a:gd name="T1" fmla="*/ 0 h 14"/>
                      <a:gd name="T2" fmla="*/ 70 w 181"/>
                      <a:gd name="T3" fmla="*/ 14 h 14"/>
                      <a:gd name="T4" fmla="*/ 146 w 181"/>
                      <a:gd name="T5" fmla="*/ 14 h 14"/>
                      <a:gd name="T6" fmla="*/ 181 w 181"/>
                      <a:gd name="T7" fmla="*/ 7 h 14"/>
                    </a:gdLst>
                    <a:ahLst/>
                    <a:cxnLst>
                      <a:cxn ang="0">
                        <a:pos x="T0" y="T1"/>
                      </a:cxn>
                      <a:cxn ang="0">
                        <a:pos x="T2" y="T3"/>
                      </a:cxn>
                      <a:cxn ang="0">
                        <a:pos x="T4" y="T5"/>
                      </a:cxn>
                      <a:cxn ang="0">
                        <a:pos x="T6" y="T7"/>
                      </a:cxn>
                    </a:cxnLst>
                    <a:rect l="0" t="0" r="r" b="b"/>
                    <a:pathLst>
                      <a:path w="181" h="14">
                        <a:moveTo>
                          <a:pt x="0" y="0"/>
                        </a:moveTo>
                        <a:lnTo>
                          <a:pt x="70" y="14"/>
                        </a:lnTo>
                        <a:lnTo>
                          <a:pt x="146" y="14"/>
                        </a:lnTo>
                        <a:lnTo>
                          <a:pt x="181" y="7"/>
                        </a:lnTo>
                      </a:path>
                    </a:pathLst>
                  </a:custGeom>
                  <a:solidFill>
                    <a:srgbClr val="FFD7AF"/>
                  </a:solidFill>
                  <a:ln w="1588">
                    <a:solidFill>
                      <a:srgbClr val="000000"/>
                    </a:solidFill>
                    <a:prstDash val="solid"/>
                    <a:round/>
                    <a:headEnd/>
                    <a:tailEnd/>
                  </a:ln>
                </p:spPr>
                <p:txBody>
                  <a:bodyPr/>
                  <a:lstStyle/>
                  <a:p>
                    <a:endParaRPr lang="zh-CN" altLang="en-US"/>
                  </a:p>
                </p:txBody>
              </p:sp>
              <p:sp>
                <p:nvSpPr>
                  <p:cNvPr id="23680" name="Freeform 128"/>
                  <p:cNvSpPr>
                    <a:spLocks/>
                  </p:cNvSpPr>
                  <p:nvPr/>
                </p:nvSpPr>
                <p:spPr bwMode="auto">
                  <a:xfrm>
                    <a:off x="2928" y="1104"/>
                    <a:ext cx="53" cy="72"/>
                  </a:xfrm>
                  <a:custGeom>
                    <a:avLst/>
                    <a:gdLst>
                      <a:gd name="T0" fmla="*/ 370 w 370"/>
                      <a:gd name="T1" fmla="*/ 97 h 501"/>
                      <a:gd name="T2" fmla="*/ 362 w 370"/>
                      <a:gd name="T3" fmla="*/ 159 h 501"/>
                      <a:gd name="T4" fmla="*/ 331 w 370"/>
                      <a:gd name="T5" fmla="*/ 214 h 501"/>
                      <a:gd name="T6" fmla="*/ 276 w 370"/>
                      <a:gd name="T7" fmla="*/ 266 h 501"/>
                      <a:gd name="T8" fmla="*/ 239 w 370"/>
                      <a:gd name="T9" fmla="*/ 279 h 501"/>
                      <a:gd name="T10" fmla="*/ 209 w 370"/>
                      <a:gd name="T11" fmla="*/ 294 h 501"/>
                      <a:gd name="T12" fmla="*/ 191 w 370"/>
                      <a:gd name="T13" fmla="*/ 344 h 501"/>
                      <a:gd name="T14" fmla="*/ 163 w 370"/>
                      <a:gd name="T15" fmla="*/ 414 h 501"/>
                      <a:gd name="T16" fmla="*/ 132 w 370"/>
                      <a:gd name="T17" fmla="*/ 480 h 501"/>
                      <a:gd name="T18" fmla="*/ 97 w 370"/>
                      <a:gd name="T19" fmla="*/ 501 h 501"/>
                      <a:gd name="T20" fmla="*/ 46 w 370"/>
                      <a:gd name="T21" fmla="*/ 501 h 501"/>
                      <a:gd name="T22" fmla="*/ 14 w 370"/>
                      <a:gd name="T23" fmla="*/ 486 h 501"/>
                      <a:gd name="T24" fmla="*/ 0 w 370"/>
                      <a:gd name="T25" fmla="*/ 446 h 501"/>
                      <a:gd name="T26" fmla="*/ 3 w 370"/>
                      <a:gd name="T27" fmla="*/ 401 h 501"/>
                      <a:gd name="T28" fmla="*/ 19 w 370"/>
                      <a:gd name="T29" fmla="*/ 318 h 501"/>
                      <a:gd name="T30" fmla="*/ 52 w 370"/>
                      <a:gd name="T31" fmla="*/ 251 h 501"/>
                      <a:gd name="T32" fmla="*/ 90 w 370"/>
                      <a:gd name="T33" fmla="*/ 193 h 501"/>
                      <a:gd name="T34" fmla="*/ 160 w 370"/>
                      <a:gd name="T35" fmla="*/ 69 h 501"/>
                      <a:gd name="T36" fmla="*/ 207 w 370"/>
                      <a:gd name="T37" fmla="*/ 14 h 501"/>
                      <a:gd name="T38" fmla="*/ 269 w 370"/>
                      <a:gd name="T39" fmla="*/ 0 h 501"/>
                      <a:gd name="T40" fmla="*/ 305 w 370"/>
                      <a:gd name="T41" fmla="*/ 9 h 501"/>
                      <a:gd name="T42" fmla="*/ 331 w 370"/>
                      <a:gd name="T43" fmla="*/ 28 h 501"/>
                      <a:gd name="T44" fmla="*/ 357 w 370"/>
                      <a:gd name="T45" fmla="*/ 61 h 501"/>
                      <a:gd name="T46" fmla="*/ 370 w 370"/>
                      <a:gd name="T47" fmla="*/ 9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0" h="501">
                        <a:moveTo>
                          <a:pt x="370" y="97"/>
                        </a:moveTo>
                        <a:lnTo>
                          <a:pt x="362" y="159"/>
                        </a:lnTo>
                        <a:lnTo>
                          <a:pt x="331" y="214"/>
                        </a:lnTo>
                        <a:lnTo>
                          <a:pt x="276" y="266"/>
                        </a:lnTo>
                        <a:lnTo>
                          <a:pt x="239" y="279"/>
                        </a:lnTo>
                        <a:lnTo>
                          <a:pt x="209" y="294"/>
                        </a:lnTo>
                        <a:lnTo>
                          <a:pt x="191" y="344"/>
                        </a:lnTo>
                        <a:lnTo>
                          <a:pt x="163" y="414"/>
                        </a:lnTo>
                        <a:lnTo>
                          <a:pt x="132" y="480"/>
                        </a:lnTo>
                        <a:lnTo>
                          <a:pt x="97" y="501"/>
                        </a:lnTo>
                        <a:lnTo>
                          <a:pt x="46" y="501"/>
                        </a:lnTo>
                        <a:lnTo>
                          <a:pt x="14" y="486"/>
                        </a:lnTo>
                        <a:lnTo>
                          <a:pt x="0" y="446"/>
                        </a:lnTo>
                        <a:lnTo>
                          <a:pt x="3" y="401"/>
                        </a:lnTo>
                        <a:lnTo>
                          <a:pt x="19" y="318"/>
                        </a:lnTo>
                        <a:lnTo>
                          <a:pt x="52" y="251"/>
                        </a:lnTo>
                        <a:lnTo>
                          <a:pt x="90" y="193"/>
                        </a:lnTo>
                        <a:lnTo>
                          <a:pt x="160" y="69"/>
                        </a:lnTo>
                        <a:lnTo>
                          <a:pt x="207" y="14"/>
                        </a:lnTo>
                        <a:lnTo>
                          <a:pt x="269" y="0"/>
                        </a:lnTo>
                        <a:lnTo>
                          <a:pt x="305" y="9"/>
                        </a:lnTo>
                        <a:lnTo>
                          <a:pt x="331" y="28"/>
                        </a:lnTo>
                        <a:lnTo>
                          <a:pt x="357" y="61"/>
                        </a:lnTo>
                        <a:lnTo>
                          <a:pt x="370" y="97"/>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23681" name="Freeform 129"/>
                  <p:cNvSpPr>
                    <a:spLocks/>
                  </p:cNvSpPr>
                  <p:nvPr/>
                </p:nvSpPr>
                <p:spPr bwMode="auto">
                  <a:xfrm>
                    <a:off x="2948" y="1163"/>
                    <a:ext cx="14" cy="17"/>
                  </a:xfrm>
                  <a:custGeom>
                    <a:avLst/>
                    <a:gdLst>
                      <a:gd name="T0" fmla="*/ 17 w 98"/>
                      <a:gd name="T1" fmla="*/ 0 h 114"/>
                      <a:gd name="T2" fmla="*/ 57 w 98"/>
                      <a:gd name="T3" fmla="*/ 0 h 114"/>
                      <a:gd name="T4" fmla="*/ 96 w 98"/>
                      <a:gd name="T5" fmla="*/ 14 h 114"/>
                      <a:gd name="T6" fmla="*/ 98 w 98"/>
                      <a:gd name="T7" fmla="*/ 59 h 114"/>
                      <a:gd name="T8" fmla="*/ 86 w 98"/>
                      <a:gd name="T9" fmla="*/ 92 h 114"/>
                      <a:gd name="T10" fmla="*/ 48 w 98"/>
                      <a:gd name="T11" fmla="*/ 114 h 114"/>
                      <a:gd name="T12" fmla="*/ 21 w 98"/>
                      <a:gd name="T13" fmla="*/ 102 h 114"/>
                      <a:gd name="T14" fmla="*/ 11 w 98"/>
                      <a:gd name="T15" fmla="*/ 83 h 114"/>
                      <a:gd name="T16" fmla="*/ 0 w 98"/>
                      <a:gd name="T17" fmla="*/ 54 h 114"/>
                      <a:gd name="T18" fmla="*/ 4 w 98"/>
                      <a:gd name="T19" fmla="*/ 16 h 114"/>
                      <a:gd name="T20" fmla="*/ 17 w 98"/>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8" h="114">
                        <a:moveTo>
                          <a:pt x="17" y="0"/>
                        </a:moveTo>
                        <a:lnTo>
                          <a:pt x="57" y="0"/>
                        </a:lnTo>
                        <a:lnTo>
                          <a:pt x="96" y="14"/>
                        </a:lnTo>
                        <a:lnTo>
                          <a:pt x="98" y="59"/>
                        </a:lnTo>
                        <a:lnTo>
                          <a:pt x="86" y="92"/>
                        </a:lnTo>
                        <a:lnTo>
                          <a:pt x="48" y="114"/>
                        </a:lnTo>
                        <a:lnTo>
                          <a:pt x="21" y="102"/>
                        </a:lnTo>
                        <a:lnTo>
                          <a:pt x="11" y="83"/>
                        </a:lnTo>
                        <a:lnTo>
                          <a:pt x="0" y="54"/>
                        </a:lnTo>
                        <a:lnTo>
                          <a:pt x="4" y="16"/>
                        </a:lnTo>
                        <a:lnTo>
                          <a:pt x="17" y="0"/>
                        </a:lnTo>
                        <a:close/>
                      </a:path>
                    </a:pathLst>
                  </a:custGeom>
                  <a:solidFill>
                    <a:srgbClr val="FFD7AF"/>
                  </a:solidFill>
                  <a:ln w="1588">
                    <a:solidFill>
                      <a:srgbClr val="000000"/>
                    </a:solidFill>
                    <a:prstDash val="solid"/>
                    <a:round/>
                    <a:headEnd/>
                    <a:tailEnd/>
                  </a:ln>
                </p:spPr>
                <p:txBody>
                  <a:bodyPr/>
                  <a:lstStyle/>
                  <a:p>
                    <a:endParaRPr lang="zh-CN" altLang="en-US"/>
                  </a:p>
                </p:txBody>
              </p:sp>
              <p:sp>
                <p:nvSpPr>
                  <p:cNvPr id="23682" name="Freeform 130"/>
                  <p:cNvSpPr>
                    <a:spLocks/>
                  </p:cNvSpPr>
                  <p:nvPr/>
                </p:nvSpPr>
                <p:spPr bwMode="auto">
                  <a:xfrm>
                    <a:off x="2902" y="1083"/>
                    <a:ext cx="45" cy="90"/>
                  </a:xfrm>
                  <a:custGeom>
                    <a:avLst/>
                    <a:gdLst>
                      <a:gd name="T0" fmla="*/ 317 w 317"/>
                      <a:gd name="T1" fmla="*/ 90 h 626"/>
                      <a:gd name="T2" fmla="*/ 303 w 317"/>
                      <a:gd name="T3" fmla="*/ 48 h 626"/>
                      <a:gd name="T4" fmla="*/ 280 w 317"/>
                      <a:gd name="T5" fmla="*/ 18 h 626"/>
                      <a:gd name="T6" fmla="*/ 245 w 317"/>
                      <a:gd name="T7" fmla="*/ 7 h 626"/>
                      <a:gd name="T8" fmla="*/ 200 w 317"/>
                      <a:gd name="T9" fmla="*/ 0 h 626"/>
                      <a:gd name="T10" fmla="*/ 138 w 317"/>
                      <a:gd name="T11" fmla="*/ 21 h 626"/>
                      <a:gd name="T12" fmla="*/ 92 w 317"/>
                      <a:gd name="T13" fmla="*/ 49 h 626"/>
                      <a:gd name="T14" fmla="*/ 53 w 317"/>
                      <a:gd name="T15" fmla="*/ 118 h 626"/>
                      <a:gd name="T16" fmla="*/ 30 w 317"/>
                      <a:gd name="T17" fmla="*/ 277 h 626"/>
                      <a:gd name="T18" fmla="*/ 3 w 317"/>
                      <a:gd name="T19" fmla="*/ 394 h 626"/>
                      <a:gd name="T20" fmla="*/ 0 w 317"/>
                      <a:gd name="T21" fmla="*/ 512 h 626"/>
                      <a:gd name="T22" fmla="*/ 8 w 317"/>
                      <a:gd name="T23" fmla="*/ 567 h 626"/>
                      <a:gd name="T24" fmla="*/ 33 w 317"/>
                      <a:gd name="T25" fmla="*/ 608 h 626"/>
                      <a:gd name="T26" fmla="*/ 91 w 317"/>
                      <a:gd name="T27" fmla="*/ 626 h 626"/>
                      <a:gd name="T28" fmla="*/ 145 w 317"/>
                      <a:gd name="T29" fmla="*/ 601 h 626"/>
                      <a:gd name="T30" fmla="*/ 173 w 317"/>
                      <a:gd name="T31" fmla="*/ 539 h 626"/>
                      <a:gd name="T32" fmla="*/ 193 w 317"/>
                      <a:gd name="T33" fmla="*/ 436 h 626"/>
                      <a:gd name="T34" fmla="*/ 221 w 317"/>
                      <a:gd name="T35" fmla="*/ 341 h 626"/>
                      <a:gd name="T36" fmla="*/ 267 w 317"/>
                      <a:gd name="T37" fmla="*/ 253 h 626"/>
                      <a:gd name="T38" fmla="*/ 300 w 317"/>
                      <a:gd name="T39" fmla="*/ 155 h 626"/>
                      <a:gd name="T40" fmla="*/ 317 w 317"/>
                      <a:gd name="T41" fmla="*/ 90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7" h="626">
                        <a:moveTo>
                          <a:pt x="317" y="90"/>
                        </a:moveTo>
                        <a:lnTo>
                          <a:pt x="303" y="48"/>
                        </a:lnTo>
                        <a:lnTo>
                          <a:pt x="280" y="18"/>
                        </a:lnTo>
                        <a:lnTo>
                          <a:pt x="245" y="7"/>
                        </a:lnTo>
                        <a:lnTo>
                          <a:pt x="200" y="0"/>
                        </a:lnTo>
                        <a:lnTo>
                          <a:pt x="138" y="21"/>
                        </a:lnTo>
                        <a:lnTo>
                          <a:pt x="92" y="49"/>
                        </a:lnTo>
                        <a:lnTo>
                          <a:pt x="53" y="118"/>
                        </a:lnTo>
                        <a:lnTo>
                          <a:pt x="30" y="277"/>
                        </a:lnTo>
                        <a:lnTo>
                          <a:pt x="3" y="394"/>
                        </a:lnTo>
                        <a:lnTo>
                          <a:pt x="0" y="512"/>
                        </a:lnTo>
                        <a:lnTo>
                          <a:pt x="8" y="567"/>
                        </a:lnTo>
                        <a:lnTo>
                          <a:pt x="33" y="608"/>
                        </a:lnTo>
                        <a:lnTo>
                          <a:pt x="91" y="626"/>
                        </a:lnTo>
                        <a:lnTo>
                          <a:pt x="145" y="601"/>
                        </a:lnTo>
                        <a:lnTo>
                          <a:pt x="173" y="539"/>
                        </a:lnTo>
                        <a:lnTo>
                          <a:pt x="193" y="436"/>
                        </a:lnTo>
                        <a:lnTo>
                          <a:pt x="221" y="341"/>
                        </a:lnTo>
                        <a:lnTo>
                          <a:pt x="267" y="253"/>
                        </a:lnTo>
                        <a:lnTo>
                          <a:pt x="300" y="155"/>
                        </a:lnTo>
                        <a:lnTo>
                          <a:pt x="317" y="90"/>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23683" name="Freeform 131"/>
                  <p:cNvSpPr>
                    <a:spLocks/>
                  </p:cNvSpPr>
                  <p:nvPr/>
                </p:nvSpPr>
                <p:spPr bwMode="auto">
                  <a:xfrm>
                    <a:off x="2904" y="1147"/>
                    <a:ext cx="19" cy="21"/>
                  </a:xfrm>
                  <a:custGeom>
                    <a:avLst/>
                    <a:gdLst>
                      <a:gd name="T0" fmla="*/ 131 w 132"/>
                      <a:gd name="T1" fmla="*/ 24 h 152"/>
                      <a:gd name="T2" fmla="*/ 132 w 132"/>
                      <a:gd name="T3" fmla="*/ 80 h 152"/>
                      <a:gd name="T4" fmla="*/ 113 w 132"/>
                      <a:gd name="T5" fmla="*/ 137 h 152"/>
                      <a:gd name="T6" fmla="*/ 78 w 132"/>
                      <a:gd name="T7" fmla="*/ 152 h 152"/>
                      <a:gd name="T8" fmla="*/ 26 w 132"/>
                      <a:gd name="T9" fmla="*/ 137 h 152"/>
                      <a:gd name="T10" fmla="*/ 10 w 132"/>
                      <a:gd name="T11" fmla="*/ 111 h 152"/>
                      <a:gd name="T12" fmla="*/ 2 w 132"/>
                      <a:gd name="T13" fmla="*/ 81 h 152"/>
                      <a:gd name="T14" fmla="*/ 0 w 132"/>
                      <a:gd name="T15" fmla="*/ 39 h 152"/>
                      <a:gd name="T16" fmla="*/ 22 w 132"/>
                      <a:gd name="T17" fmla="*/ 10 h 152"/>
                      <a:gd name="T18" fmla="*/ 92 w 132"/>
                      <a:gd name="T19" fmla="*/ 0 h 152"/>
                      <a:gd name="T20" fmla="*/ 131 w 132"/>
                      <a:gd name="T21" fmla="*/ 2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2" h="152">
                        <a:moveTo>
                          <a:pt x="131" y="24"/>
                        </a:moveTo>
                        <a:lnTo>
                          <a:pt x="132" y="80"/>
                        </a:lnTo>
                        <a:lnTo>
                          <a:pt x="113" y="137"/>
                        </a:lnTo>
                        <a:lnTo>
                          <a:pt x="78" y="152"/>
                        </a:lnTo>
                        <a:lnTo>
                          <a:pt x="26" y="137"/>
                        </a:lnTo>
                        <a:lnTo>
                          <a:pt x="10" y="111"/>
                        </a:lnTo>
                        <a:lnTo>
                          <a:pt x="2" y="81"/>
                        </a:lnTo>
                        <a:lnTo>
                          <a:pt x="0" y="39"/>
                        </a:lnTo>
                        <a:lnTo>
                          <a:pt x="22" y="10"/>
                        </a:lnTo>
                        <a:lnTo>
                          <a:pt x="92" y="0"/>
                        </a:lnTo>
                        <a:lnTo>
                          <a:pt x="131" y="24"/>
                        </a:lnTo>
                        <a:close/>
                      </a:path>
                    </a:pathLst>
                  </a:custGeom>
                  <a:solidFill>
                    <a:srgbClr val="FFD7AF"/>
                  </a:solidFill>
                  <a:ln w="1588">
                    <a:solidFill>
                      <a:srgbClr val="000000"/>
                    </a:solidFill>
                    <a:prstDash val="solid"/>
                    <a:round/>
                    <a:headEnd/>
                    <a:tailEnd/>
                  </a:ln>
                </p:spPr>
                <p:txBody>
                  <a:bodyPr/>
                  <a:lstStyle/>
                  <a:p>
                    <a:endParaRPr lang="zh-CN" altLang="en-US"/>
                  </a:p>
                </p:txBody>
              </p:sp>
              <p:sp>
                <p:nvSpPr>
                  <p:cNvPr id="23684" name="Freeform 132"/>
                  <p:cNvSpPr>
                    <a:spLocks/>
                  </p:cNvSpPr>
                  <p:nvPr/>
                </p:nvSpPr>
                <p:spPr bwMode="auto">
                  <a:xfrm>
                    <a:off x="2833" y="1089"/>
                    <a:ext cx="83" cy="135"/>
                  </a:xfrm>
                  <a:custGeom>
                    <a:avLst/>
                    <a:gdLst>
                      <a:gd name="T0" fmla="*/ 242 w 578"/>
                      <a:gd name="T1" fmla="*/ 117 h 941"/>
                      <a:gd name="T2" fmla="*/ 326 w 578"/>
                      <a:gd name="T3" fmla="*/ 97 h 941"/>
                      <a:gd name="T4" fmla="*/ 381 w 578"/>
                      <a:gd name="T5" fmla="*/ 62 h 941"/>
                      <a:gd name="T6" fmla="*/ 450 w 578"/>
                      <a:gd name="T7" fmla="*/ 21 h 941"/>
                      <a:gd name="T8" fmla="*/ 526 w 578"/>
                      <a:gd name="T9" fmla="*/ 0 h 941"/>
                      <a:gd name="T10" fmla="*/ 554 w 578"/>
                      <a:gd name="T11" fmla="*/ 10 h 941"/>
                      <a:gd name="T12" fmla="*/ 574 w 578"/>
                      <a:gd name="T13" fmla="*/ 33 h 941"/>
                      <a:gd name="T14" fmla="*/ 578 w 578"/>
                      <a:gd name="T15" fmla="*/ 71 h 941"/>
                      <a:gd name="T16" fmla="*/ 567 w 578"/>
                      <a:gd name="T17" fmla="*/ 117 h 941"/>
                      <a:gd name="T18" fmla="*/ 557 w 578"/>
                      <a:gd name="T19" fmla="*/ 158 h 941"/>
                      <a:gd name="T20" fmla="*/ 526 w 578"/>
                      <a:gd name="T21" fmla="*/ 207 h 941"/>
                      <a:gd name="T22" fmla="*/ 454 w 578"/>
                      <a:gd name="T23" fmla="*/ 276 h 941"/>
                      <a:gd name="T24" fmla="*/ 402 w 578"/>
                      <a:gd name="T25" fmla="*/ 311 h 941"/>
                      <a:gd name="T26" fmla="*/ 360 w 578"/>
                      <a:gd name="T27" fmla="*/ 331 h 941"/>
                      <a:gd name="T28" fmla="*/ 367 w 578"/>
                      <a:gd name="T29" fmla="*/ 407 h 941"/>
                      <a:gd name="T30" fmla="*/ 374 w 578"/>
                      <a:gd name="T31" fmla="*/ 477 h 941"/>
                      <a:gd name="T32" fmla="*/ 367 w 578"/>
                      <a:gd name="T33" fmla="*/ 580 h 941"/>
                      <a:gd name="T34" fmla="*/ 353 w 578"/>
                      <a:gd name="T35" fmla="*/ 642 h 941"/>
                      <a:gd name="T36" fmla="*/ 347 w 578"/>
                      <a:gd name="T37" fmla="*/ 705 h 941"/>
                      <a:gd name="T38" fmla="*/ 315 w 578"/>
                      <a:gd name="T39" fmla="*/ 769 h 941"/>
                      <a:gd name="T40" fmla="*/ 287 w 578"/>
                      <a:gd name="T41" fmla="*/ 815 h 941"/>
                      <a:gd name="T42" fmla="*/ 235 w 578"/>
                      <a:gd name="T43" fmla="*/ 859 h 941"/>
                      <a:gd name="T44" fmla="*/ 187 w 578"/>
                      <a:gd name="T45" fmla="*/ 899 h 941"/>
                      <a:gd name="T46" fmla="*/ 135 w 578"/>
                      <a:gd name="T47" fmla="*/ 926 h 941"/>
                      <a:gd name="T48" fmla="*/ 97 w 578"/>
                      <a:gd name="T49" fmla="*/ 941 h 941"/>
                      <a:gd name="T50" fmla="*/ 62 w 578"/>
                      <a:gd name="T51" fmla="*/ 865 h 941"/>
                      <a:gd name="T52" fmla="*/ 42 w 578"/>
                      <a:gd name="T53" fmla="*/ 787 h 941"/>
                      <a:gd name="T54" fmla="*/ 7 w 578"/>
                      <a:gd name="T55" fmla="*/ 670 h 941"/>
                      <a:gd name="T56" fmla="*/ 0 w 578"/>
                      <a:gd name="T57" fmla="*/ 615 h 941"/>
                      <a:gd name="T58" fmla="*/ 28 w 578"/>
                      <a:gd name="T59" fmla="*/ 525 h 941"/>
                      <a:gd name="T60" fmla="*/ 55 w 578"/>
                      <a:gd name="T61" fmla="*/ 401 h 941"/>
                      <a:gd name="T62" fmla="*/ 90 w 578"/>
                      <a:gd name="T63" fmla="*/ 242 h 941"/>
                      <a:gd name="T64" fmla="*/ 124 w 578"/>
                      <a:gd name="T65" fmla="*/ 166 h 941"/>
                      <a:gd name="T66" fmla="*/ 187 w 578"/>
                      <a:gd name="T67" fmla="*/ 131 h 941"/>
                      <a:gd name="T68" fmla="*/ 242 w 578"/>
                      <a:gd name="T69" fmla="*/ 117 h 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78" h="941">
                        <a:moveTo>
                          <a:pt x="242" y="117"/>
                        </a:moveTo>
                        <a:lnTo>
                          <a:pt x="326" y="97"/>
                        </a:lnTo>
                        <a:lnTo>
                          <a:pt x="381" y="62"/>
                        </a:lnTo>
                        <a:lnTo>
                          <a:pt x="450" y="21"/>
                        </a:lnTo>
                        <a:lnTo>
                          <a:pt x="526" y="0"/>
                        </a:lnTo>
                        <a:lnTo>
                          <a:pt x="554" y="10"/>
                        </a:lnTo>
                        <a:lnTo>
                          <a:pt x="574" y="33"/>
                        </a:lnTo>
                        <a:lnTo>
                          <a:pt x="578" y="71"/>
                        </a:lnTo>
                        <a:lnTo>
                          <a:pt x="567" y="117"/>
                        </a:lnTo>
                        <a:lnTo>
                          <a:pt x="557" y="158"/>
                        </a:lnTo>
                        <a:lnTo>
                          <a:pt x="526" y="207"/>
                        </a:lnTo>
                        <a:lnTo>
                          <a:pt x="454" y="276"/>
                        </a:lnTo>
                        <a:lnTo>
                          <a:pt x="402" y="311"/>
                        </a:lnTo>
                        <a:lnTo>
                          <a:pt x="360" y="331"/>
                        </a:lnTo>
                        <a:lnTo>
                          <a:pt x="367" y="407"/>
                        </a:lnTo>
                        <a:lnTo>
                          <a:pt x="374" y="477"/>
                        </a:lnTo>
                        <a:lnTo>
                          <a:pt x="367" y="580"/>
                        </a:lnTo>
                        <a:lnTo>
                          <a:pt x="353" y="642"/>
                        </a:lnTo>
                        <a:lnTo>
                          <a:pt x="347" y="705"/>
                        </a:lnTo>
                        <a:lnTo>
                          <a:pt x="315" y="769"/>
                        </a:lnTo>
                        <a:lnTo>
                          <a:pt x="287" y="815"/>
                        </a:lnTo>
                        <a:lnTo>
                          <a:pt x="235" y="859"/>
                        </a:lnTo>
                        <a:lnTo>
                          <a:pt x="187" y="899"/>
                        </a:lnTo>
                        <a:lnTo>
                          <a:pt x="135" y="926"/>
                        </a:lnTo>
                        <a:lnTo>
                          <a:pt x="97" y="941"/>
                        </a:lnTo>
                        <a:lnTo>
                          <a:pt x="62" y="865"/>
                        </a:lnTo>
                        <a:lnTo>
                          <a:pt x="42" y="787"/>
                        </a:lnTo>
                        <a:lnTo>
                          <a:pt x="7" y="670"/>
                        </a:lnTo>
                        <a:lnTo>
                          <a:pt x="0" y="615"/>
                        </a:lnTo>
                        <a:lnTo>
                          <a:pt x="28" y="525"/>
                        </a:lnTo>
                        <a:lnTo>
                          <a:pt x="55" y="401"/>
                        </a:lnTo>
                        <a:lnTo>
                          <a:pt x="90" y="242"/>
                        </a:lnTo>
                        <a:lnTo>
                          <a:pt x="124" y="166"/>
                        </a:lnTo>
                        <a:lnTo>
                          <a:pt x="187" y="131"/>
                        </a:lnTo>
                        <a:lnTo>
                          <a:pt x="242" y="117"/>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23685" name="Freeform 133"/>
                  <p:cNvSpPr>
                    <a:spLocks/>
                  </p:cNvSpPr>
                  <p:nvPr/>
                </p:nvSpPr>
                <p:spPr bwMode="auto">
                  <a:xfrm>
                    <a:off x="2883" y="1090"/>
                    <a:ext cx="30" cy="21"/>
                  </a:xfrm>
                  <a:custGeom>
                    <a:avLst/>
                    <a:gdLst>
                      <a:gd name="T0" fmla="*/ 0 w 210"/>
                      <a:gd name="T1" fmla="*/ 83 h 149"/>
                      <a:gd name="T2" fmla="*/ 27 w 210"/>
                      <a:gd name="T3" fmla="*/ 135 h 149"/>
                      <a:gd name="T4" fmla="*/ 55 w 210"/>
                      <a:gd name="T5" fmla="*/ 149 h 149"/>
                      <a:gd name="T6" fmla="*/ 120 w 210"/>
                      <a:gd name="T7" fmla="*/ 132 h 149"/>
                      <a:gd name="T8" fmla="*/ 182 w 210"/>
                      <a:gd name="T9" fmla="*/ 104 h 149"/>
                      <a:gd name="T10" fmla="*/ 207 w 210"/>
                      <a:gd name="T11" fmla="*/ 83 h 149"/>
                      <a:gd name="T12" fmla="*/ 210 w 210"/>
                      <a:gd name="T13" fmla="*/ 31 h 149"/>
                      <a:gd name="T14" fmla="*/ 189 w 210"/>
                      <a:gd name="T15" fmla="*/ 0 h 149"/>
                      <a:gd name="T16" fmla="*/ 141 w 210"/>
                      <a:gd name="T17" fmla="*/ 4 h 149"/>
                      <a:gd name="T18" fmla="*/ 103 w 210"/>
                      <a:gd name="T19" fmla="*/ 20 h 149"/>
                      <a:gd name="T20" fmla="*/ 62 w 210"/>
                      <a:gd name="T21" fmla="*/ 41 h 149"/>
                      <a:gd name="T22" fmla="*/ 0 w 210"/>
                      <a:gd name="T23" fmla="*/ 83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0" h="149">
                        <a:moveTo>
                          <a:pt x="0" y="83"/>
                        </a:moveTo>
                        <a:lnTo>
                          <a:pt x="27" y="135"/>
                        </a:lnTo>
                        <a:lnTo>
                          <a:pt x="55" y="149"/>
                        </a:lnTo>
                        <a:lnTo>
                          <a:pt x="120" y="132"/>
                        </a:lnTo>
                        <a:lnTo>
                          <a:pt x="182" y="104"/>
                        </a:lnTo>
                        <a:lnTo>
                          <a:pt x="207" y="83"/>
                        </a:lnTo>
                        <a:lnTo>
                          <a:pt x="210" y="31"/>
                        </a:lnTo>
                        <a:lnTo>
                          <a:pt x="189" y="0"/>
                        </a:lnTo>
                        <a:lnTo>
                          <a:pt x="141" y="4"/>
                        </a:lnTo>
                        <a:lnTo>
                          <a:pt x="103" y="20"/>
                        </a:lnTo>
                        <a:lnTo>
                          <a:pt x="62" y="41"/>
                        </a:lnTo>
                        <a:lnTo>
                          <a:pt x="0" y="83"/>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23686" name="Freeform 134"/>
                  <p:cNvSpPr>
                    <a:spLocks/>
                  </p:cNvSpPr>
                  <p:nvPr/>
                </p:nvSpPr>
                <p:spPr bwMode="auto">
                  <a:xfrm>
                    <a:off x="2974" y="1146"/>
                    <a:ext cx="1" cy="6"/>
                  </a:xfrm>
                  <a:custGeom>
                    <a:avLst/>
                    <a:gdLst>
                      <a:gd name="T0" fmla="*/ 7 w 7"/>
                      <a:gd name="T1" fmla="*/ 42 h 42"/>
                      <a:gd name="T2" fmla="*/ 7 w 7"/>
                      <a:gd name="T3" fmla="*/ 18 h 42"/>
                      <a:gd name="T4" fmla="*/ 0 w 7"/>
                      <a:gd name="T5" fmla="*/ 0 h 42"/>
                    </a:gdLst>
                    <a:ahLst/>
                    <a:cxnLst>
                      <a:cxn ang="0">
                        <a:pos x="T0" y="T1"/>
                      </a:cxn>
                      <a:cxn ang="0">
                        <a:pos x="T2" y="T3"/>
                      </a:cxn>
                      <a:cxn ang="0">
                        <a:pos x="T4" y="T5"/>
                      </a:cxn>
                    </a:cxnLst>
                    <a:rect l="0" t="0" r="r" b="b"/>
                    <a:pathLst>
                      <a:path w="7" h="42">
                        <a:moveTo>
                          <a:pt x="7" y="42"/>
                        </a:moveTo>
                        <a:lnTo>
                          <a:pt x="7" y="18"/>
                        </a:lnTo>
                        <a:lnTo>
                          <a:pt x="0" y="0"/>
                        </a:lnTo>
                      </a:path>
                    </a:pathLst>
                  </a:custGeom>
                  <a:solidFill>
                    <a:srgbClr val="FFD7AF"/>
                  </a:solidFill>
                  <a:ln w="1588">
                    <a:solidFill>
                      <a:srgbClr val="000000"/>
                    </a:solidFill>
                    <a:prstDash val="solid"/>
                    <a:round/>
                    <a:headEnd/>
                    <a:tailEnd/>
                  </a:ln>
                </p:spPr>
                <p:txBody>
                  <a:bodyPr/>
                  <a:lstStyle/>
                  <a:p>
                    <a:endParaRPr lang="zh-CN" altLang="en-US"/>
                  </a:p>
                </p:txBody>
              </p:sp>
            </p:grpSp>
          </p:grpSp>
          <p:sp>
            <p:nvSpPr>
              <p:cNvPr id="23688" name="Text Box 136"/>
              <p:cNvSpPr txBox="1">
                <a:spLocks noChangeArrowheads="1"/>
              </p:cNvSpPr>
              <p:nvPr/>
            </p:nvSpPr>
            <p:spPr bwMode="auto">
              <a:xfrm>
                <a:off x="1519" y="1933"/>
                <a:ext cx="3448"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           </a:t>
                </a:r>
                <a:r>
                  <a:rPr lang="zh-CN" altLang="en-US" b="1"/>
                  <a:t>开设数学建模课的主要目的为了提高学        生的</a:t>
                </a:r>
                <a:r>
                  <a:rPr lang="zh-CN" altLang="en-US" b="1">
                    <a:solidFill>
                      <a:srgbClr val="CC0000"/>
                    </a:solidFill>
                  </a:rPr>
                  <a:t>综合素质</a:t>
                </a:r>
                <a:r>
                  <a:rPr lang="zh-CN" altLang="en-US" b="1"/>
                  <a:t>，增强  </a:t>
                </a:r>
                <a:r>
                  <a:rPr lang="zh-CN" altLang="en-US" b="1">
                    <a:solidFill>
                      <a:srgbClr val="CC0000"/>
                    </a:solidFill>
                  </a:rPr>
                  <a:t>应用数学知识</a:t>
                </a:r>
                <a:r>
                  <a:rPr lang="zh-CN" altLang="en-US" b="1"/>
                  <a:t>  解决实际问        题的本领。</a:t>
                </a:r>
              </a:p>
            </p:txBody>
          </p:sp>
        </p:grpSp>
      </p:grpSp>
      <p:sp>
        <p:nvSpPr>
          <p:cNvPr id="23694" name="Rectangle 142"/>
          <p:cNvSpPr>
            <a:spLocks noChangeArrowheads="1"/>
          </p:cNvSpPr>
          <p:nvPr/>
        </p:nvSpPr>
        <p:spPr bwMode="auto">
          <a:xfrm>
            <a:off x="611188" y="1628775"/>
            <a:ext cx="7993062" cy="4824413"/>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3713" name="Group 161"/>
          <p:cNvGrpSpPr>
            <a:grpSpLocks/>
          </p:cNvGrpSpPr>
          <p:nvPr/>
        </p:nvGrpSpPr>
        <p:grpSpPr bwMode="auto">
          <a:xfrm>
            <a:off x="2268538" y="333375"/>
            <a:ext cx="5040312" cy="6048375"/>
            <a:chOff x="1610" y="210"/>
            <a:chExt cx="3175" cy="3810"/>
          </a:xfrm>
        </p:grpSpPr>
        <p:sp>
          <p:nvSpPr>
            <p:cNvPr id="23698" name="AutoShape 146"/>
            <p:cNvSpPr>
              <a:spLocks noChangeArrowheads="1"/>
            </p:cNvSpPr>
            <p:nvPr/>
          </p:nvSpPr>
          <p:spPr bwMode="auto">
            <a:xfrm rot="10800000" flipH="1">
              <a:off x="1610" y="210"/>
              <a:ext cx="3175" cy="3810"/>
            </a:xfrm>
            <a:prstGeom prst="verticalScroll">
              <a:avLst>
                <a:gd name="adj" fmla="val 12500"/>
              </a:avLst>
            </a:prstGeom>
            <a:solidFill>
              <a:srgbClr val="CC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23563" name="Text Box 11"/>
            <p:cNvSpPr txBox="1">
              <a:spLocks noChangeArrowheads="1"/>
            </p:cNvSpPr>
            <p:nvPr/>
          </p:nvSpPr>
          <p:spPr bwMode="auto">
            <a:xfrm>
              <a:off x="2198" y="473"/>
              <a:ext cx="1997" cy="3048"/>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FFFF99"/>
                  </a:solidFill>
                  <a:latin typeface="隶书" pitchFamily="49" charset="-122"/>
                  <a:ea typeface="隶书" pitchFamily="49" charset="-122"/>
                </a:rPr>
                <a:t>仅最近几年里，我校学生都在只参加了半年左右的学习和实践后，就在国际性的竞赛（美国大学生数学建模竞赛）中交出了非常出色的研究论文，夺得了特等奖兼</a:t>
              </a:r>
              <a:r>
                <a:rPr lang="en-US" altLang="zh-CN" sz="2400" b="1">
                  <a:solidFill>
                    <a:srgbClr val="FFFF99"/>
                  </a:solidFill>
                  <a:latin typeface="隶书" pitchFamily="49" charset="-122"/>
                  <a:ea typeface="隶书" pitchFamily="49" charset="-122"/>
                </a:rPr>
                <a:t>INFORMS</a:t>
              </a:r>
              <a:r>
                <a:rPr lang="zh-CN" altLang="en-US" sz="2400" b="1">
                  <a:solidFill>
                    <a:srgbClr val="FFFF99"/>
                  </a:solidFill>
                  <a:latin typeface="隶书" pitchFamily="49" charset="-122"/>
                  <a:ea typeface="隶书" pitchFamily="49" charset="-122"/>
                </a:rPr>
                <a:t>奖</a:t>
              </a:r>
              <a:r>
                <a:rPr lang="en-US" altLang="zh-CN" sz="2400" b="1">
                  <a:solidFill>
                    <a:srgbClr val="FFFF99"/>
                  </a:solidFill>
                  <a:latin typeface="隶书" pitchFamily="49" charset="-122"/>
                  <a:ea typeface="隶书" pitchFamily="49" charset="-122"/>
                </a:rPr>
                <a:t>2</a:t>
              </a:r>
              <a:r>
                <a:rPr lang="zh-CN" altLang="en-US" sz="2400" b="1">
                  <a:solidFill>
                    <a:srgbClr val="FFFF99"/>
                  </a:solidFill>
                  <a:latin typeface="隶书" pitchFamily="49" charset="-122"/>
                  <a:ea typeface="隶书" pitchFamily="49" charset="-122"/>
                </a:rPr>
                <a:t>项（</a:t>
              </a:r>
              <a:r>
                <a:rPr lang="en-US" altLang="zh-CN" sz="2400" b="1">
                  <a:solidFill>
                    <a:srgbClr val="FFFF99"/>
                  </a:solidFill>
                  <a:latin typeface="隶书" pitchFamily="49" charset="-122"/>
                  <a:ea typeface="隶书" pitchFamily="49" charset="-122"/>
                </a:rPr>
                <a:t>1999</a:t>
              </a:r>
              <a:r>
                <a:rPr lang="zh-CN" altLang="en-US" sz="2400" b="1">
                  <a:solidFill>
                    <a:srgbClr val="FFFF99"/>
                  </a:solidFill>
                  <a:latin typeface="隶书" pitchFamily="49" charset="-122"/>
                  <a:ea typeface="隶书" pitchFamily="49" charset="-122"/>
                </a:rPr>
                <a:t>年、</a:t>
              </a:r>
              <a:r>
                <a:rPr lang="en-US" altLang="zh-CN" sz="2400" b="1">
                  <a:solidFill>
                    <a:srgbClr val="FFFF99"/>
                  </a:solidFill>
                  <a:latin typeface="隶书" pitchFamily="49" charset="-122"/>
                  <a:ea typeface="隶书" pitchFamily="49" charset="-122"/>
                </a:rPr>
                <a:t>2003</a:t>
              </a:r>
              <a:r>
                <a:rPr lang="zh-CN" altLang="en-US" sz="2400" b="1">
                  <a:solidFill>
                    <a:srgbClr val="FFFF99"/>
                  </a:solidFill>
                  <a:latin typeface="隶书" pitchFamily="49" charset="-122"/>
                  <a:ea typeface="隶书" pitchFamily="49" charset="-122"/>
                </a:rPr>
                <a:t>年各一项）、</a:t>
              </a:r>
              <a:r>
                <a:rPr lang="en-US" altLang="zh-CN" sz="2400" b="1">
                  <a:solidFill>
                    <a:srgbClr val="FFFF99"/>
                  </a:solidFill>
                  <a:latin typeface="隶书" pitchFamily="49" charset="-122"/>
                  <a:ea typeface="隶书" pitchFamily="49" charset="-122"/>
                </a:rPr>
                <a:t>18</a:t>
              </a:r>
              <a:r>
                <a:rPr lang="zh-CN" altLang="en-US" sz="2400" b="1">
                  <a:solidFill>
                    <a:srgbClr val="FFFF99"/>
                  </a:solidFill>
                  <a:latin typeface="隶书" pitchFamily="49" charset="-122"/>
                  <a:ea typeface="隶书" pitchFamily="49" charset="-122"/>
                </a:rPr>
                <a:t>项一等奖、</a:t>
              </a:r>
              <a:r>
                <a:rPr lang="en-US" altLang="zh-CN" sz="2400" b="1">
                  <a:solidFill>
                    <a:srgbClr val="FFFF99"/>
                  </a:solidFill>
                  <a:latin typeface="隶书" pitchFamily="49" charset="-122"/>
                  <a:ea typeface="隶书" pitchFamily="49" charset="-122"/>
                </a:rPr>
                <a:t>10</a:t>
              </a:r>
              <a:r>
                <a:rPr lang="zh-CN" altLang="en-US" sz="2400" b="1">
                  <a:solidFill>
                    <a:srgbClr val="FFFF99"/>
                  </a:solidFill>
                  <a:latin typeface="隶书" pitchFamily="49" charset="-122"/>
                  <a:ea typeface="隶书" pitchFamily="49" charset="-122"/>
                </a:rPr>
                <a:t>项二等奖的好成绩。</a:t>
              </a:r>
            </a:p>
          </p:txBody>
        </p:sp>
        <p:sp>
          <p:nvSpPr>
            <p:cNvPr id="23699" name="Rectangle 147"/>
            <p:cNvSpPr>
              <a:spLocks noChangeArrowheads="1"/>
            </p:cNvSpPr>
            <p:nvPr/>
          </p:nvSpPr>
          <p:spPr bwMode="auto">
            <a:xfrm>
              <a:off x="2154" y="518"/>
              <a:ext cx="2087" cy="2994"/>
            </a:xfrm>
            <a:prstGeom prst="rect">
              <a:avLst/>
            </a:prstGeom>
            <a:noFill/>
            <a:ln w="28575">
              <a:solidFill>
                <a:srgbClr val="FF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3706" name="Group 154"/>
            <p:cNvGrpSpPr>
              <a:grpSpLocks/>
            </p:cNvGrpSpPr>
            <p:nvPr/>
          </p:nvGrpSpPr>
          <p:grpSpPr bwMode="auto">
            <a:xfrm>
              <a:off x="2426" y="255"/>
              <a:ext cx="1497" cy="227"/>
              <a:chOff x="2744" y="3566"/>
              <a:chExt cx="1497" cy="227"/>
            </a:xfrm>
          </p:grpSpPr>
          <p:sp>
            <p:nvSpPr>
              <p:cNvPr id="23700" name="AutoShape 148"/>
              <p:cNvSpPr>
                <a:spLocks noChangeArrowheads="1"/>
              </p:cNvSpPr>
              <p:nvPr/>
            </p:nvSpPr>
            <p:spPr bwMode="auto">
              <a:xfrm>
                <a:off x="2744" y="3566"/>
                <a:ext cx="227" cy="227"/>
              </a:xfrm>
              <a:prstGeom prst="star5">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01" name="AutoShape 149"/>
              <p:cNvSpPr>
                <a:spLocks noChangeArrowheads="1"/>
              </p:cNvSpPr>
              <p:nvPr/>
            </p:nvSpPr>
            <p:spPr bwMode="auto">
              <a:xfrm>
                <a:off x="3061" y="3566"/>
                <a:ext cx="227" cy="227"/>
              </a:xfrm>
              <a:prstGeom prst="star5">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02" name="AutoShape 150"/>
              <p:cNvSpPr>
                <a:spLocks noChangeArrowheads="1"/>
              </p:cNvSpPr>
              <p:nvPr/>
            </p:nvSpPr>
            <p:spPr bwMode="auto">
              <a:xfrm>
                <a:off x="3379" y="3566"/>
                <a:ext cx="227" cy="227"/>
              </a:xfrm>
              <a:prstGeom prst="star5">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03" name="AutoShape 151"/>
              <p:cNvSpPr>
                <a:spLocks noChangeArrowheads="1"/>
              </p:cNvSpPr>
              <p:nvPr/>
            </p:nvSpPr>
            <p:spPr bwMode="auto">
              <a:xfrm>
                <a:off x="3696" y="3566"/>
                <a:ext cx="227" cy="227"/>
              </a:xfrm>
              <a:prstGeom prst="star5">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04" name="AutoShape 152"/>
              <p:cNvSpPr>
                <a:spLocks noChangeArrowheads="1"/>
              </p:cNvSpPr>
              <p:nvPr/>
            </p:nvSpPr>
            <p:spPr bwMode="auto">
              <a:xfrm>
                <a:off x="4014" y="3566"/>
                <a:ext cx="227" cy="227"/>
              </a:xfrm>
              <a:prstGeom prst="star5">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707" name="Group 155"/>
            <p:cNvGrpSpPr>
              <a:grpSpLocks/>
            </p:cNvGrpSpPr>
            <p:nvPr/>
          </p:nvGrpSpPr>
          <p:grpSpPr bwMode="auto">
            <a:xfrm>
              <a:off x="2744" y="3657"/>
              <a:ext cx="1497" cy="227"/>
              <a:chOff x="2744" y="3566"/>
              <a:chExt cx="1497" cy="227"/>
            </a:xfrm>
          </p:grpSpPr>
          <p:sp>
            <p:nvSpPr>
              <p:cNvPr id="23708" name="AutoShape 156"/>
              <p:cNvSpPr>
                <a:spLocks noChangeArrowheads="1"/>
              </p:cNvSpPr>
              <p:nvPr/>
            </p:nvSpPr>
            <p:spPr bwMode="auto">
              <a:xfrm>
                <a:off x="2744" y="3566"/>
                <a:ext cx="227" cy="227"/>
              </a:xfrm>
              <a:prstGeom prst="star5">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09" name="AutoShape 157"/>
              <p:cNvSpPr>
                <a:spLocks noChangeArrowheads="1"/>
              </p:cNvSpPr>
              <p:nvPr/>
            </p:nvSpPr>
            <p:spPr bwMode="auto">
              <a:xfrm>
                <a:off x="3061" y="3566"/>
                <a:ext cx="227" cy="227"/>
              </a:xfrm>
              <a:prstGeom prst="star5">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10" name="AutoShape 158"/>
              <p:cNvSpPr>
                <a:spLocks noChangeArrowheads="1"/>
              </p:cNvSpPr>
              <p:nvPr/>
            </p:nvSpPr>
            <p:spPr bwMode="auto">
              <a:xfrm>
                <a:off x="3379" y="3566"/>
                <a:ext cx="227" cy="227"/>
              </a:xfrm>
              <a:prstGeom prst="star5">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11" name="AutoShape 159"/>
              <p:cNvSpPr>
                <a:spLocks noChangeArrowheads="1"/>
              </p:cNvSpPr>
              <p:nvPr/>
            </p:nvSpPr>
            <p:spPr bwMode="auto">
              <a:xfrm>
                <a:off x="3696" y="3566"/>
                <a:ext cx="227" cy="227"/>
              </a:xfrm>
              <a:prstGeom prst="star5">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12" name="AutoShape 160"/>
              <p:cNvSpPr>
                <a:spLocks noChangeArrowheads="1"/>
              </p:cNvSpPr>
              <p:nvPr/>
            </p:nvSpPr>
            <p:spPr bwMode="auto">
              <a:xfrm>
                <a:off x="4014" y="3566"/>
                <a:ext cx="227" cy="227"/>
              </a:xfrm>
              <a:prstGeom prst="star5">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nodeType="afterEffect">
                                  <p:stCondLst>
                                    <p:cond delay="0"/>
                                  </p:stCondLst>
                                  <p:childTnLst>
                                    <p:set>
                                      <p:cBhvr>
                                        <p:cTn id="6" dur="1" fill="hold">
                                          <p:stCondLst>
                                            <p:cond delay="0"/>
                                          </p:stCondLst>
                                        </p:cTn>
                                        <p:tgtEl>
                                          <p:spTgt spid="23566"/>
                                        </p:tgtEl>
                                        <p:attrNameLst>
                                          <p:attrName>style.visibility</p:attrName>
                                        </p:attrNameLst>
                                      </p:cBhvr>
                                      <p:to>
                                        <p:strVal val="visible"/>
                                      </p:to>
                                    </p:set>
                                    <p:animEffect transition="in" filter="slide(fromTop)">
                                      <p:cBhvr>
                                        <p:cTn id="7" dur="500"/>
                                        <p:tgtEl>
                                          <p:spTgt spid="235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3690"/>
                                        </p:tgtEl>
                                        <p:attrNameLst>
                                          <p:attrName>style.visibility</p:attrName>
                                        </p:attrNameLst>
                                      </p:cBhvr>
                                      <p:to>
                                        <p:strVal val="visible"/>
                                      </p:to>
                                    </p:set>
                                    <p:animEffect transition="in" filter="wipe(down)">
                                      <p:cBhvr>
                                        <p:cTn id="12" dur="500"/>
                                        <p:tgtEl>
                                          <p:spTgt spid="23690"/>
                                        </p:tgtEl>
                                      </p:cBhvr>
                                    </p:animEffect>
                                  </p:childTnLst>
                                  <p:subTnLst>
                                    <p:set>
                                      <p:cBhvr override="childStyle">
                                        <p:cTn dur="1" fill="hold" display="0" masterRel="nextClick" afterEffect="1"/>
                                        <p:tgtEl>
                                          <p:spTgt spid="23690"/>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3694"/>
                                        </p:tgtEl>
                                        <p:attrNameLst>
                                          <p:attrName>style.visibility</p:attrName>
                                        </p:attrNameLst>
                                      </p:cBhvr>
                                      <p:to>
                                        <p:strVal val="visible"/>
                                      </p:to>
                                    </p:set>
                                    <p:animEffect transition="in" filter="wipe(up)">
                                      <p:cBhvr>
                                        <p:cTn id="17" dur="500"/>
                                        <p:tgtEl>
                                          <p:spTgt spid="23694"/>
                                        </p:tgtEl>
                                      </p:cBhvr>
                                    </p:animEffect>
                                  </p:childTnLst>
                                </p:cTn>
                              </p:par>
                            </p:childTnLst>
                          </p:cTn>
                        </p:par>
                        <p:par>
                          <p:cTn id="18" fill="hold" nodeType="afterGroup">
                            <p:stCondLst>
                              <p:cond delay="500"/>
                            </p:stCondLst>
                            <p:childTnLst>
                              <p:par>
                                <p:cTn id="19" presetID="14" presetClass="entr" presetSubtype="10" fill="hold" grpId="0" nodeType="afterEffect">
                                  <p:stCondLst>
                                    <p:cond delay="0"/>
                                  </p:stCondLst>
                                  <p:childTnLst>
                                    <p:set>
                                      <p:cBhvr>
                                        <p:cTn id="20" dur="1" fill="hold">
                                          <p:stCondLst>
                                            <p:cond delay="0"/>
                                          </p:stCondLst>
                                        </p:cTn>
                                        <p:tgtEl>
                                          <p:spTgt spid="23557">
                                            <p:txEl>
                                              <p:pRg st="0" end="0"/>
                                            </p:txEl>
                                          </p:spTgt>
                                        </p:tgtEl>
                                        <p:attrNameLst>
                                          <p:attrName>style.visibility</p:attrName>
                                        </p:attrNameLst>
                                      </p:cBhvr>
                                      <p:to>
                                        <p:strVal val="visible"/>
                                      </p:to>
                                    </p:set>
                                    <p:animEffect transition="in" filter="randombar(horizontal)">
                                      <p:cBhvr>
                                        <p:cTn id="21" dur="500"/>
                                        <p:tgtEl>
                                          <p:spTgt spid="23557">
                                            <p:txEl>
                                              <p:pRg st="0" end="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23557">
                                            <p:txEl>
                                              <p:pRg st="1" end="1"/>
                                            </p:txEl>
                                          </p:spTgt>
                                        </p:tgtEl>
                                        <p:attrNameLst>
                                          <p:attrName>style.visibility</p:attrName>
                                        </p:attrNameLst>
                                      </p:cBhvr>
                                      <p:to>
                                        <p:strVal val="visible"/>
                                      </p:to>
                                    </p:set>
                                    <p:animEffect transition="in" filter="randombar(horizontal)">
                                      <p:cBhvr>
                                        <p:cTn id="26" dur="500"/>
                                        <p:tgtEl>
                                          <p:spTgt spid="23557">
                                            <p:txEl>
                                              <p:pRg st="1" end="1"/>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23557">
                                            <p:txEl>
                                              <p:pRg st="2" end="2"/>
                                            </p:txEl>
                                          </p:spTgt>
                                        </p:tgtEl>
                                        <p:attrNameLst>
                                          <p:attrName>style.visibility</p:attrName>
                                        </p:attrNameLst>
                                      </p:cBhvr>
                                      <p:to>
                                        <p:strVal val="visible"/>
                                      </p:to>
                                    </p:set>
                                    <p:animEffect transition="in" filter="randombar(horizontal)">
                                      <p:cBhvr>
                                        <p:cTn id="31" dur="500"/>
                                        <p:tgtEl>
                                          <p:spTgt spid="23557">
                                            <p:txEl>
                                              <p:pRg st="2" end="2"/>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nodeType="clickEffect">
                                  <p:stCondLst>
                                    <p:cond delay="0"/>
                                  </p:stCondLst>
                                  <p:childTnLst>
                                    <p:set>
                                      <p:cBhvr>
                                        <p:cTn id="35" dur="1" fill="hold">
                                          <p:stCondLst>
                                            <p:cond delay="0"/>
                                          </p:stCondLst>
                                        </p:cTn>
                                        <p:tgtEl>
                                          <p:spTgt spid="23713"/>
                                        </p:tgtEl>
                                        <p:attrNameLst>
                                          <p:attrName>style.visibility</p:attrName>
                                        </p:attrNameLst>
                                      </p:cBhvr>
                                      <p:to>
                                        <p:strVal val="visible"/>
                                      </p:to>
                                    </p:set>
                                    <p:animEffect transition="in" filter="wipe(up)">
                                      <p:cBhvr>
                                        <p:cTn id="36" dur="500"/>
                                        <p:tgtEl>
                                          <p:spTgt spid="237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7" grpId="0" uiExpand="1" build="allAtOnce"/>
      <p:bldP spid="23694" grpId="0" animBg="1"/>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3077</TotalTime>
  <Words>2748</Words>
  <Application>Microsoft Office PowerPoint</Application>
  <PresentationFormat>全屏显示(4:3)</PresentationFormat>
  <Paragraphs>146</Paragraphs>
  <Slides>19</Slides>
  <Notes>0</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3</vt:i4>
      </vt:variant>
      <vt:variant>
        <vt:lpstr>幻灯片标题</vt:lpstr>
      </vt:variant>
      <vt:variant>
        <vt:i4>19</vt:i4>
      </vt:variant>
    </vt:vector>
  </HeadingPairs>
  <TitlesOfParts>
    <vt:vector size="34" baseType="lpstr">
      <vt:lpstr>Arial</vt:lpstr>
      <vt:lpstr>宋体</vt:lpstr>
      <vt:lpstr>Times New Roman</vt:lpstr>
      <vt:lpstr>Wingdings</vt:lpstr>
      <vt:lpstr>Arial Black</vt:lpstr>
      <vt:lpstr>隶书</vt:lpstr>
      <vt:lpstr>华文行楷</vt:lpstr>
      <vt:lpstr>黑体</vt:lpstr>
      <vt:lpstr>楷体_GB2312</vt:lpstr>
      <vt:lpstr>华文新魏</vt:lpstr>
      <vt:lpstr>默认设计模板</vt:lpstr>
      <vt:lpstr>Pixel</vt:lpstr>
      <vt:lpstr>Microsoft 公式 3.0</vt:lpstr>
      <vt:lpstr>MathType 5.0 Equation</vt:lpstr>
      <vt:lpstr>Microsoft Clip Gallery</vt:lpstr>
      <vt:lpstr>数学建模概论 </vt:lpstr>
      <vt:lpstr>PowerPoint 演示文稿</vt:lpstr>
      <vt:lpstr> 例（万有引力定律的发现 ） </vt:lpstr>
      <vt:lpstr>如图，有椭圆方程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zju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数学建模概论</dc:title>
  <dc:creator>chenming</dc:creator>
  <cp:lastModifiedBy>lynn</cp:lastModifiedBy>
  <cp:revision>52</cp:revision>
  <dcterms:created xsi:type="dcterms:W3CDTF">2003-10-04T06:32:22Z</dcterms:created>
  <dcterms:modified xsi:type="dcterms:W3CDTF">2010-12-05T15:43:22Z</dcterms:modified>
</cp:coreProperties>
</file>