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59"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58" r:id="rId79"/>
    <p:sldId id="357"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50" r:id="rId97"/>
    <p:sldId id="351" r:id="rId98"/>
    <p:sldId id="352" r:id="rId99"/>
    <p:sldId id="353" r:id="rId100"/>
    <p:sldId id="354" r:id="rId101"/>
    <p:sldId id="355" r:id="rId102"/>
    <p:sldId id="356" r:id="rId103"/>
  </p:sldIdLst>
  <p:sldSz cx="9144000" cy="6858000" type="screen4x3"/>
  <p:notesSz cx="6858000" cy="9144000"/>
  <p:defaultTextStyle>
    <a:defPPr>
      <a:defRPr lang="zh-CN"/>
    </a:defPPr>
    <a:lvl1pPr algn="l" rtl="0" fontAlgn="base">
      <a:spcBef>
        <a:spcPct val="0"/>
      </a:spcBef>
      <a:spcAft>
        <a:spcPct val="0"/>
      </a:spcAft>
      <a:defRPr sz="20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0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0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0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000" b="1" kern="1200">
        <a:solidFill>
          <a:schemeClr val="tx1"/>
        </a:solidFill>
        <a:latin typeface="Times New Roman" pitchFamily="18" charset="0"/>
        <a:ea typeface="宋体" pitchFamily="2" charset="-122"/>
        <a:cs typeface="+mn-cs"/>
      </a:defRPr>
    </a:lvl5pPr>
    <a:lvl6pPr marL="2286000" algn="l" defTabSz="914400" rtl="0" eaLnBrk="1" latinLnBrk="0" hangingPunct="1">
      <a:defRPr sz="2000" b="1" kern="1200">
        <a:solidFill>
          <a:schemeClr val="tx1"/>
        </a:solidFill>
        <a:latin typeface="Times New Roman" pitchFamily="18" charset="0"/>
        <a:ea typeface="宋体" pitchFamily="2" charset="-122"/>
        <a:cs typeface="+mn-cs"/>
      </a:defRPr>
    </a:lvl6pPr>
    <a:lvl7pPr marL="2743200" algn="l" defTabSz="914400" rtl="0" eaLnBrk="1" latinLnBrk="0" hangingPunct="1">
      <a:defRPr sz="2000" b="1" kern="1200">
        <a:solidFill>
          <a:schemeClr val="tx1"/>
        </a:solidFill>
        <a:latin typeface="Times New Roman" pitchFamily="18" charset="0"/>
        <a:ea typeface="宋体" pitchFamily="2" charset="-122"/>
        <a:cs typeface="+mn-cs"/>
      </a:defRPr>
    </a:lvl7pPr>
    <a:lvl8pPr marL="3200400" algn="l" defTabSz="914400" rtl="0" eaLnBrk="1" latinLnBrk="0" hangingPunct="1">
      <a:defRPr sz="2000" b="1" kern="1200">
        <a:solidFill>
          <a:schemeClr val="tx1"/>
        </a:solidFill>
        <a:latin typeface="Times New Roman" pitchFamily="18" charset="0"/>
        <a:ea typeface="宋体" pitchFamily="2" charset="-122"/>
        <a:cs typeface="+mn-cs"/>
      </a:defRPr>
    </a:lvl8pPr>
    <a:lvl9pPr marL="3657600" algn="l" defTabSz="914400" rtl="0" eaLnBrk="1" latinLnBrk="0" hangingPunct="1">
      <a:defRPr sz="20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8000"/>
    <a:srgbClr val="33CC33"/>
    <a:srgbClr val="FF5050"/>
    <a:srgbClr val="FF0000"/>
    <a:srgbClr val="FF7C80"/>
    <a:srgbClr val="0000F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01" autoAdjust="0"/>
    <p:restoredTop sz="92217" autoAdjust="0"/>
  </p:normalViewPr>
  <p:slideViewPr>
    <p:cSldViewPr>
      <p:cViewPr varScale="1">
        <p:scale>
          <a:sx n="84" d="100"/>
          <a:sy n="84" d="100"/>
        </p:scale>
        <p:origin x="-8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16.wmf"/><Relationship Id="rId1" Type="http://schemas.openxmlformats.org/officeDocument/2006/relationships/image" Target="../media/image17.wmf"/><Relationship Id="rId5" Type="http://schemas.openxmlformats.org/officeDocument/2006/relationships/image" Target="../media/image34.wmf"/><Relationship Id="rId4"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29.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29.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16.wmf"/><Relationship Id="rId4"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16.wmf"/><Relationship Id="rId1" Type="http://schemas.openxmlformats.org/officeDocument/2006/relationships/image" Target="../media/image53.wmf"/><Relationship Id="rId4"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6.wmf"/><Relationship Id="rId7" Type="http://schemas.openxmlformats.org/officeDocument/2006/relationships/image" Target="../media/image69.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8.wmf"/><Relationship Id="rId5" Type="http://schemas.openxmlformats.org/officeDocument/2006/relationships/image" Target="../media/image16.wmf"/><Relationship Id="rId4"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16.wmf"/><Relationship Id="rId5" Type="http://schemas.openxmlformats.org/officeDocument/2006/relationships/image" Target="../media/image74.wmf"/><Relationship Id="rId4"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67.wmf"/><Relationship Id="rId4" Type="http://schemas.openxmlformats.org/officeDocument/2006/relationships/image" Target="../media/image1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6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7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8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8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8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1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16.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8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1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16.wmf"/><Relationship Id="rId1" Type="http://schemas.openxmlformats.org/officeDocument/2006/relationships/image" Target="../media/image81.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81.wmf"/><Relationship Id="rId5" Type="http://schemas.openxmlformats.org/officeDocument/2006/relationships/image" Target="../media/image95.wmf"/><Relationship Id="rId4" Type="http://schemas.openxmlformats.org/officeDocument/2006/relationships/image" Target="../media/image94.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wmf"/><Relationship Id="rId1" Type="http://schemas.openxmlformats.org/officeDocument/2006/relationships/image" Target="../media/image3.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0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99.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1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4.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4" Type="http://schemas.openxmlformats.org/officeDocument/2006/relationships/image" Target="../media/image121.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5" Type="http://schemas.openxmlformats.org/officeDocument/2006/relationships/image" Target="../media/image127.wmf"/><Relationship Id="rId4" Type="http://schemas.openxmlformats.org/officeDocument/2006/relationships/image" Target="../media/image126.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5" Type="http://schemas.openxmlformats.org/officeDocument/2006/relationships/image" Target="../media/image132.wmf"/><Relationship Id="rId4" Type="http://schemas.openxmlformats.org/officeDocument/2006/relationships/image" Target="../media/image131.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46.wmf"/><Relationship Id="rId7" Type="http://schemas.openxmlformats.org/officeDocument/2006/relationships/image" Target="../media/image150.wmf"/><Relationship Id="rId2" Type="http://schemas.openxmlformats.org/officeDocument/2006/relationships/image" Target="../media/image145.wmf"/><Relationship Id="rId1" Type="http://schemas.openxmlformats.org/officeDocument/2006/relationships/image" Target="../media/image142.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42.wmf"/><Relationship Id="rId1" Type="http://schemas.openxmlformats.org/officeDocument/2006/relationships/image" Target="../media/image151.wmf"/><Relationship Id="rId5" Type="http://schemas.openxmlformats.org/officeDocument/2006/relationships/image" Target="../media/image139.wmf"/><Relationship Id="rId4" Type="http://schemas.openxmlformats.org/officeDocument/2006/relationships/image" Target="../media/image153.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5" Type="http://schemas.openxmlformats.org/officeDocument/2006/relationships/image" Target="../media/image158.wmf"/><Relationship Id="rId4" Type="http://schemas.openxmlformats.org/officeDocument/2006/relationships/image" Target="../media/image157.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54.wmf"/><Relationship Id="rId1" Type="http://schemas.openxmlformats.org/officeDocument/2006/relationships/image" Target="../media/image161.wmf"/><Relationship Id="rId6" Type="http://schemas.openxmlformats.org/officeDocument/2006/relationships/image" Target="../media/image164.wmf"/><Relationship Id="rId5" Type="http://schemas.openxmlformats.org/officeDocument/2006/relationships/image" Target="../media/image160.wmf"/><Relationship Id="rId4" Type="http://schemas.openxmlformats.org/officeDocument/2006/relationships/image" Target="../media/image163.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60.wmf"/><Relationship Id="rId1" Type="http://schemas.openxmlformats.org/officeDocument/2006/relationships/image" Target="../media/image165.wmf"/><Relationship Id="rId5" Type="http://schemas.openxmlformats.org/officeDocument/2006/relationships/image" Target="../media/image161.wmf"/><Relationship Id="rId4" Type="http://schemas.openxmlformats.org/officeDocument/2006/relationships/image" Target="../media/image166.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69.wmf"/><Relationship Id="rId7" Type="http://schemas.openxmlformats.org/officeDocument/2006/relationships/image" Target="../media/image161.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60.wmf"/><Relationship Id="rId5" Type="http://schemas.openxmlformats.org/officeDocument/2006/relationships/image" Target="../media/image54.wmf"/><Relationship Id="rId4" Type="http://schemas.openxmlformats.org/officeDocument/2006/relationships/image" Target="../media/image170.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72.wmf"/><Relationship Id="rId1" Type="http://schemas.openxmlformats.org/officeDocument/2006/relationships/image" Target="../media/image17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17.wmf"/><Relationship Id="rId5" Type="http://schemas.openxmlformats.org/officeDocument/2006/relationships/image" Target="../media/image25.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858000"/>
            <a:chOff x="0" y="0"/>
            <a:chExt cx="5760" cy="4320"/>
          </a:xfrm>
        </p:grpSpPr>
        <p:sp>
          <p:nvSpPr>
            <p:cNvPr id="6147"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p>
          </p:txBody>
        </p:sp>
        <p:sp>
          <p:nvSpPr>
            <p:cNvPr id="6148"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b="0"/>
            </a:p>
          </p:txBody>
        </p:sp>
        <p:grpSp>
          <p:nvGrpSpPr>
            <p:cNvPr id="6149" name="Group 5"/>
            <p:cNvGrpSpPr>
              <a:grpSpLocks/>
            </p:cNvGrpSpPr>
            <p:nvPr/>
          </p:nvGrpSpPr>
          <p:grpSpPr bwMode="auto">
            <a:xfrm>
              <a:off x="0" y="672"/>
              <a:ext cx="1806" cy="1989"/>
              <a:chOff x="0" y="672"/>
              <a:chExt cx="1806" cy="1989"/>
            </a:xfrm>
          </p:grpSpPr>
          <p:sp>
            <p:nvSpPr>
              <p:cNvPr id="6150"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b="0"/>
              </a:p>
            </p:txBody>
          </p:sp>
          <p:sp>
            <p:nvSpPr>
              <p:cNvPr id="6151"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b="0"/>
              </a:p>
            </p:txBody>
          </p:sp>
          <p:sp>
            <p:nvSpPr>
              <p:cNvPr id="6152"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b="0"/>
              </a:p>
            </p:txBody>
          </p:sp>
          <p:sp>
            <p:nvSpPr>
              <p:cNvPr id="6153"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b="0"/>
              </a:p>
            </p:txBody>
          </p:sp>
          <p:sp>
            <p:nvSpPr>
              <p:cNvPr id="6154"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b="0"/>
              </a:p>
            </p:txBody>
          </p:sp>
          <p:sp>
            <p:nvSpPr>
              <p:cNvPr id="6155"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b="0"/>
              </a:p>
            </p:txBody>
          </p:sp>
          <p:sp>
            <p:nvSpPr>
              <p:cNvPr id="6156"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b="0"/>
              </a:p>
            </p:txBody>
          </p:sp>
          <p:sp>
            <p:nvSpPr>
              <p:cNvPr id="6157"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b="0"/>
              </a:p>
            </p:txBody>
          </p:sp>
          <p:sp>
            <p:nvSpPr>
              <p:cNvPr id="6158"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b="0"/>
              </a:p>
            </p:txBody>
          </p:sp>
          <p:sp>
            <p:nvSpPr>
              <p:cNvPr id="6159"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b="0"/>
              </a:p>
            </p:txBody>
          </p:sp>
        </p:grpSp>
      </p:grpSp>
      <p:sp>
        <p:nvSpPr>
          <p:cNvPr id="6160"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6161" name="Rectangle 17"/>
          <p:cNvSpPr>
            <a:spLocks noGrp="1" noChangeArrowheads="1"/>
          </p:cNvSpPr>
          <p:nvPr>
            <p:ph type="ftr" sz="quarter" idx="3"/>
          </p:nvPr>
        </p:nvSpPr>
        <p:spPr/>
        <p:txBody>
          <a:bodyPr/>
          <a:lstStyle>
            <a:lvl1pPr>
              <a:defRPr/>
            </a:lvl1pPr>
          </a:lstStyle>
          <a:p>
            <a:endParaRPr lang="en-US" altLang="zh-CN"/>
          </a:p>
        </p:txBody>
      </p:sp>
      <p:sp>
        <p:nvSpPr>
          <p:cNvPr id="6162" name="Rectangle 18"/>
          <p:cNvSpPr>
            <a:spLocks noGrp="1" noChangeArrowheads="1"/>
          </p:cNvSpPr>
          <p:nvPr>
            <p:ph type="sldNum" sz="quarter" idx="4"/>
          </p:nvPr>
        </p:nvSpPr>
        <p:spPr/>
        <p:txBody>
          <a:bodyPr/>
          <a:lstStyle>
            <a:lvl1pPr>
              <a:defRPr/>
            </a:lvl1pPr>
          </a:lstStyle>
          <a:p>
            <a:fld id="{B98FD986-E357-4DE1-B875-A3DCF64516DF}" type="slidenum">
              <a:rPr lang="en-US" altLang="zh-CN"/>
              <a:pPr/>
              <a:t>‹#›</a:t>
            </a:fld>
            <a:endParaRPr lang="en-US" altLang="zh-CN"/>
          </a:p>
        </p:txBody>
      </p:sp>
      <p:sp>
        <p:nvSpPr>
          <p:cNvPr id="61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BF59F598-DA06-4558-905C-4424D33C571F}"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148203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F1A2201D-2A94-46E0-BCF6-36AA500B7DA0}"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6754370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4" name="灯片编号占位符 3"/>
          <p:cNvSpPr>
            <a:spLocks noGrp="1"/>
          </p:cNvSpPr>
          <p:nvPr>
            <p:ph type="sldNum" sz="quarter" idx="11"/>
          </p:nvPr>
        </p:nvSpPr>
        <p:spPr>
          <a:xfrm>
            <a:off x="6553200" y="6248400"/>
            <a:ext cx="2133600" cy="457200"/>
          </a:xfrm>
        </p:spPr>
        <p:txBody>
          <a:bodyPr/>
          <a:lstStyle>
            <a:lvl1pPr>
              <a:defRPr/>
            </a:lvl1pPr>
          </a:lstStyle>
          <a:p>
            <a:fld id="{0F6D4CFC-F592-433E-87DC-A25DA5259E99}" type="slidenum">
              <a:rPr lang="en-US" altLang="zh-CN"/>
              <a:pPr/>
              <a:t>‹#›</a:t>
            </a:fld>
            <a:endParaRPr lang="en-US" altLang="zh-CN"/>
          </a:p>
        </p:txBody>
      </p:sp>
      <p:sp>
        <p:nvSpPr>
          <p:cNvPr id="5" name="日期占位符 4"/>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26856355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350C6502-94B3-4CF5-8DE8-36C2516DA19E}"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4833725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0BF2EEB6-057B-4D32-A30E-2111D1E0956A}"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9146368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779DC137-3F4C-4BBF-BD6E-8B521105246A}"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6227724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0E5181CD-81D7-42F9-B59A-268E74D9366C}"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44562638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203AFF1D-6D63-4996-83DA-B390EEF881C6}"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76355843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7C7CEA9A-C50F-43DB-8BE0-BDD9CD9A92B5}"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06756868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421A80EA-F8FF-48B1-B2D2-8442FD1C3576}"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54263338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95E8528A-593C-4F93-B96B-4EAD2B7B73E3}"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21264406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b="0">
                <a:latin typeface="+mn-lt"/>
              </a:defRPr>
            </a:lvl1pPr>
          </a:lstStyle>
          <a:p>
            <a:endParaRPr lang="en-US" altLang="zh-CN"/>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Arial Black" pitchFamily="34" charset="0"/>
              </a:defRPr>
            </a:lvl1pPr>
          </a:lstStyle>
          <a:p>
            <a:fld id="{4D30EC7C-4928-4A99-8DE3-E95D2766FECC}" type="slidenum">
              <a:rPr lang="en-US" altLang="zh-CN"/>
              <a:pPr/>
              <a:t>‹#›</a:t>
            </a:fld>
            <a:endParaRPr lang="en-US" altLang="zh-CN"/>
          </a:p>
        </p:txBody>
      </p:sp>
      <p:sp>
        <p:nvSpPr>
          <p:cNvPr id="5134"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35"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3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mn-lt"/>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timing>
    <p:tnLst>
      <p:par>
        <p:cTn id="1" dur="indefinite" restart="never" nodeType="tmRoot"/>
      </p:par>
    </p:tnLst>
  </p:timing>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ea typeface="宋体" pitchFamily="2" charset="-122"/>
        </a:defRPr>
      </a:lvl2pPr>
      <a:lvl3pPr algn="l" rtl="0" fontAlgn="base">
        <a:spcBef>
          <a:spcPct val="0"/>
        </a:spcBef>
        <a:spcAft>
          <a:spcPct val="0"/>
        </a:spcAft>
        <a:defRPr sz="4400">
          <a:solidFill>
            <a:schemeClr val="tx1"/>
          </a:solidFill>
          <a:latin typeface="Arial" charset="0"/>
          <a:ea typeface="宋体" pitchFamily="2" charset="-122"/>
        </a:defRPr>
      </a:lvl3pPr>
      <a:lvl4pPr algn="l" rtl="0" fontAlgn="base">
        <a:spcBef>
          <a:spcPct val="0"/>
        </a:spcBef>
        <a:spcAft>
          <a:spcPct val="0"/>
        </a:spcAft>
        <a:defRPr sz="4400">
          <a:solidFill>
            <a:schemeClr val="tx1"/>
          </a:solidFill>
          <a:latin typeface="Arial" charset="0"/>
          <a:ea typeface="宋体" pitchFamily="2" charset="-122"/>
        </a:defRPr>
      </a:lvl4pPr>
      <a:lvl5pPr algn="l" rtl="0" fontAlgn="base">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7.wmf"/><Relationship Id="rId18" Type="http://schemas.openxmlformats.org/officeDocument/2006/relationships/oleObject" Target="../embeddings/oleObject55.bin"/><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oleObject" Target="../embeddings/oleObject50.bin"/><Relationship Id="rId17" Type="http://schemas.openxmlformats.org/officeDocument/2006/relationships/oleObject" Target="../embeddings/oleObject54.bin"/><Relationship Id="rId2" Type="http://schemas.openxmlformats.org/officeDocument/2006/relationships/slideLayout" Target="../slideLayouts/slideLayout2.xml"/><Relationship Id="rId16" Type="http://schemas.openxmlformats.org/officeDocument/2006/relationships/oleObject" Target="../embeddings/oleObject53.bin"/><Relationship Id="rId1" Type="http://schemas.openxmlformats.org/officeDocument/2006/relationships/vmlDrawing" Target="../drawings/vmlDrawing4.vml"/><Relationship Id="rId6" Type="http://schemas.openxmlformats.org/officeDocument/2006/relationships/image" Target="../media/image4.wmf"/><Relationship Id="rId11" Type="http://schemas.openxmlformats.org/officeDocument/2006/relationships/oleObject" Target="../embeddings/oleObject49.bin"/><Relationship Id="rId5" Type="http://schemas.openxmlformats.org/officeDocument/2006/relationships/oleObject" Target="../embeddings/oleObject44.bin"/><Relationship Id="rId15" Type="http://schemas.openxmlformats.org/officeDocument/2006/relationships/oleObject" Target="../embeddings/oleObject52.bin"/><Relationship Id="rId10" Type="http://schemas.openxmlformats.org/officeDocument/2006/relationships/oleObject" Target="../embeddings/oleObject48.bin"/><Relationship Id="rId19" Type="http://schemas.openxmlformats.org/officeDocument/2006/relationships/oleObject" Target="../embeddings/oleObject56.bin"/><Relationship Id="rId4" Type="http://schemas.openxmlformats.org/officeDocument/2006/relationships/image" Target="../media/image3.wmf"/><Relationship Id="rId9" Type="http://schemas.openxmlformats.org/officeDocument/2006/relationships/oleObject" Target="../embeddings/oleObject47.bin"/><Relationship Id="rId14" Type="http://schemas.openxmlformats.org/officeDocument/2006/relationships/oleObject" Target="../embeddings/oleObject51.bin"/></Relationships>
</file>

<file path=ppt/slides/_rels/slide1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63.bin"/><Relationship Id="rId18" Type="http://schemas.openxmlformats.org/officeDocument/2006/relationships/image" Target="../media/image13.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oleObject" Target="../embeddings/oleObject62.bin"/><Relationship Id="rId17" Type="http://schemas.openxmlformats.org/officeDocument/2006/relationships/oleObject" Target="../embeddings/oleObject65.bin"/><Relationship Id="rId2" Type="http://schemas.openxmlformats.org/officeDocument/2006/relationships/slideLayout" Target="../slideLayouts/slideLayout2.xml"/><Relationship Id="rId16" Type="http://schemas.openxmlformats.org/officeDocument/2006/relationships/image" Target="../media/image12.wmf"/><Relationship Id="rId1" Type="http://schemas.openxmlformats.org/officeDocument/2006/relationships/vmlDrawing" Target="../drawings/vmlDrawing5.vml"/><Relationship Id="rId6" Type="http://schemas.openxmlformats.org/officeDocument/2006/relationships/image" Target="../media/image8.w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4.bin"/><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oleObject" Target="../embeddings/oleObject60.bin"/><Relationship Id="rId14" Type="http://schemas.openxmlformats.org/officeDocument/2006/relationships/image" Target="../media/image11.wmf"/></Relationships>
</file>

<file path=ppt/slides/_rels/slide1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67.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69.bin"/></Relationships>
</file>

<file path=ppt/slides/_rels/slide16.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75.bin"/><Relationship Id="rId18" Type="http://schemas.openxmlformats.org/officeDocument/2006/relationships/oleObject" Target="../embeddings/oleObject80.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20.wmf"/><Relationship Id="rId17" Type="http://schemas.openxmlformats.org/officeDocument/2006/relationships/oleObject" Target="../embeddings/oleObject79.bin"/><Relationship Id="rId2" Type="http://schemas.openxmlformats.org/officeDocument/2006/relationships/slideLayout" Target="../slideLayouts/slideLayout2.xml"/><Relationship Id="rId16" Type="http://schemas.openxmlformats.org/officeDocument/2006/relationships/oleObject" Target="../embeddings/oleObject78.bin"/><Relationship Id="rId20" Type="http://schemas.openxmlformats.org/officeDocument/2006/relationships/oleObject" Target="../embeddings/oleObject82.bin"/><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oleObject" Target="../embeddings/oleObject77.bin"/><Relationship Id="rId10" Type="http://schemas.openxmlformats.org/officeDocument/2006/relationships/image" Target="../media/image19.wmf"/><Relationship Id="rId19" Type="http://schemas.openxmlformats.org/officeDocument/2006/relationships/oleObject" Target="../embeddings/oleObject81.bin"/><Relationship Id="rId4" Type="http://schemas.openxmlformats.org/officeDocument/2006/relationships/image" Target="../media/image16.wmf"/><Relationship Id="rId9" Type="http://schemas.openxmlformats.org/officeDocument/2006/relationships/oleObject" Target="../embeddings/oleObject73.bin"/><Relationship Id="rId14" Type="http://schemas.openxmlformats.org/officeDocument/2006/relationships/oleObject" Target="../embeddings/oleObject76.bin"/></Relationships>
</file>

<file path=ppt/slides/_rels/slide17.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88.bin"/><Relationship Id="rId18" Type="http://schemas.openxmlformats.org/officeDocument/2006/relationships/oleObject" Target="../embeddings/oleObject92.bin"/><Relationship Id="rId3" Type="http://schemas.openxmlformats.org/officeDocument/2006/relationships/oleObject" Target="../embeddings/oleObject83.bin"/><Relationship Id="rId21" Type="http://schemas.openxmlformats.org/officeDocument/2006/relationships/oleObject" Target="../embeddings/oleObject95.bin"/><Relationship Id="rId7" Type="http://schemas.openxmlformats.org/officeDocument/2006/relationships/oleObject" Target="../embeddings/oleObject85.bin"/><Relationship Id="rId12" Type="http://schemas.openxmlformats.org/officeDocument/2006/relationships/image" Target="../media/image25.wmf"/><Relationship Id="rId17" Type="http://schemas.openxmlformats.org/officeDocument/2006/relationships/oleObject" Target="../embeddings/oleObject91.bin"/><Relationship Id="rId2" Type="http://schemas.openxmlformats.org/officeDocument/2006/relationships/slideLayout" Target="../slideLayouts/slideLayout2.xml"/><Relationship Id="rId16" Type="http://schemas.openxmlformats.org/officeDocument/2006/relationships/oleObject" Target="../embeddings/oleObject90.bin"/><Relationship Id="rId20" Type="http://schemas.openxmlformats.org/officeDocument/2006/relationships/oleObject" Target="../embeddings/oleObject94.bin"/><Relationship Id="rId1" Type="http://schemas.openxmlformats.org/officeDocument/2006/relationships/vmlDrawing" Target="../drawings/vmlDrawing8.vml"/><Relationship Id="rId6" Type="http://schemas.openxmlformats.org/officeDocument/2006/relationships/image" Target="../media/image22.w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image" Target="../media/image17.wmf"/><Relationship Id="rId10" Type="http://schemas.openxmlformats.org/officeDocument/2006/relationships/image" Target="../media/image24.wmf"/><Relationship Id="rId19" Type="http://schemas.openxmlformats.org/officeDocument/2006/relationships/oleObject" Target="../embeddings/oleObject93.bin"/><Relationship Id="rId4" Type="http://schemas.openxmlformats.org/officeDocument/2006/relationships/image" Target="../media/image21.wmf"/><Relationship Id="rId9" Type="http://schemas.openxmlformats.org/officeDocument/2006/relationships/oleObject" Target="../embeddings/oleObject86.bin"/><Relationship Id="rId14" Type="http://schemas.openxmlformats.org/officeDocument/2006/relationships/oleObject" Target="../embeddings/oleObject89.bin"/><Relationship Id="rId22"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oleObject" Target="../embeddings/oleObject96.bin"/><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98.bin"/><Relationship Id="rId11" Type="http://schemas.openxmlformats.org/officeDocument/2006/relationships/oleObject" Target="../embeddings/oleObject102.bin"/><Relationship Id="rId5" Type="http://schemas.openxmlformats.org/officeDocument/2006/relationships/oleObject" Target="../embeddings/oleObject97.bin"/><Relationship Id="rId10" Type="http://schemas.openxmlformats.org/officeDocument/2006/relationships/oleObject" Target="../embeddings/oleObject101.bin"/><Relationship Id="rId4" Type="http://schemas.openxmlformats.org/officeDocument/2006/relationships/image" Target="../media/image16.wmf"/><Relationship Id="rId9" Type="http://schemas.openxmlformats.org/officeDocument/2006/relationships/oleObject" Target="../embeddings/oleObject100.bin"/></Relationships>
</file>

<file path=ppt/slides/_rels/slide1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6.wmf"/><Relationship Id="rId5" Type="http://schemas.openxmlformats.org/officeDocument/2006/relationships/oleObject" Target="../embeddings/oleObject104.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107.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109.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oleObject" Target="../embeddings/oleObject110.bin"/><Relationship Id="rId7" Type="http://schemas.openxmlformats.org/officeDocument/2006/relationships/oleObject" Target="../embeddings/oleObject113.bin"/><Relationship Id="rId12"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12.bin"/><Relationship Id="rId11" Type="http://schemas.openxmlformats.org/officeDocument/2006/relationships/oleObject" Target="../embeddings/oleObject116.bin"/><Relationship Id="rId5" Type="http://schemas.openxmlformats.org/officeDocument/2006/relationships/oleObject" Target="../embeddings/oleObject111.bin"/><Relationship Id="rId10" Type="http://schemas.openxmlformats.org/officeDocument/2006/relationships/oleObject" Target="../embeddings/oleObject115.bin"/><Relationship Id="rId4" Type="http://schemas.openxmlformats.org/officeDocument/2006/relationships/image" Target="../media/image16.wmf"/><Relationship Id="rId9" Type="http://schemas.openxmlformats.org/officeDocument/2006/relationships/image" Target="../media/image17.wmf"/></Relationships>
</file>

<file path=ppt/slides/_rels/slide22.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6.wmf"/><Relationship Id="rId11" Type="http://schemas.openxmlformats.org/officeDocument/2006/relationships/oleObject" Target="../embeddings/oleObject122.bin"/><Relationship Id="rId5" Type="http://schemas.openxmlformats.org/officeDocument/2006/relationships/oleObject" Target="../embeddings/oleObject119.bin"/><Relationship Id="rId10" Type="http://schemas.openxmlformats.org/officeDocument/2006/relationships/image" Target="../media/image33.wmf"/><Relationship Id="rId4" Type="http://schemas.openxmlformats.org/officeDocument/2006/relationships/image" Target="../media/image17.wmf"/><Relationship Id="rId9" Type="http://schemas.openxmlformats.org/officeDocument/2006/relationships/oleObject" Target="../embeddings/oleObject12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oleObject" Target="../embeddings/oleObject131.bin"/><Relationship Id="rId18" Type="http://schemas.openxmlformats.org/officeDocument/2006/relationships/image" Target="../media/image35.wmf"/><Relationship Id="rId3" Type="http://schemas.openxmlformats.org/officeDocument/2006/relationships/oleObject" Target="../embeddings/oleObject123.bin"/><Relationship Id="rId7" Type="http://schemas.openxmlformats.org/officeDocument/2006/relationships/image" Target="../media/image17.wmf"/><Relationship Id="rId12" Type="http://schemas.openxmlformats.org/officeDocument/2006/relationships/oleObject" Target="../embeddings/oleObject130.bin"/><Relationship Id="rId17" Type="http://schemas.openxmlformats.org/officeDocument/2006/relationships/oleObject" Target="../embeddings/oleObject135.bin"/><Relationship Id="rId2" Type="http://schemas.openxmlformats.org/officeDocument/2006/relationships/slideLayout" Target="../slideLayouts/slideLayout2.xml"/><Relationship Id="rId16" Type="http://schemas.openxmlformats.org/officeDocument/2006/relationships/oleObject" Target="../embeddings/oleObject134.bin"/><Relationship Id="rId20" Type="http://schemas.openxmlformats.org/officeDocument/2006/relationships/image" Target="../media/image36.wmf"/><Relationship Id="rId1" Type="http://schemas.openxmlformats.org/officeDocument/2006/relationships/vmlDrawing" Target="../drawings/vmlDrawing14.vml"/><Relationship Id="rId6" Type="http://schemas.openxmlformats.org/officeDocument/2006/relationships/oleObject" Target="../embeddings/oleObject125.bin"/><Relationship Id="rId11" Type="http://schemas.openxmlformats.org/officeDocument/2006/relationships/oleObject" Target="../embeddings/oleObject129.bin"/><Relationship Id="rId5" Type="http://schemas.openxmlformats.org/officeDocument/2006/relationships/oleObject" Target="../embeddings/oleObject124.bin"/><Relationship Id="rId15" Type="http://schemas.openxmlformats.org/officeDocument/2006/relationships/oleObject" Target="../embeddings/oleObject133.bin"/><Relationship Id="rId10" Type="http://schemas.openxmlformats.org/officeDocument/2006/relationships/oleObject" Target="../embeddings/oleObject128.bin"/><Relationship Id="rId19" Type="http://schemas.openxmlformats.org/officeDocument/2006/relationships/oleObject" Target="../embeddings/oleObject136.bin"/><Relationship Id="rId4" Type="http://schemas.openxmlformats.org/officeDocument/2006/relationships/image" Target="../media/image16.wmf"/><Relationship Id="rId9" Type="http://schemas.openxmlformats.org/officeDocument/2006/relationships/oleObject" Target="../embeddings/oleObject127.bin"/><Relationship Id="rId14" Type="http://schemas.openxmlformats.org/officeDocument/2006/relationships/oleObject" Target="../embeddings/oleObject132.bin"/></Relationships>
</file>

<file path=ppt/slides/_rels/slide2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7.bin"/><Relationship Id="rId7" Type="http://schemas.openxmlformats.org/officeDocument/2006/relationships/oleObject" Target="../embeddings/oleObject139.bin"/><Relationship Id="rId12" Type="http://schemas.openxmlformats.org/officeDocument/2006/relationships/image" Target="../media/image39.png"/><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38.wmf"/><Relationship Id="rId11" Type="http://schemas.openxmlformats.org/officeDocument/2006/relationships/oleObject" Target="../embeddings/oleObject141.bin"/><Relationship Id="rId5" Type="http://schemas.openxmlformats.org/officeDocument/2006/relationships/oleObject" Target="../embeddings/oleObject138.bin"/><Relationship Id="rId10" Type="http://schemas.openxmlformats.org/officeDocument/2006/relationships/image" Target="../media/image17.wmf"/><Relationship Id="rId4" Type="http://schemas.openxmlformats.org/officeDocument/2006/relationships/image" Target="../media/image37.wmf"/><Relationship Id="rId9" Type="http://schemas.openxmlformats.org/officeDocument/2006/relationships/oleObject" Target="../embeddings/oleObject140.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45.bin"/><Relationship Id="rId13" Type="http://schemas.openxmlformats.org/officeDocument/2006/relationships/image" Target="../media/image40.wmf"/><Relationship Id="rId18" Type="http://schemas.openxmlformats.org/officeDocument/2006/relationships/oleObject" Target="../embeddings/oleObject154.bin"/><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oleObject" Target="../embeddings/oleObject149.bin"/><Relationship Id="rId17" Type="http://schemas.openxmlformats.org/officeDocument/2006/relationships/oleObject" Target="../embeddings/oleObject153.bin"/><Relationship Id="rId2" Type="http://schemas.openxmlformats.org/officeDocument/2006/relationships/slideLayout" Target="../slideLayouts/slideLayout2.xml"/><Relationship Id="rId16" Type="http://schemas.openxmlformats.org/officeDocument/2006/relationships/oleObject" Target="../embeddings/oleObject152.bin"/><Relationship Id="rId1" Type="http://schemas.openxmlformats.org/officeDocument/2006/relationships/vmlDrawing" Target="../drawings/vmlDrawing16.vml"/><Relationship Id="rId6" Type="http://schemas.openxmlformats.org/officeDocument/2006/relationships/image" Target="../media/image17.wmf"/><Relationship Id="rId11" Type="http://schemas.openxmlformats.org/officeDocument/2006/relationships/oleObject" Target="../embeddings/oleObject148.bin"/><Relationship Id="rId5" Type="http://schemas.openxmlformats.org/officeDocument/2006/relationships/oleObject" Target="../embeddings/oleObject143.bin"/><Relationship Id="rId15" Type="http://schemas.openxmlformats.org/officeDocument/2006/relationships/oleObject" Target="../embeddings/oleObject151.bin"/><Relationship Id="rId10" Type="http://schemas.openxmlformats.org/officeDocument/2006/relationships/oleObject" Target="../embeddings/oleObject147.bin"/><Relationship Id="rId19" Type="http://schemas.openxmlformats.org/officeDocument/2006/relationships/image" Target="../media/image41.wmf"/><Relationship Id="rId4" Type="http://schemas.openxmlformats.org/officeDocument/2006/relationships/image" Target="../media/image16.wmf"/><Relationship Id="rId9" Type="http://schemas.openxmlformats.org/officeDocument/2006/relationships/oleObject" Target="../embeddings/oleObject146.bin"/><Relationship Id="rId14" Type="http://schemas.openxmlformats.org/officeDocument/2006/relationships/oleObject" Target="../embeddings/oleObject150.bin"/></Relationships>
</file>

<file path=ppt/slides/_rels/slide26.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160.bin"/><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image" Target="../media/image45.wmf"/><Relationship Id="rId2" Type="http://schemas.openxmlformats.org/officeDocument/2006/relationships/slideLayout" Target="../slideLayouts/slideLayout2.xml"/><Relationship Id="rId16" Type="http://schemas.openxmlformats.org/officeDocument/2006/relationships/image" Target="../media/image47.wmf"/><Relationship Id="rId1" Type="http://schemas.openxmlformats.org/officeDocument/2006/relationships/vmlDrawing" Target="../drawings/vmlDrawing17.vml"/><Relationship Id="rId6" Type="http://schemas.openxmlformats.org/officeDocument/2006/relationships/image" Target="../media/image42.wmf"/><Relationship Id="rId11" Type="http://schemas.openxmlformats.org/officeDocument/2006/relationships/oleObject" Target="../embeddings/oleObject159.bin"/><Relationship Id="rId5" Type="http://schemas.openxmlformats.org/officeDocument/2006/relationships/oleObject" Target="../embeddings/oleObject156.bin"/><Relationship Id="rId15" Type="http://schemas.openxmlformats.org/officeDocument/2006/relationships/oleObject" Target="../embeddings/oleObject161.bin"/><Relationship Id="rId10" Type="http://schemas.openxmlformats.org/officeDocument/2006/relationships/image" Target="../media/image44.wmf"/><Relationship Id="rId4" Type="http://schemas.openxmlformats.org/officeDocument/2006/relationships/image" Target="../media/image29.wmf"/><Relationship Id="rId9" Type="http://schemas.openxmlformats.org/officeDocument/2006/relationships/oleObject" Target="../embeddings/oleObject158.bin"/><Relationship Id="rId14" Type="http://schemas.openxmlformats.org/officeDocument/2006/relationships/image" Target="../media/image46.wmf"/></Relationships>
</file>

<file path=ppt/slides/_rels/slide27.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167.bin"/><Relationship Id="rId3" Type="http://schemas.openxmlformats.org/officeDocument/2006/relationships/oleObject" Target="../embeddings/oleObject162.bin"/><Relationship Id="rId7" Type="http://schemas.openxmlformats.org/officeDocument/2006/relationships/oleObject" Target="../embeddings/oleObject164.bin"/><Relationship Id="rId12"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8.wmf"/><Relationship Id="rId11" Type="http://schemas.openxmlformats.org/officeDocument/2006/relationships/oleObject" Target="../embeddings/oleObject166.bin"/><Relationship Id="rId5" Type="http://schemas.openxmlformats.org/officeDocument/2006/relationships/oleObject" Target="../embeddings/oleObject163.bin"/><Relationship Id="rId10" Type="http://schemas.openxmlformats.org/officeDocument/2006/relationships/image" Target="../media/image30.wmf"/><Relationship Id="rId4" Type="http://schemas.openxmlformats.org/officeDocument/2006/relationships/image" Target="../media/image29.wmf"/><Relationship Id="rId9" Type="http://schemas.openxmlformats.org/officeDocument/2006/relationships/oleObject" Target="../embeddings/oleObject165.bin"/><Relationship Id="rId14" Type="http://schemas.openxmlformats.org/officeDocument/2006/relationships/image" Target="../media/image5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72.bin"/><Relationship Id="rId13" Type="http://schemas.openxmlformats.org/officeDocument/2006/relationships/oleObject" Target="../embeddings/oleObject176.bin"/><Relationship Id="rId18" Type="http://schemas.openxmlformats.org/officeDocument/2006/relationships/oleObject" Target="../embeddings/oleObject181.bin"/><Relationship Id="rId3" Type="http://schemas.openxmlformats.org/officeDocument/2006/relationships/oleObject" Target="../embeddings/oleObject168.bin"/><Relationship Id="rId21" Type="http://schemas.openxmlformats.org/officeDocument/2006/relationships/oleObject" Target="../embeddings/oleObject183.bin"/><Relationship Id="rId7" Type="http://schemas.openxmlformats.org/officeDocument/2006/relationships/oleObject" Target="../embeddings/oleObject171.bin"/><Relationship Id="rId12" Type="http://schemas.openxmlformats.org/officeDocument/2006/relationships/oleObject" Target="../embeddings/oleObject175.bin"/><Relationship Id="rId17" Type="http://schemas.openxmlformats.org/officeDocument/2006/relationships/oleObject" Target="../embeddings/oleObject180.bin"/><Relationship Id="rId25" Type="http://schemas.openxmlformats.org/officeDocument/2006/relationships/oleObject" Target="../embeddings/oleObject186.bin"/><Relationship Id="rId2" Type="http://schemas.openxmlformats.org/officeDocument/2006/relationships/slideLayout" Target="../slideLayouts/slideLayout2.xml"/><Relationship Id="rId16" Type="http://schemas.openxmlformats.org/officeDocument/2006/relationships/oleObject" Target="../embeddings/oleObject179.bin"/><Relationship Id="rId20" Type="http://schemas.openxmlformats.org/officeDocument/2006/relationships/oleObject" Target="../embeddings/oleObject182.bin"/><Relationship Id="rId1" Type="http://schemas.openxmlformats.org/officeDocument/2006/relationships/vmlDrawing" Target="../drawings/vmlDrawing19.vml"/><Relationship Id="rId6" Type="http://schemas.openxmlformats.org/officeDocument/2006/relationships/oleObject" Target="../embeddings/oleObject170.bin"/><Relationship Id="rId11" Type="http://schemas.openxmlformats.org/officeDocument/2006/relationships/image" Target="../media/image53.wmf"/><Relationship Id="rId24" Type="http://schemas.openxmlformats.org/officeDocument/2006/relationships/oleObject" Target="../embeddings/oleObject185.bin"/><Relationship Id="rId5" Type="http://schemas.openxmlformats.org/officeDocument/2006/relationships/oleObject" Target="../embeddings/oleObject169.bin"/><Relationship Id="rId15" Type="http://schemas.openxmlformats.org/officeDocument/2006/relationships/oleObject" Target="../embeddings/oleObject178.bin"/><Relationship Id="rId23" Type="http://schemas.openxmlformats.org/officeDocument/2006/relationships/image" Target="../media/image55.wmf"/><Relationship Id="rId10" Type="http://schemas.openxmlformats.org/officeDocument/2006/relationships/oleObject" Target="../embeddings/oleObject174.bin"/><Relationship Id="rId19" Type="http://schemas.openxmlformats.org/officeDocument/2006/relationships/image" Target="../media/image54.wmf"/><Relationship Id="rId4" Type="http://schemas.openxmlformats.org/officeDocument/2006/relationships/image" Target="../media/image16.wmf"/><Relationship Id="rId9" Type="http://schemas.openxmlformats.org/officeDocument/2006/relationships/oleObject" Target="../embeddings/oleObject173.bin"/><Relationship Id="rId14" Type="http://schemas.openxmlformats.org/officeDocument/2006/relationships/oleObject" Target="../embeddings/oleObject177.bin"/><Relationship Id="rId22" Type="http://schemas.openxmlformats.org/officeDocument/2006/relationships/oleObject" Target="../embeddings/oleObject184.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90.bin"/><Relationship Id="rId13" Type="http://schemas.openxmlformats.org/officeDocument/2006/relationships/oleObject" Target="../embeddings/oleObject194.bin"/><Relationship Id="rId3" Type="http://schemas.openxmlformats.org/officeDocument/2006/relationships/oleObject" Target="../embeddings/oleObject187.bin"/><Relationship Id="rId7" Type="http://schemas.openxmlformats.org/officeDocument/2006/relationships/oleObject" Target="../embeddings/oleObject189.bin"/><Relationship Id="rId12" Type="http://schemas.openxmlformats.org/officeDocument/2006/relationships/oleObject" Target="../embeddings/oleObject193.bin"/><Relationship Id="rId2" Type="http://schemas.openxmlformats.org/officeDocument/2006/relationships/slideLayout" Target="../slideLayouts/slideLayout12.xml"/><Relationship Id="rId16" Type="http://schemas.openxmlformats.org/officeDocument/2006/relationships/image" Target="../media/image58.png"/><Relationship Id="rId1" Type="http://schemas.openxmlformats.org/officeDocument/2006/relationships/vmlDrawing" Target="../drawings/vmlDrawing20.vml"/><Relationship Id="rId6" Type="http://schemas.openxmlformats.org/officeDocument/2006/relationships/image" Target="../media/image16.wmf"/><Relationship Id="rId11" Type="http://schemas.openxmlformats.org/officeDocument/2006/relationships/image" Target="../media/image56.wmf"/><Relationship Id="rId5" Type="http://schemas.openxmlformats.org/officeDocument/2006/relationships/oleObject" Target="../embeddings/oleObject188.bin"/><Relationship Id="rId15" Type="http://schemas.openxmlformats.org/officeDocument/2006/relationships/image" Target="../media/image57.wmf"/><Relationship Id="rId10" Type="http://schemas.openxmlformats.org/officeDocument/2006/relationships/oleObject" Target="../embeddings/oleObject192.bin"/><Relationship Id="rId4" Type="http://schemas.openxmlformats.org/officeDocument/2006/relationships/image" Target="../media/image53.wmf"/><Relationship Id="rId9" Type="http://schemas.openxmlformats.org/officeDocument/2006/relationships/oleObject" Target="../embeddings/oleObject191.bin"/><Relationship Id="rId14" Type="http://schemas.openxmlformats.org/officeDocument/2006/relationships/oleObject" Target="../embeddings/oleObject195.bin"/></Relationships>
</file>

<file path=ppt/slides/_rels/slide34.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60.wmf"/><Relationship Id="rId11" Type="http://schemas.openxmlformats.org/officeDocument/2006/relationships/image" Target="../media/image63.png"/><Relationship Id="rId5" Type="http://schemas.openxmlformats.org/officeDocument/2006/relationships/oleObject" Target="../embeddings/oleObject197.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199.bin"/></Relationships>
</file>

<file path=ppt/slides/_rels/slide35.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image" Target="../media/image16.wmf"/><Relationship Id="rId18" Type="http://schemas.openxmlformats.org/officeDocument/2006/relationships/image" Target="../media/image69.wmf"/><Relationship Id="rId3" Type="http://schemas.openxmlformats.org/officeDocument/2006/relationships/oleObject" Target="../embeddings/oleObject200.bin"/><Relationship Id="rId7" Type="http://schemas.openxmlformats.org/officeDocument/2006/relationships/oleObject" Target="../embeddings/oleObject202.bin"/><Relationship Id="rId12" Type="http://schemas.openxmlformats.org/officeDocument/2006/relationships/oleObject" Target="../embeddings/oleObject205.bin"/><Relationship Id="rId17" Type="http://schemas.openxmlformats.org/officeDocument/2006/relationships/oleObject" Target="../embeddings/oleObject208.bin"/><Relationship Id="rId2" Type="http://schemas.openxmlformats.org/officeDocument/2006/relationships/slideLayout" Target="../slideLayouts/slideLayout2.xml"/><Relationship Id="rId16" Type="http://schemas.openxmlformats.org/officeDocument/2006/relationships/image" Target="../media/image68.wmf"/><Relationship Id="rId20" Type="http://schemas.openxmlformats.org/officeDocument/2006/relationships/image" Target="../media/image70.wmf"/><Relationship Id="rId1" Type="http://schemas.openxmlformats.org/officeDocument/2006/relationships/vmlDrawing" Target="../drawings/vmlDrawing22.vml"/><Relationship Id="rId6" Type="http://schemas.openxmlformats.org/officeDocument/2006/relationships/image" Target="../media/image65.wmf"/><Relationship Id="rId11" Type="http://schemas.openxmlformats.org/officeDocument/2006/relationships/oleObject" Target="../embeddings/oleObject204.bin"/><Relationship Id="rId5" Type="http://schemas.openxmlformats.org/officeDocument/2006/relationships/oleObject" Target="../embeddings/oleObject201.bin"/><Relationship Id="rId15" Type="http://schemas.openxmlformats.org/officeDocument/2006/relationships/oleObject" Target="../embeddings/oleObject207.bin"/><Relationship Id="rId10" Type="http://schemas.openxmlformats.org/officeDocument/2006/relationships/image" Target="../media/image67.wmf"/><Relationship Id="rId19" Type="http://schemas.openxmlformats.org/officeDocument/2006/relationships/oleObject" Target="../embeddings/oleObject209.bin"/><Relationship Id="rId4" Type="http://schemas.openxmlformats.org/officeDocument/2006/relationships/image" Target="../media/image64.wmf"/><Relationship Id="rId9" Type="http://schemas.openxmlformats.org/officeDocument/2006/relationships/oleObject" Target="../embeddings/oleObject203.bin"/><Relationship Id="rId14" Type="http://schemas.openxmlformats.org/officeDocument/2006/relationships/oleObject" Target="../embeddings/oleObject206.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image" Target="../media/image73.wmf"/><Relationship Id="rId3" Type="http://schemas.openxmlformats.org/officeDocument/2006/relationships/oleObject" Target="../embeddings/oleObject210.bin"/><Relationship Id="rId7" Type="http://schemas.openxmlformats.org/officeDocument/2006/relationships/image" Target="../media/image71.wmf"/><Relationship Id="rId12" Type="http://schemas.openxmlformats.org/officeDocument/2006/relationships/oleObject" Target="../embeddings/oleObject21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212.bin"/><Relationship Id="rId11" Type="http://schemas.openxmlformats.org/officeDocument/2006/relationships/image" Target="../media/image72.wmf"/><Relationship Id="rId5" Type="http://schemas.openxmlformats.org/officeDocument/2006/relationships/oleObject" Target="../embeddings/oleObject211.bin"/><Relationship Id="rId15" Type="http://schemas.openxmlformats.org/officeDocument/2006/relationships/image" Target="../media/image74.wmf"/><Relationship Id="rId10" Type="http://schemas.openxmlformats.org/officeDocument/2006/relationships/oleObject" Target="../embeddings/oleObject215.bin"/><Relationship Id="rId4" Type="http://schemas.openxmlformats.org/officeDocument/2006/relationships/image" Target="../media/image16.wmf"/><Relationship Id="rId9" Type="http://schemas.openxmlformats.org/officeDocument/2006/relationships/oleObject" Target="../embeddings/oleObject214.bin"/><Relationship Id="rId14" Type="http://schemas.openxmlformats.org/officeDocument/2006/relationships/oleObject" Target="../embeddings/oleObject217.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21.bin"/><Relationship Id="rId3" Type="http://schemas.openxmlformats.org/officeDocument/2006/relationships/oleObject" Target="../embeddings/oleObject218.bin"/><Relationship Id="rId7" Type="http://schemas.openxmlformats.org/officeDocument/2006/relationships/image" Target="../media/image75.wmf"/><Relationship Id="rId12" Type="http://schemas.openxmlformats.org/officeDocument/2006/relationships/oleObject" Target="../embeddings/oleObject22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220.bin"/><Relationship Id="rId11" Type="http://schemas.openxmlformats.org/officeDocument/2006/relationships/image" Target="../media/image16.wmf"/><Relationship Id="rId5" Type="http://schemas.openxmlformats.org/officeDocument/2006/relationships/oleObject" Target="../embeddings/oleObject219.bin"/><Relationship Id="rId10" Type="http://schemas.openxmlformats.org/officeDocument/2006/relationships/oleObject" Target="../embeddings/oleObject222.bin"/><Relationship Id="rId4" Type="http://schemas.openxmlformats.org/officeDocument/2006/relationships/image" Target="../media/image67.wmf"/><Relationship Id="rId9" Type="http://schemas.openxmlformats.org/officeDocument/2006/relationships/image" Target="../media/image76.wmf"/></Relationships>
</file>

<file path=ppt/slides/_rels/slide3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224.bin"/><Relationship Id="rId7" Type="http://schemas.openxmlformats.org/officeDocument/2006/relationships/oleObject" Target="../embeddings/oleObject22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226.bin"/><Relationship Id="rId5" Type="http://schemas.openxmlformats.org/officeDocument/2006/relationships/oleObject" Target="../embeddings/oleObject225.bin"/><Relationship Id="rId10" Type="http://schemas.openxmlformats.org/officeDocument/2006/relationships/oleObject" Target="../embeddings/oleObject229.bin"/><Relationship Id="rId4" Type="http://schemas.openxmlformats.org/officeDocument/2006/relationships/image" Target="../media/image67.wmf"/><Relationship Id="rId9" Type="http://schemas.openxmlformats.org/officeDocument/2006/relationships/oleObject" Target="../embeddings/oleObject22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33.bin"/><Relationship Id="rId3" Type="http://schemas.openxmlformats.org/officeDocument/2006/relationships/oleObject" Target="../embeddings/oleObject230.bin"/><Relationship Id="rId7" Type="http://schemas.openxmlformats.org/officeDocument/2006/relationships/image" Target="../media/image16.wmf"/><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oleObject" Target="../embeddings/oleObject232.bin"/><Relationship Id="rId5" Type="http://schemas.openxmlformats.org/officeDocument/2006/relationships/oleObject" Target="../embeddings/oleObject231.bin"/><Relationship Id="rId10" Type="http://schemas.openxmlformats.org/officeDocument/2006/relationships/image" Target="../media/image77.png"/><Relationship Id="rId4" Type="http://schemas.openxmlformats.org/officeDocument/2006/relationships/image" Target="../media/image67.wmf"/><Relationship Id="rId9" Type="http://schemas.openxmlformats.org/officeDocument/2006/relationships/oleObject" Target="../embeddings/oleObject234.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35.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6.wmf"/><Relationship Id="rId5" Type="http://schemas.openxmlformats.org/officeDocument/2006/relationships/oleObject" Target="../embeddings/oleObject236.bin"/><Relationship Id="rId4" Type="http://schemas.openxmlformats.org/officeDocument/2006/relationships/image" Target="../media/image78.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37.bin"/><Relationship Id="rId7" Type="http://schemas.openxmlformats.org/officeDocument/2006/relationships/image" Target="../media/image79.png"/><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oleObject" Target="../embeddings/oleObject239.bin"/><Relationship Id="rId5" Type="http://schemas.openxmlformats.org/officeDocument/2006/relationships/oleObject" Target="../embeddings/oleObject238.bin"/><Relationship Id="rId4" Type="http://schemas.openxmlformats.org/officeDocument/2006/relationships/image" Target="../media/image67.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43.bin"/><Relationship Id="rId3" Type="http://schemas.openxmlformats.org/officeDocument/2006/relationships/oleObject" Target="../embeddings/oleObject240.bin"/><Relationship Id="rId7" Type="http://schemas.openxmlformats.org/officeDocument/2006/relationships/oleObject" Target="../embeddings/oleObject24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6.wmf"/><Relationship Id="rId5" Type="http://schemas.openxmlformats.org/officeDocument/2006/relationships/oleObject" Target="../embeddings/oleObject241.bin"/><Relationship Id="rId4" Type="http://schemas.openxmlformats.org/officeDocument/2006/relationships/image" Target="../media/image8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48.bin"/><Relationship Id="rId3" Type="http://schemas.openxmlformats.org/officeDocument/2006/relationships/oleObject" Target="../embeddings/oleObject244.bin"/><Relationship Id="rId7" Type="http://schemas.openxmlformats.org/officeDocument/2006/relationships/oleObject" Target="../embeddings/oleObject247.bin"/><Relationship Id="rId12" Type="http://schemas.openxmlformats.org/officeDocument/2006/relationships/oleObject" Target="../embeddings/oleObject25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246.bin"/><Relationship Id="rId11" Type="http://schemas.openxmlformats.org/officeDocument/2006/relationships/image" Target="../media/image16.wmf"/><Relationship Id="rId5" Type="http://schemas.openxmlformats.org/officeDocument/2006/relationships/oleObject" Target="../embeddings/oleObject245.bin"/><Relationship Id="rId10" Type="http://schemas.openxmlformats.org/officeDocument/2006/relationships/oleObject" Target="../embeddings/oleObject250.bin"/><Relationship Id="rId4" Type="http://schemas.openxmlformats.org/officeDocument/2006/relationships/image" Target="../media/image81.wmf"/><Relationship Id="rId9" Type="http://schemas.openxmlformats.org/officeDocument/2006/relationships/oleObject" Target="../embeddings/oleObject249.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55.bin"/><Relationship Id="rId3" Type="http://schemas.openxmlformats.org/officeDocument/2006/relationships/oleObject" Target="../embeddings/oleObject252.bin"/><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254.bin"/><Relationship Id="rId5" Type="http://schemas.openxmlformats.org/officeDocument/2006/relationships/oleObject" Target="../embeddings/oleObject253.bin"/><Relationship Id="rId4" Type="http://schemas.openxmlformats.org/officeDocument/2006/relationships/image" Target="../media/image81.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60.bin"/><Relationship Id="rId13" Type="http://schemas.openxmlformats.org/officeDocument/2006/relationships/image" Target="../media/image81.wmf"/><Relationship Id="rId3" Type="http://schemas.openxmlformats.org/officeDocument/2006/relationships/oleObject" Target="../embeddings/oleObject256.bin"/><Relationship Id="rId7" Type="http://schemas.openxmlformats.org/officeDocument/2006/relationships/oleObject" Target="../embeddings/oleObject259.bin"/><Relationship Id="rId12" Type="http://schemas.openxmlformats.org/officeDocument/2006/relationships/oleObject" Target="../embeddings/oleObject26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258.bin"/><Relationship Id="rId11" Type="http://schemas.openxmlformats.org/officeDocument/2006/relationships/oleObject" Target="../embeddings/oleObject263.bin"/><Relationship Id="rId5" Type="http://schemas.openxmlformats.org/officeDocument/2006/relationships/oleObject" Target="../embeddings/oleObject257.bin"/><Relationship Id="rId15" Type="http://schemas.openxmlformats.org/officeDocument/2006/relationships/image" Target="../media/image82.wmf"/><Relationship Id="rId10" Type="http://schemas.openxmlformats.org/officeDocument/2006/relationships/oleObject" Target="../embeddings/oleObject262.bin"/><Relationship Id="rId4" Type="http://schemas.openxmlformats.org/officeDocument/2006/relationships/image" Target="../media/image16.wmf"/><Relationship Id="rId9" Type="http://schemas.openxmlformats.org/officeDocument/2006/relationships/oleObject" Target="../embeddings/oleObject261.bin"/><Relationship Id="rId14" Type="http://schemas.openxmlformats.org/officeDocument/2006/relationships/oleObject" Target="../embeddings/oleObject265.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70.bin"/><Relationship Id="rId13" Type="http://schemas.openxmlformats.org/officeDocument/2006/relationships/oleObject" Target="../embeddings/oleObject273.bin"/><Relationship Id="rId18" Type="http://schemas.openxmlformats.org/officeDocument/2006/relationships/oleObject" Target="../embeddings/oleObject276.bin"/><Relationship Id="rId3" Type="http://schemas.openxmlformats.org/officeDocument/2006/relationships/oleObject" Target="../embeddings/oleObject266.bin"/><Relationship Id="rId7" Type="http://schemas.openxmlformats.org/officeDocument/2006/relationships/oleObject" Target="../embeddings/oleObject269.bin"/><Relationship Id="rId12" Type="http://schemas.openxmlformats.org/officeDocument/2006/relationships/oleObject" Target="../embeddings/oleObject272.bin"/><Relationship Id="rId17" Type="http://schemas.openxmlformats.org/officeDocument/2006/relationships/image" Target="../media/image84.wmf"/><Relationship Id="rId2" Type="http://schemas.openxmlformats.org/officeDocument/2006/relationships/slideLayout" Target="../slideLayouts/slideLayout2.xml"/><Relationship Id="rId16" Type="http://schemas.openxmlformats.org/officeDocument/2006/relationships/oleObject" Target="../embeddings/oleObject275.bin"/><Relationship Id="rId20" Type="http://schemas.openxmlformats.org/officeDocument/2006/relationships/oleObject" Target="../embeddings/oleObject277.bin"/><Relationship Id="rId1" Type="http://schemas.openxmlformats.org/officeDocument/2006/relationships/vmlDrawing" Target="../drawings/vmlDrawing33.vml"/><Relationship Id="rId6" Type="http://schemas.openxmlformats.org/officeDocument/2006/relationships/oleObject" Target="../embeddings/oleObject268.bin"/><Relationship Id="rId11" Type="http://schemas.openxmlformats.org/officeDocument/2006/relationships/image" Target="../media/image82.wmf"/><Relationship Id="rId5" Type="http://schemas.openxmlformats.org/officeDocument/2006/relationships/oleObject" Target="../embeddings/oleObject267.bin"/><Relationship Id="rId15" Type="http://schemas.openxmlformats.org/officeDocument/2006/relationships/oleObject" Target="../embeddings/oleObject274.bin"/><Relationship Id="rId10" Type="http://schemas.openxmlformats.org/officeDocument/2006/relationships/oleObject" Target="../embeddings/oleObject271.bin"/><Relationship Id="rId19" Type="http://schemas.openxmlformats.org/officeDocument/2006/relationships/image" Target="../media/image85.wmf"/><Relationship Id="rId4" Type="http://schemas.openxmlformats.org/officeDocument/2006/relationships/image" Target="../media/image16.wmf"/><Relationship Id="rId9" Type="http://schemas.openxmlformats.org/officeDocument/2006/relationships/image" Target="../media/image81.wmf"/><Relationship Id="rId14" Type="http://schemas.openxmlformats.org/officeDocument/2006/relationships/image" Target="../media/image8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82.bin"/><Relationship Id="rId13" Type="http://schemas.openxmlformats.org/officeDocument/2006/relationships/oleObject" Target="../embeddings/oleObject286.bin"/><Relationship Id="rId3" Type="http://schemas.openxmlformats.org/officeDocument/2006/relationships/oleObject" Target="../embeddings/oleObject278.bin"/><Relationship Id="rId7" Type="http://schemas.openxmlformats.org/officeDocument/2006/relationships/oleObject" Target="../embeddings/oleObject281.bin"/><Relationship Id="rId12" Type="http://schemas.openxmlformats.org/officeDocument/2006/relationships/oleObject" Target="../embeddings/oleObject285.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280.bin"/><Relationship Id="rId11" Type="http://schemas.openxmlformats.org/officeDocument/2006/relationships/oleObject" Target="../embeddings/oleObject284.bin"/><Relationship Id="rId5" Type="http://schemas.openxmlformats.org/officeDocument/2006/relationships/oleObject" Target="../embeddings/oleObject279.bin"/><Relationship Id="rId10" Type="http://schemas.openxmlformats.org/officeDocument/2006/relationships/oleObject" Target="../embeddings/oleObject283.bin"/><Relationship Id="rId4" Type="http://schemas.openxmlformats.org/officeDocument/2006/relationships/image" Target="../media/image81.wmf"/><Relationship Id="rId9" Type="http://schemas.openxmlformats.org/officeDocument/2006/relationships/image" Target="../media/image16.wmf"/></Relationships>
</file>

<file path=ppt/slides/_rels/slide56.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287.bin"/><Relationship Id="rId7" Type="http://schemas.openxmlformats.org/officeDocument/2006/relationships/oleObject" Target="../embeddings/oleObject290.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289.bin"/><Relationship Id="rId5" Type="http://schemas.openxmlformats.org/officeDocument/2006/relationships/oleObject" Target="../embeddings/oleObject288.bin"/><Relationship Id="rId10" Type="http://schemas.openxmlformats.org/officeDocument/2006/relationships/oleObject" Target="../embeddings/oleObject292.bin"/><Relationship Id="rId4" Type="http://schemas.openxmlformats.org/officeDocument/2006/relationships/image" Target="../media/image16.wmf"/><Relationship Id="rId9" Type="http://schemas.openxmlformats.org/officeDocument/2006/relationships/oleObject" Target="../embeddings/oleObject291.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93.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6.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98.bin"/><Relationship Id="rId13" Type="http://schemas.openxmlformats.org/officeDocument/2006/relationships/oleObject" Target="../embeddings/oleObject302.bin"/><Relationship Id="rId18" Type="http://schemas.openxmlformats.org/officeDocument/2006/relationships/oleObject" Target="../embeddings/oleObject307.bin"/><Relationship Id="rId26" Type="http://schemas.openxmlformats.org/officeDocument/2006/relationships/oleObject" Target="../embeddings/oleObject314.bin"/><Relationship Id="rId3" Type="http://schemas.openxmlformats.org/officeDocument/2006/relationships/oleObject" Target="../embeddings/oleObject294.bin"/><Relationship Id="rId21" Type="http://schemas.openxmlformats.org/officeDocument/2006/relationships/oleObject" Target="../embeddings/oleObject310.bin"/><Relationship Id="rId7" Type="http://schemas.openxmlformats.org/officeDocument/2006/relationships/oleObject" Target="../embeddings/oleObject297.bin"/><Relationship Id="rId12" Type="http://schemas.openxmlformats.org/officeDocument/2006/relationships/oleObject" Target="../embeddings/oleObject301.bin"/><Relationship Id="rId17" Type="http://schemas.openxmlformats.org/officeDocument/2006/relationships/oleObject" Target="../embeddings/oleObject306.bin"/><Relationship Id="rId25" Type="http://schemas.openxmlformats.org/officeDocument/2006/relationships/oleObject" Target="../embeddings/oleObject313.bin"/><Relationship Id="rId2" Type="http://schemas.openxmlformats.org/officeDocument/2006/relationships/slideLayout" Target="../slideLayouts/slideLayout2.xml"/><Relationship Id="rId16" Type="http://schemas.openxmlformats.org/officeDocument/2006/relationships/oleObject" Target="../embeddings/oleObject305.bin"/><Relationship Id="rId20" Type="http://schemas.openxmlformats.org/officeDocument/2006/relationships/oleObject" Target="../embeddings/oleObject309.bin"/><Relationship Id="rId29" Type="http://schemas.openxmlformats.org/officeDocument/2006/relationships/image" Target="../media/image90.wmf"/><Relationship Id="rId1" Type="http://schemas.openxmlformats.org/officeDocument/2006/relationships/vmlDrawing" Target="../drawings/vmlDrawing37.vml"/><Relationship Id="rId6" Type="http://schemas.openxmlformats.org/officeDocument/2006/relationships/oleObject" Target="../embeddings/oleObject296.bin"/><Relationship Id="rId11" Type="http://schemas.openxmlformats.org/officeDocument/2006/relationships/oleObject" Target="../embeddings/oleObject300.bin"/><Relationship Id="rId24" Type="http://schemas.openxmlformats.org/officeDocument/2006/relationships/image" Target="../media/image88.wmf"/><Relationship Id="rId32" Type="http://schemas.openxmlformats.org/officeDocument/2006/relationships/image" Target="../media/image91.wmf"/><Relationship Id="rId5" Type="http://schemas.openxmlformats.org/officeDocument/2006/relationships/oleObject" Target="../embeddings/oleObject295.bin"/><Relationship Id="rId15" Type="http://schemas.openxmlformats.org/officeDocument/2006/relationships/oleObject" Target="../embeddings/oleObject304.bin"/><Relationship Id="rId23" Type="http://schemas.openxmlformats.org/officeDocument/2006/relationships/oleObject" Target="../embeddings/oleObject312.bin"/><Relationship Id="rId28" Type="http://schemas.openxmlformats.org/officeDocument/2006/relationships/oleObject" Target="../embeddings/oleObject315.bin"/><Relationship Id="rId10" Type="http://schemas.openxmlformats.org/officeDocument/2006/relationships/image" Target="../media/image16.wmf"/><Relationship Id="rId19" Type="http://schemas.openxmlformats.org/officeDocument/2006/relationships/oleObject" Target="../embeddings/oleObject308.bin"/><Relationship Id="rId31" Type="http://schemas.openxmlformats.org/officeDocument/2006/relationships/oleObject" Target="../embeddings/oleObject317.bin"/><Relationship Id="rId4" Type="http://schemas.openxmlformats.org/officeDocument/2006/relationships/image" Target="../media/image81.wmf"/><Relationship Id="rId9" Type="http://schemas.openxmlformats.org/officeDocument/2006/relationships/oleObject" Target="../embeddings/oleObject299.bin"/><Relationship Id="rId14" Type="http://schemas.openxmlformats.org/officeDocument/2006/relationships/oleObject" Target="../embeddings/oleObject303.bin"/><Relationship Id="rId22" Type="http://schemas.openxmlformats.org/officeDocument/2006/relationships/oleObject" Target="../embeddings/oleObject311.bin"/><Relationship Id="rId27" Type="http://schemas.openxmlformats.org/officeDocument/2006/relationships/image" Target="../media/image89.wmf"/><Relationship Id="rId30" Type="http://schemas.openxmlformats.org/officeDocument/2006/relationships/oleObject" Target="../embeddings/oleObject316.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321.bin"/><Relationship Id="rId13" Type="http://schemas.openxmlformats.org/officeDocument/2006/relationships/image" Target="../media/image95.wmf"/><Relationship Id="rId3" Type="http://schemas.openxmlformats.org/officeDocument/2006/relationships/oleObject" Target="../embeddings/oleObject318.bin"/><Relationship Id="rId7" Type="http://schemas.openxmlformats.org/officeDocument/2006/relationships/image" Target="../media/image92.wmf"/><Relationship Id="rId12" Type="http://schemas.openxmlformats.org/officeDocument/2006/relationships/oleObject" Target="../embeddings/oleObject323.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320.bin"/><Relationship Id="rId11" Type="http://schemas.openxmlformats.org/officeDocument/2006/relationships/image" Target="../media/image94.wmf"/><Relationship Id="rId5" Type="http://schemas.openxmlformats.org/officeDocument/2006/relationships/oleObject" Target="../embeddings/oleObject319.bin"/><Relationship Id="rId10" Type="http://schemas.openxmlformats.org/officeDocument/2006/relationships/oleObject" Target="../embeddings/oleObject322.bin"/><Relationship Id="rId4" Type="http://schemas.openxmlformats.org/officeDocument/2006/relationships/image" Target="../media/image81.wmf"/><Relationship Id="rId9" Type="http://schemas.openxmlformats.org/officeDocument/2006/relationships/image" Target="../media/image93.w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24.bin"/><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oleObject" Target="../embeddings/oleObject325.bin"/><Relationship Id="rId4" Type="http://schemas.openxmlformats.org/officeDocument/2006/relationships/image" Target="../media/image96.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26.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97.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27.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98.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28.bin"/><Relationship Id="rId7"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330.bin"/><Relationship Id="rId5" Type="http://schemas.openxmlformats.org/officeDocument/2006/relationships/oleObject" Target="../embeddings/oleObject329.bin"/><Relationship Id="rId4" Type="http://schemas.openxmlformats.org/officeDocument/2006/relationships/image" Target="../media/image9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31.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01.wmf"/></Relationships>
</file>

<file path=ppt/slides/_rels/slide71.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332.bin"/><Relationship Id="rId7" Type="http://schemas.openxmlformats.org/officeDocument/2006/relationships/oleObject" Target="../embeddings/oleObject334.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03.wmf"/><Relationship Id="rId5" Type="http://schemas.openxmlformats.org/officeDocument/2006/relationships/oleObject" Target="../embeddings/oleObject333.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335.bin"/></Relationships>
</file>

<file path=ppt/slides/_rels/slide72.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341.bin"/><Relationship Id="rId3" Type="http://schemas.openxmlformats.org/officeDocument/2006/relationships/oleObject" Target="../embeddings/oleObject336.bin"/><Relationship Id="rId7" Type="http://schemas.openxmlformats.org/officeDocument/2006/relationships/oleObject" Target="../embeddings/oleObject338.bin"/><Relationship Id="rId12"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07.wmf"/><Relationship Id="rId11" Type="http://schemas.openxmlformats.org/officeDocument/2006/relationships/oleObject" Target="../embeddings/oleObject340.bin"/><Relationship Id="rId5" Type="http://schemas.openxmlformats.org/officeDocument/2006/relationships/oleObject" Target="../embeddings/oleObject337.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339.bin"/><Relationship Id="rId14" Type="http://schemas.openxmlformats.org/officeDocument/2006/relationships/image" Target="../media/image101.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42.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111.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43.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13.wmf"/><Relationship Id="rId5" Type="http://schemas.openxmlformats.org/officeDocument/2006/relationships/oleObject" Target="../embeddings/oleObject344.bin"/><Relationship Id="rId4" Type="http://schemas.openxmlformats.org/officeDocument/2006/relationships/image" Target="../media/image112.wmf"/></Relationships>
</file>

<file path=ppt/slides/_rels/slide75.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345.bin"/><Relationship Id="rId7" Type="http://schemas.openxmlformats.org/officeDocument/2006/relationships/oleObject" Target="../embeddings/oleObject347.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15.wmf"/><Relationship Id="rId11" Type="http://schemas.openxmlformats.org/officeDocument/2006/relationships/image" Target="../media/image99.wmf"/><Relationship Id="rId5" Type="http://schemas.openxmlformats.org/officeDocument/2006/relationships/oleObject" Target="../embeddings/oleObject346.bin"/><Relationship Id="rId10" Type="http://schemas.openxmlformats.org/officeDocument/2006/relationships/oleObject" Target="../embeddings/oleObject349.bin"/><Relationship Id="rId4" Type="http://schemas.openxmlformats.org/officeDocument/2006/relationships/image" Target="../media/image114.wmf"/><Relationship Id="rId9" Type="http://schemas.openxmlformats.org/officeDocument/2006/relationships/oleObject" Target="../embeddings/oleObject348.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50.bin"/><Relationship Id="rId7" Type="http://schemas.openxmlformats.org/officeDocument/2006/relationships/oleObject" Target="../embeddings/oleObject352.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54.wmf"/><Relationship Id="rId5" Type="http://schemas.openxmlformats.org/officeDocument/2006/relationships/oleObject" Target="../embeddings/oleObject351.bin"/><Relationship Id="rId4" Type="http://schemas.openxmlformats.org/officeDocument/2006/relationships/image" Target="../media/image117.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353.bin"/><Relationship Id="rId7" Type="http://schemas.openxmlformats.org/officeDocument/2006/relationships/oleObject" Target="../embeddings/oleObject355.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19.wmf"/><Relationship Id="rId5" Type="http://schemas.openxmlformats.org/officeDocument/2006/relationships/oleObject" Target="../embeddings/oleObject354.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356.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18" Type="http://schemas.openxmlformats.org/officeDocument/2006/relationships/oleObject" Target="../embeddings/oleObject14.bin"/><Relationship Id="rId26" Type="http://schemas.openxmlformats.org/officeDocument/2006/relationships/oleObject" Target="../embeddings/oleObject22.bin"/><Relationship Id="rId39" Type="http://schemas.openxmlformats.org/officeDocument/2006/relationships/oleObject" Target="../embeddings/oleObject35.bin"/><Relationship Id="rId3" Type="http://schemas.openxmlformats.org/officeDocument/2006/relationships/oleObject" Target="../embeddings/oleObject1.bin"/><Relationship Id="rId21" Type="http://schemas.openxmlformats.org/officeDocument/2006/relationships/oleObject" Target="../embeddings/oleObject17.bin"/><Relationship Id="rId34" Type="http://schemas.openxmlformats.org/officeDocument/2006/relationships/oleObject" Target="../embeddings/oleObject30.bin"/><Relationship Id="rId42" Type="http://schemas.openxmlformats.org/officeDocument/2006/relationships/oleObject" Target="../embeddings/oleObject38.bin"/><Relationship Id="rId7" Type="http://schemas.openxmlformats.org/officeDocument/2006/relationships/image" Target="../media/image4.wmf"/><Relationship Id="rId12" Type="http://schemas.openxmlformats.org/officeDocument/2006/relationships/oleObject" Target="../embeddings/oleObject8.bin"/><Relationship Id="rId17" Type="http://schemas.openxmlformats.org/officeDocument/2006/relationships/oleObject" Target="../embeddings/oleObject13.bin"/><Relationship Id="rId25" Type="http://schemas.openxmlformats.org/officeDocument/2006/relationships/oleObject" Target="../embeddings/oleObject21.bin"/><Relationship Id="rId33" Type="http://schemas.openxmlformats.org/officeDocument/2006/relationships/oleObject" Target="../embeddings/oleObject29.bin"/><Relationship Id="rId38" Type="http://schemas.openxmlformats.org/officeDocument/2006/relationships/oleObject" Target="../embeddings/oleObject34.bin"/><Relationship Id="rId2" Type="http://schemas.openxmlformats.org/officeDocument/2006/relationships/slideLayout" Target="../slideLayouts/slideLayout2.xml"/><Relationship Id="rId16" Type="http://schemas.openxmlformats.org/officeDocument/2006/relationships/oleObject" Target="../embeddings/oleObject12.bin"/><Relationship Id="rId20" Type="http://schemas.openxmlformats.org/officeDocument/2006/relationships/oleObject" Target="../embeddings/oleObject16.bin"/><Relationship Id="rId29" Type="http://schemas.openxmlformats.org/officeDocument/2006/relationships/oleObject" Target="../embeddings/oleObject25.bin"/><Relationship Id="rId41" Type="http://schemas.openxmlformats.org/officeDocument/2006/relationships/oleObject" Target="../embeddings/oleObject37.bin"/><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7.bin"/><Relationship Id="rId24" Type="http://schemas.openxmlformats.org/officeDocument/2006/relationships/oleObject" Target="../embeddings/oleObject20.bin"/><Relationship Id="rId32" Type="http://schemas.openxmlformats.org/officeDocument/2006/relationships/oleObject" Target="../embeddings/oleObject28.bin"/><Relationship Id="rId37" Type="http://schemas.openxmlformats.org/officeDocument/2006/relationships/oleObject" Target="../embeddings/oleObject33.bin"/><Relationship Id="rId40" Type="http://schemas.openxmlformats.org/officeDocument/2006/relationships/oleObject" Target="../embeddings/oleObject36.bin"/><Relationship Id="rId5" Type="http://schemas.openxmlformats.org/officeDocument/2006/relationships/oleObject" Target="../embeddings/oleObject2.bin"/><Relationship Id="rId15" Type="http://schemas.openxmlformats.org/officeDocument/2006/relationships/oleObject" Target="../embeddings/oleObject11.bin"/><Relationship Id="rId23" Type="http://schemas.openxmlformats.org/officeDocument/2006/relationships/oleObject" Target="../embeddings/oleObject19.bin"/><Relationship Id="rId28" Type="http://schemas.openxmlformats.org/officeDocument/2006/relationships/oleObject" Target="../embeddings/oleObject24.bin"/><Relationship Id="rId36" Type="http://schemas.openxmlformats.org/officeDocument/2006/relationships/oleObject" Target="../embeddings/oleObject32.bin"/><Relationship Id="rId10" Type="http://schemas.openxmlformats.org/officeDocument/2006/relationships/oleObject" Target="../embeddings/oleObject6.bin"/><Relationship Id="rId19" Type="http://schemas.openxmlformats.org/officeDocument/2006/relationships/oleObject" Target="../embeddings/oleObject15.bin"/><Relationship Id="rId31" Type="http://schemas.openxmlformats.org/officeDocument/2006/relationships/oleObject" Target="../embeddings/oleObject27.bin"/><Relationship Id="rId44" Type="http://schemas.openxmlformats.org/officeDocument/2006/relationships/oleObject" Target="../embeddings/oleObject40.bin"/><Relationship Id="rId4" Type="http://schemas.openxmlformats.org/officeDocument/2006/relationships/image" Target="../media/image3.wmf"/><Relationship Id="rId9" Type="http://schemas.openxmlformats.org/officeDocument/2006/relationships/oleObject" Target="../embeddings/oleObject5.bin"/><Relationship Id="rId14" Type="http://schemas.openxmlformats.org/officeDocument/2006/relationships/oleObject" Target="../embeddings/oleObject10.bin"/><Relationship Id="rId22" Type="http://schemas.openxmlformats.org/officeDocument/2006/relationships/oleObject" Target="../embeddings/oleObject18.bin"/><Relationship Id="rId27" Type="http://schemas.openxmlformats.org/officeDocument/2006/relationships/oleObject" Target="../embeddings/oleObject23.bin"/><Relationship Id="rId30" Type="http://schemas.openxmlformats.org/officeDocument/2006/relationships/oleObject" Target="../embeddings/oleObject26.bin"/><Relationship Id="rId35" Type="http://schemas.openxmlformats.org/officeDocument/2006/relationships/oleObject" Target="../embeddings/oleObject31.bin"/><Relationship Id="rId43" Type="http://schemas.openxmlformats.org/officeDocument/2006/relationships/oleObject" Target="../embeddings/oleObject39.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57.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122.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358.bin"/><Relationship Id="rId7" Type="http://schemas.openxmlformats.org/officeDocument/2006/relationships/oleObject" Target="../embeddings/oleObject360.bin"/><Relationship Id="rId12" Type="http://schemas.openxmlformats.org/officeDocument/2006/relationships/image" Target="../media/image127.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124.wmf"/><Relationship Id="rId11" Type="http://schemas.openxmlformats.org/officeDocument/2006/relationships/oleObject" Target="../embeddings/oleObject362.bin"/><Relationship Id="rId5" Type="http://schemas.openxmlformats.org/officeDocument/2006/relationships/oleObject" Target="../embeddings/oleObject359.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361.bin"/></Relationships>
</file>

<file path=ppt/slides/_rels/slide84.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363.bin"/><Relationship Id="rId7" Type="http://schemas.openxmlformats.org/officeDocument/2006/relationships/oleObject" Target="../embeddings/oleObject365.bin"/><Relationship Id="rId12" Type="http://schemas.openxmlformats.org/officeDocument/2006/relationships/image" Target="../media/image132.wmf"/><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129.wmf"/><Relationship Id="rId11" Type="http://schemas.openxmlformats.org/officeDocument/2006/relationships/oleObject" Target="../embeddings/oleObject367.bin"/><Relationship Id="rId5" Type="http://schemas.openxmlformats.org/officeDocument/2006/relationships/oleObject" Target="../embeddings/oleObject364.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366.bin"/></Relationships>
</file>

<file path=ppt/slides/_rels/slide85.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373.bin"/><Relationship Id="rId3" Type="http://schemas.openxmlformats.org/officeDocument/2006/relationships/oleObject" Target="../embeddings/oleObject368.bin"/><Relationship Id="rId7" Type="http://schemas.openxmlformats.org/officeDocument/2006/relationships/oleObject" Target="../embeddings/oleObject370.bin"/><Relationship Id="rId12"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134.wmf"/><Relationship Id="rId11" Type="http://schemas.openxmlformats.org/officeDocument/2006/relationships/oleObject" Target="../embeddings/oleObject372.bin"/><Relationship Id="rId5" Type="http://schemas.openxmlformats.org/officeDocument/2006/relationships/oleObject" Target="../embeddings/oleObject369.bin"/><Relationship Id="rId15" Type="http://schemas.openxmlformats.org/officeDocument/2006/relationships/oleObject" Target="../embeddings/oleObject374.bin"/><Relationship Id="rId10" Type="http://schemas.openxmlformats.org/officeDocument/2006/relationships/image" Target="../media/image136.wmf"/><Relationship Id="rId4" Type="http://schemas.openxmlformats.org/officeDocument/2006/relationships/image" Target="../media/image133.wmf"/><Relationship Id="rId9" Type="http://schemas.openxmlformats.org/officeDocument/2006/relationships/oleObject" Target="../embeddings/oleObject371.bin"/><Relationship Id="rId14" Type="http://schemas.openxmlformats.org/officeDocument/2006/relationships/image" Target="../media/image138.wmf"/></Relationships>
</file>

<file path=ppt/slides/_rels/slide86.xml.rels><?xml version="1.0" encoding="UTF-8" standalone="yes"?>
<Relationships xmlns="http://schemas.openxmlformats.org/package/2006/relationships"><Relationship Id="rId8" Type="http://schemas.openxmlformats.org/officeDocument/2006/relationships/image" Target="../media/image141.wmf"/><Relationship Id="rId13" Type="http://schemas.openxmlformats.org/officeDocument/2006/relationships/oleObject" Target="../embeddings/oleObject380.bin"/><Relationship Id="rId3" Type="http://schemas.openxmlformats.org/officeDocument/2006/relationships/oleObject" Target="../embeddings/oleObject375.bin"/><Relationship Id="rId7" Type="http://schemas.openxmlformats.org/officeDocument/2006/relationships/oleObject" Target="../embeddings/oleObject377.bin"/><Relationship Id="rId12" Type="http://schemas.openxmlformats.org/officeDocument/2006/relationships/image" Target="../media/image143.wmf"/><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40.wmf"/><Relationship Id="rId11" Type="http://schemas.openxmlformats.org/officeDocument/2006/relationships/oleObject" Target="../embeddings/oleObject379.bin"/><Relationship Id="rId5" Type="http://schemas.openxmlformats.org/officeDocument/2006/relationships/oleObject" Target="../embeddings/oleObject376.bin"/><Relationship Id="rId15" Type="http://schemas.openxmlformats.org/officeDocument/2006/relationships/image" Target="../media/image144.wmf"/><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378.bin"/><Relationship Id="rId14" Type="http://schemas.openxmlformats.org/officeDocument/2006/relationships/oleObject" Target="../embeddings/oleObject381.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385.bin"/><Relationship Id="rId13" Type="http://schemas.openxmlformats.org/officeDocument/2006/relationships/image" Target="../media/image148.wmf"/><Relationship Id="rId3" Type="http://schemas.openxmlformats.org/officeDocument/2006/relationships/oleObject" Target="../embeddings/oleObject382.bin"/><Relationship Id="rId7" Type="http://schemas.openxmlformats.org/officeDocument/2006/relationships/oleObject" Target="../embeddings/oleObject384.bin"/><Relationship Id="rId12" Type="http://schemas.openxmlformats.org/officeDocument/2006/relationships/oleObject" Target="../embeddings/oleObject387.bin"/><Relationship Id="rId17" Type="http://schemas.openxmlformats.org/officeDocument/2006/relationships/image" Target="../media/image150.wmf"/><Relationship Id="rId2" Type="http://schemas.openxmlformats.org/officeDocument/2006/relationships/slideLayout" Target="../slideLayouts/slideLayout2.xml"/><Relationship Id="rId16" Type="http://schemas.openxmlformats.org/officeDocument/2006/relationships/oleObject" Target="../embeddings/oleObject389.bin"/><Relationship Id="rId1" Type="http://schemas.openxmlformats.org/officeDocument/2006/relationships/vmlDrawing" Target="../drawings/vmlDrawing56.vml"/><Relationship Id="rId6" Type="http://schemas.openxmlformats.org/officeDocument/2006/relationships/image" Target="../media/image145.wmf"/><Relationship Id="rId11" Type="http://schemas.openxmlformats.org/officeDocument/2006/relationships/image" Target="../media/image147.wmf"/><Relationship Id="rId5" Type="http://schemas.openxmlformats.org/officeDocument/2006/relationships/oleObject" Target="../embeddings/oleObject383.bin"/><Relationship Id="rId15" Type="http://schemas.openxmlformats.org/officeDocument/2006/relationships/image" Target="../media/image149.wmf"/><Relationship Id="rId10" Type="http://schemas.openxmlformats.org/officeDocument/2006/relationships/oleObject" Target="../embeddings/oleObject386.bin"/><Relationship Id="rId4" Type="http://schemas.openxmlformats.org/officeDocument/2006/relationships/image" Target="../media/image142.wmf"/><Relationship Id="rId9" Type="http://schemas.openxmlformats.org/officeDocument/2006/relationships/image" Target="../media/image146.wmf"/><Relationship Id="rId14" Type="http://schemas.openxmlformats.org/officeDocument/2006/relationships/oleObject" Target="../embeddings/oleObject388.bin"/></Relationships>
</file>

<file path=ppt/slides/_rels/slide88.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image" Target="../media/image139.wmf"/><Relationship Id="rId3" Type="http://schemas.openxmlformats.org/officeDocument/2006/relationships/oleObject" Target="../embeddings/oleObject390.bin"/><Relationship Id="rId7" Type="http://schemas.openxmlformats.org/officeDocument/2006/relationships/oleObject" Target="../embeddings/oleObject392.bin"/><Relationship Id="rId12" Type="http://schemas.openxmlformats.org/officeDocument/2006/relationships/oleObject" Target="../embeddings/oleObject395.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142.wmf"/><Relationship Id="rId11" Type="http://schemas.openxmlformats.org/officeDocument/2006/relationships/image" Target="../media/image153.wmf"/><Relationship Id="rId5" Type="http://schemas.openxmlformats.org/officeDocument/2006/relationships/oleObject" Target="../embeddings/oleObject391.bin"/><Relationship Id="rId10" Type="http://schemas.openxmlformats.org/officeDocument/2006/relationships/oleObject" Target="../embeddings/oleObject394.bin"/><Relationship Id="rId4" Type="http://schemas.openxmlformats.org/officeDocument/2006/relationships/image" Target="../media/image151.wmf"/><Relationship Id="rId9" Type="http://schemas.openxmlformats.org/officeDocument/2006/relationships/oleObject" Target="../embeddings/oleObject393.bin"/></Relationships>
</file>

<file path=ppt/slides/_rels/slide89.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396.bin"/><Relationship Id="rId7" Type="http://schemas.openxmlformats.org/officeDocument/2006/relationships/oleObject" Target="../embeddings/oleObject398.bin"/><Relationship Id="rId12" Type="http://schemas.openxmlformats.org/officeDocument/2006/relationships/image" Target="../media/image158.wmf"/><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155.wmf"/><Relationship Id="rId11" Type="http://schemas.openxmlformats.org/officeDocument/2006/relationships/oleObject" Target="../embeddings/oleObject400.bin"/><Relationship Id="rId5" Type="http://schemas.openxmlformats.org/officeDocument/2006/relationships/oleObject" Target="../embeddings/oleObject397.bin"/><Relationship Id="rId10"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oleObject" Target="../embeddings/oleObject39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01.bin"/><Relationship Id="rId7" Type="http://schemas.openxmlformats.org/officeDocument/2006/relationships/oleObject" Target="../embeddings/oleObject403.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60.wmf"/><Relationship Id="rId5" Type="http://schemas.openxmlformats.org/officeDocument/2006/relationships/oleObject" Target="../embeddings/oleObject402.bin"/><Relationship Id="rId4" Type="http://schemas.openxmlformats.org/officeDocument/2006/relationships/image" Target="../media/image159.wmf"/></Relationships>
</file>

<file path=ppt/slides/_rels/slide93.x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image" Target="../media/image160.wmf"/><Relationship Id="rId18" Type="http://schemas.openxmlformats.org/officeDocument/2006/relationships/oleObject" Target="../embeddings/oleObject413.bin"/><Relationship Id="rId3" Type="http://schemas.openxmlformats.org/officeDocument/2006/relationships/oleObject" Target="../embeddings/oleObject404.bin"/><Relationship Id="rId7" Type="http://schemas.openxmlformats.org/officeDocument/2006/relationships/oleObject" Target="../embeddings/oleObject406.bin"/><Relationship Id="rId12" Type="http://schemas.openxmlformats.org/officeDocument/2006/relationships/oleObject" Target="../embeddings/oleObject409.bin"/><Relationship Id="rId17" Type="http://schemas.openxmlformats.org/officeDocument/2006/relationships/oleObject" Target="../embeddings/oleObject412.bin"/><Relationship Id="rId2" Type="http://schemas.openxmlformats.org/officeDocument/2006/relationships/slideLayout" Target="../slideLayouts/slideLayout2.xml"/><Relationship Id="rId16" Type="http://schemas.openxmlformats.org/officeDocument/2006/relationships/oleObject" Target="../embeddings/oleObject411.bin"/><Relationship Id="rId1" Type="http://schemas.openxmlformats.org/officeDocument/2006/relationships/vmlDrawing" Target="../drawings/vmlDrawing60.vml"/><Relationship Id="rId6" Type="http://schemas.openxmlformats.org/officeDocument/2006/relationships/image" Target="../media/image54.wmf"/><Relationship Id="rId11" Type="http://schemas.openxmlformats.org/officeDocument/2006/relationships/image" Target="../media/image163.wmf"/><Relationship Id="rId5" Type="http://schemas.openxmlformats.org/officeDocument/2006/relationships/oleObject" Target="../embeddings/oleObject405.bin"/><Relationship Id="rId15" Type="http://schemas.openxmlformats.org/officeDocument/2006/relationships/image" Target="../media/image164.wmf"/><Relationship Id="rId10" Type="http://schemas.openxmlformats.org/officeDocument/2006/relationships/oleObject" Target="../embeddings/oleObject408.bin"/><Relationship Id="rId19" Type="http://schemas.openxmlformats.org/officeDocument/2006/relationships/oleObject" Target="../embeddings/oleObject414.bin"/><Relationship Id="rId4" Type="http://schemas.openxmlformats.org/officeDocument/2006/relationships/image" Target="../media/image161.wmf"/><Relationship Id="rId9" Type="http://schemas.openxmlformats.org/officeDocument/2006/relationships/oleObject" Target="../embeddings/oleObject407.bin"/><Relationship Id="rId14" Type="http://schemas.openxmlformats.org/officeDocument/2006/relationships/oleObject" Target="../embeddings/oleObject410.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418.bin"/><Relationship Id="rId13" Type="http://schemas.openxmlformats.org/officeDocument/2006/relationships/oleObject" Target="../embeddings/oleObject422.bin"/><Relationship Id="rId18" Type="http://schemas.openxmlformats.org/officeDocument/2006/relationships/oleObject" Target="../embeddings/oleObject425.bin"/><Relationship Id="rId3" Type="http://schemas.openxmlformats.org/officeDocument/2006/relationships/oleObject" Target="../embeddings/oleObject415.bin"/><Relationship Id="rId7" Type="http://schemas.openxmlformats.org/officeDocument/2006/relationships/oleObject" Target="../embeddings/oleObject417.bin"/><Relationship Id="rId12" Type="http://schemas.openxmlformats.org/officeDocument/2006/relationships/oleObject" Target="../embeddings/oleObject421.bin"/><Relationship Id="rId17" Type="http://schemas.openxmlformats.org/officeDocument/2006/relationships/image" Target="../media/image161.wmf"/><Relationship Id="rId2" Type="http://schemas.openxmlformats.org/officeDocument/2006/relationships/slideLayout" Target="../slideLayouts/slideLayout12.xml"/><Relationship Id="rId16" Type="http://schemas.openxmlformats.org/officeDocument/2006/relationships/oleObject" Target="../embeddings/oleObject424.bin"/><Relationship Id="rId1" Type="http://schemas.openxmlformats.org/officeDocument/2006/relationships/vmlDrawing" Target="../drawings/vmlDrawing61.vml"/><Relationship Id="rId6" Type="http://schemas.openxmlformats.org/officeDocument/2006/relationships/image" Target="../media/image160.wmf"/><Relationship Id="rId11" Type="http://schemas.openxmlformats.org/officeDocument/2006/relationships/oleObject" Target="../embeddings/oleObject420.bin"/><Relationship Id="rId5" Type="http://schemas.openxmlformats.org/officeDocument/2006/relationships/oleObject" Target="../embeddings/oleObject416.bin"/><Relationship Id="rId15" Type="http://schemas.openxmlformats.org/officeDocument/2006/relationships/oleObject" Target="../embeddings/oleObject423.bin"/><Relationship Id="rId10" Type="http://schemas.openxmlformats.org/officeDocument/2006/relationships/image" Target="../media/image54.wmf"/><Relationship Id="rId4" Type="http://schemas.openxmlformats.org/officeDocument/2006/relationships/image" Target="../media/image165.wmf"/><Relationship Id="rId9" Type="http://schemas.openxmlformats.org/officeDocument/2006/relationships/oleObject" Target="../embeddings/oleObject419.bin"/><Relationship Id="rId14" Type="http://schemas.openxmlformats.org/officeDocument/2006/relationships/image" Target="../media/image166.wmf"/></Relationships>
</file>

<file path=ppt/slides/_rels/slide97.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431.bin"/><Relationship Id="rId18" Type="http://schemas.openxmlformats.org/officeDocument/2006/relationships/oleObject" Target="../embeddings/oleObject434.bin"/><Relationship Id="rId3" Type="http://schemas.openxmlformats.org/officeDocument/2006/relationships/oleObject" Target="../embeddings/oleObject426.bin"/><Relationship Id="rId7" Type="http://schemas.openxmlformats.org/officeDocument/2006/relationships/oleObject" Target="../embeddings/oleObject428.bin"/><Relationship Id="rId12" Type="http://schemas.openxmlformats.org/officeDocument/2006/relationships/image" Target="../media/image54.wmf"/><Relationship Id="rId17" Type="http://schemas.openxmlformats.org/officeDocument/2006/relationships/image" Target="../media/image161.wmf"/><Relationship Id="rId2" Type="http://schemas.openxmlformats.org/officeDocument/2006/relationships/slideLayout" Target="../slideLayouts/slideLayout2.xml"/><Relationship Id="rId16" Type="http://schemas.openxmlformats.org/officeDocument/2006/relationships/oleObject" Target="../embeddings/oleObject433.bin"/><Relationship Id="rId20" Type="http://schemas.openxmlformats.org/officeDocument/2006/relationships/oleObject" Target="../embeddings/oleObject436.bin"/><Relationship Id="rId1" Type="http://schemas.openxmlformats.org/officeDocument/2006/relationships/vmlDrawing" Target="../drawings/vmlDrawing62.vml"/><Relationship Id="rId6" Type="http://schemas.openxmlformats.org/officeDocument/2006/relationships/image" Target="../media/image168.wmf"/><Relationship Id="rId11" Type="http://schemas.openxmlformats.org/officeDocument/2006/relationships/oleObject" Target="../embeddings/oleObject430.bin"/><Relationship Id="rId5" Type="http://schemas.openxmlformats.org/officeDocument/2006/relationships/oleObject" Target="../embeddings/oleObject427.bin"/><Relationship Id="rId15" Type="http://schemas.openxmlformats.org/officeDocument/2006/relationships/oleObject" Target="../embeddings/oleObject432.bin"/><Relationship Id="rId10" Type="http://schemas.openxmlformats.org/officeDocument/2006/relationships/image" Target="../media/image170.wmf"/><Relationship Id="rId19" Type="http://schemas.openxmlformats.org/officeDocument/2006/relationships/oleObject" Target="../embeddings/oleObject435.bin"/><Relationship Id="rId4" Type="http://schemas.openxmlformats.org/officeDocument/2006/relationships/image" Target="../media/image167.wmf"/><Relationship Id="rId9" Type="http://schemas.openxmlformats.org/officeDocument/2006/relationships/oleObject" Target="../embeddings/oleObject429.bin"/><Relationship Id="rId14" Type="http://schemas.openxmlformats.org/officeDocument/2006/relationships/image" Target="../media/image160.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437.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image" Target="../media/image172.wmf"/><Relationship Id="rId5" Type="http://schemas.openxmlformats.org/officeDocument/2006/relationships/oleObject" Target="../embeddings/oleObject438.bin"/><Relationship Id="rId4" Type="http://schemas.openxmlformats.org/officeDocument/2006/relationships/image" Target="../media/image17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731963" y="2060575"/>
            <a:ext cx="7412037" cy="1038225"/>
          </a:xfrm>
          <a:effectLst>
            <a:outerShdw dist="107763" dir="2700000" algn="ctr" rotWithShape="0">
              <a:schemeClr val="bg2">
                <a:alpha val="50000"/>
              </a:schemeClr>
            </a:outerShdw>
          </a:effectLst>
        </p:spPr>
        <p:txBody>
          <a:bodyPr/>
          <a:lstStyle/>
          <a:p>
            <a:r>
              <a:rPr lang="zh-CN" altLang="en-US">
                <a:latin typeface="隶书" pitchFamily="49" charset="-122"/>
                <a:ea typeface="隶书" pitchFamily="49" charset="-122"/>
              </a:rPr>
              <a:t>第八章  对策与决策模型</a:t>
            </a:r>
          </a:p>
        </p:txBody>
      </p:sp>
      <p:sp>
        <p:nvSpPr>
          <p:cNvPr id="7171" name="Rectangle 3"/>
          <p:cNvSpPr>
            <a:spLocks noGrp="1" noChangeArrowheads="1"/>
          </p:cNvSpPr>
          <p:nvPr>
            <p:ph type="subTitle" idx="1"/>
          </p:nvPr>
        </p:nvSpPr>
        <p:spPr/>
        <p:txBody>
          <a:bodyPr/>
          <a:lstStyle/>
          <a:p>
            <a:pPr eaLnBrk="0" hangingPunct="0">
              <a:spcBef>
                <a:spcPct val="50000"/>
              </a:spcBef>
            </a:pPr>
            <a:r>
              <a:rPr lang="zh-CN" altLang="en-US" b="1">
                <a:solidFill>
                  <a:srgbClr val="996633"/>
                </a:solidFill>
                <a:ea typeface="华文行楷" pitchFamily="2" charset="-122"/>
              </a:rPr>
              <a:t>浙江大学数学建模基地</a:t>
            </a:r>
          </a:p>
          <a:p>
            <a:endParaRPr lang="en-US" altLang="zh-CN">
              <a:solidFill>
                <a:srgbClr val="996633"/>
              </a:solidFill>
            </a:endParaRPr>
          </a:p>
        </p:txBody>
      </p:sp>
      <p:grpSp>
        <p:nvGrpSpPr>
          <p:cNvPr id="7172" name="Group 4"/>
          <p:cNvGrpSpPr>
            <a:grpSpLocks/>
          </p:cNvGrpSpPr>
          <p:nvPr/>
        </p:nvGrpSpPr>
        <p:grpSpPr bwMode="auto">
          <a:xfrm>
            <a:off x="4859338" y="1989138"/>
            <a:ext cx="3673475" cy="1800225"/>
            <a:chOff x="3061" y="1253"/>
            <a:chExt cx="2314" cy="1134"/>
          </a:xfrm>
        </p:grpSpPr>
        <p:sp>
          <p:nvSpPr>
            <p:cNvPr id="7173" name="AutoShape 5"/>
            <p:cNvSpPr>
              <a:spLocks noChangeArrowheads="1"/>
            </p:cNvSpPr>
            <p:nvPr/>
          </p:nvSpPr>
          <p:spPr bwMode="auto">
            <a:xfrm>
              <a:off x="5103" y="1253"/>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 name="AutoShape 6"/>
            <p:cNvSpPr>
              <a:spLocks noChangeArrowheads="1"/>
            </p:cNvSpPr>
            <p:nvPr/>
          </p:nvSpPr>
          <p:spPr bwMode="auto">
            <a:xfrm>
              <a:off x="4059" y="2160"/>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AutoShape 7"/>
            <p:cNvSpPr>
              <a:spLocks noChangeArrowheads="1"/>
            </p:cNvSpPr>
            <p:nvPr/>
          </p:nvSpPr>
          <p:spPr bwMode="auto">
            <a:xfrm>
              <a:off x="3061" y="1933"/>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6" name="AutoShape 8"/>
            <p:cNvSpPr>
              <a:spLocks noChangeArrowheads="1"/>
            </p:cNvSpPr>
            <p:nvPr/>
          </p:nvSpPr>
          <p:spPr bwMode="auto">
            <a:xfrm>
              <a:off x="4377" y="1298"/>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77" name="Group 9"/>
          <p:cNvGrpSpPr>
            <a:grpSpLocks/>
          </p:cNvGrpSpPr>
          <p:nvPr/>
        </p:nvGrpSpPr>
        <p:grpSpPr bwMode="auto">
          <a:xfrm>
            <a:off x="4427538" y="1916113"/>
            <a:ext cx="3671887" cy="1441450"/>
            <a:chOff x="2789" y="1207"/>
            <a:chExt cx="2313" cy="908"/>
          </a:xfrm>
        </p:grpSpPr>
        <p:sp>
          <p:nvSpPr>
            <p:cNvPr id="7178" name="AutoShape 10"/>
            <p:cNvSpPr>
              <a:spLocks noChangeArrowheads="1"/>
            </p:cNvSpPr>
            <p:nvPr/>
          </p:nvSpPr>
          <p:spPr bwMode="auto">
            <a:xfrm>
              <a:off x="4830" y="1888"/>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9" name="AutoShape 11"/>
            <p:cNvSpPr>
              <a:spLocks noChangeArrowheads="1"/>
            </p:cNvSpPr>
            <p:nvPr/>
          </p:nvSpPr>
          <p:spPr bwMode="auto">
            <a:xfrm>
              <a:off x="2789" y="1207"/>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AutoShape 12"/>
            <p:cNvSpPr>
              <a:spLocks noChangeArrowheads="1"/>
            </p:cNvSpPr>
            <p:nvPr/>
          </p:nvSpPr>
          <p:spPr bwMode="auto">
            <a:xfrm>
              <a:off x="3787" y="1842"/>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170"/>
                                        </p:tgtEl>
                                        <p:attrNameLst>
                                          <p:attrName>ppt_y</p:attrName>
                                        </p:attrNameLst>
                                      </p:cBhvr>
                                      <p:tavLst>
                                        <p:tav tm="0">
                                          <p:val>
                                            <p:strVal val="#ppt_y"/>
                                          </p:val>
                                        </p:tav>
                                        <p:tav tm="100000">
                                          <p:val>
                                            <p:strVal val="#ppt_y"/>
                                          </p:val>
                                        </p:tav>
                                      </p:tavLst>
                                    </p:anim>
                                    <p:anim calcmode="lin" valueType="num">
                                      <p:cBhvr>
                                        <p:cTn id="9" dur="500" fill="hold"/>
                                        <p:tgtEl>
                                          <p:spTgt spid="717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17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170"/>
                                        </p:tgtEl>
                                      </p:cBhvr>
                                    </p:animEffect>
                                  </p:childTnLst>
                                </p:cTn>
                              </p:par>
                            </p:childTnLst>
                          </p:cTn>
                        </p:par>
                        <p:par>
                          <p:cTn id="12" fill="hold" nodeType="afterGroup">
                            <p:stCondLst>
                              <p:cond delay="950"/>
                            </p:stCondLst>
                            <p:childTnLst>
                              <p:par>
                                <p:cTn id="13" presetID="26" presetClass="emph" presetSubtype="0" fill="hold" nodeType="afterEffect">
                                  <p:stCondLst>
                                    <p:cond delay="0"/>
                                  </p:stCondLst>
                                  <p:childTnLst>
                                    <p:animEffect transition="out" filter="fade">
                                      <p:cBhvr>
                                        <p:cTn id="14" dur="1000" tmFilter="0, 0; .2, .5; .8, .5; 1, 0"/>
                                        <p:tgtEl>
                                          <p:spTgt spid="7177"/>
                                        </p:tgtEl>
                                      </p:cBhvr>
                                    </p:animEffect>
                                    <p:animScale>
                                      <p:cBhvr>
                                        <p:cTn id="15" dur="500" autoRev="1" fill="hold"/>
                                        <p:tgtEl>
                                          <p:spTgt spid="7177"/>
                                        </p:tgtEl>
                                      </p:cBhvr>
                                      <p:by x="105000" y="105000"/>
                                    </p:animScale>
                                  </p:childTnLst>
                                </p:cTn>
                              </p:par>
                            </p:childTnLst>
                          </p:cTn>
                        </p:par>
                        <p:par>
                          <p:cTn id="16" fill="hold" nodeType="afterGroup">
                            <p:stCondLst>
                              <p:cond delay="1950"/>
                            </p:stCondLst>
                            <p:childTnLst>
                              <p:par>
                                <p:cTn id="17" presetID="26" presetClass="emph" presetSubtype="0" fill="hold" nodeType="afterEffect">
                                  <p:stCondLst>
                                    <p:cond delay="0"/>
                                  </p:stCondLst>
                                  <p:childTnLst>
                                    <p:animEffect transition="out" filter="fade">
                                      <p:cBhvr>
                                        <p:cTn id="18" dur="1000" tmFilter="0, 0; .2, .5; .8, .5; 1, 0"/>
                                        <p:tgtEl>
                                          <p:spTgt spid="7172"/>
                                        </p:tgtEl>
                                      </p:cBhvr>
                                    </p:animEffect>
                                    <p:animScale>
                                      <p:cBhvr>
                                        <p:cTn id="19" dur="500" autoRev="1" fill="hold"/>
                                        <p:tgtEl>
                                          <p:spTgt spid="7172"/>
                                        </p:tgtEl>
                                      </p:cBhvr>
                                      <p:by x="105000" y="105000"/>
                                    </p:animScale>
                                  </p:childTnLst>
                                </p:cTn>
                              </p:par>
                            </p:childTnLst>
                          </p:cTn>
                        </p:par>
                        <p:par>
                          <p:cTn id="20" fill="hold" nodeType="afterGroup">
                            <p:stCondLst>
                              <p:cond delay="2950"/>
                            </p:stCondLst>
                            <p:childTnLst>
                              <p:par>
                                <p:cTn id="21" presetID="26" presetClass="emph" presetSubtype="0" fill="hold" nodeType="afterEffect">
                                  <p:stCondLst>
                                    <p:cond delay="0"/>
                                  </p:stCondLst>
                                  <p:childTnLst>
                                    <p:animEffect transition="out" filter="fade">
                                      <p:cBhvr>
                                        <p:cTn id="22" dur="1000" tmFilter="0, 0; .2, .5; .8, .5; 1, 0"/>
                                        <p:tgtEl>
                                          <p:spTgt spid="7177"/>
                                        </p:tgtEl>
                                      </p:cBhvr>
                                    </p:animEffect>
                                    <p:animScale>
                                      <p:cBhvr>
                                        <p:cTn id="23" dur="500" autoRev="1" fill="hold"/>
                                        <p:tgtEl>
                                          <p:spTgt spid="7177"/>
                                        </p:tgtEl>
                                      </p:cBhvr>
                                      <p:by x="105000" y="105000"/>
                                    </p:animScale>
                                  </p:childTnLst>
                                </p:cTn>
                              </p:par>
                            </p:childTnLst>
                          </p:cTn>
                        </p:par>
                        <p:par>
                          <p:cTn id="24" fill="hold" nodeType="afterGroup">
                            <p:stCondLst>
                              <p:cond delay="3950"/>
                            </p:stCondLst>
                            <p:childTnLst>
                              <p:par>
                                <p:cTn id="25" presetID="26" presetClass="emph" presetSubtype="0" fill="hold" nodeType="afterEffect">
                                  <p:stCondLst>
                                    <p:cond delay="0"/>
                                  </p:stCondLst>
                                  <p:childTnLst>
                                    <p:animEffect transition="out" filter="fade">
                                      <p:cBhvr>
                                        <p:cTn id="26" dur="1000" tmFilter="0, 0; .2, .5; .8, .5; 1, 0"/>
                                        <p:tgtEl>
                                          <p:spTgt spid="7172"/>
                                        </p:tgtEl>
                                      </p:cBhvr>
                                    </p:animEffect>
                                    <p:animScale>
                                      <p:cBhvr>
                                        <p:cTn id="27" dur="500" autoRev="1" fill="hold"/>
                                        <p:tgtEl>
                                          <p:spTgt spid="71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468313" y="461963"/>
            <a:ext cx="2603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solidFill>
                  <a:srgbClr val="FF5050"/>
                </a:solidFill>
                <a:latin typeface="Arial" charset="0"/>
                <a:ea typeface="楷体_GB2312" pitchFamily="49" charset="-122"/>
              </a:rPr>
              <a:t>二、零和对策</a:t>
            </a:r>
          </a:p>
        </p:txBody>
      </p:sp>
      <p:sp>
        <p:nvSpPr>
          <p:cNvPr id="18438" name="Rectangle 6"/>
          <p:cNvSpPr>
            <a:spLocks noChangeArrowheads="1"/>
          </p:cNvSpPr>
          <p:nvPr/>
        </p:nvSpPr>
        <p:spPr bwMode="auto">
          <a:xfrm>
            <a:off x="395288" y="1079500"/>
            <a:ext cx="849788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宋体" pitchFamily="2" charset="-122"/>
                <a:cs typeface="Times New Roman" pitchFamily="18" charset="0"/>
              </a:rPr>
              <a:t>存在一类特殊的对策问题。在这类对策中，当纯局势确定后，</a:t>
            </a:r>
            <a:r>
              <a:rPr lang="en-US" altLang="zh-CN" sz="2400">
                <a:latin typeface="宋体" pitchFamily="2" charset="-122"/>
                <a:cs typeface="Times New Roman" pitchFamily="18" charset="0"/>
              </a:rPr>
              <a:t>A</a:t>
            </a:r>
            <a:r>
              <a:rPr lang="zh-CN" altLang="en-US" sz="2400">
                <a:latin typeface="宋体" pitchFamily="2" charset="-122"/>
                <a:cs typeface="Times New Roman" pitchFamily="18" charset="0"/>
              </a:rPr>
              <a:t>之所得恰为</a:t>
            </a:r>
            <a:r>
              <a:rPr lang="en-US" altLang="zh-CN" sz="2400">
                <a:latin typeface="宋体" pitchFamily="2" charset="-122"/>
                <a:cs typeface="Times New Roman" pitchFamily="18" charset="0"/>
              </a:rPr>
              <a:t>B</a:t>
            </a:r>
            <a:r>
              <a:rPr lang="zh-CN" altLang="en-US" sz="2400">
                <a:latin typeface="宋体" pitchFamily="2" charset="-122"/>
                <a:cs typeface="Times New Roman" pitchFamily="18" charset="0"/>
              </a:rPr>
              <a:t>之所失，或者</a:t>
            </a:r>
            <a:r>
              <a:rPr lang="en-US" altLang="zh-CN" sz="2400">
                <a:latin typeface="宋体" pitchFamily="2" charset="-122"/>
                <a:cs typeface="Times New Roman" pitchFamily="18" charset="0"/>
              </a:rPr>
              <a:t>A</a:t>
            </a:r>
            <a:r>
              <a:rPr lang="zh-CN" altLang="en-US" sz="2400">
                <a:latin typeface="宋体" pitchFamily="2" charset="-122"/>
                <a:cs typeface="Times New Roman" pitchFamily="18" charset="0"/>
              </a:rPr>
              <a:t>之所失恰为</a:t>
            </a:r>
            <a:r>
              <a:rPr lang="en-US" altLang="zh-CN" sz="2400">
                <a:latin typeface="宋体" pitchFamily="2" charset="-122"/>
                <a:cs typeface="Times New Roman" pitchFamily="18" charset="0"/>
              </a:rPr>
              <a:t>B</a:t>
            </a:r>
            <a:r>
              <a:rPr lang="zh-CN" altLang="en-US" sz="2400">
                <a:latin typeface="宋体" pitchFamily="2" charset="-122"/>
                <a:cs typeface="Times New Roman" pitchFamily="18" charset="0"/>
              </a:rPr>
              <a:t>之所得，即双方所得之和总为零。在零和对策中，因</a:t>
            </a:r>
            <a:r>
              <a:rPr lang="en-US" altLang="zh-CN" sz="2400" i="1">
                <a:latin typeface="宋体" pitchFamily="2" charset="-122"/>
                <a:cs typeface="Times New Roman" pitchFamily="18" charset="0"/>
              </a:rPr>
              <a:t>F</a:t>
            </a:r>
            <a:r>
              <a:rPr lang="en-US" altLang="zh-CN" sz="2400" baseline="-30000">
                <a:latin typeface="宋体" pitchFamily="2" charset="-122"/>
                <a:cs typeface="Times New Roman" pitchFamily="18" charset="0"/>
              </a:rPr>
              <a:t>1</a:t>
            </a:r>
            <a:r>
              <a:rPr lang="en-US" altLang="zh-CN" sz="2400">
                <a:latin typeface="宋体" pitchFamily="2" charset="-122"/>
                <a:cs typeface="Times New Roman" pitchFamily="18" charset="0"/>
              </a:rPr>
              <a:t>(</a:t>
            </a:r>
            <a:r>
              <a:rPr lang="en-US" altLang="zh-CN" sz="2400" i="1">
                <a:latin typeface="宋体" pitchFamily="2" charset="-122"/>
                <a:cs typeface="Times New Roman" pitchFamily="18" charset="0"/>
              </a:rPr>
              <a:t>s</a:t>
            </a:r>
            <a:r>
              <a:rPr lang="en-US" altLang="zh-CN" sz="2400">
                <a:latin typeface="宋体" pitchFamily="2" charset="-122"/>
                <a:cs typeface="Times New Roman" pitchFamily="18" charset="0"/>
              </a:rPr>
              <a:t>)= </a:t>
            </a:r>
            <a:r>
              <a:rPr lang="zh-CN" altLang="en-US" sz="2400">
                <a:latin typeface="宋体" pitchFamily="2" charset="-122"/>
                <a:cs typeface="Times New Roman" pitchFamily="18" charset="0"/>
              </a:rPr>
              <a:t>－</a:t>
            </a:r>
            <a:r>
              <a:rPr lang="en-US" altLang="zh-CN" sz="2400" i="1">
                <a:latin typeface="宋体" pitchFamily="2" charset="-122"/>
                <a:cs typeface="Times New Roman" pitchFamily="18" charset="0"/>
              </a:rPr>
              <a:t>F</a:t>
            </a:r>
            <a:r>
              <a:rPr lang="en-US" altLang="zh-CN" sz="2400" baseline="-30000">
                <a:latin typeface="宋体" pitchFamily="2" charset="-122"/>
                <a:cs typeface="Times New Roman" pitchFamily="18" charset="0"/>
              </a:rPr>
              <a:t>2</a:t>
            </a:r>
            <a:r>
              <a:rPr lang="en-US" altLang="zh-CN" sz="2400">
                <a:latin typeface="宋体" pitchFamily="2" charset="-122"/>
                <a:cs typeface="Times New Roman" pitchFamily="18" charset="0"/>
              </a:rPr>
              <a:t>(</a:t>
            </a:r>
            <a:r>
              <a:rPr lang="en-US" altLang="zh-CN" sz="2400" i="1">
                <a:latin typeface="宋体" pitchFamily="2" charset="-122"/>
                <a:cs typeface="Times New Roman" pitchFamily="18" charset="0"/>
              </a:rPr>
              <a:t>s</a:t>
            </a:r>
            <a:r>
              <a:rPr lang="en-US" altLang="zh-CN" sz="2400">
                <a:latin typeface="宋体" pitchFamily="2" charset="-122"/>
                <a:cs typeface="Times New Roman" pitchFamily="18" charset="0"/>
              </a:rPr>
              <a:t>)</a:t>
            </a:r>
            <a:r>
              <a:rPr lang="zh-CN" altLang="en-US" sz="2400">
                <a:latin typeface="宋体" pitchFamily="2" charset="-122"/>
                <a:cs typeface="Times New Roman" pitchFamily="18" charset="0"/>
              </a:rPr>
              <a:t>，只需指出其中一人的赢得值即可，故赢得函数可用赢得矩阵表示。例如若</a:t>
            </a:r>
            <a:r>
              <a:rPr lang="en-US" altLang="zh-CN" sz="2400">
                <a:latin typeface="宋体" pitchFamily="2" charset="-122"/>
                <a:cs typeface="Times New Roman" pitchFamily="18" charset="0"/>
              </a:rPr>
              <a:t>A</a:t>
            </a:r>
            <a:r>
              <a:rPr lang="zh-CN" altLang="en-US" sz="2400">
                <a:latin typeface="宋体" pitchFamily="2" charset="-122"/>
                <a:cs typeface="Times New Roman" pitchFamily="18" charset="0"/>
              </a:rPr>
              <a:t>有</a:t>
            </a:r>
            <a:r>
              <a:rPr lang="en-US" altLang="zh-CN" sz="2400" i="1">
                <a:latin typeface="宋体" pitchFamily="2" charset="-122"/>
                <a:cs typeface="Times New Roman" pitchFamily="18" charset="0"/>
              </a:rPr>
              <a:t>m</a:t>
            </a:r>
            <a:r>
              <a:rPr lang="zh-CN" altLang="en-US" sz="2400">
                <a:latin typeface="宋体" pitchFamily="2" charset="-122"/>
                <a:cs typeface="Times New Roman" pitchFamily="18" charset="0"/>
              </a:rPr>
              <a:t>种策略，</a:t>
            </a:r>
            <a:r>
              <a:rPr lang="en-US" altLang="zh-CN" sz="2400">
                <a:latin typeface="宋体" pitchFamily="2" charset="-122"/>
                <a:cs typeface="Times New Roman" pitchFamily="18" charset="0"/>
              </a:rPr>
              <a:t>B</a:t>
            </a:r>
            <a:r>
              <a:rPr lang="zh-CN" altLang="en-US" sz="2400">
                <a:latin typeface="宋体" pitchFamily="2" charset="-122"/>
                <a:cs typeface="Times New Roman" pitchFamily="18" charset="0"/>
              </a:rPr>
              <a:t>有</a:t>
            </a:r>
            <a:r>
              <a:rPr lang="en-US" altLang="zh-CN" sz="2400" i="1">
                <a:latin typeface="宋体" pitchFamily="2" charset="-122"/>
                <a:cs typeface="Times New Roman" pitchFamily="18" charset="0"/>
              </a:rPr>
              <a:t>n</a:t>
            </a:r>
            <a:r>
              <a:rPr lang="zh-CN" altLang="en-US" sz="2400">
                <a:latin typeface="宋体" pitchFamily="2" charset="-122"/>
                <a:cs typeface="Times New Roman" pitchFamily="18" charset="0"/>
              </a:rPr>
              <a:t>种策略，赢得矩阵</a:t>
            </a:r>
            <a:r>
              <a:rPr lang="zh-CN" altLang="en-US" sz="2400" b="0">
                <a:latin typeface="宋体" pitchFamily="2" charset="-122"/>
                <a:cs typeface="Times New Roman" pitchFamily="18" charset="0"/>
              </a:rPr>
              <a:t> </a:t>
            </a:r>
          </a:p>
        </p:txBody>
      </p:sp>
      <p:sp>
        <p:nvSpPr>
          <p:cNvPr id="18440" name="Rectangle 8"/>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439" name="Object 7"/>
          <p:cNvGraphicFramePr>
            <a:graphicFrameLocks noChangeAspect="1"/>
          </p:cNvGraphicFramePr>
          <p:nvPr/>
        </p:nvGraphicFramePr>
        <p:xfrm>
          <a:off x="1403350" y="3284538"/>
          <a:ext cx="3527425" cy="1887537"/>
        </p:xfrm>
        <a:graphic>
          <a:graphicData uri="http://schemas.openxmlformats.org/presentationml/2006/ole">
            <mc:AlternateContent xmlns:mc="http://schemas.openxmlformats.org/markup-compatibility/2006">
              <mc:Choice xmlns:v="urn:schemas-microsoft-com:vml" Requires="v">
                <p:oleObj spid="_x0000_s18443" r:id="rId3" imgW="1765300" imgH="939800" progId="Equation.DSMT4">
                  <p:embed/>
                </p:oleObj>
              </mc:Choice>
              <mc:Fallback>
                <p:oleObj r:id="rId3" imgW="1765300" imgH="939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284538"/>
                        <a:ext cx="3527425" cy="188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2" name="Rectangle 10"/>
          <p:cNvSpPr>
            <a:spLocks noChangeArrowheads="1"/>
          </p:cNvSpPr>
          <p:nvPr/>
        </p:nvSpPr>
        <p:spPr bwMode="auto">
          <a:xfrm>
            <a:off x="395288" y="5343525"/>
            <a:ext cx="828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幼圆" pitchFamily="49" charset="-122"/>
                <a:ea typeface="幼圆" pitchFamily="49" charset="-122"/>
                <a:cs typeface="Times New Roman" pitchFamily="18" charset="0"/>
              </a:rPr>
              <a:t>表示若</a:t>
            </a:r>
            <a:r>
              <a:rPr lang="en-US" altLang="zh-CN" sz="2400">
                <a:latin typeface="幼圆" pitchFamily="49" charset="-122"/>
                <a:ea typeface="幼圆" pitchFamily="49" charset="-122"/>
                <a:cs typeface="Times New Roman" pitchFamily="18" charset="0"/>
              </a:rPr>
              <a:t>A</a:t>
            </a:r>
            <a:r>
              <a:rPr lang="zh-CN" altLang="en-US" sz="2400">
                <a:latin typeface="幼圆" pitchFamily="49" charset="-122"/>
                <a:ea typeface="幼圆" pitchFamily="49" charset="-122"/>
                <a:cs typeface="Times New Roman" pitchFamily="18" charset="0"/>
              </a:rPr>
              <a:t>选取策略</a:t>
            </a:r>
            <a:r>
              <a:rPr lang="en-US" altLang="zh-CN" sz="2400" i="1">
                <a:latin typeface="幼圆" pitchFamily="49" charset="-122"/>
                <a:ea typeface="幼圆" pitchFamily="49" charset="-122"/>
                <a:cs typeface="Times New Roman" pitchFamily="18" charset="0"/>
              </a:rPr>
              <a:t>i</a:t>
            </a:r>
            <a:r>
              <a:rPr lang="zh-CN" altLang="en-US" sz="2400">
                <a:latin typeface="幼圆" pitchFamily="49" charset="-122"/>
                <a:ea typeface="幼圆" pitchFamily="49" charset="-122"/>
                <a:cs typeface="Times New Roman" pitchFamily="18" charset="0"/>
              </a:rPr>
              <a:t>而</a:t>
            </a:r>
            <a:r>
              <a:rPr lang="en-US" altLang="zh-CN" sz="2400">
                <a:latin typeface="幼圆" pitchFamily="49" charset="-122"/>
                <a:ea typeface="幼圆" pitchFamily="49" charset="-122"/>
                <a:cs typeface="Times New Roman" pitchFamily="18" charset="0"/>
              </a:rPr>
              <a:t>B</a:t>
            </a:r>
            <a:r>
              <a:rPr lang="zh-CN" altLang="en-US" sz="2400">
                <a:latin typeface="幼圆" pitchFamily="49" charset="-122"/>
                <a:ea typeface="幼圆" pitchFamily="49" charset="-122"/>
                <a:cs typeface="Times New Roman" pitchFamily="18" charset="0"/>
              </a:rPr>
              <a:t>选取策略</a:t>
            </a:r>
            <a:r>
              <a:rPr lang="en-US" altLang="zh-CN" sz="2400" i="1">
                <a:latin typeface="幼圆" pitchFamily="49" charset="-122"/>
                <a:ea typeface="幼圆" pitchFamily="49" charset="-122"/>
                <a:cs typeface="Times New Roman" pitchFamily="18" charset="0"/>
              </a:rPr>
              <a:t>j</a:t>
            </a:r>
            <a:r>
              <a:rPr lang="zh-CN" altLang="en-US" sz="2400">
                <a:latin typeface="幼圆" pitchFamily="49" charset="-122"/>
                <a:ea typeface="幼圆" pitchFamily="49" charset="-122"/>
                <a:cs typeface="Times New Roman" pitchFamily="18" charset="0"/>
              </a:rPr>
              <a:t>，则</a:t>
            </a:r>
            <a:r>
              <a:rPr lang="en-US" altLang="zh-CN" sz="2400">
                <a:latin typeface="幼圆" pitchFamily="49" charset="-122"/>
                <a:ea typeface="幼圆" pitchFamily="49" charset="-122"/>
                <a:cs typeface="Times New Roman" pitchFamily="18" charset="0"/>
              </a:rPr>
              <a:t>A</a:t>
            </a:r>
            <a:r>
              <a:rPr lang="zh-CN" altLang="en-US" sz="2400">
                <a:latin typeface="幼圆" pitchFamily="49" charset="-122"/>
                <a:ea typeface="幼圆" pitchFamily="49" charset="-122"/>
                <a:cs typeface="Times New Roman" pitchFamily="18" charset="0"/>
              </a:rPr>
              <a:t>之所得为</a:t>
            </a:r>
            <a:r>
              <a:rPr lang="en-US" altLang="zh-CN" sz="2400" i="1">
                <a:latin typeface="幼圆" pitchFamily="49" charset="-122"/>
                <a:ea typeface="幼圆" pitchFamily="49" charset="-122"/>
                <a:cs typeface="Times New Roman" pitchFamily="18" charset="0"/>
              </a:rPr>
              <a:t>a</a:t>
            </a:r>
            <a:r>
              <a:rPr lang="en-US" altLang="zh-CN" sz="2400" i="1" baseline="-30000">
                <a:latin typeface="幼圆" pitchFamily="49" charset="-122"/>
                <a:ea typeface="幼圆" pitchFamily="49" charset="-122"/>
                <a:cs typeface="Times New Roman" pitchFamily="18" charset="0"/>
              </a:rPr>
              <a:t>ij</a:t>
            </a:r>
            <a:r>
              <a:rPr lang="zh-CN" altLang="en-US" sz="2400">
                <a:latin typeface="幼圆" pitchFamily="49" charset="-122"/>
                <a:ea typeface="幼圆" pitchFamily="49" charset="-122"/>
                <a:cs typeface="Times New Roman" pitchFamily="18" charset="0"/>
              </a:rPr>
              <a:t>（当</a:t>
            </a:r>
            <a:r>
              <a:rPr lang="en-US" altLang="zh-CN" sz="2400" i="1">
                <a:latin typeface="幼圆" pitchFamily="49" charset="-122"/>
                <a:ea typeface="幼圆" pitchFamily="49" charset="-122"/>
                <a:cs typeface="Times New Roman" pitchFamily="18" charset="0"/>
              </a:rPr>
              <a:t>a</a:t>
            </a:r>
            <a:r>
              <a:rPr lang="en-US" altLang="zh-CN" sz="2400" i="1" baseline="-30000">
                <a:latin typeface="幼圆" pitchFamily="49" charset="-122"/>
                <a:ea typeface="幼圆" pitchFamily="49" charset="-122"/>
                <a:cs typeface="Times New Roman" pitchFamily="18" charset="0"/>
              </a:rPr>
              <a:t>ij</a:t>
            </a:r>
            <a:r>
              <a:rPr lang="en-US" altLang="zh-CN" sz="2400">
                <a:latin typeface="幼圆" pitchFamily="49" charset="-122"/>
                <a:ea typeface="幼圆" pitchFamily="49" charset="-122"/>
                <a:cs typeface="Times New Roman" pitchFamily="18" charset="0"/>
              </a:rPr>
              <a:t>&lt;0</a:t>
            </a:r>
            <a:r>
              <a:rPr lang="zh-CN" altLang="en-US" sz="2400">
                <a:latin typeface="幼圆" pitchFamily="49" charset="-122"/>
                <a:ea typeface="幼圆" pitchFamily="49" charset="-122"/>
                <a:cs typeface="Times New Roman" pitchFamily="18" charset="0"/>
              </a:rPr>
              <a:t>时为支付）。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0-#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18438"/>
                                        </p:tgtEl>
                                        <p:attrNameLst>
                                          <p:attrName>style.visibility</p:attrName>
                                        </p:attrNameLst>
                                      </p:cBhvr>
                                      <p:to>
                                        <p:strVal val="visible"/>
                                      </p:to>
                                    </p:set>
                                    <p:anim calcmode="lin" valueType="num">
                                      <p:cBhvr>
                                        <p:cTn id="13" dur="1000" fill="hold"/>
                                        <p:tgtEl>
                                          <p:spTgt spid="18438"/>
                                        </p:tgtEl>
                                        <p:attrNameLst>
                                          <p:attrName>ppt_x</p:attrName>
                                        </p:attrNameLst>
                                      </p:cBhvr>
                                      <p:tavLst>
                                        <p:tav tm="0">
                                          <p:val>
                                            <p:strVal val="#ppt_x-.2"/>
                                          </p:val>
                                        </p:tav>
                                        <p:tav tm="100000">
                                          <p:val>
                                            <p:strVal val="#ppt_x"/>
                                          </p:val>
                                        </p:tav>
                                      </p:tavLst>
                                    </p:anim>
                                    <p:anim calcmode="lin" valueType="num">
                                      <p:cBhvr>
                                        <p:cTn id="14" dur="1000" fill="hold"/>
                                        <p:tgtEl>
                                          <p:spTgt spid="18438"/>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84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8439"/>
                                        </p:tgtEl>
                                        <p:attrNameLst>
                                          <p:attrName>style.visibility</p:attrName>
                                        </p:attrNameLst>
                                      </p:cBhvr>
                                      <p:to>
                                        <p:strVal val="visible"/>
                                      </p:to>
                                    </p:set>
                                    <p:animEffect transition="in" filter="wipe(left)">
                                      <p:cBhvr>
                                        <p:cTn id="20" dur="500"/>
                                        <p:tgtEl>
                                          <p:spTgt spid="1843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18442"/>
                                        </p:tgtEl>
                                        <p:attrNameLst>
                                          <p:attrName>style.visibility</p:attrName>
                                        </p:attrNameLst>
                                      </p:cBhvr>
                                      <p:to>
                                        <p:strVal val="visible"/>
                                      </p:to>
                                    </p:set>
                                    <p:animEffect transition="in" filter="fade">
                                      <p:cBhvr>
                                        <p:cTn id="25" dur="1000"/>
                                        <p:tgtEl>
                                          <p:spTgt spid="18442"/>
                                        </p:tgtEl>
                                      </p:cBhvr>
                                    </p:animEffect>
                                    <p:anim calcmode="lin" valueType="num">
                                      <p:cBhvr>
                                        <p:cTn id="26" dur="1000" fill="hold"/>
                                        <p:tgtEl>
                                          <p:spTgt spid="18442"/>
                                        </p:tgtEl>
                                        <p:attrNameLst>
                                          <p:attrName>ppt_x</p:attrName>
                                        </p:attrNameLst>
                                      </p:cBhvr>
                                      <p:tavLst>
                                        <p:tav tm="0">
                                          <p:val>
                                            <p:strVal val="#ppt_x"/>
                                          </p:val>
                                        </p:tav>
                                        <p:tav tm="100000">
                                          <p:val>
                                            <p:strVal val="#ppt_x"/>
                                          </p:val>
                                        </p:tav>
                                      </p:tavLst>
                                    </p:anim>
                                    <p:anim calcmode="lin" valueType="num">
                                      <p:cBhvr>
                                        <p:cTn id="27" dur="900" decel="100000" fill="hold"/>
                                        <p:tgtEl>
                                          <p:spTgt spid="18442"/>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844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8" grpId="0"/>
      <p:bldP spid="1844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5"/>
          <p:cNvSpPr>
            <a:spLocks noChangeArrowheads="1"/>
          </p:cNvSpPr>
          <p:nvPr/>
        </p:nvSpPr>
        <p:spPr bwMode="auto">
          <a:xfrm>
            <a:off x="611188" y="404813"/>
            <a:ext cx="4014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本例的层次结构模型如图</a:t>
            </a:r>
            <a:r>
              <a:rPr lang="en-US" altLang="zh-CN"/>
              <a:t>8.11</a:t>
            </a:r>
            <a:r>
              <a:rPr lang="zh-CN" altLang="en-US">
                <a:cs typeface="Times New Roman" pitchFamily="18" charset="0"/>
              </a:rPr>
              <a:t>所示</a:t>
            </a:r>
            <a:r>
              <a:rPr lang="zh-CN" altLang="en-US"/>
              <a:t> </a:t>
            </a:r>
          </a:p>
        </p:txBody>
      </p:sp>
      <p:grpSp>
        <p:nvGrpSpPr>
          <p:cNvPr id="109574" name="Group 6"/>
          <p:cNvGrpSpPr>
            <a:grpSpLocks/>
          </p:cNvGrpSpPr>
          <p:nvPr/>
        </p:nvGrpSpPr>
        <p:grpSpPr bwMode="auto">
          <a:xfrm>
            <a:off x="1619250" y="908050"/>
            <a:ext cx="5184775" cy="2520950"/>
            <a:chOff x="3420" y="5184"/>
            <a:chExt cx="5940" cy="3747"/>
          </a:xfrm>
        </p:grpSpPr>
        <p:sp>
          <p:nvSpPr>
            <p:cNvPr id="109575" name="Text Box 7"/>
            <p:cNvSpPr txBox="1">
              <a:spLocks noChangeArrowheads="1"/>
            </p:cNvSpPr>
            <p:nvPr/>
          </p:nvSpPr>
          <p:spPr bwMode="auto">
            <a:xfrm>
              <a:off x="5220" y="5184"/>
              <a:ext cx="2340" cy="468"/>
            </a:xfrm>
            <a:prstGeom prst="rect">
              <a:avLst/>
            </a:prstGeom>
            <a:solidFill>
              <a:srgbClr val="FFFFFF"/>
            </a:solidFill>
            <a:ln w="9525">
              <a:solidFill>
                <a:srgbClr val="000000"/>
              </a:solidFill>
              <a:miter lim="800000"/>
              <a:headEnd/>
              <a:tailEnd/>
            </a:ln>
          </p:spPr>
          <p:txBody>
            <a:bodyPr/>
            <a:lstStyle/>
            <a:p>
              <a:pPr algn="ctr"/>
              <a:r>
                <a:rPr lang="zh-CN" altLang="en-US" sz="1400" b="0"/>
                <a:t>电影或文学作品评比</a:t>
              </a:r>
              <a:endParaRPr lang="zh-CN" altLang="en-US" sz="1400"/>
            </a:p>
          </p:txBody>
        </p:sp>
        <p:sp>
          <p:nvSpPr>
            <p:cNvPr id="109576" name="Text Box 8"/>
            <p:cNvSpPr txBox="1">
              <a:spLocks noChangeArrowheads="1"/>
            </p:cNvSpPr>
            <p:nvPr/>
          </p:nvSpPr>
          <p:spPr bwMode="auto">
            <a:xfrm>
              <a:off x="3420" y="6744"/>
              <a:ext cx="1080" cy="468"/>
            </a:xfrm>
            <a:prstGeom prst="rect">
              <a:avLst/>
            </a:prstGeom>
            <a:solidFill>
              <a:srgbClr val="FFFFFF"/>
            </a:solidFill>
            <a:ln w="9525">
              <a:solidFill>
                <a:srgbClr val="000000"/>
              </a:solidFill>
              <a:miter lim="800000"/>
              <a:headEnd/>
              <a:tailEnd/>
            </a:ln>
          </p:spPr>
          <p:txBody>
            <a:bodyPr/>
            <a:lstStyle/>
            <a:p>
              <a:pPr algn="ctr"/>
              <a:r>
                <a:rPr lang="zh-CN" altLang="en-US" sz="1400" b="0"/>
                <a:t>教育性</a:t>
              </a:r>
              <a:endParaRPr lang="zh-CN" altLang="en-US" sz="1400"/>
            </a:p>
          </p:txBody>
        </p:sp>
        <p:sp>
          <p:nvSpPr>
            <p:cNvPr id="109577" name="Text Box 9"/>
            <p:cNvSpPr txBox="1">
              <a:spLocks noChangeArrowheads="1"/>
            </p:cNvSpPr>
            <p:nvPr/>
          </p:nvSpPr>
          <p:spPr bwMode="auto">
            <a:xfrm>
              <a:off x="5940" y="6744"/>
              <a:ext cx="1080" cy="468"/>
            </a:xfrm>
            <a:prstGeom prst="rect">
              <a:avLst/>
            </a:prstGeom>
            <a:solidFill>
              <a:srgbClr val="FFFFFF"/>
            </a:solidFill>
            <a:ln w="9525">
              <a:solidFill>
                <a:srgbClr val="000000"/>
              </a:solidFill>
              <a:miter lim="800000"/>
              <a:headEnd/>
              <a:tailEnd/>
            </a:ln>
          </p:spPr>
          <p:txBody>
            <a:bodyPr/>
            <a:lstStyle/>
            <a:p>
              <a:pPr algn="ctr"/>
              <a:r>
                <a:rPr lang="zh-CN" altLang="en-US" sz="1400" b="0"/>
                <a:t>艺术性</a:t>
              </a:r>
              <a:endParaRPr lang="zh-CN" altLang="en-US" sz="1400"/>
            </a:p>
          </p:txBody>
        </p:sp>
        <p:sp>
          <p:nvSpPr>
            <p:cNvPr id="109578" name="Text Box 10"/>
            <p:cNvSpPr txBox="1">
              <a:spLocks noChangeArrowheads="1"/>
            </p:cNvSpPr>
            <p:nvPr/>
          </p:nvSpPr>
          <p:spPr bwMode="auto">
            <a:xfrm>
              <a:off x="8280" y="6744"/>
              <a:ext cx="1080" cy="468"/>
            </a:xfrm>
            <a:prstGeom prst="rect">
              <a:avLst/>
            </a:prstGeom>
            <a:solidFill>
              <a:srgbClr val="FFFFFF"/>
            </a:solidFill>
            <a:ln w="9525">
              <a:solidFill>
                <a:srgbClr val="000000"/>
              </a:solidFill>
              <a:miter lim="800000"/>
              <a:headEnd/>
              <a:tailEnd/>
            </a:ln>
          </p:spPr>
          <p:txBody>
            <a:bodyPr/>
            <a:lstStyle/>
            <a:p>
              <a:pPr algn="ctr"/>
              <a:r>
                <a:rPr lang="zh-CN" altLang="en-US" sz="1400" b="0"/>
                <a:t>娱乐性</a:t>
              </a:r>
              <a:endParaRPr lang="zh-CN" altLang="en-US" sz="1400"/>
            </a:p>
          </p:txBody>
        </p:sp>
        <p:sp>
          <p:nvSpPr>
            <p:cNvPr id="109579" name="Text Box 11"/>
            <p:cNvSpPr txBox="1">
              <a:spLocks noChangeArrowheads="1"/>
            </p:cNvSpPr>
            <p:nvPr/>
          </p:nvSpPr>
          <p:spPr bwMode="auto">
            <a:xfrm>
              <a:off x="3420" y="8460"/>
              <a:ext cx="1080" cy="468"/>
            </a:xfrm>
            <a:prstGeom prst="rect">
              <a:avLst/>
            </a:prstGeom>
            <a:solidFill>
              <a:srgbClr val="FFFFFF"/>
            </a:solidFill>
            <a:ln w="9525">
              <a:solidFill>
                <a:srgbClr val="000000"/>
              </a:solidFill>
              <a:miter lim="800000"/>
              <a:headEnd/>
              <a:tailEnd/>
            </a:ln>
          </p:spPr>
          <p:txBody>
            <a:bodyPr/>
            <a:lstStyle/>
            <a:p>
              <a:pPr algn="ctr"/>
              <a:r>
                <a:rPr lang="zh-CN" altLang="en-US" sz="1400" b="0"/>
                <a:t>作品</a:t>
              </a:r>
              <a:r>
                <a:rPr lang="en-US" altLang="zh-CN" sz="1400" b="0"/>
                <a:t>1</a:t>
              </a:r>
              <a:endParaRPr lang="en-US" altLang="zh-CN" sz="1400"/>
            </a:p>
          </p:txBody>
        </p:sp>
        <p:sp>
          <p:nvSpPr>
            <p:cNvPr id="109580" name="Text Box 12"/>
            <p:cNvSpPr txBox="1">
              <a:spLocks noChangeArrowheads="1"/>
            </p:cNvSpPr>
            <p:nvPr/>
          </p:nvSpPr>
          <p:spPr bwMode="auto">
            <a:xfrm>
              <a:off x="8280" y="8460"/>
              <a:ext cx="1080" cy="468"/>
            </a:xfrm>
            <a:prstGeom prst="rect">
              <a:avLst/>
            </a:prstGeom>
            <a:solidFill>
              <a:srgbClr val="FFFFFF"/>
            </a:solidFill>
            <a:ln w="9525">
              <a:solidFill>
                <a:srgbClr val="000000"/>
              </a:solidFill>
              <a:miter lim="800000"/>
              <a:headEnd/>
              <a:tailEnd/>
            </a:ln>
          </p:spPr>
          <p:txBody>
            <a:bodyPr/>
            <a:lstStyle/>
            <a:p>
              <a:pPr algn="ctr"/>
              <a:r>
                <a:rPr lang="zh-CN" altLang="en-US" sz="1400" b="0"/>
                <a:t>作品</a:t>
              </a:r>
              <a:r>
                <a:rPr lang="en-US" altLang="zh-CN" sz="1400" b="0"/>
                <a:t>n</a:t>
              </a:r>
              <a:endParaRPr lang="en-US" altLang="zh-CN" sz="1400"/>
            </a:p>
          </p:txBody>
        </p:sp>
        <p:sp>
          <p:nvSpPr>
            <p:cNvPr id="109581" name="Line 13"/>
            <p:cNvSpPr>
              <a:spLocks noChangeShapeType="1"/>
            </p:cNvSpPr>
            <p:nvPr/>
          </p:nvSpPr>
          <p:spPr bwMode="auto">
            <a:xfrm>
              <a:off x="6480" y="5652"/>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2" name="Line 14"/>
            <p:cNvSpPr>
              <a:spLocks noChangeShapeType="1"/>
            </p:cNvSpPr>
            <p:nvPr/>
          </p:nvSpPr>
          <p:spPr bwMode="auto">
            <a:xfrm flipH="1">
              <a:off x="3960" y="5652"/>
              <a:ext cx="180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3" name="Line 15"/>
            <p:cNvSpPr>
              <a:spLocks noChangeShapeType="1"/>
            </p:cNvSpPr>
            <p:nvPr/>
          </p:nvSpPr>
          <p:spPr bwMode="auto">
            <a:xfrm>
              <a:off x="7020" y="5652"/>
              <a:ext cx="180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4" name="Line 16"/>
            <p:cNvSpPr>
              <a:spLocks noChangeShapeType="1"/>
            </p:cNvSpPr>
            <p:nvPr/>
          </p:nvSpPr>
          <p:spPr bwMode="auto">
            <a:xfrm>
              <a:off x="3960" y="7212"/>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5" name="Line 17"/>
            <p:cNvSpPr>
              <a:spLocks noChangeShapeType="1"/>
            </p:cNvSpPr>
            <p:nvPr/>
          </p:nvSpPr>
          <p:spPr bwMode="auto">
            <a:xfrm>
              <a:off x="8820" y="7212"/>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6" name="Line 18"/>
            <p:cNvSpPr>
              <a:spLocks noChangeShapeType="1"/>
            </p:cNvSpPr>
            <p:nvPr/>
          </p:nvSpPr>
          <p:spPr bwMode="auto">
            <a:xfrm flipV="1">
              <a:off x="3960" y="7212"/>
              <a:ext cx="252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7" name="Line 19"/>
            <p:cNvSpPr>
              <a:spLocks noChangeShapeType="1"/>
            </p:cNvSpPr>
            <p:nvPr/>
          </p:nvSpPr>
          <p:spPr bwMode="auto">
            <a:xfrm>
              <a:off x="6480" y="7212"/>
              <a:ext cx="234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8" name="Line 20"/>
            <p:cNvSpPr>
              <a:spLocks noChangeShapeType="1"/>
            </p:cNvSpPr>
            <p:nvPr/>
          </p:nvSpPr>
          <p:spPr bwMode="auto">
            <a:xfrm flipH="1">
              <a:off x="4500" y="7212"/>
              <a:ext cx="432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9" name="Line 21"/>
            <p:cNvSpPr>
              <a:spLocks noChangeShapeType="1"/>
            </p:cNvSpPr>
            <p:nvPr/>
          </p:nvSpPr>
          <p:spPr bwMode="auto">
            <a:xfrm>
              <a:off x="3960" y="7212"/>
              <a:ext cx="432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90" name="Text Box 22"/>
            <p:cNvSpPr txBox="1">
              <a:spLocks noChangeArrowheads="1"/>
            </p:cNvSpPr>
            <p:nvPr/>
          </p:nvSpPr>
          <p:spPr bwMode="auto">
            <a:xfrm>
              <a:off x="5940" y="8463"/>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0"/>
                <a:t>……</a:t>
              </a:r>
              <a:endParaRPr lang="en-US" altLang="zh-CN" sz="1400"/>
            </a:p>
          </p:txBody>
        </p:sp>
        <p:sp>
          <p:nvSpPr>
            <p:cNvPr id="109591" name="Text Box 23"/>
            <p:cNvSpPr txBox="1">
              <a:spLocks noChangeArrowheads="1"/>
            </p:cNvSpPr>
            <p:nvPr/>
          </p:nvSpPr>
          <p:spPr bwMode="auto">
            <a:xfrm>
              <a:off x="3960" y="5964"/>
              <a:ext cx="90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0"/>
                <a:t>0.158</a:t>
              </a:r>
              <a:endParaRPr lang="en-US" altLang="zh-CN" sz="1400"/>
            </a:p>
          </p:txBody>
        </p:sp>
        <p:sp>
          <p:nvSpPr>
            <p:cNvPr id="109592" name="Text Box 24"/>
            <p:cNvSpPr txBox="1">
              <a:spLocks noChangeArrowheads="1"/>
            </p:cNvSpPr>
            <p:nvPr/>
          </p:nvSpPr>
          <p:spPr bwMode="auto">
            <a:xfrm>
              <a:off x="5760" y="6120"/>
              <a:ext cx="90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0"/>
                <a:t>0.187</a:t>
              </a:r>
              <a:endParaRPr lang="en-US" altLang="zh-CN" sz="1400"/>
            </a:p>
          </p:txBody>
        </p:sp>
        <p:sp>
          <p:nvSpPr>
            <p:cNvPr id="109593" name="Text Box 25"/>
            <p:cNvSpPr txBox="1">
              <a:spLocks noChangeArrowheads="1"/>
            </p:cNvSpPr>
            <p:nvPr/>
          </p:nvSpPr>
          <p:spPr bwMode="auto">
            <a:xfrm>
              <a:off x="8100" y="5964"/>
              <a:ext cx="90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0"/>
                <a:t>0.656</a:t>
              </a:r>
              <a:endParaRPr lang="en-US" altLang="zh-CN" sz="1400"/>
            </a:p>
          </p:txBody>
        </p:sp>
      </p:grpSp>
      <p:sp>
        <p:nvSpPr>
          <p:cNvPr id="109595" name="Rectangle 27"/>
          <p:cNvSpPr>
            <a:spLocks noChangeArrowheads="1"/>
          </p:cNvSpPr>
          <p:nvPr/>
        </p:nvSpPr>
        <p:spPr bwMode="auto">
          <a:xfrm>
            <a:off x="539750" y="3573463"/>
            <a:ext cx="7991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在具体评比时，可请专家对作品的教育性、艺术性和娱乐性分别打分。根据作品的得分数</a:t>
            </a:r>
            <a:r>
              <a:rPr lang="en-US" altLang="zh-CN" i="1"/>
              <a:t>X</a:t>
            </a:r>
            <a:r>
              <a:rPr lang="en-US" altLang="zh-CN">
                <a:latin typeface="Arial" charset="0"/>
              </a:rPr>
              <a:t> = (</a:t>
            </a:r>
            <a:r>
              <a:rPr lang="en-US" altLang="zh-CN" i="1">
                <a:latin typeface="Arial" charset="0"/>
              </a:rPr>
              <a:t>x</a:t>
            </a:r>
            <a:r>
              <a:rPr lang="en-US" altLang="zh-CN" baseline="-30000">
                <a:latin typeface="Arial" charset="0"/>
              </a:rPr>
              <a:t>1</a:t>
            </a:r>
            <a:r>
              <a:rPr lang="en-US" altLang="zh-CN">
                <a:latin typeface="Arial" charset="0"/>
              </a:rPr>
              <a:t>, </a:t>
            </a:r>
            <a:r>
              <a:rPr lang="en-US" altLang="zh-CN" i="1">
                <a:latin typeface="Arial" charset="0"/>
              </a:rPr>
              <a:t>x</a:t>
            </a:r>
            <a:r>
              <a:rPr lang="en-US" altLang="zh-CN" baseline="-30000">
                <a:latin typeface="Arial" charset="0"/>
              </a:rPr>
              <a:t>2</a:t>
            </a:r>
            <a:r>
              <a:rPr lang="en-US" altLang="zh-CN">
                <a:latin typeface="Arial" charset="0"/>
              </a:rPr>
              <a:t>, </a:t>
            </a:r>
            <a:r>
              <a:rPr lang="en-US" altLang="zh-CN" i="1">
                <a:latin typeface="Arial" charset="0"/>
              </a:rPr>
              <a:t>x</a:t>
            </a:r>
            <a:r>
              <a:rPr lang="en-US" altLang="zh-CN" baseline="-30000">
                <a:latin typeface="Arial" charset="0"/>
              </a:rPr>
              <a:t>3</a:t>
            </a:r>
            <a:r>
              <a:rPr lang="en-US" altLang="zh-CN">
                <a:latin typeface="Arial" charset="0"/>
              </a:rPr>
              <a:t>)</a:t>
            </a:r>
            <a:r>
              <a:rPr lang="en-US" altLang="zh-CN" i="1" baseline="30000">
                <a:latin typeface="Arial" charset="0"/>
              </a:rPr>
              <a:t>T</a:t>
            </a:r>
            <a:r>
              <a:rPr lang="zh-CN" altLang="en-US"/>
              <a:t>，利用公式</a:t>
            </a:r>
          </a:p>
        </p:txBody>
      </p:sp>
      <p:sp>
        <p:nvSpPr>
          <p:cNvPr id="109597" name="Rectangle 29"/>
          <p:cNvSpPr>
            <a:spLocks noChangeArrowheads="1"/>
          </p:cNvSpPr>
          <p:nvPr/>
        </p:nvSpPr>
        <p:spPr bwMode="auto">
          <a:xfrm>
            <a:off x="555625" y="4221163"/>
            <a:ext cx="3729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0" i="1">
                <a:latin typeface="Arial" charset="0"/>
              </a:rPr>
              <a:t>y</a:t>
            </a:r>
            <a:r>
              <a:rPr lang="en-US" altLang="zh-CN" b="0">
                <a:latin typeface="Arial" charset="0"/>
              </a:rPr>
              <a:t> = 0.158</a:t>
            </a:r>
            <a:r>
              <a:rPr lang="en-US" altLang="zh-CN" b="0" i="1">
                <a:latin typeface="Arial" charset="0"/>
              </a:rPr>
              <a:t>x</a:t>
            </a:r>
            <a:r>
              <a:rPr lang="en-US" altLang="zh-CN" b="0" baseline="-30000">
                <a:latin typeface="Arial" charset="0"/>
              </a:rPr>
              <a:t>1</a:t>
            </a:r>
            <a:r>
              <a:rPr lang="en-US" altLang="zh-CN" b="0">
                <a:latin typeface="Arial" charset="0"/>
              </a:rPr>
              <a:t> + 0.187</a:t>
            </a:r>
            <a:r>
              <a:rPr lang="en-US" altLang="zh-CN" b="0" i="1">
                <a:latin typeface="Arial" charset="0"/>
              </a:rPr>
              <a:t>x</a:t>
            </a:r>
            <a:r>
              <a:rPr lang="en-US" altLang="zh-CN" b="0" baseline="-30000">
                <a:latin typeface="Arial" charset="0"/>
              </a:rPr>
              <a:t>2</a:t>
            </a:r>
            <a:r>
              <a:rPr lang="en-US" altLang="zh-CN" b="0">
                <a:latin typeface="Arial" charset="0"/>
              </a:rPr>
              <a:t> +0.656</a:t>
            </a:r>
            <a:r>
              <a:rPr lang="en-US" altLang="zh-CN" b="0" i="1">
                <a:latin typeface="Arial" charset="0"/>
              </a:rPr>
              <a:t>x</a:t>
            </a:r>
            <a:r>
              <a:rPr lang="en-US" altLang="zh-CN" b="0" baseline="-30000">
                <a:latin typeface="Arial" charset="0"/>
              </a:rPr>
              <a:t>3</a:t>
            </a:r>
            <a:r>
              <a:rPr lang="en-US" altLang="zh-CN"/>
              <a:t> </a:t>
            </a:r>
          </a:p>
        </p:txBody>
      </p:sp>
      <p:sp>
        <p:nvSpPr>
          <p:cNvPr id="109598" name="Rectangle 30"/>
          <p:cNvSpPr>
            <a:spLocks noChangeArrowheads="1"/>
          </p:cNvSpPr>
          <p:nvPr/>
        </p:nvSpPr>
        <p:spPr bwMode="auto">
          <a:xfrm>
            <a:off x="500063" y="4581525"/>
            <a:ext cx="529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计算出作品的总得分，据此排出的获奖顺序。</a:t>
            </a:r>
          </a:p>
        </p:txBody>
      </p:sp>
      <p:sp>
        <p:nvSpPr>
          <p:cNvPr id="109599" name="Rectangle 31"/>
          <p:cNvSpPr>
            <a:spLocks noChangeArrowheads="1"/>
          </p:cNvSpPr>
          <p:nvPr/>
        </p:nvSpPr>
        <p:spPr bwMode="auto">
          <a:xfrm>
            <a:off x="539750" y="5013325"/>
            <a:ext cx="79930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8000"/>
                </a:solidFill>
              </a:rPr>
              <a:t>读者不难看出，</a:t>
            </a:r>
            <a:r>
              <a:rPr lang="en-US" altLang="zh-CN">
                <a:solidFill>
                  <a:srgbClr val="008000"/>
                </a:solidFill>
              </a:rPr>
              <a:t>A</a:t>
            </a:r>
            <a:r>
              <a:rPr lang="zh-CN" altLang="en-US">
                <a:solidFill>
                  <a:srgbClr val="008000"/>
                </a:solidFill>
              </a:rPr>
              <a:t>矩阵的建立对评比结果的影响极大。事实上，整个评比过程是在组织者事先划定的框架下进行的，评比结果是按组织者的满意程度来排序的。这也说明，为了使评比结果较为理想，</a:t>
            </a:r>
            <a:r>
              <a:rPr lang="en-US" altLang="zh-CN">
                <a:solidFill>
                  <a:srgbClr val="008000"/>
                </a:solidFill>
              </a:rPr>
              <a:t>A</a:t>
            </a:r>
            <a:r>
              <a:rPr lang="zh-CN" altLang="en-US">
                <a:solidFill>
                  <a:srgbClr val="008000"/>
                </a:solidFill>
              </a:rPr>
              <a:t>矩阵的建立应尽可能合理。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9573"/>
                                        </p:tgtEl>
                                        <p:attrNameLst>
                                          <p:attrName>style.visibility</p:attrName>
                                        </p:attrNameLst>
                                      </p:cBhvr>
                                      <p:to>
                                        <p:strVal val="visible"/>
                                      </p:to>
                                    </p:set>
                                    <p:anim calcmode="lin" valueType="num">
                                      <p:cBhvr additive="base">
                                        <p:cTn id="7" dur="500" fill="hold"/>
                                        <p:tgtEl>
                                          <p:spTgt spid="109573"/>
                                        </p:tgtEl>
                                        <p:attrNameLst>
                                          <p:attrName>ppt_x</p:attrName>
                                        </p:attrNameLst>
                                      </p:cBhvr>
                                      <p:tavLst>
                                        <p:tav tm="0">
                                          <p:val>
                                            <p:strVal val="0-#ppt_w/2"/>
                                          </p:val>
                                        </p:tav>
                                        <p:tav tm="100000">
                                          <p:val>
                                            <p:strVal val="#ppt_x"/>
                                          </p:val>
                                        </p:tav>
                                      </p:tavLst>
                                    </p:anim>
                                    <p:anim calcmode="lin" valueType="num">
                                      <p:cBhvr additive="base">
                                        <p:cTn id="8" dur="500" fill="hold"/>
                                        <p:tgtEl>
                                          <p:spTgt spid="1095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09574"/>
                                        </p:tgtEl>
                                        <p:attrNameLst>
                                          <p:attrName>style.visibility</p:attrName>
                                        </p:attrNameLst>
                                      </p:cBhvr>
                                      <p:to>
                                        <p:strVal val="visible"/>
                                      </p:to>
                                    </p:set>
                                    <p:anim calcmode="lin" valueType="num">
                                      <p:cBhvr additive="base">
                                        <p:cTn id="13" dur="500" fill="hold"/>
                                        <p:tgtEl>
                                          <p:spTgt spid="109574"/>
                                        </p:tgtEl>
                                        <p:attrNameLst>
                                          <p:attrName>ppt_x</p:attrName>
                                        </p:attrNameLst>
                                      </p:cBhvr>
                                      <p:tavLst>
                                        <p:tav tm="0">
                                          <p:val>
                                            <p:strVal val="1+#ppt_w/2"/>
                                          </p:val>
                                        </p:tav>
                                        <p:tav tm="100000">
                                          <p:val>
                                            <p:strVal val="#ppt_x"/>
                                          </p:val>
                                        </p:tav>
                                      </p:tavLst>
                                    </p:anim>
                                    <p:anim calcmode="lin" valueType="num">
                                      <p:cBhvr additive="base">
                                        <p:cTn id="14" dur="500" fill="hold"/>
                                        <p:tgtEl>
                                          <p:spTgt spid="1095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95"/>
                                        </p:tgtEl>
                                        <p:attrNameLst>
                                          <p:attrName>style.visibility</p:attrName>
                                        </p:attrNameLst>
                                      </p:cBhvr>
                                      <p:to>
                                        <p:strVal val="visible"/>
                                      </p:to>
                                    </p:set>
                                    <p:anim calcmode="lin" valueType="num">
                                      <p:cBhvr additive="base">
                                        <p:cTn id="19" dur="500" fill="hold"/>
                                        <p:tgtEl>
                                          <p:spTgt spid="109595"/>
                                        </p:tgtEl>
                                        <p:attrNameLst>
                                          <p:attrName>ppt_x</p:attrName>
                                        </p:attrNameLst>
                                      </p:cBhvr>
                                      <p:tavLst>
                                        <p:tav tm="0">
                                          <p:val>
                                            <p:strVal val="0-#ppt_w/2"/>
                                          </p:val>
                                        </p:tav>
                                        <p:tav tm="100000">
                                          <p:val>
                                            <p:strVal val="#ppt_x"/>
                                          </p:val>
                                        </p:tav>
                                      </p:tavLst>
                                    </p:anim>
                                    <p:anim calcmode="lin" valueType="num">
                                      <p:cBhvr additive="base">
                                        <p:cTn id="20" dur="500" fill="hold"/>
                                        <p:tgtEl>
                                          <p:spTgt spid="10959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97"/>
                                        </p:tgtEl>
                                        <p:attrNameLst>
                                          <p:attrName>style.visibility</p:attrName>
                                        </p:attrNameLst>
                                      </p:cBhvr>
                                      <p:to>
                                        <p:strVal val="visible"/>
                                      </p:to>
                                    </p:set>
                                    <p:anim calcmode="lin" valueType="num">
                                      <p:cBhvr additive="base">
                                        <p:cTn id="25" dur="500" fill="hold"/>
                                        <p:tgtEl>
                                          <p:spTgt spid="109597"/>
                                        </p:tgtEl>
                                        <p:attrNameLst>
                                          <p:attrName>ppt_x</p:attrName>
                                        </p:attrNameLst>
                                      </p:cBhvr>
                                      <p:tavLst>
                                        <p:tav tm="0">
                                          <p:val>
                                            <p:strVal val="0-#ppt_w/2"/>
                                          </p:val>
                                        </p:tav>
                                        <p:tav tm="100000">
                                          <p:val>
                                            <p:strVal val="#ppt_x"/>
                                          </p:val>
                                        </p:tav>
                                      </p:tavLst>
                                    </p:anim>
                                    <p:anim calcmode="lin" valueType="num">
                                      <p:cBhvr additive="base">
                                        <p:cTn id="26" dur="500" fill="hold"/>
                                        <p:tgtEl>
                                          <p:spTgt spid="10959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98"/>
                                        </p:tgtEl>
                                        <p:attrNameLst>
                                          <p:attrName>style.visibility</p:attrName>
                                        </p:attrNameLst>
                                      </p:cBhvr>
                                      <p:to>
                                        <p:strVal val="visible"/>
                                      </p:to>
                                    </p:set>
                                    <p:anim calcmode="lin" valueType="num">
                                      <p:cBhvr additive="base">
                                        <p:cTn id="31" dur="500" fill="hold"/>
                                        <p:tgtEl>
                                          <p:spTgt spid="109598"/>
                                        </p:tgtEl>
                                        <p:attrNameLst>
                                          <p:attrName>ppt_x</p:attrName>
                                        </p:attrNameLst>
                                      </p:cBhvr>
                                      <p:tavLst>
                                        <p:tav tm="0">
                                          <p:val>
                                            <p:strVal val="0-#ppt_w/2"/>
                                          </p:val>
                                        </p:tav>
                                        <p:tav tm="100000">
                                          <p:val>
                                            <p:strVal val="#ppt_x"/>
                                          </p:val>
                                        </p:tav>
                                      </p:tavLst>
                                    </p:anim>
                                    <p:anim calcmode="lin" valueType="num">
                                      <p:cBhvr additive="base">
                                        <p:cTn id="32" dur="500" fill="hold"/>
                                        <p:tgtEl>
                                          <p:spTgt spid="10959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109599"/>
                                        </p:tgtEl>
                                        <p:attrNameLst>
                                          <p:attrName>style.visibility</p:attrName>
                                        </p:attrNameLst>
                                      </p:cBhvr>
                                      <p:to>
                                        <p:strVal val="visible"/>
                                      </p:to>
                                    </p:set>
                                    <p:animEffect transition="in" filter="fade">
                                      <p:cBhvr>
                                        <p:cTn id="37" dur="1000"/>
                                        <p:tgtEl>
                                          <p:spTgt spid="109599"/>
                                        </p:tgtEl>
                                      </p:cBhvr>
                                    </p:animEffect>
                                    <p:anim calcmode="lin" valueType="num">
                                      <p:cBhvr>
                                        <p:cTn id="38" dur="1000" fill="hold"/>
                                        <p:tgtEl>
                                          <p:spTgt spid="109599"/>
                                        </p:tgtEl>
                                        <p:attrNameLst>
                                          <p:attrName>ppt_x</p:attrName>
                                        </p:attrNameLst>
                                      </p:cBhvr>
                                      <p:tavLst>
                                        <p:tav tm="0">
                                          <p:val>
                                            <p:strVal val="#ppt_x"/>
                                          </p:val>
                                        </p:tav>
                                        <p:tav tm="100000">
                                          <p:val>
                                            <p:strVal val="#ppt_x"/>
                                          </p:val>
                                        </p:tav>
                                      </p:tavLst>
                                    </p:anim>
                                    <p:anim calcmode="lin" valueType="num">
                                      <p:cBhvr>
                                        <p:cTn id="39" dur="900" decel="100000" fill="hold"/>
                                        <p:tgtEl>
                                          <p:spTgt spid="109599"/>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0959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p:bldP spid="109595" grpId="0"/>
      <p:bldP spid="109597" grpId="0"/>
      <p:bldP spid="109598" grpId="0"/>
      <p:bldP spid="10959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5"/>
          <p:cNvSpPr>
            <a:spLocks noChangeArrowheads="1"/>
          </p:cNvSpPr>
          <p:nvPr/>
        </p:nvSpPr>
        <p:spPr bwMode="auto">
          <a:xfrm>
            <a:off x="611188" y="333375"/>
            <a:ext cx="331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rPr>
              <a:t>例</a:t>
            </a:r>
            <a:r>
              <a:rPr lang="en-US" altLang="zh-CN">
                <a:solidFill>
                  <a:srgbClr val="008000"/>
                </a:solidFill>
              </a:rPr>
              <a:t>8.17</a:t>
            </a:r>
            <a:r>
              <a:rPr lang="en-US" altLang="zh-CN"/>
              <a:t> </a:t>
            </a:r>
            <a:r>
              <a:rPr lang="en-US" altLang="zh-CN">
                <a:latin typeface="Arial" charset="0"/>
              </a:rPr>
              <a:t> </a:t>
            </a:r>
            <a:r>
              <a:rPr lang="zh-CN" altLang="en-US"/>
              <a:t>教师工作情况考评。</a:t>
            </a:r>
          </a:p>
        </p:txBody>
      </p:sp>
      <p:sp>
        <p:nvSpPr>
          <p:cNvPr id="110598" name="Rectangle 6"/>
          <p:cNvSpPr>
            <a:spLocks noChangeArrowheads="1"/>
          </p:cNvSpPr>
          <p:nvPr/>
        </p:nvSpPr>
        <p:spPr bwMode="auto">
          <a:xfrm>
            <a:off x="468313" y="765175"/>
            <a:ext cx="8207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某高校为了做好教师工作的综合评估，使晋级、奖励等尽可能科学合理，构造了图</a:t>
            </a:r>
            <a:r>
              <a:rPr lang="en-US" altLang="zh-CN"/>
              <a:t>8.12</a:t>
            </a:r>
            <a:r>
              <a:rPr lang="zh-CN" altLang="en-US"/>
              <a:t>所示的层次结构模型。</a:t>
            </a:r>
          </a:p>
        </p:txBody>
      </p:sp>
      <p:grpSp>
        <p:nvGrpSpPr>
          <p:cNvPr id="110698" name="Group 106"/>
          <p:cNvGrpSpPr>
            <a:grpSpLocks/>
          </p:cNvGrpSpPr>
          <p:nvPr/>
        </p:nvGrpSpPr>
        <p:grpSpPr bwMode="auto">
          <a:xfrm>
            <a:off x="1547813" y="1700213"/>
            <a:ext cx="5761037" cy="4368800"/>
            <a:chOff x="975" y="1071"/>
            <a:chExt cx="3629" cy="2752"/>
          </a:xfrm>
        </p:grpSpPr>
        <p:sp>
          <p:nvSpPr>
            <p:cNvPr id="110657" name="Text Box 65"/>
            <p:cNvSpPr txBox="1">
              <a:spLocks noChangeArrowheads="1"/>
            </p:cNvSpPr>
            <p:nvPr/>
          </p:nvSpPr>
          <p:spPr bwMode="auto">
            <a:xfrm>
              <a:off x="2278" y="1071"/>
              <a:ext cx="930" cy="233"/>
            </a:xfrm>
            <a:prstGeom prst="rect">
              <a:avLst/>
            </a:prstGeom>
            <a:solidFill>
              <a:srgbClr val="FFFFFF"/>
            </a:solidFill>
            <a:ln w="9525">
              <a:solidFill>
                <a:srgbClr val="000000"/>
              </a:solidFill>
              <a:miter lim="800000"/>
              <a:headEnd/>
              <a:tailEnd/>
            </a:ln>
          </p:spPr>
          <p:txBody>
            <a:bodyPr/>
            <a:lstStyle/>
            <a:p>
              <a:pPr algn="ctr"/>
              <a:r>
                <a:rPr lang="zh-CN" altLang="en-US" sz="1400"/>
                <a:t>教育工作评估</a:t>
              </a:r>
              <a:endParaRPr lang="zh-CN" altLang="en-US" sz="1400">
                <a:latin typeface="Arial" charset="0"/>
              </a:endParaRPr>
            </a:p>
          </p:txBody>
        </p:sp>
        <p:sp>
          <p:nvSpPr>
            <p:cNvPr id="110656" name="Text Box 64"/>
            <p:cNvSpPr txBox="1">
              <a:spLocks noChangeArrowheads="1"/>
            </p:cNvSpPr>
            <p:nvPr/>
          </p:nvSpPr>
          <p:spPr bwMode="auto">
            <a:xfrm>
              <a:off x="1068" y="2734"/>
              <a:ext cx="186" cy="1089"/>
            </a:xfrm>
            <a:prstGeom prst="rect">
              <a:avLst/>
            </a:prstGeom>
            <a:solidFill>
              <a:srgbClr val="FFFFFF"/>
            </a:solidFill>
            <a:ln w="9525">
              <a:solidFill>
                <a:srgbClr val="000000"/>
              </a:solidFill>
              <a:miter lim="800000"/>
              <a:headEnd/>
              <a:tailEnd/>
            </a:ln>
          </p:spPr>
          <p:txBody>
            <a:bodyPr vert="eaVert" lIns="0" rIns="0"/>
            <a:lstStyle/>
            <a:p>
              <a:r>
                <a:rPr lang="zh-CN" altLang="en-US" sz="1400"/>
                <a:t>教学工作量</a:t>
              </a:r>
              <a:endParaRPr lang="zh-CN" altLang="en-US" sz="1400">
                <a:latin typeface="Arial" charset="0"/>
              </a:endParaRPr>
            </a:p>
          </p:txBody>
        </p:sp>
        <p:sp>
          <p:nvSpPr>
            <p:cNvPr id="110655" name="Text Box 63"/>
            <p:cNvSpPr txBox="1">
              <a:spLocks noChangeArrowheads="1"/>
            </p:cNvSpPr>
            <p:nvPr/>
          </p:nvSpPr>
          <p:spPr bwMode="auto">
            <a:xfrm>
              <a:off x="1440" y="2734"/>
              <a:ext cx="186" cy="1089"/>
            </a:xfrm>
            <a:prstGeom prst="rect">
              <a:avLst/>
            </a:prstGeom>
            <a:solidFill>
              <a:srgbClr val="FFFFFF"/>
            </a:solidFill>
            <a:ln w="9525">
              <a:solidFill>
                <a:srgbClr val="000000"/>
              </a:solidFill>
              <a:miter lim="800000"/>
              <a:headEnd/>
              <a:tailEnd/>
            </a:ln>
          </p:spPr>
          <p:txBody>
            <a:bodyPr vert="eaVert" lIns="0" rIns="0"/>
            <a:lstStyle/>
            <a:p>
              <a:r>
                <a:rPr lang="zh-CN" altLang="en-US" sz="1400"/>
                <a:t>指导研究生数</a:t>
              </a:r>
              <a:endParaRPr lang="zh-CN" altLang="en-US" sz="1400">
                <a:latin typeface="Arial" charset="0"/>
              </a:endParaRPr>
            </a:p>
          </p:txBody>
        </p:sp>
        <p:sp>
          <p:nvSpPr>
            <p:cNvPr id="110654" name="Text Box 62"/>
            <p:cNvSpPr txBox="1">
              <a:spLocks noChangeArrowheads="1"/>
            </p:cNvSpPr>
            <p:nvPr/>
          </p:nvSpPr>
          <p:spPr bwMode="auto">
            <a:xfrm>
              <a:off x="1812" y="2734"/>
              <a:ext cx="187" cy="1089"/>
            </a:xfrm>
            <a:prstGeom prst="rect">
              <a:avLst/>
            </a:prstGeom>
            <a:solidFill>
              <a:srgbClr val="FFFFFF"/>
            </a:solidFill>
            <a:ln w="9525">
              <a:solidFill>
                <a:srgbClr val="000000"/>
              </a:solidFill>
              <a:miter lim="800000"/>
              <a:headEnd/>
              <a:tailEnd/>
            </a:ln>
          </p:spPr>
          <p:txBody>
            <a:bodyPr vert="eaVert" lIns="0" rIns="0"/>
            <a:lstStyle/>
            <a:p>
              <a:r>
                <a:rPr lang="zh-CN" altLang="en-US" sz="1400"/>
                <a:t>教学内容</a:t>
              </a:r>
              <a:endParaRPr lang="zh-CN" altLang="en-US" sz="1400">
                <a:latin typeface="Arial" charset="0"/>
              </a:endParaRPr>
            </a:p>
          </p:txBody>
        </p:sp>
        <p:sp>
          <p:nvSpPr>
            <p:cNvPr id="110653" name="Text Box 61"/>
            <p:cNvSpPr txBox="1">
              <a:spLocks noChangeArrowheads="1"/>
            </p:cNvSpPr>
            <p:nvPr/>
          </p:nvSpPr>
          <p:spPr bwMode="auto">
            <a:xfrm>
              <a:off x="2185" y="2734"/>
              <a:ext cx="186" cy="1089"/>
            </a:xfrm>
            <a:prstGeom prst="rect">
              <a:avLst/>
            </a:prstGeom>
            <a:solidFill>
              <a:srgbClr val="FFFFFF"/>
            </a:solidFill>
            <a:ln w="9525">
              <a:solidFill>
                <a:srgbClr val="000000"/>
              </a:solidFill>
              <a:miter lim="800000"/>
              <a:headEnd/>
              <a:tailEnd/>
            </a:ln>
          </p:spPr>
          <p:txBody>
            <a:bodyPr vert="eaVert" lIns="0" rIns="0"/>
            <a:lstStyle/>
            <a:p>
              <a:r>
                <a:rPr lang="zh-CN" altLang="en-US" sz="1400"/>
                <a:t>教学效果</a:t>
              </a:r>
              <a:endParaRPr lang="zh-CN" altLang="en-US" sz="1400">
                <a:latin typeface="Arial" charset="0"/>
              </a:endParaRPr>
            </a:p>
          </p:txBody>
        </p:sp>
        <p:sp>
          <p:nvSpPr>
            <p:cNvPr id="110652" name="Text Box 60"/>
            <p:cNvSpPr txBox="1">
              <a:spLocks noChangeArrowheads="1"/>
            </p:cNvSpPr>
            <p:nvPr/>
          </p:nvSpPr>
          <p:spPr bwMode="auto">
            <a:xfrm>
              <a:off x="2557" y="2734"/>
              <a:ext cx="186" cy="1089"/>
            </a:xfrm>
            <a:prstGeom prst="rect">
              <a:avLst/>
            </a:prstGeom>
            <a:solidFill>
              <a:srgbClr val="FFFFFF"/>
            </a:solidFill>
            <a:ln w="9525">
              <a:solidFill>
                <a:srgbClr val="000000"/>
              </a:solidFill>
              <a:miter lim="800000"/>
              <a:headEnd/>
              <a:tailEnd/>
            </a:ln>
          </p:spPr>
          <p:txBody>
            <a:bodyPr vert="eaVert" lIns="0" rIns="0"/>
            <a:lstStyle/>
            <a:p>
              <a:r>
                <a:rPr lang="zh-CN" altLang="en-US" sz="1400"/>
                <a:t>主要刊物发表论文数</a:t>
              </a:r>
              <a:endParaRPr lang="zh-CN" altLang="en-US" sz="1400">
                <a:latin typeface="Arial" charset="0"/>
              </a:endParaRPr>
            </a:p>
          </p:txBody>
        </p:sp>
        <p:sp>
          <p:nvSpPr>
            <p:cNvPr id="110651" name="Text Box 59"/>
            <p:cNvSpPr txBox="1">
              <a:spLocks noChangeArrowheads="1"/>
            </p:cNvSpPr>
            <p:nvPr/>
          </p:nvSpPr>
          <p:spPr bwMode="auto">
            <a:xfrm>
              <a:off x="2929" y="2734"/>
              <a:ext cx="186" cy="1089"/>
            </a:xfrm>
            <a:prstGeom prst="rect">
              <a:avLst/>
            </a:prstGeom>
            <a:solidFill>
              <a:srgbClr val="FFFFFF"/>
            </a:solidFill>
            <a:ln w="9525">
              <a:solidFill>
                <a:srgbClr val="000000"/>
              </a:solidFill>
              <a:miter lim="800000"/>
              <a:headEnd/>
              <a:tailEnd/>
            </a:ln>
          </p:spPr>
          <p:txBody>
            <a:bodyPr vert="eaVert" lIns="0" rIns="0"/>
            <a:lstStyle/>
            <a:p>
              <a:r>
                <a:rPr lang="zh-CN" altLang="en-US" sz="1400"/>
                <a:t>一般论文数</a:t>
              </a:r>
              <a:endParaRPr lang="zh-CN" altLang="en-US" sz="1400">
                <a:latin typeface="Arial" charset="0"/>
              </a:endParaRPr>
            </a:p>
          </p:txBody>
        </p:sp>
        <p:sp>
          <p:nvSpPr>
            <p:cNvPr id="110650" name="Text Box 58"/>
            <p:cNvSpPr txBox="1">
              <a:spLocks noChangeArrowheads="1"/>
            </p:cNvSpPr>
            <p:nvPr/>
          </p:nvSpPr>
          <p:spPr bwMode="auto">
            <a:xfrm>
              <a:off x="3301" y="2734"/>
              <a:ext cx="186" cy="1089"/>
            </a:xfrm>
            <a:prstGeom prst="rect">
              <a:avLst/>
            </a:prstGeom>
            <a:solidFill>
              <a:srgbClr val="FFFFFF"/>
            </a:solidFill>
            <a:ln w="9525">
              <a:solidFill>
                <a:srgbClr val="000000"/>
              </a:solidFill>
              <a:miter lim="800000"/>
              <a:headEnd/>
              <a:tailEnd/>
            </a:ln>
          </p:spPr>
          <p:txBody>
            <a:bodyPr vert="eaVert" lIns="0" rIns="0"/>
            <a:lstStyle/>
            <a:p>
              <a:r>
                <a:rPr lang="zh-CN" altLang="en-US" sz="1400"/>
                <a:t>国家级获奖项目</a:t>
              </a:r>
              <a:endParaRPr lang="zh-CN" altLang="en-US" sz="1400">
                <a:latin typeface="Arial" charset="0"/>
              </a:endParaRPr>
            </a:p>
          </p:txBody>
        </p:sp>
        <p:sp>
          <p:nvSpPr>
            <p:cNvPr id="110649" name="Text Box 57"/>
            <p:cNvSpPr txBox="1">
              <a:spLocks noChangeArrowheads="1"/>
            </p:cNvSpPr>
            <p:nvPr/>
          </p:nvSpPr>
          <p:spPr bwMode="auto">
            <a:xfrm>
              <a:off x="3673" y="2734"/>
              <a:ext cx="187" cy="1089"/>
            </a:xfrm>
            <a:prstGeom prst="rect">
              <a:avLst/>
            </a:prstGeom>
            <a:solidFill>
              <a:srgbClr val="FFFFFF"/>
            </a:solidFill>
            <a:ln w="9525">
              <a:solidFill>
                <a:srgbClr val="000000"/>
              </a:solidFill>
              <a:miter lim="800000"/>
              <a:headEnd/>
              <a:tailEnd/>
            </a:ln>
          </p:spPr>
          <p:txBody>
            <a:bodyPr vert="eaVert" lIns="0" rIns="0"/>
            <a:lstStyle/>
            <a:p>
              <a:r>
                <a:rPr lang="zh-CN" altLang="en-US" sz="1400"/>
                <a:t>省部级获奖项目</a:t>
              </a:r>
              <a:endParaRPr lang="zh-CN" altLang="en-US" sz="1400">
                <a:latin typeface="Arial" charset="0"/>
              </a:endParaRPr>
            </a:p>
          </p:txBody>
        </p:sp>
        <p:sp>
          <p:nvSpPr>
            <p:cNvPr id="110648" name="Text Box 56"/>
            <p:cNvSpPr txBox="1">
              <a:spLocks noChangeArrowheads="1"/>
            </p:cNvSpPr>
            <p:nvPr/>
          </p:nvSpPr>
          <p:spPr bwMode="auto">
            <a:xfrm>
              <a:off x="4046" y="2734"/>
              <a:ext cx="186" cy="1089"/>
            </a:xfrm>
            <a:prstGeom prst="rect">
              <a:avLst/>
            </a:prstGeom>
            <a:solidFill>
              <a:srgbClr val="FFFFFF"/>
            </a:solidFill>
            <a:ln w="9525">
              <a:solidFill>
                <a:srgbClr val="000000"/>
              </a:solidFill>
              <a:miter lim="800000"/>
              <a:headEnd/>
              <a:tailEnd/>
            </a:ln>
          </p:spPr>
          <p:txBody>
            <a:bodyPr vert="eaVert" lIns="0" rIns="0"/>
            <a:lstStyle/>
            <a:p>
              <a:r>
                <a:rPr lang="zh-CN" altLang="en-US" sz="1400"/>
                <a:t>出版著作字数</a:t>
              </a:r>
              <a:endParaRPr lang="zh-CN" altLang="en-US" sz="1400">
                <a:latin typeface="Arial" charset="0"/>
              </a:endParaRPr>
            </a:p>
          </p:txBody>
        </p:sp>
        <p:sp>
          <p:nvSpPr>
            <p:cNvPr id="110647" name="Text Box 55"/>
            <p:cNvSpPr txBox="1">
              <a:spLocks noChangeArrowheads="1"/>
            </p:cNvSpPr>
            <p:nvPr/>
          </p:nvSpPr>
          <p:spPr bwMode="auto">
            <a:xfrm>
              <a:off x="4418" y="2734"/>
              <a:ext cx="186" cy="1089"/>
            </a:xfrm>
            <a:prstGeom prst="rect">
              <a:avLst/>
            </a:prstGeom>
            <a:solidFill>
              <a:srgbClr val="FFFFFF"/>
            </a:solidFill>
            <a:ln w="9525">
              <a:solidFill>
                <a:srgbClr val="000000"/>
              </a:solidFill>
              <a:miter lim="800000"/>
              <a:headEnd/>
              <a:tailEnd/>
            </a:ln>
          </p:spPr>
          <p:txBody>
            <a:bodyPr vert="eaVert" lIns="0" rIns="0"/>
            <a:lstStyle/>
            <a:p>
              <a:r>
                <a:rPr lang="zh-CN" altLang="en-US" sz="1400"/>
                <a:t>翻译著作字数</a:t>
              </a:r>
              <a:endParaRPr lang="zh-CN" altLang="en-US" sz="1400">
                <a:latin typeface="Arial" charset="0"/>
              </a:endParaRPr>
            </a:p>
          </p:txBody>
        </p:sp>
        <p:sp>
          <p:nvSpPr>
            <p:cNvPr id="110646" name="Text Box 54"/>
            <p:cNvSpPr txBox="1">
              <a:spLocks noChangeArrowheads="1"/>
            </p:cNvSpPr>
            <p:nvPr/>
          </p:nvSpPr>
          <p:spPr bwMode="auto">
            <a:xfrm>
              <a:off x="1068" y="2162"/>
              <a:ext cx="558" cy="233"/>
            </a:xfrm>
            <a:prstGeom prst="rect">
              <a:avLst/>
            </a:prstGeom>
            <a:solidFill>
              <a:srgbClr val="FFFFFF"/>
            </a:solidFill>
            <a:ln w="9525">
              <a:solidFill>
                <a:srgbClr val="000000"/>
              </a:solidFill>
              <a:miter lim="800000"/>
              <a:headEnd/>
              <a:tailEnd/>
            </a:ln>
          </p:spPr>
          <p:txBody>
            <a:bodyPr/>
            <a:lstStyle/>
            <a:p>
              <a:pPr algn="ctr"/>
              <a:r>
                <a:rPr lang="zh-CN" altLang="en-US" sz="1400"/>
                <a:t>数量</a:t>
              </a:r>
              <a:endParaRPr lang="zh-CN" altLang="en-US" sz="1400">
                <a:latin typeface="Arial" charset="0"/>
              </a:endParaRPr>
            </a:p>
          </p:txBody>
        </p:sp>
        <p:sp>
          <p:nvSpPr>
            <p:cNvPr id="110645" name="Text Box 53"/>
            <p:cNvSpPr txBox="1">
              <a:spLocks noChangeArrowheads="1"/>
            </p:cNvSpPr>
            <p:nvPr/>
          </p:nvSpPr>
          <p:spPr bwMode="auto">
            <a:xfrm>
              <a:off x="1812" y="2162"/>
              <a:ext cx="559" cy="233"/>
            </a:xfrm>
            <a:prstGeom prst="rect">
              <a:avLst/>
            </a:prstGeom>
            <a:solidFill>
              <a:srgbClr val="FFFFFF"/>
            </a:solidFill>
            <a:ln w="9525">
              <a:solidFill>
                <a:srgbClr val="000000"/>
              </a:solidFill>
              <a:miter lim="800000"/>
              <a:headEnd/>
              <a:tailEnd/>
            </a:ln>
          </p:spPr>
          <p:txBody>
            <a:bodyPr/>
            <a:lstStyle/>
            <a:p>
              <a:pPr algn="ctr"/>
              <a:r>
                <a:rPr lang="zh-CN" altLang="en-US" sz="1400"/>
                <a:t>质量</a:t>
              </a:r>
              <a:endParaRPr lang="zh-CN" altLang="en-US" sz="1400">
                <a:latin typeface="Arial" charset="0"/>
              </a:endParaRPr>
            </a:p>
          </p:txBody>
        </p:sp>
        <p:sp>
          <p:nvSpPr>
            <p:cNvPr id="110644" name="Text Box 52"/>
            <p:cNvSpPr txBox="1">
              <a:spLocks noChangeArrowheads="1"/>
            </p:cNvSpPr>
            <p:nvPr/>
          </p:nvSpPr>
          <p:spPr bwMode="auto">
            <a:xfrm>
              <a:off x="2557" y="2162"/>
              <a:ext cx="558" cy="233"/>
            </a:xfrm>
            <a:prstGeom prst="rect">
              <a:avLst/>
            </a:prstGeom>
            <a:solidFill>
              <a:srgbClr val="FFFFFF"/>
            </a:solidFill>
            <a:ln w="9525">
              <a:solidFill>
                <a:srgbClr val="000000"/>
              </a:solidFill>
              <a:miter lim="800000"/>
              <a:headEnd/>
              <a:tailEnd/>
            </a:ln>
          </p:spPr>
          <p:txBody>
            <a:bodyPr/>
            <a:lstStyle/>
            <a:p>
              <a:pPr algn="ctr"/>
              <a:r>
                <a:rPr lang="zh-CN" altLang="en-US" sz="1400"/>
                <a:t>论文</a:t>
              </a:r>
              <a:endParaRPr lang="zh-CN" altLang="en-US" sz="1400">
                <a:latin typeface="Arial" charset="0"/>
              </a:endParaRPr>
            </a:p>
          </p:txBody>
        </p:sp>
        <p:sp>
          <p:nvSpPr>
            <p:cNvPr id="110643" name="Text Box 51"/>
            <p:cNvSpPr txBox="1">
              <a:spLocks noChangeArrowheads="1"/>
            </p:cNvSpPr>
            <p:nvPr/>
          </p:nvSpPr>
          <p:spPr bwMode="auto">
            <a:xfrm>
              <a:off x="3301" y="2162"/>
              <a:ext cx="559" cy="233"/>
            </a:xfrm>
            <a:prstGeom prst="rect">
              <a:avLst/>
            </a:prstGeom>
            <a:solidFill>
              <a:srgbClr val="FFFFFF"/>
            </a:solidFill>
            <a:ln w="9525">
              <a:solidFill>
                <a:srgbClr val="000000"/>
              </a:solidFill>
              <a:miter lim="800000"/>
              <a:headEnd/>
              <a:tailEnd/>
            </a:ln>
          </p:spPr>
          <p:txBody>
            <a:bodyPr/>
            <a:lstStyle/>
            <a:p>
              <a:pPr algn="ctr"/>
              <a:r>
                <a:rPr lang="zh-CN" altLang="en-US" sz="1400"/>
                <a:t>项目</a:t>
              </a:r>
              <a:endParaRPr lang="zh-CN" altLang="en-US" sz="1400">
                <a:latin typeface="Arial" charset="0"/>
              </a:endParaRPr>
            </a:p>
          </p:txBody>
        </p:sp>
        <p:sp>
          <p:nvSpPr>
            <p:cNvPr id="110642" name="Text Box 50"/>
            <p:cNvSpPr txBox="1">
              <a:spLocks noChangeArrowheads="1"/>
            </p:cNvSpPr>
            <p:nvPr/>
          </p:nvSpPr>
          <p:spPr bwMode="auto">
            <a:xfrm>
              <a:off x="4046" y="2162"/>
              <a:ext cx="558" cy="233"/>
            </a:xfrm>
            <a:prstGeom prst="rect">
              <a:avLst/>
            </a:prstGeom>
            <a:solidFill>
              <a:srgbClr val="FFFFFF"/>
            </a:solidFill>
            <a:ln w="9525">
              <a:solidFill>
                <a:srgbClr val="000000"/>
              </a:solidFill>
              <a:miter lim="800000"/>
              <a:headEnd/>
              <a:tailEnd/>
            </a:ln>
          </p:spPr>
          <p:txBody>
            <a:bodyPr/>
            <a:lstStyle/>
            <a:p>
              <a:pPr algn="ctr"/>
              <a:r>
                <a:rPr lang="zh-CN" altLang="en-US" sz="1400"/>
                <a:t>著作</a:t>
              </a:r>
              <a:endParaRPr lang="zh-CN" altLang="en-US" sz="1400">
                <a:latin typeface="Arial" charset="0"/>
              </a:endParaRPr>
            </a:p>
          </p:txBody>
        </p:sp>
        <p:sp>
          <p:nvSpPr>
            <p:cNvPr id="110641" name="Line 49"/>
            <p:cNvSpPr>
              <a:spLocks noChangeShapeType="1"/>
            </p:cNvSpPr>
            <p:nvPr/>
          </p:nvSpPr>
          <p:spPr bwMode="auto">
            <a:xfrm>
              <a:off x="1161" y="240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40" name="Line 48"/>
            <p:cNvSpPr>
              <a:spLocks noChangeShapeType="1"/>
            </p:cNvSpPr>
            <p:nvPr/>
          </p:nvSpPr>
          <p:spPr bwMode="auto">
            <a:xfrm>
              <a:off x="1533" y="240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9" name="Line 47"/>
            <p:cNvSpPr>
              <a:spLocks noChangeShapeType="1"/>
            </p:cNvSpPr>
            <p:nvPr/>
          </p:nvSpPr>
          <p:spPr bwMode="auto">
            <a:xfrm>
              <a:off x="1906" y="240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8" name="Line 46"/>
            <p:cNvSpPr>
              <a:spLocks noChangeShapeType="1"/>
            </p:cNvSpPr>
            <p:nvPr/>
          </p:nvSpPr>
          <p:spPr bwMode="auto">
            <a:xfrm>
              <a:off x="2278" y="240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7" name="Line 45"/>
            <p:cNvSpPr>
              <a:spLocks noChangeShapeType="1"/>
            </p:cNvSpPr>
            <p:nvPr/>
          </p:nvSpPr>
          <p:spPr bwMode="auto">
            <a:xfrm>
              <a:off x="2650" y="240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6" name="Line 44"/>
            <p:cNvSpPr>
              <a:spLocks noChangeShapeType="1"/>
            </p:cNvSpPr>
            <p:nvPr/>
          </p:nvSpPr>
          <p:spPr bwMode="auto">
            <a:xfrm>
              <a:off x="3022" y="240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5" name="Line 43"/>
            <p:cNvSpPr>
              <a:spLocks noChangeShapeType="1"/>
            </p:cNvSpPr>
            <p:nvPr/>
          </p:nvSpPr>
          <p:spPr bwMode="auto">
            <a:xfrm>
              <a:off x="3394" y="240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4" name="Line 42"/>
            <p:cNvSpPr>
              <a:spLocks noChangeShapeType="1"/>
            </p:cNvSpPr>
            <p:nvPr/>
          </p:nvSpPr>
          <p:spPr bwMode="auto">
            <a:xfrm>
              <a:off x="3767" y="240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3" name="Line 41"/>
            <p:cNvSpPr>
              <a:spLocks noChangeShapeType="1"/>
            </p:cNvSpPr>
            <p:nvPr/>
          </p:nvSpPr>
          <p:spPr bwMode="auto">
            <a:xfrm>
              <a:off x="4139" y="240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2" name="Line 40"/>
            <p:cNvSpPr>
              <a:spLocks noChangeShapeType="1"/>
            </p:cNvSpPr>
            <p:nvPr/>
          </p:nvSpPr>
          <p:spPr bwMode="auto">
            <a:xfrm>
              <a:off x="4511" y="240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1" name="Text Box 39"/>
            <p:cNvSpPr txBox="1">
              <a:spLocks noChangeArrowheads="1"/>
            </p:cNvSpPr>
            <p:nvPr/>
          </p:nvSpPr>
          <p:spPr bwMode="auto">
            <a:xfrm>
              <a:off x="1440" y="1648"/>
              <a:ext cx="559" cy="233"/>
            </a:xfrm>
            <a:prstGeom prst="rect">
              <a:avLst/>
            </a:prstGeom>
            <a:solidFill>
              <a:srgbClr val="FFFFFF"/>
            </a:solidFill>
            <a:ln w="9525">
              <a:solidFill>
                <a:srgbClr val="000000"/>
              </a:solidFill>
              <a:miter lim="800000"/>
              <a:headEnd/>
              <a:tailEnd/>
            </a:ln>
          </p:spPr>
          <p:txBody>
            <a:bodyPr/>
            <a:lstStyle/>
            <a:p>
              <a:pPr algn="ctr"/>
              <a:r>
                <a:rPr lang="zh-CN" altLang="en-US" sz="1400"/>
                <a:t>教学</a:t>
              </a:r>
              <a:endParaRPr lang="zh-CN" altLang="en-US" sz="1400">
                <a:latin typeface="Arial" charset="0"/>
              </a:endParaRPr>
            </a:p>
          </p:txBody>
        </p:sp>
        <p:sp>
          <p:nvSpPr>
            <p:cNvPr id="110630" name="Text Box 38"/>
            <p:cNvSpPr txBox="1">
              <a:spLocks noChangeArrowheads="1"/>
            </p:cNvSpPr>
            <p:nvPr/>
          </p:nvSpPr>
          <p:spPr bwMode="auto">
            <a:xfrm>
              <a:off x="3301" y="1648"/>
              <a:ext cx="559" cy="233"/>
            </a:xfrm>
            <a:prstGeom prst="rect">
              <a:avLst/>
            </a:prstGeom>
            <a:solidFill>
              <a:srgbClr val="FFFFFF"/>
            </a:solidFill>
            <a:ln w="9525">
              <a:solidFill>
                <a:srgbClr val="000000"/>
              </a:solidFill>
              <a:miter lim="800000"/>
              <a:headEnd/>
              <a:tailEnd/>
            </a:ln>
          </p:spPr>
          <p:txBody>
            <a:bodyPr/>
            <a:lstStyle/>
            <a:p>
              <a:pPr algn="ctr"/>
              <a:r>
                <a:rPr lang="zh-CN" altLang="en-US" sz="1400"/>
                <a:t>科研</a:t>
              </a:r>
              <a:endParaRPr lang="zh-CN" altLang="en-US" sz="1400">
                <a:latin typeface="Arial" charset="0"/>
              </a:endParaRPr>
            </a:p>
          </p:txBody>
        </p:sp>
        <p:sp>
          <p:nvSpPr>
            <p:cNvPr id="110629" name="Line 37"/>
            <p:cNvSpPr>
              <a:spLocks noChangeShapeType="1"/>
            </p:cNvSpPr>
            <p:nvPr/>
          </p:nvSpPr>
          <p:spPr bwMode="auto">
            <a:xfrm>
              <a:off x="1719" y="1113"/>
              <a:ext cx="5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8" name="Line 36"/>
            <p:cNvSpPr>
              <a:spLocks noChangeShapeType="1"/>
            </p:cNvSpPr>
            <p:nvPr/>
          </p:nvSpPr>
          <p:spPr bwMode="auto">
            <a:xfrm>
              <a:off x="1719" y="1113"/>
              <a:ext cx="0" cy="5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7" name="Line 35"/>
            <p:cNvSpPr>
              <a:spLocks noChangeShapeType="1"/>
            </p:cNvSpPr>
            <p:nvPr/>
          </p:nvSpPr>
          <p:spPr bwMode="auto">
            <a:xfrm>
              <a:off x="3580" y="1113"/>
              <a:ext cx="0" cy="5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6" name="Line 34"/>
            <p:cNvSpPr>
              <a:spLocks noChangeShapeType="1"/>
            </p:cNvSpPr>
            <p:nvPr/>
          </p:nvSpPr>
          <p:spPr bwMode="auto">
            <a:xfrm>
              <a:off x="3208" y="1113"/>
              <a:ext cx="3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5" name="Line 33"/>
            <p:cNvSpPr>
              <a:spLocks noChangeShapeType="1"/>
            </p:cNvSpPr>
            <p:nvPr/>
          </p:nvSpPr>
          <p:spPr bwMode="auto">
            <a:xfrm>
              <a:off x="1254" y="1768"/>
              <a:ext cx="1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4" name="Line 32"/>
            <p:cNvSpPr>
              <a:spLocks noChangeShapeType="1"/>
            </p:cNvSpPr>
            <p:nvPr/>
          </p:nvSpPr>
          <p:spPr bwMode="auto">
            <a:xfrm>
              <a:off x="1999" y="1759"/>
              <a:ext cx="1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3" name="Line 31"/>
            <p:cNvSpPr>
              <a:spLocks noChangeShapeType="1"/>
            </p:cNvSpPr>
            <p:nvPr/>
          </p:nvSpPr>
          <p:spPr bwMode="auto">
            <a:xfrm>
              <a:off x="1254" y="1768"/>
              <a:ext cx="0" cy="3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2" name="Line 30"/>
            <p:cNvSpPr>
              <a:spLocks noChangeShapeType="1"/>
            </p:cNvSpPr>
            <p:nvPr/>
          </p:nvSpPr>
          <p:spPr bwMode="auto">
            <a:xfrm>
              <a:off x="2185" y="1768"/>
              <a:ext cx="0" cy="3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1" name="Line 29"/>
            <p:cNvSpPr>
              <a:spLocks noChangeShapeType="1"/>
            </p:cNvSpPr>
            <p:nvPr/>
          </p:nvSpPr>
          <p:spPr bwMode="auto">
            <a:xfrm>
              <a:off x="2836" y="1768"/>
              <a:ext cx="0" cy="3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0" name="Line 28"/>
            <p:cNvSpPr>
              <a:spLocks noChangeShapeType="1"/>
            </p:cNvSpPr>
            <p:nvPr/>
          </p:nvSpPr>
          <p:spPr bwMode="auto">
            <a:xfrm>
              <a:off x="4325" y="1768"/>
              <a:ext cx="0" cy="3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9" name="Line 27"/>
            <p:cNvSpPr>
              <a:spLocks noChangeShapeType="1"/>
            </p:cNvSpPr>
            <p:nvPr/>
          </p:nvSpPr>
          <p:spPr bwMode="auto">
            <a:xfrm>
              <a:off x="3580" y="1810"/>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8" name="Line 26"/>
            <p:cNvSpPr>
              <a:spLocks noChangeShapeType="1"/>
            </p:cNvSpPr>
            <p:nvPr/>
          </p:nvSpPr>
          <p:spPr bwMode="auto">
            <a:xfrm>
              <a:off x="2836" y="1759"/>
              <a:ext cx="4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7" name="Line 25"/>
            <p:cNvSpPr>
              <a:spLocks noChangeShapeType="1"/>
            </p:cNvSpPr>
            <p:nvPr/>
          </p:nvSpPr>
          <p:spPr bwMode="auto">
            <a:xfrm>
              <a:off x="3860" y="1768"/>
              <a:ext cx="4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6" name="Text Box 24"/>
            <p:cNvSpPr txBox="1">
              <a:spLocks noChangeArrowheads="1"/>
            </p:cNvSpPr>
            <p:nvPr/>
          </p:nvSpPr>
          <p:spPr bwMode="auto">
            <a:xfrm>
              <a:off x="2092" y="1113"/>
              <a:ext cx="18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a:t>O</a:t>
              </a:r>
              <a:endParaRPr lang="en-US" altLang="zh-CN" sz="1400">
                <a:latin typeface="Arial" charset="0"/>
              </a:endParaRPr>
            </a:p>
          </p:txBody>
        </p:sp>
        <p:sp>
          <p:nvSpPr>
            <p:cNvPr id="110615" name="Text Box 23"/>
            <p:cNvSpPr txBox="1">
              <a:spLocks noChangeArrowheads="1"/>
            </p:cNvSpPr>
            <p:nvPr/>
          </p:nvSpPr>
          <p:spPr bwMode="auto">
            <a:xfrm>
              <a:off x="1533" y="1430"/>
              <a:ext cx="1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A</a:t>
              </a:r>
              <a:r>
                <a:rPr lang="en-US" altLang="zh-CN" sz="1400" baseline="-30000">
                  <a:latin typeface="Arial" charset="0"/>
                </a:rPr>
                <a:t>1</a:t>
              </a:r>
              <a:endParaRPr lang="en-US" altLang="zh-CN" sz="1400">
                <a:latin typeface="Arial" charset="0"/>
              </a:endParaRPr>
            </a:p>
          </p:txBody>
        </p:sp>
        <p:sp>
          <p:nvSpPr>
            <p:cNvPr id="110614" name="Text Box 22"/>
            <p:cNvSpPr txBox="1">
              <a:spLocks noChangeArrowheads="1"/>
            </p:cNvSpPr>
            <p:nvPr/>
          </p:nvSpPr>
          <p:spPr bwMode="auto">
            <a:xfrm>
              <a:off x="3394" y="1430"/>
              <a:ext cx="1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A</a:t>
              </a:r>
              <a:r>
                <a:rPr lang="en-US" altLang="zh-CN" sz="1400" baseline="-30000">
                  <a:latin typeface="Arial" charset="0"/>
                </a:rPr>
                <a:t>2</a:t>
              </a:r>
              <a:endParaRPr lang="en-US" altLang="zh-CN" sz="1400">
                <a:latin typeface="Arial" charset="0"/>
              </a:endParaRPr>
            </a:p>
          </p:txBody>
        </p:sp>
        <p:sp>
          <p:nvSpPr>
            <p:cNvPr id="110613" name="Text Box 21"/>
            <p:cNvSpPr txBox="1">
              <a:spLocks noChangeArrowheads="1"/>
            </p:cNvSpPr>
            <p:nvPr/>
          </p:nvSpPr>
          <p:spPr bwMode="auto">
            <a:xfrm>
              <a:off x="1068" y="1930"/>
              <a:ext cx="18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B</a:t>
              </a:r>
              <a:r>
                <a:rPr lang="en-US" altLang="zh-CN" sz="1400" baseline="-30000">
                  <a:latin typeface="Arial" charset="0"/>
                </a:rPr>
                <a:t>1</a:t>
              </a:r>
              <a:endParaRPr lang="en-US" altLang="zh-CN" sz="1400">
                <a:latin typeface="Arial" charset="0"/>
              </a:endParaRPr>
            </a:p>
          </p:txBody>
        </p:sp>
        <p:sp>
          <p:nvSpPr>
            <p:cNvPr id="110612" name="Text Box 20"/>
            <p:cNvSpPr txBox="1">
              <a:spLocks noChangeArrowheads="1"/>
            </p:cNvSpPr>
            <p:nvPr/>
          </p:nvSpPr>
          <p:spPr bwMode="auto">
            <a:xfrm>
              <a:off x="1906" y="1930"/>
              <a:ext cx="18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B</a:t>
              </a:r>
              <a:r>
                <a:rPr lang="en-US" altLang="zh-CN" sz="1400" baseline="-30000">
                  <a:latin typeface="Arial" charset="0"/>
                </a:rPr>
                <a:t>2</a:t>
              </a:r>
              <a:endParaRPr lang="en-US" altLang="zh-CN" sz="1400">
                <a:latin typeface="Arial" charset="0"/>
              </a:endParaRPr>
            </a:p>
          </p:txBody>
        </p:sp>
        <p:sp>
          <p:nvSpPr>
            <p:cNvPr id="110611" name="Text Box 19"/>
            <p:cNvSpPr txBox="1">
              <a:spLocks noChangeArrowheads="1"/>
            </p:cNvSpPr>
            <p:nvPr/>
          </p:nvSpPr>
          <p:spPr bwMode="auto">
            <a:xfrm>
              <a:off x="2650" y="1930"/>
              <a:ext cx="18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B</a:t>
              </a:r>
              <a:r>
                <a:rPr lang="en-US" altLang="zh-CN" sz="1400" baseline="-30000">
                  <a:latin typeface="Arial" charset="0"/>
                </a:rPr>
                <a:t>3</a:t>
              </a:r>
              <a:endParaRPr lang="en-US" altLang="zh-CN" sz="1400">
                <a:latin typeface="Arial" charset="0"/>
              </a:endParaRPr>
            </a:p>
          </p:txBody>
        </p:sp>
        <p:sp>
          <p:nvSpPr>
            <p:cNvPr id="110610" name="Text Box 18"/>
            <p:cNvSpPr txBox="1">
              <a:spLocks noChangeArrowheads="1"/>
            </p:cNvSpPr>
            <p:nvPr/>
          </p:nvSpPr>
          <p:spPr bwMode="auto">
            <a:xfrm>
              <a:off x="3394" y="1930"/>
              <a:ext cx="18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B</a:t>
              </a:r>
              <a:r>
                <a:rPr lang="en-US" altLang="zh-CN" sz="1400" baseline="-30000">
                  <a:latin typeface="Arial" charset="0"/>
                </a:rPr>
                <a:t>4</a:t>
              </a:r>
              <a:endParaRPr lang="en-US" altLang="zh-CN" sz="1400">
                <a:latin typeface="Arial" charset="0"/>
              </a:endParaRPr>
            </a:p>
          </p:txBody>
        </p:sp>
        <p:sp>
          <p:nvSpPr>
            <p:cNvPr id="110609" name="Text Box 17"/>
            <p:cNvSpPr txBox="1">
              <a:spLocks noChangeArrowheads="1"/>
            </p:cNvSpPr>
            <p:nvPr/>
          </p:nvSpPr>
          <p:spPr bwMode="auto">
            <a:xfrm>
              <a:off x="4139" y="1930"/>
              <a:ext cx="18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B</a:t>
              </a:r>
              <a:r>
                <a:rPr lang="en-US" altLang="zh-CN" sz="1400" baseline="-30000">
                  <a:latin typeface="Arial" charset="0"/>
                </a:rPr>
                <a:t>5</a:t>
              </a:r>
              <a:endParaRPr lang="en-US" altLang="zh-CN" sz="1400">
                <a:latin typeface="Arial" charset="0"/>
              </a:endParaRPr>
            </a:p>
          </p:txBody>
        </p:sp>
        <p:sp>
          <p:nvSpPr>
            <p:cNvPr id="110608" name="Text Box 16"/>
            <p:cNvSpPr txBox="1">
              <a:spLocks noChangeArrowheads="1"/>
            </p:cNvSpPr>
            <p:nvPr/>
          </p:nvSpPr>
          <p:spPr bwMode="auto">
            <a:xfrm>
              <a:off x="975" y="2524"/>
              <a:ext cx="1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C</a:t>
              </a:r>
              <a:r>
                <a:rPr lang="en-US" altLang="zh-CN" sz="1400" baseline="-30000">
                  <a:latin typeface="Arial" charset="0"/>
                </a:rPr>
                <a:t>1</a:t>
              </a:r>
              <a:endParaRPr lang="en-US" altLang="zh-CN" sz="1400">
                <a:latin typeface="Arial" charset="0"/>
              </a:endParaRPr>
            </a:p>
          </p:txBody>
        </p:sp>
        <p:sp>
          <p:nvSpPr>
            <p:cNvPr id="110607" name="Text Box 15"/>
            <p:cNvSpPr txBox="1">
              <a:spLocks noChangeArrowheads="1"/>
            </p:cNvSpPr>
            <p:nvPr/>
          </p:nvSpPr>
          <p:spPr bwMode="auto">
            <a:xfrm>
              <a:off x="1347" y="2524"/>
              <a:ext cx="1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C</a:t>
              </a:r>
              <a:r>
                <a:rPr lang="en-US" altLang="zh-CN" sz="1400" baseline="-30000">
                  <a:latin typeface="Arial" charset="0"/>
                </a:rPr>
                <a:t>2</a:t>
              </a:r>
              <a:endParaRPr lang="en-US" altLang="zh-CN" sz="1400">
                <a:latin typeface="Arial" charset="0"/>
              </a:endParaRPr>
            </a:p>
          </p:txBody>
        </p:sp>
        <p:sp>
          <p:nvSpPr>
            <p:cNvPr id="110606" name="Text Box 14"/>
            <p:cNvSpPr txBox="1">
              <a:spLocks noChangeArrowheads="1"/>
            </p:cNvSpPr>
            <p:nvPr/>
          </p:nvSpPr>
          <p:spPr bwMode="auto">
            <a:xfrm>
              <a:off x="1719" y="2524"/>
              <a:ext cx="1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C</a:t>
              </a:r>
              <a:r>
                <a:rPr lang="en-US" altLang="zh-CN" sz="1400" baseline="-30000">
                  <a:latin typeface="Arial" charset="0"/>
                </a:rPr>
                <a:t>3</a:t>
              </a:r>
              <a:endParaRPr lang="en-US" altLang="zh-CN" sz="1400">
                <a:latin typeface="Arial" charset="0"/>
              </a:endParaRPr>
            </a:p>
          </p:txBody>
        </p:sp>
        <p:sp>
          <p:nvSpPr>
            <p:cNvPr id="110605" name="Text Box 13"/>
            <p:cNvSpPr txBox="1">
              <a:spLocks noChangeArrowheads="1"/>
            </p:cNvSpPr>
            <p:nvPr/>
          </p:nvSpPr>
          <p:spPr bwMode="auto">
            <a:xfrm>
              <a:off x="2092" y="2524"/>
              <a:ext cx="1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C</a:t>
              </a:r>
              <a:r>
                <a:rPr lang="en-US" altLang="zh-CN" sz="1400" baseline="-30000">
                  <a:latin typeface="Arial" charset="0"/>
                </a:rPr>
                <a:t>4</a:t>
              </a:r>
              <a:endParaRPr lang="en-US" altLang="zh-CN" sz="1400">
                <a:latin typeface="Arial" charset="0"/>
              </a:endParaRPr>
            </a:p>
          </p:txBody>
        </p:sp>
        <p:sp>
          <p:nvSpPr>
            <p:cNvPr id="110604" name="Text Box 12"/>
            <p:cNvSpPr txBox="1">
              <a:spLocks noChangeArrowheads="1"/>
            </p:cNvSpPr>
            <p:nvPr/>
          </p:nvSpPr>
          <p:spPr bwMode="auto">
            <a:xfrm>
              <a:off x="2464" y="2524"/>
              <a:ext cx="1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C</a:t>
              </a:r>
              <a:r>
                <a:rPr lang="en-US" altLang="zh-CN" sz="1400" baseline="-30000">
                  <a:latin typeface="Arial" charset="0"/>
                </a:rPr>
                <a:t>5</a:t>
              </a:r>
              <a:endParaRPr lang="en-US" altLang="zh-CN" sz="1400">
                <a:latin typeface="Arial" charset="0"/>
              </a:endParaRPr>
            </a:p>
          </p:txBody>
        </p:sp>
        <p:sp>
          <p:nvSpPr>
            <p:cNvPr id="110603" name="Text Box 11"/>
            <p:cNvSpPr txBox="1">
              <a:spLocks noChangeArrowheads="1"/>
            </p:cNvSpPr>
            <p:nvPr/>
          </p:nvSpPr>
          <p:spPr bwMode="auto">
            <a:xfrm>
              <a:off x="2836" y="2524"/>
              <a:ext cx="1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C</a:t>
              </a:r>
              <a:r>
                <a:rPr lang="en-US" altLang="zh-CN" sz="1400" baseline="-30000">
                  <a:latin typeface="Arial" charset="0"/>
                </a:rPr>
                <a:t>6</a:t>
              </a:r>
              <a:endParaRPr lang="en-US" altLang="zh-CN" sz="1400">
                <a:latin typeface="Arial" charset="0"/>
              </a:endParaRPr>
            </a:p>
          </p:txBody>
        </p:sp>
        <p:sp>
          <p:nvSpPr>
            <p:cNvPr id="110602" name="Text Box 10"/>
            <p:cNvSpPr txBox="1">
              <a:spLocks noChangeArrowheads="1"/>
            </p:cNvSpPr>
            <p:nvPr/>
          </p:nvSpPr>
          <p:spPr bwMode="auto">
            <a:xfrm>
              <a:off x="3208" y="2524"/>
              <a:ext cx="1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C</a:t>
              </a:r>
              <a:r>
                <a:rPr lang="en-US" altLang="zh-CN" sz="1400" baseline="-30000">
                  <a:latin typeface="Arial" charset="0"/>
                </a:rPr>
                <a:t>7</a:t>
              </a:r>
              <a:endParaRPr lang="en-US" altLang="zh-CN" sz="1400">
                <a:latin typeface="Arial" charset="0"/>
              </a:endParaRPr>
            </a:p>
          </p:txBody>
        </p:sp>
        <p:sp>
          <p:nvSpPr>
            <p:cNvPr id="110601" name="Text Box 9"/>
            <p:cNvSpPr txBox="1">
              <a:spLocks noChangeArrowheads="1"/>
            </p:cNvSpPr>
            <p:nvPr/>
          </p:nvSpPr>
          <p:spPr bwMode="auto">
            <a:xfrm>
              <a:off x="3580" y="2524"/>
              <a:ext cx="1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C</a:t>
              </a:r>
              <a:r>
                <a:rPr lang="en-US" altLang="zh-CN" sz="1400" baseline="-30000">
                  <a:latin typeface="Arial" charset="0"/>
                </a:rPr>
                <a:t>8</a:t>
              </a:r>
              <a:endParaRPr lang="en-US" altLang="zh-CN" sz="1400">
                <a:latin typeface="Arial" charset="0"/>
              </a:endParaRPr>
            </a:p>
          </p:txBody>
        </p:sp>
        <p:sp>
          <p:nvSpPr>
            <p:cNvPr id="110600" name="Text Box 8"/>
            <p:cNvSpPr txBox="1">
              <a:spLocks noChangeArrowheads="1"/>
            </p:cNvSpPr>
            <p:nvPr/>
          </p:nvSpPr>
          <p:spPr bwMode="auto">
            <a:xfrm>
              <a:off x="3953" y="2524"/>
              <a:ext cx="1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C</a:t>
              </a:r>
              <a:r>
                <a:rPr lang="en-US" altLang="zh-CN" sz="1400" baseline="-30000">
                  <a:latin typeface="Arial" charset="0"/>
                </a:rPr>
                <a:t>9</a:t>
              </a:r>
              <a:endParaRPr lang="en-US" altLang="zh-CN" sz="1400">
                <a:latin typeface="Arial" charset="0"/>
              </a:endParaRPr>
            </a:p>
          </p:txBody>
        </p:sp>
        <p:sp>
          <p:nvSpPr>
            <p:cNvPr id="110599" name="Text Box 7"/>
            <p:cNvSpPr txBox="1">
              <a:spLocks noChangeArrowheads="1"/>
            </p:cNvSpPr>
            <p:nvPr/>
          </p:nvSpPr>
          <p:spPr bwMode="auto">
            <a:xfrm>
              <a:off x="4325" y="2524"/>
              <a:ext cx="1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i="1">
                  <a:latin typeface="Arial" charset="0"/>
                </a:rPr>
                <a:t>C</a:t>
              </a:r>
              <a:r>
                <a:rPr lang="en-US" altLang="zh-CN" sz="1400" baseline="-30000">
                  <a:latin typeface="Arial" charset="0"/>
                </a:rPr>
                <a:t>10</a:t>
              </a:r>
              <a:endParaRPr lang="en-US" altLang="zh-CN" sz="1400">
                <a:latin typeface="Arial" charset="0"/>
              </a:endParaRPr>
            </a:p>
          </p:txBody>
        </p:sp>
      </p:grpSp>
      <p:sp>
        <p:nvSpPr>
          <p:cNvPr id="110658" name="Rectangle 66"/>
          <p:cNvSpPr>
            <a:spLocks noChangeArrowheads="1"/>
          </p:cNvSpPr>
          <p:nvPr/>
        </p:nvSpPr>
        <p:spPr bwMode="auto">
          <a:xfrm>
            <a:off x="0" y="1847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0695" name="Rectangle 103"/>
          <p:cNvSpPr>
            <a:spLocks noChangeArrowheads="1"/>
          </p:cNvSpPr>
          <p:nvPr/>
        </p:nvSpPr>
        <p:spPr bwMode="auto">
          <a:xfrm>
            <a:off x="0" y="1847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sz="1800" b="0">
              <a:latin typeface="Arial" charset="0"/>
            </a:endParaRPr>
          </a:p>
        </p:txBody>
      </p:sp>
      <p:sp>
        <p:nvSpPr>
          <p:cNvPr id="110697" name="Rectangle 105"/>
          <p:cNvSpPr>
            <a:spLocks noChangeArrowheads="1"/>
          </p:cNvSpPr>
          <p:nvPr/>
        </p:nvSpPr>
        <p:spPr bwMode="auto">
          <a:xfrm>
            <a:off x="4356100" y="6165850"/>
            <a:ext cx="882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0"/>
              <a:t>图</a:t>
            </a:r>
            <a:r>
              <a:rPr lang="en-US" altLang="zh-CN" b="0"/>
              <a:t>8.12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0597"/>
                                        </p:tgtEl>
                                        <p:attrNameLst>
                                          <p:attrName>style.visibility</p:attrName>
                                        </p:attrNameLst>
                                      </p:cBhvr>
                                      <p:to>
                                        <p:strVal val="visible"/>
                                      </p:to>
                                    </p:set>
                                    <p:anim calcmode="lin" valueType="num">
                                      <p:cBhvr additive="base">
                                        <p:cTn id="7" dur="500" fill="hold"/>
                                        <p:tgtEl>
                                          <p:spTgt spid="110597"/>
                                        </p:tgtEl>
                                        <p:attrNameLst>
                                          <p:attrName>ppt_x</p:attrName>
                                        </p:attrNameLst>
                                      </p:cBhvr>
                                      <p:tavLst>
                                        <p:tav tm="0">
                                          <p:val>
                                            <p:strVal val="0-#ppt_w/2"/>
                                          </p:val>
                                        </p:tav>
                                        <p:tav tm="100000">
                                          <p:val>
                                            <p:strVal val="#ppt_x"/>
                                          </p:val>
                                        </p:tav>
                                      </p:tavLst>
                                    </p:anim>
                                    <p:anim calcmode="lin" valueType="num">
                                      <p:cBhvr additive="base">
                                        <p:cTn id="8" dur="500" fill="hold"/>
                                        <p:tgtEl>
                                          <p:spTgt spid="1105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8"/>
                                        </p:tgtEl>
                                        <p:attrNameLst>
                                          <p:attrName>style.visibility</p:attrName>
                                        </p:attrNameLst>
                                      </p:cBhvr>
                                      <p:to>
                                        <p:strVal val="visible"/>
                                      </p:to>
                                    </p:set>
                                    <p:anim calcmode="lin" valueType="num">
                                      <p:cBhvr additive="base">
                                        <p:cTn id="13" dur="500" fill="hold"/>
                                        <p:tgtEl>
                                          <p:spTgt spid="110598"/>
                                        </p:tgtEl>
                                        <p:attrNameLst>
                                          <p:attrName>ppt_x</p:attrName>
                                        </p:attrNameLst>
                                      </p:cBhvr>
                                      <p:tavLst>
                                        <p:tav tm="0">
                                          <p:val>
                                            <p:strVal val="0-#ppt_w/2"/>
                                          </p:val>
                                        </p:tav>
                                        <p:tav tm="100000">
                                          <p:val>
                                            <p:strVal val="#ppt_x"/>
                                          </p:val>
                                        </p:tav>
                                      </p:tavLst>
                                    </p:anim>
                                    <p:anim calcmode="lin" valueType="num">
                                      <p:cBhvr additive="base">
                                        <p:cTn id="14" dur="500" fill="hold"/>
                                        <p:tgtEl>
                                          <p:spTgt spid="1105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0698"/>
                                        </p:tgtEl>
                                        <p:attrNameLst>
                                          <p:attrName>style.visibility</p:attrName>
                                        </p:attrNameLst>
                                      </p:cBhvr>
                                      <p:to>
                                        <p:strVal val="visible"/>
                                      </p:to>
                                    </p:set>
                                    <p:anim calcmode="lin" valueType="num">
                                      <p:cBhvr additive="base">
                                        <p:cTn id="19" dur="500" fill="hold"/>
                                        <p:tgtEl>
                                          <p:spTgt spid="110698"/>
                                        </p:tgtEl>
                                        <p:attrNameLst>
                                          <p:attrName>ppt_x</p:attrName>
                                        </p:attrNameLst>
                                      </p:cBhvr>
                                      <p:tavLst>
                                        <p:tav tm="0">
                                          <p:val>
                                            <p:strVal val="#ppt_x"/>
                                          </p:val>
                                        </p:tav>
                                        <p:tav tm="100000">
                                          <p:val>
                                            <p:strVal val="#ppt_x"/>
                                          </p:val>
                                        </p:tav>
                                      </p:tavLst>
                                    </p:anim>
                                    <p:anim calcmode="lin" valueType="num">
                                      <p:cBhvr additive="base">
                                        <p:cTn id="20" dur="500" fill="hold"/>
                                        <p:tgtEl>
                                          <p:spTgt spid="11069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110697"/>
                                        </p:tgtEl>
                                        <p:attrNameLst>
                                          <p:attrName>style.visibility</p:attrName>
                                        </p:attrNameLst>
                                      </p:cBhvr>
                                      <p:to>
                                        <p:strVal val="visible"/>
                                      </p:to>
                                    </p:set>
                                    <p:animEffect transition="in" filter="fade">
                                      <p:cBhvr>
                                        <p:cTn id="25" dur="1000"/>
                                        <p:tgtEl>
                                          <p:spTgt spid="110697"/>
                                        </p:tgtEl>
                                      </p:cBhvr>
                                    </p:animEffect>
                                    <p:anim calcmode="lin" valueType="num">
                                      <p:cBhvr>
                                        <p:cTn id="26" dur="1000" fill="hold"/>
                                        <p:tgtEl>
                                          <p:spTgt spid="110697"/>
                                        </p:tgtEl>
                                        <p:attrNameLst>
                                          <p:attrName>ppt_x</p:attrName>
                                        </p:attrNameLst>
                                      </p:cBhvr>
                                      <p:tavLst>
                                        <p:tav tm="0">
                                          <p:val>
                                            <p:strVal val="#ppt_x"/>
                                          </p:val>
                                        </p:tav>
                                        <p:tav tm="100000">
                                          <p:val>
                                            <p:strVal val="#ppt_x"/>
                                          </p:val>
                                        </p:tav>
                                      </p:tavLst>
                                    </p:anim>
                                    <p:anim calcmode="lin" valueType="num">
                                      <p:cBhvr>
                                        <p:cTn id="27" dur="900" decel="100000" fill="hold"/>
                                        <p:tgtEl>
                                          <p:spTgt spid="11069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069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p:bldP spid="110598" grpId="0"/>
      <p:bldP spid="11069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ChangeArrowheads="1"/>
          </p:cNvSpPr>
          <p:nvPr/>
        </p:nvSpPr>
        <p:spPr bwMode="auto">
          <a:xfrm>
            <a:off x="395288" y="333375"/>
            <a:ext cx="8351837"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在</a:t>
            </a:r>
            <a:r>
              <a:rPr lang="en-US" altLang="zh-CN"/>
              <a:t>C</a:t>
            </a:r>
            <a:r>
              <a:rPr lang="zh-CN" altLang="en-US"/>
              <a:t>层中共列出了十项指标，有些可用数量表示，有些只能定性表示（如教学效果只能分为若干等级）。即使对于可以定量表示的指标，由于各指标具有不同的量纲，例如一篇论文并不等同于一个获奖项目，互相之间不能直接进行比较。为此，在层次单排序与总排序时应先统一化成无量纲量。如可将每一指标分为若干等级并对每一等级规定一个合适的得分数。然后再根据各因子的重要程度利用成对比较及层次排序来确定各因子的权。</a:t>
            </a:r>
          </a:p>
        </p:txBody>
      </p:sp>
      <p:sp>
        <p:nvSpPr>
          <p:cNvPr id="111621" name="Rectangle 5"/>
          <p:cNvSpPr>
            <a:spLocks noChangeArrowheads="1"/>
          </p:cNvSpPr>
          <p:nvPr/>
        </p:nvSpPr>
        <p:spPr bwMode="auto">
          <a:xfrm>
            <a:off x="468313" y="2565400"/>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在评估某教师时，只要根据该教师的各项指标，利用由层次分析得到的评估公式计算其最终得分即可。</a:t>
            </a:r>
          </a:p>
        </p:txBody>
      </p:sp>
      <p:sp>
        <p:nvSpPr>
          <p:cNvPr id="111622" name="Rectangle 6"/>
          <p:cNvSpPr>
            <a:spLocks noChangeArrowheads="1"/>
          </p:cNvSpPr>
          <p:nvPr/>
        </p:nvSpPr>
        <p:spPr bwMode="auto">
          <a:xfrm>
            <a:off x="395288" y="3284538"/>
            <a:ext cx="8280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上述诸例有一个共同的特征，模型涉及的因素间存在着较为明确的因果关系，这些因果关系又可以分成若干个层次。同一层次中的各因素间相互影响很小基本上可略去不计，上层因素对下层的某些因素存在着逐层传递的支配关系，但不考虑相反的逆关系。</a:t>
            </a:r>
          </a:p>
        </p:txBody>
      </p:sp>
      <p:sp>
        <p:nvSpPr>
          <p:cNvPr id="111623" name="Rectangle 7"/>
          <p:cNvSpPr>
            <a:spLocks noChangeArrowheads="1"/>
          </p:cNvSpPr>
          <p:nvPr/>
        </p:nvSpPr>
        <p:spPr bwMode="auto">
          <a:xfrm>
            <a:off x="468313" y="4724400"/>
            <a:ext cx="82073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更复杂的层次结构可以考虑同一层次内各因素间的相互影响，也可以考虑下层因素对上层因素的反馈作用，因研究这类层次结构需要用到更多的数学知识，本处不准备再作进一步的介绍，有兴趣的读者可以查阅有关的书籍和文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1620"/>
                                        </p:tgtEl>
                                        <p:attrNameLst>
                                          <p:attrName>style.visibility</p:attrName>
                                        </p:attrNameLst>
                                      </p:cBhvr>
                                      <p:to>
                                        <p:strVal val="visible"/>
                                      </p:to>
                                    </p:set>
                                    <p:anim calcmode="lin" valueType="num">
                                      <p:cBhvr additive="base">
                                        <p:cTn id="7" dur="500" fill="hold"/>
                                        <p:tgtEl>
                                          <p:spTgt spid="111620"/>
                                        </p:tgtEl>
                                        <p:attrNameLst>
                                          <p:attrName>ppt_x</p:attrName>
                                        </p:attrNameLst>
                                      </p:cBhvr>
                                      <p:tavLst>
                                        <p:tav tm="0">
                                          <p:val>
                                            <p:strVal val="0-#ppt_w/2"/>
                                          </p:val>
                                        </p:tav>
                                        <p:tav tm="100000">
                                          <p:val>
                                            <p:strVal val="#ppt_x"/>
                                          </p:val>
                                        </p:tav>
                                      </p:tavLst>
                                    </p:anim>
                                    <p:anim calcmode="lin" valueType="num">
                                      <p:cBhvr additive="base">
                                        <p:cTn id="8" dur="500" fill="hold"/>
                                        <p:tgtEl>
                                          <p:spTgt spid="1116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621"/>
                                        </p:tgtEl>
                                        <p:attrNameLst>
                                          <p:attrName>style.visibility</p:attrName>
                                        </p:attrNameLst>
                                      </p:cBhvr>
                                      <p:to>
                                        <p:strVal val="visible"/>
                                      </p:to>
                                    </p:set>
                                    <p:anim calcmode="lin" valueType="num">
                                      <p:cBhvr additive="base">
                                        <p:cTn id="13" dur="500" fill="hold"/>
                                        <p:tgtEl>
                                          <p:spTgt spid="111621"/>
                                        </p:tgtEl>
                                        <p:attrNameLst>
                                          <p:attrName>ppt_x</p:attrName>
                                        </p:attrNameLst>
                                      </p:cBhvr>
                                      <p:tavLst>
                                        <p:tav tm="0">
                                          <p:val>
                                            <p:strVal val="0-#ppt_w/2"/>
                                          </p:val>
                                        </p:tav>
                                        <p:tav tm="100000">
                                          <p:val>
                                            <p:strVal val="#ppt_x"/>
                                          </p:val>
                                        </p:tav>
                                      </p:tavLst>
                                    </p:anim>
                                    <p:anim calcmode="lin" valueType="num">
                                      <p:cBhvr additive="base">
                                        <p:cTn id="14" dur="500" fill="hold"/>
                                        <p:tgtEl>
                                          <p:spTgt spid="1116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622"/>
                                        </p:tgtEl>
                                        <p:attrNameLst>
                                          <p:attrName>style.visibility</p:attrName>
                                        </p:attrNameLst>
                                      </p:cBhvr>
                                      <p:to>
                                        <p:strVal val="visible"/>
                                      </p:to>
                                    </p:set>
                                    <p:anim calcmode="lin" valueType="num">
                                      <p:cBhvr additive="base">
                                        <p:cTn id="19" dur="500" fill="hold"/>
                                        <p:tgtEl>
                                          <p:spTgt spid="111622"/>
                                        </p:tgtEl>
                                        <p:attrNameLst>
                                          <p:attrName>ppt_x</p:attrName>
                                        </p:attrNameLst>
                                      </p:cBhvr>
                                      <p:tavLst>
                                        <p:tav tm="0">
                                          <p:val>
                                            <p:strVal val="0-#ppt_w/2"/>
                                          </p:val>
                                        </p:tav>
                                        <p:tav tm="100000">
                                          <p:val>
                                            <p:strVal val="#ppt_x"/>
                                          </p:val>
                                        </p:tav>
                                      </p:tavLst>
                                    </p:anim>
                                    <p:anim calcmode="lin" valueType="num">
                                      <p:cBhvr additive="base">
                                        <p:cTn id="20" dur="500" fill="hold"/>
                                        <p:tgtEl>
                                          <p:spTgt spid="1116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1623"/>
                                        </p:tgtEl>
                                        <p:attrNameLst>
                                          <p:attrName>style.visibility</p:attrName>
                                        </p:attrNameLst>
                                      </p:cBhvr>
                                      <p:to>
                                        <p:strVal val="visible"/>
                                      </p:to>
                                    </p:set>
                                    <p:anim calcmode="lin" valueType="num">
                                      <p:cBhvr additive="base">
                                        <p:cTn id="25" dur="500" fill="hold"/>
                                        <p:tgtEl>
                                          <p:spTgt spid="111623"/>
                                        </p:tgtEl>
                                        <p:attrNameLst>
                                          <p:attrName>ppt_x</p:attrName>
                                        </p:attrNameLst>
                                      </p:cBhvr>
                                      <p:tavLst>
                                        <p:tav tm="0">
                                          <p:val>
                                            <p:strVal val="0-#ppt_w/2"/>
                                          </p:val>
                                        </p:tav>
                                        <p:tav tm="100000">
                                          <p:val>
                                            <p:strVal val="#ppt_x"/>
                                          </p:val>
                                        </p:tav>
                                      </p:tavLst>
                                    </p:anim>
                                    <p:anim calcmode="lin" valueType="num">
                                      <p:cBhvr additive="base">
                                        <p:cTn id="26" dur="500" fill="hold"/>
                                        <p:tgtEl>
                                          <p:spTgt spid="1116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p:bldP spid="111621" grpId="0"/>
      <p:bldP spid="111622" grpId="0"/>
      <p:bldP spid="1116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ChangeArrowheads="1"/>
          </p:cNvSpPr>
          <p:nvPr/>
        </p:nvSpPr>
        <p:spPr bwMode="auto">
          <a:xfrm>
            <a:off x="323850" y="3816350"/>
            <a:ext cx="84978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宋体" pitchFamily="2" charset="-122"/>
                <a:cs typeface="Times New Roman" pitchFamily="18" charset="0"/>
              </a:rPr>
              <a:t>在有些两人对策的赢得表中，</a:t>
            </a:r>
            <a:r>
              <a:rPr lang="en-US" altLang="zh-CN" sz="2400">
                <a:latin typeface="宋体" pitchFamily="2" charset="-122"/>
                <a:cs typeface="Times New Roman" pitchFamily="18" charset="0"/>
              </a:rPr>
              <a:t>A</a:t>
            </a:r>
            <a:r>
              <a:rPr lang="zh-CN" altLang="en-US" sz="2400">
                <a:latin typeface="宋体" pitchFamily="2" charset="-122"/>
                <a:cs typeface="Times New Roman" pitchFamily="18" charset="0"/>
              </a:rPr>
              <a:t>之所得并非明显为</a:t>
            </a:r>
            <a:r>
              <a:rPr lang="en-US" altLang="zh-CN" sz="2400">
                <a:latin typeface="宋体" pitchFamily="2" charset="-122"/>
                <a:cs typeface="Times New Roman" pitchFamily="18" charset="0"/>
              </a:rPr>
              <a:t>B</a:t>
            </a:r>
            <a:r>
              <a:rPr lang="zh-CN" altLang="en-US" sz="2400">
                <a:latin typeface="宋体" pitchFamily="2" charset="-122"/>
                <a:cs typeface="Times New Roman" pitchFamily="18" charset="0"/>
              </a:rPr>
              <a:t>之所失，但双方赢得数之和为一常数。例如在表</a:t>
            </a:r>
            <a:r>
              <a:rPr lang="en-US" altLang="zh-CN" sz="2400">
                <a:latin typeface="宋体" pitchFamily="2" charset="-122"/>
                <a:cs typeface="Times New Roman" pitchFamily="18" charset="0"/>
              </a:rPr>
              <a:t>8.4</a:t>
            </a:r>
            <a:r>
              <a:rPr lang="zh-CN" altLang="en-US" sz="2400">
                <a:latin typeface="宋体" pitchFamily="2" charset="-122"/>
                <a:cs typeface="Times New Roman" pitchFamily="18" charset="0"/>
              </a:rPr>
              <a:t>中，无论</a:t>
            </a:r>
            <a:r>
              <a:rPr lang="en-US" altLang="zh-CN" sz="2400">
                <a:latin typeface="宋体" pitchFamily="2" charset="-122"/>
                <a:cs typeface="Times New Roman" pitchFamily="18" charset="0"/>
              </a:rPr>
              <a:t>A</a:t>
            </a:r>
            <a:r>
              <a:rPr lang="zh-CN" altLang="en-US" sz="2400">
                <a:latin typeface="宋体" pitchFamily="2" charset="-122"/>
                <a:cs typeface="Times New Roman" pitchFamily="18" charset="0"/>
              </a:rPr>
              <a:t>、</a:t>
            </a:r>
            <a:r>
              <a:rPr lang="en-US" altLang="zh-CN" sz="2400">
                <a:latin typeface="宋体" pitchFamily="2" charset="-122"/>
                <a:cs typeface="Times New Roman" pitchFamily="18" charset="0"/>
              </a:rPr>
              <a:t>B</a:t>
            </a:r>
            <a:r>
              <a:rPr lang="zh-CN" altLang="en-US" sz="2400">
                <a:latin typeface="宋体" pitchFamily="2" charset="-122"/>
                <a:cs typeface="Times New Roman" pitchFamily="18" charset="0"/>
              </a:rPr>
              <a:t>怎样选取策略，双方赢得总和均为</a:t>
            </a:r>
            <a:r>
              <a:rPr lang="en-US" altLang="zh-CN" sz="2400">
                <a:latin typeface="宋体" pitchFamily="2" charset="-122"/>
                <a:cs typeface="Times New Roman" pitchFamily="18" charset="0"/>
              </a:rPr>
              <a:t>10</a:t>
            </a:r>
            <a:r>
              <a:rPr lang="zh-CN" altLang="en-US" sz="2400">
                <a:latin typeface="宋体" pitchFamily="2" charset="-122"/>
                <a:cs typeface="Times New Roman" pitchFamily="18" charset="0"/>
              </a:rPr>
              <a:t>，此时，若将各人赢得数减去两人的平均赢得数，即可将赢得表化为零和赢得表。表</a:t>
            </a:r>
            <a:r>
              <a:rPr lang="en-US" altLang="zh-CN" sz="2400">
                <a:latin typeface="宋体" pitchFamily="2" charset="-122"/>
                <a:cs typeface="Times New Roman" pitchFamily="18" charset="0"/>
              </a:rPr>
              <a:t>8.4</a:t>
            </a:r>
            <a:r>
              <a:rPr lang="zh-CN" altLang="en-US" sz="2400">
                <a:latin typeface="宋体" pitchFamily="2" charset="-122"/>
                <a:cs typeface="Times New Roman" pitchFamily="18" charset="0"/>
              </a:rPr>
              <a:t>中的对策在转化为零和对策后，具有赢得矩阵</a:t>
            </a:r>
          </a:p>
        </p:txBody>
      </p:sp>
      <p:sp>
        <p:nvSpPr>
          <p:cNvPr id="19463" name="Rectangle 7"/>
          <p:cNvSpPr>
            <a:spLocks noChangeArrowheads="1"/>
          </p:cNvSpPr>
          <p:nvPr/>
        </p:nvSpPr>
        <p:spPr bwMode="auto">
          <a:xfrm>
            <a:off x="468313" y="404813"/>
            <a:ext cx="95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8000"/>
                </a:solidFill>
                <a:latin typeface="幼圆" pitchFamily="49" charset="-122"/>
                <a:ea typeface="幼圆" pitchFamily="49" charset="-122"/>
                <a:cs typeface="Times New Roman" pitchFamily="18" charset="0"/>
              </a:rPr>
              <a:t>表</a:t>
            </a:r>
            <a:r>
              <a:rPr lang="en-US" altLang="zh-CN" sz="2400">
                <a:solidFill>
                  <a:srgbClr val="008000"/>
                </a:solidFill>
                <a:latin typeface="幼圆" pitchFamily="49" charset="-122"/>
                <a:ea typeface="幼圆" pitchFamily="49" charset="-122"/>
                <a:cs typeface="Times New Roman" pitchFamily="18" charset="0"/>
              </a:rPr>
              <a:t>8.4</a:t>
            </a:r>
          </a:p>
        </p:txBody>
      </p:sp>
      <p:graphicFrame>
        <p:nvGraphicFramePr>
          <p:cNvPr id="19635" name="Group 179"/>
          <p:cNvGraphicFramePr>
            <a:graphicFrameLocks noGrp="1"/>
          </p:cNvGraphicFramePr>
          <p:nvPr/>
        </p:nvGraphicFramePr>
        <p:xfrm>
          <a:off x="468313" y="1123950"/>
          <a:ext cx="8135937" cy="2376488"/>
        </p:xfrm>
        <a:graphic>
          <a:graphicData uri="http://schemas.openxmlformats.org/drawingml/2006/table">
            <a:tbl>
              <a:tblPr/>
              <a:tblGrid>
                <a:gridCol w="1627187"/>
                <a:gridCol w="1627188"/>
                <a:gridCol w="1627187"/>
                <a:gridCol w="1627188"/>
                <a:gridCol w="1627187"/>
              </a:tblGrid>
              <a:tr h="396875">
                <a:tc rowSpan="2"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局中人</a:t>
                      </a: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244475">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rowSpan="4">
                  <a:txBody>
                    <a:bodyPr/>
                    <a:lstStyle/>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局中人</a:t>
                      </a: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(8, 2)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(1, 9)</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(7, 3)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(4, 6)</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(9, 1)</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(3, 7)</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3</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(2, 8)</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(6, 4)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(8, 2)</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(6, 4)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(4, 6)</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(6, 4)</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fade">
                                      <p:cBhvr>
                                        <p:cTn id="7" dur="1000"/>
                                        <p:tgtEl>
                                          <p:spTgt spid="19463"/>
                                        </p:tgtEl>
                                      </p:cBhvr>
                                    </p:animEffect>
                                    <p:anim calcmode="lin" valueType="num">
                                      <p:cBhvr>
                                        <p:cTn id="8" dur="1000" fill="hold"/>
                                        <p:tgtEl>
                                          <p:spTgt spid="19463"/>
                                        </p:tgtEl>
                                        <p:attrNameLst>
                                          <p:attrName>ppt_x</p:attrName>
                                        </p:attrNameLst>
                                      </p:cBhvr>
                                      <p:tavLst>
                                        <p:tav tm="0">
                                          <p:val>
                                            <p:strVal val="#ppt_x"/>
                                          </p:val>
                                        </p:tav>
                                        <p:tav tm="100000">
                                          <p:val>
                                            <p:strVal val="#ppt_x"/>
                                          </p:val>
                                        </p:tav>
                                      </p:tavLst>
                                    </p:anim>
                                    <p:anim calcmode="lin" valueType="num">
                                      <p:cBhvr>
                                        <p:cTn id="9" dur="900" decel="100000" fill="hold"/>
                                        <p:tgtEl>
                                          <p:spTgt spid="1946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463"/>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1000"/>
                            </p:stCondLst>
                            <p:childTnLst>
                              <p:par>
                                <p:cTn id="12" presetID="42" presetClass="entr" presetSubtype="0" fill="hold" nodeType="afterEffect">
                                  <p:stCondLst>
                                    <p:cond delay="0"/>
                                  </p:stCondLst>
                                  <p:childTnLst>
                                    <p:set>
                                      <p:cBhvr>
                                        <p:cTn id="13" dur="1" fill="hold">
                                          <p:stCondLst>
                                            <p:cond delay="0"/>
                                          </p:stCondLst>
                                        </p:cTn>
                                        <p:tgtEl>
                                          <p:spTgt spid="19635"/>
                                        </p:tgtEl>
                                        <p:attrNameLst>
                                          <p:attrName>style.visibility</p:attrName>
                                        </p:attrNameLst>
                                      </p:cBhvr>
                                      <p:to>
                                        <p:strVal val="visible"/>
                                      </p:to>
                                    </p:set>
                                    <p:animEffect transition="in" filter="fade">
                                      <p:cBhvr>
                                        <p:cTn id="14" dur="1000"/>
                                        <p:tgtEl>
                                          <p:spTgt spid="19635"/>
                                        </p:tgtEl>
                                      </p:cBhvr>
                                    </p:animEffect>
                                    <p:anim calcmode="lin" valueType="num">
                                      <p:cBhvr>
                                        <p:cTn id="15" dur="1000" fill="hold"/>
                                        <p:tgtEl>
                                          <p:spTgt spid="19635"/>
                                        </p:tgtEl>
                                        <p:attrNameLst>
                                          <p:attrName>ppt_x</p:attrName>
                                        </p:attrNameLst>
                                      </p:cBhvr>
                                      <p:tavLst>
                                        <p:tav tm="0">
                                          <p:val>
                                            <p:strVal val="#ppt_x"/>
                                          </p:val>
                                        </p:tav>
                                        <p:tav tm="100000">
                                          <p:val>
                                            <p:strVal val="#ppt_x"/>
                                          </p:val>
                                        </p:tav>
                                      </p:tavLst>
                                    </p:anim>
                                    <p:anim calcmode="lin" valueType="num">
                                      <p:cBhvr>
                                        <p:cTn id="16" dur="1000" fill="hold"/>
                                        <p:tgtEl>
                                          <p:spTgt spid="1963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461"/>
                                        </p:tgtEl>
                                        <p:attrNameLst>
                                          <p:attrName>style.visibility</p:attrName>
                                        </p:attrNameLst>
                                      </p:cBhvr>
                                      <p:to>
                                        <p:strVal val="visible"/>
                                      </p:to>
                                    </p:set>
                                    <p:animEffect transition="in" filter="wipe(left)">
                                      <p:cBhvr>
                                        <p:cTn id="21"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484" name="Object 4"/>
          <p:cNvGraphicFramePr>
            <a:graphicFrameLocks noChangeAspect="1"/>
          </p:cNvGraphicFramePr>
          <p:nvPr/>
        </p:nvGraphicFramePr>
        <p:xfrm>
          <a:off x="2124075" y="620713"/>
          <a:ext cx="3168650" cy="1992312"/>
        </p:xfrm>
        <a:graphic>
          <a:graphicData uri="http://schemas.openxmlformats.org/presentationml/2006/ole">
            <mc:AlternateContent xmlns:mc="http://schemas.openxmlformats.org/markup-compatibility/2006">
              <mc:Choice xmlns:v="urn:schemas-microsoft-com:vml" Requires="v">
                <p:oleObj spid="_x0000_s20491" r:id="rId3" imgW="1193800" imgH="914400" progId="Equation.DSMT4">
                  <p:embed/>
                </p:oleObj>
              </mc:Choice>
              <mc:Fallback>
                <p:oleObj r:id="rId3" imgW="1193800" imgH="914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620713"/>
                        <a:ext cx="3168650" cy="199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7" name="Rectangle 7"/>
          <p:cNvSpPr>
            <a:spLocks noChangeArrowheads="1"/>
          </p:cNvSpPr>
          <p:nvPr/>
        </p:nvSpPr>
        <p:spPr bwMode="auto">
          <a:xfrm>
            <a:off x="539750" y="2852738"/>
            <a:ext cx="82311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533400"/>
            <a:r>
              <a:rPr lang="zh-CN" altLang="en-US" sz="2400">
                <a:latin typeface="楷体_GB2312" pitchFamily="49" charset="-122"/>
                <a:ea typeface="楷体_GB2312" pitchFamily="49" charset="-122"/>
                <a:cs typeface="Times New Roman" pitchFamily="18" charset="0"/>
              </a:rPr>
              <a:t>给定一个两人对策只需给出局中人</a:t>
            </a:r>
            <a:r>
              <a:rPr lang="en-US" altLang="zh-CN" sz="2400">
                <a:latin typeface="楷体_GB2312" pitchFamily="49" charset="-122"/>
                <a:ea typeface="楷体_GB2312" pitchFamily="49" charset="-122"/>
                <a:cs typeface="Times New Roman" pitchFamily="18" charset="0"/>
              </a:rPr>
              <a:t>A</a:t>
            </a:r>
            <a:r>
              <a:rPr lang="zh-CN" altLang="en-US" sz="2400">
                <a:latin typeface="楷体_GB2312" pitchFamily="49" charset="-122"/>
                <a:ea typeface="楷体_GB2312" pitchFamily="49" charset="-122"/>
                <a:cs typeface="Times New Roman" pitchFamily="18" charset="0"/>
              </a:rPr>
              <a:t>、</a:t>
            </a:r>
            <a:r>
              <a:rPr lang="en-US" altLang="zh-CN" sz="2400">
                <a:latin typeface="楷体_GB2312" pitchFamily="49" charset="-122"/>
                <a:ea typeface="楷体_GB2312" pitchFamily="49" charset="-122"/>
                <a:cs typeface="Times New Roman" pitchFamily="18" charset="0"/>
              </a:rPr>
              <a:t>B</a:t>
            </a:r>
            <a:r>
              <a:rPr lang="zh-CN" altLang="en-US" sz="2400">
                <a:latin typeface="楷体_GB2312" pitchFamily="49" charset="-122"/>
                <a:ea typeface="楷体_GB2312" pitchFamily="49" charset="-122"/>
                <a:cs typeface="Times New Roman" pitchFamily="18" charset="0"/>
              </a:rPr>
              <a:t>的策略集合</a:t>
            </a:r>
            <a:r>
              <a:rPr lang="en-US" altLang="zh-CN" sz="2400" i="1">
                <a:latin typeface="楷体_GB2312" pitchFamily="49" charset="-122"/>
                <a:ea typeface="楷体_GB2312" pitchFamily="49" charset="-122"/>
                <a:cs typeface="Times New Roman" pitchFamily="18" charset="0"/>
              </a:rPr>
              <a:t>S</a:t>
            </a:r>
            <a:r>
              <a:rPr lang="en-US" altLang="zh-CN" sz="2400" i="1" baseline="-30000">
                <a:latin typeface="楷体_GB2312" pitchFamily="49" charset="-122"/>
                <a:ea typeface="楷体_GB2312" pitchFamily="49" charset="-122"/>
                <a:cs typeface="Times New Roman" pitchFamily="18" charset="0"/>
              </a:rPr>
              <a:t>A</a:t>
            </a:r>
            <a:r>
              <a:rPr lang="zh-CN" altLang="en-US" sz="2400">
                <a:latin typeface="楷体_GB2312" pitchFamily="49" charset="-122"/>
                <a:ea typeface="楷体_GB2312" pitchFamily="49" charset="-122"/>
                <a:cs typeface="Times New Roman" pitchFamily="18" charset="0"/>
              </a:rPr>
              <a:t>、</a:t>
            </a:r>
            <a:r>
              <a:rPr lang="en-US" altLang="zh-CN" sz="2400" i="1">
                <a:latin typeface="楷体_GB2312" pitchFamily="49" charset="-122"/>
                <a:ea typeface="楷体_GB2312" pitchFamily="49" charset="-122"/>
                <a:cs typeface="Times New Roman" pitchFamily="18" charset="0"/>
              </a:rPr>
              <a:t>S</a:t>
            </a:r>
            <a:r>
              <a:rPr lang="en-US" altLang="zh-CN" sz="2400" i="1" baseline="-30000">
                <a:latin typeface="楷体_GB2312" pitchFamily="49" charset="-122"/>
                <a:ea typeface="楷体_GB2312" pitchFamily="49" charset="-122"/>
                <a:cs typeface="Times New Roman" pitchFamily="18" charset="0"/>
              </a:rPr>
              <a:t>B</a:t>
            </a:r>
            <a:r>
              <a:rPr lang="zh-CN" altLang="en-US" sz="2400">
                <a:latin typeface="楷体_GB2312" pitchFamily="49" charset="-122"/>
                <a:ea typeface="楷体_GB2312" pitchFamily="49" charset="-122"/>
                <a:cs typeface="Times New Roman" pitchFamily="18" charset="0"/>
              </a:rPr>
              <a:t>及表示双方赢得值的赢得矩阵</a:t>
            </a:r>
            <a:r>
              <a:rPr lang="en-US" altLang="zh-CN" sz="2400" i="1">
                <a:latin typeface="楷体_GB2312" pitchFamily="49" charset="-122"/>
                <a:ea typeface="楷体_GB2312" pitchFamily="49" charset="-122"/>
                <a:cs typeface="Times New Roman" pitchFamily="18" charset="0"/>
              </a:rPr>
              <a:t>R</a:t>
            </a:r>
            <a:r>
              <a:rPr lang="zh-CN" altLang="en-US" sz="2400">
                <a:latin typeface="楷体_GB2312" pitchFamily="49" charset="-122"/>
                <a:ea typeface="楷体_GB2312" pitchFamily="49" charset="-122"/>
                <a:cs typeface="Times New Roman" pitchFamily="18" charset="0"/>
              </a:rPr>
              <a:t>。综上所述，当遇到零和对策或可转化为零和对策的问题时，</a:t>
            </a:r>
            <a:r>
              <a:rPr lang="en-US" altLang="zh-CN" sz="2400" i="1">
                <a:latin typeface="楷体_GB2312" pitchFamily="49" charset="-122"/>
                <a:ea typeface="楷体_GB2312" pitchFamily="49" charset="-122"/>
                <a:cs typeface="Times New Roman" pitchFamily="18" charset="0"/>
              </a:rPr>
              <a:t>R</a:t>
            </a:r>
            <a:r>
              <a:rPr lang="zh-CN" altLang="en-US" sz="2400">
                <a:latin typeface="楷体_GB2312" pitchFamily="49" charset="-122"/>
                <a:ea typeface="楷体_GB2312" pitchFamily="49" charset="-122"/>
                <a:cs typeface="Times New Roman" pitchFamily="18" charset="0"/>
              </a:rPr>
              <a:t>可用通常意义下的矩阵表示，否则</a:t>
            </a:r>
            <a:r>
              <a:rPr lang="en-US" altLang="zh-CN" sz="2400" i="1">
                <a:latin typeface="楷体_GB2312" pitchFamily="49" charset="-122"/>
                <a:ea typeface="楷体_GB2312" pitchFamily="49" charset="-122"/>
                <a:cs typeface="Times New Roman" pitchFamily="18" charset="0"/>
              </a:rPr>
              <a:t>R</a:t>
            </a:r>
            <a:r>
              <a:rPr lang="zh-CN" altLang="en-US" sz="2400">
                <a:latin typeface="楷体_GB2312" pitchFamily="49" charset="-122"/>
                <a:ea typeface="楷体_GB2312" pitchFamily="49" charset="-122"/>
                <a:cs typeface="Times New Roman" pitchFamily="18" charset="0"/>
              </a:rPr>
              <a:t>的元素为一两维矢量。</a:t>
            </a:r>
          </a:p>
        </p:txBody>
      </p:sp>
      <p:sp>
        <p:nvSpPr>
          <p:cNvPr id="20490" name="Rectangle 10"/>
          <p:cNvSpPr>
            <a:spLocks noChangeArrowheads="1"/>
          </p:cNvSpPr>
          <p:nvPr/>
        </p:nvSpPr>
        <p:spPr bwMode="auto">
          <a:xfrm>
            <a:off x="468313" y="4622800"/>
            <a:ext cx="7127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rgbClr val="008000"/>
                </a:solidFill>
                <a:latin typeface="楷体_GB2312" pitchFamily="49" charset="-122"/>
                <a:ea typeface="楷体_GB2312" pitchFamily="49" charset="-122"/>
                <a:cs typeface="Times New Roman" pitchFamily="18" charset="0"/>
              </a:rPr>
              <a:t>故两人对策</a:t>
            </a:r>
            <a:r>
              <a:rPr lang="en-US" altLang="zh-CN" sz="2400" i="1">
                <a:solidFill>
                  <a:srgbClr val="008000"/>
                </a:solidFill>
                <a:latin typeface="楷体_GB2312" pitchFamily="49" charset="-122"/>
                <a:ea typeface="楷体_GB2312" pitchFamily="49" charset="-122"/>
                <a:cs typeface="Times New Roman" pitchFamily="18" charset="0"/>
              </a:rPr>
              <a:t>G</a:t>
            </a:r>
            <a:r>
              <a:rPr lang="zh-CN" altLang="en-US" sz="2400">
                <a:solidFill>
                  <a:srgbClr val="008000"/>
                </a:solidFill>
                <a:latin typeface="楷体_GB2312" pitchFamily="49" charset="-122"/>
                <a:ea typeface="楷体_GB2312" pitchFamily="49" charset="-122"/>
                <a:cs typeface="Times New Roman" pitchFamily="18" charset="0"/>
              </a:rPr>
              <a:t>又可称为矩阵对策并可简记成</a:t>
            </a:r>
          </a:p>
          <a:p>
            <a:pPr eaLnBrk="0" hangingPunct="0"/>
            <a:r>
              <a:rPr lang="en-US" altLang="zh-CN" sz="2400" i="1">
                <a:solidFill>
                  <a:srgbClr val="008000"/>
                </a:solidFill>
                <a:latin typeface="楷体_GB2312" pitchFamily="49" charset="-122"/>
                <a:ea typeface="楷体_GB2312" pitchFamily="49" charset="-122"/>
                <a:cs typeface="Times New Roman" pitchFamily="18" charset="0"/>
              </a:rPr>
              <a:t>G</a:t>
            </a:r>
            <a:r>
              <a:rPr lang="en-US" altLang="zh-CN" sz="2400">
                <a:solidFill>
                  <a:srgbClr val="008000"/>
                </a:solidFill>
                <a:latin typeface="楷体_GB2312" pitchFamily="49" charset="-122"/>
                <a:ea typeface="楷体_GB2312" pitchFamily="49" charset="-122"/>
                <a:cs typeface="Times New Roman" pitchFamily="18" charset="0"/>
              </a:rPr>
              <a:t> = { </a:t>
            </a:r>
            <a:r>
              <a:rPr lang="en-US" altLang="zh-CN" sz="2400" i="1">
                <a:solidFill>
                  <a:srgbClr val="008000"/>
                </a:solidFill>
                <a:latin typeface="楷体_GB2312" pitchFamily="49" charset="-122"/>
                <a:ea typeface="楷体_GB2312" pitchFamily="49" charset="-122"/>
                <a:cs typeface="Times New Roman" pitchFamily="18" charset="0"/>
              </a:rPr>
              <a:t>S</a:t>
            </a:r>
            <a:r>
              <a:rPr lang="en-US" altLang="zh-CN" sz="2400" i="1" baseline="-30000">
                <a:solidFill>
                  <a:srgbClr val="008000"/>
                </a:solidFill>
                <a:latin typeface="楷体_GB2312" pitchFamily="49" charset="-122"/>
                <a:ea typeface="楷体_GB2312" pitchFamily="49" charset="-122"/>
                <a:cs typeface="Times New Roman" pitchFamily="18" charset="0"/>
              </a:rPr>
              <a:t>A</a:t>
            </a:r>
            <a:r>
              <a:rPr lang="en-US" altLang="zh-CN" sz="2400">
                <a:solidFill>
                  <a:srgbClr val="008000"/>
                </a:solidFill>
                <a:latin typeface="楷体_GB2312" pitchFamily="49" charset="-122"/>
                <a:ea typeface="楷体_GB2312" pitchFamily="49" charset="-122"/>
                <a:cs typeface="Times New Roman" pitchFamily="18" charset="0"/>
              </a:rPr>
              <a:t>, </a:t>
            </a:r>
            <a:r>
              <a:rPr lang="en-US" altLang="zh-CN" sz="2400" i="1">
                <a:solidFill>
                  <a:srgbClr val="008000"/>
                </a:solidFill>
                <a:latin typeface="楷体_GB2312" pitchFamily="49" charset="-122"/>
                <a:ea typeface="楷体_GB2312" pitchFamily="49" charset="-122"/>
                <a:cs typeface="Times New Roman" pitchFamily="18" charset="0"/>
              </a:rPr>
              <a:t>S</a:t>
            </a:r>
            <a:r>
              <a:rPr lang="en-US" altLang="zh-CN" sz="2400" i="1" baseline="-30000">
                <a:solidFill>
                  <a:srgbClr val="008000"/>
                </a:solidFill>
                <a:latin typeface="楷体_GB2312" pitchFamily="49" charset="-122"/>
                <a:ea typeface="楷体_GB2312" pitchFamily="49" charset="-122"/>
                <a:cs typeface="Times New Roman" pitchFamily="18" charset="0"/>
              </a:rPr>
              <a:t>B</a:t>
            </a:r>
            <a:r>
              <a:rPr lang="en-US" altLang="zh-CN" sz="2400">
                <a:solidFill>
                  <a:srgbClr val="008000"/>
                </a:solidFill>
                <a:latin typeface="楷体_GB2312" pitchFamily="49" charset="-122"/>
                <a:ea typeface="楷体_GB2312" pitchFamily="49" charset="-122"/>
                <a:cs typeface="Times New Roman" pitchFamily="18" charset="0"/>
              </a:rPr>
              <a:t>, </a:t>
            </a:r>
            <a:r>
              <a:rPr lang="en-US" altLang="zh-CN" sz="2400" i="1">
                <a:solidFill>
                  <a:srgbClr val="008000"/>
                </a:solidFill>
                <a:latin typeface="楷体_GB2312" pitchFamily="49" charset="-122"/>
                <a:ea typeface="楷体_GB2312" pitchFamily="49" charset="-122"/>
                <a:cs typeface="Times New Roman" pitchFamily="18" charset="0"/>
              </a:rPr>
              <a:t>R </a:t>
            </a:r>
            <a:r>
              <a:rPr lang="en-US" altLang="zh-CN" sz="2400">
                <a:solidFill>
                  <a:srgbClr val="008000"/>
                </a:solidFill>
                <a:latin typeface="楷体_GB2312" pitchFamily="49" charset="-122"/>
                <a:ea typeface="楷体_GB2312" pitchFamily="49" charset="-122"/>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ppt_x"/>
                                          </p:val>
                                        </p:tav>
                                        <p:tav tm="100000">
                                          <p:val>
                                            <p:strVal val="#ppt_x"/>
                                          </p:val>
                                        </p:tav>
                                      </p:tavLst>
                                    </p:anim>
                                    <p:anim calcmode="lin" valueType="num">
                                      <p:cBhvr additive="base">
                                        <p:cTn id="8"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20487"/>
                                        </p:tgtEl>
                                        <p:attrNameLst>
                                          <p:attrName>style.visibility</p:attrName>
                                        </p:attrNameLst>
                                      </p:cBhvr>
                                      <p:to>
                                        <p:strVal val="visible"/>
                                      </p:to>
                                    </p:set>
                                    <p:animEffect transition="in" filter="strips(downLeft)">
                                      <p:cBhvr>
                                        <p:cTn id="13" dur="500"/>
                                        <p:tgtEl>
                                          <p:spTgt spid="204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7" presetClass="entr" presetSubtype="0" fill="hold" grpId="0" nodeType="clickEffect">
                                  <p:stCondLst>
                                    <p:cond delay="0"/>
                                  </p:stCondLst>
                                  <p:childTnLst>
                                    <p:set>
                                      <p:cBhvr>
                                        <p:cTn id="17" dur="1" fill="hold">
                                          <p:stCondLst>
                                            <p:cond delay="0"/>
                                          </p:stCondLst>
                                        </p:cTn>
                                        <p:tgtEl>
                                          <p:spTgt spid="20490"/>
                                        </p:tgtEl>
                                        <p:attrNameLst>
                                          <p:attrName>style.visibility</p:attrName>
                                        </p:attrNameLst>
                                      </p:cBhvr>
                                      <p:to>
                                        <p:strVal val="visible"/>
                                      </p:to>
                                    </p:set>
                                    <p:animEffect transition="in" filter="fade">
                                      <p:cBhvr>
                                        <p:cTn id="18" dur="1000"/>
                                        <p:tgtEl>
                                          <p:spTgt spid="20490"/>
                                        </p:tgtEl>
                                      </p:cBhvr>
                                    </p:animEffect>
                                    <p:anim calcmode="lin" valueType="num">
                                      <p:cBhvr>
                                        <p:cTn id="19" dur="1000" fill="hold"/>
                                        <p:tgtEl>
                                          <p:spTgt spid="20490"/>
                                        </p:tgtEl>
                                        <p:attrNameLst>
                                          <p:attrName>ppt_x</p:attrName>
                                        </p:attrNameLst>
                                      </p:cBhvr>
                                      <p:tavLst>
                                        <p:tav tm="0">
                                          <p:val>
                                            <p:strVal val="#ppt_x"/>
                                          </p:val>
                                        </p:tav>
                                        <p:tav tm="100000">
                                          <p:val>
                                            <p:strVal val="#ppt_x"/>
                                          </p:val>
                                        </p:tav>
                                      </p:tavLst>
                                    </p:anim>
                                    <p:anim calcmode="lin" valueType="num">
                                      <p:cBhvr>
                                        <p:cTn id="20" dur="900" decel="100000" fill="hold"/>
                                        <p:tgtEl>
                                          <p:spTgt spid="20490"/>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2049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P spid="204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43" name="Group 39"/>
          <p:cNvGrpSpPr>
            <a:grpSpLocks/>
          </p:cNvGrpSpPr>
          <p:nvPr/>
        </p:nvGrpSpPr>
        <p:grpSpPr bwMode="auto">
          <a:xfrm>
            <a:off x="323850" y="412750"/>
            <a:ext cx="8351838" cy="423863"/>
            <a:chOff x="204" y="396"/>
            <a:chExt cx="5261" cy="267"/>
          </a:xfrm>
        </p:grpSpPr>
        <p:sp>
          <p:nvSpPr>
            <p:cNvPr id="21530" name="Rectangle 26"/>
            <p:cNvSpPr>
              <a:spLocks noChangeArrowheads="1"/>
            </p:cNvSpPr>
            <p:nvPr/>
          </p:nvSpPr>
          <p:spPr bwMode="auto">
            <a:xfrm>
              <a:off x="204" y="396"/>
              <a:ext cx="52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0000"/>
                  </a:solidFill>
                  <a:latin typeface="Arial" charset="0"/>
                  <a:ea typeface="黑体" pitchFamily="2" charset="-122"/>
                  <a:cs typeface="Times New Roman" pitchFamily="18" charset="0"/>
                </a:rPr>
                <a:t>例</a:t>
              </a:r>
              <a:r>
                <a:rPr lang="en-US" altLang="zh-CN">
                  <a:solidFill>
                    <a:srgbClr val="000000"/>
                  </a:solidFill>
                  <a:latin typeface="Arial" charset="0"/>
                  <a:ea typeface="黑体" pitchFamily="2" charset="-122"/>
                  <a:cs typeface="Times New Roman" pitchFamily="18" charset="0"/>
                </a:rPr>
                <a:t>8.4</a:t>
              </a:r>
              <a:r>
                <a:rPr lang="en-US" altLang="zh-CN" b="0">
                  <a:solidFill>
                    <a:srgbClr val="000000"/>
                  </a:solidFill>
                  <a:ea typeface="黑体" pitchFamily="2" charset="-122"/>
                  <a:cs typeface="Times New Roman" pitchFamily="18" charset="0"/>
                </a:rPr>
                <a:t>  </a:t>
              </a:r>
              <a:r>
                <a:rPr lang="zh-CN" altLang="en-US">
                  <a:solidFill>
                    <a:srgbClr val="000000"/>
                  </a:solidFill>
                  <a:ea typeface="黑体" pitchFamily="2" charset="-122"/>
                  <a:cs typeface="Times New Roman" pitchFamily="18" charset="0"/>
                </a:rPr>
                <a:t>给定</a:t>
              </a:r>
              <a:r>
                <a:rPr lang="en-US" altLang="zh-CN" i="1">
                  <a:solidFill>
                    <a:srgbClr val="000000"/>
                  </a:solidFill>
                  <a:ea typeface="黑体" pitchFamily="2" charset="-122"/>
                  <a:cs typeface="Times New Roman" pitchFamily="18" charset="0"/>
                </a:rPr>
                <a:t>G</a:t>
              </a:r>
              <a:r>
                <a:rPr lang="en-US" altLang="zh-CN">
                  <a:solidFill>
                    <a:srgbClr val="000000"/>
                  </a:solidFill>
                  <a:ea typeface="黑体" pitchFamily="2" charset="-122"/>
                  <a:cs typeface="Times New Roman" pitchFamily="18" charset="0"/>
                </a:rPr>
                <a:t> = { </a:t>
              </a:r>
              <a:r>
                <a:rPr lang="en-US" altLang="zh-CN" i="1">
                  <a:solidFill>
                    <a:srgbClr val="000000"/>
                  </a:solidFill>
                  <a:ea typeface="黑体" pitchFamily="2" charset="-122"/>
                  <a:cs typeface="Times New Roman" pitchFamily="18" charset="0"/>
                </a:rPr>
                <a:t>S</a:t>
              </a:r>
              <a:r>
                <a:rPr lang="en-US" altLang="zh-CN" i="1" baseline="-30000">
                  <a:solidFill>
                    <a:srgbClr val="000000"/>
                  </a:solidFill>
                  <a:ea typeface="黑体" pitchFamily="2" charset="-122"/>
                  <a:cs typeface="Times New Roman" pitchFamily="18" charset="0"/>
                </a:rPr>
                <a:t>A</a:t>
              </a:r>
              <a:r>
                <a:rPr lang="en-US" altLang="zh-CN">
                  <a:solidFill>
                    <a:srgbClr val="000000"/>
                  </a:solidFill>
                  <a:ea typeface="黑体" pitchFamily="2" charset="-122"/>
                  <a:cs typeface="Times New Roman" pitchFamily="18" charset="0"/>
                </a:rPr>
                <a:t>, </a:t>
              </a:r>
              <a:r>
                <a:rPr lang="en-US" altLang="zh-CN" i="1">
                  <a:solidFill>
                    <a:srgbClr val="000000"/>
                  </a:solidFill>
                  <a:ea typeface="黑体" pitchFamily="2" charset="-122"/>
                  <a:cs typeface="Times New Roman" pitchFamily="18" charset="0"/>
                </a:rPr>
                <a:t>S</a:t>
              </a:r>
              <a:r>
                <a:rPr lang="en-US" altLang="zh-CN" i="1" baseline="-30000">
                  <a:solidFill>
                    <a:srgbClr val="000000"/>
                  </a:solidFill>
                  <a:ea typeface="黑体" pitchFamily="2" charset="-122"/>
                  <a:cs typeface="Times New Roman" pitchFamily="18" charset="0"/>
                </a:rPr>
                <a:t>B</a:t>
              </a:r>
              <a:r>
                <a:rPr lang="en-US" altLang="zh-CN">
                  <a:solidFill>
                    <a:srgbClr val="000000"/>
                  </a:solidFill>
                  <a:ea typeface="黑体" pitchFamily="2" charset="-122"/>
                  <a:cs typeface="Times New Roman" pitchFamily="18" charset="0"/>
                </a:rPr>
                <a:t>, </a:t>
              </a:r>
              <a:r>
                <a:rPr lang="en-US" altLang="zh-CN" i="1">
                  <a:solidFill>
                    <a:srgbClr val="000000"/>
                  </a:solidFill>
                  <a:ea typeface="黑体" pitchFamily="2" charset="-122"/>
                  <a:cs typeface="Times New Roman" pitchFamily="18" charset="0"/>
                </a:rPr>
                <a:t>R</a:t>
              </a:r>
              <a:r>
                <a:rPr lang="en-US" altLang="zh-CN">
                  <a:solidFill>
                    <a:srgbClr val="000000"/>
                  </a:solidFill>
                  <a:ea typeface="黑体" pitchFamily="2" charset="-122"/>
                  <a:cs typeface="Times New Roman" pitchFamily="18" charset="0"/>
                </a:rPr>
                <a:t>}</a:t>
              </a:r>
              <a:r>
                <a:rPr lang="zh-CN" altLang="en-US">
                  <a:solidFill>
                    <a:srgbClr val="000000"/>
                  </a:solidFill>
                  <a:ea typeface="黑体" pitchFamily="2" charset="-122"/>
                  <a:cs typeface="Times New Roman" pitchFamily="18" charset="0"/>
                </a:rPr>
                <a:t>，其中</a:t>
              </a:r>
              <a:r>
                <a:rPr lang="en-US" altLang="zh-CN" i="1">
                  <a:solidFill>
                    <a:srgbClr val="000000"/>
                  </a:solidFill>
                  <a:ea typeface="黑体" pitchFamily="2" charset="-122"/>
                  <a:cs typeface="Times New Roman" pitchFamily="18" charset="0"/>
                </a:rPr>
                <a:t>S</a:t>
              </a:r>
              <a:r>
                <a:rPr lang="en-US" altLang="zh-CN" i="1" baseline="-30000">
                  <a:solidFill>
                    <a:srgbClr val="000000"/>
                  </a:solidFill>
                  <a:ea typeface="黑体" pitchFamily="2" charset="-122"/>
                  <a:cs typeface="Times New Roman" pitchFamily="18" charset="0"/>
                </a:rPr>
                <a:t>A</a:t>
              </a:r>
              <a:r>
                <a:rPr lang="en-US" altLang="zh-CN" i="1">
                  <a:solidFill>
                    <a:srgbClr val="000000"/>
                  </a:solidFill>
                  <a:ea typeface="黑体" pitchFamily="2" charset="-122"/>
                  <a:cs typeface="Times New Roman" pitchFamily="18" charset="0"/>
                </a:rPr>
                <a:t> </a:t>
              </a:r>
              <a:r>
                <a:rPr lang="en-US" altLang="zh-CN">
                  <a:solidFill>
                    <a:srgbClr val="000000"/>
                  </a:solidFill>
                  <a:ea typeface="黑体" pitchFamily="2" charset="-122"/>
                  <a:cs typeface="Times New Roman" pitchFamily="18" charset="0"/>
                </a:rPr>
                <a:t>= {   </a:t>
              </a:r>
              <a:r>
                <a:rPr lang="en-US" altLang="zh-CN" baseline="-30000">
                  <a:solidFill>
                    <a:srgbClr val="000000"/>
                  </a:solidFill>
                  <a:ea typeface="黑体" pitchFamily="2" charset="-122"/>
                  <a:cs typeface="Times New Roman" pitchFamily="18" charset="0"/>
                </a:rPr>
                <a:t>1</a:t>
              </a:r>
              <a:r>
                <a:rPr lang="en-US" altLang="zh-CN">
                  <a:solidFill>
                    <a:srgbClr val="000000"/>
                  </a:solidFill>
                  <a:ea typeface="黑体" pitchFamily="2" charset="-122"/>
                  <a:cs typeface="Times New Roman" pitchFamily="18" charset="0"/>
                </a:rPr>
                <a:t>,    </a:t>
              </a:r>
              <a:r>
                <a:rPr lang="en-US" altLang="zh-CN" baseline="-30000">
                  <a:solidFill>
                    <a:srgbClr val="000000"/>
                  </a:solidFill>
                  <a:ea typeface="黑体" pitchFamily="2" charset="-122"/>
                  <a:cs typeface="Times New Roman" pitchFamily="18" charset="0"/>
                </a:rPr>
                <a:t>2</a:t>
              </a:r>
              <a:r>
                <a:rPr lang="en-US" altLang="zh-CN">
                  <a:solidFill>
                    <a:srgbClr val="000000"/>
                  </a:solidFill>
                  <a:ea typeface="黑体" pitchFamily="2" charset="-122"/>
                  <a:cs typeface="Times New Roman" pitchFamily="18" charset="0"/>
                </a:rPr>
                <a:t>,    </a:t>
              </a:r>
              <a:r>
                <a:rPr lang="en-US" altLang="zh-CN" baseline="-30000">
                  <a:solidFill>
                    <a:srgbClr val="000000"/>
                  </a:solidFill>
                  <a:ea typeface="黑体" pitchFamily="2" charset="-122"/>
                  <a:cs typeface="Times New Roman" pitchFamily="18" charset="0"/>
                </a:rPr>
                <a:t>3</a:t>
              </a:r>
              <a:r>
                <a:rPr lang="en-US" altLang="zh-CN">
                  <a:solidFill>
                    <a:srgbClr val="000000"/>
                  </a:solidFill>
                  <a:ea typeface="黑体" pitchFamily="2" charset="-122"/>
                  <a:cs typeface="Times New Roman" pitchFamily="18" charset="0"/>
                </a:rPr>
                <a:t>}</a:t>
              </a:r>
              <a:r>
                <a:rPr lang="zh-CN" altLang="en-US">
                  <a:solidFill>
                    <a:srgbClr val="000000"/>
                  </a:solidFill>
                  <a:ea typeface="黑体" pitchFamily="2" charset="-122"/>
                  <a:cs typeface="Times New Roman" pitchFamily="18" charset="0"/>
                </a:rPr>
                <a:t>，</a:t>
              </a:r>
              <a:r>
                <a:rPr lang="en-US" altLang="zh-CN" i="1">
                  <a:solidFill>
                    <a:srgbClr val="000000"/>
                  </a:solidFill>
                  <a:ea typeface="黑体" pitchFamily="2" charset="-122"/>
                  <a:cs typeface="Times New Roman" pitchFamily="18" charset="0"/>
                </a:rPr>
                <a:t>S</a:t>
              </a:r>
              <a:r>
                <a:rPr lang="en-US" altLang="zh-CN" i="1" baseline="-30000">
                  <a:solidFill>
                    <a:srgbClr val="000000"/>
                  </a:solidFill>
                  <a:ea typeface="黑体" pitchFamily="2" charset="-122"/>
                  <a:cs typeface="Times New Roman" pitchFamily="18" charset="0"/>
                </a:rPr>
                <a:t>B</a:t>
              </a:r>
              <a:r>
                <a:rPr lang="en-US" altLang="zh-CN" i="1">
                  <a:solidFill>
                    <a:srgbClr val="000000"/>
                  </a:solidFill>
                  <a:ea typeface="黑体" pitchFamily="2" charset="-122"/>
                  <a:cs typeface="Times New Roman" pitchFamily="18" charset="0"/>
                </a:rPr>
                <a:t> </a:t>
              </a:r>
              <a:r>
                <a:rPr lang="en-US" altLang="zh-CN">
                  <a:solidFill>
                    <a:srgbClr val="000000"/>
                  </a:solidFill>
                  <a:ea typeface="黑体" pitchFamily="2" charset="-122"/>
                  <a:cs typeface="Times New Roman" pitchFamily="18" charset="0"/>
                </a:rPr>
                <a:t>= {    </a:t>
              </a:r>
              <a:r>
                <a:rPr lang="en-US" altLang="zh-CN" baseline="-30000">
                  <a:solidFill>
                    <a:srgbClr val="000000"/>
                  </a:solidFill>
                  <a:ea typeface="黑体" pitchFamily="2" charset="-122"/>
                  <a:cs typeface="Times New Roman" pitchFamily="18" charset="0"/>
                </a:rPr>
                <a:t>1</a:t>
              </a:r>
              <a:r>
                <a:rPr lang="en-US" altLang="zh-CN">
                  <a:solidFill>
                    <a:srgbClr val="000000"/>
                  </a:solidFill>
                  <a:ea typeface="黑体" pitchFamily="2" charset="-122"/>
                  <a:cs typeface="Times New Roman" pitchFamily="18" charset="0"/>
                </a:rPr>
                <a:t>,     </a:t>
              </a:r>
              <a:r>
                <a:rPr lang="en-US" altLang="zh-CN" baseline="-30000">
                  <a:solidFill>
                    <a:srgbClr val="000000"/>
                  </a:solidFill>
                  <a:ea typeface="黑体" pitchFamily="2" charset="-122"/>
                  <a:cs typeface="Times New Roman" pitchFamily="18" charset="0"/>
                </a:rPr>
                <a:t>2</a:t>
              </a:r>
              <a:r>
                <a:rPr lang="en-US" altLang="zh-CN">
                  <a:solidFill>
                    <a:srgbClr val="000000"/>
                  </a:solidFill>
                  <a:ea typeface="黑体" pitchFamily="2" charset="-122"/>
                  <a:cs typeface="Times New Roman" pitchFamily="18" charset="0"/>
                </a:rPr>
                <a:t>,     </a:t>
              </a:r>
              <a:r>
                <a:rPr lang="en-US" altLang="zh-CN" baseline="-30000">
                  <a:solidFill>
                    <a:srgbClr val="000000"/>
                  </a:solidFill>
                  <a:ea typeface="黑体" pitchFamily="2" charset="-122"/>
                  <a:cs typeface="Times New Roman" pitchFamily="18" charset="0"/>
                </a:rPr>
                <a:t>3</a:t>
              </a:r>
              <a:r>
                <a:rPr lang="en-US" altLang="zh-CN">
                  <a:solidFill>
                    <a:srgbClr val="000000"/>
                  </a:solidFill>
                  <a:ea typeface="黑体" pitchFamily="2" charset="-122"/>
                  <a:cs typeface="Times New Roman" pitchFamily="18" charset="0"/>
                </a:rPr>
                <a:t>,     </a:t>
              </a:r>
              <a:r>
                <a:rPr lang="en-US" altLang="zh-CN" baseline="-30000">
                  <a:solidFill>
                    <a:srgbClr val="000000"/>
                  </a:solidFill>
                  <a:ea typeface="黑体" pitchFamily="2" charset="-122"/>
                  <a:cs typeface="Times New Roman" pitchFamily="18" charset="0"/>
                </a:rPr>
                <a:t>4</a:t>
              </a:r>
              <a:r>
                <a:rPr lang="en-US" altLang="zh-CN">
                  <a:solidFill>
                    <a:srgbClr val="000000"/>
                  </a:solidFill>
                  <a:ea typeface="黑体" pitchFamily="2" charset="-122"/>
                  <a:cs typeface="Times New Roman" pitchFamily="18" charset="0"/>
                </a:rPr>
                <a:t>}</a:t>
              </a:r>
              <a:r>
                <a:rPr lang="en-US" altLang="zh-CN">
                  <a:latin typeface="Arial" charset="0"/>
                  <a:ea typeface="黑体" pitchFamily="2" charset="-122"/>
                  <a:cs typeface="Times New Roman" pitchFamily="18" charset="0"/>
                </a:rPr>
                <a:t> </a:t>
              </a:r>
            </a:p>
          </p:txBody>
        </p:sp>
        <p:graphicFrame>
          <p:nvGraphicFramePr>
            <p:cNvPr id="21529" name="Object 25"/>
            <p:cNvGraphicFramePr>
              <a:graphicFrameLocks noChangeAspect="1"/>
            </p:cNvGraphicFramePr>
            <p:nvPr/>
          </p:nvGraphicFramePr>
          <p:xfrm>
            <a:off x="2925" y="479"/>
            <a:ext cx="182" cy="171"/>
          </p:xfrm>
          <a:graphic>
            <a:graphicData uri="http://schemas.openxmlformats.org/presentationml/2006/ole">
              <mc:AlternateContent xmlns:mc="http://schemas.openxmlformats.org/markup-compatibility/2006">
                <mc:Choice xmlns:v="urn:schemas-microsoft-com:vml" Requires="v">
                  <p:oleObj spid="_x0000_s21566" r:id="rId3" imgW="152334" imgH="139639" progId="Equation.DSMT4">
                    <p:embed/>
                  </p:oleObj>
                </mc:Choice>
                <mc:Fallback>
                  <p:oleObj r:id="rId3" imgW="152334" imgH="139639"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 y="479"/>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25" name="Object 21"/>
            <p:cNvGraphicFramePr>
              <a:graphicFrameLocks noChangeAspect="1"/>
            </p:cNvGraphicFramePr>
            <p:nvPr/>
          </p:nvGraphicFramePr>
          <p:xfrm>
            <a:off x="4241" y="436"/>
            <a:ext cx="184" cy="227"/>
          </p:xfrm>
          <a:graphic>
            <a:graphicData uri="http://schemas.openxmlformats.org/presentationml/2006/ole">
              <mc:AlternateContent xmlns:mc="http://schemas.openxmlformats.org/markup-compatibility/2006">
                <mc:Choice xmlns:v="urn:schemas-microsoft-com:vml" Requires="v">
                  <p:oleObj spid="_x0000_s21567" r:id="rId5" imgW="164957" imgH="203024" progId="Equation.DSMT4">
                    <p:embed/>
                  </p:oleObj>
                </mc:Choice>
                <mc:Fallback>
                  <p:oleObj r:id="rId5" imgW="164957" imgH="203024"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1" y="436"/>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38" name="Object 34"/>
            <p:cNvGraphicFramePr>
              <a:graphicFrameLocks noChangeAspect="1"/>
            </p:cNvGraphicFramePr>
            <p:nvPr/>
          </p:nvGraphicFramePr>
          <p:xfrm>
            <a:off x="3152" y="482"/>
            <a:ext cx="182" cy="171"/>
          </p:xfrm>
          <a:graphic>
            <a:graphicData uri="http://schemas.openxmlformats.org/presentationml/2006/ole">
              <mc:AlternateContent xmlns:mc="http://schemas.openxmlformats.org/markup-compatibility/2006">
                <mc:Choice xmlns:v="urn:schemas-microsoft-com:vml" Requires="v">
                  <p:oleObj spid="_x0000_s21568" r:id="rId7" imgW="152334" imgH="139639" progId="Equation.DSMT4">
                    <p:embed/>
                  </p:oleObj>
                </mc:Choice>
                <mc:Fallback>
                  <p:oleObj r:id="rId7" imgW="152334" imgH="139639"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482"/>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39" name="Object 35"/>
            <p:cNvGraphicFramePr>
              <a:graphicFrameLocks noChangeAspect="1"/>
            </p:cNvGraphicFramePr>
            <p:nvPr/>
          </p:nvGraphicFramePr>
          <p:xfrm>
            <a:off x="3424" y="482"/>
            <a:ext cx="182" cy="171"/>
          </p:xfrm>
          <a:graphic>
            <a:graphicData uri="http://schemas.openxmlformats.org/presentationml/2006/ole">
              <mc:AlternateContent xmlns:mc="http://schemas.openxmlformats.org/markup-compatibility/2006">
                <mc:Choice xmlns:v="urn:schemas-microsoft-com:vml" Requires="v">
                  <p:oleObj spid="_x0000_s21569" r:id="rId8" imgW="152334" imgH="139639" progId="Equation.DSMT4">
                    <p:embed/>
                  </p:oleObj>
                </mc:Choice>
                <mc:Fallback>
                  <p:oleObj r:id="rId8" imgW="152334" imgH="139639"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482"/>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0" name="Object 36"/>
            <p:cNvGraphicFramePr>
              <a:graphicFrameLocks noChangeAspect="1"/>
            </p:cNvGraphicFramePr>
            <p:nvPr/>
          </p:nvGraphicFramePr>
          <p:xfrm>
            <a:off x="4556" y="436"/>
            <a:ext cx="184" cy="227"/>
          </p:xfrm>
          <a:graphic>
            <a:graphicData uri="http://schemas.openxmlformats.org/presentationml/2006/ole">
              <mc:AlternateContent xmlns:mc="http://schemas.openxmlformats.org/markup-compatibility/2006">
                <mc:Choice xmlns:v="urn:schemas-microsoft-com:vml" Requires="v">
                  <p:oleObj spid="_x0000_s21570" r:id="rId9" imgW="164957" imgH="203024" progId="Equation.DSMT4">
                    <p:embed/>
                  </p:oleObj>
                </mc:Choice>
                <mc:Fallback>
                  <p:oleObj r:id="rId9" imgW="164957" imgH="203024"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6" y="436"/>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1" name="Object 37"/>
            <p:cNvGraphicFramePr>
              <a:graphicFrameLocks noChangeAspect="1"/>
            </p:cNvGraphicFramePr>
            <p:nvPr/>
          </p:nvGraphicFramePr>
          <p:xfrm>
            <a:off x="4830" y="436"/>
            <a:ext cx="184" cy="227"/>
          </p:xfrm>
          <a:graphic>
            <a:graphicData uri="http://schemas.openxmlformats.org/presentationml/2006/ole">
              <mc:AlternateContent xmlns:mc="http://schemas.openxmlformats.org/markup-compatibility/2006">
                <mc:Choice xmlns:v="urn:schemas-microsoft-com:vml" Requires="v">
                  <p:oleObj spid="_x0000_s21571" r:id="rId10" imgW="164957" imgH="203024" progId="Equation.DSMT4">
                    <p:embed/>
                  </p:oleObj>
                </mc:Choice>
                <mc:Fallback>
                  <p:oleObj r:id="rId10" imgW="164957" imgH="203024" progId="Equation.DSMT4">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0" y="436"/>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2" name="Object 38"/>
            <p:cNvGraphicFramePr>
              <a:graphicFrameLocks noChangeAspect="1"/>
            </p:cNvGraphicFramePr>
            <p:nvPr/>
          </p:nvGraphicFramePr>
          <p:xfrm>
            <a:off x="5145" y="436"/>
            <a:ext cx="184" cy="227"/>
          </p:xfrm>
          <a:graphic>
            <a:graphicData uri="http://schemas.openxmlformats.org/presentationml/2006/ole">
              <mc:AlternateContent xmlns:mc="http://schemas.openxmlformats.org/markup-compatibility/2006">
                <mc:Choice xmlns:v="urn:schemas-microsoft-com:vml" Requires="v">
                  <p:oleObj spid="_x0000_s21572" r:id="rId11" imgW="164957" imgH="203024" progId="Equation.DSMT4">
                    <p:embed/>
                  </p:oleObj>
                </mc:Choice>
                <mc:Fallback>
                  <p:oleObj r:id="rId11" imgW="164957" imgH="203024" progId="Equation.DSMT4">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5" y="436"/>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545" name="Rectangle 41"/>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544" name="Object 40"/>
          <p:cNvGraphicFramePr>
            <a:graphicFrameLocks noChangeAspect="1"/>
          </p:cNvGraphicFramePr>
          <p:nvPr/>
        </p:nvGraphicFramePr>
        <p:xfrm>
          <a:off x="1331913" y="981075"/>
          <a:ext cx="2951162" cy="1522413"/>
        </p:xfrm>
        <a:graphic>
          <a:graphicData uri="http://schemas.openxmlformats.org/presentationml/2006/ole">
            <mc:AlternateContent xmlns:mc="http://schemas.openxmlformats.org/markup-compatibility/2006">
              <mc:Choice xmlns:v="urn:schemas-microsoft-com:vml" Requires="v">
                <p:oleObj spid="_x0000_s21573" r:id="rId12" imgW="1828800" imgH="939800" progId="Equation.DSMT4">
                  <p:embed/>
                </p:oleObj>
              </mc:Choice>
              <mc:Fallback>
                <p:oleObj r:id="rId12" imgW="1828800" imgH="939800" progId="Equation.DSMT4">
                  <p:embed/>
                  <p:pic>
                    <p:nvPicPr>
                      <p:cNvPr id="0"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913" y="981075"/>
                        <a:ext cx="2951162" cy="152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48" name="Rectangle 44"/>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50" name="Rectangle 4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1565" name="Group 61"/>
          <p:cNvGrpSpPr>
            <a:grpSpLocks/>
          </p:cNvGrpSpPr>
          <p:nvPr/>
        </p:nvGrpSpPr>
        <p:grpSpPr bwMode="auto">
          <a:xfrm>
            <a:off x="381000" y="2514600"/>
            <a:ext cx="8353425" cy="1357313"/>
            <a:chOff x="249" y="1570"/>
            <a:chExt cx="5262" cy="817"/>
          </a:xfrm>
        </p:grpSpPr>
        <p:sp>
          <p:nvSpPr>
            <p:cNvPr id="21546" name="Text Box 42"/>
            <p:cNvSpPr txBox="1">
              <a:spLocks noChangeArrowheads="1"/>
            </p:cNvSpPr>
            <p:nvPr/>
          </p:nvSpPr>
          <p:spPr bwMode="auto">
            <a:xfrm>
              <a:off x="249" y="1570"/>
              <a:ext cx="5262" cy="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latin typeface="楷体_GB2312" pitchFamily="49" charset="-122"/>
                  <a:ea typeface="楷体_GB2312" pitchFamily="49" charset="-122"/>
                  <a:cs typeface="Times New Roman" pitchFamily="18" charset="0"/>
                </a:rPr>
                <a:t>从</a:t>
              </a:r>
              <a:r>
                <a:rPr lang="en-US" altLang="zh-CN" i="1">
                  <a:solidFill>
                    <a:srgbClr val="000000"/>
                  </a:solidFill>
                  <a:latin typeface="楷体_GB2312" pitchFamily="49" charset="-122"/>
                  <a:ea typeface="楷体_GB2312" pitchFamily="49" charset="-122"/>
                  <a:cs typeface="Times New Roman" pitchFamily="18" charset="0"/>
                </a:rPr>
                <a:t>R</a:t>
              </a:r>
              <a:r>
                <a:rPr lang="zh-CN" altLang="en-US">
                  <a:solidFill>
                    <a:srgbClr val="000000"/>
                  </a:solidFill>
                  <a:latin typeface="楷体_GB2312" pitchFamily="49" charset="-122"/>
                  <a:ea typeface="楷体_GB2312" pitchFamily="49" charset="-122"/>
                  <a:cs typeface="Times New Roman" pitchFamily="18" charset="0"/>
                </a:rPr>
                <a:t>中可以看出，若</a:t>
              </a:r>
              <a:r>
                <a:rPr lang="en-US" altLang="zh-CN" i="1">
                  <a:solidFill>
                    <a:srgbClr val="000000"/>
                  </a:solidFill>
                  <a:latin typeface="楷体_GB2312" pitchFamily="49" charset="-122"/>
                  <a:ea typeface="楷体_GB2312" pitchFamily="49" charset="-122"/>
                  <a:cs typeface="Times New Roman" pitchFamily="18" charset="0"/>
                </a:rPr>
                <a:t>A</a:t>
              </a:r>
              <a:r>
                <a:rPr lang="zh-CN" altLang="en-US">
                  <a:solidFill>
                    <a:srgbClr val="000000"/>
                  </a:solidFill>
                  <a:latin typeface="楷体_GB2312" pitchFamily="49" charset="-122"/>
                  <a:ea typeface="楷体_GB2312" pitchFamily="49" charset="-122"/>
                  <a:cs typeface="Times New Roman" pitchFamily="18" charset="0"/>
                </a:rPr>
                <a:t>希望获得最大赢利</a:t>
              </a:r>
              <a:r>
                <a:rPr lang="en-US" altLang="zh-CN">
                  <a:solidFill>
                    <a:srgbClr val="000000"/>
                  </a:solidFill>
                  <a:latin typeface="楷体_GB2312" pitchFamily="49" charset="-122"/>
                  <a:ea typeface="楷体_GB2312" pitchFamily="49" charset="-122"/>
                  <a:cs typeface="Times New Roman" pitchFamily="18" charset="0"/>
                </a:rPr>
                <a:t>30</a:t>
              </a:r>
              <a:r>
                <a:rPr lang="zh-CN" altLang="en-US">
                  <a:solidFill>
                    <a:srgbClr val="000000"/>
                  </a:solidFill>
                  <a:latin typeface="楷体_GB2312" pitchFamily="49" charset="-122"/>
                  <a:ea typeface="楷体_GB2312" pitchFamily="49" charset="-122"/>
                  <a:cs typeface="Times New Roman" pitchFamily="18" charset="0"/>
                </a:rPr>
                <a:t>，需采取策略  </a:t>
              </a:r>
              <a:r>
                <a:rPr lang="en-US" altLang="zh-CN" baseline="-30000">
                  <a:solidFill>
                    <a:srgbClr val="000000"/>
                  </a:solidFill>
                  <a:latin typeface="楷体_GB2312" pitchFamily="49" charset="-122"/>
                  <a:ea typeface="楷体_GB2312" pitchFamily="49" charset="-122"/>
                  <a:cs typeface="Times New Roman" pitchFamily="18" charset="0"/>
                </a:rPr>
                <a:t>1</a:t>
              </a:r>
              <a:r>
                <a:rPr lang="zh-CN" altLang="en-US">
                  <a:solidFill>
                    <a:srgbClr val="000000"/>
                  </a:solidFill>
                  <a:latin typeface="楷体_GB2312" pitchFamily="49" charset="-122"/>
                  <a:ea typeface="楷体_GB2312" pitchFamily="49" charset="-122"/>
                  <a:cs typeface="Times New Roman" pitchFamily="18" charset="0"/>
                </a:rPr>
                <a:t>，但此时若</a:t>
              </a:r>
              <a:r>
                <a:rPr lang="en-US" altLang="zh-CN" i="1">
                  <a:solidFill>
                    <a:srgbClr val="000000"/>
                  </a:solidFill>
                  <a:latin typeface="楷体_GB2312" pitchFamily="49" charset="-122"/>
                  <a:ea typeface="楷体_GB2312" pitchFamily="49" charset="-122"/>
                  <a:cs typeface="Times New Roman" pitchFamily="18" charset="0"/>
                </a:rPr>
                <a:t>B</a:t>
              </a:r>
              <a:r>
                <a:rPr lang="zh-CN" altLang="en-US">
                  <a:solidFill>
                    <a:srgbClr val="000000"/>
                  </a:solidFill>
                  <a:latin typeface="楷体_GB2312" pitchFamily="49" charset="-122"/>
                  <a:ea typeface="楷体_GB2312" pitchFamily="49" charset="-122"/>
                  <a:cs typeface="Times New Roman" pitchFamily="18" charset="0"/>
                </a:rPr>
                <a:t>采取策略  </a:t>
              </a:r>
              <a:r>
                <a:rPr lang="en-US" altLang="zh-CN" baseline="-30000">
                  <a:solidFill>
                    <a:srgbClr val="000000"/>
                  </a:solidFill>
                  <a:latin typeface="楷体_GB2312" pitchFamily="49" charset="-122"/>
                  <a:ea typeface="楷体_GB2312" pitchFamily="49" charset="-122"/>
                  <a:cs typeface="Times New Roman" pitchFamily="18" charset="0"/>
                </a:rPr>
                <a:t>4</a:t>
              </a:r>
              <a:r>
                <a:rPr lang="zh-CN" altLang="en-US">
                  <a:solidFill>
                    <a:srgbClr val="000000"/>
                  </a:solidFill>
                  <a:latin typeface="楷体_GB2312" pitchFamily="49" charset="-122"/>
                  <a:ea typeface="楷体_GB2312" pitchFamily="49" charset="-122"/>
                  <a:cs typeface="Times New Roman" pitchFamily="18" charset="0"/>
                </a:rPr>
                <a:t>，</a:t>
              </a:r>
              <a:r>
                <a:rPr lang="en-US" altLang="zh-CN" i="1">
                  <a:solidFill>
                    <a:srgbClr val="000000"/>
                  </a:solidFill>
                  <a:latin typeface="楷体_GB2312" pitchFamily="49" charset="-122"/>
                  <a:ea typeface="楷体_GB2312" pitchFamily="49" charset="-122"/>
                  <a:cs typeface="Times New Roman" pitchFamily="18" charset="0"/>
                </a:rPr>
                <a:t>A</a:t>
              </a:r>
              <a:r>
                <a:rPr lang="zh-CN" altLang="en-US">
                  <a:solidFill>
                    <a:srgbClr val="000000"/>
                  </a:solidFill>
                  <a:latin typeface="楷体_GB2312" pitchFamily="49" charset="-122"/>
                  <a:ea typeface="楷体_GB2312" pitchFamily="49" charset="-122"/>
                  <a:cs typeface="Times New Roman" pitchFamily="18" charset="0"/>
                </a:rPr>
                <a:t>非但得不到</a:t>
              </a:r>
              <a:r>
                <a:rPr lang="en-US" altLang="zh-CN">
                  <a:solidFill>
                    <a:srgbClr val="000000"/>
                  </a:solidFill>
                  <a:latin typeface="楷体_GB2312" pitchFamily="49" charset="-122"/>
                  <a:ea typeface="楷体_GB2312" pitchFamily="49" charset="-122"/>
                  <a:cs typeface="Times New Roman" pitchFamily="18" charset="0"/>
                </a:rPr>
                <a:t>30</a:t>
              </a:r>
              <a:r>
                <a:rPr lang="zh-CN" altLang="en-US">
                  <a:solidFill>
                    <a:srgbClr val="000000"/>
                  </a:solidFill>
                  <a:latin typeface="楷体_GB2312" pitchFamily="49" charset="-122"/>
                  <a:ea typeface="楷体_GB2312" pitchFamily="49" charset="-122"/>
                  <a:cs typeface="Times New Roman" pitchFamily="18" charset="0"/>
                </a:rPr>
                <a:t>，反而会失去</a:t>
              </a:r>
              <a:r>
                <a:rPr lang="en-US" altLang="zh-CN">
                  <a:solidFill>
                    <a:srgbClr val="000000"/>
                  </a:solidFill>
                  <a:latin typeface="楷体_GB2312" pitchFamily="49" charset="-122"/>
                  <a:ea typeface="楷体_GB2312" pitchFamily="49" charset="-122"/>
                  <a:cs typeface="Times New Roman" pitchFamily="18" charset="0"/>
                </a:rPr>
                <a:t>22</a:t>
              </a:r>
              <a:r>
                <a:rPr lang="zh-CN" altLang="en-US">
                  <a:solidFill>
                    <a:srgbClr val="000000"/>
                  </a:solidFill>
                  <a:latin typeface="楷体_GB2312" pitchFamily="49" charset="-122"/>
                  <a:ea typeface="楷体_GB2312" pitchFamily="49" charset="-122"/>
                  <a:cs typeface="Times New Roman" pitchFamily="18" charset="0"/>
                </a:rPr>
                <a:t>。为了稳妥，双方都应考虑到对方有使自己损失最大的动机，在最坏的可能中争取最好的结果。局中人</a:t>
              </a:r>
              <a:r>
                <a:rPr lang="en-US" altLang="zh-CN" i="1">
                  <a:solidFill>
                    <a:srgbClr val="000000"/>
                  </a:solidFill>
                  <a:latin typeface="楷体_GB2312" pitchFamily="49" charset="-122"/>
                  <a:ea typeface="楷体_GB2312" pitchFamily="49" charset="-122"/>
                  <a:cs typeface="Times New Roman" pitchFamily="18" charset="0"/>
                </a:rPr>
                <a:t>A</a:t>
              </a:r>
              <a:r>
                <a:rPr lang="zh-CN" altLang="en-US">
                  <a:solidFill>
                    <a:srgbClr val="000000"/>
                  </a:solidFill>
                  <a:latin typeface="楷体_GB2312" pitchFamily="49" charset="-122"/>
                  <a:ea typeface="楷体_GB2312" pitchFamily="49" charset="-122"/>
                  <a:cs typeface="Times New Roman" pitchFamily="18" charset="0"/>
                </a:rPr>
                <a:t>采取策略  </a:t>
              </a:r>
              <a:r>
                <a:rPr lang="en-US" altLang="zh-CN" baseline="-30000">
                  <a:solidFill>
                    <a:srgbClr val="000000"/>
                  </a:solidFill>
                  <a:latin typeface="楷体_GB2312" pitchFamily="49" charset="-122"/>
                  <a:ea typeface="楷体_GB2312" pitchFamily="49" charset="-122"/>
                  <a:cs typeface="Times New Roman" pitchFamily="18" charset="0"/>
                </a:rPr>
                <a:t>1</a:t>
              </a:r>
              <a:r>
                <a:rPr lang="zh-CN" altLang="en-US">
                  <a:solidFill>
                    <a:srgbClr val="000000"/>
                  </a:solidFill>
                  <a:latin typeface="楷体_GB2312" pitchFamily="49" charset="-122"/>
                  <a:ea typeface="楷体_GB2312" pitchFamily="49" charset="-122"/>
                  <a:cs typeface="Times New Roman" pitchFamily="18" charset="0"/>
                </a:rPr>
                <a:t>、 </a:t>
              </a:r>
              <a:r>
                <a:rPr lang="en-US" altLang="zh-CN" baseline="-30000">
                  <a:solidFill>
                    <a:srgbClr val="000000"/>
                  </a:solidFill>
                  <a:latin typeface="楷体_GB2312" pitchFamily="49" charset="-122"/>
                  <a:ea typeface="楷体_GB2312" pitchFamily="49" charset="-122"/>
                  <a:cs typeface="Times New Roman" pitchFamily="18" charset="0"/>
                </a:rPr>
                <a:t>2</a:t>
              </a:r>
              <a:r>
                <a:rPr lang="zh-CN" altLang="en-US">
                  <a:solidFill>
                    <a:srgbClr val="000000"/>
                  </a:solidFill>
                  <a:latin typeface="楷体_GB2312" pitchFamily="49" charset="-122"/>
                  <a:ea typeface="楷体_GB2312" pitchFamily="49" charset="-122"/>
                  <a:cs typeface="Times New Roman" pitchFamily="18" charset="0"/>
                </a:rPr>
                <a:t>、 </a:t>
              </a:r>
              <a:r>
                <a:rPr lang="en-US" altLang="zh-CN" baseline="-30000">
                  <a:solidFill>
                    <a:srgbClr val="000000"/>
                  </a:solidFill>
                  <a:latin typeface="楷体_GB2312" pitchFamily="49" charset="-122"/>
                  <a:ea typeface="楷体_GB2312" pitchFamily="49" charset="-122"/>
                  <a:cs typeface="Times New Roman" pitchFamily="18" charset="0"/>
                </a:rPr>
                <a:t>3</a:t>
              </a:r>
              <a:r>
                <a:rPr lang="zh-CN" altLang="en-US">
                  <a:solidFill>
                    <a:srgbClr val="000000"/>
                  </a:solidFill>
                  <a:latin typeface="楷体_GB2312" pitchFamily="49" charset="-122"/>
                  <a:ea typeface="楷体_GB2312" pitchFamily="49" charset="-122"/>
                  <a:cs typeface="Times New Roman" pitchFamily="18" charset="0"/>
                </a:rPr>
                <a:t>时，最坏的赢得结果分别为</a:t>
              </a:r>
            </a:p>
          </p:txBody>
        </p:sp>
        <p:graphicFrame>
          <p:nvGraphicFramePr>
            <p:cNvPr id="21547" name="Object 43"/>
            <p:cNvGraphicFramePr>
              <a:graphicFrameLocks noChangeAspect="1"/>
            </p:cNvGraphicFramePr>
            <p:nvPr/>
          </p:nvGraphicFramePr>
          <p:xfrm>
            <a:off x="4150" y="1616"/>
            <a:ext cx="227" cy="213"/>
          </p:xfrm>
          <a:graphic>
            <a:graphicData uri="http://schemas.openxmlformats.org/presentationml/2006/ole">
              <mc:AlternateContent xmlns:mc="http://schemas.openxmlformats.org/markup-compatibility/2006">
                <mc:Choice xmlns:v="urn:schemas-microsoft-com:vml" Requires="v">
                  <p:oleObj spid="_x0000_s21574" r:id="rId14" imgW="152334" imgH="139639" progId="Equation.DSMT4">
                    <p:embed/>
                  </p:oleObj>
                </mc:Choice>
                <mc:Fallback>
                  <p:oleObj r:id="rId14" imgW="152334" imgH="139639" progId="Equation.DSMT4">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0" y="1616"/>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9" name="Object 45"/>
            <p:cNvGraphicFramePr>
              <a:graphicFrameLocks noChangeAspect="1"/>
            </p:cNvGraphicFramePr>
            <p:nvPr/>
          </p:nvGraphicFramePr>
          <p:xfrm>
            <a:off x="793" y="1797"/>
            <a:ext cx="184" cy="227"/>
          </p:xfrm>
          <a:graphic>
            <a:graphicData uri="http://schemas.openxmlformats.org/presentationml/2006/ole">
              <mc:AlternateContent xmlns:mc="http://schemas.openxmlformats.org/markup-compatibility/2006">
                <mc:Choice xmlns:v="urn:schemas-microsoft-com:vml" Requires="v">
                  <p:oleObj spid="_x0000_s21575" r:id="rId15" imgW="164957" imgH="203024" progId="Equation.DSMT4">
                    <p:embed/>
                  </p:oleObj>
                </mc:Choice>
                <mc:Fallback>
                  <p:oleObj r:id="rId15" imgW="164957" imgH="203024" progId="Equation.DSMT4">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1797"/>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51" name="Object 47"/>
            <p:cNvGraphicFramePr>
              <a:graphicFrameLocks noChangeAspect="1"/>
            </p:cNvGraphicFramePr>
            <p:nvPr/>
          </p:nvGraphicFramePr>
          <p:xfrm>
            <a:off x="1020" y="2174"/>
            <a:ext cx="227" cy="213"/>
          </p:xfrm>
          <a:graphic>
            <a:graphicData uri="http://schemas.openxmlformats.org/presentationml/2006/ole">
              <mc:AlternateContent xmlns:mc="http://schemas.openxmlformats.org/markup-compatibility/2006">
                <mc:Choice xmlns:v="urn:schemas-microsoft-com:vml" Requires="v">
                  <p:oleObj spid="_x0000_s21576" r:id="rId16" imgW="152334" imgH="139639" progId="Equation.DSMT4">
                    <p:embed/>
                  </p:oleObj>
                </mc:Choice>
                <mc:Fallback>
                  <p:oleObj r:id="rId16" imgW="152334" imgH="139639" progId="Equation.DSMT4">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2174"/>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52" name="Object 48"/>
            <p:cNvGraphicFramePr>
              <a:graphicFrameLocks noChangeAspect="1"/>
            </p:cNvGraphicFramePr>
            <p:nvPr/>
          </p:nvGraphicFramePr>
          <p:xfrm>
            <a:off x="1292" y="2174"/>
            <a:ext cx="227" cy="213"/>
          </p:xfrm>
          <a:graphic>
            <a:graphicData uri="http://schemas.openxmlformats.org/presentationml/2006/ole">
              <mc:AlternateContent xmlns:mc="http://schemas.openxmlformats.org/markup-compatibility/2006">
                <mc:Choice xmlns:v="urn:schemas-microsoft-com:vml" Requires="v">
                  <p:oleObj spid="_x0000_s21577" r:id="rId17" imgW="152334" imgH="139639" progId="Equation.DSMT4">
                    <p:embed/>
                  </p:oleObj>
                </mc:Choice>
                <mc:Fallback>
                  <p:oleObj r:id="rId17" imgW="152334" imgH="139639" progId="Equation.DSMT4">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 y="2174"/>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53" name="Object 49"/>
            <p:cNvGraphicFramePr>
              <a:graphicFrameLocks noChangeAspect="1"/>
            </p:cNvGraphicFramePr>
            <p:nvPr/>
          </p:nvGraphicFramePr>
          <p:xfrm>
            <a:off x="1609" y="2174"/>
            <a:ext cx="227" cy="213"/>
          </p:xfrm>
          <a:graphic>
            <a:graphicData uri="http://schemas.openxmlformats.org/presentationml/2006/ole">
              <mc:AlternateContent xmlns:mc="http://schemas.openxmlformats.org/markup-compatibility/2006">
                <mc:Choice xmlns:v="urn:schemas-microsoft-com:vml" Requires="v">
                  <p:oleObj spid="_x0000_s21578" r:id="rId18" imgW="152334" imgH="139639" progId="Equation.DSMT4">
                    <p:embed/>
                  </p:oleObj>
                </mc:Choice>
                <mc:Fallback>
                  <p:oleObj r:id="rId18" imgW="152334" imgH="139639" progId="Equation.DSMT4">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 y="2174"/>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555" name="Rectangle 51"/>
          <p:cNvSpPr>
            <a:spLocks noChangeArrowheads="1"/>
          </p:cNvSpPr>
          <p:nvPr/>
        </p:nvSpPr>
        <p:spPr bwMode="auto">
          <a:xfrm>
            <a:off x="1042988" y="3925888"/>
            <a:ext cx="32242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800">
                <a:cs typeface="Times New Roman" pitchFamily="18" charset="0"/>
              </a:rPr>
              <a:t>min { 12, </a:t>
            </a:r>
            <a:r>
              <a:rPr lang="zh-CN" altLang="en-US" sz="1800">
                <a:cs typeface="Times New Roman" pitchFamily="18" charset="0"/>
              </a:rPr>
              <a:t>－</a:t>
            </a:r>
            <a:r>
              <a:rPr lang="en-US" altLang="zh-CN" sz="1800">
                <a:cs typeface="Times New Roman" pitchFamily="18" charset="0"/>
              </a:rPr>
              <a:t>6, 30, </a:t>
            </a:r>
            <a:r>
              <a:rPr lang="zh-CN" altLang="en-US" sz="1800">
                <a:cs typeface="Times New Roman" pitchFamily="18" charset="0"/>
              </a:rPr>
              <a:t>－</a:t>
            </a:r>
            <a:r>
              <a:rPr lang="en-US" altLang="zh-CN" sz="1800">
                <a:cs typeface="Times New Roman" pitchFamily="18" charset="0"/>
              </a:rPr>
              <a:t>22 } = </a:t>
            </a:r>
            <a:r>
              <a:rPr lang="zh-CN" altLang="en-US" sz="1800">
                <a:cs typeface="Times New Roman" pitchFamily="18" charset="0"/>
              </a:rPr>
              <a:t>－</a:t>
            </a:r>
            <a:r>
              <a:rPr lang="en-US" altLang="zh-CN" sz="1800">
                <a:cs typeface="Times New Roman" pitchFamily="18" charset="0"/>
              </a:rPr>
              <a:t>22</a:t>
            </a:r>
          </a:p>
        </p:txBody>
      </p:sp>
      <p:sp>
        <p:nvSpPr>
          <p:cNvPr id="21558" name="Rectangle 54"/>
          <p:cNvSpPr>
            <a:spLocks noChangeArrowheads="1"/>
          </p:cNvSpPr>
          <p:nvPr/>
        </p:nvSpPr>
        <p:spPr bwMode="auto">
          <a:xfrm>
            <a:off x="1042988" y="4357688"/>
            <a:ext cx="230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800">
                <a:cs typeface="Times New Roman" pitchFamily="18" charset="0"/>
              </a:rPr>
              <a:t>min { 14, 2, 18, 10} =2</a:t>
            </a:r>
          </a:p>
        </p:txBody>
      </p:sp>
      <p:sp>
        <p:nvSpPr>
          <p:cNvPr id="21560" name="Rectangle 56"/>
          <p:cNvSpPr>
            <a:spLocks noChangeArrowheads="1"/>
          </p:cNvSpPr>
          <p:nvPr/>
        </p:nvSpPr>
        <p:spPr bwMode="auto">
          <a:xfrm>
            <a:off x="1042988" y="4791075"/>
            <a:ext cx="29956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800">
                <a:cs typeface="Times New Roman" pitchFamily="18" charset="0"/>
              </a:rPr>
              <a:t>min {</a:t>
            </a:r>
            <a:r>
              <a:rPr lang="zh-CN" altLang="en-US" sz="1800">
                <a:cs typeface="Times New Roman" pitchFamily="18" charset="0"/>
              </a:rPr>
              <a:t>－</a:t>
            </a:r>
            <a:r>
              <a:rPr lang="en-US" altLang="zh-CN" sz="1800">
                <a:cs typeface="Times New Roman" pitchFamily="18" charset="0"/>
              </a:rPr>
              <a:t>6, 0, </a:t>
            </a:r>
            <a:r>
              <a:rPr lang="zh-CN" altLang="en-US" sz="1800">
                <a:cs typeface="Times New Roman" pitchFamily="18" charset="0"/>
              </a:rPr>
              <a:t>－</a:t>
            </a:r>
            <a:r>
              <a:rPr lang="en-US" altLang="zh-CN" sz="1800">
                <a:cs typeface="Times New Roman" pitchFamily="18" charset="0"/>
              </a:rPr>
              <a:t>10, 16} = </a:t>
            </a:r>
            <a:r>
              <a:rPr lang="zh-CN" altLang="en-US" sz="1800">
                <a:cs typeface="Times New Roman" pitchFamily="18" charset="0"/>
              </a:rPr>
              <a:t>－</a:t>
            </a:r>
            <a:r>
              <a:rPr lang="en-US" altLang="zh-CN" sz="1800">
                <a:cs typeface="Times New Roman" pitchFamily="18" charset="0"/>
              </a:rPr>
              <a:t>10</a:t>
            </a:r>
          </a:p>
        </p:txBody>
      </p:sp>
      <p:sp>
        <p:nvSpPr>
          <p:cNvPr id="21563" name="Rectangle 59"/>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1564" name="Group 60"/>
          <p:cNvGrpSpPr>
            <a:grpSpLocks/>
          </p:cNvGrpSpPr>
          <p:nvPr/>
        </p:nvGrpSpPr>
        <p:grpSpPr bwMode="auto">
          <a:xfrm>
            <a:off x="395288" y="5229225"/>
            <a:ext cx="8208962" cy="701675"/>
            <a:chOff x="249" y="3294"/>
            <a:chExt cx="5171" cy="442"/>
          </a:xfrm>
        </p:grpSpPr>
        <p:sp>
          <p:nvSpPr>
            <p:cNvPr id="21561" name="Text Box 57"/>
            <p:cNvSpPr txBox="1">
              <a:spLocks noChangeArrowheads="1"/>
            </p:cNvSpPr>
            <p:nvPr/>
          </p:nvSpPr>
          <p:spPr bwMode="auto">
            <a:xfrm>
              <a:off x="249" y="3294"/>
              <a:ext cx="517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latin typeface="楷体_GB2312" pitchFamily="49" charset="-122"/>
                  <a:ea typeface="楷体_GB2312" pitchFamily="49" charset="-122"/>
                  <a:cs typeface="Times New Roman" pitchFamily="18" charset="0"/>
                </a:rPr>
                <a:t>其中最好的可能为</a:t>
              </a:r>
              <a:r>
                <a:rPr lang="en-US" altLang="zh-CN">
                  <a:solidFill>
                    <a:srgbClr val="000000"/>
                  </a:solidFill>
                  <a:latin typeface="楷体_GB2312" pitchFamily="49" charset="-122"/>
                  <a:ea typeface="楷体_GB2312" pitchFamily="49" charset="-122"/>
                  <a:cs typeface="Times New Roman" pitchFamily="18" charset="0"/>
                </a:rPr>
                <a:t>max {</a:t>
              </a:r>
              <a:r>
                <a:rPr lang="zh-CN" altLang="en-US">
                  <a:solidFill>
                    <a:srgbClr val="000000"/>
                  </a:solidFill>
                  <a:latin typeface="楷体_GB2312" pitchFamily="49" charset="-122"/>
                  <a:ea typeface="楷体_GB2312" pitchFamily="49" charset="-122"/>
                  <a:cs typeface="Times New Roman" pitchFamily="18" charset="0"/>
                </a:rPr>
                <a:t>－</a:t>
              </a:r>
              <a:r>
                <a:rPr lang="en-US" altLang="zh-CN">
                  <a:solidFill>
                    <a:srgbClr val="000000"/>
                  </a:solidFill>
                  <a:latin typeface="楷体_GB2312" pitchFamily="49" charset="-122"/>
                  <a:ea typeface="楷体_GB2312" pitchFamily="49" charset="-122"/>
                  <a:cs typeface="Times New Roman" pitchFamily="18" charset="0"/>
                </a:rPr>
                <a:t>22,2,</a:t>
              </a:r>
              <a:r>
                <a:rPr lang="zh-CN" altLang="en-US">
                  <a:solidFill>
                    <a:srgbClr val="000000"/>
                  </a:solidFill>
                  <a:latin typeface="楷体_GB2312" pitchFamily="49" charset="-122"/>
                  <a:ea typeface="楷体_GB2312" pitchFamily="49" charset="-122"/>
                  <a:cs typeface="Times New Roman" pitchFamily="18" charset="0"/>
                </a:rPr>
                <a:t>－</a:t>
              </a:r>
              <a:r>
                <a:rPr lang="en-US" altLang="zh-CN">
                  <a:solidFill>
                    <a:srgbClr val="000000"/>
                  </a:solidFill>
                  <a:latin typeface="楷体_GB2312" pitchFamily="49" charset="-122"/>
                  <a:ea typeface="楷体_GB2312" pitchFamily="49" charset="-122"/>
                  <a:cs typeface="Times New Roman" pitchFamily="18" charset="0"/>
                </a:rPr>
                <a:t>10}=2</a:t>
              </a:r>
              <a:r>
                <a:rPr lang="zh-CN" altLang="en-US">
                  <a:solidFill>
                    <a:srgbClr val="000000"/>
                  </a:solidFill>
                  <a:latin typeface="楷体_GB2312" pitchFamily="49" charset="-122"/>
                  <a:ea typeface="楷体_GB2312" pitchFamily="49" charset="-122"/>
                  <a:cs typeface="Times New Roman" pitchFamily="18" charset="0"/>
                </a:rPr>
                <a:t>。如果</a:t>
              </a:r>
              <a:r>
                <a:rPr lang="en-US" altLang="zh-CN" i="1">
                  <a:solidFill>
                    <a:srgbClr val="000000"/>
                  </a:solidFill>
                  <a:latin typeface="楷体_GB2312" pitchFamily="49" charset="-122"/>
                  <a:ea typeface="楷体_GB2312" pitchFamily="49" charset="-122"/>
                  <a:cs typeface="Times New Roman" pitchFamily="18" charset="0"/>
                </a:rPr>
                <a:t>A</a:t>
              </a:r>
              <a:r>
                <a:rPr lang="zh-CN" altLang="en-US">
                  <a:solidFill>
                    <a:srgbClr val="000000"/>
                  </a:solidFill>
                  <a:latin typeface="楷体_GB2312" pitchFamily="49" charset="-122"/>
                  <a:ea typeface="楷体_GB2312" pitchFamily="49" charset="-122"/>
                  <a:cs typeface="Times New Roman" pitchFamily="18" charset="0"/>
                </a:rPr>
                <a:t>采取策略  </a:t>
              </a:r>
              <a:r>
                <a:rPr lang="en-US" altLang="zh-CN" baseline="-30000">
                  <a:solidFill>
                    <a:srgbClr val="000000"/>
                  </a:solidFill>
                  <a:latin typeface="楷体_GB2312" pitchFamily="49" charset="-122"/>
                  <a:ea typeface="楷体_GB2312" pitchFamily="49" charset="-122"/>
                  <a:cs typeface="Times New Roman" pitchFamily="18" charset="0"/>
                </a:rPr>
                <a:t>2</a:t>
              </a:r>
              <a:r>
                <a:rPr lang="zh-CN" altLang="en-US">
                  <a:solidFill>
                    <a:srgbClr val="000000"/>
                  </a:solidFill>
                  <a:latin typeface="楷体_GB2312" pitchFamily="49" charset="-122"/>
                  <a:ea typeface="楷体_GB2312" pitchFamily="49" charset="-122"/>
                  <a:cs typeface="Times New Roman" pitchFamily="18" charset="0"/>
                </a:rPr>
                <a:t>，无论</a:t>
              </a:r>
              <a:r>
                <a:rPr lang="en-US" altLang="zh-CN" i="1">
                  <a:solidFill>
                    <a:srgbClr val="000000"/>
                  </a:solidFill>
                  <a:latin typeface="楷体_GB2312" pitchFamily="49" charset="-122"/>
                  <a:ea typeface="楷体_GB2312" pitchFamily="49" charset="-122"/>
                  <a:cs typeface="Times New Roman" pitchFamily="18" charset="0"/>
                </a:rPr>
                <a:t>B</a:t>
              </a:r>
              <a:r>
                <a:rPr lang="zh-CN" altLang="en-US">
                  <a:solidFill>
                    <a:srgbClr val="000000"/>
                  </a:solidFill>
                  <a:latin typeface="楷体_GB2312" pitchFamily="49" charset="-122"/>
                  <a:ea typeface="楷体_GB2312" pitchFamily="49" charset="-122"/>
                  <a:cs typeface="Times New Roman" pitchFamily="18" charset="0"/>
                </a:rPr>
                <a:t>采取什么策略，</a:t>
              </a:r>
              <a:r>
                <a:rPr lang="en-US" altLang="zh-CN" i="1">
                  <a:solidFill>
                    <a:srgbClr val="000000"/>
                  </a:solidFill>
                  <a:latin typeface="楷体_GB2312" pitchFamily="49" charset="-122"/>
                  <a:ea typeface="楷体_GB2312" pitchFamily="49" charset="-122"/>
                  <a:cs typeface="Times New Roman" pitchFamily="18" charset="0"/>
                </a:rPr>
                <a:t>A</a:t>
              </a:r>
              <a:r>
                <a:rPr lang="zh-CN" altLang="en-US">
                  <a:solidFill>
                    <a:srgbClr val="000000"/>
                  </a:solidFill>
                  <a:latin typeface="楷体_GB2312" pitchFamily="49" charset="-122"/>
                  <a:ea typeface="楷体_GB2312" pitchFamily="49" charset="-122"/>
                  <a:cs typeface="Times New Roman" pitchFamily="18" charset="0"/>
                </a:rPr>
                <a:t>的赢得均不会少于</a:t>
              </a:r>
              <a:r>
                <a:rPr lang="en-US" altLang="zh-CN">
                  <a:solidFill>
                    <a:srgbClr val="000000"/>
                  </a:solidFill>
                  <a:latin typeface="楷体_GB2312" pitchFamily="49" charset="-122"/>
                  <a:ea typeface="楷体_GB2312" pitchFamily="49" charset="-122"/>
                  <a:cs typeface="Times New Roman" pitchFamily="18" charset="0"/>
                </a:rPr>
                <a:t>2.</a:t>
              </a:r>
            </a:p>
          </p:txBody>
        </p:sp>
        <p:graphicFrame>
          <p:nvGraphicFramePr>
            <p:cNvPr id="21562" name="Object 58"/>
            <p:cNvGraphicFramePr>
              <a:graphicFrameLocks noChangeAspect="1"/>
            </p:cNvGraphicFramePr>
            <p:nvPr/>
          </p:nvGraphicFramePr>
          <p:xfrm>
            <a:off x="4354" y="3339"/>
            <a:ext cx="204" cy="191"/>
          </p:xfrm>
          <a:graphic>
            <a:graphicData uri="http://schemas.openxmlformats.org/presentationml/2006/ole">
              <mc:AlternateContent xmlns:mc="http://schemas.openxmlformats.org/markup-compatibility/2006">
                <mc:Choice xmlns:v="urn:schemas-microsoft-com:vml" Requires="v">
                  <p:oleObj spid="_x0000_s21579" r:id="rId19" imgW="152334" imgH="139639" progId="Equation.DSMT4">
                    <p:embed/>
                  </p:oleObj>
                </mc:Choice>
                <mc:Fallback>
                  <p:oleObj r:id="rId19" imgW="152334" imgH="139639" progId="Equation.DSMT4">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 y="3339"/>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1543"/>
                                        </p:tgtEl>
                                        <p:attrNameLst>
                                          <p:attrName>style.visibility</p:attrName>
                                        </p:attrNameLst>
                                      </p:cBhvr>
                                      <p:to>
                                        <p:strVal val="visible"/>
                                      </p:to>
                                    </p:set>
                                    <p:anim calcmode="lin" valueType="num">
                                      <p:cBhvr>
                                        <p:cTn id="7" dur="1000" fill="hold"/>
                                        <p:tgtEl>
                                          <p:spTgt spid="21543"/>
                                        </p:tgtEl>
                                        <p:attrNameLst>
                                          <p:attrName>ppt_x</p:attrName>
                                        </p:attrNameLst>
                                      </p:cBhvr>
                                      <p:tavLst>
                                        <p:tav tm="0">
                                          <p:val>
                                            <p:strVal val="#ppt_x-.2"/>
                                          </p:val>
                                        </p:tav>
                                        <p:tav tm="100000">
                                          <p:val>
                                            <p:strVal val="#ppt_x"/>
                                          </p:val>
                                        </p:tav>
                                      </p:tavLst>
                                    </p:anim>
                                    <p:anim calcmode="lin" valueType="num">
                                      <p:cBhvr>
                                        <p:cTn id="8" dur="1000" fill="hold"/>
                                        <p:tgtEl>
                                          <p:spTgt spid="21543"/>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54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2" fill="hold" nodeType="clickEffect">
                                  <p:stCondLst>
                                    <p:cond delay="0"/>
                                  </p:stCondLst>
                                  <p:childTnLst>
                                    <p:set>
                                      <p:cBhvr>
                                        <p:cTn id="13" dur="1" fill="hold">
                                          <p:stCondLst>
                                            <p:cond delay="0"/>
                                          </p:stCondLst>
                                        </p:cTn>
                                        <p:tgtEl>
                                          <p:spTgt spid="21544"/>
                                        </p:tgtEl>
                                        <p:attrNameLst>
                                          <p:attrName>style.visibility</p:attrName>
                                        </p:attrNameLst>
                                      </p:cBhvr>
                                      <p:to>
                                        <p:strVal val="visible"/>
                                      </p:to>
                                    </p:set>
                                    <p:animEffect transition="in" filter="wipe(right)">
                                      <p:cBhvr>
                                        <p:cTn id="14" dur="500"/>
                                        <p:tgtEl>
                                          <p:spTgt spid="2154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21565"/>
                                        </p:tgtEl>
                                        <p:attrNameLst>
                                          <p:attrName>style.visibility</p:attrName>
                                        </p:attrNameLst>
                                      </p:cBhvr>
                                      <p:to>
                                        <p:strVal val="visible"/>
                                      </p:to>
                                    </p:set>
                                    <p:animEffect transition="in" filter="wipe(up)">
                                      <p:cBhvr>
                                        <p:cTn id="19" dur="500"/>
                                        <p:tgtEl>
                                          <p:spTgt spid="2156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7" presetClass="entr" presetSubtype="0" fill="hold" grpId="0" nodeType="clickEffect">
                                  <p:stCondLst>
                                    <p:cond delay="0"/>
                                  </p:stCondLst>
                                  <p:childTnLst>
                                    <p:set>
                                      <p:cBhvr>
                                        <p:cTn id="23" dur="1" fill="hold">
                                          <p:stCondLst>
                                            <p:cond delay="0"/>
                                          </p:stCondLst>
                                        </p:cTn>
                                        <p:tgtEl>
                                          <p:spTgt spid="21555"/>
                                        </p:tgtEl>
                                        <p:attrNameLst>
                                          <p:attrName>style.visibility</p:attrName>
                                        </p:attrNameLst>
                                      </p:cBhvr>
                                      <p:to>
                                        <p:strVal val="visible"/>
                                      </p:to>
                                    </p:set>
                                    <p:animEffect transition="in" filter="fade">
                                      <p:cBhvr>
                                        <p:cTn id="24" dur="1000"/>
                                        <p:tgtEl>
                                          <p:spTgt spid="21555"/>
                                        </p:tgtEl>
                                      </p:cBhvr>
                                    </p:animEffect>
                                    <p:anim calcmode="lin" valueType="num">
                                      <p:cBhvr>
                                        <p:cTn id="25" dur="1000" fill="hold"/>
                                        <p:tgtEl>
                                          <p:spTgt spid="21555"/>
                                        </p:tgtEl>
                                        <p:attrNameLst>
                                          <p:attrName>ppt_x</p:attrName>
                                        </p:attrNameLst>
                                      </p:cBhvr>
                                      <p:tavLst>
                                        <p:tav tm="0">
                                          <p:val>
                                            <p:strVal val="#ppt_x"/>
                                          </p:val>
                                        </p:tav>
                                        <p:tav tm="100000">
                                          <p:val>
                                            <p:strVal val="#ppt_x"/>
                                          </p:val>
                                        </p:tav>
                                      </p:tavLst>
                                    </p:anim>
                                    <p:anim calcmode="lin" valueType="num">
                                      <p:cBhvr>
                                        <p:cTn id="26" dur="900" decel="100000" fill="hold"/>
                                        <p:tgtEl>
                                          <p:spTgt spid="21555"/>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21555"/>
                                        </p:tgtEl>
                                        <p:attrNameLst>
                                          <p:attrName>ppt_y</p:attrName>
                                        </p:attrNameLst>
                                      </p:cBhvr>
                                      <p:tavLst>
                                        <p:tav tm="0">
                                          <p:val>
                                            <p:strVal val="#ppt_y-.03"/>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7" presetClass="entr" presetSubtype="0" fill="hold" grpId="0" nodeType="clickEffect">
                                  <p:stCondLst>
                                    <p:cond delay="0"/>
                                  </p:stCondLst>
                                  <p:childTnLst>
                                    <p:set>
                                      <p:cBhvr>
                                        <p:cTn id="31" dur="1" fill="hold">
                                          <p:stCondLst>
                                            <p:cond delay="0"/>
                                          </p:stCondLst>
                                        </p:cTn>
                                        <p:tgtEl>
                                          <p:spTgt spid="21558"/>
                                        </p:tgtEl>
                                        <p:attrNameLst>
                                          <p:attrName>style.visibility</p:attrName>
                                        </p:attrNameLst>
                                      </p:cBhvr>
                                      <p:to>
                                        <p:strVal val="visible"/>
                                      </p:to>
                                    </p:set>
                                    <p:animEffect transition="in" filter="fade">
                                      <p:cBhvr>
                                        <p:cTn id="32" dur="1000"/>
                                        <p:tgtEl>
                                          <p:spTgt spid="21558"/>
                                        </p:tgtEl>
                                      </p:cBhvr>
                                    </p:animEffect>
                                    <p:anim calcmode="lin" valueType="num">
                                      <p:cBhvr>
                                        <p:cTn id="33" dur="1000" fill="hold"/>
                                        <p:tgtEl>
                                          <p:spTgt spid="21558"/>
                                        </p:tgtEl>
                                        <p:attrNameLst>
                                          <p:attrName>ppt_x</p:attrName>
                                        </p:attrNameLst>
                                      </p:cBhvr>
                                      <p:tavLst>
                                        <p:tav tm="0">
                                          <p:val>
                                            <p:strVal val="#ppt_x"/>
                                          </p:val>
                                        </p:tav>
                                        <p:tav tm="100000">
                                          <p:val>
                                            <p:strVal val="#ppt_x"/>
                                          </p:val>
                                        </p:tav>
                                      </p:tavLst>
                                    </p:anim>
                                    <p:anim calcmode="lin" valueType="num">
                                      <p:cBhvr>
                                        <p:cTn id="34" dur="900" decel="100000" fill="hold"/>
                                        <p:tgtEl>
                                          <p:spTgt spid="21558"/>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21558"/>
                                        </p:tgtEl>
                                        <p:attrNameLst>
                                          <p:attrName>ppt_y</p:attrName>
                                        </p:attrNameLst>
                                      </p:cBhvr>
                                      <p:tavLst>
                                        <p:tav tm="0">
                                          <p:val>
                                            <p:strVal val="#ppt_y-.03"/>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7" presetClass="entr" presetSubtype="0" fill="hold" grpId="0" nodeType="clickEffect">
                                  <p:stCondLst>
                                    <p:cond delay="0"/>
                                  </p:stCondLst>
                                  <p:childTnLst>
                                    <p:set>
                                      <p:cBhvr>
                                        <p:cTn id="39" dur="1" fill="hold">
                                          <p:stCondLst>
                                            <p:cond delay="0"/>
                                          </p:stCondLst>
                                        </p:cTn>
                                        <p:tgtEl>
                                          <p:spTgt spid="21560"/>
                                        </p:tgtEl>
                                        <p:attrNameLst>
                                          <p:attrName>style.visibility</p:attrName>
                                        </p:attrNameLst>
                                      </p:cBhvr>
                                      <p:to>
                                        <p:strVal val="visible"/>
                                      </p:to>
                                    </p:set>
                                    <p:animEffect transition="in" filter="fade">
                                      <p:cBhvr>
                                        <p:cTn id="40" dur="1000"/>
                                        <p:tgtEl>
                                          <p:spTgt spid="21560"/>
                                        </p:tgtEl>
                                      </p:cBhvr>
                                    </p:animEffect>
                                    <p:anim calcmode="lin" valueType="num">
                                      <p:cBhvr>
                                        <p:cTn id="41" dur="1000" fill="hold"/>
                                        <p:tgtEl>
                                          <p:spTgt spid="21560"/>
                                        </p:tgtEl>
                                        <p:attrNameLst>
                                          <p:attrName>ppt_x</p:attrName>
                                        </p:attrNameLst>
                                      </p:cBhvr>
                                      <p:tavLst>
                                        <p:tav tm="0">
                                          <p:val>
                                            <p:strVal val="#ppt_x"/>
                                          </p:val>
                                        </p:tav>
                                        <p:tav tm="100000">
                                          <p:val>
                                            <p:strVal val="#ppt_x"/>
                                          </p:val>
                                        </p:tav>
                                      </p:tavLst>
                                    </p:anim>
                                    <p:anim calcmode="lin" valueType="num">
                                      <p:cBhvr>
                                        <p:cTn id="42" dur="900" decel="100000" fill="hold"/>
                                        <p:tgtEl>
                                          <p:spTgt spid="21560"/>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21560"/>
                                        </p:tgtEl>
                                        <p:attrNameLst>
                                          <p:attrName>ppt_y</p:attrName>
                                        </p:attrNameLst>
                                      </p:cBhvr>
                                      <p:tavLst>
                                        <p:tav tm="0">
                                          <p:val>
                                            <p:strVal val="#ppt_y-.03"/>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nodeType="clickEffect">
                                  <p:stCondLst>
                                    <p:cond delay="0"/>
                                  </p:stCondLst>
                                  <p:childTnLst>
                                    <p:set>
                                      <p:cBhvr>
                                        <p:cTn id="47" dur="1" fill="hold">
                                          <p:stCondLst>
                                            <p:cond delay="0"/>
                                          </p:stCondLst>
                                        </p:cTn>
                                        <p:tgtEl>
                                          <p:spTgt spid="21564"/>
                                        </p:tgtEl>
                                        <p:attrNameLst>
                                          <p:attrName>style.visibility</p:attrName>
                                        </p:attrNameLst>
                                      </p:cBhvr>
                                      <p:to>
                                        <p:strVal val="visible"/>
                                      </p:to>
                                    </p:set>
                                    <p:animEffect transition="in" filter="fade">
                                      <p:cBhvr>
                                        <p:cTn id="48" dur="1000"/>
                                        <p:tgtEl>
                                          <p:spTgt spid="21564"/>
                                        </p:tgtEl>
                                      </p:cBhvr>
                                    </p:animEffect>
                                    <p:anim calcmode="lin" valueType="num">
                                      <p:cBhvr>
                                        <p:cTn id="49" dur="1000" fill="hold"/>
                                        <p:tgtEl>
                                          <p:spTgt spid="21564"/>
                                        </p:tgtEl>
                                        <p:attrNameLst>
                                          <p:attrName>ppt_x</p:attrName>
                                        </p:attrNameLst>
                                      </p:cBhvr>
                                      <p:tavLst>
                                        <p:tav tm="0">
                                          <p:val>
                                            <p:strVal val="#ppt_x"/>
                                          </p:val>
                                        </p:tav>
                                        <p:tav tm="100000">
                                          <p:val>
                                            <p:strVal val="#ppt_x"/>
                                          </p:val>
                                        </p:tav>
                                      </p:tavLst>
                                    </p:anim>
                                    <p:anim calcmode="lin" valueType="num">
                                      <p:cBhvr>
                                        <p:cTn id="50" dur="1000" fill="hold"/>
                                        <p:tgtEl>
                                          <p:spTgt spid="215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5" grpId="0"/>
      <p:bldP spid="21558" grpId="0"/>
      <p:bldP spid="215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2556" name="Group 28"/>
          <p:cNvGrpSpPr>
            <a:grpSpLocks/>
          </p:cNvGrpSpPr>
          <p:nvPr/>
        </p:nvGrpSpPr>
        <p:grpSpPr bwMode="auto">
          <a:xfrm>
            <a:off x="336550" y="404813"/>
            <a:ext cx="8412163" cy="1920875"/>
            <a:chOff x="212" y="300"/>
            <a:chExt cx="5299" cy="1210"/>
          </a:xfrm>
        </p:grpSpPr>
        <p:sp>
          <p:nvSpPr>
            <p:cNvPr id="22532" name="Text Box 4"/>
            <p:cNvSpPr txBox="1">
              <a:spLocks noChangeArrowheads="1"/>
            </p:cNvSpPr>
            <p:nvPr/>
          </p:nvSpPr>
          <p:spPr bwMode="auto">
            <a:xfrm>
              <a:off x="212" y="300"/>
              <a:ext cx="5299"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solidFill>
                    <a:srgbClr val="000000"/>
                  </a:solidFill>
                  <a:latin typeface="楷体_GB2312" pitchFamily="49" charset="-122"/>
                  <a:ea typeface="楷体_GB2312" pitchFamily="49" charset="-122"/>
                  <a:cs typeface="Times New Roman" pitchFamily="18" charset="0"/>
                </a:rPr>
                <a:t>B</a:t>
              </a:r>
              <a:r>
                <a:rPr lang="zh-CN" altLang="en-US">
                  <a:solidFill>
                    <a:srgbClr val="000000"/>
                  </a:solidFill>
                  <a:latin typeface="楷体_GB2312" pitchFamily="49" charset="-122"/>
                  <a:ea typeface="楷体_GB2312" pitchFamily="49" charset="-122"/>
                  <a:cs typeface="Times New Roman" pitchFamily="18" charset="0"/>
                </a:rPr>
                <a:t>采取各方案的最大损失为</a:t>
              </a:r>
              <a:r>
                <a:rPr lang="en-US" altLang="zh-CN">
                  <a:solidFill>
                    <a:srgbClr val="000000"/>
                  </a:solidFill>
                  <a:latin typeface="楷体_GB2312" pitchFamily="49" charset="-122"/>
                  <a:ea typeface="楷体_GB2312" pitchFamily="49" charset="-122"/>
                  <a:cs typeface="Times New Roman" pitchFamily="18" charset="0"/>
                </a:rPr>
                <a:t>max {12,14, </a:t>
              </a:r>
              <a:r>
                <a:rPr lang="zh-CN" altLang="en-US">
                  <a:solidFill>
                    <a:srgbClr val="000000"/>
                  </a:solidFill>
                  <a:latin typeface="楷体_GB2312" pitchFamily="49" charset="-122"/>
                  <a:ea typeface="楷体_GB2312" pitchFamily="49" charset="-122"/>
                  <a:cs typeface="Times New Roman" pitchFamily="18" charset="0"/>
                </a:rPr>
                <a:t>－</a:t>
              </a:r>
              <a:r>
                <a:rPr lang="en-US" altLang="zh-CN">
                  <a:solidFill>
                    <a:srgbClr val="000000"/>
                  </a:solidFill>
                  <a:latin typeface="楷体_GB2312" pitchFamily="49" charset="-122"/>
                  <a:ea typeface="楷体_GB2312" pitchFamily="49" charset="-122"/>
                  <a:cs typeface="Times New Roman" pitchFamily="18" charset="0"/>
                </a:rPr>
                <a:t>6}=14</a:t>
              </a:r>
              <a:r>
                <a:rPr lang="zh-CN" altLang="en-US">
                  <a:solidFill>
                    <a:srgbClr val="000000"/>
                  </a:solidFill>
                  <a:latin typeface="楷体_GB2312" pitchFamily="49" charset="-122"/>
                  <a:ea typeface="楷体_GB2312" pitchFamily="49" charset="-122"/>
                  <a:cs typeface="Times New Roman" pitchFamily="18" charset="0"/>
                </a:rPr>
                <a:t>，</a:t>
              </a:r>
              <a:r>
                <a:rPr lang="en-US" altLang="zh-CN">
                  <a:solidFill>
                    <a:srgbClr val="000000"/>
                  </a:solidFill>
                  <a:latin typeface="楷体_GB2312" pitchFamily="49" charset="-122"/>
                  <a:ea typeface="楷体_GB2312" pitchFamily="49" charset="-122"/>
                  <a:cs typeface="Times New Roman" pitchFamily="18" charset="0"/>
                </a:rPr>
                <a:t>max {</a:t>
              </a:r>
              <a:r>
                <a:rPr lang="zh-CN" altLang="en-US">
                  <a:solidFill>
                    <a:srgbClr val="000000"/>
                  </a:solidFill>
                  <a:latin typeface="楷体_GB2312" pitchFamily="49" charset="-122"/>
                  <a:ea typeface="楷体_GB2312" pitchFamily="49" charset="-122"/>
                  <a:cs typeface="Times New Roman" pitchFamily="18" charset="0"/>
                </a:rPr>
                <a:t>－</a:t>
              </a:r>
              <a:r>
                <a:rPr lang="en-US" altLang="zh-CN">
                  <a:solidFill>
                    <a:srgbClr val="000000"/>
                  </a:solidFill>
                  <a:latin typeface="楷体_GB2312" pitchFamily="49" charset="-122"/>
                  <a:ea typeface="楷体_GB2312" pitchFamily="49" charset="-122"/>
                  <a:cs typeface="Times New Roman" pitchFamily="18" charset="0"/>
                </a:rPr>
                <a:t>6,2,0}=2</a:t>
              </a:r>
              <a:r>
                <a:rPr lang="zh-CN" altLang="en-US">
                  <a:solidFill>
                    <a:srgbClr val="000000"/>
                  </a:solidFill>
                  <a:latin typeface="楷体_GB2312" pitchFamily="49" charset="-122"/>
                  <a:ea typeface="楷体_GB2312" pitchFamily="49" charset="-122"/>
                  <a:cs typeface="Times New Roman" pitchFamily="18" charset="0"/>
                </a:rPr>
                <a:t>，</a:t>
              </a:r>
              <a:r>
                <a:rPr lang="en-US" altLang="zh-CN">
                  <a:solidFill>
                    <a:srgbClr val="000000"/>
                  </a:solidFill>
                  <a:latin typeface="楷体_GB2312" pitchFamily="49" charset="-122"/>
                  <a:ea typeface="楷体_GB2312" pitchFamily="49" charset="-122"/>
                  <a:cs typeface="Times New Roman" pitchFamily="18" charset="0"/>
                </a:rPr>
                <a:t>max {30,18, </a:t>
              </a:r>
              <a:r>
                <a:rPr lang="zh-CN" altLang="en-US">
                  <a:solidFill>
                    <a:srgbClr val="000000"/>
                  </a:solidFill>
                  <a:latin typeface="楷体_GB2312" pitchFamily="49" charset="-122"/>
                  <a:ea typeface="楷体_GB2312" pitchFamily="49" charset="-122"/>
                  <a:cs typeface="Times New Roman" pitchFamily="18" charset="0"/>
                </a:rPr>
                <a:t>－</a:t>
              </a:r>
              <a:r>
                <a:rPr lang="en-US" altLang="zh-CN">
                  <a:solidFill>
                    <a:srgbClr val="000000"/>
                  </a:solidFill>
                  <a:latin typeface="楷体_GB2312" pitchFamily="49" charset="-122"/>
                  <a:ea typeface="楷体_GB2312" pitchFamily="49" charset="-122"/>
                  <a:cs typeface="Times New Roman" pitchFamily="18" charset="0"/>
                </a:rPr>
                <a:t>10}=30</a:t>
              </a:r>
              <a:r>
                <a:rPr lang="zh-CN" altLang="en-US">
                  <a:solidFill>
                    <a:srgbClr val="000000"/>
                  </a:solidFill>
                  <a:latin typeface="楷体_GB2312" pitchFamily="49" charset="-122"/>
                  <a:ea typeface="楷体_GB2312" pitchFamily="49" charset="-122"/>
                  <a:cs typeface="Times New Roman" pitchFamily="18" charset="0"/>
                </a:rPr>
                <a:t>和</a:t>
              </a:r>
              <a:r>
                <a:rPr lang="en-US" altLang="zh-CN">
                  <a:solidFill>
                    <a:srgbClr val="000000"/>
                  </a:solidFill>
                  <a:latin typeface="楷体_GB2312" pitchFamily="49" charset="-122"/>
                  <a:ea typeface="楷体_GB2312" pitchFamily="49" charset="-122"/>
                  <a:cs typeface="Times New Roman" pitchFamily="18" charset="0"/>
                </a:rPr>
                <a:t>max {</a:t>
              </a:r>
              <a:r>
                <a:rPr lang="zh-CN" altLang="en-US">
                  <a:solidFill>
                    <a:srgbClr val="000000"/>
                  </a:solidFill>
                  <a:latin typeface="楷体_GB2312" pitchFamily="49" charset="-122"/>
                  <a:ea typeface="楷体_GB2312" pitchFamily="49" charset="-122"/>
                  <a:cs typeface="Times New Roman" pitchFamily="18" charset="0"/>
                </a:rPr>
                <a:t>－</a:t>
              </a:r>
              <a:r>
                <a:rPr lang="en-US" altLang="zh-CN">
                  <a:solidFill>
                    <a:srgbClr val="000000"/>
                  </a:solidFill>
                  <a:latin typeface="楷体_GB2312" pitchFamily="49" charset="-122"/>
                  <a:ea typeface="楷体_GB2312" pitchFamily="49" charset="-122"/>
                  <a:cs typeface="Times New Roman" pitchFamily="18" charset="0"/>
                </a:rPr>
                <a:t>22,10,16} =16</a:t>
              </a:r>
              <a:r>
                <a:rPr lang="zh-CN" altLang="en-US">
                  <a:solidFill>
                    <a:srgbClr val="000000"/>
                  </a:solidFill>
                  <a:latin typeface="楷体_GB2312" pitchFamily="49" charset="-122"/>
                  <a:ea typeface="楷体_GB2312" pitchFamily="49" charset="-122"/>
                  <a:cs typeface="Times New Roman" pitchFamily="18" charset="0"/>
                </a:rPr>
                <a:t>。当</a:t>
              </a:r>
              <a:r>
                <a:rPr lang="en-US" altLang="zh-CN" i="1">
                  <a:solidFill>
                    <a:srgbClr val="000000"/>
                  </a:solidFill>
                  <a:latin typeface="楷体_GB2312" pitchFamily="49" charset="-122"/>
                  <a:ea typeface="楷体_GB2312" pitchFamily="49" charset="-122"/>
                  <a:cs typeface="Times New Roman" pitchFamily="18" charset="0"/>
                </a:rPr>
                <a:t>B</a:t>
              </a:r>
              <a:r>
                <a:rPr lang="zh-CN" altLang="en-US">
                  <a:solidFill>
                    <a:srgbClr val="000000"/>
                  </a:solidFill>
                  <a:latin typeface="楷体_GB2312" pitchFamily="49" charset="-122"/>
                  <a:ea typeface="楷体_GB2312" pitchFamily="49" charset="-122"/>
                  <a:cs typeface="Times New Roman" pitchFamily="18" charset="0"/>
                </a:rPr>
                <a:t>采取策略  </a:t>
              </a:r>
              <a:r>
                <a:rPr lang="en-US" altLang="zh-CN" baseline="-30000">
                  <a:solidFill>
                    <a:srgbClr val="000000"/>
                  </a:solidFill>
                  <a:latin typeface="楷体_GB2312" pitchFamily="49" charset="-122"/>
                  <a:ea typeface="楷体_GB2312" pitchFamily="49" charset="-122"/>
                  <a:cs typeface="Times New Roman" pitchFamily="18" charset="0"/>
                </a:rPr>
                <a:t>2</a:t>
              </a:r>
              <a:r>
                <a:rPr lang="zh-CN" altLang="en-US">
                  <a:solidFill>
                    <a:srgbClr val="000000"/>
                  </a:solidFill>
                  <a:latin typeface="楷体_GB2312" pitchFamily="49" charset="-122"/>
                  <a:ea typeface="楷体_GB2312" pitchFamily="49" charset="-122"/>
                  <a:cs typeface="Times New Roman" pitchFamily="18" charset="0"/>
                </a:rPr>
                <a:t>时，其损失不会超过</a:t>
              </a:r>
              <a:r>
                <a:rPr lang="en-US" altLang="zh-CN">
                  <a:solidFill>
                    <a:srgbClr val="000000"/>
                  </a:solidFill>
                  <a:latin typeface="楷体_GB2312" pitchFamily="49" charset="-122"/>
                  <a:ea typeface="楷体_GB2312" pitchFamily="49" charset="-122"/>
                  <a:cs typeface="Times New Roman" pitchFamily="18" charset="0"/>
                </a:rPr>
                <a:t>2</a:t>
              </a:r>
              <a:r>
                <a:rPr lang="zh-CN" altLang="en-US">
                  <a:solidFill>
                    <a:srgbClr val="000000"/>
                  </a:solidFill>
                  <a:latin typeface="楷体_GB2312" pitchFamily="49" charset="-122"/>
                  <a:ea typeface="楷体_GB2312" pitchFamily="49" charset="-122"/>
                  <a:cs typeface="Times New Roman" pitchFamily="18" charset="0"/>
                </a:rPr>
                <a:t>。注意到在赢得矩阵中，</a:t>
              </a:r>
              <a:r>
                <a:rPr lang="en-US" altLang="zh-CN">
                  <a:solidFill>
                    <a:srgbClr val="000000"/>
                  </a:solidFill>
                  <a:latin typeface="楷体_GB2312" pitchFamily="49" charset="-122"/>
                  <a:ea typeface="楷体_GB2312" pitchFamily="49" charset="-122"/>
                  <a:cs typeface="Times New Roman" pitchFamily="18" charset="0"/>
                </a:rPr>
                <a:t>2</a:t>
              </a:r>
              <a:r>
                <a:rPr lang="zh-CN" altLang="en-US">
                  <a:solidFill>
                    <a:srgbClr val="000000"/>
                  </a:solidFill>
                  <a:latin typeface="楷体_GB2312" pitchFamily="49" charset="-122"/>
                  <a:ea typeface="楷体_GB2312" pitchFamily="49" charset="-122"/>
                  <a:cs typeface="Times New Roman" pitchFamily="18" charset="0"/>
                </a:rPr>
                <a:t>既是所在行中的最小元素又是所在列中的最大元素。此时，只要对方不改变策略，任一局中人都不可能通过变换策略来增大赢得或减小损失，称这样的局势为对策的一个稳定点或稳定解，（注：也被称为鞍点）</a:t>
              </a:r>
            </a:p>
          </p:txBody>
        </p:sp>
        <p:graphicFrame>
          <p:nvGraphicFramePr>
            <p:cNvPr id="22533" name="Object 5"/>
            <p:cNvGraphicFramePr>
              <a:graphicFrameLocks noChangeAspect="1"/>
            </p:cNvGraphicFramePr>
            <p:nvPr/>
          </p:nvGraphicFramePr>
          <p:xfrm>
            <a:off x="4377" y="526"/>
            <a:ext cx="184" cy="227"/>
          </p:xfrm>
          <a:graphic>
            <a:graphicData uri="http://schemas.openxmlformats.org/presentationml/2006/ole">
              <mc:AlternateContent xmlns:mc="http://schemas.openxmlformats.org/markup-compatibility/2006">
                <mc:Choice xmlns:v="urn:schemas-microsoft-com:vml" Requires="v">
                  <p:oleObj spid="_x0000_s22558" r:id="rId3" imgW="164957" imgH="203024" progId="Equation.DSMT4">
                    <p:embed/>
                  </p:oleObj>
                </mc:Choice>
                <mc:Fallback>
                  <p:oleObj r:id="rId3" imgW="164957" imgH="203024"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7" y="526"/>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538" name="Rectangle 10"/>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0" name="Rectangle 1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2" name="Rectangle 14"/>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4" name="Rectangle 1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6" name="Rectangle 1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8" name="Rectangle 2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50" name="Rectangle 2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52" name="Rectangle 2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2557" name="Group 29"/>
          <p:cNvGrpSpPr>
            <a:grpSpLocks/>
          </p:cNvGrpSpPr>
          <p:nvPr/>
        </p:nvGrpSpPr>
        <p:grpSpPr bwMode="auto">
          <a:xfrm>
            <a:off x="323850" y="2322513"/>
            <a:ext cx="8516938" cy="2835275"/>
            <a:chOff x="204" y="1434"/>
            <a:chExt cx="5365" cy="1786"/>
          </a:xfrm>
        </p:grpSpPr>
        <p:sp>
          <p:nvSpPr>
            <p:cNvPr id="22536" name="Text Box 8"/>
            <p:cNvSpPr txBox="1">
              <a:spLocks noChangeArrowheads="1"/>
            </p:cNvSpPr>
            <p:nvPr/>
          </p:nvSpPr>
          <p:spPr bwMode="auto">
            <a:xfrm>
              <a:off x="204" y="1434"/>
              <a:ext cx="5365"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0">
                  <a:solidFill>
                    <a:srgbClr val="008000"/>
                  </a:solidFill>
                  <a:ea typeface="黑体" pitchFamily="2" charset="-122"/>
                  <a:cs typeface="Times New Roman" pitchFamily="18" charset="0"/>
                </a:rPr>
                <a:t>定义</a:t>
              </a:r>
              <a:r>
                <a:rPr lang="en-US" altLang="zh-CN" b="0">
                  <a:solidFill>
                    <a:srgbClr val="008000"/>
                  </a:solidFill>
                  <a:ea typeface="黑体" pitchFamily="2" charset="-122"/>
                  <a:cs typeface="Times New Roman" pitchFamily="18" charset="0"/>
                </a:rPr>
                <a:t>8.1</a:t>
              </a:r>
              <a:r>
                <a:rPr lang="en-US" altLang="zh-CN" b="0">
                  <a:solidFill>
                    <a:srgbClr val="000000"/>
                  </a:solidFill>
                  <a:ea typeface="黑体" pitchFamily="2" charset="-122"/>
                  <a:cs typeface="Times New Roman" pitchFamily="18" charset="0"/>
                </a:rPr>
                <a:t>  </a:t>
              </a:r>
              <a:r>
                <a:rPr lang="zh-CN" altLang="en-US">
                  <a:solidFill>
                    <a:srgbClr val="000000"/>
                  </a:solidFill>
                  <a:ea typeface="黑体" pitchFamily="2" charset="-122"/>
                  <a:cs typeface="Times New Roman" pitchFamily="18" charset="0"/>
                </a:rPr>
                <a:t>对于两人对策</a:t>
              </a:r>
              <a:r>
                <a:rPr lang="en-US" altLang="zh-CN" i="1">
                  <a:solidFill>
                    <a:srgbClr val="000000"/>
                  </a:solidFill>
                  <a:ea typeface="黑体" pitchFamily="2" charset="-122"/>
                  <a:cs typeface="Times New Roman" pitchFamily="18" charset="0"/>
                </a:rPr>
                <a:t>G</a:t>
              </a:r>
              <a:r>
                <a:rPr lang="en-US" altLang="zh-CN">
                  <a:solidFill>
                    <a:srgbClr val="000000"/>
                  </a:solidFill>
                  <a:ea typeface="黑体" pitchFamily="2" charset="-122"/>
                  <a:cs typeface="Times New Roman" pitchFamily="18" charset="0"/>
                </a:rPr>
                <a:t> = { </a:t>
              </a:r>
              <a:r>
                <a:rPr lang="en-US" altLang="zh-CN" i="1">
                  <a:solidFill>
                    <a:srgbClr val="000000"/>
                  </a:solidFill>
                  <a:ea typeface="黑体" pitchFamily="2" charset="-122"/>
                  <a:cs typeface="Times New Roman" pitchFamily="18" charset="0"/>
                </a:rPr>
                <a:t>S</a:t>
              </a:r>
              <a:r>
                <a:rPr lang="en-US" altLang="zh-CN" i="1" baseline="-30000">
                  <a:solidFill>
                    <a:srgbClr val="000000"/>
                  </a:solidFill>
                  <a:ea typeface="黑体" pitchFamily="2" charset="-122"/>
                  <a:cs typeface="Times New Roman" pitchFamily="18" charset="0"/>
                </a:rPr>
                <a:t>A</a:t>
              </a:r>
              <a:r>
                <a:rPr lang="en-US" altLang="zh-CN">
                  <a:solidFill>
                    <a:srgbClr val="000000"/>
                  </a:solidFill>
                  <a:ea typeface="黑体" pitchFamily="2" charset="-122"/>
                  <a:cs typeface="Times New Roman" pitchFamily="18" charset="0"/>
                </a:rPr>
                <a:t>, </a:t>
              </a:r>
              <a:r>
                <a:rPr lang="en-US" altLang="zh-CN" i="1">
                  <a:solidFill>
                    <a:srgbClr val="000000"/>
                  </a:solidFill>
                  <a:ea typeface="黑体" pitchFamily="2" charset="-122"/>
                  <a:cs typeface="Times New Roman" pitchFamily="18" charset="0"/>
                </a:rPr>
                <a:t>S</a:t>
              </a:r>
              <a:r>
                <a:rPr lang="en-US" altLang="zh-CN" i="1" baseline="-30000">
                  <a:solidFill>
                    <a:srgbClr val="000000"/>
                  </a:solidFill>
                  <a:ea typeface="黑体" pitchFamily="2" charset="-122"/>
                  <a:cs typeface="Times New Roman" pitchFamily="18" charset="0"/>
                </a:rPr>
                <a:t>B</a:t>
              </a:r>
              <a:r>
                <a:rPr lang="en-US" altLang="zh-CN">
                  <a:solidFill>
                    <a:srgbClr val="000000"/>
                  </a:solidFill>
                  <a:ea typeface="黑体" pitchFamily="2" charset="-122"/>
                  <a:cs typeface="Times New Roman" pitchFamily="18" charset="0"/>
                </a:rPr>
                <a:t>, </a:t>
              </a:r>
              <a:r>
                <a:rPr lang="en-US" altLang="zh-CN" i="1">
                  <a:solidFill>
                    <a:srgbClr val="000000"/>
                  </a:solidFill>
                  <a:ea typeface="黑体" pitchFamily="2" charset="-122"/>
                  <a:cs typeface="Times New Roman" pitchFamily="18" charset="0"/>
                </a:rPr>
                <a:t>R</a:t>
              </a:r>
              <a:r>
                <a:rPr lang="en-US" altLang="zh-CN">
                  <a:solidFill>
                    <a:srgbClr val="000000"/>
                  </a:solidFill>
                  <a:ea typeface="黑体" pitchFamily="2" charset="-122"/>
                  <a:cs typeface="Times New Roman" pitchFamily="18" charset="0"/>
                </a:rPr>
                <a:t>}</a:t>
              </a:r>
              <a:r>
                <a:rPr lang="zh-CN" altLang="en-US">
                  <a:solidFill>
                    <a:srgbClr val="000000"/>
                  </a:solidFill>
                  <a:ea typeface="黑体" pitchFamily="2" charset="-122"/>
                  <a:cs typeface="Times New Roman" pitchFamily="18" charset="0"/>
                </a:rPr>
                <a:t>，若有</a:t>
              </a:r>
            </a:p>
            <a:p>
              <a:endParaRPr lang="zh-CN" altLang="en-US">
                <a:solidFill>
                  <a:srgbClr val="000000"/>
                </a:solidFill>
                <a:ea typeface="黑体" pitchFamily="2" charset="-122"/>
                <a:cs typeface="Times New Roman" pitchFamily="18" charset="0"/>
              </a:endParaRPr>
            </a:p>
            <a:p>
              <a:endParaRPr lang="zh-CN" altLang="en-US">
                <a:solidFill>
                  <a:srgbClr val="000000"/>
                </a:solidFill>
                <a:ea typeface="黑体" pitchFamily="2" charset="-122"/>
                <a:cs typeface="Times New Roman" pitchFamily="18" charset="0"/>
              </a:endParaRPr>
            </a:p>
            <a:p>
              <a:r>
                <a:rPr lang="zh-CN" altLang="en-US">
                  <a:solidFill>
                    <a:srgbClr val="000000"/>
                  </a:solidFill>
                  <a:ea typeface="黑体" pitchFamily="2" charset="-122"/>
                  <a:cs typeface="Times New Roman" pitchFamily="18" charset="0"/>
                </a:rPr>
                <a:t>，则称</a:t>
              </a:r>
              <a:r>
                <a:rPr lang="en-US" altLang="zh-CN" i="1">
                  <a:solidFill>
                    <a:srgbClr val="000000"/>
                  </a:solidFill>
                  <a:ea typeface="黑体" pitchFamily="2" charset="-122"/>
                  <a:cs typeface="Times New Roman" pitchFamily="18" charset="0"/>
                </a:rPr>
                <a:t>G</a:t>
              </a:r>
              <a:r>
                <a:rPr lang="zh-CN" altLang="en-US">
                  <a:solidFill>
                    <a:srgbClr val="000000"/>
                  </a:solidFill>
                  <a:ea typeface="黑体" pitchFamily="2" charset="-122"/>
                  <a:cs typeface="Times New Roman" pitchFamily="18" charset="0"/>
                </a:rPr>
                <a:t>具有稳定解，并称</a:t>
              </a:r>
              <a:r>
                <a:rPr lang="en-US" altLang="zh-CN" i="1">
                  <a:solidFill>
                    <a:srgbClr val="000000"/>
                  </a:solidFill>
                  <a:ea typeface="黑体" pitchFamily="2" charset="-122"/>
                  <a:cs typeface="Times New Roman" pitchFamily="18" charset="0"/>
                </a:rPr>
                <a:t>V</a:t>
              </a:r>
              <a:r>
                <a:rPr lang="en-US" altLang="zh-CN" i="1" baseline="-30000">
                  <a:solidFill>
                    <a:srgbClr val="000000"/>
                  </a:solidFill>
                  <a:ea typeface="黑体" pitchFamily="2" charset="-122"/>
                  <a:cs typeface="Times New Roman" pitchFamily="18" charset="0"/>
                </a:rPr>
                <a:t>G</a:t>
              </a:r>
              <a:r>
                <a:rPr lang="zh-CN" altLang="en-US">
                  <a:solidFill>
                    <a:srgbClr val="000000"/>
                  </a:solidFill>
                  <a:ea typeface="黑体" pitchFamily="2" charset="-122"/>
                  <a:cs typeface="Times New Roman" pitchFamily="18" charset="0"/>
                </a:rPr>
                <a:t>为对策</a:t>
              </a:r>
              <a:r>
                <a:rPr lang="en-US" altLang="zh-CN" i="1">
                  <a:solidFill>
                    <a:srgbClr val="000000"/>
                  </a:solidFill>
                  <a:ea typeface="黑体" pitchFamily="2" charset="-122"/>
                  <a:cs typeface="Times New Roman" pitchFamily="18" charset="0"/>
                </a:rPr>
                <a:t>G</a:t>
              </a:r>
              <a:r>
                <a:rPr lang="zh-CN" altLang="en-US">
                  <a:solidFill>
                    <a:srgbClr val="000000"/>
                  </a:solidFill>
                  <a:ea typeface="黑体" pitchFamily="2" charset="-122"/>
                  <a:cs typeface="Times New Roman" pitchFamily="18" charset="0"/>
                </a:rPr>
                <a:t>的值。若纯局势（             ）使得</a:t>
              </a:r>
            </a:p>
            <a:p>
              <a:endParaRPr lang="zh-CN" altLang="en-US">
                <a:solidFill>
                  <a:srgbClr val="000000"/>
                </a:solidFill>
                <a:ea typeface="黑体" pitchFamily="2" charset="-122"/>
                <a:cs typeface="Times New Roman" pitchFamily="18" charset="0"/>
              </a:endParaRPr>
            </a:p>
            <a:p>
              <a:endParaRPr lang="zh-CN" altLang="en-US">
                <a:solidFill>
                  <a:srgbClr val="000000"/>
                </a:solidFill>
                <a:ea typeface="黑体" pitchFamily="2" charset="-122"/>
                <a:cs typeface="Times New Roman" pitchFamily="18" charset="0"/>
              </a:endParaRPr>
            </a:p>
            <a:p>
              <a:r>
                <a:rPr lang="zh-CN" altLang="en-US">
                  <a:solidFill>
                    <a:srgbClr val="000000"/>
                  </a:solidFill>
                  <a:ea typeface="黑体" pitchFamily="2" charset="-122"/>
                  <a:cs typeface="Times New Roman" pitchFamily="18" charset="0"/>
                </a:rPr>
                <a:t> ，则称（             ）为对策</a:t>
              </a:r>
              <a:r>
                <a:rPr lang="en-US" altLang="zh-CN" i="1">
                  <a:solidFill>
                    <a:srgbClr val="000000"/>
                  </a:solidFill>
                  <a:ea typeface="黑体" pitchFamily="2" charset="-122"/>
                  <a:cs typeface="Times New Roman" pitchFamily="18" charset="0"/>
                </a:rPr>
                <a:t>G</a:t>
              </a:r>
              <a:r>
                <a:rPr lang="zh-CN" altLang="en-US">
                  <a:solidFill>
                    <a:srgbClr val="000000"/>
                  </a:solidFill>
                  <a:ea typeface="黑体" pitchFamily="2" charset="-122"/>
                  <a:cs typeface="Times New Roman" pitchFamily="18" charset="0"/>
                </a:rPr>
                <a:t>的鞍点或稳定解，赢得矩阵中与（              ）相对应的元素         称为赢得矩阵的鞍点，    与      分别称为局中人</a:t>
              </a:r>
              <a:r>
                <a:rPr lang="en-US" altLang="zh-CN" i="1">
                  <a:solidFill>
                    <a:srgbClr val="000000"/>
                  </a:solidFill>
                  <a:ea typeface="黑体" pitchFamily="2" charset="-122"/>
                  <a:cs typeface="Times New Roman" pitchFamily="18" charset="0"/>
                </a:rPr>
                <a:t>A</a:t>
              </a:r>
              <a:r>
                <a:rPr lang="zh-CN" altLang="en-US">
                  <a:solidFill>
                    <a:srgbClr val="000000"/>
                  </a:solidFill>
                  <a:ea typeface="黑体" pitchFamily="2" charset="-122"/>
                  <a:cs typeface="Times New Roman" pitchFamily="18" charset="0"/>
                </a:rPr>
                <a:t>与</a:t>
              </a:r>
              <a:r>
                <a:rPr lang="en-US" altLang="zh-CN" i="1">
                  <a:solidFill>
                    <a:srgbClr val="000000"/>
                  </a:solidFill>
                  <a:ea typeface="黑体" pitchFamily="2" charset="-122"/>
                  <a:cs typeface="Times New Roman" pitchFamily="18" charset="0"/>
                </a:rPr>
                <a:t>B</a:t>
              </a:r>
              <a:r>
                <a:rPr lang="zh-CN" altLang="en-US">
                  <a:solidFill>
                    <a:srgbClr val="000000"/>
                  </a:solidFill>
                  <a:ea typeface="黑体" pitchFamily="2" charset="-122"/>
                  <a:cs typeface="Times New Roman" pitchFamily="18" charset="0"/>
                </a:rPr>
                <a:t>的最优策略。</a:t>
              </a:r>
            </a:p>
          </p:txBody>
        </p:sp>
        <p:graphicFrame>
          <p:nvGraphicFramePr>
            <p:cNvPr id="22537" name="Object 9"/>
            <p:cNvGraphicFramePr>
              <a:graphicFrameLocks noChangeAspect="1"/>
            </p:cNvGraphicFramePr>
            <p:nvPr/>
          </p:nvGraphicFramePr>
          <p:xfrm>
            <a:off x="1668" y="1681"/>
            <a:ext cx="2314" cy="375"/>
          </p:xfrm>
          <a:graphic>
            <a:graphicData uri="http://schemas.openxmlformats.org/presentationml/2006/ole">
              <mc:AlternateContent xmlns:mc="http://schemas.openxmlformats.org/markup-compatibility/2006">
                <mc:Choice xmlns:v="urn:schemas-microsoft-com:vml" Requires="v">
                  <p:oleObj spid="_x0000_s22559" r:id="rId5" imgW="1879600" imgH="304800" progId="Equation.DSMT4">
                    <p:embed/>
                  </p:oleObj>
                </mc:Choice>
                <mc:Fallback>
                  <p:oleObj r:id="rId5" imgW="1879600" imgH="304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8" y="1681"/>
                          <a:ext cx="2314" cy="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9" name="Object 11"/>
            <p:cNvGraphicFramePr>
              <a:graphicFrameLocks noChangeAspect="1"/>
            </p:cNvGraphicFramePr>
            <p:nvPr/>
          </p:nvGraphicFramePr>
          <p:xfrm>
            <a:off x="4253" y="1965"/>
            <a:ext cx="544" cy="283"/>
          </p:xfrm>
          <a:graphic>
            <a:graphicData uri="http://schemas.openxmlformats.org/presentationml/2006/ole">
              <mc:AlternateContent xmlns:mc="http://schemas.openxmlformats.org/markup-compatibility/2006">
                <mc:Choice xmlns:v="urn:schemas-microsoft-com:vml" Requires="v">
                  <p:oleObj spid="_x0000_s22560" r:id="rId7" imgW="457200" imgH="241300" progId="Equation.DSMT4">
                    <p:embed/>
                  </p:oleObj>
                </mc:Choice>
                <mc:Fallback>
                  <p:oleObj r:id="rId7" imgW="457200" imgH="2413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3" y="1965"/>
                          <a:ext cx="544"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1" name="Object 13"/>
            <p:cNvGraphicFramePr>
              <a:graphicFrameLocks noChangeAspect="1"/>
            </p:cNvGraphicFramePr>
            <p:nvPr/>
          </p:nvGraphicFramePr>
          <p:xfrm>
            <a:off x="1668" y="2238"/>
            <a:ext cx="1769" cy="368"/>
          </p:xfrm>
          <a:graphic>
            <a:graphicData uri="http://schemas.openxmlformats.org/presentationml/2006/ole">
              <mc:AlternateContent xmlns:mc="http://schemas.openxmlformats.org/markup-compatibility/2006">
                <mc:Choice xmlns:v="urn:schemas-microsoft-com:vml" Requires="v">
                  <p:oleObj spid="_x0000_s22561" r:id="rId9" imgW="1422400" imgH="292100" progId="Equation.DSMT4">
                    <p:embed/>
                  </p:oleObj>
                </mc:Choice>
                <mc:Fallback>
                  <p:oleObj r:id="rId9" imgW="1422400" imgH="2921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8" y="2238"/>
                          <a:ext cx="1769" cy="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3" name="Object 15"/>
            <p:cNvGraphicFramePr>
              <a:graphicFrameLocks noChangeAspect="1"/>
            </p:cNvGraphicFramePr>
            <p:nvPr/>
          </p:nvGraphicFramePr>
          <p:xfrm>
            <a:off x="942" y="2555"/>
            <a:ext cx="545" cy="284"/>
          </p:xfrm>
          <a:graphic>
            <a:graphicData uri="http://schemas.openxmlformats.org/presentationml/2006/ole">
              <mc:AlternateContent xmlns:mc="http://schemas.openxmlformats.org/markup-compatibility/2006">
                <mc:Choice xmlns:v="urn:schemas-microsoft-com:vml" Requires="v">
                  <p:oleObj spid="_x0000_s22562" r:id="rId11" imgW="457200" imgH="241300" progId="Equation.DSMT4">
                    <p:embed/>
                  </p:oleObj>
                </mc:Choice>
                <mc:Fallback>
                  <p:oleObj r:id="rId11" imgW="457200" imgH="2413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2" y="2555"/>
                          <a:ext cx="545"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5" name="Object 17"/>
            <p:cNvGraphicFramePr>
              <a:graphicFrameLocks noChangeAspect="1"/>
            </p:cNvGraphicFramePr>
            <p:nvPr/>
          </p:nvGraphicFramePr>
          <p:xfrm>
            <a:off x="4617" y="2555"/>
            <a:ext cx="589" cy="307"/>
          </p:xfrm>
          <a:graphic>
            <a:graphicData uri="http://schemas.openxmlformats.org/presentationml/2006/ole">
              <mc:AlternateContent xmlns:mc="http://schemas.openxmlformats.org/markup-compatibility/2006">
                <mc:Choice xmlns:v="urn:schemas-microsoft-com:vml" Requires="v">
                  <p:oleObj spid="_x0000_s22563" r:id="rId12" imgW="457200" imgH="241300" progId="Equation.DSMT4">
                    <p:embed/>
                  </p:oleObj>
                </mc:Choice>
                <mc:Fallback>
                  <p:oleObj r:id="rId12" imgW="457200" imgH="2413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7" y="2555"/>
                          <a:ext cx="589"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7" name="Object 19"/>
            <p:cNvGraphicFramePr>
              <a:graphicFrameLocks noChangeAspect="1"/>
            </p:cNvGraphicFramePr>
            <p:nvPr/>
          </p:nvGraphicFramePr>
          <p:xfrm>
            <a:off x="1111" y="2736"/>
            <a:ext cx="363" cy="313"/>
          </p:xfrm>
          <a:graphic>
            <a:graphicData uri="http://schemas.openxmlformats.org/presentationml/2006/ole">
              <mc:AlternateContent xmlns:mc="http://schemas.openxmlformats.org/markup-compatibility/2006">
                <mc:Choice xmlns:v="urn:schemas-microsoft-com:vml" Requires="v">
                  <p:oleObj spid="_x0000_s22564" r:id="rId13" imgW="279279" imgH="241195" progId="Equation.DSMT4">
                    <p:embed/>
                  </p:oleObj>
                </mc:Choice>
                <mc:Fallback>
                  <p:oleObj r:id="rId13" imgW="279279" imgH="241195"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1" y="2736"/>
                          <a:ext cx="363"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9" name="Object 21"/>
            <p:cNvGraphicFramePr>
              <a:graphicFrameLocks noChangeAspect="1"/>
            </p:cNvGraphicFramePr>
            <p:nvPr/>
          </p:nvGraphicFramePr>
          <p:xfrm>
            <a:off x="2971" y="2750"/>
            <a:ext cx="238" cy="272"/>
          </p:xfrm>
          <a:graphic>
            <a:graphicData uri="http://schemas.openxmlformats.org/presentationml/2006/ole">
              <mc:AlternateContent xmlns:mc="http://schemas.openxmlformats.org/markup-compatibility/2006">
                <mc:Choice xmlns:v="urn:schemas-microsoft-com:vml" Requires="v">
                  <p:oleObj spid="_x0000_s22565" r:id="rId15" imgW="203112" imgH="228501" progId="Equation.DSMT4">
                    <p:embed/>
                  </p:oleObj>
                </mc:Choice>
                <mc:Fallback>
                  <p:oleObj r:id="rId15" imgW="203112" imgH="228501"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1" y="2750"/>
                          <a:ext cx="23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51" name="Object 23"/>
            <p:cNvGraphicFramePr>
              <a:graphicFrameLocks noChangeAspect="1"/>
            </p:cNvGraphicFramePr>
            <p:nvPr/>
          </p:nvGraphicFramePr>
          <p:xfrm>
            <a:off x="3345" y="2750"/>
            <a:ext cx="261" cy="272"/>
          </p:xfrm>
          <a:graphic>
            <a:graphicData uri="http://schemas.openxmlformats.org/presentationml/2006/ole">
              <mc:AlternateContent xmlns:mc="http://schemas.openxmlformats.org/markup-compatibility/2006">
                <mc:Choice xmlns:v="urn:schemas-microsoft-com:vml" Requires="v">
                  <p:oleObj spid="_x0000_s22566" r:id="rId17" imgW="228600" imgH="241300" progId="Equation.DSMT4">
                    <p:embed/>
                  </p:oleObj>
                </mc:Choice>
                <mc:Fallback>
                  <p:oleObj r:id="rId17" imgW="228600" imgH="241300" progId="Equation.DSMT4">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5" y="2750"/>
                          <a:ext cx="26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555" name="Rectangle 27"/>
          <p:cNvSpPr>
            <a:spLocks noChangeArrowheads="1"/>
          </p:cNvSpPr>
          <p:nvPr/>
        </p:nvSpPr>
        <p:spPr bwMode="auto">
          <a:xfrm>
            <a:off x="323850" y="5256213"/>
            <a:ext cx="8424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宋体" pitchFamily="2" charset="-122"/>
                <a:cs typeface="Times New Roman" pitchFamily="18" charset="0"/>
              </a:rPr>
              <a:t>对（</a:t>
            </a:r>
            <a:r>
              <a:rPr lang="en-US" altLang="zh-CN">
                <a:latin typeface="宋体" pitchFamily="2" charset="-122"/>
                <a:cs typeface="Times New Roman" pitchFamily="18" charset="0"/>
              </a:rPr>
              <a:t>8.1</a:t>
            </a:r>
            <a:r>
              <a:rPr lang="zh-CN" altLang="en-US">
                <a:latin typeface="宋体" pitchFamily="2" charset="-122"/>
                <a:cs typeface="Times New Roman" pitchFamily="18" charset="0"/>
              </a:rPr>
              <a:t>）式中的赢得矩阵，容易发现不存在具有上述性质的鞍点。给定一个对策</a:t>
            </a:r>
            <a:r>
              <a:rPr lang="en-US" altLang="zh-CN" i="1">
                <a:latin typeface="宋体" pitchFamily="2" charset="-122"/>
                <a:cs typeface="Times New Roman" pitchFamily="18" charset="0"/>
              </a:rPr>
              <a:t>G</a:t>
            </a:r>
            <a:r>
              <a:rPr lang="zh-CN" altLang="en-US">
                <a:latin typeface="宋体" pitchFamily="2" charset="-122"/>
                <a:cs typeface="Times New Roman" pitchFamily="18" charset="0"/>
              </a:rPr>
              <a:t>，如何判断它是否具有鞍点呢？为了回答这一问题，先引入下面的极大极小原理。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2556"/>
                                        </p:tgtEl>
                                        <p:attrNameLst>
                                          <p:attrName>style.visibility</p:attrName>
                                        </p:attrNameLst>
                                      </p:cBhvr>
                                      <p:to>
                                        <p:strVal val="visible"/>
                                      </p:to>
                                    </p:set>
                                    <p:anim calcmode="lin" valueType="num">
                                      <p:cBhvr>
                                        <p:cTn id="7" dur="1000" fill="hold"/>
                                        <p:tgtEl>
                                          <p:spTgt spid="22556"/>
                                        </p:tgtEl>
                                        <p:attrNameLst>
                                          <p:attrName>ppt_x</p:attrName>
                                        </p:attrNameLst>
                                      </p:cBhvr>
                                      <p:tavLst>
                                        <p:tav tm="0">
                                          <p:val>
                                            <p:strVal val="#ppt_x-.2"/>
                                          </p:val>
                                        </p:tav>
                                        <p:tav tm="100000">
                                          <p:val>
                                            <p:strVal val="#ppt_x"/>
                                          </p:val>
                                        </p:tav>
                                      </p:tavLst>
                                    </p:anim>
                                    <p:anim calcmode="lin" valueType="num">
                                      <p:cBhvr>
                                        <p:cTn id="8" dur="1000" fill="hold"/>
                                        <p:tgtEl>
                                          <p:spTgt spid="22556"/>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55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22557"/>
                                        </p:tgtEl>
                                        <p:attrNameLst>
                                          <p:attrName>style.visibility</p:attrName>
                                        </p:attrNameLst>
                                      </p:cBhvr>
                                      <p:to>
                                        <p:strVal val="visible"/>
                                      </p:to>
                                    </p:set>
                                    <p:animEffect transition="in" filter="wipe(down)">
                                      <p:cBhvr>
                                        <p:cTn id="14" dur="500"/>
                                        <p:tgtEl>
                                          <p:spTgt spid="2255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7" presetClass="entr" presetSubtype="0" fill="hold" grpId="0" nodeType="clickEffect">
                                  <p:stCondLst>
                                    <p:cond delay="0"/>
                                  </p:stCondLst>
                                  <p:childTnLst>
                                    <p:set>
                                      <p:cBhvr>
                                        <p:cTn id="18" dur="1" fill="hold">
                                          <p:stCondLst>
                                            <p:cond delay="0"/>
                                          </p:stCondLst>
                                        </p:cTn>
                                        <p:tgtEl>
                                          <p:spTgt spid="22555"/>
                                        </p:tgtEl>
                                        <p:attrNameLst>
                                          <p:attrName>style.visibility</p:attrName>
                                        </p:attrNameLst>
                                      </p:cBhvr>
                                      <p:to>
                                        <p:strVal val="visible"/>
                                      </p:to>
                                    </p:set>
                                    <p:animEffect transition="in" filter="fade">
                                      <p:cBhvr>
                                        <p:cTn id="19" dur="1000"/>
                                        <p:tgtEl>
                                          <p:spTgt spid="22555"/>
                                        </p:tgtEl>
                                      </p:cBhvr>
                                    </p:animEffect>
                                    <p:anim calcmode="lin" valueType="num">
                                      <p:cBhvr>
                                        <p:cTn id="20" dur="1000" fill="hold"/>
                                        <p:tgtEl>
                                          <p:spTgt spid="22555"/>
                                        </p:tgtEl>
                                        <p:attrNameLst>
                                          <p:attrName>ppt_x</p:attrName>
                                        </p:attrNameLst>
                                      </p:cBhvr>
                                      <p:tavLst>
                                        <p:tav tm="0">
                                          <p:val>
                                            <p:strVal val="#ppt_x"/>
                                          </p:val>
                                        </p:tav>
                                        <p:tav tm="100000">
                                          <p:val>
                                            <p:strVal val="#ppt_x"/>
                                          </p:val>
                                        </p:tav>
                                      </p:tavLst>
                                    </p:anim>
                                    <p:anim calcmode="lin" valueType="num">
                                      <p:cBhvr>
                                        <p:cTn id="21" dur="900" decel="100000" fill="hold"/>
                                        <p:tgtEl>
                                          <p:spTgt spid="2255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255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3563" name="Group 11"/>
          <p:cNvGrpSpPr>
            <a:grpSpLocks/>
          </p:cNvGrpSpPr>
          <p:nvPr/>
        </p:nvGrpSpPr>
        <p:grpSpPr bwMode="auto">
          <a:xfrm>
            <a:off x="376238" y="333375"/>
            <a:ext cx="8510587" cy="769938"/>
            <a:chOff x="237" y="210"/>
            <a:chExt cx="5361" cy="485"/>
          </a:xfrm>
        </p:grpSpPr>
        <p:sp>
          <p:nvSpPr>
            <p:cNvPr id="23556" name="Text Box 4"/>
            <p:cNvSpPr txBox="1">
              <a:spLocks noChangeArrowheads="1"/>
            </p:cNvSpPr>
            <p:nvPr/>
          </p:nvSpPr>
          <p:spPr bwMode="auto">
            <a:xfrm>
              <a:off x="237" y="253"/>
              <a:ext cx="5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8000"/>
                  </a:solidFill>
                  <a:latin typeface="宋体" pitchFamily="2" charset="-122"/>
                  <a:cs typeface="Times New Roman" pitchFamily="18" charset="0"/>
                </a:rPr>
                <a:t>定理</a:t>
              </a:r>
              <a:r>
                <a:rPr lang="en-US" altLang="zh-CN">
                  <a:solidFill>
                    <a:srgbClr val="008000"/>
                  </a:solidFill>
                  <a:latin typeface="宋体" pitchFamily="2" charset="-122"/>
                  <a:cs typeface="Times New Roman" pitchFamily="18" charset="0"/>
                </a:rPr>
                <a:t>8.1</a:t>
              </a:r>
              <a:r>
                <a:rPr lang="en-US" altLang="zh-CN" b="0">
                  <a:solidFill>
                    <a:srgbClr val="000000"/>
                  </a:solidFill>
                  <a:cs typeface="Times New Roman" pitchFamily="18" charset="0"/>
                </a:rPr>
                <a:t>  </a:t>
              </a:r>
              <a:r>
                <a:rPr lang="zh-CN" altLang="en-US">
                  <a:solidFill>
                    <a:srgbClr val="000000"/>
                  </a:solidFill>
                  <a:cs typeface="Times New Roman" pitchFamily="18" charset="0"/>
                </a:rPr>
                <a:t>设</a:t>
              </a:r>
              <a:r>
                <a:rPr lang="en-US" altLang="zh-CN" i="1">
                  <a:solidFill>
                    <a:srgbClr val="000000"/>
                  </a:solidFill>
                  <a:cs typeface="Times New Roman" pitchFamily="18" charset="0"/>
                </a:rPr>
                <a:t>G</a:t>
              </a:r>
              <a:r>
                <a:rPr lang="en-US" altLang="zh-CN">
                  <a:solidFill>
                    <a:srgbClr val="000000"/>
                  </a:solidFill>
                  <a:cs typeface="Times New Roman" pitchFamily="18" charset="0"/>
                </a:rPr>
                <a:t> = { </a:t>
              </a:r>
              <a:r>
                <a:rPr lang="en-US" altLang="zh-CN" i="1">
                  <a:solidFill>
                    <a:srgbClr val="000000"/>
                  </a:solidFill>
                  <a:cs typeface="Times New Roman" pitchFamily="18" charset="0"/>
                </a:rPr>
                <a:t>S</a:t>
              </a:r>
              <a:r>
                <a:rPr lang="en-US" altLang="zh-CN" i="1" baseline="-30000">
                  <a:solidFill>
                    <a:srgbClr val="000000"/>
                  </a:solidFill>
                  <a:cs typeface="Times New Roman" pitchFamily="18" charset="0"/>
                </a:rPr>
                <a:t>A</a:t>
              </a:r>
              <a:r>
                <a:rPr lang="en-US" altLang="zh-CN">
                  <a:solidFill>
                    <a:srgbClr val="000000"/>
                  </a:solidFill>
                  <a:cs typeface="Times New Roman" pitchFamily="18" charset="0"/>
                </a:rPr>
                <a:t>, </a:t>
              </a:r>
              <a:r>
                <a:rPr lang="en-US" altLang="zh-CN" i="1">
                  <a:solidFill>
                    <a:srgbClr val="000000"/>
                  </a:solidFill>
                  <a:cs typeface="Times New Roman" pitchFamily="18" charset="0"/>
                </a:rPr>
                <a:t>S</a:t>
              </a:r>
              <a:r>
                <a:rPr lang="en-US" altLang="zh-CN" i="1" baseline="-30000">
                  <a:solidFill>
                    <a:srgbClr val="000000"/>
                  </a:solidFill>
                  <a:cs typeface="Times New Roman" pitchFamily="18" charset="0"/>
                </a:rPr>
                <a:t>B</a:t>
              </a:r>
              <a:r>
                <a:rPr lang="en-US" altLang="zh-CN">
                  <a:solidFill>
                    <a:srgbClr val="000000"/>
                  </a:solidFill>
                  <a:cs typeface="Times New Roman" pitchFamily="18" charset="0"/>
                </a:rPr>
                <a:t>, </a:t>
              </a:r>
              <a:r>
                <a:rPr lang="en-US" altLang="zh-CN" i="1">
                  <a:solidFill>
                    <a:srgbClr val="000000"/>
                  </a:solidFill>
                  <a:cs typeface="Times New Roman" pitchFamily="18" charset="0"/>
                </a:rPr>
                <a:t>R </a:t>
              </a:r>
              <a:r>
                <a:rPr lang="en-US" altLang="zh-CN">
                  <a:solidFill>
                    <a:srgbClr val="000000"/>
                  </a:solidFill>
                  <a:cs typeface="Times New Roman" pitchFamily="18" charset="0"/>
                </a:rPr>
                <a:t>}</a:t>
              </a:r>
              <a:r>
                <a:rPr lang="zh-CN" altLang="en-US">
                  <a:solidFill>
                    <a:srgbClr val="000000"/>
                  </a:solidFill>
                  <a:cs typeface="Times New Roman" pitchFamily="18" charset="0"/>
                </a:rPr>
                <a:t>， 记                                                                       ，</a:t>
              </a:r>
            </a:p>
            <a:p>
              <a:r>
                <a:rPr lang="zh-CN" altLang="en-US">
                  <a:solidFill>
                    <a:srgbClr val="000000"/>
                  </a:solidFill>
                  <a:cs typeface="Times New Roman" pitchFamily="18" charset="0"/>
                </a:rPr>
                <a:t>                则必有</a:t>
              </a:r>
              <a:r>
                <a:rPr lang="en-US" altLang="zh-CN" i="1">
                  <a:solidFill>
                    <a:srgbClr val="000000"/>
                  </a:solidFill>
                  <a:cs typeface="Times New Roman" pitchFamily="18" charset="0"/>
                </a:rPr>
                <a:t>μ</a:t>
              </a:r>
              <a:r>
                <a:rPr lang="en-US" altLang="zh-CN">
                  <a:solidFill>
                    <a:srgbClr val="000000"/>
                  </a:solidFill>
                  <a:cs typeface="Times New Roman" pitchFamily="18" charset="0"/>
                </a:rPr>
                <a:t>+</a:t>
              </a:r>
              <a:r>
                <a:rPr lang="en-US" altLang="zh-CN" i="1">
                  <a:solidFill>
                    <a:srgbClr val="000000"/>
                  </a:solidFill>
                  <a:cs typeface="Times New Roman" pitchFamily="18" charset="0"/>
                </a:rPr>
                <a:t>ν</a:t>
              </a:r>
              <a:r>
                <a:rPr lang="en-US" altLang="zh-CN">
                  <a:solidFill>
                    <a:srgbClr val="000000"/>
                  </a:solidFill>
                  <a:cs typeface="Times New Roman" pitchFamily="18" charset="0"/>
                </a:rPr>
                <a:t>≤0</a:t>
              </a:r>
            </a:p>
          </p:txBody>
        </p:sp>
        <p:graphicFrame>
          <p:nvGraphicFramePr>
            <p:cNvPr id="23557" name="Object 5"/>
            <p:cNvGraphicFramePr>
              <a:graphicFrameLocks noChangeAspect="1"/>
            </p:cNvGraphicFramePr>
            <p:nvPr/>
          </p:nvGraphicFramePr>
          <p:xfrm>
            <a:off x="2562" y="210"/>
            <a:ext cx="2586" cy="355"/>
          </p:xfrm>
          <a:graphic>
            <a:graphicData uri="http://schemas.openxmlformats.org/presentationml/2006/ole">
              <mc:AlternateContent xmlns:mc="http://schemas.openxmlformats.org/markup-compatibility/2006">
                <mc:Choice xmlns:v="urn:schemas-microsoft-com:vml" Requires="v">
                  <p:oleObj spid="_x0000_s23578" r:id="rId3" imgW="2146300" imgH="292100" progId="Equation.DSMT4">
                    <p:embed/>
                  </p:oleObj>
                </mc:Choice>
                <mc:Fallback>
                  <p:oleObj r:id="rId3" imgW="2146300" imgH="292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 y="210"/>
                          <a:ext cx="2586" cy="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562" name="Rectangle 10"/>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3576" name="Group 24"/>
          <p:cNvGrpSpPr>
            <a:grpSpLocks/>
          </p:cNvGrpSpPr>
          <p:nvPr/>
        </p:nvGrpSpPr>
        <p:grpSpPr bwMode="auto">
          <a:xfrm>
            <a:off x="447675" y="1376363"/>
            <a:ext cx="8228013" cy="539750"/>
            <a:chOff x="282" y="867"/>
            <a:chExt cx="5183" cy="340"/>
          </a:xfrm>
        </p:grpSpPr>
        <p:sp>
          <p:nvSpPr>
            <p:cNvPr id="23560" name="Text Box 8"/>
            <p:cNvSpPr txBox="1">
              <a:spLocks noChangeArrowheads="1"/>
            </p:cNvSpPr>
            <p:nvPr/>
          </p:nvSpPr>
          <p:spPr bwMode="auto">
            <a:xfrm>
              <a:off x="282" y="903"/>
              <a:ext cx="51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0">
                  <a:solidFill>
                    <a:srgbClr val="000000"/>
                  </a:solidFill>
                  <a:ea typeface="黑体" pitchFamily="2" charset="-122"/>
                  <a:cs typeface="Times New Roman" pitchFamily="18" charset="0"/>
                </a:rPr>
                <a:t>证明 </a:t>
              </a:r>
              <a:r>
                <a:rPr lang="en-US" altLang="zh-CN" b="0">
                  <a:solidFill>
                    <a:srgbClr val="000000"/>
                  </a:solidFill>
                  <a:ea typeface="黑体" pitchFamily="2" charset="-122"/>
                  <a:cs typeface="Times New Roman" pitchFamily="18" charset="0"/>
                </a:rPr>
                <a:t>:                                          </a:t>
              </a:r>
              <a:r>
                <a:rPr lang="zh-CN" altLang="en-US">
                  <a:solidFill>
                    <a:srgbClr val="000000"/>
                  </a:solidFill>
                  <a:ea typeface="黑体" pitchFamily="2" charset="-122"/>
                  <a:cs typeface="Times New Roman" pitchFamily="18" charset="0"/>
                </a:rPr>
                <a:t>，</a:t>
              </a:r>
            </a:p>
          </p:txBody>
        </p:sp>
        <p:graphicFrame>
          <p:nvGraphicFramePr>
            <p:cNvPr id="23561" name="Object 9"/>
            <p:cNvGraphicFramePr>
              <a:graphicFrameLocks noChangeAspect="1"/>
            </p:cNvGraphicFramePr>
            <p:nvPr/>
          </p:nvGraphicFramePr>
          <p:xfrm>
            <a:off x="975" y="867"/>
            <a:ext cx="1315" cy="340"/>
          </p:xfrm>
          <a:graphic>
            <a:graphicData uri="http://schemas.openxmlformats.org/presentationml/2006/ole">
              <mc:AlternateContent xmlns:mc="http://schemas.openxmlformats.org/markup-compatibility/2006">
                <mc:Choice xmlns:v="urn:schemas-microsoft-com:vml" Requires="v">
                  <p:oleObj spid="_x0000_s23579" r:id="rId5" imgW="1143000" imgH="292100" progId="Equation.DSMT4">
                    <p:embed/>
                  </p:oleObj>
                </mc:Choice>
                <mc:Fallback>
                  <p:oleObj r:id="rId5" imgW="1143000" imgH="2921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867"/>
                          <a:ext cx="1315"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564" name="Rectangle 12"/>
          <p:cNvSpPr>
            <a:spLocks noChangeArrowheads="1"/>
          </p:cNvSpPr>
          <p:nvPr/>
        </p:nvSpPr>
        <p:spPr bwMode="auto">
          <a:xfrm>
            <a:off x="1331913" y="1890713"/>
            <a:ext cx="5153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latin typeface="Arial" charset="0"/>
              </a:rPr>
              <a:t>易见</a:t>
            </a:r>
            <a:r>
              <a:rPr lang="en-US" altLang="zh-CN" i="1">
                <a:solidFill>
                  <a:srgbClr val="000000"/>
                </a:solidFill>
                <a:latin typeface="Arial" charset="0"/>
              </a:rPr>
              <a:t>μ</a:t>
            </a:r>
            <a:r>
              <a:rPr lang="zh-CN" altLang="en-US">
                <a:solidFill>
                  <a:srgbClr val="000000"/>
                </a:solidFill>
                <a:latin typeface="Arial" charset="0"/>
              </a:rPr>
              <a:t>为</a:t>
            </a:r>
            <a:r>
              <a:rPr lang="en-US" altLang="zh-CN" i="1">
                <a:solidFill>
                  <a:srgbClr val="000000"/>
                </a:solidFill>
                <a:latin typeface="Arial" charset="0"/>
              </a:rPr>
              <a:t>A</a:t>
            </a:r>
            <a:r>
              <a:rPr lang="zh-CN" altLang="en-US">
                <a:solidFill>
                  <a:srgbClr val="000000"/>
                </a:solidFill>
                <a:latin typeface="Arial" charset="0"/>
              </a:rPr>
              <a:t>的最小赢得，</a:t>
            </a:r>
            <a:r>
              <a:rPr lang="en-US" altLang="zh-CN" i="1">
                <a:solidFill>
                  <a:srgbClr val="000000"/>
                </a:solidFill>
                <a:latin typeface="Arial" charset="0"/>
              </a:rPr>
              <a:t>ν</a:t>
            </a:r>
            <a:r>
              <a:rPr lang="zh-CN" altLang="en-US">
                <a:solidFill>
                  <a:srgbClr val="000000"/>
                </a:solidFill>
                <a:latin typeface="Arial" charset="0"/>
              </a:rPr>
              <a:t>为</a:t>
            </a:r>
            <a:r>
              <a:rPr lang="en-US" altLang="zh-CN" i="1">
                <a:solidFill>
                  <a:srgbClr val="000000"/>
                </a:solidFill>
                <a:latin typeface="Arial" charset="0"/>
              </a:rPr>
              <a:t>B</a:t>
            </a:r>
            <a:r>
              <a:rPr lang="zh-CN" altLang="en-US">
                <a:solidFill>
                  <a:srgbClr val="000000"/>
                </a:solidFill>
                <a:latin typeface="Arial" charset="0"/>
              </a:rPr>
              <a:t>的最小赢得，</a:t>
            </a:r>
          </a:p>
        </p:txBody>
      </p:sp>
      <p:sp>
        <p:nvSpPr>
          <p:cNvPr id="23565" name="Rectangle 13"/>
          <p:cNvSpPr>
            <a:spLocks noChangeArrowheads="1"/>
          </p:cNvSpPr>
          <p:nvPr/>
        </p:nvSpPr>
        <p:spPr bwMode="auto">
          <a:xfrm>
            <a:off x="1331913" y="2349500"/>
            <a:ext cx="4305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latin typeface="Arial" charset="0"/>
              </a:rPr>
              <a:t>由于</a:t>
            </a:r>
            <a:r>
              <a:rPr lang="en-US" altLang="zh-CN" sz="1800" i="1">
                <a:solidFill>
                  <a:srgbClr val="000000"/>
                </a:solidFill>
                <a:latin typeface="Arial" charset="0"/>
              </a:rPr>
              <a:t>G</a:t>
            </a:r>
            <a:r>
              <a:rPr lang="zh-CN" altLang="en-US" sz="1800">
                <a:solidFill>
                  <a:srgbClr val="000000"/>
                </a:solidFill>
                <a:latin typeface="Arial" charset="0"/>
              </a:rPr>
              <a:t>是零和对策，故</a:t>
            </a:r>
            <a:r>
              <a:rPr lang="en-US" altLang="zh-CN" sz="1800" i="1">
                <a:solidFill>
                  <a:srgbClr val="000000"/>
                </a:solidFill>
                <a:latin typeface="Arial" charset="0"/>
              </a:rPr>
              <a:t>μ</a:t>
            </a:r>
            <a:r>
              <a:rPr lang="en-US" altLang="zh-CN" sz="1800">
                <a:solidFill>
                  <a:srgbClr val="000000"/>
                </a:solidFill>
                <a:latin typeface="Arial" charset="0"/>
              </a:rPr>
              <a:t>+</a:t>
            </a:r>
            <a:r>
              <a:rPr lang="en-US" altLang="zh-CN" sz="1800" i="1">
                <a:solidFill>
                  <a:srgbClr val="000000"/>
                </a:solidFill>
                <a:latin typeface="Arial" charset="0"/>
              </a:rPr>
              <a:t>ν</a:t>
            </a:r>
            <a:r>
              <a:rPr lang="en-US" altLang="zh-CN" sz="1800">
                <a:solidFill>
                  <a:srgbClr val="000000"/>
                </a:solidFill>
                <a:latin typeface="Arial" charset="0"/>
              </a:rPr>
              <a:t>≤0</a:t>
            </a:r>
            <a:r>
              <a:rPr lang="zh-CN" altLang="en-US" sz="1800">
                <a:solidFill>
                  <a:srgbClr val="000000"/>
                </a:solidFill>
                <a:latin typeface="Arial" charset="0"/>
              </a:rPr>
              <a:t>必成立。</a:t>
            </a:r>
          </a:p>
        </p:txBody>
      </p:sp>
      <p:sp>
        <p:nvSpPr>
          <p:cNvPr id="23567" name="Rectangle 15"/>
          <p:cNvSpPr>
            <a:spLocks noChangeArrowheads="1"/>
          </p:cNvSpPr>
          <p:nvPr/>
        </p:nvSpPr>
        <p:spPr bwMode="auto">
          <a:xfrm>
            <a:off x="377825" y="2887663"/>
            <a:ext cx="6642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latin typeface="宋体" pitchFamily="2" charset="-122"/>
                <a:cs typeface="Times New Roman" pitchFamily="18" charset="0"/>
              </a:rPr>
              <a:t>定理</a:t>
            </a:r>
            <a:r>
              <a:rPr lang="en-US" altLang="zh-CN">
                <a:solidFill>
                  <a:srgbClr val="008000"/>
                </a:solidFill>
                <a:latin typeface="宋体" pitchFamily="2" charset="-122"/>
                <a:cs typeface="Times New Roman" pitchFamily="18" charset="0"/>
              </a:rPr>
              <a:t>8.2</a:t>
            </a:r>
            <a:r>
              <a:rPr lang="en-US" altLang="zh-CN" b="0">
                <a:latin typeface="宋体" pitchFamily="2" charset="-122"/>
                <a:cs typeface="Times New Roman" pitchFamily="18" charset="0"/>
              </a:rPr>
              <a:t>  </a:t>
            </a:r>
            <a:r>
              <a:rPr lang="zh-CN" altLang="en-US">
                <a:latin typeface="宋体" pitchFamily="2" charset="-122"/>
                <a:cs typeface="Times New Roman" pitchFamily="18" charset="0"/>
              </a:rPr>
              <a:t>零和对策</a:t>
            </a:r>
            <a:r>
              <a:rPr lang="en-US" altLang="zh-CN" i="1">
                <a:latin typeface="宋体" pitchFamily="2" charset="-122"/>
                <a:cs typeface="Times New Roman" pitchFamily="18" charset="0"/>
              </a:rPr>
              <a:t>G</a:t>
            </a:r>
            <a:r>
              <a:rPr lang="zh-CN" altLang="en-US">
                <a:latin typeface="宋体" pitchFamily="2" charset="-122"/>
                <a:cs typeface="Times New Roman" pitchFamily="18" charset="0"/>
              </a:rPr>
              <a:t>具有稳定解的充要条件为</a:t>
            </a:r>
            <a:r>
              <a:rPr lang="en-US" altLang="zh-CN" i="1">
                <a:latin typeface="宋体" pitchFamily="2" charset="-122"/>
                <a:cs typeface="Times New Roman" pitchFamily="18" charset="0"/>
              </a:rPr>
              <a:t>μ</a:t>
            </a:r>
            <a:r>
              <a:rPr lang="en-US" altLang="zh-CN">
                <a:latin typeface="宋体" pitchFamily="2" charset="-122"/>
                <a:cs typeface="Times New Roman" pitchFamily="18" charset="0"/>
              </a:rPr>
              <a:t>+ν= 0</a:t>
            </a:r>
            <a:r>
              <a:rPr lang="zh-CN" altLang="en-US">
                <a:latin typeface="宋体" pitchFamily="2" charset="-122"/>
                <a:cs typeface="Times New Roman" pitchFamily="18" charset="0"/>
              </a:rPr>
              <a:t>。</a:t>
            </a:r>
            <a:r>
              <a:rPr lang="zh-CN" altLang="en-US" sz="1800" b="0">
                <a:latin typeface="Arial" charset="0"/>
              </a:rPr>
              <a:t> </a:t>
            </a:r>
          </a:p>
        </p:txBody>
      </p:sp>
      <p:sp>
        <p:nvSpPr>
          <p:cNvPr id="23569" name="Rectangle 17"/>
          <p:cNvSpPr>
            <a:spLocks noChangeArrowheads="1"/>
          </p:cNvSpPr>
          <p:nvPr/>
        </p:nvSpPr>
        <p:spPr bwMode="auto">
          <a:xfrm>
            <a:off x="466725" y="3486150"/>
            <a:ext cx="100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0">
                <a:ea typeface="黑体" pitchFamily="2" charset="-122"/>
                <a:cs typeface="Times New Roman" pitchFamily="18" charset="0"/>
              </a:rPr>
              <a:t>证明：</a:t>
            </a:r>
            <a:r>
              <a:rPr lang="zh-CN" altLang="en-US" sz="1800" b="0">
                <a:latin typeface="Arial" charset="0"/>
                <a:ea typeface="黑体" pitchFamily="2" charset="-122"/>
                <a:cs typeface="Times New Roman" pitchFamily="18" charset="0"/>
              </a:rPr>
              <a:t> </a:t>
            </a:r>
          </a:p>
        </p:txBody>
      </p:sp>
      <p:sp>
        <p:nvSpPr>
          <p:cNvPr id="23572" name="Rectangle 20"/>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74" name="Rectangle 2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3577" name="Group 25"/>
          <p:cNvGrpSpPr>
            <a:grpSpLocks/>
          </p:cNvGrpSpPr>
          <p:nvPr/>
        </p:nvGrpSpPr>
        <p:grpSpPr bwMode="auto">
          <a:xfrm>
            <a:off x="1116013" y="3740150"/>
            <a:ext cx="7148512" cy="2281238"/>
            <a:chOff x="703" y="2356"/>
            <a:chExt cx="4503" cy="1437"/>
          </a:xfrm>
        </p:grpSpPr>
        <p:sp>
          <p:nvSpPr>
            <p:cNvPr id="23570" name="Text Box 18"/>
            <p:cNvSpPr txBox="1">
              <a:spLocks noChangeArrowheads="1"/>
            </p:cNvSpPr>
            <p:nvPr/>
          </p:nvSpPr>
          <p:spPr bwMode="auto">
            <a:xfrm>
              <a:off x="703" y="2356"/>
              <a:ext cx="4503"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5050"/>
                  </a:solidFill>
                  <a:latin typeface="宋体" pitchFamily="2" charset="-122"/>
                  <a:cs typeface="Times New Roman" pitchFamily="18" charset="0"/>
                </a:rPr>
                <a:t>（充分性）</a:t>
              </a:r>
              <a:r>
                <a:rPr lang="zh-CN" altLang="en-US">
                  <a:solidFill>
                    <a:srgbClr val="000000"/>
                  </a:solidFill>
                  <a:latin typeface="宋体" pitchFamily="2" charset="-122"/>
                  <a:cs typeface="Times New Roman" pitchFamily="18" charset="0"/>
                </a:rPr>
                <a:t>  由</a:t>
              </a:r>
              <a:r>
                <a:rPr lang="en-US" altLang="zh-CN" i="1">
                  <a:solidFill>
                    <a:srgbClr val="000000"/>
                  </a:solidFill>
                  <a:latin typeface="宋体" pitchFamily="2" charset="-122"/>
                  <a:cs typeface="Times New Roman" pitchFamily="18" charset="0"/>
                </a:rPr>
                <a:t>μ</a:t>
              </a:r>
              <a:r>
                <a:rPr lang="zh-CN" altLang="en-US">
                  <a:solidFill>
                    <a:srgbClr val="000000"/>
                  </a:solidFill>
                  <a:latin typeface="宋体" pitchFamily="2" charset="-122"/>
                  <a:cs typeface="Times New Roman" pitchFamily="18" charset="0"/>
                </a:rPr>
                <a:t>和</a:t>
              </a:r>
              <a:r>
                <a:rPr lang="en-US" altLang="zh-CN" i="1">
                  <a:solidFill>
                    <a:srgbClr val="000000"/>
                  </a:solidFill>
                  <a:latin typeface="宋体" pitchFamily="2" charset="-122"/>
                  <a:cs typeface="Times New Roman" pitchFamily="18" charset="0"/>
                </a:rPr>
                <a:t>ν</a:t>
              </a:r>
              <a:r>
                <a:rPr lang="zh-CN" altLang="en-US">
                  <a:solidFill>
                    <a:srgbClr val="000000"/>
                  </a:solidFill>
                  <a:latin typeface="宋体" pitchFamily="2" charset="-122"/>
                  <a:cs typeface="Times New Roman" pitchFamily="18" charset="0"/>
                </a:rPr>
                <a:t>的定义可知，存在一行（例如</a:t>
              </a:r>
              <a:r>
                <a:rPr lang="en-US" altLang="zh-CN" i="1">
                  <a:solidFill>
                    <a:srgbClr val="000000"/>
                  </a:solidFill>
                  <a:latin typeface="宋体" pitchFamily="2" charset="-122"/>
                  <a:cs typeface="Times New Roman" pitchFamily="18" charset="0"/>
                </a:rPr>
                <a:t>p</a:t>
              </a:r>
              <a:r>
                <a:rPr lang="zh-CN" altLang="en-US">
                  <a:solidFill>
                    <a:srgbClr val="000000"/>
                  </a:solidFill>
                  <a:latin typeface="宋体" pitchFamily="2" charset="-122"/>
                  <a:cs typeface="Times New Roman" pitchFamily="18" charset="0"/>
                </a:rPr>
                <a:t>行）</a:t>
              </a:r>
              <a:r>
                <a:rPr lang="en-US" altLang="zh-CN" i="1">
                  <a:solidFill>
                    <a:srgbClr val="000000"/>
                  </a:solidFill>
                  <a:latin typeface="宋体" pitchFamily="2" charset="-122"/>
                  <a:cs typeface="Times New Roman" pitchFamily="18" charset="0"/>
                </a:rPr>
                <a:t>μ</a:t>
              </a:r>
              <a:r>
                <a:rPr lang="zh-CN" altLang="en-US">
                  <a:solidFill>
                    <a:srgbClr val="000000"/>
                  </a:solidFill>
                  <a:latin typeface="宋体" pitchFamily="2" charset="-122"/>
                  <a:cs typeface="Times New Roman" pitchFamily="18" charset="0"/>
                </a:rPr>
                <a:t>为</a:t>
              </a:r>
              <a:r>
                <a:rPr lang="en-US" altLang="zh-CN" i="1">
                  <a:solidFill>
                    <a:srgbClr val="000000"/>
                  </a:solidFill>
                  <a:latin typeface="宋体" pitchFamily="2" charset="-122"/>
                  <a:cs typeface="Times New Roman" pitchFamily="18" charset="0"/>
                </a:rPr>
                <a:t>p</a:t>
              </a:r>
              <a:r>
                <a:rPr lang="zh-CN" altLang="en-US">
                  <a:solidFill>
                    <a:srgbClr val="000000"/>
                  </a:solidFill>
                  <a:latin typeface="宋体" pitchFamily="2" charset="-122"/>
                  <a:cs typeface="Times New Roman" pitchFamily="18" charset="0"/>
                </a:rPr>
                <a:t>行中的最小元素且存在一列（例如</a:t>
              </a:r>
              <a:r>
                <a:rPr lang="en-US" altLang="zh-CN" i="1">
                  <a:solidFill>
                    <a:srgbClr val="000000"/>
                  </a:solidFill>
                  <a:latin typeface="宋体" pitchFamily="2" charset="-122"/>
                  <a:cs typeface="Times New Roman" pitchFamily="18" charset="0"/>
                </a:rPr>
                <a:t>q</a:t>
              </a:r>
              <a:r>
                <a:rPr lang="zh-CN" altLang="en-US">
                  <a:solidFill>
                    <a:srgbClr val="000000"/>
                  </a:solidFill>
                  <a:latin typeface="宋体" pitchFamily="2" charset="-122"/>
                  <a:cs typeface="Times New Roman" pitchFamily="18" charset="0"/>
                </a:rPr>
                <a:t>列），－</a:t>
              </a:r>
              <a:r>
                <a:rPr lang="en-US" altLang="zh-CN" i="1">
                  <a:solidFill>
                    <a:srgbClr val="000000"/>
                  </a:solidFill>
                  <a:latin typeface="宋体" pitchFamily="2" charset="-122"/>
                  <a:cs typeface="Times New Roman" pitchFamily="18" charset="0"/>
                </a:rPr>
                <a:t>ν</a:t>
              </a:r>
              <a:r>
                <a:rPr lang="zh-CN" altLang="en-US">
                  <a:solidFill>
                    <a:srgbClr val="000000"/>
                  </a:solidFill>
                  <a:latin typeface="宋体" pitchFamily="2" charset="-122"/>
                  <a:cs typeface="Times New Roman" pitchFamily="18" charset="0"/>
                </a:rPr>
                <a:t>为</a:t>
              </a:r>
              <a:r>
                <a:rPr lang="en-US" altLang="zh-CN" i="1">
                  <a:solidFill>
                    <a:srgbClr val="000000"/>
                  </a:solidFill>
                  <a:latin typeface="宋体" pitchFamily="2" charset="-122"/>
                  <a:cs typeface="Times New Roman" pitchFamily="18" charset="0"/>
                </a:rPr>
                <a:t>q</a:t>
              </a:r>
              <a:r>
                <a:rPr lang="zh-CN" altLang="en-US">
                  <a:solidFill>
                    <a:srgbClr val="000000"/>
                  </a:solidFill>
                  <a:latin typeface="宋体" pitchFamily="2" charset="-122"/>
                  <a:cs typeface="Times New Roman" pitchFamily="18" charset="0"/>
                </a:rPr>
                <a:t>列中的最大元素。故有</a:t>
              </a:r>
              <a:endParaRPr lang="zh-CN" altLang="en-US" i="1">
                <a:solidFill>
                  <a:srgbClr val="000000"/>
                </a:solidFill>
                <a:latin typeface="宋体" pitchFamily="2" charset="-122"/>
                <a:cs typeface="Times New Roman" pitchFamily="18" charset="0"/>
              </a:endParaRPr>
            </a:p>
            <a:p>
              <a:r>
                <a:rPr lang="zh-CN" altLang="en-US" i="1">
                  <a:solidFill>
                    <a:srgbClr val="000000"/>
                  </a:solidFill>
                  <a:latin typeface="宋体" pitchFamily="2" charset="-122"/>
                  <a:cs typeface="Times New Roman" pitchFamily="18" charset="0"/>
                </a:rPr>
                <a:t>               </a:t>
              </a:r>
              <a:r>
                <a:rPr lang="en-US" altLang="zh-CN" i="1">
                  <a:solidFill>
                    <a:srgbClr val="000000"/>
                  </a:solidFill>
                  <a:latin typeface="宋体" pitchFamily="2" charset="-122"/>
                  <a:cs typeface="Times New Roman" pitchFamily="18" charset="0"/>
                </a:rPr>
                <a:t>a</a:t>
              </a:r>
              <a:r>
                <a:rPr lang="en-US" altLang="zh-CN" i="1" baseline="-30000">
                  <a:solidFill>
                    <a:srgbClr val="000000"/>
                  </a:solidFill>
                  <a:latin typeface="宋体" pitchFamily="2" charset="-122"/>
                  <a:cs typeface="Times New Roman" pitchFamily="18" charset="0"/>
                </a:rPr>
                <a:t>pq</a:t>
              </a:r>
              <a:r>
                <a:rPr lang="en-US" altLang="zh-CN">
                  <a:solidFill>
                    <a:srgbClr val="000000"/>
                  </a:solidFill>
                  <a:latin typeface="宋体" pitchFamily="2" charset="-122"/>
                  <a:cs typeface="Times New Roman" pitchFamily="18" charset="0"/>
                </a:rPr>
                <a:t>≥</a:t>
              </a:r>
              <a:r>
                <a:rPr lang="en-US" altLang="zh-CN" i="1">
                  <a:solidFill>
                    <a:srgbClr val="000000"/>
                  </a:solidFill>
                  <a:latin typeface="宋体" pitchFamily="2" charset="-122"/>
                  <a:cs typeface="Times New Roman" pitchFamily="18" charset="0"/>
                </a:rPr>
                <a:t>μ</a:t>
              </a:r>
              <a:r>
                <a:rPr lang="zh-CN" altLang="en-US">
                  <a:solidFill>
                    <a:srgbClr val="000000"/>
                  </a:solidFill>
                  <a:latin typeface="宋体" pitchFamily="2" charset="-122"/>
                  <a:cs typeface="Times New Roman" pitchFamily="18" charset="0"/>
                </a:rPr>
                <a:t>且</a:t>
              </a:r>
              <a:r>
                <a:rPr lang="en-US" altLang="zh-CN" i="1">
                  <a:solidFill>
                    <a:srgbClr val="000000"/>
                  </a:solidFill>
                  <a:latin typeface="宋体" pitchFamily="2" charset="-122"/>
                  <a:cs typeface="Times New Roman" pitchFamily="18" charset="0"/>
                </a:rPr>
                <a:t>a</a:t>
              </a:r>
              <a:r>
                <a:rPr lang="en-US" altLang="zh-CN" i="1" baseline="-30000">
                  <a:solidFill>
                    <a:srgbClr val="000000"/>
                  </a:solidFill>
                  <a:latin typeface="宋体" pitchFamily="2" charset="-122"/>
                  <a:cs typeface="Times New Roman" pitchFamily="18" charset="0"/>
                </a:rPr>
                <a:t>pq</a:t>
              </a:r>
              <a:r>
                <a:rPr lang="en-US" altLang="zh-CN">
                  <a:solidFill>
                    <a:srgbClr val="000000"/>
                  </a:solidFill>
                  <a:latin typeface="宋体" pitchFamily="2" charset="-122"/>
                  <a:cs typeface="Times New Roman" pitchFamily="18" charset="0"/>
                </a:rPr>
                <a:t>≤</a:t>
              </a:r>
              <a:r>
                <a:rPr lang="zh-CN" altLang="en-US">
                  <a:solidFill>
                    <a:srgbClr val="000000"/>
                  </a:solidFill>
                  <a:latin typeface="宋体" pitchFamily="2" charset="-122"/>
                  <a:cs typeface="Times New Roman" pitchFamily="18" charset="0"/>
                </a:rPr>
                <a:t>－</a:t>
              </a:r>
              <a:r>
                <a:rPr lang="en-US" altLang="zh-CN">
                  <a:solidFill>
                    <a:srgbClr val="000000"/>
                  </a:solidFill>
                  <a:latin typeface="宋体" pitchFamily="2" charset="-122"/>
                  <a:cs typeface="Times New Roman" pitchFamily="18" charset="0"/>
                </a:rPr>
                <a:t>ν</a:t>
              </a:r>
            </a:p>
            <a:p>
              <a:endParaRPr lang="en-US" altLang="zh-CN">
                <a:solidFill>
                  <a:srgbClr val="000000"/>
                </a:solidFill>
                <a:latin typeface="宋体" pitchFamily="2" charset="-122"/>
                <a:cs typeface="Times New Roman" pitchFamily="18" charset="0"/>
              </a:endParaRPr>
            </a:p>
            <a:p>
              <a:r>
                <a:rPr lang="zh-CN" altLang="en-US">
                  <a:solidFill>
                    <a:srgbClr val="000000"/>
                  </a:solidFill>
                  <a:latin typeface="宋体" pitchFamily="2" charset="-122"/>
                  <a:cs typeface="Times New Roman" pitchFamily="18" charset="0"/>
                </a:rPr>
                <a:t>又因</a:t>
              </a:r>
              <a:r>
                <a:rPr lang="en-US" altLang="zh-CN" i="1">
                  <a:solidFill>
                    <a:srgbClr val="000000"/>
                  </a:solidFill>
                  <a:latin typeface="宋体" pitchFamily="2" charset="-122"/>
                  <a:cs typeface="Times New Roman" pitchFamily="18" charset="0"/>
                </a:rPr>
                <a:t>μ</a:t>
              </a:r>
              <a:r>
                <a:rPr lang="en-US" altLang="zh-CN">
                  <a:solidFill>
                    <a:srgbClr val="000000"/>
                  </a:solidFill>
                  <a:latin typeface="宋体" pitchFamily="2" charset="-122"/>
                  <a:cs typeface="Times New Roman" pitchFamily="18" charset="0"/>
                </a:rPr>
                <a:t>+ν= 0</a:t>
              </a:r>
              <a:r>
                <a:rPr lang="zh-CN" altLang="en-US">
                  <a:solidFill>
                    <a:srgbClr val="000000"/>
                  </a:solidFill>
                  <a:latin typeface="宋体" pitchFamily="2" charset="-122"/>
                  <a:cs typeface="Times New Roman" pitchFamily="18" charset="0"/>
                </a:rPr>
                <a:t>，所以</a:t>
              </a:r>
              <a:r>
                <a:rPr lang="en-US" altLang="zh-CN" i="1">
                  <a:solidFill>
                    <a:srgbClr val="000000"/>
                  </a:solidFill>
                  <a:latin typeface="宋体" pitchFamily="2" charset="-122"/>
                  <a:cs typeface="Times New Roman" pitchFamily="18" charset="0"/>
                </a:rPr>
                <a:t>μ</a:t>
              </a:r>
              <a:r>
                <a:rPr lang="en-US" altLang="zh-CN">
                  <a:solidFill>
                    <a:srgbClr val="000000"/>
                  </a:solidFill>
                  <a:latin typeface="宋体" pitchFamily="2" charset="-122"/>
                  <a:cs typeface="Times New Roman" pitchFamily="18" charset="0"/>
                </a:rPr>
                <a:t>=</a:t>
              </a:r>
              <a:r>
                <a:rPr lang="zh-CN" altLang="en-US">
                  <a:solidFill>
                    <a:srgbClr val="000000"/>
                  </a:solidFill>
                  <a:latin typeface="宋体" pitchFamily="2" charset="-122"/>
                  <a:cs typeface="Times New Roman" pitchFamily="18" charset="0"/>
                </a:rPr>
                <a:t>－</a:t>
              </a:r>
              <a:r>
                <a:rPr lang="en-US" altLang="zh-CN">
                  <a:solidFill>
                    <a:srgbClr val="000000"/>
                  </a:solidFill>
                  <a:latin typeface="宋体" pitchFamily="2" charset="-122"/>
                  <a:cs typeface="Times New Roman" pitchFamily="18" charset="0"/>
                </a:rPr>
                <a:t>ν</a:t>
              </a:r>
              <a:r>
                <a:rPr lang="zh-CN" altLang="en-US">
                  <a:solidFill>
                    <a:srgbClr val="000000"/>
                  </a:solidFill>
                  <a:latin typeface="宋体" pitchFamily="2" charset="-122"/>
                  <a:cs typeface="Times New Roman" pitchFamily="18" charset="0"/>
                </a:rPr>
                <a:t>，从而得出</a:t>
              </a:r>
              <a:r>
                <a:rPr lang="en-US" altLang="zh-CN" i="1">
                  <a:solidFill>
                    <a:srgbClr val="000000"/>
                  </a:solidFill>
                  <a:latin typeface="宋体" pitchFamily="2" charset="-122"/>
                  <a:cs typeface="Times New Roman" pitchFamily="18" charset="0"/>
                </a:rPr>
                <a:t>a</a:t>
              </a:r>
              <a:r>
                <a:rPr lang="en-US" altLang="zh-CN" i="1" baseline="-30000">
                  <a:solidFill>
                    <a:srgbClr val="000000"/>
                  </a:solidFill>
                  <a:latin typeface="宋体" pitchFamily="2" charset="-122"/>
                  <a:cs typeface="Times New Roman" pitchFamily="18" charset="0"/>
                </a:rPr>
                <a:t>pq</a:t>
              </a:r>
              <a:r>
                <a:rPr lang="en-US" altLang="zh-CN">
                  <a:solidFill>
                    <a:srgbClr val="000000"/>
                  </a:solidFill>
                  <a:latin typeface="宋体" pitchFamily="2" charset="-122"/>
                  <a:cs typeface="Times New Roman" pitchFamily="18" charset="0"/>
                </a:rPr>
                <a:t>=</a:t>
              </a:r>
              <a:r>
                <a:rPr lang="en-US" altLang="zh-CN" i="1">
                  <a:solidFill>
                    <a:srgbClr val="000000"/>
                  </a:solidFill>
                  <a:latin typeface="宋体" pitchFamily="2" charset="-122"/>
                  <a:cs typeface="Times New Roman" pitchFamily="18" charset="0"/>
                </a:rPr>
                <a:t>μ</a:t>
              </a:r>
              <a:r>
                <a:rPr lang="zh-CN" altLang="en-US">
                  <a:solidFill>
                    <a:srgbClr val="000000"/>
                  </a:solidFill>
                  <a:latin typeface="宋体" pitchFamily="2" charset="-122"/>
                  <a:cs typeface="Times New Roman" pitchFamily="18" charset="0"/>
                </a:rPr>
                <a:t>，</a:t>
              </a:r>
              <a:r>
                <a:rPr lang="en-US" altLang="zh-CN" i="1">
                  <a:solidFill>
                    <a:srgbClr val="000000"/>
                  </a:solidFill>
                  <a:latin typeface="宋体" pitchFamily="2" charset="-122"/>
                  <a:cs typeface="Times New Roman" pitchFamily="18" charset="0"/>
                </a:rPr>
                <a:t>a</a:t>
              </a:r>
              <a:r>
                <a:rPr lang="en-US" altLang="zh-CN" i="1" baseline="-30000">
                  <a:solidFill>
                    <a:srgbClr val="000000"/>
                  </a:solidFill>
                  <a:latin typeface="宋体" pitchFamily="2" charset="-122"/>
                  <a:cs typeface="Times New Roman" pitchFamily="18" charset="0"/>
                </a:rPr>
                <a:t>pq</a:t>
              </a:r>
              <a:r>
                <a:rPr lang="zh-CN" altLang="en-US">
                  <a:solidFill>
                    <a:srgbClr val="000000"/>
                  </a:solidFill>
                  <a:latin typeface="宋体" pitchFamily="2" charset="-122"/>
                  <a:cs typeface="Times New Roman" pitchFamily="18" charset="0"/>
                </a:rPr>
                <a:t>为赢得矩阵的鞍点，（   </a:t>
              </a:r>
              <a:r>
                <a:rPr lang="en-US" altLang="zh-CN" i="1" baseline="-30000">
                  <a:solidFill>
                    <a:srgbClr val="000000"/>
                  </a:solidFill>
                  <a:latin typeface="宋体" pitchFamily="2" charset="-122"/>
                  <a:cs typeface="Times New Roman" pitchFamily="18" charset="0"/>
                </a:rPr>
                <a:t>p</a:t>
              </a:r>
              <a:r>
                <a:rPr lang="en-US" altLang="zh-CN">
                  <a:solidFill>
                    <a:srgbClr val="000000"/>
                  </a:solidFill>
                  <a:latin typeface="宋体" pitchFamily="2" charset="-122"/>
                  <a:cs typeface="Times New Roman" pitchFamily="18" charset="0"/>
                </a:rPr>
                <a:t>,  </a:t>
              </a:r>
              <a:r>
                <a:rPr lang="en-US" altLang="zh-CN" i="1" baseline="-30000">
                  <a:solidFill>
                    <a:srgbClr val="000000"/>
                  </a:solidFill>
                  <a:latin typeface="宋体" pitchFamily="2" charset="-122"/>
                  <a:cs typeface="Times New Roman" pitchFamily="18" charset="0"/>
                </a:rPr>
                <a:t>q</a:t>
              </a:r>
              <a:r>
                <a:rPr lang="zh-CN" altLang="en-US">
                  <a:solidFill>
                    <a:srgbClr val="000000"/>
                  </a:solidFill>
                  <a:latin typeface="宋体" pitchFamily="2" charset="-122"/>
                  <a:cs typeface="Times New Roman" pitchFamily="18" charset="0"/>
                </a:rPr>
                <a:t>）为</a:t>
              </a:r>
              <a:r>
                <a:rPr lang="en-US" altLang="zh-CN" i="1">
                  <a:solidFill>
                    <a:srgbClr val="000000"/>
                  </a:solidFill>
                  <a:latin typeface="宋体" pitchFamily="2" charset="-122"/>
                  <a:cs typeface="Times New Roman" pitchFamily="18" charset="0"/>
                </a:rPr>
                <a:t>G</a:t>
              </a:r>
              <a:r>
                <a:rPr lang="zh-CN" altLang="en-US">
                  <a:solidFill>
                    <a:srgbClr val="000000"/>
                  </a:solidFill>
                  <a:latin typeface="宋体" pitchFamily="2" charset="-122"/>
                  <a:cs typeface="Times New Roman" pitchFamily="18" charset="0"/>
                </a:rPr>
                <a:t>的稳定解。</a:t>
              </a:r>
              <a:r>
                <a:rPr lang="zh-CN" altLang="en-US" sz="1800" b="0">
                  <a:latin typeface="Arial" charset="0"/>
                </a:rPr>
                <a:t> </a:t>
              </a:r>
            </a:p>
          </p:txBody>
        </p:sp>
        <p:graphicFrame>
          <p:nvGraphicFramePr>
            <p:cNvPr id="23571" name="Object 19"/>
            <p:cNvGraphicFramePr>
              <a:graphicFrameLocks noChangeAspect="1"/>
            </p:cNvGraphicFramePr>
            <p:nvPr/>
          </p:nvGraphicFramePr>
          <p:xfrm>
            <a:off x="1656" y="3566"/>
            <a:ext cx="181" cy="170"/>
          </p:xfrm>
          <a:graphic>
            <a:graphicData uri="http://schemas.openxmlformats.org/presentationml/2006/ole">
              <mc:AlternateContent xmlns:mc="http://schemas.openxmlformats.org/markup-compatibility/2006">
                <mc:Choice xmlns:v="urn:schemas-microsoft-com:vml" Requires="v">
                  <p:oleObj spid="_x0000_s23580" r:id="rId7" imgW="152334" imgH="139639" progId="Equation.DSMT4">
                    <p:embed/>
                  </p:oleObj>
                </mc:Choice>
                <mc:Fallback>
                  <p:oleObj r:id="rId7" imgW="152334" imgH="139639"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6" y="3566"/>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73" name="Object 21"/>
            <p:cNvGraphicFramePr>
              <a:graphicFrameLocks noChangeAspect="1"/>
            </p:cNvGraphicFramePr>
            <p:nvPr/>
          </p:nvGraphicFramePr>
          <p:xfrm>
            <a:off x="1972" y="3567"/>
            <a:ext cx="182" cy="226"/>
          </p:xfrm>
          <a:graphic>
            <a:graphicData uri="http://schemas.openxmlformats.org/presentationml/2006/ole">
              <mc:AlternateContent xmlns:mc="http://schemas.openxmlformats.org/markup-compatibility/2006">
                <mc:Choice xmlns:v="urn:schemas-microsoft-com:vml" Requires="v">
                  <p:oleObj spid="_x0000_s23581" r:id="rId9" imgW="164957" imgH="203024" progId="Equation.DSMT4">
                    <p:embed/>
                  </p:oleObj>
                </mc:Choice>
                <mc:Fallback>
                  <p:oleObj r:id="rId9" imgW="164957" imgH="203024"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2" y="3567"/>
                          <a:ext cx="182"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3563"/>
                                        </p:tgtEl>
                                        <p:attrNameLst>
                                          <p:attrName>style.visibility</p:attrName>
                                        </p:attrNameLst>
                                      </p:cBhvr>
                                      <p:to>
                                        <p:strVal val="visible"/>
                                      </p:to>
                                    </p:set>
                                    <p:anim calcmode="lin" valueType="num">
                                      <p:cBhvr>
                                        <p:cTn id="7" dur="1000" fill="hold"/>
                                        <p:tgtEl>
                                          <p:spTgt spid="23563"/>
                                        </p:tgtEl>
                                        <p:attrNameLst>
                                          <p:attrName>ppt_x</p:attrName>
                                        </p:attrNameLst>
                                      </p:cBhvr>
                                      <p:tavLst>
                                        <p:tav tm="0">
                                          <p:val>
                                            <p:strVal val="#ppt_x-.2"/>
                                          </p:val>
                                        </p:tav>
                                        <p:tav tm="100000">
                                          <p:val>
                                            <p:strVal val="#ppt_x"/>
                                          </p:val>
                                        </p:tav>
                                      </p:tavLst>
                                    </p:anim>
                                    <p:anim calcmode="lin" valueType="num">
                                      <p:cBhvr>
                                        <p:cTn id="8" dur="1000" fill="hold"/>
                                        <p:tgtEl>
                                          <p:spTgt spid="23563"/>
                                        </p:tgtEl>
                                        <p:attrNameLst>
                                          <p:attrName>ppt_y</p:attrName>
                                        </p:attrNameLst>
                                      </p:cBhvr>
                                      <p:tavLst>
                                        <p:tav tm="0">
                                          <p:val>
                                            <p:strVal val="#ppt_y"/>
                                          </p:val>
                                        </p:tav>
                                        <p:tav tm="100000">
                                          <p:val>
                                            <p:strVal val="#ppt_y"/>
                                          </p:val>
                                        </p:tav>
                                      </p:tavLst>
                                    </p:anim>
                                    <p:animEffect transition="in" filter="wipe(right)" prLst="gradientSize: 0.1">
                                      <p:cBhvr>
                                        <p:cTn id="9" dur="1000"/>
                                        <p:tgtEl>
                                          <p:spTgt spid="2356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3576"/>
                                        </p:tgtEl>
                                        <p:attrNameLst>
                                          <p:attrName>style.visibility</p:attrName>
                                        </p:attrNameLst>
                                      </p:cBhvr>
                                      <p:to>
                                        <p:strVal val="visible"/>
                                      </p:to>
                                    </p:set>
                                    <p:anim calcmode="lin" valueType="num">
                                      <p:cBhvr>
                                        <p:cTn id="14" dur="1000" fill="hold"/>
                                        <p:tgtEl>
                                          <p:spTgt spid="23576"/>
                                        </p:tgtEl>
                                        <p:attrNameLst>
                                          <p:attrName>ppt_x</p:attrName>
                                        </p:attrNameLst>
                                      </p:cBhvr>
                                      <p:tavLst>
                                        <p:tav tm="0">
                                          <p:val>
                                            <p:strVal val="#ppt_x-.2"/>
                                          </p:val>
                                        </p:tav>
                                        <p:tav tm="100000">
                                          <p:val>
                                            <p:strVal val="#ppt_x"/>
                                          </p:val>
                                        </p:tav>
                                      </p:tavLst>
                                    </p:anim>
                                    <p:anim calcmode="lin" valueType="num">
                                      <p:cBhvr>
                                        <p:cTn id="15" dur="1000" fill="hold"/>
                                        <p:tgtEl>
                                          <p:spTgt spid="2357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35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564"/>
                                        </p:tgtEl>
                                        <p:attrNameLst>
                                          <p:attrName>style.visibility</p:attrName>
                                        </p:attrNameLst>
                                      </p:cBhvr>
                                      <p:to>
                                        <p:strVal val="visible"/>
                                      </p:to>
                                    </p:set>
                                    <p:animEffect transition="in" filter="wipe(left)">
                                      <p:cBhvr>
                                        <p:cTn id="21" dur="500"/>
                                        <p:tgtEl>
                                          <p:spTgt spid="235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565"/>
                                        </p:tgtEl>
                                        <p:attrNameLst>
                                          <p:attrName>style.visibility</p:attrName>
                                        </p:attrNameLst>
                                      </p:cBhvr>
                                      <p:to>
                                        <p:strVal val="visible"/>
                                      </p:to>
                                    </p:set>
                                    <p:animEffect transition="in" filter="wipe(left)">
                                      <p:cBhvr>
                                        <p:cTn id="26" dur="500"/>
                                        <p:tgtEl>
                                          <p:spTgt spid="235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23567"/>
                                        </p:tgtEl>
                                        <p:attrNameLst>
                                          <p:attrName>style.visibility</p:attrName>
                                        </p:attrNameLst>
                                      </p:cBhvr>
                                      <p:to>
                                        <p:strVal val="visible"/>
                                      </p:to>
                                    </p:set>
                                    <p:anim calcmode="lin" valueType="num">
                                      <p:cBhvr>
                                        <p:cTn id="31" dur="1000" fill="hold"/>
                                        <p:tgtEl>
                                          <p:spTgt spid="23567"/>
                                        </p:tgtEl>
                                        <p:attrNameLst>
                                          <p:attrName>ppt_x</p:attrName>
                                        </p:attrNameLst>
                                      </p:cBhvr>
                                      <p:tavLst>
                                        <p:tav tm="0">
                                          <p:val>
                                            <p:strVal val="#ppt_x-.2"/>
                                          </p:val>
                                        </p:tav>
                                        <p:tav tm="100000">
                                          <p:val>
                                            <p:strVal val="#ppt_x"/>
                                          </p:val>
                                        </p:tav>
                                      </p:tavLst>
                                    </p:anim>
                                    <p:anim calcmode="lin" valueType="num">
                                      <p:cBhvr>
                                        <p:cTn id="32" dur="1000" fill="hold"/>
                                        <p:tgtEl>
                                          <p:spTgt spid="23567"/>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356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3569"/>
                                        </p:tgtEl>
                                        <p:attrNameLst>
                                          <p:attrName>style.visibility</p:attrName>
                                        </p:attrNameLst>
                                      </p:cBhvr>
                                      <p:to>
                                        <p:strVal val="visible"/>
                                      </p:to>
                                    </p:set>
                                    <p:anim calcmode="lin" valueType="num">
                                      <p:cBhvr additive="base">
                                        <p:cTn id="38" dur="500" fill="hold"/>
                                        <p:tgtEl>
                                          <p:spTgt spid="23569"/>
                                        </p:tgtEl>
                                        <p:attrNameLst>
                                          <p:attrName>ppt_x</p:attrName>
                                        </p:attrNameLst>
                                      </p:cBhvr>
                                      <p:tavLst>
                                        <p:tav tm="0">
                                          <p:val>
                                            <p:strVal val="#ppt_x"/>
                                          </p:val>
                                        </p:tav>
                                        <p:tav tm="100000">
                                          <p:val>
                                            <p:strVal val="#ppt_x"/>
                                          </p:val>
                                        </p:tav>
                                      </p:tavLst>
                                    </p:anim>
                                    <p:anim calcmode="lin" valueType="num">
                                      <p:cBhvr additive="base">
                                        <p:cTn id="39" dur="500" fill="hold"/>
                                        <p:tgtEl>
                                          <p:spTgt spid="23569"/>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7" presetClass="entr" presetSubtype="0" fill="hold" nodeType="clickEffect">
                                  <p:stCondLst>
                                    <p:cond delay="0"/>
                                  </p:stCondLst>
                                  <p:childTnLst>
                                    <p:set>
                                      <p:cBhvr>
                                        <p:cTn id="43" dur="1" fill="hold">
                                          <p:stCondLst>
                                            <p:cond delay="0"/>
                                          </p:stCondLst>
                                        </p:cTn>
                                        <p:tgtEl>
                                          <p:spTgt spid="23577"/>
                                        </p:tgtEl>
                                        <p:attrNameLst>
                                          <p:attrName>style.visibility</p:attrName>
                                        </p:attrNameLst>
                                      </p:cBhvr>
                                      <p:to>
                                        <p:strVal val="visible"/>
                                      </p:to>
                                    </p:set>
                                    <p:animEffect transition="in" filter="fade">
                                      <p:cBhvr>
                                        <p:cTn id="44" dur="1000"/>
                                        <p:tgtEl>
                                          <p:spTgt spid="23577"/>
                                        </p:tgtEl>
                                      </p:cBhvr>
                                    </p:animEffect>
                                    <p:anim calcmode="lin" valueType="num">
                                      <p:cBhvr>
                                        <p:cTn id="45" dur="1000" fill="hold"/>
                                        <p:tgtEl>
                                          <p:spTgt spid="23577"/>
                                        </p:tgtEl>
                                        <p:attrNameLst>
                                          <p:attrName>ppt_x</p:attrName>
                                        </p:attrNameLst>
                                      </p:cBhvr>
                                      <p:tavLst>
                                        <p:tav tm="0">
                                          <p:val>
                                            <p:strVal val="#ppt_x"/>
                                          </p:val>
                                        </p:tav>
                                        <p:tav tm="100000">
                                          <p:val>
                                            <p:strVal val="#ppt_x"/>
                                          </p:val>
                                        </p:tav>
                                      </p:tavLst>
                                    </p:anim>
                                    <p:anim calcmode="lin" valueType="num">
                                      <p:cBhvr>
                                        <p:cTn id="46" dur="900" decel="100000" fill="hold"/>
                                        <p:tgtEl>
                                          <p:spTgt spid="23577"/>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2357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4" grpId="0"/>
      <p:bldP spid="23565" grpId="0"/>
      <p:bldP spid="23567" grpId="0"/>
      <p:bldP spid="2356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4"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4585" name="Group 9"/>
          <p:cNvGrpSpPr>
            <a:grpSpLocks/>
          </p:cNvGrpSpPr>
          <p:nvPr/>
        </p:nvGrpSpPr>
        <p:grpSpPr bwMode="auto">
          <a:xfrm>
            <a:off x="323850" y="404813"/>
            <a:ext cx="8416925" cy="396875"/>
            <a:chOff x="340" y="465"/>
            <a:chExt cx="5302" cy="250"/>
          </a:xfrm>
        </p:grpSpPr>
        <p:sp>
          <p:nvSpPr>
            <p:cNvPr id="24580" name="Text Box 4"/>
            <p:cNvSpPr txBox="1">
              <a:spLocks noChangeArrowheads="1"/>
            </p:cNvSpPr>
            <p:nvPr/>
          </p:nvSpPr>
          <p:spPr bwMode="auto">
            <a:xfrm>
              <a:off x="340" y="465"/>
              <a:ext cx="5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FF5050"/>
                  </a:solidFill>
                  <a:latin typeface="宋体" pitchFamily="2" charset="-122"/>
                  <a:cs typeface="Times New Roman" pitchFamily="18" charset="0"/>
                </a:rPr>
                <a:t>（必要性）</a:t>
              </a:r>
              <a:r>
                <a:rPr lang="zh-CN" altLang="en-US">
                  <a:solidFill>
                    <a:srgbClr val="000000"/>
                  </a:solidFill>
                  <a:latin typeface="宋体" pitchFamily="2" charset="-122"/>
                  <a:cs typeface="Times New Roman" pitchFamily="18" charset="0"/>
                </a:rPr>
                <a:t>若</a:t>
              </a:r>
              <a:r>
                <a:rPr lang="en-US" altLang="zh-CN" i="1">
                  <a:solidFill>
                    <a:srgbClr val="000000"/>
                  </a:solidFill>
                  <a:latin typeface="宋体" pitchFamily="2" charset="-122"/>
                  <a:cs typeface="Times New Roman" pitchFamily="18" charset="0"/>
                </a:rPr>
                <a:t>G</a:t>
              </a:r>
              <a:r>
                <a:rPr lang="zh-CN" altLang="en-US">
                  <a:solidFill>
                    <a:srgbClr val="000000"/>
                  </a:solidFill>
                  <a:latin typeface="宋体" pitchFamily="2" charset="-122"/>
                  <a:cs typeface="Times New Roman" pitchFamily="18" charset="0"/>
                </a:rPr>
                <a:t>具有稳定解（   </a:t>
              </a:r>
              <a:r>
                <a:rPr lang="en-US" altLang="zh-CN" i="1" baseline="-30000">
                  <a:solidFill>
                    <a:srgbClr val="000000"/>
                  </a:solidFill>
                  <a:latin typeface="宋体" pitchFamily="2" charset="-122"/>
                  <a:cs typeface="Times New Roman" pitchFamily="18" charset="0"/>
                </a:rPr>
                <a:t>p </a:t>
              </a:r>
              <a:r>
                <a:rPr lang="en-US" altLang="zh-CN">
                  <a:solidFill>
                    <a:srgbClr val="000000"/>
                  </a:solidFill>
                  <a:latin typeface="宋体" pitchFamily="2" charset="-122"/>
                  <a:cs typeface="Times New Roman" pitchFamily="18" charset="0"/>
                </a:rPr>
                <a:t>,  </a:t>
              </a:r>
              <a:r>
                <a:rPr lang="en-US" altLang="zh-CN" i="1" baseline="-30000">
                  <a:solidFill>
                    <a:srgbClr val="000000"/>
                  </a:solidFill>
                  <a:latin typeface="宋体" pitchFamily="2" charset="-122"/>
                  <a:cs typeface="Times New Roman" pitchFamily="18" charset="0"/>
                </a:rPr>
                <a:t>q </a:t>
              </a:r>
              <a:r>
                <a:rPr lang="zh-CN" altLang="en-US">
                  <a:solidFill>
                    <a:srgbClr val="000000"/>
                  </a:solidFill>
                  <a:latin typeface="宋体" pitchFamily="2" charset="-122"/>
                  <a:cs typeface="Times New Roman" pitchFamily="18" charset="0"/>
                </a:rPr>
                <a:t>），则</a:t>
              </a:r>
              <a:r>
                <a:rPr lang="en-US" altLang="zh-CN" i="1">
                  <a:solidFill>
                    <a:srgbClr val="000000"/>
                  </a:solidFill>
                  <a:latin typeface="宋体" pitchFamily="2" charset="-122"/>
                  <a:cs typeface="Times New Roman" pitchFamily="18" charset="0"/>
                </a:rPr>
                <a:t>a</a:t>
              </a:r>
              <a:r>
                <a:rPr lang="en-US" altLang="zh-CN" i="1" baseline="-30000">
                  <a:solidFill>
                    <a:srgbClr val="000000"/>
                  </a:solidFill>
                  <a:latin typeface="宋体" pitchFamily="2" charset="-122"/>
                  <a:cs typeface="Times New Roman" pitchFamily="18" charset="0"/>
                </a:rPr>
                <a:t>pq</a:t>
              </a:r>
              <a:r>
                <a:rPr lang="zh-CN" altLang="en-US">
                  <a:solidFill>
                    <a:srgbClr val="000000"/>
                  </a:solidFill>
                  <a:latin typeface="宋体" pitchFamily="2" charset="-122"/>
                  <a:cs typeface="Times New Roman" pitchFamily="18" charset="0"/>
                </a:rPr>
                <a:t>为赢得矩阵的鞍点。故有</a:t>
              </a:r>
              <a:r>
                <a:rPr lang="zh-CN" altLang="en-US" sz="1800" b="0">
                  <a:latin typeface="Arial" charset="0"/>
                </a:rPr>
                <a:t> </a:t>
              </a:r>
            </a:p>
          </p:txBody>
        </p:sp>
        <p:graphicFrame>
          <p:nvGraphicFramePr>
            <p:cNvPr id="24581" name="Object 5"/>
            <p:cNvGraphicFramePr>
              <a:graphicFrameLocks noChangeAspect="1"/>
            </p:cNvGraphicFramePr>
            <p:nvPr/>
          </p:nvGraphicFramePr>
          <p:xfrm>
            <a:off x="2472" y="527"/>
            <a:ext cx="181" cy="170"/>
          </p:xfrm>
          <a:graphic>
            <a:graphicData uri="http://schemas.openxmlformats.org/presentationml/2006/ole">
              <mc:AlternateContent xmlns:mc="http://schemas.openxmlformats.org/markup-compatibility/2006">
                <mc:Choice xmlns:v="urn:schemas-microsoft-com:vml" Requires="v">
                  <p:oleObj spid="_x0000_s24610" r:id="rId3" imgW="152334" imgH="139639" progId="Equation.DSMT4">
                    <p:embed/>
                  </p:oleObj>
                </mc:Choice>
                <mc:Fallback>
                  <p:oleObj r:id="rId3" imgW="152334" imgH="13963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 y="527"/>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7"/>
            <p:cNvGraphicFramePr>
              <a:graphicFrameLocks noChangeAspect="1"/>
            </p:cNvGraphicFramePr>
            <p:nvPr/>
          </p:nvGraphicFramePr>
          <p:xfrm>
            <a:off x="2832" y="482"/>
            <a:ext cx="184" cy="227"/>
          </p:xfrm>
          <a:graphic>
            <a:graphicData uri="http://schemas.openxmlformats.org/presentationml/2006/ole">
              <mc:AlternateContent xmlns:mc="http://schemas.openxmlformats.org/markup-compatibility/2006">
                <mc:Choice xmlns:v="urn:schemas-microsoft-com:vml" Requires="v">
                  <p:oleObj spid="_x0000_s24611" r:id="rId5" imgW="164957" imgH="203024" progId="Equation.DSMT4">
                    <p:embed/>
                  </p:oleObj>
                </mc:Choice>
                <mc:Fallback>
                  <p:oleObj r:id="rId5" imgW="164957" imgH="203024"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2" y="482"/>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587" name="Rectangle 11"/>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zh-CN" sz="1800" b="0">
              <a:latin typeface="Arial" charset="0"/>
            </a:endParaRPr>
          </a:p>
        </p:txBody>
      </p:sp>
      <p:graphicFrame>
        <p:nvGraphicFramePr>
          <p:cNvPr id="24586" name="Object 10"/>
          <p:cNvGraphicFramePr>
            <a:graphicFrameLocks noChangeAspect="1"/>
          </p:cNvGraphicFramePr>
          <p:nvPr/>
        </p:nvGraphicFramePr>
        <p:xfrm>
          <a:off x="971550" y="981075"/>
          <a:ext cx="4032250" cy="622300"/>
        </p:xfrm>
        <a:graphic>
          <a:graphicData uri="http://schemas.openxmlformats.org/presentationml/2006/ole">
            <mc:AlternateContent xmlns:mc="http://schemas.openxmlformats.org/markup-compatibility/2006">
              <mc:Choice xmlns:v="urn:schemas-microsoft-com:vml" Requires="v">
                <p:oleObj spid="_x0000_s24612" r:id="rId7" imgW="1916868" imgH="291973" progId="Equation.DSMT4">
                  <p:embed/>
                </p:oleObj>
              </mc:Choice>
              <mc:Fallback>
                <p:oleObj r:id="rId7" imgW="1916868" imgH="291973"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981075"/>
                        <a:ext cx="403225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589" name="Object 13"/>
          <p:cNvGraphicFramePr>
            <a:graphicFrameLocks noChangeAspect="1"/>
          </p:cNvGraphicFramePr>
          <p:nvPr/>
        </p:nvGraphicFramePr>
        <p:xfrm>
          <a:off x="971550" y="1585913"/>
          <a:ext cx="4176713" cy="619125"/>
        </p:xfrm>
        <a:graphic>
          <a:graphicData uri="http://schemas.openxmlformats.org/presentationml/2006/ole">
            <mc:AlternateContent xmlns:mc="http://schemas.openxmlformats.org/markup-compatibility/2006">
              <mc:Choice xmlns:v="urn:schemas-microsoft-com:vml" Requires="v">
                <p:oleObj spid="_x0000_s24613" r:id="rId9" imgW="1993900" imgH="292100" progId="Equation.DSMT4">
                  <p:embed/>
                </p:oleObj>
              </mc:Choice>
              <mc:Fallback>
                <p:oleObj r:id="rId9" imgW="1993900" imgH="2921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1585913"/>
                        <a:ext cx="4176713"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2" name="Rectangle 16"/>
          <p:cNvSpPr>
            <a:spLocks noChangeArrowheads="1"/>
          </p:cNvSpPr>
          <p:nvPr/>
        </p:nvSpPr>
        <p:spPr bwMode="auto">
          <a:xfrm>
            <a:off x="468313" y="2168525"/>
            <a:ext cx="8370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从而可得</a:t>
            </a:r>
            <a:r>
              <a:rPr lang="en-US" altLang="zh-CN" i="1">
                <a:latin typeface="宋体" pitchFamily="2" charset="-122"/>
                <a:cs typeface="Times New Roman" pitchFamily="18" charset="0"/>
              </a:rPr>
              <a:t>μ</a:t>
            </a:r>
            <a:r>
              <a:rPr lang="en-US" altLang="zh-CN">
                <a:latin typeface="宋体" pitchFamily="2" charset="-122"/>
                <a:cs typeface="Times New Roman" pitchFamily="18" charset="0"/>
              </a:rPr>
              <a:t>+ν≥0</a:t>
            </a:r>
            <a:r>
              <a:rPr lang="zh-CN" altLang="en-US">
                <a:latin typeface="宋体" pitchFamily="2" charset="-122"/>
                <a:cs typeface="Times New Roman" pitchFamily="18" charset="0"/>
              </a:rPr>
              <a:t>，但根据定理</a:t>
            </a:r>
            <a:r>
              <a:rPr lang="en-US" altLang="zh-CN">
                <a:latin typeface="宋体" pitchFamily="2" charset="-122"/>
                <a:cs typeface="Times New Roman" pitchFamily="18" charset="0"/>
              </a:rPr>
              <a:t>8.1</a:t>
            </a:r>
            <a:r>
              <a:rPr lang="zh-CN" altLang="en-US">
                <a:latin typeface="宋体" pitchFamily="2" charset="-122"/>
                <a:cs typeface="Times New Roman" pitchFamily="18" charset="0"/>
              </a:rPr>
              <a:t>，</a:t>
            </a:r>
            <a:r>
              <a:rPr lang="en-US" altLang="zh-CN" i="1">
                <a:latin typeface="宋体" pitchFamily="2" charset="-122"/>
                <a:cs typeface="Times New Roman" pitchFamily="18" charset="0"/>
              </a:rPr>
              <a:t>μ</a:t>
            </a:r>
            <a:r>
              <a:rPr lang="en-US" altLang="zh-CN">
                <a:latin typeface="宋体" pitchFamily="2" charset="-122"/>
                <a:cs typeface="Times New Roman" pitchFamily="18" charset="0"/>
              </a:rPr>
              <a:t>+ν≤0</a:t>
            </a:r>
            <a:r>
              <a:rPr lang="zh-CN" altLang="en-US">
                <a:latin typeface="宋体" pitchFamily="2" charset="-122"/>
                <a:cs typeface="Times New Roman" pitchFamily="18" charset="0"/>
              </a:rPr>
              <a:t>必成立，故必有</a:t>
            </a:r>
            <a:r>
              <a:rPr lang="en-US" altLang="zh-CN" i="1">
                <a:latin typeface="宋体" pitchFamily="2" charset="-122"/>
                <a:cs typeface="Times New Roman" pitchFamily="18" charset="0"/>
              </a:rPr>
              <a:t>μ</a:t>
            </a:r>
            <a:r>
              <a:rPr lang="en-US" altLang="zh-CN">
                <a:latin typeface="宋体" pitchFamily="2" charset="-122"/>
                <a:cs typeface="Times New Roman" pitchFamily="18" charset="0"/>
              </a:rPr>
              <a:t>+ν=0</a:t>
            </a:r>
            <a:r>
              <a:rPr lang="zh-CN" altLang="en-US">
                <a:latin typeface="宋体" pitchFamily="2" charset="-122"/>
                <a:cs typeface="Times New Roman" pitchFamily="18" charset="0"/>
              </a:rPr>
              <a:t>。</a:t>
            </a:r>
          </a:p>
        </p:txBody>
      </p:sp>
      <p:sp>
        <p:nvSpPr>
          <p:cNvPr id="24594" name="Rectangle 18"/>
          <p:cNvSpPr>
            <a:spLocks noChangeArrowheads="1"/>
          </p:cNvSpPr>
          <p:nvPr/>
        </p:nvSpPr>
        <p:spPr bwMode="auto">
          <a:xfrm>
            <a:off x="468313" y="2678113"/>
            <a:ext cx="82819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宋体" pitchFamily="2" charset="-122"/>
                <a:cs typeface="Times New Roman" pitchFamily="18" charset="0"/>
              </a:rPr>
              <a:t>上述定理给出了对策问题有稳定解（简称为解）的充要条件。当对策问题有解时，其解可以不唯一。例如，若</a:t>
            </a:r>
            <a:r>
              <a:rPr lang="zh-CN" altLang="en-US">
                <a:latin typeface="宋体" pitchFamily="2" charset="-122"/>
              </a:rPr>
              <a:t> </a:t>
            </a:r>
          </a:p>
        </p:txBody>
      </p:sp>
      <p:sp>
        <p:nvSpPr>
          <p:cNvPr id="24596" name="Rectangle 20"/>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595" name="Object 19"/>
          <p:cNvGraphicFramePr>
            <a:graphicFrameLocks noChangeAspect="1"/>
          </p:cNvGraphicFramePr>
          <p:nvPr/>
        </p:nvGraphicFramePr>
        <p:xfrm>
          <a:off x="1403350" y="3465513"/>
          <a:ext cx="3095625" cy="1763712"/>
        </p:xfrm>
        <a:graphic>
          <a:graphicData uri="http://schemas.openxmlformats.org/presentationml/2006/ole">
            <mc:AlternateContent xmlns:mc="http://schemas.openxmlformats.org/markup-compatibility/2006">
              <mc:Choice xmlns:v="urn:schemas-microsoft-com:vml" Requires="v">
                <p:oleObj spid="_x0000_s24614" r:id="rId11" imgW="2057400" imgH="1168400" progId="Equation.DSMT4">
                  <p:embed/>
                </p:oleObj>
              </mc:Choice>
              <mc:Fallback>
                <p:oleObj r:id="rId11" imgW="2057400" imgH="116840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3465513"/>
                        <a:ext cx="3095625" cy="176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9" name="Rectangle 23"/>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604" name="Rectangle 2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606" name="Rectangle 3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4609" name="Group 33"/>
          <p:cNvGrpSpPr>
            <a:grpSpLocks/>
          </p:cNvGrpSpPr>
          <p:nvPr/>
        </p:nvGrpSpPr>
        <p:grpSpPr bwMode="auto">
          <a:xfrm>
            <a:off x="468313" y="5380038"/>
            <a:ext cx="8605837" cy="641350"/>
            <a:chOff x="327" y="3534"/>
            <a:chExt cx="5421" cy="404"/>
          </a:xfrm>
        </p:grpSpPr>
        <p:sp>
          <p:nvSpPr>
            <p:cNvPr id="24597" name="Text Box 21"/>
            <p:cNvSpPr txBox="1">
              <a:spLocks noChangeArrowheads="1"/>
            </p:cNvSpPr>
            <p:nvPr/>
          </p:nvSpPr>
          <p:spPr bwMode="auto">
            <a:xfrm>
              <a:off x="327" y="3534"/>
              <a:ext cx="542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cs typeface="Times New Roman" pitchFamily="18" charset="0"/>
                </a:rPr>
                <a:t>则易见，（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zh-CN" altLang="en-US"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4</a:t>
              </a:r>
              <a:r>
                <a:rPr lang="zh-CN" altLang="en-US" sz="1800">
                  <a:solidFill>
                    <a:srgbClr val="000000"/>
                  </a:solidFill>
                  <a:cs typeface="Times New Roman" pitchFamily="18" charset="0"/>
                </a:rPr>
                <a:t>），（    </a:t>
              </a:r>
              <a:r>
                <a:rPr lang="en-US" altLang="zh-CN" sz="1800" baseline="-30000">
                  <a:solidFill>
                    <a:srgbClr val="000000"/>
                  </a:solidFill>
                  <a:cs typeface="Times New Roman" pitchFamily="18" charset="0"/>
                </a:rPr>
                <a:t>4</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zh-CN" altLang="en-US" sz="1800">
                  <a:solidFill>
                    <a:srgbClr val="000000"/>
                  </a:solidFill>
                  <a:cs typeface="Times New Roman" pitchFamily="18" charset="0"/>
                </a:rPr>
                <a:t>），（    </a:t>
              </a:r>
              <a:r>
                <a:rPr lang="en-US" altLang="zh-CN" sz="1800" baseline="-30000">
                  <a:solidFill>
                    <a:srgbClr val="000000"/>
                  </a:solidFill>
                  <a:cs typeface="Times New Roman" pitchFamily="18" charset="0"/>
                </a:rPr>
                <a:t>4</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4</a:t>
              </a:r>
              <a:r>
                <a:rPr lang="zh-CN" altLang="en-US" sz="1800">
                  <a:solidFill>
                    <a:srgbClr val="000000"/>
                  </a:solidFill>
                  <a:cs typeface="Times New Roman" pitchFamily="18" charset="0"/>
                </a:rPr>
                <a:t>）均为此对策问题的解。</a:t>
              </a:r>
            </a:p>
            <a:p>
              <a:r>
                <a:rPr lang="zh-CN" altLang="en-US" sz="1800">
                  <a:solidFill>
                    <a:srgbClr val="000000"/>
                  </a:solidFill>
                  <a:cs typeface="Times New Roman" pitchFamily="18" charset="0"/>
                </a:rPr>
                <a:t>一般又可以证明。</a:t>
              </a:r>
            </a:p>
          </p:txBody>
        </p:sp>
        <p:graphicFrame>
          <p:nvGraphicFramePr>
            <p:cNvPr id="24598" name="Object 22"/>
            <p:cNvGraphicFramePr>
              <a:graphicFrameLocks noChangeAspect="1"/>
            </p:cNvGraphicFramePr>
            <p:nvPr/>
          </p:nvGraphicFramePr>
          <p:xfrm>
            <a:off x="1110" y="3566"/>
            <a:ext cx="182" cy="171"/>
          </p:xfrm>
          <a:graphic>
            <a:graphicData uri="http://schemas.openxmlformats.org/presentationml/2006/ole">
              <mc:AlternateContent xmlns:mc="http://schemas.openxmlformats.org/markup-compatibility/2006">
                <mc:Choice xmlns:v="urn:schemas-microsoft-com:vml" Requires="v">
                  <p:oleObj spid="_x0000_s24615" r:id="rId13" imgW="152334" imgH="139639" progId="Equation.DSMT4">
                    <p:embed/>
                  </p:oleObj>
                </mc:Choice>
                <mc:Fallback>
                  <p:oleObj r:id="rId13" imgW="152334" imgH="139639"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 y="3566"/>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00" name="Object 24"/>
            <p:cNvGraphicFramePr>
              <a:graphicFrameLocks noChangeAspect="1"/>
            </p:cNvGraphicFramePr>
            <p:nvPr/>
          </p:nvGraphicFramePr>
          <p:xfrm>
            <a:off x="1927" y="3566"/>
            <a:ext cx="182" cy="171"/>
          </p:xfrm>
          <a:graphic>
            <a:graphicData uri="http://schemas.openxmlformats.org/presentationml/2006/ole">
              <mc:AlternateContent xmlns:mc="http://schemas.openxmlformats.org/markup-compatibility/2006">
                <mc:Choice xmlns:v="urn:schemas-microsoft-com:vml" Requires="v">
                  <p:oleObj spid="_x0000_s24616" r:id="rId14" imgW="152334" imgH="139639" progId="Equation.DSMT4">
                    <p:embed/>
                  </p:oleObj>
                </mc:Choice>
                <mc:Fallback>
                  <p:oleObj r:id="rId14" imgW="152334" imgH="139639"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 y="3566"/>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01" name="Object 25"/>
            <p:cNvGraphicFramePr>
              <a:graphicFrameLocks noChangeAspect="1"/>
            </p:cNvGraphicFramePr>
            <p:nvPr/>
          </p:nvGraphicFramePr>
          <p:xfrm>
            <a:off x="2789" y="3566"/>
            <a:ext cx="182" cy="171"/>
          </p:xfrm>
          <a:graphic>
            <a:graphicData uri="http://schemas.openxmlformats.org/presentationml/2006/ole">
              <mc:AlternateContent xmlns:mc="http://schemas.openxmlformats.org/markup-compatibility/2006">
                <mc:Choice xmlns:v="urn:schemas-microsoft-com:vml" Requires="v">
                  <p:oleObj spid="_x0000_s24617" r:id="rId15" imgW="152334" imgH="139639" progId="Equation.DSMT4">
                    <p:embed/>
                  </p:oleObj>
                </mc:Choice>
                <mc:Fallback>
                  <p:oleObj r:id="rId15" imgW="152334" imgH="139639"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9" y="3566"/>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02" name="Object 26"/>
            <p:cNvGraphicFramePr>
              <a:graphicFrameLocks noChangeAspect="1"/>
            </p:cNvGraphicFramePr>
            <p:nvPr/>
          </p:nvGraphicFramePr>
          <p:xfrm>
            <a:off x="3651" y="3566"/>
            <a:ext cx="182" cy="171"/>
          </p:xfrm>
          <a:graphic>
            <a:graphicData uri="http://schemas.openxmlformats.org/presentationml/2006/ole">
              <mc:AlternateContent xmlns:mc="http://schemas.openxmlformats.org/markup-compatibility/2006">
                <mc:Choice xmlns:v="urn:schemas-microsoft-com:vml" Requires="v">
                  <p:oleObj spid="_x0000_s24618" r:id="rId16" imgW="152334" imgH="139639" progId="Equation.DSMT4">
                    <p:embed/>
                  </p:oleObj>
                </mc:Choice>
                <mc:Fallback>
                  <p:oleObj r:id="rId16" imgW="152334" imgH="139639"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 y="3566"/>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03" name="Object 27"/>
            <p:cNvGraphicFramePr>
              <a:graphicFrameLocks noChangeAspect="1"/>
            </p:cNvGraphicFramePr>
            <p:nvPr/>
          </p:nvGraphicFramePr>
          <p:xfrm>
            <a:off x="1335" y="3566"/>
            <a:ext cx="184" cy="227"/>
          </p:xfrm>
          <a:graphic>
            <a:graphicData uri="http://schemas.openxmlformats.org/presentationml/2006/ole">
              <mc:AlternateContent xmlns:mc="http://schemas.openxmlformats.org/markup-compatibility/2006">
                <mc:Choice xmlns:v="urn:schemas-microsoft-com:vml" Requires="v">
                  <p:oleObj spid="_x0000_s24619" r:id="rId17" imgW="164957" imgH="203024" progId="Equation.DSMT4">
                    <p:embed/>
                  </p:oleObj>
                </mc:Choice>
                <mc:Fallback>
                  <p:oleObj r:id="rId17" imgW="164957" imgH="203024"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5" y="3566"/>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05" name="Object 29"/>
            <p:cNvGraphicFramePr>
              <a:graphicFrameLocks noChangeAspect="1"/>
            </p:cNvGraphicFramePr>
            <p:nvPr/>
          </p:nvGraphicFramePr>
          <p:xfrm>
            <a:off x="2154" y="3566"/>
            <a:ext cx="184" cy="227"/>
          </p:xfrm>
          <a:graphic>
            <a:graphicData uri="http://schemas.openxmlformats.org/presentationml/2006/ole">
              <mc:AlternateContent xmlns:mc="http://schemas.openxmlformats.org/markup-compatibility/2006">
                <mc:Choice xmlns:v="urn:schemas-microsoft-com:vml" Requires="v">
                  <p:oleObj spid="_x0000_s24620" r:id="rId18" imgW="164957" imgH="203024" progId="Equation.DSMT4">
                    <p:embed/>
                  </p:oleObj>
                </mc:Choice>
                <mc:Fallback>
                  <p:oleObj r:id="rId18" imgW="164957" imgH="203024" progId="Equation.DSMT4">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4" y="3566"/>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07" name="Object 31"/>
            <p:cNvGraphicFramePr>
              <a:graphicFrameLocks noChangeAspect="1"/>
            </p:cNvGraphicFramePr>
            <p:nvPr/>
          </p:nvGraphicFramePr>
          <p:xfrm>
            <a:off x="3016" y="3566"/>
            <a:ext cx="184" cy="227"/>
          </p:xfrm>
          <a:graphic>
            <a:graphicData uri="http://schemas.openxmlformats.org/presentationml/2006/ole">
              <mc:AlternateContent xmlns:mc="http://schemas.openxmlformats.org/markup-compatibility/2006">
                <mc:Choice xmlns:v="urn:schemas-microsoft-com:vml" Requires="v">
                  <p:oleObj spid="_x0000_s24621" r:id="rId19" imgW="164957" imgH="203024" progId="Equation.DSMT4">
                    <p:embed/>
                  </p:oleObj>
                </mc:Choice>
                <mc:Fallback>
                  <p:oleObj r:id="rId19" imgW="164957" imgH="203024" progId="Equation.DSMT4">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6" y="3566"/>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08" name="Object 32"/>
            <p:cNvGraphicFramePr>
              <a:graphicFrameLocks noChangeAspect="1"/>
            </p:cNvGraphicFramePr>
            <p:nvPr/>
          </p:nvGraphicFramePr>
          <p:xfrm>
            <a:off x="3878" y="3566"/>
            <a:ext cx="184" cy="227"/>
          </p:xfrm>
          <a:graphic>
            <a:graphicData uri="http://schemas.openxmlformats.org/presentationml/2006/ole">
              <mc:AlternateContent xmlns:mc="http://schemas.openxmlformats.org/markup-compatibility/2006">
                <mc:Choice xmlns:v="urn:schemas-microsoft-com:vml" Requires="v">
                  <p:oleObj spid="_x0000_s24622" r:id="rId20" imgW="164957" imgH="203024" progId="Equation.DSMT4">
                    <p:embed/>
                  </p:oleObj>
                </mc:Choice>
                <mc:Fallback>
                  <p:oleObj r:id="rId20" imgW="164957" imgH="203024" progId="Equation.DSMT4">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566"/>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4585"/>
                                        </p:tgtEl>
                                        <p:attrNameLst>
                                          <p:attrName>style.visibility</p:attrName>
                                        </p:attrNameLst>
                                      </p:cBhvr>
                                      <p:to>
                                        <p:strVal val="visible"/>
                                      </p:to>
                                    </p:set>
                                    <p:anim calcmode="lin" valueType="num">
                                      <p:cBhvr>
                                        <p:cTn id="7" dur="1000" fill="hold"/>
                                        <p:tgtEl>
                                          <p:spTgt spid="24585"/>
                                        </p:tgtEl>
                                        <p:attrNameLst>
                                          <p:attrName>ppt_x</p:attrName>
                                        </p:attrNameLst>
                                      </p:cBhvr>
                                      <p:tavLst>
                                        <p:tav tm="0">
                                          <p:val>
                                            <p:strVal val="#ppt_x-.2"/>
                                          </p:val>
                                        </p:tav>
                                        <p:tav tm="100000">
                                          <p:val>
                                            <p:strVal val="#ppt_x"/>
                                          </p:val>
                                        </p:tav>
                                      </p:tavLst>
                                    </p:anim>
                                    <p:anim calcmode="lin" valueType="num">
                                      <p:cBhvr>
                                        <p:cTn id="8" dur="1000" fill="hold"/>
                                        <p:tgtEl>
                                          <p:spTgt spid="24585"/>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58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left)">
                                      <p:cBhvr>
                                        <p:cTn id="14" dur="500"/>
                                        <p:tgtEl>
                                          <p:spTgt spid="2458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4589"/>
                                        </p:tgtEl>
                                        <p:attrNameLst>
                                          <p:attrName>style.visibility</p:attrName>
                                        </p:attrNameLst>
                                      </p:cBhvr>
                                      <p:to>
                                        <p:strVal val="visible"/>
                                      </p:to>
                                    </p:set>
                                    <p:animEffect transition="in" filter="wipe(left)">
                                      <p:cBhvr>
                                        <p:cTn id="19" dur="500"/>
                                        <p:tgtEl>
                                          <p:spTgt spid="2458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4592"/>
                                        </p:tgtEl>
                                        <p:attrNameLst>
                                          <p:attrName>style.visibility</p:attrName>
                                        </p:attrNameLst>
                                      </p:cBhvr>
                                      <p:to>
                                        <p:strVal val="visible"/>
                                      </p:to>
                                    </p:set>
                                    <p:animEffect transition="in" filter="wipe(left)">
                                      <p:cBhvr>
                                        <p:cTn id="24" dur="500"/>
                                        <p:tgtEl>
                                          <p:spTgt spid="2459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24594"/>
                                        </p:tgtEl>
                                        <p:attrNameLst>
                                          <p:attrName>style.visibility</p:attrName>
                                        </p:attrNameLst>
                                      </p:cBhvr>
                                      <p:to>
                                        <p:strVal val="visible"/>
                                      </p:to>
                                    </p:set>
                                    <p:animEffect transition="in" filter="strips(downRight)">
                                      <p:cBhvr>
                                        <p:cTn id="29" dur="500"/>
                                        <p:tgtEl>
                                          <p:spTgt spid="2459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24595"/>
                                        </p:tgtEl>
                                        <p:attrNameLst>
                                          <p:attrName>style.visibility</p:attrName>
                                        </p:attrNameLst>
                                      </p:cBhvr>
                                      <p:to>
                                        <p:strVal val="visible"/>
                                      </p:to>
                                    </p:set>
                                    <p:anim calcmode="lin" valueType="num">
                                      <p:cBhvr additive="base">
                                        <p:cTn id="34" dur="500" fill="hold"/>
                                        <p:tgtEl>
                                          <p:spTgt spid="24595"/>
                                        </p:tgtEl>
                                        <p:attrNameLst>
                                          <p:attrName>ppt_x</p:attrName>
                                        </p:attrNameLst>
                                      </p:cBhvr>
                                      <p:tavLst>
                                        <p:tav tm="0">
                                          <p:val>
                                            <p:strVal val="#ppt_x"/>
                                          </p:val>
                                        </p:tav>
                                        <p:tav tm="100000">
                                          <p:val>
                                            <p:strVal val="#ppt_x"/>
                                          </p:val>
                                        </p:tav>
                                      </p:tavLst>
                                    </p:anim>
                                    <p:anim calcmode="lin" valueType="num">
                                      <p:cBhvr additive="base">
                                        <p:cTn id="35" dur="500" fill="hold"/>
                                        <p:tgtEl>
                                          <p:spTgt spid="24595"/>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7" presetClass="entr" presetSubtype="0" fill="hold" nodeType="clickEffect">
                                  <p:stCondLst>
                                    <p:cond delay="0"/>
                                  </p:stCondLst>
                                  <p:childTnLst>
                                    <p:set>
                                      <p:cBhvr>
                                        <p:cTn id="39" dur="1" fill="hold">
                                          <p:stCondLst>
                                            <p:cond delay="0"/>
                                          </p:stCondLst>
                                        </p:cTn>
                                        <p:tgtEl>
                                          <p:spTgt spid="24609"/>
                                        </p:tgtEl>
                                        <p:attrNameLst>
                                          <p:attrName>style.visibility</p:attrName>
                                        </p:attrNameLst>
                                      </p:cBhvr>
                                      <p:to>
                                        <p:strVal val="visible"/>
                                      </p:to>
                                    </p:set>
                                    <p:animEffect transition="in" filter="fade">
                                      <p:cBhvr>
                                        <p:cTn id="40" dur="1000"/>
                                        <p:tgtEl>
                                          <p:spTgt spid="24609"/>
                                        </p:tgtEl>
                                      </p:cBhvr>
                                    </p:animEffect>
                                    <p:anim calcmode="lin" valueType="num">
                                      <p:cBhvr>
                                        <p:cTn id="41" dur="1000" fill="hold"/>
                                        <p:tgtEl>
                                          <p:spTgt spid="24609"/>
                                        </p:tgtEl>
                                        <p:attrNameLst>
                                          <p:attrName>ppt_x</p:attrName>
                                        </p:attrNameLst>
                                      </p:cBhvr>
                                      <p:tavLst>
                                        <p:tav tm="0">
                                          <p:val>
                                            <p:strVal val="#ppt_x"/>
                                          </p:val>
                                        </p:tav>
                                        <p:tav tm="100000">
                                          <p:val>
                                            <p:strVal val="#ppt_x"/>
                                          </p:val>
                                        </p:tav>
                                      </p:tavLst>
                                    </p:anim>
                                    <p:anim calcmode="lin" valueType="num">
                                      <p:cBhvr>
                                        <p:cTn id="42" dur="900" decel="100000" fill="hold"/>
                                        <p:tgtEl>
                                          <p:spTgt spid="24609"/>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2460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2" grpId="0"/>
      <p:bldP spid="2459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323850" y="404813"/>
            <a:ext cx="462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定理</a:t>
            </a:r>
            <a:r>
              <a:rPr lang="en-US" altLang="zh-CN">
                <a:latin typeface="宋体" pitchFamily="2" charset="-122"/>
                <a:cs typeface="Times New Roman" pitchFamily="18" charset="0"/>
              </a:rPr>
              <a:t>8.3  </a:t>
            </a:r>
            <a:r>
              <a:rPr lang="zh-CN" altLang="en-US">
                <a:latin typeface="宋体" pitchFamily="2" charset="-122"/>
                <a:cs typeface="Times New Roman" pitchFamily="18" charset="0"/>
              </a:rPr>
              <a:t>对策问题的解具有下列性质：</a:t>
            </a:r>
          </a:p>
        </p:txBody>
      </p:sp>
      <p:sp>
        <p:nvSpPr>
          <p:cNvPr id="2560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10"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12" name="Rectangle 1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14" name="Rectangle 1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16" name="Rectangle 1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5617" name="Group 17"/>
          <p:cNvGrpSpPr>
            <a:grpSpLocks/>
          </p:cNvGrpSpPr>
          <p:nvPr/>
        </p:nvGrpSpPr>
        <p:grpSpPr bwMode="auto">
          <a:xfrm>
            <a:off x="179388" y="765175"/>
            <a:ext cx="8978900" cy="503238"/>
            <a:chOff x="113" y="618"/>
            <a:chExt cx="5656" cy="317"/>
          </a:xfrm>
        </p:grpSpPr>
        <p:sp>
          <p:nvSpPr>
            <p:cNvPr id="25606" name="Text Box 6"/>
            <p:cNvSpPr txBox="1">
              <a:spLocks noChangeArrowheads="1"/>
            </p:cNvSpPr>
            <p:nvPr/>
          </p:nvSpPr>
          <p:spPr bwMode="auto">
            <a:xfrm>
              <a:off x="113" y="662"/>
              <a:ext cx="5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a:t>
              </a:r>
              <a:r>
                <a:rPr lang="en-US" altLang="zh-CN">
                  <a:solidFill>
                    <a:srgbClr val="000000"/>
                  </a:solidFill>
                  <a:cs typeface="Times New Roman" pitchFamily="18" charset="0"/>
                </a:rPr>
                <a:t>1</a:t>
              </a:r>
              <a:r>
                <a:rPr lang="zh-CN" altLang="en-US">
                  <a:solidFill>
                    <a:srgbClr val="000000"/>
                  </a:solidFill>
                  <a:cs typeface="Times New Roman" pitchFamily="18" charset="0"/>
                </a:rPr>
                <a:t>）无差别性。若（    </a:t>
              </a:r>
              <a:r>
                <a:rPr lang="en-US" altLang="zh-CN">
                  <a:solidFill>
                    <a:srgbClr val="000000"/>
                  </a:solidFill>
                  <a:cs typeface="Times New Roman" pitchFamily="18" charset="0"/>
                </a:rPr>
                <a:t>,    </a:t>
              </a:r>
              <a:r>
                <a:rPr lang="zh-CN" altLang="en-US">
                  <a:solidFill>
                    <a:srgbClr val="000000"/>
                  </a:solidFill>
                  <a:cs typeface="Times New Roman" pitchFamily="18" charset="0"/>
                </a:rPr>
                <a:t>）与（    </a:t>
              </a:r>
              <a:r>
                <a:rPr lang="en-US" altLang="zh-CN">
                  <a:solidFill>
                    <a:srgbClr val="000000"/>
                  </a:solidFill>
                  <a:cs typeface="Times New Roman" pitchFamily="18" charset="0"/>
                </a:rPr>
                <a:t>,    </a:t>
              </a:r>
              <a:r>
                <a:rPr lang="zh-CN" altLang="en-US">
                  <a:solidFill>
                    <a:srgbClr val="000000"/>
                  </a:solidFill>
                  <a:cs typeface="Times New Roman" pitchFamily="18" charset="0"/>
                </a:rPr>
                <a:t>）同为对策</a:t>
              </a:r>
              <a:r>
                <a:rPr lang="en-US" altLang="zh-CN" i="1">
                  <a:solidFill>
                    <a:srgbClr val="000000"/>
                  </a:solidFill>
                  <a:cs typeface="Times New Roman" pitchFamily="18" charset="0"/>
                </a:rPr>
                <a:t>G</a:t>
              </a:r>
              <a:r>
                <a:rPr lang="zh-CN" altLang="en-US">
                  <a:solidFill>
                    <a:srgbClr val="000000"/>
                  </a:solidFill>
                  <a:cs typeface="Times New Roman" pitchFamily="18" charset="0"/>
                </a:rPr>
                <a:t>的解，则必有                   。</a:t>
              </a:r>
            </a:p>
          </p:txBody>
        </p:sp>
        <p:graphicFrame>
          <p:nvGraphicFramePr>
            <p:cNvPr id="25607" name="Object 7"/>
            <p:cNvGraphicFramePr>
              <a:graphicFrameLocks noChangeAspect="1"/>
            </p:cNvGraphicFramePr>
            <p:nvPr/>
          </p:nvGraphicFramePr>
          <p:xfrm>
            <a:off x="1665" y="663"/>
            <a:ext cx="218" cy="272"/>
          </p:xfrm>
          <a:graphic>
            <a:graphicData uri="http://schemas.openxmlformats.org/presentationml/2006/ole">
              <mc:AlternateContent xmlns:mc="http://schemas.openxmlformats.org/markup-compatibility/2006">
                <mc:Choice xmlns:v="urn:schemas-microsoft-com:vml" Requires="v">
                  <p:oleObj spid="_x0000_s25635" r:id="rId3" imgW="190417" imgH="241195" progId="Equation.DSMT4">
                    <p:embed/>
                  </p:oleObj>
                </mc:Choice>
                <mc:Fallback>
                  <p:oleObj r:id="rId3" imgW="190417" imgH="241195"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 y="663"/>
                          <a:ext cx="21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9" name="Object 9"/>
            <p:cNvGraphicFramePr>
              <a:graphicFrameLocks noChangeAspect="1"/>
            </p:cNvGraphicFramePr>
            <p:nvPr/>
          </p:nvGraphicFramePr>
          <p:xfrm>
            <a:off x="1883" y="663"/>
            <a:ext cx="228" cy="272"/>
          </p:xfrm>
          <a:graphic>
            <a:graphicData uri="http://schemas.openxmlformats.org/presentationml/2006/ole">
              <mc:AlternateContent xmlns:mc="http://schemas.openxmlformats.org/markup-compatibility/2006">
                <mc:Choice xmlns:v="urn:schemas-microsoft-com:vml" Requires="v">
                  <p:oleObj spid="_x0000_s25636" r:id="rId5" imgW="203112" imgH="241195" progId="Equation.DSMT4">
                    <p:embed/>
                  </p:oleObj>
                </mc:Choice>
                <mc:Fallback>
                  <p:oleObj r:id="rId5" imgW="203112" imgH="241195"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3" y="663"/>
                          <a:ext cx="22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1" name="Object 11"/>
            <p:cNvGraphicFramePr>
              <a:graphicFrameLocks noChangeAspect="1"/>
            </p:cNvGraphicFramePr>
            <p:nvPr/>
          </p:nvGraphicFramePr>
          <p:xfrm>
            <a:off x="2472" y="663"/>
            <a:ext cx="228" cy="272"/>
          </p:xfrm>
          <a:graphic>
            <a:graphicData uri="http://schemas.openxmlformats.org/presentationml/2006/ole">
              <mc:AlternateContent xmlns:mc="http://schemas.openxmlformats.org/markup-compatibility/2006">
                <mc:Choice xmlns:v="urn:schemas-microsoft-com:vml" Requires="v">
                  <p:oleObj spid="_x0000_s25637" r:id="rId7" imgW="203112" imgH="241195" progId="Equation.DSMT4">
                    <p:embed/>
                  </p:oleObj>
                </mc:Choice>
                <mc:Fallback>
                  <p:oleObj r:id="rId7" imgW="203112" imgH="241195"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2" y="663"/>
                          <a:ext cx="22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3" name="Object 13"/>
            <p:cNvGraphicFramePr>
              <a:graphicFrameLocks noChangeAspect="1"/>
            </p:cNvGraphicFramePr>
            <p:nvPr/>
          </p:nvGraphicFramePr>
          <p:xfrm>
            <a:off x="2721" y="663"/>
            <a:ext cx="250" cy="272"/>
          </p:xfrm>
          <a:graphic>
            <a:graphicData uri="http://schemas.openxmlformats.org/presentationml/2006/ole">
              <mc:AlternateContent xmlns:mc="http://schemas.openxmlformats.org/markup-compatibility/2006">
                <mc:Choice xmlns:v="urn:schemas-microsoft-com:vml" Requires="v">
                  <p:oleObj spid="_x0000_s25638" r:id="rId9" imgW="215713" imgH="241091" progId="Equation.DSMT4">
                    <p:embed/>
                  </p:oleObj>
                </mc:Choice>
                <mc:Fallback>
                  <p:oleObj r:id="rId9" imgW="215713" imgH="241091"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1" y="663"/>
                          <a:ext cx="25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5" name="Object 15"/>
            <p:cNvGraphicFramePr>
              <a:graphicFrameLocks noChangeAspect="1"/>
            </p:cNvGraphicFramePr>
            <p:nvPr/>
          </p:nvGraphicFramePr>
          <p:xfrm>
            <a:off x="4830" y="618"/>
            <a:ext cx="771" cy="297"/>
          </p:xfrm>
          <a:graphic>
            <a:graphicData uri="http://schemas.openxmlformats.org/presentationml/2006/ole">
              <mc:AlternateContent xmlns:mc="http://schemas.openxmlformats.org/markup-compatibility/2006">
                <mc:Choice xmlns:v="urn:schemas-microsoft-com:vml" Requires="v">
                  <p:oleObj spid="_x0000_s25639" r:id="rId11" imgW="622030" imgH="241195" progId="Equation.DSMT4">
                    <p:embed/>
                  </p:oleObj>
                </mc:Choice>
                <mc:Fallback>
                  <p:oleObj r:id="rId11" imgW="622030" imgH="241195"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30" y="618"/>
                          <a:ext cx="771"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620" name="Rectangle 2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22" name="Rectangle 2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24" name="Rectangle 2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27" name="Rectangle 2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5632" name="Group 32"/>
          <p:cNvGrpSpPr>
            <a:grpSpLocks/>
          </p:cNvGrpSpPr>
          <p:nvPr/>
        </p:nvGrpSpPr>
        <p:grpSpPr bwMode="auto">
          <a:xfrm>
            <a:off x="169863" y="1392238"/>
            <a:ext cx="7426325" cy="1028700"/>
            <a:chOff x="107" y="877"/>
            <a:chExt cx="4678" cy="648"/>
          </a:xfrm>
        </p:grpSpPr>
        <p:sp>
          <p:nvSpPr>
            <p:cNvPr id="25618" name="Text Box 18"/>
            <p:cNvSpPr txBox="1">
              <a:spLocks noChangeArrowheads="1"/>
            </p:cNvSpPr>
            <p:nvPr/>
          </p:nvSpPr>
          <p:spPr bwMode="auto">
            <a:xfrm>
              <a:off x="107" y="877"/>
              <a:ext cx="467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latin typeface="宋体" pitchFamily="2" charset="-122"/>
                  <a:cs typeface="Times New Roman" pitchFamily="18" charset="0"/>
                </a:rPr>
                <a:t>（</a:t>
              </a:r>
              <a:r>
                <a:rPr lang="en-US" altLang="zh-CN">
                  <a:solidFill>
                    <a:srgbClr val="000000"/>
                  </a:solidFill>
                  <a:latin typeface="宋体" pitchFamily="2" charset="-122"/>
                  <a:cs typeface="Times New Roman" pitchFamily="18" charset="0"/>
                </a:rPr>
                <a:t>2</a:t>
              </a:r>
              <a:r>
                <a:rPr lang="zh-CN" altLang="en-US">
                  <a:solidFill>
                    <a:srgbClr val="000000"/>
                  </a:solidFill>
                  <a:latin typeface="宋体" pitchFamily="2" charset="-122"/>
                  <a:cs typeface="Times New Roman" pitchFamily="18" charset="0"/>
                </a:rPr>
                <a:t>）可交换性。若（   </a:t>
              </a:r>
              <a:r>
                <a:rPr lang="en-US" altLang="zh-CN">
                  <a:solidFill>
                    <a:srgbClr val="000000"/>
                  </a:solidFill>
                  <a:latin typeface="宋体" pitchFamily="2" charset="-122"/>
                  <a:cs typeface="Times New Roman" pitchFamily="18" charset="0"/>
                </a:rPr>
                <a:t>,  </a:t>
              </a:r>
              <a:r>
                <a:rPr lang="en-US" altLang="zh-CN" baseline="-30000">
                  <a:solidFill>
                    <a:srgbClr val="000000"/>
                  </a:solidFill>
                  <a:latin typeface="宋体" pitchFamily="2" charset="-122"/>
                  <a:cs typeface="Times New Roman" pitchFamily="18" charset="0"/>
                </a:rPr>
                <a:t>j1</a:t>
              </a:r>
              <a:r>
                <a:rPr lang="zh-CN" altLang="en-US">
                  <a:solidFill>
                    <a:srgbClr val="000000"/>
                  </a:solidFill>
                  <a:latin typeface="宋体" pitchFamily="2" charset="-122"/>
                  <a:cs typeface="Times New Roman" pitchFamily="18" charset="0"/>
                </a:rPr>
                <a:t>）、（   </a:t>
              </a:r>
              <a:r>
                <a:rPr lang="en-US" altLang="zh-CN">
                  <a:solidFill>
                    <a:srgbClr val="000000"/>
                  </a:solidFill>
                  <a:latin typeface="宋体" pitchFamily="2" charset="-122"/>
                  <a:cs typeface="Times New Roman" pitchFamily="18" charset="0"/>
                </a:rPr>
                <a:t>,  </a:t>
              </a:r>
              <a:r>
                <a:rPr lang="en-US" altLang="zh-CN" baseline="-30000">
                  <a:solidFill>
                    <a:srgbClr val="000000"/>
                  </a:solidFill>
                  <a:latin typeface="宋体" pitchFamily="2" charset="-122"/>
                  <a:cs typeface="Times New Roman" pitchFamily="18" charset="0"/>
                </a:rPr>
                <a:t>j2</a:t>
              </a:r>
              <a:r>
                <a:rPr lang="zh-CN" altLang="en-US">
                  <a:solidFill>
                    <a:srgbClr val="000000"/>
                  </a:solidFill>
                  <a:latin typeface="宋体" pitchFamily="2" charset="-122"/>
                  <a:cs typeface="Times New Roman" pitchFamily="18" charset="0"/>
                </a:rPr>
                <a:t>）均为对策</a:t>
              </a:r>
              <a:r>
                <a:rPr lang="en-US" altLang="zh-CN" i="1">
                  <a:solidFill>
                    <a:srgbClr val="000000"/>
                  </a:solidFill>
                  <a:latin typeface="宋体" pitchFamily="2" charset="-122"/>
                  <a:cs typeface="Times New Roman" pitchFamily="18" charset="0"/>
                </a:rPr>
                <a:t>G</a:t>
              </a:r>
              <a:r>
                <a:rPr lang="zh-CN" altLang="en-US">
                  <a:solidFill>
                    <a:srgbClr val="000000"/>
                  </a:solidFill>
                  <a:latin typeface="宋体" pitchFamily="2" charset="-122"/>
                  <a:cs typeface="Times New Roman" pitchFamily="18" charset="0"/>
                </a:rPr>
                <a:t>的解，</a:t>
              </a:r>
            </a:p>
            <a:p>
              <a:endParaRPr lang="zh-CN" altLang="en-US">
                <a:solidFill>
                  <a:srgbClr val="000000"/>
                </a:solidFill>
                <a:latin typeface="宋体" pitchFamily="2" charset="-122"/>
                <a:cs typeface="Times New Roman" pitchFamily="18" charset="0"/>
              </a:endParaRPr>
            </a:p>
            <a:p>
              <a:r>
                <a:rPr lang="zh-CN" altLang="en-US">
                  <a:solidFill>
                    <a:srgbClr val="000000"/>
                  </a:solidFill>
                  <a:latin typeface="宋体" pitchFamily="2" charset="-122"/>
                  <a:cs typeface="Times New Roman" pitchFamily="18" charset="0"/>
                </a:rPr>
                <a:t>     则（   </a:t>
              </a:r>
              <a:r>
                <a:rPr lang="en-US" altLang="zh-CN">
                  <a:solidFill>
                    <a:srgbClr val="000000"/>
                  </a:solidFill>
                  <a:latin typeface="宋体" pitchFamily="2" charset="-122"/>
                  <a:cs typeface="Times New Roman" pitchFamily="18" charset="0"/>
                </a:rPr>
                <a:t>,  </a:t>
              </a:r>
              <a:r>
                <a:rPr lang="en-US" altLang="zh-CN" baseline="-30000">
                  <a:solidFill>
                    <a:srgbClr val="000000"/>
                  </a:solidFill>
                  <a:latin typeface="宋体" pitchFamily="2" charset="-122"/>
                  <a:cs typeface="Times New Roman" pitchFamily="18" charset="0"/>
                </a:rPr>
                <a:t>j2</a:t>
              </a:r>
              <a:r>
                <a:rPr lang="zh-CN" altLang="en-US">
                  <a:solidFill>
                    <a:srgbClr val="000000"/>
                  </a:solidFill>
                  <a:latin typeface="宋体" pitchFamily="2" charset="-122"/>
                  <a:cs typeface="Times New Roman" pitchFamily="18" charset="0"/>
                </a:rPr>
                <a:t>）和（   </a:t>
              </a:r>
              <a:r>
                <a:rPr lang="en-US" altLang="zh-CN">
                  <a:solidFill>
                    <a:srgbClr val="000000"/>
                  </a:solidFill>
                  <a:latin typeface="宋体" pitchFamily="2" charset="-122"/>
                  <a:cs typeface="Times New Roman" pitchFamily="18" charset="0"/>
                </a:rPr>
                <a:t>,  </a:t>
              </a:r>
              <a:r>
                <a:rPr lang="en-US" altLang="zh-CN" baseline="-30000">
                  <a:solidFill>
                    <a:srgbClr val="000000"/>
                  </a:solidFill>
                  <a:latin typeface="宋体" pitchFamily="2" charset="-122"/>
                  <a:cs typeface="Times New Roman" pitchFamily="18" charset="0"/>
                </a:rPr>
                <a:t>j1</a:t>
              </a:r>
              <a:r>
                <a:rPr lang="zh-CN" altLang="en-US">
                  <a:solidFill>
                    <a:srgbClr val="000000"/>
                  </a:solidFill>
                  <a:latin typeface="宋体" pitchFamily="2" charset="-122"/>
                  <a:cs typeface="Times New Roman" pitchFamily="18" charset="0"/>
                </a:rPr>
                <a:t>）也必为</a:t>
              </a:r>
              <a:r>
                <a:rPr lang="en-US" altLang="zh-CN" i="1">
                  <a:solidFill>
                    <a:srgbClr val="000000"/>
                  </a:solidFill>
                  <a:latin typeface="宋体" pitchFamily="2" charset="-122"/>
                  <a:cs typeface="Times New Roman" pitchFamily="18" charset="0"/>
                </a:rPr>
                <a:t>G</a:t>
              </a:r>
              <a:r>
                <a:rPr lang="zh-CN" altLang="en-US">
                  <a:solidFill>
                    <a:srgbClr val="000000"/>
                  </a:solidFill>
                  <a:latin typeface="宋体" pitchFamily="2" charset="-122"/>
                  <a:cs typeface="Times New Roman" pitchFamily="18" charset="0"/>
                </a:rPr>
                <a:t>的解。</a:t>
              </a:r>
              <a:r>
                <a:rPr lang="zh-CN" altLang="en-US" sz="1800" b="0">
                  <a:latin typeface="Arial" charset="0"/>
                </a:rPr>
                <a:t> </a:t>
              </a:r>
            </a:p>
          </p:txBody>
        </p:sp>
        <p:graphicFrame>
          <p:nvGraphicFramePr>
            <p:cNvPr id="25619" name="Object 19"/>
            <p:cNvGraphicFramePr>
              <a:graphicFrameLocks noChangeAspect="1"/>
            </p:cNvGraphicFramePr>
            <p:nvPr/>
          </p:nvGraphicFramePr>
          <p:xfrm>
            <a:off x="1753" y="890"/>
            <a:ext cx="218" cy="272"/>
          </p:xfrm>
          <a:graphic>
            <a:graphicData uri="http://schemas.openxmlformats.org/presentationml/2006/ole">
              <mc:AlternateContent xmlns:mc="http://schemas.openxmlformats.org/markup-compatibility/2006">
                <mc:Choice xmlns:v="urn:schemas-microsoft-com:vml" Requires="v">
                  <p:oleObj spid="_x0000_s25640" r:id="rId13" imgW="190417" imgH="241195" progId="Equation.DSMT4">
                    <p:embed/>
                  </p:oleObj>
                </mc:Choice>
                <mc:Fallback>
                  <p:oleObj r:id="rId13" imgW="190417" imgH="241195"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3" y="890"/>
                          <a:ext cx="21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21" name="Object 21"/>
            <p:cNvGraphicFramePr>
              <a:graphicFrameLocks noChangeAspect="1"/>
            </p:cNvGraphicFramePr>
            <p:nvPr/>
          </p:nvGraphicFramePr>
          <p:xfrm>
            <a:off x="2025" y="935"/>
            <a:ext cx="184" cy="227"/>
          </p:xfrm>
          <a:graphic>
            <a:graphicData uri="http://schemas.openxmlformats.org/presentationml/2006/ole">
              <mc:AlternateContent xmlns:mc="http://schemas.openxmlformats.org/markup-compatibility/2006">
                <mc:Choice xmlns:v="urn:schemas-microsoft-com:vml" Requires="v">
                  <p:oleObj spid="_x0000_s25641" r:id="rId14" imgW="164957" imgH="203024" progId="Equation.DSMT4">
                    <p:embed/>
                  </p:oleObj>
                </mc:Choice>
                <mc:Fallback>
                  <p:oleObj r:id="rId14" imgW="164957" imgH="203024" progId="Equation.DSMT4">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25" y="935"/>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23" name="Object 23"/>
            <p:cNvGraphicFramePr>
              <a:graphicFrameLocks noChangeAspect="1"/>
            </p:cNvGraphicFramePr>
            <p:nvPr/>
          </p:nvGraphicFramePr>
          <p:xfrm>
            <a:off x="2796" y="890"/>
            <a:ext cx="229" cy="272"/>
          </p:xfrm>
          <a:graphic>
            <a:graphicData uri="http://schemas.openxmlformats.org/presentationml/2006/ole">
              <mc:AlternateContent xmlns:mc="http://schemas.openxmlformats.org/markup-compatibility/2006">
                <mc:Choice xmlns:v="urn:schemas-microsoft-com:vml" Requires="v">
                  <p:oleObj spid="_x0000_s25642" r:id="rId16" imgW="203112" imgH="241195" progId="Equation.DSMT4">
                    <p:embed/>
                  </p:oleObj>
                </mc:Choice>
                <mc:Fallback>
                  <p:oleObj r:id="rId16" imgW="203112" imgH="241195"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6" y="890"/>
                          <a:ext cx="22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25" name="Object 25"/>
            <p:cNvGraphicFramePr>
              <a:graphicFrameLocks noChangeAspect="1"/>
            </p:cNvGraphicFramePr>
            <p:nvPr/>
          </p:nvGraphicFramePr>
          <p:xfrm>
            <a:off x="3111" y="935"/>
            <a:ext cx="184" cy="227"/>
          </p:xfrm>
          <a:graphic>
            <a:graphicData uri="http://schemas.openxmlformats.org/presentationml/2006/ole">
              <mc:AlternateContent xmlns:mc="http://schemas.openxmlformats.org/markup-compatibility/2006">
                <mc:Choice xmlns:v="urn:schemas-microsoft-com:vml" Requires="v">
                  <p:oleObj spid="_x0000_s25643" r:id="rId17" imgW="164957" imgH="203024" progId="Equation.DSMT4">
                    <p:embed/>
                  </p:oleObj>
                </mc:Choice>
                <mc:Fallback>
                  <p:oleObj r:id="rId17" imgW="164957" imgH="203024" progId="Equation.DSMT4">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11" y="935"/>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26" name="Object 26"/>
            <p:cNvGraphicFramePr>
              <a:graphicFrameLocks noChangeAspect="1"/>
            </p:cNvGraphicFramePr>
            <p:nvPr/>
          </p:nvGraphicFramePr>
          <p:xfrm>
            <a:off x="927" y="1253"/>
            <a:ext cx="218" cy="272"/>
          </p:xfrm>
          <a:graphic>
            <a:graphicData uri="http://schemas.openxmlformats.org/presentationml/2006/ole">
              <mc:AlternateContent xmlns:mc="http://schemas.openxmlformats.org/markup-compatibility/2006">
                <mc:Choice xmlns:v="urn:schemas-microsoft-com:vml" Requires="v">
                  <p:oleObj spid="_x0000_s25644" r:id="rId18" imgW="190417" imgH="241195" progId="Equation.DSMT4">
                    <p:embed/>
                  </p:oleObj>
                </mc:Choice>
                <mc:Fallback>
                  <p:oleObj r:id="rId18" imgW="190417" imgH="241195"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 y="1253"/>
                          <a:ext cx="21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28" name="Object 28"/>
            <p:cNvGraphicFramePr>
              <a:graphicFrameLocks noChangeAspect="1"/>
            </p:cNvGraphicFramePr>
            <p:nvPr/>
          </p:nvGraphicFramePr>
          <p:xfrm>
            <a:off x="1242" y="1298"/>
            <a:ext cx="184" cy="227"/>
          </p:xfrm>
          <a:graphic>
            <a:graphicData uri="http://schemas.openxmlformats.org/presentationml/2006/ole">
              <mc:AlternateContent xmlns:mc="http://schemas.openxmlformats.org/markup-compatibility/2006">
                <mc:Choice xmlns:v="urn:schemas-microsoft-com:vml" Requires="v">
                  <p:oleObj spid="_x0000_s25645" r:id="rId19" imgW="164957" imgH="203024" progId="Equation.DSMT4">
                    <p:embed/>
                  </p:oleObj>
                </mc:Choice>
                <mc:Fallback>
                  <p:oleObj r:id="rId19" imgW="164957" imgH="203024" progId="Equation.DSMT4">
                    <p:embed/>
                    <p:pic>
                      <p:nvPicPr>
                        <p:cNvPr id="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42" y="1298"/>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29" name="Object 29"/>
            <p:cNvGraphicFramePr>
              <a:graphicFrameLocks noChangeAspect="1"/>
            </p:cNvGraphicFramePr>
            <p:nvPr/>
          </p:nvGraphicFramePr>
          <p:xfrm>
            <a:off x="2288" y="1298"/>
            <a:ext cx="184" cy="227"/>
          </p:xfrm>
          <a:graphic>
            <a:graphicData uri="http://schemas.openxmlformats.org/presentationml/2006/ole">
              <mc:AlternateContent xmlns:mc="http://schemas.openxmlformats.org/markup-compatibility/2006">
                <mc:Choice xmlns:v="urn:schemas-microsoft-com:vml" Requires="v">
                  <p:oleObj spid="_x0000_s25646" r:id="rId20" imgW="164957" imgH="203024" progId="Equation.DSMT4">
                    <p:embed/>
                  </p:oleObj>
                </mc:Choice>
                <mc:Fallback>
                  <p:oleObj r:id="rId20" imgW="164957" imgH="203024" progId="Equation.DSMT4">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8" y="1298"/>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30" name="Object 30"/>
            <p:cNvGraphicFramePr>
              <a:graphicFrameLocks noChangeAspect="1"/>
            </p:cNvGraphicFramePr>
            <p:nvPr/>
          </p:nvGraphicFramePr>
          <p:xfrm>
            <a:off x="1970" y="1253"/>
            <a:ext cx="229" cy="272"/>
          </p:xfrm>
          <a:graphic>
            <a:graphicData uri="http://schemas.openxmlformats.org/presentationml/2006/ole">
              <mc:AlternateContent xmlns:mc="http://schemas.openxmlformats.org/markup-compatibility/2006">
                <mc:Choice xmlns:v="urn:schemas-microsoft-com:vml" Requires="v">
                  <p:oleObj spid="_x0000_s25647" r:id="rId21" imgW="203112" imgH="241195" progId="Equation.DSMT4">
                    <p:embed/>
                  </p:oleObj>
                </mc:Choice>
                <mc:Fallback>
                  <p:oleObj r:id="rId21" imgW="203112" imgH="241195" progId="Equation.DSMT4">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0" y="1253"/>
                          <a:ext cx="22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633" name="AutoShape 33"/>
          <p:cNvSpPr>
            <a:spLocks noChangeArrowheads="1"/>
          </p:cNvSpPr>
          <p:nvPr/>
        </p:nvSpPr>
        <p:spPr bwMode="auto">
          <a:xfrm>
            <a:off x="2051050" y="2492375"/>
            <a:ext cx="5761038" cy="2520950"/>
          </a:xfrm>
          <a:prstGeom prst="cloudCallout">
            <a:avLst>
              <a:gd name="adj1" fmla="val -53333"/>
              <a:gd name="adj2" fmla="val 57745"/>
            </a:avLst>
          </a:prstGeom>
          <a:solidFill>
            <a:srgbClr val="33CC33">
              <a:alpha val="30000"/>
            </a:srgbClr>
          </a:solidFill>
          <a:ln w="952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800">
                <a:solidFill>
                  <a:srgbClr val="008000"/>
                </a:solidFill>
                <a:latin typeface="Arial" charset="0"/>
              </a:rPr>
              <a:t>定理</a:t>
            </a:r>
            <a:r>
              <a:rPr lang="en-US" altLang="zh-CN" sz="1800">
                <a:solidFill>
                  <a:srgbClr val="008000"/>
                </a:solidFill>
                <a:latin typeface="Arial" charset="0"/>
              </a:rPr>
              <a:t>8.3</a:t>
            </a:r>
            <a:r>
              <a:rPr lang="zh-CN" altLang="en-US" sz="1800">
                <a:solidFill>
                  <a:srgbClr val="008000"/>
                </a:solidFill>
                <a:latin typeface="Arial" charset="0"/>
              </a:rPr>
              <a:t>的证明非常容易，作为习题留给读者自己去完成。</a:t>
            </a:r>
          </a:p>
        </p:txBody>
      </p:sp>
      <p:pic>
        <p:nvPicPr>
          <p:cNvPr id="25634" name="Picture 34" descr="GIFICOB00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16013" y="4941888"/>
            <a:ext cx="762000" cy="1085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0-#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5617"/>
                                        </p:tgtEl>
                                        <p:attrNameLst>
                                          <p:attrName>style.visibility</p:attrName>
                                        </p:attrNameLst>
                                      </p:cBhvr>
                                      <p:to>
                                        <p:strVal val="visible"/>
                                      </p:to>
                                    </p:set>
                                    <p:animEffect transition="in" filter="wipe(left)">
                                      <p:cBhvr>
                                        <p:cTn id="13" dur="500"/>
                                        <p:tgtEl>
                                          <p:spTgt spid="256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5632"/>
                                        </p:tgtEl>
                                        <p:attrNameLst>
                                          <p:attrName>style.visibility</p:attrName>
                                        </p:attrNameLst>
                                      </p:cBhvr>
                                      <p:to>
                                        <p:strVal val="visible"/>
                                      </p:to>
                                    </p:set>
                                    <p:animEffect transition="in" filter="wipe(left)">
                                      <p:cBhvr>
                                        <p:cTn id="18" dur="500"/>
                                        <p:tgtEl>
                                          <p:spTgt spid="2563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2" presetClass="entr" presetSubtype="0" fill="hold" nodeType="clickEffect">
                                  <p:stCondLst>
                                    <p:cond delay="0"/>
                                  </p:stCondLst>
                                  <p:childTnLst>
                                    <p:set>
                                      <p:cBhvr>
                                        <p:cTn id="22" dur="1" fill="hold">
                                          <p:stCondLst>
                                            <p:cond delay="0"/>
                                          </p:stCondLst>
                                        </p:cTn>
                                        <p:tgtEl>
                                          <p:spTgt spid="25634"/>
                                        </p:tgtEl>
                                        <p:attrNameLst>
                                          <p:attrName>style.visibility</p:attrName>
                                        </p:attrNameLst>
                                      </p:cBhvr>
                                      <p:to>
                                        <p:strVal val="visible"/>
                                      </p:to>
                                    </p:set>
                                    <p:animScale>
                                      <p:cBhvr>
                                        <p:cTn id="23" dur="1000" decel="50000" fill="hold">
                                          <p:stCondLst>
                                            <p:cond delay="0"/>
                                          </p:stCondLst>
                                        </p:cTn>
                                        <p:tgtEl>
                                          <p:spTgt spid="256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5634"/>
                                        </p:tgtEl>
                                        <p:attrNameLst>
                                          <p:attrName>ppt_x</p:attrName>
                                          <p:attrName>ppt_y</p:attrName>
                                        </p:attrNameLst>
                                      </p:cBhvr>
                                    </p:animMotion>
                                    <p:animEffect transition="in" filter="fade">
                                      <p:cBhvr>
                                        <p:cTn id="25" dur="1000"/>
                                        <p:tgtEl>
                                          <p:spTgt spid="2563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5633"/>
                                        </p:tgtEl>
                                        <p:attrNameLst>
                                          <p:attrName>style.visibility</p:attrName>
                                        </p:attrNameLst>
                                      </p:cBhvr>
                                      <p:to>
                                        <p:strVal val="visible"/>
                                      </p:to>
                                    </p:set>
                                    <p:animEffect transition="in" filter="dissolve">
                                      <p:cBhvr>
                                        <p:cTn id="30" dur="500"/>
                                        <p:tgtEl>
                                          <p:spTgt spid="25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P spid="256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5" name="Rectangle 21"/>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48" name="Rectangle 2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6654" name="Group 30"/>
          <p:cNvGrpSpPr>
            <a:grpSpLocks/>
          </p:cNvGrpSpPr>
          <p:nvPr/>
        </p:nvGrpSpPr>
        <p:grpSpPr bwMode="auto">
          <a:xfrm>
            <a:off x="468313" y="809625"/>
            <a:ext cx="8280400" cy="4851400"/>
            <a:chOff x="295" y="510"/>
            <a:chExt cx="5216" cy="3056"/>
          </a:xfrm>
        </p:grpSpPr>
        <p:sp>
          <p:nvSpPr>
            <p:cNvPr id="26628" name="AutoShape 4"/>
            <p:cNvSpPr>
              <a:spLocks noChangeArrowheads="1"/>
            </p:cNvSpPr>
            <p:nvPr/>
          </p:nvSpPr>
          <p:spPr bwMode="auto">
            <a:xfrm>
              <a:off x="295" y="510"/>
              <a:ext cx="5216" cy="3056"/>
            </a:xfrm>
            <a:prstGeom prst="foldedCorner">
              <a:avLst>
                <a:gd name="adj" fmla="val 12500"/>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0000"/>
                  </a:solidFill>
                  <a:cs typeface="Times New Roman" pitchFamily="18" charset="0"/>
                </a:rPr>
                <a:t>具有稳定解的零和对策问题是一类特别简单的对策问题，它所对应的赢得矩阵存在鞍点，任一局中人都不可能通过自己单方面的努力来改进结果。然而，在实际遇到的零和对策中更典型的是</a:t>
              </a:r>
              <a:r>
                <a:rPr lang="en-US" altLang="zh-CN" i="1">
                  <a:solidFill>
                    <a:srgbClr val="000000"/>
                  </a:solidFill>
                  <a:cs typeface="Times New Roman" pitchFamily="18" charset="0"/>
                </a:rPr>
                <a:t>μ</a:t>
              </a:r>
              <a:r>
                <a:rPr lang="en-US" altLang="zh-CN">
                  <a:solidFill>
                    <a:srgbClr val="000000"/>
                  </a:solidFill>
                  <a:cs typeface="Times New Roman" pitchFamily="18" charset="0"/>
                </a:rPr>
                <a:t>+ν≠0</a:t>
              </a:r>
              <a:r>
                <a:rPr lang="zh-CN" altLang="en-US">
                  <a:solidFill>
                    <a:srgbClr val="000000"/>
                  </a:solidFill>
                  <a:cs typeface="Times New Roman" pitchFamily="18" charset="0"/>
                </a:rPr>
                <a:t>的情况。由于赢得矩阵中不存在鞍点，至少存在一名局中人，在他单方面改变策略的情况下，有可能改善自己的收益。例如，考察（</a:t>
              </a:r>
              <a:r>
                <a:rPr lang="en-US" altLang="zh-CN">
                  <a:solidFill>
                    <a:srgbClr val="000000"/>
                  </a:solidFill>
                  <a:cs typeface="Times New Roman" pitchFamily="18" charset="0"/>
                </a:rPr>
                <a:t>8.1</a:t>
              </a:r>
              <a:r>
                <a:rPr lang="zh-CN" altLang="en-US">
                  <a:solidFill>
                    <a:srgbClr val="000000"/>
                  </a:solidFill>
                  <a:cs typeface="Times New Roman" pitchFamily="18" charset="0"/>
                </a:rPr>
                <a:t>）中的赢得矩阵</a:t>
              </a:r>
              <a:r>
                <a:rPr lang="en-US" altLang="zh-CN" i="1">
                  <a:solidFill>
                    <a:srgbClr val="000000"/>
                  </a:solidFill>
                  <a:cs typeface="Times New Roman" pitchFamily="18" charset="0"/>
                </a:rPr>
                <a:t>R</a:t>
              </a:r>
              <a:r>
                <a:rPr lang="zh-CN" altLang="en-US">
                  <a:solidFill>
                    <a:srgbClr val="000000"/>
                  </a:solidFill>
                  <a:cs typeface="Times New Roman" pitchFamily="18" charset="0"/>
                </a:rPr>
                <a:t>。若双方都采取保守的</a:t>
              </a:r>
              <a:r>
                <a:rPr lang="en-US" altLang="zh-CN">
                  <a:solidFill>
                    <a:srgbClr val="000000"/>
                  </a:solidFill>
                  <a:cs typeface="Times New Roman" pitchFamily="18" charset="0"/>
                </a:rPr>
                <a:t>max min</a:t>
              </a:r>
              <a:r>
                <a:rPr lang="zh-CN" altLang="en-US">
                  <a:solidFill>
                    <a:srgbClr val="000000"/>
                  </a:solidFill>
                  <a:cs typeface="Times New Roman" pitchFamily="18" charset="0"/>
                </a:rPr>
                <a:t>原则，     将会出现纯局势     </a:t>
              </a:r>
              <a:r>
                <a:rPr lang="zh-CN" altLang="en-US">
                  <a:solidFill>
                    <a:srgbClr val="000000"/>
                  </a:solidFill>
                </a:rPr>
                <a:t>（</a:t>
              </a:r>
              <a:r>
                <a:rPr lang="zh-CN" altLang="en-US">
                  <a:solidFill>
                    <a:srgbClr val="000000"/>
                  </a:solidFill>
                  <a:cs typeface="Times New Roman" pitchFamily="18" charset="0"/>
                </a:rPr>
                <a:t>  </a:t>
              </a:r>
              <a:r>
                <a:rPr lang="en-US" altLang="zh-CN" baseline="-30000">
                  <a:solidFill>
                    <a:srgbClr val="000000"/>
                  </a:solidFill>
                  <a:cs typeface="Times New Roman" pitchFamily="18" charset="0"/>
                </a:rPr>
                <a:t>4</a:t>
              </a:r>
              <a:r>
                <a:rPr lang="en-US" altLang="zh-CN">
                  <a:solidFill>
                    <a:srgbClr val="000000"/>
                  </a:solidFill>
                  <a:cs typeface="Times New Roman" pitchFamily="18" charset="0"/>
                </a:rPr>
                <a:t>,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）或</a:t>
              </a:r>
            </a:p>
            <a:p>
              <a:r>
                <a:rPr lang="zh-CN" altLang="en-US">
                  <a:solidFill>
                    <a:srgbClr val="000000"/>
                  </a:solidFill>
                  <a:cs typeface="Times New Roman" pitchFamily="18" charset="0"/>
                </a:rPr>
                <a:t>（    </a:t>
              </a:r>
              <a:r>
                <a:rPr lang="en-US" altLang="zh-CN" baseline="-30000">
                  <a:solidFill>
                    <a:srgbClr val="000000"/>
                  </a:solidFill>
                  <a:cs typeface="Times New Roman" pitchFamily="18" charset="0"/>
                </a:rPr>
                <a:t>4</a:t>
              </a:r>
              <a:r>
                <a:rPr lang="en-US" altLang="zh-CN">
                  <a:solidFill>
                    <a:srgbClr val="000000"/>
                  </a:solidFill>
                  <a:cs typeface="Times New Roman" pitchFamily="18" charset="0"/>
                </a:rPr>
                <a:t>,    </a:t>
              </a:r>
              <a:r>
                <a:rPr lang="en-US" altLang="zh-CN" baseline="-30000">
                  <a:solidFill>
                    <a:srgbClr val="000000"/>
                  </a:solidFill>
                  <a:cs typeface="Times New Roman" pitchFamily="18" charset="0"/>
                </a:rPr>
                <a:t>3</a:t>
              </a:r>
              <a:r>
                <a:rPr lang="zh-CN" altLang="en-US">
                  <a:solidFill>
                    <a:srgbClr val="000000"/>
                  </a:solidFill>
                  <a:cs typeface="Times New Roman" pitchFamily="18" charset="0"/>
                </a:rPr>
                <a:t>）。但如果局中人</a:t>
              </a:r>
              <a:r>
                <a:rPr lang="en-US" altLang="zh-CN" i="1">
                  <a:solidFill>
                    <a:srgbClr val="000000"/>
                  </a:solidFill>
                  <a:cs typeface="Times New Roman" pitchFamily="18" charset="0"/>
                </a:rPr>
                <a:t>A</a:t>
              </a:r>
              <a:r>
                <a:rPr lang="zh-CN" altLang="en-US">
                  <a:solidFill>
                    <a:srgbClr val="000000"/>
                  </a:solidFill>
                  <a:cs typeface="Times New Roman" pitchFamily="18" charset="0"/>
                </a:rPr>
                <a:t>适当改换策略，他可以增加收入。例如，如果</a:t>
              </a:r>
              <a:r>
                <a:rPr lang="en-US" altLang="zh-CN" i="1">
                  <a:solidFill>
                    <a:srgbClr val="000000"/>
                  </a:solidFill>
                  <a:cs typeface="Times New Roman" pitchFamily="18" charset="0"/>
                </a:rPr>
                <a:t>B</a:t>
              </a:r>
              <a:r>
                <a:rPr lang="zh-CN" altLang="en-US">
                  <a:solidFill>
                    <a:srgbClr val="000000"/>
                  </a:solidFill>
                  <a:cs typeface="Times New Roman" pitchFamily="18" charset="0"/>
                </a:rPr>
                <a:t>采用策略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，而</a:t>
              </a:r>
              <a:r>
                <a:rPr lang="en-US" altLang="zh-CN">
                  <a:solidFill>
                    <a:srgbClr val="000000"/>
                  </a:solidFill>
                  <a:cs typeface="Times New Roman" pitchFamily="18" charset="0"/>
                </a:rPr>
                <a:t>A</a:t>
              </a:r>
              <a:r>
                <a:rPr lang="zh-CN" altLang="en-US">
                  <a:solidFill>
                    <a:srgbClr val="000000"/>
                  </a:solidFill>
                  <a:cs typeface="Times New Roman" pitchFamily="18" charset="0"/>
                </a:rPr>
                <a:t>改换策略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，则</a:t>
              </a:r>
              <a:r>
                <a:rPr lang="en-US" altLang="zh-CN" i="1">
                  <a:solidFill>
                    <a:srgbClr val="000000"/>
                  </a:solidFill>
                  <a:cs typeface="Times New Roman" pitchFamily="18" charset="0"/>
                </a:rPr>
                <a:t>A</a:t>
              </a:r>
              <a:r>
                <a:rPr lang="zh-CN" altLang="en-US">
                  <a:solidFill>
                    <a:srgbClr val="000000"/>
                  </a:solidFill>
                  <a:cs typeface="Times New Roman" pitchFamily="18" charset="0"/>
                </a:rPr>
                <a:t>可收益 </a:t>
              </a:r>
              <a:r>
                <a:rPr lang="en-US" altLang="zh-CN">
                  <a:solidFill>
                    <a:srgbClr val="000000"/>
                  </a:solidFill>
                  <a:cs typeface="Times New Roman" pitchFamily="18" charset="0"/>
                </a:rPr>
                <a:t>3</a:t>
              </a:r>
              <a:r>
                <a:rPr lang="zh-CN" altLang="en-US">
                  <a:solidFill>
                    <a:srgbClr val="000000"/>
                  </a:solidFill>
                  <a:cs typeface="Times New Roman" pitchFamily="18" charset="0"/>
                </a:rPr>
                <a:t>。但此时若</a:t>
              </a:r>
              <a:r>
                <a:rPr lang="en-US" altLang="zh-CN" i="1">
                  <a:solidFill>
                    <a:srgbClr val="000000"/>
                  </a:solidFill>
                  <a:cs typeface="Times New Roman" pitchFamily="18" charset="0"/>
                </a:rPr>
                <a:t>B</a:t>
              </a:r>
              <a:r>
                <a:rPr lang="zh-CN" altLang="en-US">
                  <a:solidFill>
                    <a:srgbClr val="000000"/>
                  </a:solidFill>
                  <a:cs typeface="Times New Roman" pitchFamily="18" charset="0"/>
                </a:rPr>
                <a:t>改换策略</a:t>
              </a:r>
            </a:p>
            <a:p>
              <a:r>
                <a:rPr lang="zh-CN" altLang="en-US">
                  <a:solidFill>
                    <a:srgbClr val="000000"/>
                  </a:solidFill>
                  <a:cs typeface="Times New Roman" pitchFamily="18" charset="0"/>
                </a:rPr>
                <a:t>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，又会使</a:t>
              </a:r>
              <a:r>
                <a:rPr lang="en-US" altLang="zh-CN" i="1">
                  <a:solidFill>
                    <a:srgbClr val="000000"/>
                  </a:solidFill>
                  <a:cs typeface="Times New Roman" pitchFamily="18" charset="0"/>
                </a:rPr>
                <a:t>A</a:t>
              </a:r>
              <a:r>
                <a:rPr lang="zh-CN" altLang="en-US">
                  <a:solidFill>
                    <a:srgbClr val="000000"/>
                  </a:solidFill>
                  <a:cs typeface="Times New Roman" pitchFamily="18" charset="0"/>
                </a:rPr>
                <a:t>输掉</a:t>
              </a:r>
              <a:r>
                <a:rPr lang="en-US" altLang="zh-CN">
                  <a:solidFill>
                    <a:srgbClr val="000000"/>
                  </a:solidFill>
                  <a:cs typeface="Times New Roman" pitchFamily="18" charset="0"/>
                </a:rPr>
                <a:t>4</a:t>
              </a:r>
              <a:r>
                <a:rPr lang="zh-CN" altLang="en-US">
                  <a:solidFill>
                    <a:srgbClr val="000000"/>
                  </a:solidFill>
                  <a:cs typeface="Times New Roman" pitchFamily="18" charset="0"/>
                </a:rPr>
                <a:t>，</a:t>
              </a:r>
              <a:r>
                <a:rPr lang="en-US" altLang="zh-CN">
                  <a:solidFill>
                    <a:srgbClr val="000000"/>
                  </a:solidFill>
                  <a:cs typeface="Times New Roman" pitchFamily="18" charset="0"/>
                </a:rPr>
                <a:t>……</a:t>
              </a:r>
              <a:r>
                <a:rPr lang="zh-CN" altLang="en-US">
                  <a:solidFill>
                    <a:srgbClr val="000000"/>
                  </a:solidFill>
                  <a:cs typeface="Times New Roman" pitchFamily="18" charset="0"/>
                </a:rPr>
                <a:t>。此时，在只使用纯策略的范围内，对策问题无解。这类决策如果只进行一次，局中人除了碰运气以外别无办法。但如果这类决策要反复进行多次，则局中人固定采用一种策略显然是不明智的，因为一旦对手看出你会采用什么策略，他将会选用对自己最为有利的策略。这时，局中人均应根据某种概率来选用各种策略，即采用混合策略的办法，使自己的期望收益尽可能大。</a:t>
              </a:r>
              <a:r>
                <a:rPr lang="zh-CN" altLang="en-US" sz="1800">
                  <a:latin typeface="Arial" charset="0"/>
                </a:rPr>
                <a:t> </a:t>
              </a:r>
            </a:p>
          </p:txBody>
        </p:sp>
        <p:graphicFrame>
          <p:nvGraphicFramePr>
            <p:cNvPr id="26644" name="Object 20"/>
            <p:cNvGraphicFramePr>
              <a:graphicFrameLocks noChangeAspect="1"/>
            </p:cNvGraphicFramePr>
            <p:nvPr/>
          </p:nvGraphicFramePr>
          <p:xfrm>
            <a:off x="4150" y="1526"/>
            <a:ext cx="227" cy="213"/>
          </p:xfrm>
          <a:graphic>
            <a:graphicData uri="http://schemas.openxmlformats.org/presentationml/2006/ole">
              <mc:AlternateContent xmlns:mc="http://schemas.openxmlformats.org/markup-compatibility/2006">
                <mc:Choice xmlns:v="urn:schemas-microsoft-com:vml" Requires="v">
                  <p:oleObj spid="_x0000_s26655" r:id="rId3" imgW="152334" imgH="139639" progId="Equation.DSMT4">
                    <p:embed/>
                  </p:oleObj>
                </mc:Choice>
                <mc:Fallback>
                  <p:oleObj r:id="rId3" imgW="152334" imgH="139639"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0" y="1526"/>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46" name="Object 22"/>
            <p:cNvGraphicFramePr>
              <a:graphicFrameLocks noChangeAspect="1"/>
            </p:cNvGraphicFramePr>
            <p:nvPr/>
          </p:nvGraphicFramePr>
          <p:xfrm>
            <a:off x="521" y="1707"/>
            <a:ext cx="227" cy="213"/>
          </p:xfrm>
          <a:graphic>
            <a:graphicData uri="http://schemas.openxmlformats.org/presentationml/2006/ole">
              <mc:AlternateContent xmlns:mc="http://schemas.openxmlformats.org/markup-compatibility/2006">
                <mc:Choice xmlns:v="urn:schemas-microsoft-com:vml" Requires="v">
                  <p:oleObj spid="_x0000_s26656" r:id="rId5" imgW="152334" imgH="139639" progId="Equation.DSMT4">
                    <p:embed/>
                  </p:oleObj>
                </mc:Choice>
                <mc:Fallback>
                  <p:oleObj r:id="rId5" imgW="152334" imgH="139639"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1707"/>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47" name="Object 23"/>
            <p:cNvGraphicFramePr>
              <a:graphicFrameLocks noChangeAspect="1"/>
            </p:cNvGraphicFramePr>
            <p:nvPr/>
          </p:nvGraphicFramePr>
          <p:xfrm>
            <a:off x="4414" y="1526"/>
            <a:ext cx="183" cy="226"/>
          </p:xfrm>
          <a:graphic>
            <a:graphicData uri="http://schemas.openxmlformats.org/presentationml/2006/ole">
              <mc:AlternateContent xmlns:mc="http://schemas.openxmlformats.org/markup-compatibility/2006">
                <mc:Choice xmlns:v="urn:schemas-microsoft-com:vml" Requires="v">
                  <p:oleObj spid="_x0000_s26657" r:id="rId6" imgW="164957" imgH="203024" progId="Equation.DSMT4">
                    <p:embed/>
                  </p:oleObj>
                </mc:Choice>
                <mc:Fallback>
                  <p:oleObj r:id="rId6" imgW="164957" imgH="203024" progId="Equation.DSMT4">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4" y="1526"/>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49" name="Object 25"/>
            <p:cNvGraphicFramePr>
              <a:graphicFrameLocks noChangeAspect="1"/>
            </p:cNvGraphicFramePr>
            <p:nvPr/>
          </p:nvGraphicFramePr>
          <p:xfrm>
            <a:off x="792" y="1707"/>
            <a:ext cx="183" cy="226"/>
          </p:xfrm>
          <a:graphic>
            <a:graphicData uri="http://schemas.openxmlformats.org/presentationml/2006/ole">
              <mc:AlternateContent xmlns:mc="http://schemas.openxmlformats.org/markup-compatibility/2006">
                <mc:Choice xmlns:v="urn:schemas-microsoft-com:vml" Requires="v">
                  <p:oleObj spid="_x0000_s26658" r:id="rId8" imgW="164957" imgH="203024" progId="Equation.DSMT4">
                    <p:embed/>
                  </p:oleObj>
                </mc:Choice>
                <mc:Fallback>
                  <p:oleObj r:id="rId8" imgW="164957" imgH="203024" progId="Equation.DSMT4">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 y="1707"/>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50" name="Object 26"/>
            <p:cNvGraphicFramePr>
              <a:graphicFrameLocks noChangeAspect="1"/>
            </p:cNvGraphicFramePr>
            <p:nvPr/>
          </p:nvGraphicFramePr>
          <p:xfrm>
            <a:off x="1292" y="1889"/>
            <a:ext cx="183" cy="226"/>
          </p:xfrm>
          <a:graphic>
            <a:graphicData uri="http://schemas.openxmlformats.org/presentationml/2006/ole">
              <mc:AlternateContent xmlns:mc="http://schemas.openxmlformats.org/markup-compatibility/2006">
                <mc:Choice xmlns:v="urn:schemas-microsoft-com:vml" Requires="v">
                  <p:oleObj spid="_x0000_s26659" r:id="rId9" imgW="164957" imgH="203024" progId="Equation.DSMT4">
                    <p:embed/>
                  </p:oleObj>
                </mc:Choice>
                <mc:Fallback>
                  <p:oleObj r:id="rId9" imgW="164957" imgH="203024" progId="Equation.DSMT4">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2" y="1889"/>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51" name="Object 27"/>
            <p:cNvGraphicFramePr>
              <a:graphicFrameLocks noChangeAspect="1"/>
            </p:cNvGraphicFramePr>
            <p:nvPr/>
          </p:nvGraphicFramePr>
          <p:xfrm>
            <a:off x="2562" y="1889"/>
            <a:ext cx="227" cy="213"/>
          </p:xfrm>
          <a:graphic>
            <a:graphicData uri="http://schemas.openxmlformats.org/presentationml/2006/ole">
              <mc:AlternateContent xmlns:mc="http://schemas.openxmlformats.org/markup-compatibility/2006">
                <mc:Choice xmlns:v="urn:schemas-microsoft-com:vml" Requires="v">
                  <p:oleObj spid="_x0000_s26660" r:id="rId10" imgW="152334" imgH="139639" progId="Equation.DSMT4">
                    <p:embed/>
                  </p:oleObj>
                </mc:Choice>
                <mc:Fallback>
                  <p:oleObj r:id="rId10" imgW="152334" imgH="139639"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 y="1889"/>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53" name="Object 29"/>
            <p:cNvGraphicFramePr>
              <a:graphicFrameLocks noChangeAspect="1"/>
            </p:cNvGraphicFramePr>
            <p:nvPr/>
          </p:nvGraphicFramePr>
          <p:xfrm>
            <a:off x="384" y="2070"/>
            <a:ext cx="183" cy="226"/>
          </p:xfrm>
          <a:graphic>
            <a:graphicData uri="http://schemas.openxmlformats.org/presentationml/2006/ole">
              <mc:AlternateContent xmlns:mc="http://schemas.openxmlformats.org/markup-compatibility/2006">
                <mc:Choice xmlns:v="urn:schemas-microsoft-com:vml" Requires="v">
                  <p:oleObj spid="_x0000_s26661" r:id="rId11" imgW="164957" imgH="203024" progId="Equation.DSMT4">
                    <p:embed/>
                  </p:oleObj>
                </mc:Choice>
                <mc:Fallback>
                  <p:oleObj r:id="rId11" imgW="164957" imgH="203024" progId="Equation.DSMT4">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 y="2070"/>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6654"/>
                                        </p:tgtEl>
                                        <p:attrNameLst>
                                          <p:attrName>style.visibility</p:attrName>
                                        </p:attrNameLst>
                                      </p:cBhvr>
                                      <p:to>
                                        <p:strVal val="visible"/>
                                      </p:to>
                                    </p:set>
                                    <p:animEffect transition="in" filter="dissolve">
                                      <p:cBhvr>
                                        <p:cTn id="7" dur="500"/>
                                        <p:tgtEl>
                                          <p:spTgt spid="26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6"/>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56" name="Rectangle 8"/>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58" name="Rectangle 1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7745" name="Group 97"/>
          <p:cNvGrpSpPr>
            <a:grpSpLocks/>
          </p:cNvGrpSpPr>
          <p:nvPr/>
        </p:nvGrpSpPr>
        <p:grpSpPr bwMode="auto">
          <a:xfrm>
            <a:off x="250825" y="333375"/>
            <a:ext cx="8661400" cy="1131888"/>
            <a:chOff x="158" y="346"/>
            <a:chExt cx="5456" cy="713"/>
          </a:xfrm>
        </p:grpSpPr>
        <p:sp>
          <p:nvSpPr>
            <p:cNvPr id="27652" name="Text Box 4"/>
            <p:cNvSpPr txBox="1">
              <a:spLocks noChangeArrowheads="1"/>
            </p:cNvSpPr>
            <p:nvPr/>
          </p:nvSpPr>
          <p:spPr bwMode="auto">
            <a:xfrm>
              <a:off x="158" y="482"/>
              <a:ext cx="545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solidFill>
                    <a:srgbClr val="000000"/>
                  </a:solidFill>
                  <a:cs typeface="Times New Roman" pitchFamily="18" charset="0"/>
                </a:rPr>
                <a:t>设</a:t>
              </a:r>
              <a:r>
                <a:rPr lang="en-US" altLang="zh-CN" sz="1800">
                  <a:solidFill>
                    <a:srgbClr val="000000"/>
                  </a:solidFill>
                  <a:cs typeface="Times New Roman" pitchFamily="18" charset="0"/>
                </a:rPr>
                <a:t>A</a:t>
              </a:r>
              <a:r>
                <a:rPr lang="zh-CN" altLang="en-US" sz="1800">
                  <a:solidFill>
                    <a:srgbClr val="000000"/>
                  </a:solidFill>
                  <a:cs typeface="Times New Roman" pitchFamily="18" charset="0"/>
                </a:rPr>
                <a:t>方用概率</a:t>
              </a:r>
              <a:r>
                <a:rPr lang="en-US" altLang="zh-CN" sz="1800" i="1">
                  <a:solidFill>
                    <a:srgbClr val="000000"/>
                  </a:solidFill>
                  <a:cs typeface="Times New Roman" pitchFamily="18" charset="0"/>
                </a:rPr>
                <a:t>x</a:t>
              </a:r>
              <a:r>
                <a:rPr lang="en-US" altLang="zh-CN" sz="1800" i="1" baseline="-30000">
                  <a:solidFill>
                    <a:srgbClr val="000000"/>
                  </a:solidFill>
                  <a:cs typeface="Times New Roman" pitchFamily="18" charset="0"/>
                </a:rPr>
                <a:t>i</a:t>
              </a:r>
              <a:r>
                <a:rPr lang="zh-CN" altLang="en-US" sz="1800">
                  <a:solidFill>
                    <a:srgbClr val="000000"/>
                  </a:solidFill>
                  <a:cs typeface="Times New Roman" pitchFamily="18" charset="0"/>
                </a:rPr>
                <a:t>选用策略     </a:t>
              </a:r>
              <a:r>
                <a:rPr lang="en-US" altLang="zh-CN" sz="1800" i="1" baseline="-30000">
                  <a:solidFill>
                    <a:srgbClr val="000000"/>
                  </a:solidFill>
                  <a:cs typeface="Times New Roman" pitchFamily="18" charset="0"/>
                </a:rPr>
                <a:t>i</a:t>
              </a:r>
              <a:r>
                <a:rPr lang="zh-CN" altLang="en-US" sz="1800">
                  <a:solidFill>
                    <a:srgbClr val="000000"/>
                  </a:solidFill>
                  <a:cs typeface="Times New Roman" pitchFamily="18" charset="0"/>
                </a:rPr>
                <a:t>，</a:t>
              </a:r>
              <a:r>
                <a:rPr lang="en-US" altLang="zh-CN" sz="1800">
                  <a:solidFill>
                    <a:srgbClr val="000000"/>
                  </a:solidFill>
                  <a:cs typeface="Times New Roman" pitchFamily="18" charset="0"/>
                </a:rPr>
                <a:t>B</a:t>
              </a:r>
              <a:r>
                <a:rPr lang="zh-CN" altLang="en-US" sz="1800">
                  <a:solidFill>
                    <a:srgbClr val="000000"/>
                  </a:solidFill>
                  <a:cs typeface="Times New Roman" pitchFamily="18" charset="0"/>
                </a:rPr>
                <a:t>方用概率</a:t>
              </a:r>
              <a:r>
                <a:rPr lang="en-US" altLang="zh-CN" sz="1800" i="1">
                  <a:solidFill>
                    <a:srgbClr val="000000"/>
                  </a:solidFill>
                  <a:cs typeface="Times New Roman" pitchFamily="18" charset="0"/>
                </a:rPr>
                <a:t>y</a:t>
              </a:r>
              <a:r>
                <a:rPr lang="en-US" altLang="zh-CN" sz="1800" i="1" baseline="-30000">
                  <a:solidFill>
                    <a:srgbClr val="000000"/>
                  </a:solidFill>
                  <a:cs typeface="Times New Roman" pitchFamily="18" charset="0"/>
                </a:rPr>
                <a:t>j</a:t>
              </a:r>
              <a:r>
                <a:rPr lang="zh-CN" altLang="en-US" sz="1800">
                  <a:solidFill>
                    <a:srgbClr val="000000"/>
                  </a:solidFill>
                  <a:cs typeface="Times New Roman" pitchFamily="18" charset="0"/>
                </a:rPr>
                <a:t>选用策略    </a:t>
              </a:r>
              <a:r>
                <a:rPr lang="en-US" altLang="zh-CN" sz="1800" i="1" baseline="-30000">
                  <a:solidFill>
                    <a:srgbClr val="000000"/>
                  </a:solidFill>
                  <a:cs typeface="Times New Roman" pitchFamily="18" charset="0"/>
                </a:rPr>
                <a:t>j</a:t>
              </a:r>
              <a:r>
                <a:rPr lang="zh-CN" altLang="en-US" sz="1800">
                  <a:solidFill>
                    <a:srgbClr val="000000"/>
                  </a:solidFill>
                  <a:cs typeface="Times New Roman" pitchFamily="18" charset="0"/>
                </a:rPr>
                <a:t>，                                            ，</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且双方每次选用什么策略是随机的，不能让对方看出规律，</a:t>
              </a:r>
            </a:p>
          </p:txBody>
        </p:sp>
        <p:graphicFrame>
          <p:nvGraphicFramePr>
            <p:cNvPr id="27653" name="Object 5"/>
            <p:cNvGraphicFramePr>
              <a:graphicFrameLocks noChangeAspect="1"/>
            </p:cNvGraphicFramePr>
            <p:nvPr/>
          </p:nvGraphicFramePr>
          <p:xfrm>
            <a:off x="3742" y="346"/>
            <a:ext cx="1270" cy="538"/>
          </p:xfrm>
          <a:graphic>
            <a:graphicData uri="http://schemas.openxmlformats.org/presentationml/2006/ole">
              <mc:AlternateContent xmlns:mc="http://schemas.openxmlformats.org/markup-compatibility/2006">
                <mc:Choice xmlns:v="urn:schemas-microsoft-com:vml" Requires="v">
                  <p:oleObj spid="_x0000_s27746" r:id="rId3" imgW="1054100" imgH="444500" progId="Equation.DSMT4">
                    <p:embed/>
                  </p:oleObj>
                </mc:Choice>
                <mc:Fallback>
                  <p:oleObj r:id="rId3" imgW="1054100" imgH="4445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2" y="346"/>
                          <a:ext cx="1270" cy="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5" name="Object 7"/>
            <p:cNvGraphicFramePr>
              <a:graphicFrameLocks noChangeAspect="1"/>
            </p:cNvGraphicFramePr>
            <p:nvPr/>
          </p:nvGraphicFramePr>
          <p:xfrm>
            <a:off x="1746" y="527"/>
            <a:ext cx="204" cy="191"/>
          </p:xfrm>
          <a:graphic>
            <a:graphicData uri="http://schemas.openxmlformats.org/presentationml/2006/ole">
              <mc:AlternateContent xmlns:mc="http://schemas.openxmlformats.org/markup-compatibility/2006">
                <mc:Choice xmlns:v="urn:schemas-microsoft-com:vml" Requires="v">
                  <p:oleObj spid="_x0000_s27747" r:id="rId5" imgW="152334" imgH="139639" progId="Equation.DSMT4">
                    <p:embed/>
                  </p:oleObj>
                </mc:Choice>
                <mc:Fallback>
                  <p:oleObj r:id="rId5" imgW="152334" imgH="13963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 y="527"/>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7" name="Object 9"/>
            <p:cNvGraphicFramePr>
              <a:graphicFrameLocks noChangeAspect="1"/>
            </p:cNvGraphicFramePr>
            <p:nvPr/>
          </p:nvGraphicFramePr>
          <p:xfrm>
            <a:off x="3424" y="482"/>
            <a:ext cx="184" cy="227"/>
          </p:xfrm>
          <a:graphic>
            <a:graphicData uri="http://schemas.openxmlformats.org/presentationml/2006/ole">
              <mc:AlternateContent xmlns:mc="http://schemas.openxmlformats.org/markup-compatibility/2006">
                <mc:Choice xmlns:v="urn:schemas-microsoft-com:vml" Requires="v">
                  <p:oleObj spid="_x0000_s27748" r:id="rId7" imgW="164957" imgH="203024" progId="Equation.DSMT4">
                    <p:embed/>
                  </p:oleObj>
                </mc:Choice>
                <mc:Fallback>
                  <p:oleObj r:id="rId7" imgW="164957" imgH="203024"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4" y="482"/>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660" name="Rectangle 12"/>
          <p:cNvSpPr>
            <a:spLocks noChangeArrowheads="1"/>
          </p:cNvSpPr>
          <p:nvPr/>
        </p:nvSpPr>
        <p:spPr bwMode="auto">
          <a:xfrm>
            <a:off x="323850" y="1700213"/>
            <a:ext cx="5499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cs typeface="Times New Roman" pitchFamily="18" charset="0"/>
              </a:rPr>
              <a:t>记</a:t>
            </a:r>
            <a:r>
              <a:rPr lang="en-US" altLang="zh-CN" sz="1800" i="1">
                <a:solidFill>
                  <a:srgbClr val="000000"/>
                </a:solidFill>
                <a:cs typeface="Times New Roman" pitchFamily="18" charset="0"/>
              </a:rPr>
              <a:t>X</a:t>
            </a:r>
            <a:r>
              <a:rPr lang="en-US" altLang="zh-CN" sz="1800">
                <a:solidFill>
                  <a:srgbClr val="000000"/>
                </a:solidFill>
                <a:cs typeface="Times New Roman" pitchFamily="18" charset="0"/>
              </a:rPr>
              <a:t> = (</a:t>
            </a:r>
            <a:r>
              <a:rPr lang="en-US" altLang="zh-CN" sz="1800" i="1">
                <a:solidFill>
                  <a:srgbClr val="000000"/>
                </a:solidFill>
                <a:cs typeface="Times New Roman" pitchFamily="18" charset="0"/>
              </a:rPr>
              <a:t>x</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 …,</a:t>
            </a:r>
            <a:r>
              <a:rPr lang="en-US" altLang="zh-CN" sz="1800" i="1">
                <a:solidFill>
                  <a:srgbClr val="000000"/>
                </a:solidFill>
                <a:cs typeface="Times New Roman" pitchFamily="18" charset="0"/>
              </a:rPr>
              <a:t>x</a:t>
            </a:r>
            <a:r>
              <a:rPr lang="en-US" altLang="zh-CN" sz="1800" i="1" baseline="-30000">
                <a:solidFill>
                  <a:srgbClr val="000000"/>
                </a:solidFill>
                <a:cs typeface="Times New Roman" pitchFamily="18" charset="0"/>
              </a:rPr>
              <a:t>m</a:t>
            </a:r>
            <a:r>
              <a:rPr lang="en-US" altLang="zh-CN" sz="1800">
                <a:solidFill>
                  <a:srgbClr val="000000"/>
                </a:solidFill>
                <a:cs typeface="Times New Roman" pitchFamily="18" charset="0"/>
              </a:rPr>
              <a:t>)</a:t>
            </a:r>
            <a:r>
              <a:rPr lang="en-US" altLang="zh-CN" sz="1800" i="1" baseline="30000">
                <a:solidFill>
                  <a:srgbClr val="000000"/>
                </a:solidFill>
                <a:cs typeface="Times New Roman" pitchFamily="18" charset="0"/>
              </a:rPr>
              <a:t>T</a:t>
            </a:r>
            <a:r>
              <a:rPr lang="zh-CN" altLang="en-US" sz="1800">
                <a:solidFill>
                  <a:srgbClr val="000000"/>
                </a:solidFill>
                <a:cs typeface="Times New Roman" pitchFamily="18" charset="0"/>
              </a:rPr>
              <a:t>，</a:t>
            </a:r>
            <a:r>
              <a:rPr lang="en-US" altLang="zh-CN" sz="1800" i="1">
                <a:solidFill>
                  <a:srgbClr val="000000"/>
                </a:solidFill>
                <a:cs typeface="Times New Roman" pitchFamily="18" charset="0"/>
              </a:rPr>
              <a:t>Y</a:t>
            </a:r>
            <a:r>
              <a:rPr lang="en-US" altLang="zh-CN" sz="1800">
                <a:solidFill>
                  <a:srgbClr val="000000"/>
                </a:solidFill>
                <a:cs typeface="Times New Roman" pitchFamily="18" charset="0"/>
              </a:rPr>
              <a:t> = (</a:t>
            </a:r>
            <a:r>
              <a:rPr lang="en-US" altLang="zh-CN" sz="1800" i="1">
                <a:solidFill>
                  <a:srgbClr val="000000"/>
                </a:solidFill>
                <a:cs typeface="Times New Roman" pitchFamily="18" charset="0"/>
              </a:rPr>
              <a:t>y</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 …,</a:t>
            </a:r>
            <a:r>
              <a:rPr lang="en-US" altLang="zh-CN" sz="1800" i="1">
                <a:solidFill>
                  <a:srgbClr val="000000"/>
                </a:solidFill>
                <a:cs typeface="Times New Roman" pitchFamily="18" charset="0"/>
              </a:rPr>
              <a:t>y</a:t>
            </a:r>
            <a:r>
              <a:rPr lang="en-US" altLang="zh-CN" sz="1800" i="1" baseline="-30000">
                <a:solidFill>
                  <a:srgbClr val="000000"/>
                </a:solidFill>
                <a:cs typeface="Times New Roman" pitchFamily="18" charset="0"/>
              </a:rPr>
              <a:t>n</a:t>
            </a:r>
            <a:r>
              <a:rPr lang="en-US" altLang="zh-CN" sz="1800">
                <a:solidFill>
                  <a:srgbClr val="000000"/>
                </a:solidFill>
                <a:cs typeface="Times New Roman" pitchFamily="18" charset="0"/>
              </a:rPr>
              <a:t>)</a:t>
            </a:r>
            <a:r>
              <a:rPr lang="en-US" altLang="zh-CN" sz="1800" i="1" baseline="30000">
                <a:solidFill>
                  <a:srgbClr val="000000"/>
                </a:solidFill>
                <a:cs typeface="Times New Roman" pitchFamily="18" charset="0"/>
              </a:rPr>
              <a:t>T</a:t>
            </a:r>
            <a:r>
              <a:rPr lang="zh-CN" altLang="en-US" sz="1800">
                <a:solidFill>
                  <a:srgbClr val="000000"/>
                </a:solidFill>
                <a:cs typeface="Times New Roman" pitchFamily="18" charset="0"/>
              </a:rPr>
              <a:t>，则</a:t>
            </a:r>
            <a:r>
              <a:rPr lang="en-US" altLang="zh-CN" sz="1800" i="1">
                <a:solidFill>
                  <a:srgbClr val="000000"/>
                </a:solidFill>
                <a:cs typeface="Times New Roman" pitchFamily="18" charset="0"/>
              </a:rPr>
              <a:t>A</a:t>
            </a:r>
            <a:r>
              <a:rPr lang="zh-CN" altLang="en-US" sz="1800">
                <a:solidFill>
                  <a:srgbClr val="000000"/>
                </a:solidFill>
                <a:cs typeface="Times New Roman" pitchFamily="18" charset="0"/>
              </a:rPr>
              <a:t>的期望赢得为</a:t>
            </a:r>
          </a:p>
        </p:txBody>
      </p:sp>
      <p:sp>
        <p:nvSpPr>
          <p:cNvPr id="27662" name="Rectangle 14"/>
          <p:cNvSpPr>
            <a:spLocks noChangeArrowheads="1"/>
          </p:cNvSpPr>
          <p:nvPr/>
        </p:nvSpPr>
        <p:spPr bwMode="auto">
          <a:xfrm>
            <a:off x="827088" y="2276475"/>
            <a:ext cx="1735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800" i="1">
                <a:cs typeface="Times New Roman" pitchFamily="18" charset="0"/>
              </a:rPr>
              <a:t>E</a:t>
            </a:r>
            <a:r>
              <a:rPr lang="en-US" altLang="zh-CN" sz="1800">
                <a:cs typeface="Times New Roman" pitchFamily="18" charset="0"/>
              </a:rPr>
              <a:t> (</a:t>
            </a:r>
            <a:r>
              <a:rPr lang="en-US" altLang="zh-CN" sz="1800" i="1">
                <a:cs typeface="Times New Roman" pitchFamily="18" charset="0"/>
              </a:rPr>
              <a:t> X</a:t>
            </a:r>
            <a:r>
              <a:rPr lang="en-US" altLang="zh-CN" sz="1800">
                <a:cs typeface="Times New Roman" pitchFamily="18" charset="0"/>
              </a:rPr>
              <a:t>,</a:t>
            </a:r>
            <a:r>
              <a:rPr lang="en-US" altLang="zh-CN" sz="1800" i="1">
                <a:cs typeface="Times New Roman" pitchFamily="18" charset="0"/>
              </a:rPr>
              <a:t>Y</a:t>
            </a:r>
            <a:r>
              <a:rPr lang="en-US" altLang="zh-CN" sz="1800">
                <a:cs typeface="Times New Roman" pitchFamily="18" charset="0"/>
              </a:rPr>
              <a:t>) = </a:t>
            </a:r>
            <a:r>
              <a:rPr lang="en-US" altLang="zh-CN" sz="1800" i="1">
                <a:cs typeface="Times New Roman" pitchFamily="18" charset="0"/>
              </a:rPr>
              <a:t>X</a:t>
            </a:r>
            <a:r>
              <a:rPr lang="en-US" altLang="zh-CN" sz="1800" i="1" baseline="30000">
                <a:cs typeface="Times New Roman" pitchFamily="18" charset="0"/>
              </a:rPr>
              <a:t>T</a:t>
            </a:r>
            <a:r>
              <a:rPr lang="en-US" altLang="zh-CN" sz="1800" i="1">
                <a:cs typeface="Times New Roman" pitchFamily="18" charset="0"/>
              </a:rPr>
              <a:t>RY</a:t>
            </a:r>
          </a:p>
        </p:txBody>
      </p:sp>
      <p:sp>
        <p:nvSpPr>
          <p:cNvPr id="27665" name="Rectangle 17"/>
          <p:cNvSpPr>
            <a:spLocks noChangeArrowheads="1"/>
          </p:cNvSpPr>
          <p:nvPr/>
        </p:nvSpPr>
        <p:spPr bwMode="auto">
          <a:xfrm>
            <a:off x="250825" y="2781300"/>
            <a:ext cx="340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Arial" charset="0"/>
              </a:rPr>
              <a:t>其中，</a:t>
            </a:r>
            <a:r>
              <a:rPr lang="en-US" altLang="zh-CN" sz="1800" i="1">
                <a:latin typeface="Arial" charset="0"/>
              </a:rPr>
              <a:t>R</a:t>
            </a:r>
            <a:r>
              <a:rPr lang="zh-CN" altLang="en-US" sz="1800">
                <a:latin typeface="Arial" charset="0"/>
              </a:rPr>
              <a:t>为</a:t>
            </a:r>
            <a:r>
              <a:rPr lang="en-US" altLang="zh-CN" sz="1800" i="1">
                <a:latin typeface="Arial" charset="0"/>
              </a:rPr>
              <a:t>A</a:t>
            </a:r>
            <a:r>
              <a:rPr lang="zh-CN" altLang="en-US" sz="1800">
                <a:latin typeface="Arial" charset="0"/>
              </a:rPr>
              <a:t>方的赢得矩阵</a:t>
            </a:r>
            <a:r>
              <a:rPr lang="zh-CN" altLang="en-US" sz="1800">
                <a:solidFill>
                  <a:srgbClr val="000000"/>
                </a:solidFill>
                <a:cs typeface="Times New Roman" pitchFamily="18" charset="0"/>
              </a:rPr>
              <a:t>。</a:t>
            </a:r>
            <a:r>
              <a:rPr lang="zh-CN" altLang="en-US" sz="1800">
                <a:latin typeface="Arial" charset="0"/>
              </a:rPr>
              <a:t>记  </a:t>
            </a:r>
          </a:p>
        </p:txBody>
      </p:sp>
      <p:graphicFrame>
        <p:nvGraphicFramePr>
          <p:cNvPr id="27740" name="Group 92"/>
          <p:cNvGraphicFramePr>
            <a:graphicFrameLocks noGrp="1"/>
          </p:cNvGraphicFramePr>
          <p:nvPr/>
        </p:nvGraphicFramePr>
        <p:xfrm>
          <a:off x="539750" y="3284538"/>
          <a:ext cx="7345363" cy="1368425"/>
        </p:xfrm>
        <a:graphic>
          <a:graphicData uri="http://schemas.openxmlformats.org/drawingml/2006/table">
            <a:tbl>
              <a:tblPr/>
              <a:tblGrid>
                <a:gridCol w="1049338"/>
                <a:gridCol w="749300"/>
                <a:gridCol w="1347787"/>
                <a:gridCol w="1049338"/>
                <a:gridCol w="1049337"/>
                <a:gridCol w="742950"/>
                <a:gridCol w="1357313"/>
              </a:tblGrid>
              <a:tr h="68421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策略</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α</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α</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m</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策略</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β</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β</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42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概率</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m</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概率</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42" name="Rectangle 94"/>
          <p:cNvSpPr>
            <a:spLocks noChangeArrowheads="1"/>
          </p:cNvSpPr>
          <p:nvPr/>
        </p:nvSpPr>
        <p:spPr bwMode="auto">
          <a:xfrm>
            <a:off x="395288" y="4868863"/>
            <a:ext cx="4168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800">
                <a:cs typeface="Times New Roman" pitchFamily="18" charset="0"/>
              </a:rPr>
              <a:t>分别称</a:t>
            </a:r>
            <a:r>
              <a:rPr lang="en-US" altLang="zh-CN" sz="1800" i="1">
                <a:cs typeface="Times New Roman" pitchFamily="18" charset="0"/>
              </a:rPr>
              <a:t>S</a:t>
            </a:r>
            <a:r>
              <a:rPr lang="en-US" altLang="zh-CN" sz="1800" i="1" baseline="-30000">
                <a:cs typeface="Times New Roman" pitchFamily="18" charset="0"/>
              </a:rPr>
              <a:t>A</a:t>
            </a:r>
            <a:r>
              <a:rPr lang="zh-CN" altLang="en-US" sz="1800">
                <a:cs typeface="Times New Roman" pitchFamily="18" charset="0"/>
              </a:rPr>
              <a:t>与</a:t>
            </a:r>
            <a:r>
              <a:rPr lang="en-US" altLang="zh-CN" sz="1800" i="1">
                <a:cs typeface="Times New Roman" pitchFamily="18" charset="0"/>
              </a:rPr>
              <a:t>S</a:t>
            </a:r>
            <a:r>
              <a:rPr lang="en-US" altLang="zh-CN" sz="1800" i="1" baseline="-30000">
                <a:cs typeface="Times New Roman" pitchFamily="18" charset="0"/>
              </a:rPr>
              <a:t>B</a:t>
            </a:r>
            <a:r>
              <a:rPr lang="zh-CN" altLang="en-US" sz="1800">
                <a:cs typeface="Times New Roman" pitchFamily="18" charset="0"/>
              </a:rPr>
              <a:t>为</a:t>
            </a:r>
            <a:r>
              <a:rPr lang="en-US" altLang="zh-CN" sz="1800" i="1">
                <a:cs typeface="Times New Roman" pitchFamily="18" charset="0"/>
              </a:rPr>
              <a:t>A</a:t>
            </a:r>
            <a:r>
              <a:rPr lang="zh-CN" altLang="en-US" sz="1800">
                <a:cs typeface="Times New Roman" pitchFamily="18" charset="0"/>
              </a:rPr>
              <a:t>方和</a:t>
            </a:r>
            <a:r>
              <a:rPr lang="en-US" altLang="zh-CN" sz="1800" i="1">
                <a:cs typeface="Times New Roman" pitchFamily="18" charset="0"/>
              </a:rPr>
              <a:t>B</a:t>
            </a:r>
            <a:r>
              <a:rPr lang="zh-CN" altLang="en-US" sz="1800">
                <a:cs typeface="Times New Roman" pitchFamily="18" charset="0"/>
              </a:rPr>
              <a:t>方的混合策略。</a:t>
            </a:r>
          </a:p>
        </p:txBody>
      </p:sp>
      <p:sp>
        <p:nvSpPr>
          <p:cNvPr id="27744" name="Rectangle 96"/>
          <p:cNvSpPr>
            <a:spLocks noChangeArrowheads="1"/>
          </p:cNvSpPr>
          <p:nvPr/>
        </p:nvSpPr>
        <p:spPr bwMode="auto">
          <a:xfrm>
            <a:off x="250825" y="5516563"/>
            <a:ext cx="8010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800">
                <a:cs typeface="Times New Roman" pitchFamily="18" charset="0"/>
              </a:rPr>
              <a:t>对于需要使用混合策略的对策问题，也有具有稳定解的对策问题的类似结果。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7745"/>
                                        </p:tgtEl>
                                        <p:attrNameLst>
                                          <p:attrName>style.visibility</p:attrName>
                                        </p:attrNameLst>
                                      </p:cBhvr>
                                      <p:to>
                                        <p:strVal val="visible"/>
                                      </p:to>
                                    </p:set>
                                    <p:anim calcmode="lin" valueType="num">
                                      <p:cBhvr additive="base">
                                        <p:cTn id="7" dur="500" fill="hold"/>
                                        <p:tgtEl>
                                          <p:spTgt spid="27745"/>
                                        </p:tgtEl>
                                        <p:attrNameLst>
                                          <p:attrName>ppt_x</p:attrName>
                                        </p:attrNameLst>
                                      </p:cBhvr>
                                      <p:tavLst>
                                        <p:tav tm="0">
                                          <p:val>
                                            <p:strVal val="0-#ppt_w/2"/>
                                          </p:val>
                                        </p:tav>
                                        <p:tav tm="100000">
                                          <p:val>
                                            <p:strVal val="#ppt_x"/>
                                          </p:val>
                                        </p:tav>
                                      </p:tavLst>
                                    </p:anim>
                                    <p:anim calcmode="lin" valueType="num">
                                      <p:cBhvr additive="base">
                                        <p:cTn id="8" dur="500" fill="hold"/>
                                        <p:tgtEl>
                                          <p:spTgt spid="277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60"/>
                                        </p:tgtEl>
                                        <p:attrNameLst>
                                          <p:attrName>style.visibility</p:attrName>
                                        </p:attrNameLst>
                                      </p:cBhvr>
                                      <p:to>
                                        <p:strVal val="visible"/>
                                      </p:to>
                                    </p:set>
                                    <p:anim calcmode="lin" valueType="num">
                                      <p:cBhvr additive="base">
                                        <p:cTn id="13" dur="500" fill="hold"/>
                                        <p:tgtEl>
                                          <p:spTgt spid="27660"/>
                                        </p:tgtEl>
                                        <p:attrNameLst>
                                          <p:attrName>ppt_x</p:attrName>
                                        </p:attrNameLst>
                                      </p:cBhvr>
                                      <p:tavLst>
                                        <p:tav tm="0">
                                          <p:val>
                                            <p:strVal val="0-#ppt_w/2"/>
                                          </p:val>
                                        </p:tav>
                                        <p:tav tm="100000">
                                          <p:val>
                                            <p:strVal val="#ppt_x"/>
                                          </p:val>
                                        </p:tav>
                                      </p:tavLst>
                                    </p:anim>
                                    <p:anim calcmode="lin" valueType="num">
                                      <p:cBhvr additive="base">
                                        <p:cTn id="14" dur="500" fill="hold"/>
                                        <p:tgtEl>
                                          <p:spTgt spid="276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62"/>
                                        </p:tgtEl>
                                        <p:attrNameLst>
                                          <p:attrName>style.visibility</p:attrName>
                                        </p:attrNameLst>
                                      </p:cBhvr>
                                      <p:to>
                                        <p:strVal val="visible"/>
                                      </p:to>
                                    </p:set>
                                    <p:anim calcmode="lin" valueType="num">
                                      <p:cBhvr additive="base">
                                        <p:cTn id="19" dur="500" fill="hold"/>
                                        <p:tgtEl>
                                          <p:spTgt spid="27662"/>
                                        </p:tgtEl>
                                        <p:attrNameLst>
                                          <p:attrName>ppt_x</p:attrName>
                                        </p:attrNameLst>
                                      </p:cBhvr>
                                      <p:tavLst>
                                        <p:tav tm="0">
                                          <p:val>
                                            <p:strVal val="0-#ppt_w/2"/>
                                          </p:val>
                                        </p:tav>
                                        <p:tav tm="100000">
                                          <p:val>
                                            <p:strVal val="#ppt_x"/>
                                          </p:val>
                                        </p:tav>
                                      </p:tavLst>
                                    </p:anim>
                                    <p:anim calcmode="lin" valueType="num">
                                      <p:cBhvr additive="base">
                                        <p:cTn id="20" dur="500" fill="hold"/>
                                        <p:tgtEl>
                                          <p:spTgt spid="2766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665"/>
                                        </p:tgtEl>
                                        <p:attrNameLst>
                                          <p:attrName>style.visibility</p:attrName>
                                        </p:attrNameLst>
                                      </p:cBhvr>
                                      <p:to>
                                        <p:strVal val="visible"/>
                                      </p:to>
                                    </p:set>
                                    <p:anim calcmode="lin" valueType="num">
                                      <p:cBhvr additive="base">
                                        <p:cTn id="25" dur="500" fill="hold"/>
                                        <p:tgtEl>
                                          <p:spTgt spid="27665"/>
                                        </p:tgtEl>
                                        <p:attrNameLst>
                                          <p:attrName>ppt_x</p:attrName>
                                        </p:attrNameLst>
                                      </p:cBhvr>
                                      <p:tavLst>
                                        <p:tav tm="0">
                                          <p:val>
                                            <p:strVal val="0-#ppt_w/2"/>
                                          </p:val>
                                        </p:tav>
                                        <p:tav tm="100000">
                                          <p:val>
                                            <p:strVal val="#ppt_x"/>
                                          </p:val>
                                        </p:tav>
                                      </p:tavLst>
                                    </p:anim>
                                    <p:anim calcmode="lin" valueType="num">
                                      <p:cBhvr additive="base">
                                        <p:cTn id="26" dur="500" fill="hold"/>
                                        <p:tgtEl>
                                          <p:spTgt spid="2766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ntr" presetSubtype="16" fill="hold" nodeType="clickEffect">
                                  <p:stCondLst>
                                    <p:cond delay="0"/>
                                  </p:stCondLst>
                                  <p:childTnLst>
                                    <p:set>
                                      <p:cBhvr>
                                        <p:cTn id="30" dur="1" fill="hold">
                                          <p:stCondLst>
                                            <p:cond delay="0"/>
                                          </p:stCondLst>
                                        </p:cTn>
                                        <p:tgtEl>
                                          <p:spTgt spid="27740"/>
                                        </p:tgtEl>
                                        <p:attrNameLst>
                                          <p:attrName>style.visibility</p:attrName>
                                        </p:attrNameLst>
                                      </p:cBhvr>
                                      <p:to>
                                        <p:strVal val="visible"/>
                                      </p:to>
                                    </p:set>
                                    <p:animEffect transition="in" filter="diamond(in)">
                                      <p:cBhvr>
                                        <p:cTn id="31" dur="1000"/>
                                        <p:tgtEl>
                                          <p:spTgt spid="2774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7742"/>
                                        </p:tgtEl>
                                        <p:attrNameLst>
                                          <p:attrName>style.visibility</p:attrName>
                                        </p:attrNameLst>
                                      </p:cBhvr>
                                      <p:to>
                                        <p:strVal val="visible"/>
                                      </p:to>
                                    </p:set>
                                    <p:anim calcmode="lin" valueType="num">
                                      <p:cBhvr additive="base">
                                        <p:cTn id="36" dur="500" fill="hold"/>
                                        <p:tgtEl>
                                          <p:spTgt spid="27742"/>
                                        </p:tgtEl>
                                        <p:attrNameLst>
                                          <p:attrName>ppt_x</p:attrName>
                                        </p:attrNameLst>
                                      </p:cBhvr>
                                      <p:tavLst>
                                        <p:tav tm="0">
                                          <p:val>
                                            <p:strVal val="#ppt_x"/>
                                          </p:val>
                                        </p:tav>
                                        <p:tav tm="100000">
                                          <p:val>
                                            <p:strVal val="#ppt_x"/>
                                          </p:val>
                                        </p:tav>
                                      </p:tavLst>
                                    </p:anim>
                                    <p:anim calcmode="lin" valueType="num">
                                      <p:cBhvr additive="base">
                                        <p:cTn id="37" dur="500" fill="hold"/>
                                        <p:tgtEl>
                                          <p:spTgt spid="27742"/>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7" presetClass="entr" presetSubtype="0" fill="hold" grpId="0" nodeType="clickEffect">
                                  <p:stCondLst>
                                    <p:cond delay="0"/>
                                  </p:stCondLst>
                                  <p:childTnLst>
                                    <p:set>
                                      <p:cBhvr>
                                        <p:cTn id="41" dur="1" fill="hold">
                                          <p:stCondLst>
                                            <p:cond delay="0"/>
                                          </p:stCondLst>
                                        </p:cTn>
                                        <p:tgtEl>
                                          <p:spTgt spid="27744"/>
                                        </p:tgtEl>
                                        <p:attrNameLst>
                                          <p:attrName>style.visibility</p:attrName>
                                        </p:attrNameLst>
                                      </p:cBhvr>
                                      <p:to>
                                        <p:strVal val="visible"/>
                                      </p:to>
                                    </p:set>
                                    <p:animEffect transition="in" filter="fade">
                                      <p:cBhvr>
                                        <p:cTn id="42" dur="1000"/>
                                        <p:tgtEl>
                                          <p:spTgt spid="27744"/>
                                        </p:tgtEl>
                                      </p:cBhvr>
                                    </p:animEffect>
                                    <p:anim calcmode="lin" valueType="num">
                                      <p:cBhvr>
                                        <p:cTn id="43" dur="1000" fill="hold"/>
                                        <p:tgtEl>
                                          <p:spTgt spid="27744"/>
                                        </p:tgtEl>
                                        <p:attrNameLst>
                                          <p:attrName>ppt_x</p:attrName>
                                        </p:attrNameLst>
                                      </p:cBhvr>
                                      <p:tavLst>
                                        <p:tav tm="0">
                                          <p:val>
                                            <p:strVal val="#ppt_x"/>
                                          </p:val>
                                        </p:tav>
                                        <p:tav tm="100000">
                                          <p:val>
                                            <p:strVal val="#ppt_x"/>
                                          </p:val>
                                        </p:tav>
                                      </p:tavLst>
                                    </p:anim>
                                    <p:anim calcmode="lin" valueType="num">
                                      <p:cBhvr>
                                        <p:cTn id="44" dur="900" decel="100000" fill="hold"/>
                                        <p:tgtEl>
                                          <p:spTgt spid="27744"/>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2774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0" grpId="0"/>
      <p:bldP spid="27662" grpId="0"/>
      <p:bldP spid="27665" grpId="0"/>
      <p:bldP spid="27742" grpId="0"/>
      <p:bldP spid="277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4" descr="白色大理石"/>
          <p:cNvSpPr>
            <a:spLocks noChangeArrowheads="1"/>
          </p:cNvSpPr>
          <p:nvPr/>
        </p:nvSpPr>
        <p:spPr bwMode="auto">
          <a:xfrm>
            <a:off x="1954213" y="404813"/>
            <a:ext cx="4994275" cy="838200"/>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3200">
                <a:solidFill>
                  <a:srgbClr val="0000F8"/>
                </a:solidFill>
                <a:effectLst>
                  <a:outerShdw blurRad="38100" dist="38100" dir="2700000" algn="tl">
                    <a:srgbClr val="C0C0C0"/>
                  </a:outerShdw>
                </a:effectLst>
                <a:latin typeface="Arial" charset="0"/>
              </a:rPr>
              <a:t>第八章</a:t>
            </a:r>
            <a:r>
              <a:rPr lang="zh-CN" altLang="en-US" sz="3200">
                <a:effectLst>
                  <a:outerShdw blurRad="38100" dist="38100" dir="2700000" algn="tl">
                    <a:srgbClr val="C0C0C0"/>
                  </a:outerShdw>
                </a:effectLst>
                <a:latin typeface="Arial" charset="0"/>
              </a:rPr>
              <a:t>  对策与决策模型</a:t>
            </a:r>
          </a:p>
        </p:txBody>
      </p:sp>
      <p:sp>
        <p:nvSpPr>
          <p:cNvPr id="9223" name="Rectangle 7"/>
          <p:cNvSpPr>
            <a:spLocks noChangeArrowheads="1"/>
          </p:cNvSpPr>
          <p:nvPr/>
        </p:nvSpPr>
        <p:spPr bwMode="auto">
          <a:xfrm>
            <a:off x="395288" y="1557338"/>
            <a:ext cx="8353425" cy="4108450"/>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r>
              <a:rPr lang="en-US" altLang="zh-CN" sz="2400">
                <a:solidFill>
                  <a:srgbClr val="000000"/>
                </a:solidFill>
                <a:ea typeface="楷体_GB2312" pitchFamily="49" charset="-122"/>
                <a:cs typeface="Times New Roman" pitchFamily="18" charset="0"/>
              </a:rPr>
              <a:t>    </a:t>
            </a:r>
            <a:r>
              <a:rPr lang="zh-CN" altLang="en-US" sz="2400">
                <a:solidFill>
                  <a:srgbClr val="000000"/>
                </a:solidFill>
                <a:ea typeface="楷体_GB2312" pitchFamily="49" charset="-122"/>
                <a:cs typeface="Times New Roman" pitchFamily="18" charset="0"/>
              </a:rPr>
              <a:t>对策与决策是人们生活和工作中经常会遇到的择优活动。人们在处理一个问题时，往往会面临几种情况，同时又存在几种可行方案可供选择，要求根据自己的行动目的选定一种方案，以期获得最佳的结果。</a:t>
            </a:r>
            <a:endParaRPr lang="zh-CN" altLang="en-US" sz="2400">
              <a:solidFill>
                <a:srgbClr val="000000"/>
              </a:solidFill>
              <a:latin typeface="Arial" charset="0"/>
              <a:ea typeface="楷体_GB2312" pitchFamily="49" charset="-122"/>
              <a:cs typeface="Times New Roman" pitchFamily="18" charset="0"/>
            </a:endParaRPr>
          </a:p>
          <a:p>
            <a:pPr indent="266700" eaLnBrk="0" hangingPunct="0"/>
            <a:r>
              <a:rPr lang="zh-CN" altLang="en-US" sz="2400">
                <a:solidFill>
                  <a:srgbClr val="000000"/>
                </a:solidFill>
                <a:ea typeface="楷体_GB2312" pitchFamily="49" charset="-122"/>
                <a:cs typeface="Times New Roman" pitchFamily="18" charset="0"/>
              </a:rPr>
              <a:t>    有时，人们面临的问题具有竞争性质，如商业上的竞争、体育中的比赛和军事行动、政治派别的斗争等等。这时竞争双方或各方都要发挥自己的优势，使己方获得最好结果。因而双方或各方都要根据不同情况、不同对手做出自己的决择，此时的决策称为对策。在有些情况下，如果我们把可能出现的若干种情况也看作是竞争对手可采取的几种策略，那么也可以把决策问题当作对策问题来求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arn(outVertical)">
                                      <p:cBhvr>
                                        <p:cTn id="7" dur="5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23"/>
                                        </p:tgtEl>
                                        <p:attrNameLst>
                                          <p:attrName>style.visibility</p:attrName>
                                        </p:attrNameLst>
                                      </p:cBhvr>
                                      <p:to>
                                        <p:strVal val="visible"/>
                                      </p:to>
                                    </p:set>
                                    <p:animEffect transition="in" filter="wipe(up)">
                                      <p:cBhvr>
                                        <p:cTn id="12"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autoUpdateAnimBg="0"/>
      <p:bldP spid="92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80" name="Rectangle 8"/>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82" name="Rectangle 10"/>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8684" name="Group 12"/>
          <p:cNvGrpSpPr>
            <a:grpSpLocks/>
          </p:cNvGrpSpPr>
          <p:nvPr/>
        </p:nvGrpSpPr>
        <p:grpSpPr bwMode="auto">
          <a:xfrm>
            <a:off x="519113" y="692150"/>
            <a:ext cx="8085137" cy="1465263"/>
            <a:chOff x="327" y="314"/>
            <a:chExt cx="5093" cy="923"/>
          </a:xfrm>
        </p:grpSpPr>
        <p:sp>
          <p:nvSpPr>
            <p:cNvPr id="28676" name="Text Box 4"/>
            <p:cNvSpPr txBox="1">
              <a:spLocks noChangeArrowheads="1"/>
            </p:cNvSpPr>
            <p:nvPr/>
          </p:nvSpPr>
          <p:spPr bwMode="auto">
            <a:xfrm>
              <a:off x="327" y="314"/>
              <a:ext cx="5093"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solidFill>
                    <a:srgbClr val="008000"/>
                  </a:solidFill>
                  <a:cs typeface="Times New Roman" pitchFamily="18" charset="0"/>
                </a:rPr>
                <a:t>定义</a:t>
              </a:r>
              <a:r>
                <a:rPr lang="en-US" altLang="zh-CN" sz="1800">
                  <a:solidFill>
                    <a:srgbClr val="008000"/>
                  </a:solidFill>
                  <a:cs typeface="Times New Roman" pitchFamily="18" charset="0"/>
                </a:rPr>
                <a:t>8.2</a:t>
              </a:r>
              <a:r>
                <a:rPr lang="en-US" altLang="zh-CN" sz="1800">
                  <a:solidFill>
                    <a:srgbClr val="000000"/>
                  </a:solidFill>
                  <a:cs typeface="Times New Roman" pitchFamily="18" charset="0"/>
                </a:rPr>
                <a:t>  </a:t>
              </a:r>
              <a:r>
                <a:rPr lang="zh-CN" altLang="en-US" sz="1800">
                  <a:solidFill>
                    <a:srgbClr val="000000"/>
                  </a:solidFill>
                  <a:cs typeface="Times New Roman" pitchFamily="18" charset="0"/>
                </a:rPr>
                <a:t>若存在</a:t>
              </a:r>
              <a:r>
                <a:rPr lang="en-US" altLang="zh-CN" sz="1800" i="1">
                  <a:solidFill>
                    <a:srgbClr val="000000"/>
                  </a:solidFill>
                  <a:cs typeface="Times New Roman" pitchFamily="18" charset="0"/>
                </a:rPr>
                <a:t>m</a:t>
              </a:r>
              <a:r>
                <a:rPr lang="zh-CN" altLang="en-US" sz="1800">
                  <a:solidFill>
                    <a:srgbClr val="000000"/>
                  </a:solidFill>
                  <a:cs typeface="Times New Roman" pitchFamily="18" charset="0"/>
                </a:rPr>
                <a:t>维概率向量和</a:t>
              </a:r>
              <a:r>
                <a:rPr lang="en-US" altLang="zh-CN" sz="1800" i="1">
                  <a:solidFill>
                    <a:srgbClr val="000000"/>
                  </a:solidFill>
                  <a:cs typeface="Times New Roman" pitchFamily="18" charset="0"/>
                </a:rPr>
                <a:t>n</a:t>
              </a:r>
              <a:r>
                <a:rPr lang="zh-CN" altLang="en-US" sz="1800">
                  <a:solidFill>
                    <a:srgbClr val="000000"/>
                  </a:solidFill>
                  <a:cs typeface="Times New Roman" pitchFamily="18" charset="0"/>
                </a:rPr>
                <a:t>维概率向量，使得对一切</a:t>
              </a:r>
              <a:r>
                <a:rPr lang="en-US" altLang="zh-CN" sz="1800" i="1">
                  <a:solidFill>
                    <a:srgbClr val="000000"/>
                  </a:solidFill>
                  <a:cs typeface="Times New Roman" pitchFamily="18" charset="0"/>
                </a:rPr>
                <a:t>m</a:t>
              </a:r>
              <a:r>
                <a:rPr lang="zh-CN" altLang="en-US" sz="1800">
                  <a:solidFill>
                    <a:srgbClr val="000000"/>
                  </a:solidFill>
                  <a:cs typeface="Times New Roman" pitchFamily="18" charset="0"/>
                </a:rPr>
                <a:t>维概率向量</a:t>
              </a:r>
              <a:r>
                <a:rPr lang="en-US" altLang="zh-CN" sz="1800" i="1">
                  <a:solidFill>
                    <a:srgbClr val="000000"/>
                  </a:solidFill>
                  <a:cs typeface="Times New Roman" pitchFamily="18" charset="0"/>
                </a:rPr>
                <a:t>X</a:t>
              </a:r>
              <a:r>
                <a:rPr lang="zh-CN" altLang="en-US" sz="1800">
                  <a:solidFill>
                    <a:srgbClr val="000000"/>
                  </a:solidFill>
                  <a:cs typeface="Times New Roman" pitchFamily="18" charset="0"/>
                </a:rPr>
                <a:t>和</a:t>
              </a:r>
              <a:r>
                <a:rPr lang="en-US" altLang="zh-CN" sz="1800" i="1">
                  <a:solidFill>
                    <a:srgbClr val="000000"/>
                  </a:solidFill>
                  <a:cs typeface="Times New Roman" pitchFamily="18" charset="0"/>
                </a:rPr>
                <a:t>n</a:t>
              </a:r>
            </a:p>
            <a:p>
              <a:endParaRPr lang="en-US" altLang="zh-CN" sz="1800" i="1">
                <a:solidFill>
                  <a:srgbClr val="000000"/>
                </a:solidFill>
                <a:cs typeface="Times New Roman" pitchFamily="18" charset="0"/>
              </a:endParaRPr>
            </a:p>
            <a:p>
              <a:r>
                <a:rPr lang="zh-CN" altLang="en-US" sz="1800">
                  <a:solidFill>
                    <a:srgbClr val="000000"/>
                  </a:solidFill>
                  <a:cs typeface="Times New Roman" pitchFamily="18" charset="0"/>
                </a:rPr>
                <a:t>维概率向量</a:t>
              </a:r>
              <a:r>
                <a:rPr lang="en-US" altLang="zh-CN" sz="1800" i="1">
                  <a:solidFill>
                    <a:srgbClr val="000000"/>
                  </a:solidFill>
                  <a:cs typeface="Times New Roman" pitchFamily="18" charset="0"/>
                </a:rPr>
                <a:t>y</a:t>
              </a:r>
              <a:r>
                <a:rPr lang="zh-CN" altLang="en-US" sz="1800">
                  <a:solidFill>
                    <a:srgbClr val="000000"/>
                  </a:solidFill>
                  <a:cs typeface="Times New Roman" pitchFamily="18" charset="0"/>
                </a:rPr>
                <a:t>有</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     则称（    </a:t>
              </a:r>
              <a:r>
                <a:rPr lang="en-US" altLang="zh-CN" sz="1800">
                  <a:solidFill>
                    <a:srgbClr val="000000"/>
                  </a:solidFill>
                  <a:cs typeface="Times New Roman" pitchFamily="18" charset="0"/>
                </a:rPr>
                <a:t>,    </a:t>
              </a:r>
              <a:r>
                <a:rPr lang="zh-CN" altLang="en-US" sz="1800">
                  <a:solidFill>
                    <a:srgbClr val="000000"/>
                  </a:solidFill>
                  <a:cs typeface="Times New Roman" pitchFamily="18" charset="0"/>
                </a:rPr>
                <a:t>）为混合策略对策问题的鞍点。</a:t>
              </a:r>
            </a:p>
          </p:txBody>
        </p:sp>
        <p:graphicFrame>
          <p:nvGraphicFramePr>
            <p:cNvPr id="28677" name="Object 5"/>
            <p:cNvGraphicFramePr>
              <a:graphicFrameLocks noChangeAspect="1"/>
            </p:cNvGraphicFramePr>
            <p:nvPr/>
          </p:nvGraphicFramePr>
          <p:xfrm>
            <a:off x="1565" y="618"/>
            <a:ext cx="2586" cy="383"/>
          </p:xfrm>
          <a:graphic>
            <a:graphicData uri="http://schemas.openxmlformats.org/presentationml/2006/ole">
              <mc:AlternateContent xmlns:mc="http://schemas.openxmlformats.org/markup-compatibility/2006">
                <mc:Choice xmlns:v="urn:schemas-microsoft-com:vml" Requires="v">
                  <p:oleObj spid="_x0000_s28695" r:id="rId3" imgW="2057400" imgH="304800" progId="Equation.DSMT4">
                    <p:embed/>
                  </p:oleObj>
                </mc:Choice>
                <mc:Fallback>
                  <p:oleObj r:id="rId3" imgW="2057400" imgH="304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 y="618"/>
                          <a:ext cx="2586" cy="3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9" name="Object 7"/>
            <p:cNvGraphicFramePr>
              <a:graphicFrameLocks noChangeAspect="1"/>
            </p:cNvGraphicFramePr>
            <p:nvPr/>
          </p:nvGraphicFramePr>
          <p:xfrm>
            <a:off x="975" y="1025"/>
            <a:ext cx="173" cy="182"/>
          </p:xfrm>
          <a:graphic>
            <a:graphicData uri="http://schemas.openxmlformats.org/presentationml/2006/ole">
              <mc:AlternateContent xmlns:mc="http://schemas.openxmlformats.org/markup-compatibility/2006">
                <mc:Choice xmlns:v="urn:schemas-microsoft-com:vml" Requires="v">
                  <p:oleObj spid="_x0000_s28696" r:id="rId5" imgW="177646" imgH="190335" progId="Equation.DSMT4">
                    <p:embed/>
                  </p:oleObj>
                </mc:Choice>
                <mc:Fallback>
                  <p:oleObj r:id="rId5" imgW="177646" imgH="19033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1025"/>
                          <a:ext cx="173"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1" name="Object 9"/>
            <p:cNvGraphicFramePr>
              <a:graphicFrameLocks noChangeAspect="1"/>
            </p:cNvGraphicFramePr>
            <p:nvPr/>
          </p:nvGraphicFramePr>
          <p:xfrm>
            <a:off x="1202" y="1025"/>
            <a:ext cx="145" cy="181"/>
          </p:xfrm>
          <a:graphic>
            <a:graphicData uri="http://schemas.openxmlformats.org/presentationml/2006/ole">
              <mc:AlternateContent xmlns:mc="http://schemas.openxmlformats.org/markup-compatibility/2006">
                <mc:Choice xmlns:v="urn:schemas-microsoft-com:vml" Requires="v">
                  <p:oleObj spid="_x0000_s28697" r:id="rId7" imgW="152334" imgH="190417" progId="Equation.DSMT4">
                    <p:embed/>
                  </p:oleObj>
                </mc:Choice>
                <mc:Fallback>
                  <p:oleObj r:id="rId7" imgW="152334" imgH="190417"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2" y="1025"/>
                          <a:ext cx="145"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687" name="Rectangle 15"/>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8694" name="Group 22"/>
          <p:cNvGrpSpPr>
            <a:grpSpLocks/>
          </p:cNvGrpSpPr>
          <p:nvPr/>
        </p:nvGrpSpPr>
        <p:grpSpPr bwMode="auto">
          <a:xfrm>
            <a:off x="519113" y="2441575"/>
            <a:ext cx="8301037" cy="1131888"/>
            <a:chOff x="282" y="1402"/>
            <a:chExt cx="5229" cy="713"/>
          </a:xfrm>
        </p:grpSpPr>
        <p:sp>
          <p:nvSpPr>
            <p:cNvPr id="28685" name="Text Box 13"/>
            <p:cNvSpPr txBox="1">
              <a:spLocks noChangeArrowheads="1"/>
            </p:cNvSpPr>
            <p:nvPr/>
          </p:nvSpPr>
          <p:spPr bwMode="auto">
            <a:xfrm>
              <a:off x="282" y="1402"/>
              <a:ext cx="522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solidFill>
                    <a:srgbClr val="008000"/>
                  </a:solidFill>
                  <a:cs typeface="Times New Roman" pitchFamily="18" charset="0"/>
                </a:rPr>
                <a:t>定理</a:t>
              </a:r>
              <a:r>
                <a:rPr lang="en-US" altLang="zh-CN" sz="1800">
                  <a:solidFill>
                    <a:srgbClr val="008000"/>
                  </a:solidFill>
                  <a:cs typeface="Times New Roman" pitchFamily="18" charset="0"/>
                </a:rPr>
                <a:t>8.4</a:t>
              </a:r>
              <a:r>
                <a:rPr lang="en-US" altLang="zh-CN" sz="1800">
                  <a:solidFill>
                    <a:srgbClr val="000000"/>
                  </a:solidFill>
                  <a:cs typeface="Times New Roman" pitchFamily="18" charset="0"/>
                </a:rPr>
                <a:t>  </a:t>
              </a:r>
              <a:r>
                <a:rPr lang="zh-CN" altLang="en-US" sz="1800">
                  <a:solidFill>
                    <a:srgbClr val="000000"/>
                  </a:solidFill>
                  <a:cs typeface="Times New Roman" pitchFamily="18" charset="0"/>
                </a:rPr>
                <a:t>（</a:t>
              </a:r>
              <a:r>
                <a:rPr lang="en-US" altLang="zh-CN" sz="1800">
                  <a:solidFill>
                    <a:srgbClr val="000000"/>
                  </a:solidFill>
                  <a:cs typeface="Times New Roman" pitchFamily="18" charset="0"/>
                </a:rPr>
                <a:t>Von Neumann</a:t>
              </a:r>
              <a:r>
                <a:rPr lang="zh-CN" altLang="en-US" sz="1800">
                  <a:solidFill>
                    <a:srgbClr val="000000"/>
                  </a:solidFill>
                  <a:cs typeface="Times New Roman" pitchFamily="18" charset="0"/>
                </a:rPr>
                <a:t>）任意混合策略对策问题必存在鞍点，即必存在概率向</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量和，使得：                                                                                         （证明从略）。</a:t>
              </a:r>
            </a:p>
          </p:txBody>
        </p:sp>
        <p:graphicFrame>
          <p:nvGraphicFramePr>
            <p:cNvPr id="28686" name="Object 14"/>
            <p:cNvGraphicFramePr>
              <a:graphicFrameLocks noChangeAspect="1"/>
            </p:cNvGraphicFramePr>
            <p:nvPr/>
          </p:nvGraphicFramePr>
          <p:xfrm>
            <a:off x="1111" y="1741"/>
            <a:ext cx="3266" cy="374"/>
          </p:xfrm>
          <a:graphic>
            <a:graphicData uri="http://schemas.openxmlformats.org/presentationml/2006/ole">
              <mc:AlternateContent xmlns:mc="http://schemas.openxmlformats.org/markup-compatibility/2006">
                <mc:Choice xmlns:v="urn:schemas-microsoft-com:vml" Requires="v">
                  <p:oleObj spid="_x0000_s28698" r:id="rId9" imgW="2654300" imgH="304800" progId="Equation.DSMT4">
                    <p:embed/>
                  </p:oleObj>
                </mc:Choice>
                <mc:Fallback>
                  <p:oleObj r:id="rId9" imgW="2654300" imgH="3048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1" y="1741"/>
                          <a:ext cx="3266"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691" name="Rectangle 19"/>
          <p:cNvSpPr>
            <a:spLocks noChangeArrowheads="1"/>
          </p:cNvSpPr>
          <p:nvPr/>
        </p:nvSpPr>
        <p:spPr bwMode="auto">
          <a:xfrm>
            <a:off x="538163" y="3789363"/>
            <a:ext cx="828198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cs typeface="Times New Roman" pitchFamily="18" charset="0"/>
              </a:rPr>
              <a:t>使用纯策略的对策问题（具有稳定解的对策问题）可以看成使用混合策略的对策</a:t>
            </a:r>
          </a:p>
          <a:p>
            <a:endParaRPr lang="zh-CN" altLang="en-US" sz="1800">
              <a:cs typeface="Times New Roman" pitchFamily="18" charset="0"/>
            </a:endParaRPr>
          </a:p>
          <a:p>
            <a:r>
              <a:rPr lang="zh-CN" altLang="en-US" sz="1800">
                <a:cs typeface="Times New Roman" pitchFamily="18" charset="0"/>
              </a:rPr>
              <a:t>问题的特殊情况，相当于以概率</a:t>
            </a:r>
            <a:r>
              <a:rPr lang="en-US" altLang="zh-CN" sz="1800">
                <a:cs typeface="Times New Roman" pitchFamily="18" charset="0"/>
              </a:rPr>
              <a:t>1</a:t>
            </a:r>
            <a:r>
              <a:rPr lang="zh-CN" altLang="en-US" sz="1800">
                <a:cs typeface="Times New Roman" pitchFamily="18" charset="0"/>
              </a:rPr>
              <a:t>选取其中某一策略，以概率</a:t>
            </a:r>
            <a:r>
              <a:rPr lang="en-US" altLang="zh-CN" sz="1800">
                <a:cs typeface="Times New Roman" pitchFamily="18" charset="0"/>
              </a:rPr>
              <a:t>0</a:t>
            </a:r>
            <a:r>
              <a:rPr lang="zh-CN" altLang="en-US" sz="1800">
                <a:cs typeface="Times New Roman" pitchFamily="18" charset="0"/>
              </a:rPr>
              <a:t>选取其余策略。</a:t>
            </a:r>
          </a:p>
        </p:txBody>
      </p:sp>
      <p:sp>
        <p:nvSpPr>
          <p:cNvPr id="28693" name="Rectangle 21"/>
          <p:cNvSpPr>
            <a:spLocks noChangeArrowheads="1"/>
          </p:cNvSpPr>
          <p:nvPr/>
        </p:nvSpPr>
        <p:spPr bwMode="auto">
          <a:xfrm>
            <a:off x="539750" y="5013325"/>
            <a:ext cx="777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800">
                <a:cs typeface="Times New Roman" pitchFamily="18" charset="0"/>
              </a:rPr>
              <a:t>对于双方均只有两种策略的对策问题（即</a:t>
            </a:r>
            <a:r>
              <a:rPr lang="en-US" altLang="zh-CN" sz="1800">
                <a:cs typeface="Times New Roman" pitchFamily="18" charset="0"/>
              </a:rPr>
              <a:t>2×2</a:t>
            </a:r>
            <a:r>
              <a:rPr lang="zh-CN" altLang="en-US" sz="1800">
                <a:cs typeface="Times New Roman" pitchFamily="18" charset="0"/>
              </a:rPr>
              <a:t>对策），可按几何方法求解。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8684"/>
                                        </p:tgtEl>
                                        <p:attrNameLst>
                                          <p:attrName>style.visibility</p:attrName>
                                        </p:attrNameLst>
                                      </p:cBhvr>
                                      <p:to>
                                        <p:strVal val="visible"/>
                                      </p:to>
                                    </p:set>
                                    <p:anim calcmode="lin" valueType="num">
                                      <p:cBhvr>
                                        <p:cTn id="7" dur="1000" fill="hold"/>
                                        <p:tgtEl>
                                          <p:spTgt spid="28684"/>
                                        </p:tgtEl>
                                        <p:attrNameLst>
                                          <p:attrName>ppt_x</p:attrName>
                                        </p:attrNameLst>
                                      </p:cBhvr>
                                      <p:tavLst>
                                        <p:tav tm="0">
                                          <p:val>
                                            <p:strVal val="#ppt_x-.2"/>
                                          </p:val>
                                        </p:tav>
                                        <p:tav tm="100000">
                                          <p:val>
                                            <p:strVal val="#ppt_x"/>
                                          </p:val>
                                        </p:tav>
                                      </p:tavLst>
                                    </p:anim>
                                    <p:anim calcmode="lin" valueType="num">
                                      <p:cBhvr>
                                        <p:cTn id="8" dur="1000" fill="hold"/>
                                        <p:tgtEl>
                                          <p:spTgt spid="2868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868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8694"/>
                                        </p:tgtEl>
                                        <p:attrNameLst>
                                          <p:attrName>style.visibility</p:attrName>
                                        </p:attrNameLst>
                                      </p:cBhvr>
                                      <p:to>
                                        <p:strVal val="visible"/>
                                      </p:to>
                                    </p:set>
                                    <p:anim calcmode="lin" valueType="num">
                                      <p:cBhvr>
                                        <p:cTn id="14" dur="1000" fill="hold"/>
                                        <p:tgtEl>
                                          <p:spTgt spid="28694"/>
                                        </p:tgtEl>
                                        <p:attrNameLst>
                                          <p:attrName>ppt_x</p:attrName>
                                        </p:attrNameLst>
                                      </p:cBhvr>
                                      <p:tavLst>
                                        <p:tav tm="0">
                                          <p:val>
                                            <p:strVal val="#ppt_x-.2"/>
                                          </p:val>
                                        </p:tav>
                                        <p:tav tm="100000">
                                          <p:val>
                                            <p:strVal val="#ppt_x"/>
                                          </p:val>
                                        </p:tav>
                                      </p:tavLst>
                                    </p:anim>
                                    <p:anim calcmode="lin" valueType="num">
                                      <p:cBhvr>
                                        <p:cTn id="15" dur="1000" fill="hold"/>
                                        <p:tgtEl>
                                          <p:spTgt spid="2869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86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28691"/>
                                        </p:tgtEl>
                                        <p:attrNameLst>
                                          <p:attrName>style.visibility</p:attrName>
                                        </p:attrNameLst>
                                      </p:cBhvr>
                                      <p:to>
                                        <p:strVal val="visible"/>
                                      </p:to>
                                    </p:set>
                                    <p:anim calcmode="lin" valueType="num">
                                      <p:cBhvr>
                                        <p:cTn id="21" dur="1000" fill="hold"/>
                                        <p:tgtEl>
                                          <p:spTgt spid="28691"/>
                                        </p:tgtEl>
                                        <p:attrNameLst>
                                          <p:attrName>ppt_x</p:attrName>
                                        </p:attrNameLst>
                                      </p:cBhvr>
                                      <p:tavLst>
                                        <p:tav tm="0">
                                          <p:val>
                                            <p:strVal val="#ppt_x-.2"/>
                                          </p:val>
                                        </p:tav>
                                        <p:tav tm="100000">
                                          <p:val>
                                            <p:strVal val="#ppt_x"/>
                                          </p:val>
                                        </p:tav>
                                      </p:tavLst>
                                    </p:anim>
                                    <p:anim calcmode="lin" valueType="num">
                                      <p:cBhvr>
                                        <p:cTn id="22" dur="1000" fill="hold"/>
                                        <p:tgtEl>
                                          <p:spTgt spid="28691"/>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869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28693"/>
                                        </p:tgtEl>
                                        <p:attrNameLst>
                                          <p:attrName>style.visibility</p:attrName>
                                        </p:attrNameLst>
                                      </p:cBhvr>
                                      <p:to>
                                        <p:strVal val="visible"/>
                                      </p:to>
                                    </p:set>
                                    <p:anim calcmode="lin" valueType="num">
                                      <p:cBhvr>
                                        <p:cTn id="28" dur="1000" fill="hold"/>
                                        <p:tgtEl>
                                          <p:spTgt spid="28693"/>
                                        </p:tgtEl>
                                        <p:attrNameLst>
                                          <p:attrName>ppt_x</p:attrName>
                                        </p:attrNameLst>
                                      </p:cBhvr>
                                      <p:tavLst>
                                        <p:tav tm="0">
                                          <p:val>
                                            <p:strVal val="#ppt_x-.2"/>
                                          </p:val>
                                        </p:tav>
                                        <p:tav tm="100000">
                                          <p:val>
                                            <p:strVal val="#ppt_x"/>
                                          </p:val>
                                        </p:tav>
                                      </p:tavLst>
                                    </p:anim>
                                    <p:anim calcmode="lin" valueType="num">
                                      <p:cBhvr>
                                        <p:cTn id="29" dur="1000" fill="hold"/>
                                        <p:tgtEl>
                                          <p:spTgt spid="28693"/>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8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1" grpId="0"/>
      <p:bldP spid="2869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ChangeArrowheads="1"/>
          </p:cNvSpPr>
          <p:nvPr/>
        </p:nvSpPr>
        <p:spPr bwMode="auto">
          <a:xfrm>
            <a:off x="468313" y="612775"/>
            <a:ext cx="80645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8000"/>
                </a:solidFill>
                <a:latin typeface="楷体_GB2312" pitchFamily="49" charset="-122"/>
                <a:ea typeface="楷体_GB2312" pitchFamily="49" charset="-122"/>
                <a:cs typeface="Times New Roman" pitchFamily="18" charset="0"/>
              </a:rPr>
              <a:t>例</a:t>
            </a:r>
            <a:r>
              <a:rPr lang="en-US" altLang="zh-CN">
                <a:solidFill>
                  <a:srgbClr val="008000"/>
                </a:solidFill>
                <a:latin typeface="楷体_GB2312" pitchFamily="49" charset="-122"/>
                <a:ea typeface="楷体_GB2312" pitchFamily="49" charset="-122"/>
                <a:cs typeface="Times New Roman" pitchFamily="18" charset="0"/>
              </a:rPr>
              <a:t>8.5</a:t>
            </a:r>
            <a:r>
              <a:rPr lang="en-US" altLang="zh-CN">
                <a:latin typeface="楷体_GB2312" pitchFamily="49" charset="-122"/>
                <a:ea typeface="楷体_GB2312" pitchFamily="49" charset="-122"/>
                <a:cs typeface="Times New Roman" pitchFamily="18" charset="0"/>
              </a:rPr>
              <a:t>  A</a:t>
            </a:r>
            <a:r>
              <a:rPr lang="zh-CN" altLang="en-US">
                <a:latin typeface="楷体_GB2312" pitchFamily="49" charset="-122"/>
                <a:ea typeface="楷体_GB2312" pitchFamily="49" charset="-122"/>
                <a:cs typeface="Times New Roman" pitchFamily="18" charset="0"/>
              </a:rPr>
              <a:t>、</a:t>
            </a:r>
            <a:r>
              <a:rPr lang="en-US" altLang="zh-CN">
                <a:latin typeface="楷体_GB2312" pitchFamily="49" charset="-122"/>
                <a:ea typeface="楷体_GB2312" pitchFamily="49" charset="-122"/>
                <a:cs typeface="Times New Roman" pitchFamily="18" charset="0"/>
              </a:rPr>
              <a:t>B</a:t>
            </a:r>
            <a:r>
              <a:rPr lang="zh-CN" altLang="en-US">
                <a:latin typeface="楷体_GB2312" pitchFamily="49" charset="-122"/>
                <a:ea typeface="楷体_GB2312" pitchFamily="49" charset="-122"/>
                <a:cs typeface="Times New Roman" pitchFamily="18" charset="0"/>
              </a:rPr>
              <a:t>为作战双方，</a:t>
            </a:r>
            <a:r>
              <a:rPr lang="en-US" altLang="zh-CN">
                <a:latin typeface="楷体_GB2312" pitchFamily="49" charset="-122"/>
                <a:ea typeface="楷体_GB2312" pitchFamily="49" charset="-122"/>
                <a:cs typeface="Times New Roman" pitchFamily="18" charset="0"/>
              </a:rPr>
              <a:t>A</a:t>
            </a:r>
            <a:r>
              <a:rPr lang="zh-CN" altLang="en-US">
                <a:latin typeface="楷体_GB2312" pitchFamily="49" charset="-122"/>
                <a:ea typeface="楷体_GB2312" pitchFamily="49" charset="-122"/>
                <a:cs typeface="Times New Roman" pitchFamily="18" charset="0"/>
              </a:rPr>
              <a:t>方拟派两架轰炸机</a:t>
            </a:r>
            <a:r>
              <a:rPr lang="en-US" altLang="zh-CN">
                <a:latin typeface="楷体_GB2312" pitchFamily="49" charset="-122"/>
                <a:ea typeface="楷体_GB2312" pitchFamily="49" charset="-122"/>
                <a:cs typeface="Times New Roman" pitchFamily="18" charset="0"/>
              </a:rPr>
              <a:t>I</a:t>
            </a:r>
            <a:r>
              <a:rPr lang="zh-CN" altLang="en-US">
                <a:latin typeface="楷体_GB2312" pitchFamily="49" charset="-122"/>
                <a:ea typeface="楷体_GB2312" pitchFamily="49" charset="-122"/>
                <a:cs typeface="Times New Roman" pitchFamily="18" charset="0"/>
              </a:rPr>
              <a:t>和</a:t>
            </a:r>
            <a:r>
              <a:rPr lang="en-US" altLang="zh-CN">
                <a:latin typeface="楷体_GB2312" pitchFamily="49" charset="-122"/>
                <a:ea typeface="楷体_GB2312" pitchFamily="49" charset="-122"/>
                <a:cs typeface="Times New Roman" pitchFamily="18" charset="0"/>
              </a:rPr>
              <a:t>II</a:t>
            </a:r>
            <a:r>
              <a:rPr lang="zh-CN" altLang="en-US">
                <a:latin typeface="楷体_GB2312" pitchFamily="49" charset="-122"/>
                <a:ea typeface="楷体_GB2312" pitchFamily="49" charset="-122"/>
                <a:cs typeface="Times New Roman" pitchFamily="18" charset="0"/>
              </a:rPr>
              <a:t>去轰炸</a:t>
            </a:r>
            <a:r>
              <a:rPr lang="en-US" altLang="zh-CN">
                <a:latin typeface="楷体_GB2312" pitchFamily="49" charset="-122"/>
                <a:ea typeface="楷体_GB2312" pitchFamily="49" charset="-122"/>
                <a:cs typeface="Times New Roman" pitchFamily="18" charset="0"/>
              </a:rPr>
              <a:t>B</a:t>
            </a:r>
            <a:r>
              <a:rPr lang="zh-CN" altLang="en-US">
                <a:latin typeface="楷体_GB2312" pitchFamily="49" charset="-122"/>
                <a:ea typeface="楷体_GB2312" pitchFamily="49" charset="-122"/>
                <a:cs typeface="Times New Roman" pitchFamily="18" charset="0"/>
              </a:rPr>
              <a:t>方的指挥部，轰炸机</a:t>
            </a:r>
            <a:r>
              <a:rPr lang="en-US" altLang="zh-CN">
                <a:latin typeface="楷体_GB2312" pitchFamily="49" charset="-122"/>
                <a:ea typeface="楷体_GB2312" pitchFamily="49" charset="-122"/>
                <a:cs typeface="Times New Roman" pitchFamily="18" charset="0"/>
              </a:rPr>
              <a:t>I</a:t>
            </a:r>
            <a:r>
              <a:rPr lang="zh-CN" altLang="en-US">
                <a:latin typeface="楷体_GB2312" pitchFamily="49" charset="-122"/>
                <a:ea typeface="楷体_GB2312" pitchFamily="49" charset="-122"/>
                <a:cs typeface="Times New Roman" pitchFamily="18" charset="0"/>
              </a:rPr>
              <a:t>在前面飞行，</a:t>
            </a:r>
            <a:r>
              <a:rPr lang="en-US" altLang="zh-CN">
                <a:latin typeface="楷体_GB2312" pitchFamily="49" charset="-122"/>
                <a:ea typeface="楷体_GB2312" pitchFamily="49" charset="-122"/>
                <a:cs typeface="Times New Roman" pitchFamily="18" charset="0"/>
              </a:rPr>
              <a:t>II</a:t>
            </a:r>
            <a:r>
              <a:rPr lang="zh-CN" altLang="en-US">
                <a:latin typeface="楷体_GB2312" pitchFamily="49" charset="-122"/>
                <a:ea typeface="楷体_GB2312" pitchFamily="49" charset="-122"/>
                <a:cs typeface="Times New Roman" pitchFamily="18" charset="0"/>
              </a:rPr>
              <a:t>随后。两架轰炸机中只有一架带有炸弹，而另一架仅为护航。轰炸机飞至</a:t>
            </a:r>
            <a:r>
              <a:rPr lang="en-US" altLang="zh-CN">
                <a:latin typeface="楷体_GB2312" pitchFamily="49" charset="-122"/>
                <a:ea typeface="楷体_GB2312" pitchFamily="49" charset="-122"/>
                <a:cs typeface="Times New Roman" pitchFamily="18" charset="0"/>
              </a:rPr>
              <a:t>B</a:t>
            </a:r>
            <a:r>
              <a:rPr lang="zh-CN" altLang="en-US">
                <a:latin typeface="楷体_GB2312" pitchFamily="49" charset="-122"/>
                <a:ea typeface="楷体_GB2312" pitchFamily="49" charset="-122"/>
                <a:cs typeface="Times New Roman" pitchFamily="18" charset="0"/>
              </a:rPr>
              <a:t>方上空，受到</a:t>
            </a:r>
            <a:r>
              <a:rPr lang="en-US" altLang="zh-CN">
                <a:latin typeface="楷体_GB2312" pitchFamily="49" charset="-122"/>
                <a:ea typeface="楷体_GB2312" pitchFamily="49" charset="-122"/>
                <a:cs typeface="Times New Roman" pitchFamily="18" charset="0"/>
              </a:rPr>
              <a:t>B</a:t>
            </a:r>
            <a:r>
              <a:rPr lang="zh-CN" altLang="en-US">
                <a:latin typeface="楷体_GB2312" pitchFamily="49" charset="-122"/>
                <a:ea typeface="楷体_GB2312" pitchFamily="49" charset="-122"/>
                <a:cs typeface="Times New Roman" pitchFamily="18" charset="0"/>
              </a:rPr>
              <a:t>方战斗机的阻击。若战斗机阻击后面的轰炸机</a:t>
            </a:r>
            <a:r>
              <a:rPr lang="en-US" altLang="zh-CN">
                <a:latin typeface="楷体_GB2312" pitchFamily="49" charset="-122"/>
                <a:ea typeface="楷体_GB2312" pitchFamily="49" charset="-122"/>
                <a:cs typeface="Times New Roman" pitchFamily="18" charset="0"/>
              </a:rPr>
              <a:t>II</a:t>
            </a:r>
            <a:r>
              <a:rPr lang="zh-CN" altLang="en-US">
                <a:latin typeface="楷体_GB2312" pitchFamily="49" charset="-122"/>
                <a:ea typeface="楷体_GB2312" pitchFamily="49" charset="-122"/>
                <a:cs typeface="Times New Roman" pitchFamily="18" charset="0"/>
              </a:rPr>
              <a:t>，它仅受</a:t>
            </a:r>
            <a:r>
              <a:rPr lang="en-US" altLang="zh-CN">
                <a:latin typeface="楷体_GB2312" pitchFamily="49" charset="-122"/>
                <a:ea typeface="楷体_GB2312" pitchFamily="49" charset="-122"/>
                <a:cs typeface="Times New Roman" pitchFamily="18" charset="0"/>
              </a:rPr>
              <a:t>II</a:t>
            </a:r>
            <a:r>
              <a:rPr lang="zh-CN" altLang="en-US">
                <a:latin typeface="楷体_GB2312" pitchFamily="49" charset="-122"/>
                <a:ea typeface="楷体_GB2312" pitchFamily="49" charset="-122"/>
                <a:cs typeface="Times New Roman" pitchFamily="18" charset="0"/>
              </a:rPr>
              <a:t>的射击，被击中的概率为</a:t>
            </a:r>
            <a:r>
              <a:rPr lang="en-US" altLang="zh-CN">
                <a:latin typeface="楷体_GB2312" pitchFamily="49" charset="-122"/>
                <a:ea typeface="楷体_GB2312" pitchFamily="49" charset="-122"/>
                <a:cs typeface="Times New Roman" pitchFamily="18" charset="0"/>
              </a:rPr>
              <a:t>0.3</a:t>
            </a:r>
            <a:r>
              <a:rPr lang="zh-CN" altLang="en-US">
                <a:latin typeface="楷体_GB2312" pitchFamily="49" charset="-122"/>
                <a:ea typeface="楷体_GB2312" pitchFamily="49" charset="-122"/>
                <a:cs typeface="Times New Roman" pitchFamily="18" charset="0"/>
              </a:rPr>
              <a:t>（</a:t>
            </a:r>
            <a:r>
              <a:rPr lang="en-US" altLang="zh-CN">
                <a:latin typeface="楷体_GB2312" pitchFamily="49" charset="-122"/>
                <a:ea typeface="楷体_GB2312" pitchFamily="49" charset="-122"/>
                <a:cs typeface="Times New Roman" pitchFamily="18" charset="0"/>
              </a:rPr>
              <a:t>I</a:t>
            </a:r>
            <a:r>
              <a:rPr lang="zh-CN" altLang="en-US">
                <a:latin typeface="楷体_GB2312" pitchFamily="49" charset="-122"/>
                <a:ea typeface="楷体_GB2312" pitchFamily="49" charset="-122"/>
                <a:cs typeface="Times New Roman" pitchFamily="18" charset="0"/>
              </a:rPr>
              <a:t>来不及返回击它）。若战斗机阻击</a:t>
            </a:r>
            <a:r>
              <a:rPr lang="en-US" altLang="zh-CN">
                <a:latin typeface="楷体_GB2312" pitchFamily="49" charset="-122"/>
                <a:ea typeface="楷体_GB2312" pitchFamily="49" charset="-122"/>
                <a:cs typeface="Times New Roman" pitchFamily="18" charset="0"/>
              </a:rPr>
              <a:t>I</a:t>
            </a:r>
            <a:r>
              <a:rPr lang="zh-CN" altLang="en-US">
                <a:latin typeface="楷体_GB2312" pitchFamily="49" charset="-122"/>
                <a:ea typeface="楷体_GB2312" pitchFamily="49" charset="-122"/>
                <a:cs typeface="Times New Roman" pitchFamily="18" charset="0"/>
              </a:rPr>
              <a:t>，它将同时受到两架轰炸机的射击，被击中的概率为</a:t>
            </a:r>
            <a:r>
              <a:rPr lang="en-US" altLang="zh-CN">
                <a:latin typeface="楷体_GB2312" pitchFamily="49" charset="-122"/>
                <a:ea typeface="楷体_GB2312" pitchFamily="49" charset="-122"/>
                <a:cs typeface="Times New Roman" pitchFamily="18" charset="0"/>
              </a:rPr>
              <a:t>0.7</a:t>
            </a:r>
            <a:r>
              <a:rPr lang="zh-CN" altLang="en-US">
                <a:latin typeface="楷体_GB2312" pitchFamily="49" charset="-122"/>
                <a:ea typeface="楷体_GB2312" pitchFamily="49" charset="-122"/>
                <a:cs typeface="Times New Roman" pitchFamily="18" charset="0"/>
              </a:rPr>
              <a:t>。一旦战斗机未被击落，它将以</a:t>
            </a:r>
            <a:r>
              <a:rPr lang="en-US" altLang="zh-CN">
                <a:latin typeface="楷体_GB2312" pitchFamily="49" charset="-122"/>
                <a:ea typeface="楷体_GB2312" pitchFamily="49" charset="-122"/>
                <a:cs typeface="Times New Roman" pitchFamily="18" charset="0"/>
              </a:rPr>
              <a:t>0.6</a:t>
            </a:r>
            <a:r>
              <a:rPr lang="zh-CN" altLang="en-US">
                <a:latin typeface="楷体_GB2312" pitchFamily="49" charset="-122"/>
                <a:ea typeface="楷体_GB2312" pitchFamily="49" charset="-122"/>
                <a:cs typeface="Times New Roman" pitchFamily="18" charset="0"/>
              </a:rPr>
              <a:t>的概率击毁其选中的轰炸机。请为</a:t>
            </a:r>
            <a:r>
              <a:rPr lang="en-US" altLang="zh-CN">
                <a:latin typeface="楷体_GB2312" pitchFamily="49" charset="-122"/>
                <a:ea typeface="楷体_GB2312" pitchFamily="49" charset="-122"/>
                <a:cs typeface="Times New Roman" pitchFamily="18" charset="0"/>
              </a:rPr>
              <a:t>A</a:t>
            </a:r>
            <a:r>
              <a:rPr lang="zh-CN" altLang="en-US">
                <a:latin typeface="楷体_GB2312" pitchFamily="49" charset="-122"/>
                <a:ea typeface="楷体_GB2312" pitchFamily="49" charset="-122"/>
                <a:cs typeface="Times New Roman" pitchFamily="18" charset="0"/>
              </a:rPr>
              <a:t>、</a:t>
            </a:r>
            <a:r>
              <a:rPr lang="en-US" altLang="zh-CN">
                <a:latin typeface="楷体_GB2312" pitchFamily="49" charset="-122"/>
                <a:ea typeface="楷体_GB2312" pitchFamily="49" charset="-122"/>
                <a:cs typeface="Times New Roman" pitchFamily="18" charset="0"/>
              </a:rPr>
              <a:t>B</a:t>
            </a:r>
            <a:r>
              <a:rPr lang="zh-CN" altLang="en-US">
                <a:latin typeface="楷体_GB2312" pitchFamily="49" charset="-122"/>
                <a:ea typeface="楷体_GB2312" pitchFamily="49" charset="-122"/>
                <a:cs typeface="Times New Roman" pitchFamily="18" charset="0"/>
              </a:rPr>
              <a:t>双方各选择一个最优策略，即：对于</a:t>
            </a:r>
            <a:r>
              <a:rPr lang="en-US" altLang="zh-CN">
                <a:latin typeface="楷体_GB2312" pitchFamily="49" charset="-122"/>
                <a:ea typeface="楷体_GB2312" pitchFamily="49" charset="-122"/>
                <a:cs typeface="Times New Roman" pitchFamily="18" charset="0"/>
              </a:rPr>
              <a:t>A</a:t>
            </a:r>
            <a:r>
              <a:rPr lang="zh-CN" altLang="en-US">
                <a:latin typeface="楷体_GB2312" pitchFamily="49" charset="-122"/>
                <a:ea typeface="楷体_GB2312" pitchFamily="49" charset="-122"/>
                <a:cs typeface="Times New Roman" pitchFamily="18" charset="0"/>
              </a:rPr>
              <a:t>方应选择哪一架轰炸机装载炸弹？对于</a:t>
            </a:r>
            <a:r>
              <a:rPr lang="en-US" altLang="zh-CN">
                <a:latin typeface="楷体_GB2312" pitchFamily="49" charset="-122"/>
                <a:ea typeface="楷体_GB2312" pitchFamily="49" charset="-122"/>
                <a:cs typeface="Times New Roman" pitchFamily="18" charset="0"/>
              </a:rPr>
              <a:t>B</a:t>
            </a:r>
            <a:r>
              <a:rPr lang="zh-CN" altLang="en-US">
                <a:latin typeface="楷体_GB2312" pitchFamily="49" charset="-122"/>
                <a:ea typeface="楷体_GB2312" pitchFamily="49" charset="-122"/>
                <a:cs typeface="Times New Roman" pitchFamily="18" charset="0"/>
              </a:rPr>
              <a:t>方战斗机应阻击哪一架轰炸机？</a:t>
            </a:r>
            <a:r>
              <a:rPr lang="zh-CN" altLang="en-US" sz="2400">
                <a:latin typeface="楷体_GB2312" pitchFamily="49" charset="-122"/>
                <a:ea typeface="楷体_GB2312" pitchFamily="49" charset="-122"/>
                <a:cs typeface="Times New Roman" pitchFamily="18" charset="0"/>
              </a:rPr>
              <a:t> </a:t>
            </a:r>
          </a:p>
        </p:txBody>
      </p:sp>
      <p:sp>
        <p:nvSpPr>
          <p:cNvPr id="29703" name="Rectangle 7"/>
          <p:cNvSpPr>
            <a:spLocks noChangeArrowheads="1"/>
          </p:cNvSpPr>
          <p:nvPr/>
        </p:nvSpPr>
        <p:spPr bwMode="auto">
          <a:xfrm>
            <a:off x="827088" y="3500438"/>
            <a:ext cx="3406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800">
                <a:solidFill>
                  <a:srgbClr val="FF5050"/>
                </a:solidFill>
                <a:cs typeface="Times New Roman" pitchFamily="18" charset="0"/>
              </a:rPr>
              <a:t>解：</a:t>
            </a:r>
            <a:r>
              <a:rPr lang="zh-CN" altLang="en-US" sz="1800">
                <a:cs typeface="Times New Roman" pitchFamily="18" charset="0"/>
              </a:rPr>
              <a:t>双方可选择的策略集分别为</a:t>
            </a:r>
          </a:p>
        </p:txBody>
      </p:sp>
      <p:sp>
        <p:nvSpPr>
          <p:cNvPr id="29715" name="Rectangle 19"/>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9727" name="Group 31"/>
          <p:cNvGrpSpPr>
            <a:grpSpLocks/>
          </p:cNvGrpSpPr>
          <p:nvPr/>
        </p:nvGrpSpPr>
        <p:grpSpPr bwMode="auto">
          <a:xfrm>
            <a:off x="1176338" y="4221163"/>
            <a:ext cx="5064125" cy="641350"/>
            <a:chOff x="741" y="2754"/>
            <a:chExt cx="3190" cy="404"/>
          </a:xfrm>
        </p:grpSpPr>
        <p:sp>
          <p:nvSpPr>
            <p:cNvPr id="29713" name="Text Box 17"/>
            <p:cNvSpPr txBox="1">
              <a:spLocks noChangeArrowheads="1"/>
            </p:cNvSpPr>
            <p:nvPr/>
          </p:nvSpPr>
          <p:spPr bwMode="auto">
            <a:xfrm>
              <a:off x="741" y="2754"/>
              <a:ext cx="31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solidFill>
                    <a:srgbClr val="000000"/>
                  </a:solidFill>
                  <a:cs typeface="Times New Roman" pitchFamily="18" charset="0"/>
                </a:rPr>
                <a:t>S</a:t>
              </a:r>
              <a:r>
                <a:rPr lang="en-US" altLang="zh-CN" sz="1800" i="1" baseline="-30000">
                  <a:solidFill>
                    <a:srgbClr val="000000"/>
                  </a:solidFill>
                  <a:cs typeface="Times New Roman" pitchFamily="18" charset="0"/>
                </a:rPr>
                <a:t>A</a:t>
              </a:r>
              <a:r>
                <a:rPr lang="en-US" altLang="zh-CN" sz="1800">
                  <a:solidFill>
                    <a:srgbClr val="000000"/>
                  </a:solidFill>
                  <a:cs typeface="Times New Roman" pitchFamily="18" charset="0"/>
                </a:rPr>
                <a:t> = {    </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zh-CN" altLang="en-US" sz="1800">
                  <a:solidFill>
                    <a:srgbClr val="000000"/>
                  </a:solidFill>
                  <a:cs typeface="Times New Roman" pitchFamily="18" charset="0"/>
                </a:rPr>
                <a:t>：轰炸机  </a:t>
              </a:r>
              <a:r>
                <a:rPr lang="en-US" altLang="zh-CN" sz="1800">
                  <a:solidFill>
                    <a:srgbClr val="000000"/>
                  </a:solidFill>
                  <a:cs typeface="Times New Roman" pitchFamily="18" charset="0"/>
                </a:rPr>
                <a:t>I </a:t>
              </a:r>
              <a:r>
                <a:rPr lang="zh-CN" altLang="en-US" sz="1800">
                  <a:solidFill>
                    <a:srgbClr val="000000"/>
                  </a:solidFill>
                  <a:cs typeface="Times New Roman" pitchFamily="18" charset="0"/>
                </a:rPr>
                <a:t>装炸弹， </a:t>
              </a:r>
              <a:r>
                <a:rPr lang="en-US" altLang="zh-CN" sz="1800">
                  <a:solidFill>
                    <a:srgbClr val="000000"/>
                  </a:solidFill>
                  <a:cs typeface="Times New Roman" pitchFamily="18" charset="0"/>
                </a:rPr>
                <a:t>II </a:t>
              </a:r>
              <a:r>
                <a:rPr lang="zh-CN" altLang="en-US" sz="1800">
                  <a:solidFill>
                    <a:srgbClr val="000000"/>
                  </a:solidFill>
                  <a:cs typeface="Times New Roman" pitchFamily="18" charset="0"/>
                </a:rPr>
                <a:t>护航</a:t>
              </a:r>
            </a:p>
            <a:p>
              <a:r>
                <a:rPr lang="zh-CN" altLang="en-US"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zh-CN" altLang="en-US" sz="1800">
                  <a:solidFill>
                    <a:srgbClr val="000000"/>
                  </a:solidFill>
                  <a:cs typeface="Times New Roman" pitchFamily="18" charset="0"/>
                </a:rPr>
                <a:t>：轰炸机 </a:t>
              </a:r>
              <a:r>
                <a:rPr lang="en-US" altLang="zh-CN" sz="1800">
                  <a:solidFill>
                    <a:srgbClr val="000000"/>
                  </a:solidFill>
                  <a:cs typeface="Times New Roman" pitchFamily="18" charset="0"/>
                </a:rPr>
                <a:t>II </a:t>
              </a:r>
              <a:r>
                <a:rPr lang="zh-CN" altLang="en-US" sz="1800">
                  <a:solidFill>
                    <a:srgbClr val="000000"/>
                  </a:solidFill>
                  <a:cs typeface="Times New Roman" pitchFamily="18" charset="0"/>
                </a:rPr>
                <a:t>装炸弹，</a:t>
              </a:r>
              <a:r>
                <a:rPr lang="en-US" altLang="zh-CN" sz="1800">
                  <a:solidFill>
                    <a:srgbClr val="000000"/>
                  </a:solidFill>
                  <a:cs typeface="Times New Roman" pitchFamily="18" charset="0"/>
                </a:rPr>
                <a:t>I </a:t>
              </a:r>
              <a:r>
                <a:rPr lang="zh-CN" altLang="en-US" sz="1800">
                  <a:solidFill>
                    <a:srgbClr val="000000"/>
                  </a:solidFill>
                  <a:cs typeface="Times New Roman" pitchFamily="18" charset="0"/>
                </a:rPr>
                <a:t>护航</a:t>
              </a:r>
            </a:p>
          </p:txBody>
        </p:sp>
        <p:graphicFrame>
          <p:nvGraphicFramePr>
            <p:cNvPr id="29714" name="Object 18"/>
            <p:cNvGraphicFramePr>
              <a:graphicFrameLocks noChangeAspect="1"/>
            </p:cNvGraphicFramePr>
            <p:nvPr/>
          </p:nvGraphicFramePr>
          <p:xfrm>
            <a:off x="1156" y="2786"/>
            <a:ext cx="182" cy="171"/>
          </p:xfrm>
          <a:graphic>
            <a:graphicData uri="http://schemas.openxmlformats.org/presentationml/2006/ole">
              <mc:AlternateContent xmlns:mc="http://schemas.openxmlformats.org/markup-compatibility/2006">
                <mc:Choice xmlns:v="urn:schemas-microsoft-com:vml" Requires="v">
                  <p:oleObj spid="_x0000_s29729" r:id="rId3" imgW="152334" imgH="139639" progId="Equation.DSMT4">
                    <p:embed/>
                  </p:oleObj>
                </mc:Choice>
                <mc:Fallback>
                  <p:oleObj r:id="rId3" imgW="152334" imgH="139639"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 y="2786"/>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6" name="Object 20"/>
            <p:cNvGraphicFramePr>
              <a:graphicFrameLocks noChangeAspect="1"/>
            </p:cNvGraphicFramePr>
            <p:nvPr/>
          </p:nvGraphicFramePr>
          <p:xfrm>
            <a:off x="1428" y="2796"/>
            <a:ext cx="182" cy="171"/>
          </p:xfrm>
          <a:graphic>
            <a:graphicData uri="http://schemas.openxmlformats.org/presentationml/2006/ole">
              <mc:AlternateContent xmlns:mc="http://schemas.openxmlformats.org/markup-compatibility/2006">
                <mc:Choice xmlns:v="urn:schemas-microsoft-com:vml" Requires="v">
                  <p:oleObj spid="_x0000_s29730" r:id="rId5" imgW="152334" imgH="139639" progId="Equation.DSMT4">
                    <p:embed/>
                  </p:oleObj>
                </mc:Choice>
                <mc:Fallback>
                  <p:oleObj r:id="rId5" imgW="152334" imgH="139639"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 y="2796"/>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7" name="Object 21"/>
            <p:cNvGraphicFramePr>
              <a:graphicFrameLocks noChangeAspect="1"/>
            </p:cNvGraphicFramePr>
            <p:nvPr/>
          </p:nvGraphicFramePr>
          <p:xfrm>
            <a:off x="1882" y="2786"/>
            <a:ext cx="182" cy="171"/>
          </p:xfrm>
          <a:graphic>
            <a:graphicData uri="http://schemas.openxmlformats.org/presentationml/2006/ole">
              <mc:AlternateContent xmlns:mc="http://schemas.openxmlformats.org/markup-compatibility/2006">
                <mc:Choice xmlns:v="urn:schemas-microsoft-com:vml" Requires="v">
                  <p:oleObj spid="_x0000_s29731" r:id="rId6" imgW="152334" imgH="139639" progId="Equation.DSMT4">
                    <p:embed/>
                  </p:oleObj>
                </mc:Choice>
                <mc:Fallback>
                  <p:oleObj r:id="rId6" imgW="152334" imgH="139639"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2786"/>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8" name="Object 22"/>
            <p:cNvGraphicFramePr>
              <a:graphicFrameLocks noChangeAspect="1"/>
            </p:cNvGraphicFramePr>
            <p:nvPr/>
          </p:nvGraphicFramePr>
          <p:xfrm>
            <a:off x="1882" y="2978"/>
            <a:ext cx="182" cy="171"/>
          </p:xfrm>
          <a:graphic>
            <a:graphicData uri="http://schemas.openxmlformats.org/presentationml/2006/ole">
              <mc:AlternateContent xmlns:mc="http://schemas.openxmlformats.org/markup-compatibility/2006">
                <mc:Choice xmlns:v="urn:schemas-microsoft-com:vml" Requires="v">
                  <p:oleObj spid="_x0000_s29732" r:id="rId7" imgW="152334" imgH="139639" progId="Equation.DSMT4">
                    <p:embed/>
                  </p:oleObj>
                </mc:Choice>
                <mc:Fallback>
                  <p:oleObj r:id="rId7" imgW="152334" imgH="139639"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2978"/>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722" name="Rectangle 2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9728" name="Group 32"/>
          <p:cNvGrpSpPr>
            <a:grpSpLocks/>
          </p:cNvGrpSpPr>
          <p:nvPr/>
        </p:nvGrpSpPr>
        <p:grpSpPr bwMode="auto">
          <a:xfrm>
            <a:off x="1187450" y="5084763"/>
            <a:ext cx="3857625" cy="647700"/>
            <a:chOff x="703" y="3339"/>
            <a:chExt cx="2430" cy="408"/>
          </a:xfrm>
        </p:grpSpPr>
        <p:sp>
          <p:nvSpPr>
            <p:cNvPr id="29720" name="Text Box 24"/>
            <p:cNvSpPr txBox="1">
              <a:spLocks noChangeArrowheads="1"/>
            </p:cNvSpPr>
            <p:nvPr/>
          </p:nvSpPr>
          <p:spPr bwMode="auto">
            <a:xfrm>
              <a:off x="703" y="3339"/>
              <a:ext cx="243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solidFill>
                    <a:srgbClr val="000000"/>
                  </a:solidFill>
                  <a:cs typeface="Times New Roman" pitchFamily="18" charset="0"/>
                </a:rPr>
                <a:t>S</a:t>
              </a:r>
              <a:r>
                <a:rPr lang="en-US" altLang="zh-CN" sz="1800" i="1" baseline="-30000">
                  <a:solidFill>
                    <a:srgbClr val="000000"/>
                  </a:solidFill>
                  <a:cs typeface="Times New Roman" pitchFamily="18" charset="0"/>
                </a:rPr>
                <a:t>A</a:t>
              </a:r>
              <a:r>
                <a:rPr lang="en-US" altLang="zh-CN" sz="1800">
                  <a:solidFill>
                    <a:srgbClr val="000000"/>
                  </a:solidFill>
                  <a:cs typeface="Times New Roman" pitchFamily="18" charset="0"/>
                </a:rPr>
                <a:t> = {    </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zh-CN" altLang="en-US" sz="1800">
                  <a:solidFill>
                    <a:srgbClr val="000000"/>
                  </a:solidFill>
                  <a:cs typeface="Times New Roman" pitchFamily="18" charset="0"/>
                </a:rPr>
                <a:t>：阻击轰炸机  </a:t>
              </a:r>
              <a:r>
                <a:rPr lang="en-US" altLang="zh-CN" sz="1800">
                  <a:solidFill>
                    <a:srgbClr val="000000"/>
                  </a:solidFill>
                  <a:cs typeface="Times New Roman" pitchFamily="18" charset="0"/>
                </a:rPr>
                <a:t>I</a:t>
              </a:r>
              <a:endParaRPr lang="en-US" altLang="zh-CN" sz="1800" baseline="-30000">
                <a:solidFill>
                  <a:srgbClr val="000000"/>
                </a:solidFill>
                <a:cs typeface="Times New Roman" pitchFamily="18" charset="0"/>
              </a:endParaRPr>
            </a:p>
            <a:p>
              <a:r>
                <a:rPr lang="en-US" altLang="zh-CN" sz="1800" baseline="-30000">
                  <a:solidFill>
                    <a:srgbClr val="000000"/>
                  </a:solidFill>
                  <a:cs typeface="Times New Roman" pitchFamily="18" charset="0"/>
                </a:rPr>
                <a:t>                                                    2</a:t>
              </a:r>
              <a:r>
                <a:rPr lang="zh-CN" altLang="en-US" sz="1800">
                  <a:solidFill>
                    <a:srgbClr val="000000"/>
                  </a:solidFill>
                  <a:cs typeface="Times New Roman" pitchFamily="18" charset="0"/>
                </a:rPr>
                <a:t>：阻击轰炸机 </a:t>
              </a:r>
              <a:r>
                <a:rPr lang="en-US" altLang="zh-CN" sz="1800">
                  <a:solidFill>
                    <a:srgbClr val="000000"/>
                  </a:solidFill>
                  <a:cs typeface="Times New Roman" pitchFamily="18" charset="0"/>
                </a:rPr>
                <a:t>II</a:t>
              </a:r>
            </a:p>
          </p:txBody>
        </p:sp>
        <p:graphicFrame>
          <p:nvGraphicFramePr>
            <p:cNvPr id="29721" name="Object 25"/>
            <p:cNvGraphicFramePr>
              <a:graphicFrameLocks noChangeAspect="1"/>
            </p:cNvGraphicFramePr>
            <p:nvPr/>
          </p:nvGraphicFramePr>
          <p:xfrm>
            <a:off x="1111" y="3340"/>
            <a:ext cx="183" cy="226"/>
          </p:xfrm>
          <a:graphic>
            <a:graphicData uri="http://schemas.openxmlformats.org/presentationml/2006/ole">
              <mc:AlternateContent xmlns:mc="http://schemas.openxmlformats.org/markup-compatibility/2006">
                <mc:Choice xmlns:v="urn:schemas-microsoft-com:vml" Requires="v">
                  <p:oleObj spid="_x0000_s29733" r:id="rId8" imgW="164957" imgH="203024" progId="Equation.DSMT4">
                    <p:embed/>
                  </p:oleObj>
                </mc:Choice>
                <mc:Fallback>
                  <p:oleObj r:id="rId8" imgW="164957" imgH="203024" progId="Equation.DSMT4">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1" y="3340"/>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23" name="Object 27"/>
            <p:cNvGraphicFramePr>
              <a:graphicFrameLocks noChangeAspect="1"/>
            </p:cNvGraphicFramePr>
            <p:nvPr/>
          </p:nvGraphicFramePr>
          <p:xfrm>
            <a:off x="1383" y="3339"/>
            <a:ext cx="183" cy="226"/>
          </p:xfrm>
          <a:graphic>
            <a:graphicData uri="http://schemas.openxmlformats.org/presentationml/2006/ole">
              <mc:AlternateContent xmlns:mc="http://schemas.openxmlformats.org/markup-compatibility/2006">
                <mc:Choice xmlns:v="urn:schemas-microsoft-com:vml" Requires="v">
                  <p:oleObj spid="_x0000_s29734" r:id="rId10" imgW="164957" imgH="203024" progId="Equation.DSMT4">
                    <p:embed/>
                  </p:oleObj>
                </mc:Choice>
                <mc:Fallback>
                  <p:oleObj r:id="rId10" imgW="164957" imgH="203024" progId="Equation.DSMT4">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3" y="3339"/>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24" name="Object 28"/>
            <p:cNvGraphicFramePr>
              <a:graphicFrameLocks noChangeAspect="1"/>
            </p:cNvGraphicFramePr>
            <p:nvPr/>
          </p:nvGraphicFramePr>
          <p:xfrm>
            <a:off x="1838" y="3339"/>
            <a:ext cx="183" cy="226"/>
          </p:xfrm>
          <a:graphic>
            <a:graphicData uri="http://schemas.openxmlformats.org/presentationml/2006/ole">
              <mc:AlternateContent xmlns:mc="http://schemas.openxmlformats.org/markup-compatibility/2006">
                <mc:Choice xmlns:v="urn:schemas-microsoft-com:vml" Requires="v">
                  <p:oleObj spid="_x0000_s29735" r:id="rId11" imgW="164957" imgH="203024" progId="Equation.DSMT4">
                    <p:embed/>
                  </p:oleObj>
                </mc:Choice>
                <mc:Fallback>
                  <p:oleObj r:id="rId11" imgW="164957" imgH="203024" progId="Equation.DSMT4">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8" y="3339"/>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25" name="Object 29"/>
            <p:cNvGraphicFramePr>
              <a:graphicFrameLocks noChangeAspect="1"/>
            </p:cNvGraphicFramePr>
            <p:nvPr/>
          </p:nvGraphicFramePr>
          <p:xfrm>
            <a:off x="1836" y="3521"/>
            <a:ext cx="183" cy="226"/>
          </p:xfrm>
          <a:graphic>
            <a:graphicData uri="http://schemas.openxmlformats.org/presentationml/2006/ole">
              <mc:AlternateContent xmlns:mc="http://schemas.openxmlformats.org/markup-compatibility/2006">
                <mc:Choice xmlns:v="urn:schemas-microsoft-com:vml" Requires="v">
                  <p:oleObj spid="_x0000_s29736" r:id="rId12" imgW="164957" imgH="203024" progId="Equation.DSMT4">
                    <p:embed/>
                  </p:oleObj>
                </mc:Choice>
                <mc:Fallback>
                  <p:oleObj r:id="rId12" imgW="164957" imgH="203024" progId="Equation.DSMT4">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6" y="3521"/>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checkerboard(across)">
                                      <p:cBhvr>
                                        <p:cTn id="7" dur="500"/>
                                        <p:tgtEl>
                                          <p:spTgt spid="29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 calcmode="lin" valueType="num">
                                      <p:cBhvr additive="base">
                                        <p:cTn id="12" dur="500" fill="hold"/>
                                        <p:tgtEl>
                                          <p:spTgt spid="29703"/>
                                        </p:tgtEl>
                                        <p:attrNameLst>
                                          <p:attrName>ppt_x</p:attrName>
                                        </p:attrNameLst>
                                      </p:cBhvr>
                                      <p:tavLst>
                                        <p:tav tm="0">
                                          <p:val>
                                            <p:strVal val="#ppt_x"/>
                                          </p:val>
                                        </p:tav>
                                        <p:tav tm="100000">
                                          <p:val>
                                            <p:strVal val="#ppt_x"/>
                                          </p:val>
                                        </p:tav>
                                      </p:tavLst>
                                    </p:anim>
                                    <p:anim calcmode="lin" valueType="num">
                                      <p:cBhvr additive="base">
                                        <p:cTn id="13"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9727"/>
                                        </p:tgtEl>
                                        <p:attrNameLst>
                                          <p:attrName>style.visibility</p:attrName>
                                        </p:attrNameLst>
                                      </p:cBhvr>
                                      <p:to>
                                        <p:strVal val="visible"/>
                                      </p:to>
                                    </p:set>
                                    <p:anim calcmode="lin" valueType="num">
                                      <p:cBhvr additive="base">
                                        <p:cTn id="18" dur="500" fill="hold"/>
                                        <p:tgtEl>
                                          <p:spTgt spid="29727"/>
                                        </p:tgtEl>
                                        <p:attrNameLst>
                                          <p:attrName>ppt_x</p:attrName>
                                        </p:attrNameLst>
                                      </p:cBhvr>
                                      <p:tavLst>
                                        <p:tav tm="0">
                                          <p:val>
                                            <p:strVal val="#ppt_x"/>
                                          </p:val>
                                        </p:tav>
                                        <p:tav tm="100000">
                                          <p:val>
                                            <p:strVal val="#ppt_x"/>
                                          </p:val>
                                        </p:tav>
                                      </p:tavLst>
                                    </p:anim>
                                    <p:anim calcmode="lin" valueType="num">
                                      <p:cBhvr additive="base">
                                        <p:cTn id="19" dur="500" fill="hold"/>
                                        <p:tgtEl>
                                          <p:spTgt spid="2972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9728"/>
                                        </p:tgtEl>
                                        <p:attrNameLst>
                                          <p:attrName>style.visibility</p:attrName>
                                        </p:attrNameLst>
                                      </p:cBhvr>
                                      <p:to>
                                        <p:strVal val="visible"/>
                                      </p:to>
                                    </p:set>
                                    <p:anim calcmode="lin" valueType="num">
                                      <p:cBhvr additive="base">
                                        <p:cTn id="24" dur="500" fill="hold"/>
                                        <p:tgtEl>
                                          <p:spTgt spid="29728"/>
                                        </p:tgtEl>
                                        <p:attrNameLst>
                                          <p:attrName>ppt_x</p:attrName>
                                        </p:attrNameLst>
                                      </p:cBhvr>
                                      <p:tavLst>
                                        <p:tav tm="0">
                                          <p:val>
                                            <p:strVal val="#ppt_x"/>
                                          </p:val>
                                        </p:tav>
                                        <p:tav tm="100000">
                                          <p:val>
                                            <p:strVal val="#ppt_x"/>
                                          </p:val>
                                        </p:tav>
                                      </p:tavLst>
                                    </p:anim>
                                    <p:anim calcmode="lin" valueType="num">
                                      <p:cBhvr additive="base">
                                        <p:cTn id="25" dur="500" fill="hold"/>
                                        <p:tgtEl>
                                          <p:spTgt spid="297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P spid="297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0729" name="Group 9"/>
          <p:cNvGrpSpPr>
            <a:grpSpLocks/>
          </p:cNvGrpSpPr>
          <p:nvPr/>
        </p:nvGrpSpPr>
        <p:grpSpPr bwMode="auto">
          <a:xfrm>
            <a:off x="468313" y="692150"/>
            <a:ext cx="8351837" cy="701675"/>
            <a:chOff x="295" y="268"/>
            <a:chExt cx="5261" cy="442"/>
          </a:xfrm>
        </p:grpSpPr>
        <p:sp>
          <p:nvSpPr>
            <p:cNvPr id="30724" name="Text Box 4"/>
            <p:cNvSpPr txBox="1">
              <a:spLocks noChangeArrowheads="1"/>
            </p:cNvSpPr>
            <p:nvPr/>
          </p:nvSpPr>
          <p:spPr bwMode="auto">
            <a:xfrm>
              <a:off x="295" y="268"/>
              <a:ext cx="52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赢得矩阵</a:t>
              </a:r>
              <a:r>
                <a:rPr lang="en-US" altLang="zh-CN" i="1">
                  <a:solidFill>
                    <a:srgbClr val="000000"/>
                  </a:solidFill>
                  <a:cs typeface="Times New Roman" pitchFamily="18" charset="0"/>
                </a:rPr>
                <a:t>R</a:t>
              </a:r>
              <a:r>
                <a:rPr lang="en-US" altLang="zh-CN">
                  <a:solidFill>
                    <a:srgbClr val="000000"/>
                  </a:solidFill>
                  <a:cs typeface="Times New Roman" pitchFamily="18" charset="0"/>
                </a:rPr>
                <a:t>=</a:t>
              </a:r>
              <a:r>
                <a:rPr lang="zh-CN" altLang="en-US">
                  <a:solidFill>
                    <a:srgbClr val="000000"/>
                  </a:solidFill>
                  <a:cs typeface="Times New Roman" pitchFamily="18" charset="0"/>
                </a:rPr>
                <a:t>（</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ij</a:t>
              </a:r>
              <a:r>
                <a:rPr lang="zh-CN" altLang="en-US">
                  <a:solidFill>
                    <a:srgbClr val="000000"/>
                  </a:solidFill>
                  <a:cs typeface="Times New Roman" pitchFamily="18" charset="0"/>
                </a:rPr>
                <a:t>）</a:t>
              </a:r>
              <a:r>
                <a:rPr lang="en-US" altLang="zh-CN" baseline="-30000">
                  <a:solidFill>
                    <a:srgbClr val="000000"/>
                  </a:solidFill>
                  <a:cs typeface="Times New Roman" pitchFamily="18" charset="0"/>
                </a:rPr>
                <a:t>2×2</a:t>
              </a:r>
              <a:r>
                <a:rPr lang="zh-CN" altLang="en-US">
                  <a:solidFill>
                    <a:srgbClr val="000000"/>
                  </a:solidFill>
                  <a:cs typeface="Times New Roman" pitchFamily="18" charset="0"/>
                </a:rPr>
                <a:t>，</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ij</a:t>
              </a:r>
              <a:r>
                <a:rPr lang="zh-CN" altLang="en-US">
                  <a:solidFill>
                    <a:srgbClr val="000000"/>
                  </a:solidFill>
                  <a:cs typeface="Times New Roman" pitchFamily="18" charset="0"/>
                </a:rPr>
                <a:t>为</a:t>
              </a:r>
              <a:r>
                <a:rPr lang="en-US" altLang="zh-CN" i="1">
                  <a:solidFill>
                    <a:srgbClr val="000000"/>
                  </a:solidFill>
                  <a:cs typeface="Times New Roman" pitchFamily="18" charset="0"/>
                </a:rPr>
                <a:t>A</a:t>
              </a:r>
              <a:r>
                <a:rPr lang="zh-CN" altLang="en-US">
                  <a:solidFill>
                    <a:srgbClr val="000000"/>
                  </a:solidFill>
                  <a:cs typeface="Times New Roman" pitchFamily="18" charset="0"/>
                </a:rPr>
                <a:t>方采取策略 </a:t>
              </a:r>
              <a:r>
                <a:rPr lang="zh-CN" altLang="en-US" i="1">
                  <a:solidFill>
                    <a:srgbClr val="000000"/>
                  </a:solidFill>
                  <a:cs typeface="Times New Roman" pitchFamily="18" charset="0"/>
                </a:rPr>
                <a:t>     </a:t>
              </a:r>
              <a:r>
                <a:rPr lang="en-US" altLang="zh-CN" i="1" baseline="-30000">
                  <a:solidFill>
                    <a:srgbClr val="000000"/>
                  </a:solidFill>
                  <a:cs typeface="Times New Roman" pitchFamily="18" charset="0"/>
                </a:rPr>
                <a:t>i</a:t>
              </a:r>
              <a:r>
                <a:rPr lang="zh-CN" altLang="en-US">
                  <a:solidFill>
                    <a:srgbClr val="000000"/>
                  </a:solidFill>
                  <a:cs typeface="Times New Roman" pitchFamily="18" charset="0"/>
                </a:rPr>
                <a:t>而</a:t>
              </a:r>
              <a:r>
                <a:rPr lang="en-US" altLang="zh-CN" i="1">
                  <a:solidFill>
                    <a:srgbClr val="000000"/>
                  </a:solidFill>
                  <a:cs typeface="Times New Roman" pitchFamily="18" charset="0"/>
                </a:rPr>
                <a:t>B</a:t>
              </a:r>
              <a:r>
                <a:rPr lang="zh-CN" altLang="en-US">
                  <a:solidFill>
                    <a:srgbClr val="000000"/>
                  </a:solidFill>
                  <a:cs typeface="Times New Roman" pitchFamily="18" charset="0"/>
                </a:rPr>
                <a:t>方采取策略      </a:t>
              </a:r>
              <a:r>
                <a:rPr lang="en-US" altLang="zh-CN" i="1" baseline="-30000">
                  <a:solidFill>
                    <a:srgbClr val="000000"/>
                  </a:solidFill>
                  <a:cs typeface="Times New Roman" pitchFamily="18" charset="0"/>
                </a:rPr>
                <a:t>j </a:t>
              </a:r>
              <a:r>
                <a:rPr lang="zh-CN" altLang="en-US">
                  <a:solidFill>
                    <a:srgbClr val="000000"/>
                  </a:solidFill>
                  <a:cs typeface="Times New Roman" pitchFamily="18" charset="0"/>
                </a:rPr>
                <a:t>时，轰炸机轰炸</a:t>
              </a:r>
              <a:r>
                <a:rPr lang="en-US" altLang="zh-CN" i="1">
                  <a:solidFill>
                    <a:srgbClr val="000000"/>
                  </a:solidFill>
                  <a:cs typeface="Times New Roman" pitchFamily="18" charset="0"/>
                </a:rPr>
                <a:t>B</a:t>
              </a:r>
              <a:r>
                <a:rPr lang="zh-CN" altLang="en-US">
                  <a:solidFill>
                    <a:srgbClr val="000000"/>
                  </a:solidFill>
                  <a:cs typeface="Times New Roman" pitchFamily="18" charset="0"/>
                </a:rPr>
                <a:t>方指挥部的概率，由题意可计算出：</a:t>
              </a:r>
            </a:p>
          </p:txBody>
        </p:sp>
        <p:graphicFrame>
          <p:nvGraphicFramePr>
            <p:cNvPr id="30725" name="Object 5"/>
            <p:cNvGraphicFramePr>
              <a:graphicFrameLocks noChangeAspect="1"/>
            </p:cNvGraphicFramePr>
            <p:nvPr/>
          </p:nvGraphicFramePr>
          <p:xfrm>
            <a:off x="4555" y="300"/>
            <a:ext cx="185" cy="227"/>
          </p:xfrm>
          <a:graphic>
            <a:graphicData uri="http://schemas.openxmlformats.org/presentationml/2006/ole">
              <mc:AlternateContent xmlns:mc="http://schemas.openxmlformats.org/markup-compatibility/2006">
                <mc:Choice xmlns:v="urn:schemas-microsoft-com:vml" Requires="v">
                  <p:oleObj spid="_x0000_s30744" r:id="rId3" imgW="164957" imgH="203024" progId="Equation.DSMT4">
                    <p:embed/>
                  </p:oleObj>
                </mc:Choice>
                <mc:Fallback>
                  <p:oleObj r:id="rId3" imgW="164957" imgH="203024"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 y="300"/>
                          <a:ext cx="185"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7" name="Object 7"/>
            <p:cNvGraphicFramePr>
              <a:graphicFrameLocks noChangeAspect="1"/>
            </p:cNvGraphicFramePr>
            <p:nvPr/>
          </p:nvGraphicFramePr>
          <p:xfrm>
            <a:off x="3287" y="346"/>
            <a:ext cx="181" cy="169"/>
          </p:xfrm>
          <a:graphic>
            <a:graphicData uri="http://schemas.openxmlformats.org/presentationml/2006/ole">
              <mc:AlternateContent xmlns:mc="http://schemas.openxmlformats.org/markup-compatibility/2006">
                <mc:Choice xmlns:v="urn:schemas-microsoft-com:vml" Requires="v">
                  <p:oleObj spid="_x0000_s30745" r:id="rId5" imgW="152334" imgH="139639" progId="Equation.DSMT4">
                    <p:embed/>
                  </p:oleObj>
                </mc:Choice>
                <mc:Fallback>
                  <p:oleObj r:id="rId5" imgW="152334" imgH="13963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 y="346"/>
                          <a:ext cx="181" cy="1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731" name="Rectangle 11"/>
          <p:cNvSpPr>
            <a:spLocks noChangeArrowheads="1"/>
          </p:cNvSpPr>
          <p:nvPr/>
        </p:nvSpPr>
        <p:spPr bwMode="auto">
          <a:xfrm>
            <a:off x="1116013" y="1593850"/>
            <a:ext cx="3238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cs typeface="Times New Roman" pitchFamily="18" charset="0"/>
              </a:rPr>
              <a:t>a</a:t>
            </a:r>
            <a:r>
              <a:rPr lang="en-US" altLang="zh-CN" baseline="-30000">
                <a:cs typeface="Times New Roman" pitchFamily="18" charset="0"/>
              </a:rPr>
              <a:t>11</a:t>
            </a:r>
            <a:r>
              <a:rPr lang="en-US" altLang="zh-CN">
                <a:cs typeface="Times New Roman" pitchFamily="18" charset="0"/>
              </a:rPr>
              <a:t>= 0.7 + 0.3 (1</a:t>
            </a:r>
            <a:r>
              <a:rPr lang="zh-CN" altLang="en-US">
                <a:cs typeface="Times New Roman" pitchFamily="18" charset="0"/>
              </a:rPr>
              <a:t>－</a:t>
            </a:r>
            <a:r>
              <a:rPr lang="en-US" altLang="zh-CN">
                <a:cs typeface="Times New Roman" pitchFamily="18" charset="0"/>
              </a:rPr>
              <a:t>0.6) = 0.82</a:t>
            </a:r>
          </a:p>
        </p:txBody>
      </p:sp>
      <p:sp>
        <p:nvSpPr>
          <p:cNvPr id="30733" name="Rectangle 13"/>
          <p:cNvSpPr>
            <a:spLocks noChangeArrowheads="1"/>
          </p:cNvSpPr>
          <p:nvPr/>
        </p:nvSpPr>
        <p:spPr bwMode="auto">
          <a:xfrm>
            <a:off x="1108075" y="2168525"/>
            <a:ext cx="1755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cs typeface="Times New Roman" pitchFamily="18" charset="0"/>
              </a:rPr>
              <a:t>a</a:t>
            </a:r>
            <a:r>
              <a:rPr lang="en-US" altLang="zh-CN" baseline="-30000">
                <a:cs typeface="Times New Roman" pitchFamily="18" charset="0"/>
              </a:rPr>
              <a:t>12</a:t>
            </a:r>
            <a:r>
              <a:rPr lang="en-US" altLang="zh-CN">
                <a:cs typeface="Times New Roman" pitchFamily="18" charset="0"/>
              </a:rPr>
              <a:t>= 1,    </a:t>
            </a:r>
            <a:r>
              <a:rPr lang="en-US" altLang="zh-CN" i="1">
                <a:cs typeface="Times New Roman" pitchFamily="18" charset="0"/>
              </a:rPr>
              <a:t>a</a:t>
            </a:r>
            <a:r>
              <a:rPr lang="en-US" altLang="zh-CN" baseline="-30000">
                <a:cs typeface="Times New Roman" pitchFamily="18" charset="0"/>
              </a:rPr>
              <a:t>21</a:t>
            </a:r>
            <a:r>
              <a:rPr lang="en-US" altLang="zh-CN">
                <a:cs typeface="Times New Roman" pitchFamily="18" charset="0"/>
              </a:rPr>
              <a:t>= 1</a:t>
            </a:r>
          </a:p>
        </p:txBody>
      </p:sp>
      <p:sp>
        <p:nvSpPr>
          <p:cNvPr id="30735" name="Rectangle 15"/>
          <p:cNvSpPr>
            <a:spLocks noChangeArrowheads="1"/>
          </p:cNvSpPr>
          <p:nvPr/>
        </p:nvSpPr>
        <p:spPr bwMode="auto">
          <a:xfrm>
            <a:off x="1116013" y="2687638"/>
            <a:ext cx="3238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cs typeface="Times New Roman" pitchFamily="18" charset="0"/>
              </a:rPr>
              <a:t>a</a:t>
            </a:r>
            <a:r>
              <a:rPr lang="en-US" altLang="zh-CN" baseline="-30000">
                <a:cs typeface="Times New Roman" pitchFamily="18" charset="0"/>
              </a:rPr>
              <a:t>22</a:t>
            </a:r>
            <a:r>
              <a:rPr lang="en-US" altLang="zh-CN">
                <a:cs typeface="Times New Roman" pitchFamily="18" charset="0"/>
              </a:rPr>
              <a:t>= 0.3 + 0.7 (1</a:t>
            </a:r>
            <a:r>
              <a:rPr lang="zh-CN" altLang="en-US">
                <a:cs typeface="Times New Roman" pitchFamily="18" charset="0"/>
              </a:rPr>
              <a:t>－</a:t>
            </a:r>
            <a:r>
              <a:rPr lang="en-US" altLang="zh-CN">
                <a:cs typeface="Times New Roman" pitchFamily="18" charset="0"/>
              </a:rPr>
              <a:t>0.6) = 0.58</a:t>
            </a:r>
          </a:p>
        </p:txBody>
      </p:sp>
      <p:sp>
        <p:nvSpPr>
          <p:cNvPr id="30737" name="Rectangle 17"/>
          <p:cNvSpPr>
            <a:spLocks noChangeArrowheads="1"/>
          </p:cNvSpPr>
          <p:nvPr/>
        </p:nvSpPr>
        <p:spPr bwMode="auto">
          <a:xfrm>
            <a:off x="755650" y="3190875"/>
            <a:ext cx="714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r>
              <a:rPr lang="zh-CN" altLang="en-US">
                <a:cs typeface="Times New Roman" pitchFamily="18" charset="0"/>
              </a:rPr>
              <a:t>即</a:t>
            </a:r>
            <a:endParaRPr lang="zh-CN" altLang="en-US">
              <a:latin typeface="Arial" charset="0"/>
            </a:endParaRPr>
          </a:p>
        </p:txBody>
      </p:sp>
      <p:graphicFrame>
        <p:nvGraphicFramePr>
          <p:cNvPr id="30736" name="Object 16"/>
          <p:cNvGraphicFramePr>
            <a:graphicFrameLocks noChangeAspect="1"/>
          </p:cNvGraphicFramePr>
          <p:nvPr/>
        </p:nvGraphicFramePr>
        <p:xfrm>
          <a:off x="1619250" y="3479800"/>
          <a:ext cx="1944688" cy="804863"/>
        </p:xfrm>
        <a:graphic>
          <a:graphicData uri="http://schemas.openxmlformats.org/presentationml/2006/ole">
            <mc:AlternateContent xmlns:mc="http://schemas.openxmlformats.org/markup-compatibility/2006">
              <mc:Choice xmlns:v="urn:schemas-microsoft-com:vml" Requires="v">
                <p:oleObj spid="_x0000_s30746" r:id="rId7" imgW="1104900" imgH="457200" progId="Equation.DSMT4">
                  <p:embed/>
                </p:oleObj>
              </mc:Choice>
              <mc:Fallback>
                <p:oleObj r:id="rId7" imgW="1104900" imgH="4572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479800"/>
                        <a:ext cx="1944688"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0" name="Rectangle 20"/>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42" name="Rectangle 22"/>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0743" name="Group 23"/>
          <p:cNvGrpSpPr>
            <a:grpSpLocks/>
          </p:cNvGrpSpPr>
          <p:nvPr/>
        </p:nvGrpSpPr>
        <p:grpSpPr bwMode="auto">
          <a:xfrm>
            <a:off x="592138" y="4632325"/>
            <a:ext cx="7164387" cy="936625"/>
            <a:chOff x="373" y="2918"/>
            <a:chExt cx="4513" cy="590"/>
          </a:xfrm>
        </p:grpSpPr>
        <p:sp>
          <p:nvSpPr>
            <p:cNvPr id="30738" name="Text Box 18"/>
            <p:cNvSpPr txBox="1">
              <a:spLocks noChangeArrowheads="1"/>
            </p:cNvSpPr>
            <p:nvPr/>
          </p:nvSpPr>
          <p:spPr bwMode="auto">
            <a:xfrm>
              <a:off x="373" y="2931"/>
              <a:ext cx="4513"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cs typeface="Times New Roman" pitchFamily="18" charset="0"/>
                </a:rPr>
                <a:t>易求得                                                     ，                                                 。</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由于</a:t>
              </a:r>
              <a:r>
                <a:rPr lang="en-US" altLang="zh-CN" sz="1800" i="1">
                  <a:solidFill>
                    <a:srgbClr val="000000"/>
                  </a:solidFill>
                  <a:cs typeface="Times New Roman" pitchFamily="18" charset="0"/>
                </a:rPr>
                <a:t>μ</a:t>
              </a:r>
              <a:r>
                <a:rPr lang="en-US" altLang="zh-CN" sz="1800">
                  <a:solidFill>
                    <a:srgbClr val="000000"/>
                  </a:solidFill>
                  <a:cs typeface="Times New Roman" pitchFamily="18" charset="0"/>
                </a:rPr>
                <a:t>+ν≠0</a:t>
              </a:r>
              <a:r>
                <a:rPr lang="zh-CN" altLang="en-US" sz="1800">
                  <a:solidFill>
                    <a:srgbClr val="000000"/>
                  </a:solidFill>
                  <a:cs typeface="Times New Roman" pitchFamily="18" charset="0"/>
                </a:rPr>
                <a:t>，矩阵</a:t>
              </a:r>
              <a:r>
                <a:rPr lang="en-US" altLang="zh-CN" sz="1800" i="1">
                  <a:solidFill>
                    <a:srgbClr val="000000"/>
                  </a:solidFill>
                  <a:cs typeface="Times New Roman" pitchFamily="18" charset="0"/>
                </a:rPr>
                <a:t>R</a:t>
              </a:r>
              <a:r>
                <a:rPr lang="zh-CN" altLang="en-US" sz="1800">
                  <a:solidFill>
                    <a:srgbClr val="000000"/>
                  </a:solidFill>
                  <a:cs typeface="Times New Roman" pitchFamily="18" charset="0"/>
                </a:rPr>
                <a:t>不存在鞍点，应当求最佳混合策略。</a:t>
              </a:r>
            </a:p>
          </p:txBody>
        </p:sp>
        <p:graphicFrame>
          <p:nvGraphicFramePr>
            <p:cNvPr id="30739" name="Object 19"/>
            <p:cNvGraphicFramePr>
              <a:graphicFrameLocks noChangeAspect="1"/>
            </p:cNvGraphicFramePr>
            <p:nvPr/>
          </p:nvGraphicFramePr>
          <p:xfrm>
            <a:off x="1020" y="2918"/>
            <a:ext cx="1723" cy="361"/>
          </p:xfrm>
          <a:graphic>
            <a:graphicData uri="http://schemas.openxmlformats.org/presentationml/2006/ole">
              <mc:AlternateContent xmlns:mc="http://schemas.openxmlformats.org/markup-compatibility/2006">
                <mc:Choice xmlns:v="urn:schemas-microsoft-com:vml" Requires="v">
                  <p:oleObj spid="_x0000_s30747" r:id="rId9" imgW="1409088" imgH="291973" progId="Equation.DSMT4">
                    <p:embed/>
                  </p:oleObj>
                </mc:Choice>
                <mc:Fallback>
                  <p:oleObj r:id="rId9" imgW="1409088" imgH="291973"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0" y="2918"/>
                          <a:ext cx="1723"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41" name="Object 21"/>
            <p:cNvGraphicFramePr>
              <a:graphicFrameLocks noChangeAspect="1"/>
            </p:cNvGraphicFramePr>
            <p:nvPr/>
          </p:nvGraphicFramePr>
          <p:xfrm>
            <a:off x="2926" y="2920"/>
            <a:ext cx="1678" cy="361"/>
          </p:xfrm>
          <a:graphic>
            <a:graphicData uri="http://schemas.openxmlformats.org/presentationml/2006/ole">
              <mc:AlternateContent xmlns:mc="http://schemas.openxmlformats.org/markup-compatibility/2006">
                <mc:Choice xmlns:v="urn:schemas-microsoft-com:vml" Requires="v">
                  <p:oleObj spid="_x0000_s30748" r:id="rId11" imgW="1371600" imgH="292100" progId="Equation.DSMT4">
                    <p:embed/>
                  </p:oleObj>
                </mc:Choice>
                <mc:Fallback>
                  <p:oleObj r:id="rId11" imgW="1371600" imgH="29210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6" y="2920"/>
                          <a:ext cx="1678"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30729"/>
                                        </p:tgtEl>
                                        <p:attrNameLst>
                                          <p:attrName>style.visibility</p:attrName>
                                        </p:attrNameLst>
                                      </p:cBhvr>
                                      <p:to>
                                        <p:strVal val="visible"/>
                                      </p:to>
                                    </p:set>
                                    <p:anim calcmode="lin" valueType="num">
                                      <p:cBhvr additive="base">
                                        <p:cTn id="7" dur="500" fill="hold"/>
                                        <p:tgtEl>
                                          <p:spTgt spid="30729"/>
                                        </p:tgtEl>
                                        <p:attrNameLst>
                                          <p:attrName>ppt_x</p:attrName>
                                        </p:attrNameLst>
                                      </p:cBhvr>
                                      <p:tavLst>
                                        <p:tav tm="0">
                                          <p:val>
                                            <p:strVal val="1+#ppt_w/2"/>
                                          </p:val>
                                        </p:tav>
                                        <p:tav tm="100000">
                                          <p:val>
                                            <p:strVal val="#ppt_x"/>
                                          </p:val>
                                        </p:tav>
                                      </p:tavLst>
                                    </p:anim>
                                    <p:anim calcmode="lin" valueType="num">
                                      <p:cBhvr additive="base">
                                        <p:cTn id="8" dur="500" fill="hold"/>
                                        <p:tgtEl>
                                          <p:spTgt spid="307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31"/>
                                        </p:tgtEl>
                                        <p:attrNameLst>
                                          <p:attrName>style.visibility</p:attrName>
                                        </p:attrNameLst>
                                      </p:cBhvr>
                                      <p:to>
                                        <p:strVal val="visible"/>
                                      </p:to>
                                    </p:set>
                                    <p:anim calcmode="lin" valueType="num">
                                      <p:cBhvr additive="base">
                                        <p:cTn id="13" dur="500" fill="hold"/>
                                        <p:tgtEl>
                                          <p:spTgt spid="30731"/>
                                        </p:tgtEl>
                                        <p:attrNameLst>
                                          <p:attrName>ppt_x</p:attrName>
                                        </p:attrNameLst>
                                      </p:cBhvr>
                                      <p:tavLst>
                                        <p:tav tm="0">
                                          <p:val>
                                            <p:strVal val="0-#ppt_w/2"/>
                                          </p:val>
                                        </p:tav>
                                        <p:tav tm="100000">
                                          <p:val>
                                            <p:strVal val="#ppt_x"/>
                                          </p:val>
                                        </p:tav>
                                      </p:tavLst>
                                    </p:anim>
                                    <p:anim calcmode="lin" valueType="num">
                                      <p:cBhvr additive="base">
                                        <p:cTn id="14" dur="500" fill="hold"/>
                                        <p:tgtEl>
                                          <p:spTgt spid="307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33"/>
                                        </p:tgtEl>
                                        <p:attrNameLst>
                                          <p:attrName>style.visibility</p:attrName>
                                        </p:attrNameLst>
                                      </p:cBhvr>
                                      <p:to>
                                        <p:strVal val="visible"/>
                                      </p:to>
                                    </p:set>
                                    <p:anim calcmode="lin" valueType="num">
                                      <p:cBhvr additive="base">
                                        <p:cTn id="19" dur="500" fill="hold"/>
                                        <p:tgtEl>
                                          <p:spTgt spid="30733"/>
                                        </p:tgtEl>
                                        <p:attrNameLst>
                                          <p:attrName>ppt_x</p:attrName>
                                        </p:attrNameLst>
                                      </p:cBhvr>
                                      <p:tavLst>
                                        <p:tav tm="0">
                                          <p:val>
                                            <p:strVal val="0-#ppt_w/2"/>
                                          </p:val>
                                        </p:tav>
                                        <p:tav tm="100000">
                                          <p:val>
                                            <p:strVal val="#ppt_x"/>
                                          </p:val>
                                        </p:tav>
                                      </p:tavLst>
                                    </p:anim>
                                    <p:anim calcmode="lin" valueType="num">
                                      <p:cBhvr additive="base">
                                        <p:cTn id="20" dur="500" fill="hold"/>
                                        <p:tgtEl>
                                          <p:spTgt spid="3073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35"/>
                                        </p:tgtEl>
                                        <p:attrNameLst>
                                          <p:attrName>style.visibility</p:attrName>
                                        </p:attrNameLst>
                                      </p:cBhvr>
                                      <p:to>
                                        <p:strVal val="visible"/>
                                      </p:to>
                                    </p:set>
                                    <p:anim calcmode="lin" valueType="num">
                                      <p:cBhvr additive="base">
                                        <p:cTn id="25" dur="500" fill="hold"/>
                                        <p:tgtEl>
                                          <p:spTgt spid="30735"/>
                                        </p:tgtEl>
                                        <p:attrNameLst>
                                          <p:attrName>ppt_x</p:attrName>
                                        </p:attrNameLst>
                                      </p:cBhvr>
                                      <p:tavLst>
                                        <p:tav tm="0">
                                          <p:val>
                                            <p:strVal val="0-#ppt_w/2"/>
                                          </p:val>
                                        </p:tav>
                                        <p:tav tm="100000">
                                          <p:val>
                                            <p:strVal val="#ppt_x"/>
                                          </p:val>
                                        </p:tav>
                                      </p:tavLst>
                                    </p:anim>
                                    <p:anim calcmode="lin" valueType="num">
                                      <p:cBhvr additive="base">
                                        <p:cTn id="26" dur="500" fill="hold"/>
                                        <p:tgtEl>
                                          <p:spTgt spid="3073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737"/>
                                        </p:tgtEl>
                                        <p:attrNameLst>
                                          <p:attrName>style.visibility</p:attrName>
                                        </p:attrNameLst>
                                      </p:cBhvr>
                                      <p:to>
                                        <p:strVal val="visible"/>
                                      </p:to>
                                    </p:set>
                                    <p:anim calcmode="lin" valueType="num">
                                      <p:cBhvr additive="base">
                                        <p:cTn id="31" dur="500" fill="hold"/>
                                        <p:tgtEl>
                                          <p:spTgt spid="30737"/>
                                        </p:tgtEl>
                                        <p:attrNameLst>
                                          <p:attrName>ppt_x</p:attrName>
                                        </p:attrNameLst>
                                      </p:cBhvr>
                                      <p:tavLst>
                                        <p:tav tm="0">
                                          <p:val>
                                            <p:strVal val="0-#ppt_w/2"/>
                                          </p:val>
                                        </p:tav>
                                        <p:tav tm="100000">
                                          <p:val>
                                            <p:strVal val="#ppt_x"/>
                                          </p:val>
                                        </p:tav>
                                      </p:tavLst>
                                    </p:anim>
                                    <p:anim calcmode="lin" valueType="num">
                                      <p:cBhvr additive="base">
                                        <p:cTn id="32" dur="500" fill="hold"/>
                                        <p:tgtEl>
                                          <p:spTgt spid="3073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0736"/>
                                        </p:tgtEl>
                                        <p:attrNameLst>
                                          <p:attrName>style.visibility</p:attrName>
                                        </p:attrNameLst>
                                      </p:cBhvr>
                                      <p:to>
                                        <p:strVal val="visible"/>
                                      </p:to>
                                    </p:set>
                                    <p:anim calcmode="lin" valueType="num">
                                      <p:cBhvr additive="base">
                                        <p:cTn id="37" dur="500" fill="hold"/>
                                        <p:tgtEl>
                                          <p:spTgt spid="30736"/>
                                        </p:tgtEl>
                                        <p:attrNameLst>
                                          <p:attrName>ppt_x</p:attrName>
                                        </p:attrNameLst>
                                      </p:cBhvr>
                                      <p:tavLst>
                                        <p:tav tm="0">
                                          <p:val>
                                            <p:strVal val="0-#ppt_w/2"/>
                                          </p:val>
                                        </p:tav>
                                        <p:tav tm="100000">
                                          <p:val>
                                            <p:strVal val="#ppt_x"/>
                                          </p:val>
                                        </p:tav>
                                      </p:tavLst>
                                    </p:anim>
                                    <p:anim calcmode="lin" valueType="num">
                                      <p:cBhvr additive="base">
                                        <p:cTn id="38" dur="500" fill="hold"/>
                                        <p:tgtEl>
                                          <p:spTgt spid="3073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7" presetClass="entr" presetSubtype="0" fill="hold" nodeType="clickEffect">
                                  <p:stCondLst>
                                    <p:cond delay="0"/>
                                  </p:stCondLst>
                                  <p:childTnLst>
                                    <p:set>
                                      <p:cBhvr>
                                        <p:cTn id="42" dur="1" fill="hold">
                                          <p:stCondLst>
                                            <p:cond delay="0"/>
                                          </p:stCondLst>
                                        </p:cTn>
                                        <p:tgtEl>
                                          <p:spTgt spid="30743"/>
                                        </p:tgtEl>
                                        <p:attrNameLst>
                                          <p:attrName>style.visibility</p:attrName>
                                        </p:attrNameLst>
                                      </p:cBhvr>
                                      <p:to>
                                        <p:strVal val="visible"/>
                                      </p:to>
                                    </p:set>
                                    <p:animEffect transition="in" filter="fade">
                                      <p:cBhvr>
                                        <p:cTn id="43" dur="1000"/>
                                        <p:tgtEl>
                                          <p:spTgt spid="30743"/>
                                        </p:tgtEl>
                                      </p:cBhvr>
                                    </p:animEffect>
                                    <p:anim calcmode="lin" valueType="num">
                                      <p:cBhvr>
                                        <p:cTn id="44" dur="1000" fill="hold"/>
                                        <p:tgtEl>
                                          <p:spTgt spid="30743"/>
                                        </p:tgtEl>
                                        <p:attrNameLst>
                                          <p:attrName>ppt_x</p:attrName>
                                        </p:attrNameLst>
                                      </p:cBhvr>
                                      <p:tavLst>
                                        <p:tav tm="0">
                                          <p:val>
                                            <p:strVal val="#ppt_x"/>
                                          </p:val>
                                        </p:tav>
                                        <p:tav tm="100000">
                                          <p:val>
                                            <p:strVal val="#ppt_x"/>
                                          </p:val>
                                        </p:tav>
                                      </p:tavLst>
                                    </p:anim>
                                    <p:anim calcmode="lin" valueType="num">
                                      <p:cBhvr>
                                        <p:cTn id="45" dur="900" decel="100000" fill="hold"/>
                                        <p:tgtEl>
                                          <p:spTgt spid="30743"/>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074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p:bldP spid="30733" grpId="0"/>
      <p:bldP spid="30735" grpId="0"/>
      <p:bldP spid="307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6"/>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53" name="Rectangle 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1768" name="Group 24"/>
          <p:cNvGrpSpPr>
            <a:grpSpLocks/>
          </p:cNvGrpSpPr>
          <p:nvPr/>
        </p:nvGrpSpPr>
        <p:grpSpPr bwMode="auto">
          <a:xfrm>
            <a:off x="519113" y="617538"/>
            <a:ext cx="5438775" cy="723900"/>
            <a:chOff x="327" y="253"/>
            <a:chExt cx="3426" cy="456"/>
          </a:xfrm>
        </p:grpSpPr>
        <p:sp>
          <p:nvSpPr>
            <p:cNvPr id="31748" name="Text Box 4"/>
            <p:cNvSpPr txBox="1">
              <a:spLocks noChangeArrowheads="1"/>
            </p:cNvSpPr>
            <p:nvPr/>
          </p:nvSpPr>
          <p:spPr bwMode="auto">
            <a:xfrm>
              <a:off x="327" y="253"/>
              <a:ext cx="342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现设</a:t>
              </a:r>
              <a:r>
                <a:rPr lang="en-US" altLang="zh-CN">
                  <a:solidFill>
                    <a:srgbClr val="000000"/>
                  </a:solidFill>
                  <a:cs typeface="Times New Roman" pitchFamily="18" charset="0"/>
                </a:rPr>
                <a:t>A</a:t>
              </a:r>
              <a:r>
                <a:rPr lang="zh-CN" altLang="en-US">
                  <a:solidFill>
                    <a:srgbClr val="000000"/>
                  </a:solidFill>
                  <a:cs typeface="Times New Roman" pitchFamily="18" charset="0"/>
                </a:rPr>
                <a:t>以概率</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取策略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、概率</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取策略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a:t>
              </a:r>
            </a:p>
            <a:p>
              <a:r>
                <a:rPr lang="zh-CN" altLang="en-US">
                  <a:solidFill>
                    <a:srgbClr val="000000"/>
                  </a:solidFill>
                  <a:cs typeface="Times New Roman" pitchFamily="18" charset="0"/>
                </a:rPr>
                <a:t>        </a:t>
              </a:r>
              <a:r>
                <a:rPr lang="en-US" altLang="zh-CN">
                  <a:solidFill>
                    <a:srgbClr val="000000"/>
                  </a:solidFill>
                  <a:cs typeface="Times New Roman" pitchFamily="18" charset="0"/>
                </a:rPr>
                <a:t>B</a:t>
              </a:r>
              <a:r>
                <a:rPr lang="zh-CN" altLang="en-US">
                  <a:solidFill>
                    <a:srgbClr val="000000"/>
                  </a:solidFill>
                  <a:cs typeface="Times New Roman" pitchFamily="18" charset="0"/>
                </a:rPr>
                <a:t>以概率</a:t>
              </a:r>
              <a:r>
                <a:rPr lang="en-US" altLang="zh-CN" i="1">
                  <a:solidFill>
                    <a:srgbClr val="000000"/>
                  </a:solidFill>
                  <a:cs typeface="Times New Roman" pitchFamily="18" charset="0"/>
                </a:rPr>
                <a:t>y</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取策略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、概率</a:t>
              </a:r>
              <a:r>
                <a:rPr lang="en-US" altLang="zh-CN" i="1">
                  <a:solidFill>
                    <a:srgbClr val="000000"/>
                  </a:solidFill>
                  <a:cs typeface="Times New Roman" pitchFamily="18" charset="0"/>
                </a:rPr>
                <a:t>y</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取策略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a:t>
              </a:r>
            </a:p>
          </p:txBody>
        </p:sp>
        <p:graphicFrame>
          <p:nvGraphicFramePr>
            <p:cNvPr id="31749" name="Object 5"/>
            <p:cNvGraphicFramePr>
              <a:graphicFrameLocks noChangeAspect="1"/>
            </p:cNvGraphicFramePr>
            <p:nvPr/>
          </p:nvGraphicFramePr>
          <p:xfrm>
            <a:off x="1974" y="300"/>
            <a:ext cx="181" cy="170"/>
          </p:xfrm>
          <a:graphic>
            <a:graphicData uri="http://schemas.openxmlformats.org/presentationml/2006/ole">
              <mc:AlternateContent xmlns:mc="http://schemas.openxmlformats.org/markup-compatibility/2006">
                <mc:Choice xmlns:v="urn:schemas-microsoft-com:vml" Requires="v">
                  <p:oleObj spid="_x0000_s31777" r:id="rId3" imgW="152334" imgH="139639" progId="Equation.DSMT4">
                    <p:embed/>
                  </p:oleObj>
                </mc:Choice>
                <mc:Fallback>
                  <p:oleObj r:id="rId3" imgW="152334" imgH="13963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 y="300"/>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1" name="Object 7"/>
            <p:cNvGraphicFramePr>
              <a:graphicFrameLocks noChangeAspect="1"/>
            </p:cNvGraphicFramePr>
            <p:nvPr/>
          </p:nvGraphicFramePr>
          <p:xfrm>
            <a:off x="3288" y="300"/>
            <a:ext cx="182" cy="171"/>
          </p:xfrm>
          <a:graphic>
            <a:graphicData uri="http://schemas.openxmlformats.org/presentationml/2006/ole">
              <mc:AlternateContent xmlns:mc="http://schemas.openxmlformats.org/markup-compatibility/2006">
                <mc:Choice xmlns:v="urn:schemas-microsoft-com:vml" Requires="v">
                  <p:oleObj spid="_x0000_s31778" r:id="rId5" imgW="152334" imgH="139639" progId="Equation.DSMT4">
                    <p:embed/>
                  </p:oleObj>
                </mc:Choice>
                <mc:Fallback>
                  <p:oleObj r:id="rId5" imgW="152334" imgH="139639"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 y="300"/>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2" name="Object 8"/>
            <p:cNvGraphicFramePr>
              <a:graphicFrameLocks noChangeAspect="1"/>
            </p:cNvGraphicFramePr>
            <p:nvPr/>
          </p:nvGraphicFramePr>
          <p:xfrm>
            <a:off x="1927" y="483"/>
            <a:ext cx="183" cy="226"/>
          </p:xfrm>
          <a:graphic>
            <a:graphicData uri="http://schemas.openxmlformats.org/presentationml/2006/ole">
              <mc:AlternateContent xmlns:mc="http://schemas.openxmlformats.org/markup-compatibility/2006">
                <mc:Choice xmlns:v="urn:schemas-microsoft-com:vml" Requires="v">
                  <p:oleObj spid="_x0000_s31779" r:id="rId6" imgW="164957" imgH="203024" progId="Equation.DSMT4">
                    <p:embed/>
                  </p:oleObj>
                </mc:Choice>
                <mc:Fallback>
                  <p:oleObj r:id="rId6" imgW="164957" imgH="203024"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7" y="483"/>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4" name="Object 10"/>
            <p:cNvGraphicFramePr>
              <a:graphicFrameLocks noChangeAspect="1"/>
            </p:cNvGraphicFramePr>
            <p:nvPr/>
          </p:nvGraphicFramePr>
          <p:xfrm>
            <a:off x="3287" y="483"/>
            <a:ext cx="183" cy="226"/>
          </p:xfrm>
          <a:graphic>
            <a:graphicData uri="http://schemas.openxmlformats.org/presentationml/2006/ole">
              <mc:AlternateContent xmlns:mc="http://schemas.openxmlformats.org/markup-compatibility/2006">
                <mc:Choice xmlns:v="urn:schemas-microsoft-com:vml" Requires="v">
                  <p:oleObj spid="_x0000_s31780" r:id="rId8" imgW="164957" imgH="203024" progId="Equation.DSMT4">
                    <p:embed/>
                  </p:oleObj>
                </mc:Choice>
                <mc:Fallback>
                  <p:oleObj r:id="rId8" imgW="164957" imgH="203024"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7" y="483"/>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758" name="Rectangle 1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1776" name="Group 32"/>
          <p:cNvGrpSpPr>
            <a:grpSpLocks/>
          </p:cNvGrpSpPr>
          <p:nvPr/>
        </p:nvGrpSpPr>
        <p:grpSpPr bwMode="auto">
          <a:xfrm>
            <a:off x="395288" y="1412875"/>
            <a:ext cx="8156575" cy="1616075"/>
            <a:chOff x="249" y="890"/>
            <a:chExt cx="5138" cy="1018"/>
          </a:xfrm>
        </p:grpSpPr>
        <p:sp>
          <p:nvSpPr>
            <p:cNvPr id="31756" name="Text Box 12"/>
            <p:cNvSpPr txBox="1">
              <a:spLocks noChangeArrowheads="1"/>
            </p:cNvSpPr>
            <p:nvPr/>
          </p:nvSpPr>
          <p:spPr bwMode="auto">
            <a:xfrm>
              <a:off x="249" y="890"/>
              <a:ext cx="5138"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先从</a:t>
              </a:r>
              <a:r>
                <a:rPr lang="en-US" altLang="zh-CN">
                  <a:solidFill>
                    <a:srgbClr val="000000"/>
                  </a:solidFill>
                  <a:cs typeface="Times New Roman" pitchFamily="18" charset="0"/>
                </a:rPr>
                <a:t>B</a:t>
              </a:r>
              <a:r>
                <a:rPr lang="zh-CN" altLang="en-US">
                  <a:solidFill>
                    <a:srgbClr val="000000"/>
                  </a:solidFill>
                  <a:cs typeface="Times New Roman" pitchFamily="18" charset="0"/>
                </a:rPr>
                <a:t>方来考虑问题。</a:t>
              </a:r>
              <a:r>
                <a:rPr lang="en-US" altLang="zh-CN">
                  <a:solidFill>
                    <a:srgbClr val="000000"/>
                  </a:solidFill>
                  <a:cs typeface="Times New Roman" pitchFamily="18" charset="0"/>
                </a:rPr>
                <a:t>B</a:t>
              </a:r>
              <a:r>
                <a:rPr lang="zh-CN" altLang="en-US">
                  <a:solidFill>
                    <a:srgbClr val="000000"/>
                  </a:solidFill>
                  <a:cs typeface="Times New Roman" pitchFamily="18" charset="0"/>
                </a:rPr>
                <a:t>采用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时，</a:t>
              </a:r>
              <a:r>
                <a:rPr lang="en-US" altLang="zh-CN">
                  <a:solidFill>
                    <a:srgbClr val="000000"/>
                  </a:solidFill>
                  <a:cs typeface="Times New Roman" pitchFamily="18" charset="0"/>
                </a:rPr>
                <a:t>A</a:t>
              </a:r>
              <a:r>
                <a:rPr lang="zh-CN" altLang="en-US">
                  <a:solidFill>
                    <a:srgbClr val="000000"/>
                  </a:solidFill>
                  <a:cs typeface="Times New Roman" pitchFamily="18" charset="0"/>
                </a:rPr>
                <a:t>方轰炸机攻击指挥部的概率的期望值为</a:t>
              </a:r>
              <a:r>
                <a:rPr lang="en-US" altLang="zh-CN">
                  <a:solidFill>
                    <a:srgbClr val="000000"/>
                  </a:solidFill>
                  <a:cs typeface="Times New Roman" pitchFamily="18" charset="0"/>
                </a:rPr>
                <a:t>E</a:t>
              </a:r>
              <a:r>
                <a:rPr lang="zh-CN" altLang="en-US">
                  <a:solidFill>
                    <a:srgbClr val="000000"/>
                  </a:solidFill>
                  <a:cs typeface="Times New Roman" pitchFamily="18" charset="0"/>
                </a:rPr>
                <a:t>（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a:t>
              </a:r>
              <a:r>
                <a:rPr lang="en-US" altLang="zh-CN">
                  <a:solidFill>
                    <a:srgbClr val="000000"/>
                  </a:solidFill>
                  <a:cs typeface="Times New Roman" pitchFamily="18" charset="0"/>
                </a:rPr>
                <a:t>=0</a:t>
              </a:r>
              <a:r>
                <a:rPr lang="zh-CN" altLang="en-US">
                  <a:solidFill>
                    <a:srgbClr val="000000"/>
                  </a:solidFill>
                  <a:cs typeface="Times New Roman" pitchFamily="18" charset="0"/>
                </a:rPr>
                <a:t>。</a:t>
              </a:r>
              <a:r>
                <a:rPr lang="en-US" altLang="zh-CN">
                  <a:solidFill>
                    <a:srgbClr val="000000"/>
                  </a:solidFill>
                  <a:cs typeface="Times New Roman" pitchFamily="18" charset="0"/>
                </a:rPr>
                <a:t>82</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，而</a:t>
              </a:r>
              <a:r>
                <a:rPr lang="en-US" altLang="zh-CN">
                  <a:solidFill>
                    <a:srgbClr val="000000"/>
                  </a:solidFill>
                  <a:cs typeface="Times New Roman" pitchFamily="18" charset="0"/>
                </a:rPr>
                <a:t>B</a:t>
              </a:r>
              <a:r>
                <a:rPr lang="zh-CN" altLang="en-US">
                  <a:solidFill>
                    <a:srgbClr val="000000"/>
                  </a:solidFill>
                  <a:cs typeface="Times New Roman" pitchFamily="18" charset="0"/>
                </a:rPr>
                <a:t>采用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时，</a:t>
              </a:r>
              <a:r>
                <a:rPr lang="en-US" altLang="zh-CN">
                  <a:solidFill>
                    <a:srgbClr val="000000"/>
                  </a:solidFill>
                  <a:cs typeface="Times New Roman" pitchFamily="18" charset="0"/>
                </a:rPr>
                <a:t>A</a:t>
              </a:r>
              <a:r>
                <a:rPr lang="zh-CN" altLang="en-US">
                  <a:solidFill>
                    <a:srgbClr val="000000"/>
                  </a:solidFill>
                  <a:cs typeface="Times New Roman" pitchFamily="18" charset="0"/>
                </a:rPr>
                <a:t>方轰炸机攻击指挥部的概率的期望值为</a:t>
              </a:r>
              <a:r>
                <a:rPr lang="en-US" altLang="zh-CN" i="1">
                  <a:solidFill>
                    <a:srgbClr val="000000"/>
                  </a:solidFill>
                  <a:cs typeface="Times New Roman" pitchFamily="18" charset="0"/>
                </a:rPr>
                <a:t>E</a:t>
              </a:r>
              <a:r>
                <a:rPr lang="zh-CN" altLang="en-US">
                  <a:solidFill>
                    <a:srgbClr val="000000"/>
                  </a:solidFill>
                  <a:cs typeface="Times New Roman" pitchFamily="18" charset="0"/>
                </a:rPr>
                <a:t>（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a:t>
              </a:r>
              <a:r>
                <a:rPr lang="en-US" altLang="zh-CN">
                  <a:solidFill>
                    <a:srgbClr val="000000"/>
                  </a:solidFill>
                  <a:cs typeface="Times New Roman" pitchFamily="18" charset="0"/>
                </a:rPr>
                <a:t>=</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+0.58</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。若</a:t>
              </a:r>
              <a:r>
                <a:rPr lang="en-US" altLang="zh-CN" i="1">
                  <a:solidFill>
                    <a:srgbClr val="000000"/>
                  </a:solidFill>
                  <a:cs typeface="Times New Roman" pitchFamily="18" charset="0"/>
                </a:rPr>
                <a:t>E</a:t>
              </a:r>
              <a:r>
                <a:rPr lang="zh-CN" altLang="en-US">
                  <a:solidFill>
                    <a:srgbClr val="000000"/>
                  </a:solidFill>
                  <a:cs typeface="Times New Roman" pitchFamily="18" charset="0"/>
                </a:rPr>
                <a:t>（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a:t>
              </a:r>
              <a:r>
                <a:rPr lang="en-US" altLang="zh-CN" i="1">
                  <a:solidFill>
                    <a:srgbClr val="000000"/>
                  </a:solidFill>
                  <a:cs typeface="Times New Roman" pitchFamily="18" charset="0"/>
                </a:rPr>
                <a:t>E</a:t>
              </a:r>
              <a:r>
                <a:rPr lang="zh-CN" altLang="en-US">
                  <a:solidFill>
                    <a:srgbClr val="000000"/>
                  </a:solidFill>
                  <a:cs typeface="Times New Roman" pitchFamily="18" charset="0"/>
                </a:rPr>
                <a:t>（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），不妨设</a:t>
              </a:r>
              <a:r>
                <a:rPr lang="en-US" altLang="zh-CN" i="1">
                  <a:solidFill>
                    <a:srgbClr val="000000"/>
                  </a:solidFill>
                  <a:cs typeface="Times New Roman" pitchFamily="18" charset="0"/>
                </a:rPr>
                <a:t>E</a:t>
              </a:r>
              <a:r>
                <a:rPr lang="zh-CN" altLang="en-US">
                  <a:solidFill>
                    <a:srgbClr val="000000"/>
                  </a:solidFill>
                  <a:cs typeface="Times New Roman" pitchFamily="18" charset="0"/>
                </a:rPr>
                <a:t>（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a:t>
              </a:r>
              <a:r>
                <a:rPr lang="en-US" altLang="zh-CN">
                  <a:solidFill>
                    <a:srgbClr val="000000"/>
                  </a:solidFill>
                  <a:cs typeface="Times New Roman" pitchFamily="18" charset="0"/>
                </a:rPr>
                <a:t>&lt;</a:t>
              </a:r>
              <a:r>
                <a:rPr lang="en-US" altLang="zh-CN" i="1">
                  <a:solidFill>
                    <a:srgbClr val="000000"/>
                  </a:solidFill>
                  <a:cs typeface="Times New Roman" pitchFamily="18" charset="0"/>
                </a:rPr>
                <a:t> E</a:t>
              </a:r>
              <a:r>
                <a:rPr lang="zh-CN" altLang="en-US">
                  <a:solidFill>
                    <a:srgbClr val="000000"/>
                  </a:solidFill>
                  <a:cs typeface="Times New Roman" pitchFamily="18" charset="0"/>
                </a:rPr>
                <a:t>（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），则</a:t>
              </a:r>
              <a:r>
                <a:rPr lang="en-US" altLang="zh-CN">
                  <a:solidFill>
                    <a:srgbClr val="000000"/>
                  </a:solidFill>
                  <a:cs typeface="Times New Roman" pitchFamily="18" charset="0"/>
                </a:rPr>
                <a:t>B</a:t>
              </a:r>
              <a:r>
                <a:rPr lang="zh-CN" altLang="en-US">
                  <a:solidFill>
                    <a:srgbClr val="000000"/>
                  </a:solidFill>
                  <a:cs typeface="Times New Roman" pitchFamily="18" charset="0"/>
                </a:rPr>
                <a:t>方必采用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以减少指挥部被轰炸的概率。故对</a:t>
              </a:r>
              <a:r>
                <a:rPr lang="en-US" altLang="zh-CN">
                  <a:solidFill>
                    <a:srgbClr val="000000"/>
                  </a:solidFill>
                  <a:cs typeface="Times New Roman" pitchFamily="18" charset="0"/>
                </a:rPr>
                <a:t>A</a:t>
              </a:r>
              <a:r>
                <a:rPr lang="zh-CN" altLang="en-US">
                  <a:solidFill>
                    <a:srgbClr val="000000"/>
                  </a:solidFill>
                  <a:cs typeface="Times New Roman" pitchFamily="18" charset="0"/>
                </a:rPr>
                <a:t>方选取的最佳概率</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和</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，必满足：</a:t>
              </a:r>
            </a:p>
          </p:txBody>
        </p:sp>
        <p:graphicFrame>
          <p:nvGraphicFramePr>
            <p:cNvPr id="31759" name="Object 15"/>
            <p:cNvGraphicFramePr>
              <a:graphicFrameLocks noChangeAspect="1"/>
            </p:cNvGraphicFramePr>
            <p:nvPr/>
          </p:nvGraphicFramePr>
          <p:xfrm>
            <a:off x="1066" y="1096"/>
            <a:ext cx="184" cy="227"/>
          </p:xfrm>
          <a:graphic>
            <a:graphicData uri="http://schemas.openxmlformats.org/presentationml/2006/ole">
              <mc:AlternateContent xmlns:mc="http://schemas.openxmlformats.org/markup-compatibility/2006">
                <mc:Choice xmlns:v="urn:schemas-microsoft-com:vml" Requires="v">
                  <p:oleObj spid="_x0000_s31781" r:id="rId9" imgW="164957" imgH="203024" progId="Equation.DSMT4">
                    <p:embed/>
                  </p:oleObj>
                </mc:Choice>
                <mc:Fallback>
                  <p:oleObj r:id="rId9" imgW="164957" imgH="203024"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 y="1096"/>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60" name="Object 16"/>
            <p:cNvGraphicFramePr>
              <a:graphicFrameLocks noChangeAspect="1"/>
            </p:cNvGraphicFramePr>
            <p:nvPr/>
          </p:nvGraphicFramePr>
          <p:xfrm>
            <a:off x="2333" y="914"/>
            <a:ext cx="184" cy="227"/>
          </p:xfrm>
          <a:graphic>
            <a:graphicData uri="http://schemas.openxmlformats.org/presentationml/2006/ole">
              <mc:AlternateContent xmlns:mc="http://schemas.openxmlformats.org/markup-compatibility/2006">
                <mc:Choice xmlns:v="urn:schemas-microsoft-com:vml" Requires="v">
                  <p:oleObj spid="_x0000_s31782" r:id="rId10" imgW="164957" imgH="203024" progId="Equation.DSMT4">
                    <p:embed/>
                  </p:oleObj>
                </mc:Choice>
                <mc:Fallback>
                  <p:oleObj r:id="rId10" imgW="164957" imgH="203024"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3" y="914"/>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61" name="Object 17"/>
            <p:cNvGraphicFramePr>
              <a:graphicFrameLocks noChangeAspect="1"/>
            </p:cNvGraphicFramePr>
            <p:nvPr/>
          </p:nvGraphicFramePr>
          <p:xfrm>
            <a:off x="476" y="1504"/>
            <a:ext cx="184" cy="227"/>
          </p:xfrm>
          <a:graphic>
            <a:graphicData uri="http://schemas.openxmlformats.org/presentationml/2006/ole">
              <mc:AlternateContent xmlns:mc="http://schemas.openxmlformats.org/markup-compatibility/2006">
                <mc:Choice xmlns:v="urn:schemas-microsoft-com:vml" Requires="v">
                  <p:oleObj spid="_x0000_s31783" r:id="rId11" imgW="164957" imgH="203024" progId="Equation.DSMT4">
                    <p:embed/>
                  </p:oleObj>
                </mc:Choice>
                <mc:Fallback>
                  <p:oleObj r:id="rId11" imgW="164957" imgH="203024"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 y="1504"/>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62" name="Object 18"/>
            <p:cNvGraphicFramePr>
              <a:graphicFrameLocks noChangeAspect="1"/>
            </p:cNvGraphicFramePr>
            <p:nvPr/>
          </p:nvGraphicFramePr>
          <p:xfrm>
            <a:off x="1701" y="1277"/>
            <a:ext cx="184" cy="227"/>
          </p:xfrm>
          <a:graphic>
            <a:graphicData uri="http://schemas.openxmlformats.org/presentationml/2006/ole">
              <mc:AlternateContent xmlns:mc="http://schemas.openxmlformats.org/markup-compatibility/2006">
                <mc:Choice xmlns:v="urn:schemas-microsoft-com:vml" Requires="v">
                  <p:oleObj spid="_x0000_s31784" r:id="rId12" imgW="164957" imgH="203024" progId="Equation.DSMT4">
                    <p:embed/>
                  </p:oleObj>
                </mc:Choice>
                <mc:Fallback>
                  <p:oleObj r:id="rId12" imgW="164957" imgH="203024" progId="Equation.DSMT4">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1" y="1277"/>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63" name="Object 19"/>
            <p:cNvGraphicFramePr>
              <a:graphicFrameLocks noChangeAspect="1"/>
            </p:cNvGraphicFramePr>
            <p:nvPr/>
          </p:nvGraphicFramePr>
          <p:xfrm>
            <a:off x="3422" y="1277"/>
            <a:ext cx="184" cy="227"/>
          </p:xfrm>
          <a:graphic>
            <a:graphicData uri="http://schemas.openxmlformats.org/presentationml/2006/ole">
              <mc:AlternateContent xmlns:mc="http://schemas.openxmlformats.org/markup-compatibility/2006">
                <mc:Choice xmlns:v="urn:schemas-microsoft-com:vml" Requires="v">
                  <p:oleObj spid="_x0000_s31785" r:id="rId13" imgW="164957" imgH="203024" progId="Equation.DSMT4">
                    <p:embed/>
                  </p:oleObj>
                </mc:Choice>
                <mc:Fallback>
                  <p:oleObj r:id="rId13" imgW="164957" imgH="203024" progId="Equation.DSMT4">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2" y="1277"/>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64" name="Object 20"/>
            <p:cNvGraphicFramePr>
              <a:graphicFrameLocks noChangeAspect="1"/>
            </p:cNvGraphicFramePr>
            <p:nvPr/>
          </p:nvGraphicFramePr>
          <p:xfrm>
            <a:off x="4193" y="1277"/>
            <a:ext cx="184" cy="227"/>
          </p:xfrm>
          <a:graphic>
            <a:graphicData uri="http://schemas.openxmlformats.org/presentationml/2006/ole">
              <mc:AlternateContent xmlns:mc="http://schemas.openxmlformats.org/markup-compatibility/2006">
                <mc:Choice xmlns:v="urn:schemas-microsoft-com:vml" Requires="v">
                  <p:oleObj spid="_x0000_s31786" r:id="rId14" imgW="164957" imgH="203024" progId="Equation.DSMT4">
                    <p:embed/>
                  </p:oleObj>
                </mc:Choice>
                <mc:Fallback>
                  <p:oleObj r:id="rId14" imgW="164957" imgH="203024"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 y="1277"/>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65" name="Object 21"/>
            <p:cNvGraphicFramePr>
              <a:graphicFrameLocks noChangeAspect="1"/>
            </p:cNvGraphicFramePr>
            <p:nvPr/>
          </p:nvGraphicFramePr>
          <p:xfrm>
            <a:off x="2699" y="1504"/>
            <a:ext cx="184" cy="227"/>
          </p:xfrm>
          <a:graphic>
            <a:graphicData uri="http://schemas.openxmlformats.org/presentationml/2006/ole">
              <mc:AlternateContent xmlns:mc="http://schemas.openxmlformats.org/markup-compatibility/2006">
                <mc:Choice xmlns:v="urn:schemas-microsoft-com:vml" Requires="v">
                  <p:oleObj spid="_x0000_s31787" r:id="rId15" imgW="164957" imgH="203024" progId="Equation.DSMT4">
                    <p:embed/>
                  </p:oleObj>
                </mc:Choice>
                <mc:Fallback>
                  <p:oleObj r:id="rId15" imgW="164957" imgH="203024"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9" y="1504"/>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66" name="Object 22"/>
            <p:cNvGraphicFramePr>
              <a:graphicFrameLocks noChangeAspect="1"/>
            </p:cNvGraphicFramePr>
            <p:nvPr/>
          </p:nvGraphicFramePr>
          <p:xfrm>
            <a:off x="1245" y="1504"/>
            <a:ext cx="184" cy="227"/>
          </p:xfrm>
          <a:graphic>
            <a:graphicData uri="http://schemas.openxmlformats.org/presentationml/2006/ole">
              <mc:AlternateContent xmlns:mc="http://schemas.openxmlformats.org/markup-compatibility/2006">
                <mc:Choice xmlns:v="urn:schemas-microsoft-com:vml" Requires="v">
                  <p:oleObj spid="_x0000_s31788" r:id="rId16" imgW="164957" imgH="203024" progId="Equation.DSMT4">
                    <p:embed/>
                  </p:oleObj>
                </mc:Choice>
                <mc:Fallback>
                  <p:oleObj r:id="rId16" imgW="164957" imgH="203024" progId="Equation.DSMT4">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5" y="1504"/>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771" name="Rectangle 27"/>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1770" name="Object 26"/>
          <p:cNvGraphicFramePr>
            <a:graphicFrameLocks noChangeAspect="1"/>
          </p:cNvGraphicFramePr>
          <p:nvPr/>
        </p:nvGraphicFramePr>
        <p:xfrm>
          <a:off x="1403350" y="3303588"/>
          <a:ext cx="3240088" cy="989012"/>
        </p:xfrm>
        <a:graphic>
          <a:graphicData uri="http://schemas.openxmlformats.org/presentationml/2006/ole">
            <mc:AlternateContent xmlns:mc="http://schemas.openxmlformats.org/markup-compatibility/2006">
              <mc:Choice xmlns:v="urn:schemas-microsoft-com:vml" Requires="v">
                <p:oleObj spid="_x0000_s31789" r:id="rId17" imgW="1586811" imgH="482391" progId="Equation.DSMT4">
                  <p:embed/>
                </p:oleObj>
              </mc:Choice>
              <mc:Fallback>
                <p:oleObj r:id="rId17" imgW="1586811" imgH="482391" progId="Equation.DSMT4">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03350" y="3303588"/>
                        <a:ext cx="3240088"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73" name="Rectangle 29"/>
          <p:cNvSpPr>
            <a:spLocks noChangeArrowheads="1"/>
          </p:cNvSpPr>
          <p:nvPr/>
        </p:nvSpPr>
        <p:spPr bwMode="auto">
          <a:xfrm>
            <a:off x="684213" y="4184650"/>
            <a:ext cx="439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即</a:t>
            </a:r>
            <a:endParaRPr lang="zh-CN" altLang="en-US">
              <a:latin typeface="Arial" charset="0"/>
            </a:endParaRPr>
          </a:p>
        </p:txBody>
      </p:sp>
      <p:graphicFrame>
        <p:nvGraphicFramePr>
          <p:cNvPr id="31772" name="Object 28"/>
          <p:cNvGraphicFramePr>
            <a:graphicFrameLocks noChangeAspect="1"/>
          </p:cNvGraphicFramePr>
          <p:nvPr/>
        </p:nvGraphicFramePr>
        <p:xfrm>
          <a:off x="1403350" y="4581525"/>
          <a:ext cx="3816350" cy="1081088"/>
        </p:xfrm>
        <a:graphic>
          <a:graphicData uri="http://schemas.openxmlformats.org/presentationml/2006/ole">
            <mc:AlternateContent xmlns:mc="http://schemas.openxmlformats.org/markup-compatibility/2006">
              <mc:Choice xmlns:v="urn:schemas-microsoft-com:vml" Requires="v">
                <p:oleObj spid="_x0000_s31790" r:id="rId19" imgW="1714500" imgH="482600" progId="Equation.DSMT4">
                  <p:embed/>
                </p:oleObj>
              </mc:Choice>
              <mc:Fallback>
                <p:oleObj r:id="rId19" imgW="1714500" imgH="482600" progId="Equation.DSMT4">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03350" y="4581525"/>
                        <a:ext cx="3816350"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75" name="Rectangle 31"/>
          <p:cNvSpPr>
            <a:spLocks noChangeArrowheads="1"/>
          </p:cNvSpPr>
          <p:nvPr/>
        </p:nvSpPr>
        <p:spPr bwMode="auto">
          <a:xfrm>
            <a:off x="1042988" y="5791200"/>
            <a:ext cx="3060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由此解得</a:t>
            </a:r>
            <a:r>
              <a:rPr lang="en-US" altLang="zh-CN" i="1">
                <a:cs typeface="Times New Roman" pitchFamily="18" charset="0"/>
              </a:rPr>
              <a:t>x</a:t>
            </a:r>
            <a:r>
              <a:rPr lang="en-US" altLang="zh-CN" baseline="-30000">
                <a:cs typeface="Times New Roman" pitchFamily="18" charset="0"/>
              </a:rPr>
              <a:t>1</a:t>
            </a:r>
            <a:r>
              <a:rPr lang="en-US" altLang="zh-CN">
                <a:cs typeface="Times New Roman" pitchFamily="18" charset="0"/>
              </a:rPr>
              <a:t>=0.7</a:t>
            </a:r>
            <a:r>
              <a:rPr lang="zh-CN" altLang="en-US">
                <a:cs typeface="Times New Roman" pitchFamily="18" charset="0"/>
              </a:rPr>
              <a:t>，</a:t>
            </a:r>
            <a:r>
              <a:rPr lang="en-US" altLang="zh-CN" i="1">
                <a:cs typeface="Times New Roman" pitchFamily="18" charset="0"/>
              </a:rPr>
              <a:t>x</a:t>
            </a:r>
            <a:r>
              <a:rPr lang="en-US" altLang="zh-CN" baseline="-30000">
                <a:cs typeface="Times New Roman" pitchFamily="18" charset="0"/>
              </a:rPr>
              <a:t>2</a:t>
            </a:r>
            <a:r>
              <a:rPr lang="en-US" altLang="zh-CN">
                <a:cs typeface="Times New Roman" pitchFamily="18" charset="0"/>
              </a:rPr>
              <a:t>=0.3</a:t>
            </a:r>
            <a:r>
              <a:rPr lang="zh-CN" altLang="en-US">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31768"/>
                                        </p:tgtEl>
                                        <p:attrNameLst>
                                          <p:attrName>style.visibility</p:attrName>
                                        </p:attrNameLst>
                                      </p:cBhvr>
                                      <p:to>
                                        <p:strVal val="visible"/>
                                      </p:to>
                                    </p:set>
                                    <p:anim calcmode="lin" valueType="num">
                                      <p:cBhvr>
                                        <p:cTn id="7" dur="1000" fill="hold"/>
                                        <p:tgtEl>
                                          <p:spTgt spid="31768"/>
                                        </p:tgtEl>
                                        <p:attrNameLst>
                                          <p:attrName>ppt_x</p:attrName>
                                        </p:attrNameLst>
                                      </p:cBhvr>
                                      <p:tavLst>
                                        <p:tav tm="0">
                                          <p:val>
                                            <p:strVal val="#ppt_x-.2"/>
                                          </p:val>
                                        </p:tav>
                                        <p:tav tm="100000">
                                          <p:val>
                                            <p:strVal val="#ppt_x"/>
                                          </p:val>
                                        </p:tav>
                                      </p:tavLst>
                                    </p:anim>
                                    <p:anim calcmode="lin" valueType="num">
                                      <p:cBhvr>
                                        <p:cTn id="8" dur="1000" fill="hold"/>
                                        <p:tgtEl>
                                          <p:spTgt spid="31768"/>
                                        </p:tgtEl>
                                        <p:attrNameLst>
                                          <p:attrName>ppt_y</p:attrName>
                                        </p:attrNameLst>
                                      </p:cBhvr>
                                      <p:tavLst>
                                        <p:tav tm="0">
                                          <p:val>
                                            <p:strVal val="#ppt_y"/>
                                          </p:val>
                                        </p:tav>
                                        <p:tav tm="100000">
                                          <p:val>
                                            <p:strVal val="#ppt_y"/>
                                          </p:val>
                                        </p:tav>
                                      </p:tavLst>
                                    </p:anim>
                                    <p:animEffect transition="in" filter="wipe(right)" prLst="gradientSize: 0.1">
                                      <p:cBhvr>
                                        <p:cTn id="9" dur="1000"/>
                                        <p:tgtEl>
                                          <p:spTgt spid="3176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31776"/>
                                        </p:tgtEl>
                                        <p:attrNameLst>
                                          <p:attrName>style.visibility</p:attrName>
                                        </p:attrNameLst>
                                      </p:cBhvr>
                                      <p:to>
                                        <p:strVal val="visible"/>
                                      </p:to>
                                    </p:set>
                                    <p:anim calcmode="lin" valueType="num">
                                      <p:cBhvr additive="base">
                                        <p:cTn id="14" dur="500" fill="hold"/>
                                        <p:tgtEl>
                                          <p:spTgt spid="31776"/>
                                        </p:tgtEl>
                                        <p:attrNameLst>
                                          <p:attrName>ppt_x</p:attrName>
                                        </p:attrNameLst>
                                      </p:cBhvr>
                                      <p:tavLst>
                                        <p:tav tm="0">
                                          <p:val>
                                            <p:strVal val="0-#ppt_w/2"/>
                                          </p:val>
                                        </p:tav>
                                        <p:tav tm="100000">
                                          <p:val>
                                            <p:strVal val="#ppt_x"/>
                                          </p:val>
                                        </p:tav>
                                      </p:tavLst>
                                    </p:anim>
                                    <p:anim calcmode="lin" valueType="num">
                                      <p:cBhvr additive="base">
                                        <p:cTn id="15" dur="500" fill="hold"/>
                                        <p:tgtEl>
                                          <p:spTgt spid="31776"/>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31770"/>
                                        </p:tgtEl>
                                        <p:attrNameLst>
                                          <p:attrName>style.visibility</p:attrName>
                                        </p:attrNameLst>
                                      </p:cBhvr>
                                      <p:to>
                                        <p:strVal val="visible"/>
                                      </p:to>
                                    </p:set>
                                    <p:anim calcmode="lin" valueType="num">
                                      <p:cBhvr additive="base">
                                        <p:cTn id="20" dur="500" fill="hold"/>
                                        <p:tgtEl>
                                          <p:spTgt spid="31770"/>
                                        </p:tgtEl>
                                        <p:attrNameLst>
                                          <p:attrName>ppt_x</p:attrName>
                                        </p:attrNameLst>
                                      </p:cBhvr>
                                      <p:tavLst>
                                        <p:tav tm="0">
                                          <p:val>
                                            <p:strVal val="#ppt_x"/>
                                          </p:val>
                                        </p:tav>
                                        <p:tav tm="100000">
                                          <p:val>
                                            <p:strVal val="#ppt_x"/>
                                          </p:val>
                                        </p:tav>
                                      </p:tavLst>
                                    </p:anim>
                                    <p:anim calcmode="lin" valueType="num">
                                      <p:cBhvr additive="base">
                                        <p:cTn id="21" dur="500" fill="hold"/>
                                        <p:tgtEl>
                                          <p:spTgt spid="31770"/>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1773"/>
                                        </p:tgtEl>
                                        <p:attrNameLst>
                                          <p:attrName>style.visibility</p:attrName>
                                        </p:attrNameLst>
                                      </p:cBhvr>
                                      <p:to>
                                        <p:strVal val="visible"/>
                                      </p:to>
                                    </p:set>
                                    <p:anim calcmode="lin" valueType="num">
                                      <p:cBhvr additive="base">
                                        <p:cTn id="26" dur="500" fill="hold"/>
                                        <p:tgtEl>
                                          <p:spTgt spid="31773"/>
                                        </p:tgtEl>
                                        <p:attrNameLst>
                                          <p:attrName>ppt_x</p:attrName>
                                        </p:attrNameLst>
                                      </p:cBhvr>
                                      <p:tavLst>
                                        <p:tav tm="0">
                                          <p:val>
                                            <p:strVal val="#ppt_x"/>
                                          </p:val>
                                        </p:tav>
                                        <p:tav tm="100000">
                                          <p:val>
                                            <p:strVal val="#ppt_x"/>
                                          </p:val>
                                        </p:tav>
                                      </p:tavLst>
                                    </p:anim>
                                    <p:anim calcmode="lin" valueType="num">
                                      <p:cBhvr additive="base">
                                        <p:cTn id="27" dur="500" fill="hold"/>
                                        <p:tgtEl>
                                          <p:spTgt spid="31773"/>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31772"/>
                                        </p:tgtEl>
                                        <p:attrNameLst>
                                          <p:attrName>style.visibility</p:attrName>
                                        </p:attrNameLst>
                                      </p:cBhvr>
                                      <p:to>
                                        <p:strVal val="visible"/>
                                      </p:to>
                                    </p:set>
                                    <p:anim calcmode="lin" valueType="num">
                                      <p:cBhvr additive="base">
                                        <p:cTn id="32" dur="500" fill="hold"/>
                                        <p:tgtEl>
                                          <p:spTgt spid="31772"/>
                                        </p:tgtEl>
                                        <p:attrNameLst>
                                          <p:attrName>ppt_x</p:attrName>
                                        </p:attrNameLst>
                                      </p:cBhvr>
                                      <p:tavLst>
                                        <p:tav tm="0">
                                          <p:val>
                                            <p:strVal val="#ppt_x"/>
                                          </p:val>
                                        </p:tav>
                                        <p:tav tm="100000">
                                          <p:val>
                                            <p:strVal val="#ppt_x"/>
                                          </p:val>
                                        </p:tav>
                                      </p:tavLst>
                                    </p:anim>
                                    <p:anim calcmode="lin" valueType="num">
                                      <p:cBhvr additive="base">
                                        <p:cTn id="33" dur="500" fill="hold"/>
                                        <p:tgtEl>
                                          <p:spTgt spid="31772"/>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31775"/>
                                        </p:tgtEl>
                                        <p:attrNameLst>
                                          <p:attrName>style.visibility</p:attrName>
                                        </p:attrNameLst>
                                      </p:cBhvr>
                                      <p:to>
                                        <p:strVal val="visible"/>
                                      </p:to>
                                    </p:set>
                                    <p:animEffect transition="in" filter="fade">
                                      <p:cBhvr>
                                        <p:cTn id="38" dur="1000"/>
                                        <p:tgtEl>
                                          <p:spTgt spid="31775"/>
                                        </p:tgtEl>
                                      </p:cBhvr>
                                    </p:animEffect>
                                    <p:anim calcmode="lin" valueType="num">
                                      <p:cBhvr>
                                        <p:cTn id="39" dur="1000" fill="hold"/>
                                        <p:tgtEl>
                                          <p:spTgt spid="31775"/>
                                        </p:tgtEl>
                                        <p:attrNameLst>
                                          <p:attrName>ppt_x</p:attrName>
                                        </p:attrNameLst>
                                      </p:cBhvr>
                                      <p:tavLst>
                                        <p:tav tm="0">
                                          <p:val>
                                            <p:strVal val="#ppt_x"/>
                                          </p:val>
                                        </p:tav>
                                        <p:tav tm="100000">
                                          <p:val>
                                            <p:strVal val="#ppt_x"/>
                                          </p:val>
                                        </p:tav>
                                      </p:tavLst>
                                    </p:anim>
                                    <p:anim calcmode="lin" valueType="num">
                                      <p:cBhvr>
                                        <p:cTn id="40" dur="900" decel="100000" fill="hold"/>
                                        <p:tgtEl>
                                          <p:spTgt spid="31775"/>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3177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3" grpId="0"/>
      <p:bldP spid="317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ChangeArrowheads="1"/>
          </p:cNvSpPr>
          <p:nvPr/>
        </p:nvSpPr>
        <p:spPr bwMode="auto">
          <a:xfrm>
            <a:off x="611188" y="476250"/>
            <a:ext cx="3379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同样，可从</a:t>
            </a:r>
            <a:r>
              <a:rPr lang="en-US" altLang="zh-CN">
                <a:latin typeface="宋体" pitchFamily="2" charset="-122"/>
                <a:cs typeface="Times New Roman" pitchFamily="18" charset="0"/>
              </a:rPr>
              <a:t>A</a:t>
            </a:r>
            <a:r>
              <a:rPr lang="zh-CN" altLang="en-US">
                <a:latin typeface="宋体" pitchFamily="2" charset="-122"/>
                <a:cs typeface="Times New Roman" pitchFamily="18" charset="0"/>
              </a:rPr>
              <a:t>方考虑问题，得</a:t>
            </a:r>
          </a:p>
        </p:txBody>
      </p:sp>
      <p:graphicFrame>
        <p:nvGraphicFramePr>
          <p:cNvPr id="32774" name="Object 6"/>
          <p:cNvGraphicFramePr>
            <a:graphicFrameLocks noChangeAspect="1"/>
          </p:cNvGraphicFramePr>
          <p:nvPr/>
        </p:nvGraphicFramePr>
        <p:xfrm>
          <a:off x="1042988" y="935038"/>
          <a:ext cx="2808287" cy="838200"/>
        </p:xfrm>
        <a:graphic>
          <a:graphicData uri="http://schemas.openxmlformats.org/presentationml/2006/ole">
            <mc:AlternateContent xmlns:mc="http://schemas.openxmlformats.org/markup-compatibility/2006">
              <mc:Choice xmlns:v="urn:schemas-microsoft-com:vml" Requires="v">
                <p:oleObj spid="_x0000_s32789" r:id="rId3" imgW="1625600" imgH="482600" progId="Equation.DSMT4">
                  <p:embed/>
                </p:oleObj>
              </mc:Choice>
              <mc:Fallback>
                <p:oleObj r:id="rId3" imgW="1625600" imgH="482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935038"/>
                        <a:ext cx="2808287"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7" name="Rectangle 9"/>
          <p:cNvSpPr>
            <a:spLocks noChangeArrowheads="1"/>
          </p:cNvSpPr>
          <p:nvPr/>
        </p:nvSpPr>
        <p:spPr bwMode="auto">
          <a:xfrm>
            <a:off x="3924300" y="1052513"/>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即</a:t>
            </a:r>
            <a:endParaRPr lang="zh-CN" altLang="en-US">
              <a:latin typeface="Arial" charset="0"/>
            </a:endParaRPr>
          </a:p>
        </p:txBody>
      </p:sp>
      <p:graphicFrame>
        <p:nvGraphicFramePr>
          <p:cNvPr id="32776" name="Object 8"/>
          <p:cNvGraphicFramePr>
            <a:graphicFrameLocks noChangeAspect="1"/>
          </p:cNvGraphicFramePr>
          <p:nvPr/>
        </p:nvGraphicFramePr>
        <p:xfrm>
          <a:off x="5003800" y="828675"/>
          <a:ext cx="3095625" cy="871538"/>
        </p:xfrm>
        <a:graphic>
          <a:graphicData uri="http://schemas.openxmlformats.org/presentationml/2006/ole">
            <mc:AlternateContent xmlns:mc="http://schemas.openxmlformats.org/markup-compatibility/2006">
              <mc:Choice xmlns:v="urn:schemas-microsoft-com:vml" Requires="v">
                <p:oleObj spid="_x0000_s32790" r:id="rId5" imgW="1726451" imgH="482391" progId="Equation.DSMT4">
                  <p:embed/>
                </p:oleObj>
              </mc:Choice>
              <mc:Fallback>
                <p:oleObj r:id="rId5" imgW="1726451" imgH="482391"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828675"/>
                        <a:ext cx="3095625"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9" name="Rectangle 11"/>
          <p:cNvSpPr>
            <a:spLocks noChangeArrowheads="1"/>
          </p:cNvSpPr>
          <p:nvPr/>
        </p:nvSpPr>
        <p:spPr bwMode="auto">
          <a:xfrm>
            <a:off x="611188" y="2060575"/>
            <a:ext cx="7529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并解得</a:t>
            </a:r>
            <a:r>
              <a:rPr lang="en-US" altLang="zh-CN" i="1">
                <a:cs typeface="Times New Roman" pitchFamily="18" charset="0"/>
              </a:rPr>
              <a:t>y</a:t>
            </a:r>
            <a:r>
              <a:rPr lang="en-US" altLang="zh-CN" baseline="-30000">
                <a:cs typeface="Times New Roman" pitchFamily="18" charset="0"/>
              </a:rPr>
              <a:t>1</a:t>
            </a:r>
            <a:r>
              <a:rPr lang="en-US" altLang="zh-CN">
                <a:cs typeface="Times New Roman" pitchFamily="18" charset="0"/>
              </a:rPr>
              <a:t>=0.7</a:t>
            </a:r>
            <a:r>
              <a:rPr lang="zh-CN" altLang="en-US">
                <a:cs typeface="Times New Roman" pitchFamily="18" charset="0"/>
              </a:rPr>
              <a:t>，</a:t>
            </a:r>
            <a:r>
              <a:rPr lang="en-US" altLang="zh-CN" i="1">
                <a:cs typeface="Times New Roman" pitchFamily="18" charset="0"/>
              </a:rPr>
              <a:t>y</a:t>
            </a:r>
            <a:r>
              <a:rPr lang="en-US" altLang="zh-CN" baseline="-30000">
                <a:cs typeface="Times New Roman" pitchFamily="18" charset="0"/>
              </a:rPr>
              <a:t>2</a:t>
            </a:r>
            <a:r>
              <a:rPr lang="en-US" altLang="zh-CN">
                <a:cs typeface="Times New Roman" pitchFamily="18" charset="0"/>
              </a:rPr>
              <a:t>=0.3</a:t>
            </a:r>
            <a:r>
              <a:rPr lang="zh-CN" altLang="en-US">
                <a:cs typeface="Times New Roman" pitchFamily="18" charset="0"/>
              </a:rPr>
              <a:t>。</a:t>
            </a:r>
            <a:r>
              <a:rPr lang="en-US" altLang="zh-CN">
                <a:cs typeface="Times New Roman" pitchFamily="18" charset="0"/>
              </a:rPr>
              <a:t>B</a:t>
            </a:r>
            <a:r>
              <a:rPr lang="zh-CN" altLang="en-US">
                <a:cs typeface="Times New Roman" pitchFamily="18" charset="0"/>
              </a:rPr>
              <a:t>方指挥部轰炸的概率的期望值</a:t>
            </a:r>
            <a:r>
              <a:rPr lang="en-US" altLang="zh-CN" i="1">
                <a:cs typeface="Times New Roman" pitchFamily="18" charset="0"/>
              </a:rPr>
              <a:t>V</a:t>
            </a:r>
            <a:r>
              <a:rPr lang="en-US" altLang="zh-CN" i="1" baseline="-30000">
                <a:cs typeface="Times New Roman" pitchFamily="18" charset="0"/>
              </a:rPr>
              <a:t>G</a:t>
            </a:r>
            <a:r>
              <a:rPr lang="en-US" altLang="zh-CN">
                <a:cs typeface="Times New Roman" pitchFamily="18" charset="0"/>
              </a:rPr>
              <a:t>=0.874</a:t>
            </a:r>
            <a:r>
              <a:rPr lang="zh-CN" altLang="en-US">
                <a:cs typeface="Times New Roman" pitchFamily="18" charset="0"/>
              </a:rPr>
              <a:t>。</a:t>
            </a:r>
          </a:p>
        </p:txBody>
      </p:sp>
      <p:sp>
        <p:nvSpPr>
          <p:cNvPr id="32782" name="Rectangle 14"/>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84" name="Rectangle 1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2786" name="Group 18"/>
          <p:cNvGrpSpPr>
            <a:grpSpLocks/>
          </p:cNvGrpSpPr>
          <p:nvPr/>
        </p:nvGrpSpPr>
        <p:grpSpPr bwMode="auto">
          <a:xfrm>
            <a:off x="609600" y="2590800"/>
            <a:ext cx="3744913" cy="4064000"/>
            <a:chOff x="340" y="1780"/>
            <a:chExt cx="2359" cy="2560"/>
          </a:xfrm>
        </p:grpSpPr>
        <p:sp>
          <p:nvSpPr>
            <p:cNvPr id="32780" name="Text Box 12"/>
            <p:cNvSpPr txBox="1">
              <a:spLocks noChangeArrowheads="1"/>
            </p:cNvSpPr>
            <p:nvPr/>
          </p:nvSpPr>
          <p:spPr bwMode="auto">
            <a:xfrm>
              <a:off x="340" y="1780"/>
              <a:ext cx="2359" cy="256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上述方法也可以用几何方式表达。在</a:t>
              </a:r>
              <a:r>
                <a:rPr lang="en-US" altLang="zh-CN" i="1">
                  <a:solidFill>
                    <a:srgbClr val="000000"/>
                  </a:solidFill>
                  <a:cs typeface="Times New Roman" pitchFamily="18" charset="0"/>
                </a:rPr>
                <a:t>x</a:t>
              </a:r>
              <a:r>
                <a:rPr lang="zh-CN" altLang="en-US">
                  <a:solidFill>
                    <a:srgbClr val="000000"/>
                  </a:solidFill>
                  <a:cs typeface="Times New Roman" pitchFamily="18" charset="0"/>
                </a:rPr>
                <a:t>轴上取长度为</a:t>
              </a:r>
              <a:r>
                <a:rPr lang="en-US" altLang="zh-CN">
                  <a:solidFill>
                    <a:srgbClr val="000000"/>
                  </a:solidFill>
                  <a:cs typeface="Times New Roman" pitchFamily="18" charset="0"/>
                </a:rPr>
                <a:t>1</a:t>
              </a:r>
              <a:r>
                <a:rPr lang="zh-CN" altLang="en-US">
                  <a:solidFill>
                    <a:srgbClr val="000000"/>
                  </a:solidFill>
                  <a:cs typeface="Times New Roman" pitchFamily="18" charset="0"/>
                </a:rPr>
                <a:t>的线段，左端点为</a:t>
              </a:r>
              <a:r>
                <a:rPr lang="en-US" altLang="zh-CN" i="1">
                  <a:solidFill>
                    <a:srgbClr val="000000"/>
                  </a:solidFill>
                  <a:cs typeface="Times New Roman" pitchFamily="18" charset="0"/>
                </a:rPr>
                <a:t>x</a:t>
              </a:r>
              <a:r>
                <a:rPr lang="en-US" altLang="zh-CN">
                  <a:solidFill>
                    <a:srgbClr val="000000"/>
                  </a:solidFill>
                  <a:cs typeface="Times New Roman" pitchFamily="18" charset="0"/>
                </a:rPr>
                <a:t>=0</a:t>
              </a:r>
              <a:r>
                <a:rPr lang="zh-CN" altLang="en-US">
                  <a:solidFill>
                    <a:srgbClr val="000000"/>
                  </a:solidFill>
                  <a:cs typeface="Times New Roman" pitchFamily="18" charset="0"/>
                </a:rPr>
                <a:t>，右端点为</a:t>
              </a:r>
              <a:r>
                <a:rPr lang="en-US" altLang="zh-CN" i="1">
                  <a:solidFill>
                    <a:srgbClr val="000000"/>
                  </a:solidFill>
                  <a:cs typeface="Times New Roman" pitchFamily="18" charset="0"/>
                </a:rPr>
                <a:t>x</a:t>
              </a:r>
              <a:r>
                <a:rPr lang="en-US" altLang="zh-CN">
                  <a:solidFill>
                    <a:srgbClr val="000000"/>
                  </a:solidFill>
                  <a:cs typeface="Times New Roman" pitchFamily="18" charset="0"/>
                </a:rPr>
                <a:t>=1</a:t>
              </a:r>
              <a:r>
                <a:rPr lang="zh-CN" altLang="en-US">
                  <a:solidFill>
                    <a:srgbClr val="000000"/>
                  </a:solidFill>
                  <a:cs typeface="Times New Roman" pitchFamily="18" charset="0"/>
                </a:rPr>
                <a:t>。过</a:t>
              </a:r>
              <a:r>
                <a:rPr lang="en-US" altLang="zh-CN" i="1">
                  <a:solidFill>
                    <a:srgbClr val="000000"/>
                  </a:solidFill>
                  <a:cs typeface="Times New Roman" pitchFamily="18" charset="0"/>
                </a:rPr>
                <a:t>x</a:t>
              </a:r>
              <a:r>
                <a:rPr lang="en-US" altLang="zh-CN">
                  <a:solidFill>
                    <a:srgbClr val="000000"/>
                  </a:solidFill>
                  <a:cs typeface="Times New Roman" pitchFamily="18" charset="0"/>
                </a:rPr>
                <a:t>=0</a:t>
              </a:r>
              <a:r>
                <a:rPr lang="zh-CN" altLang="en-US">
                  <a:solidFill>
                    <a:srgbClr val="000000"/>
                  </a:solidFill>
                  <a:cs typeface="Times New Roman" pitchFamily="18" charset="0"/>
                </a:rPr>
                <a:t>和</a:t>
              </a:r>
              <a:r>
                <a:rPr lang="en-US" altLang="zh-CN" i="1">
                  <a:solidFill>
                    <a:srgbClr val="000000"/>
                  </a:solidFill>
                  <a:cs typeface="Times New Roman" pitchFamily="18" charset="0"/>
                </a:rPr>
                <a:t>x</a:t>
              </a:r>
              <a:r>
                <a:rPr lang="en-US" altLang="zh-CN">
                  <a:solidFill>
                    <a:srgbClr val="000000"/>
                  </a:solidFill>
                  <a:cs typeface="Times New Roman" pitchFamily="18" charset="0"/>
                </a:rPr>
                <a:t>=1</a:t>
              </a:r>
              <a:r>
                <a:rPr lang="zh-CN" altLang="en-US">
                  <a:solidFill>
                    <a:srgbClr val="000000"/>
                  </a:solidFill>
                  <a:cs typeface="Times New Roman" pitchFamily="18" charset="0"/>
                </a:rPr>
                <a:t>各作</a:t>
              </a:r>
              <a:r>
                <a:rPr lang="en-US" altLang="zh-CN" i="1">
                  <a:solidFill>
                    <a:srgbClr val="000000"/>
                  </a:solidFill>
                  <a:cs typeface="Times New Roman" pitchFamily="18" charset="0"/>
                </a:rPr>
                <a:t>x</a:t>
              </a:r>
              <a:r>
                <a:rPr lang="zh-CN" altLang="en-US">
                  <a:solidFill>
                    <a:srgbClr val="000000"/>
                  </a:solidFill>
                  <a:cs typeface="Times New Roman" pitchFamily="18" charset="0"/>
                </a:rPr>
                <a:t>轴的垂线，称之为轴</a:t>
              </a:r>
              <a:r>
                <a:rPr lang="en-US" altLang="zh-CN">
                  <a:solidFill>
                    <a:srgbClr val="000000"/>
                  </a:solidFill>
                  <a:cs typeface="Times New Roman" pitchFamily="18" charset="0"/>
                </a:rPr>
                <a:t>I</a:t>
              </a:r>
              <a:r>
                <a:rPr lang="zh-CN" altLang="en-US">
                  <a:solidFill>
                    <a:srgbClr val="000000"/>
                  </a:solidFill>
                  <a:cs typeface="Times New Roman" pitchFamily="18" charset="0"/>
                </a:rPr>
                <a:t>和轴</a:t>
              </a:r>
              <a:r>
                <a:rPr lang="en-US" altLang="zh-CN">
                  <a:solidFill>
                    <a:srgbClr val="000000"/>
                  </a:solidFill>
                  <a:cs typeface="Times New Roman" pitchFamily="18" charset="0"/>
                </a:rPr>
                <a:t>II</a:t>
              </a:r>
              <a:r>
                <a:rPr lang="zh-CN" altLang="en-US">
                  <a:solidFill>
                    <a:srgbClr val="000000"/>
                  </a:solidFill>
                  <a:cs typeface="Times New Roman" pitchFamily="18" charset="0"/>
                </a:rPr>
                <a:t>。在轴</a:t>
              </a:r>
              <a:r>
                <a:rPr lang="en-US" altLang="zh-CN">
                  <a:solidFill>
                    <a:srgbClr val="000000"/>
                  </a:solidFill>
                  <a:cs typeface="Times New Roman" pitchFamily="18" charset="0"/>
                </a:rPr>
                <a:t>I</a:t>
              </a:r>
              <a:r>
                <a:rPr lang="zh-CN" altLang="en-US">
                  <a:solidFill>
                    <a:srgbClr val="000000"/>
                  </a:solidFill>
                  <a:cs typeface="Times New Roman" pitchFamily="18" charset="0"/>
                </a:rPr>
                <a:t>上取</a:t>
              </a:r>
              <a:r>
                <a:rPr lang="en-US" altLang="zh-CN" i="1">
                  <a:solidFill>
                    <a:srgbClr val="000000"/>
                  </a:solidFill>
                  <a:cs typeface="Times New Roman" pitchFamily="18" charset="0"/>
                </a:rPr>
                <a:t>B</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a:t>
              </a:r>
              <a:r>
                <a:rPr lang="en-US" altLang="zh-CN" i="1">
                  <a:solidFill>
                    <a:srgbClr val="000000"/>
                  </a:solidFill>
                  <a:cs typeface="Times New Roman" pitchFamily="18" charset="0"/>
                </a:rPr>
                <a:t>B</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，它们到</a:t>
              </a:r>
              <a:r>
                <a:rPr lang="en-US" altLang="zh-CN" i="1">
                  <a:solidFill>
                    <a:srgbClr val="000000"/>
                  </a:solidFill>
                  <a:cs typeface="Times New Roman" pitchFamily="18" charset="0"/>
                </a:rPr>
                <a:t>x</a:t>
              </a:r>
              <a:r>
                <a:rPr lang="zh-CN" altLang="en-US">
                  <a:solidFill>
                    <a:srgbClr val="000000"/>
                  </a:solidFill>
                  <a:cs typeface="Times New Roman" pitchFamily="18" charset="0"/>
                </a:rPr>
                <a:t>轴的距离分别的</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11</a:t>
              </a:r>
              <a:r>
                <a:rPr lang="zh-CN" altLang="en-US">
                  <a:solidFill>
                    <a:srgbClr val="000000"/>
                  </a:solidFill>
                  <a:cs typeface="Times New Roman" pitchFamily="18" charset="0"/>
                </a:rPr>
                <a:t>和</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12</a:t>
              </a:r>
              <a:r>
                <a:rPr lang="zh-CN" altLang="en-US">
                  <a:solidFill>
                    <a:srgbClr val="000000"/>
                  </a:solidFill>
                  <a:cs typeface="Times New Roman" pitchFamily="18" charset="0"/>
                </a:rPr>
                <a:t>，表示在</a:t>
              </a:r>
              <a:r>
                <a:rPr lang="en-US" altLang="zh-CN">
                  <a:solidFill>
                    <a:srgbClr val="000000"/>
                  </a:solidFill>
                  <a:cs typeface="Times New Roman" pitchFamily="18" charset="0"/>
                </a:rPr>
                <a:t>A</a:t>
              </a:r>
              <a:r>
                <a:rPr lang="zh-CN" altLang="en-US">
                  <a:solidFill>
                    <a:srgbClr val="000000"/>
                  </a:solidFill>
                  <a:cs typeface="Times New Roman" pitchFamily="18" charset="0"/>
                </a:rPr>
                <a:t>采取策</a:t>
              </a:r>
            </a:p>
            <a:p>
              <a:r>
                <a:rPr lang="zh-CN" altLang="en-US">
                  <a:solidFill>
                    <a:srgbClr val="000000"/>
                  </a:solidFill>
                  <a:cs typeface="Times New Roman" pitchFamily="18" charset="0"/>
                </a:rPr>
                <a:t>略    </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 </a:t>
              </a:r>
              <a:r>
                <a:rPr lang="zh-CN" altLang="en-US">
                  <a:solidFill>
                    <a:srgbClr val="000000"/>
                  </a:solidFill>
                </a:rPr>
                <a:t>即</a:t>
              </a:r>
              <a:r>
                <a:rPr lang="en-US" altLang="zh-CN">
                  <a:solidFill>
                    <a:srgbClr val="000000"/>
                  </a:solidFill>
                  <a:cs typeface="Times New Roman" pitchFamily="18" charset="0"/>
                </a:rPr>
                <a:t>(</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en-US" altLang="zh-CN">
                  <a:solidFill>
                    <a:srgbClr val="000000"/>
                  </a:solidFill>
                  <a:cs typeface="Times New Roman" pitchFamily="18" charset="0"/>
                </a:rPr>
                <a:t>=0</a:t>
              </a:r>
              <a:r>
                <a:rPr lang="zh-CN" altLang="en-US">
                  <a:solidFill>
                    <a:srgbClr val="000000"/>
                  </a:solidFill>
                  <a:cs typeface="Times New Roman" pitchFamily="18" charset="0"/>
                </a:rPr>
                <a:t>）时</a:t>
              </a:r>
              <a:r>
                <a:rPr lang="en-US" altLang="zh-CN">
                  <a:solidFill>
                    <a:srgbClr val="000000"/>
                  </a:solidFill>
                  <a:cs typeface="Times New Roman" pitchFamily="18" charset="0"/>
                </a:rPr>
                <a:t>A</a:t>
              </a:r>
              <a:r>
                <a:rPr lang="zh-CN" altLang="en-US">
                  <a:solidFill>
                    <a:srgbClr val="000000"/>
                  </a:solidFill>
                  <a:cs typeface="Times New Roman" pitchFamily="18" charset="0"/>
                </a:rPr>
                <a:t>方在</a:t>
              </a:r>
              <a:r>
                <a:rPr lang="en-US" altLang="zh-CN">
                  <a:solidFill>
                    <a:srgbClr val="000000"/>
                  </a:solidFill>
                  <a:cs typeface="Times New Roman" pitchFamily="18" charset="0"/>
                </a:rPr>
                <a:t>B</a:t>
              </a:r>
              <a:r>
                <a:rPr lang="zh-CN" altLang="en-US">
                  <a:solidFill>
                    <a:srgbClr val="000000"/>
                  </a:solidFill>
                  <a:cs typeface="Times New Roman" pitchFamily="18" charset="0"/>
                </a:rPr>
                <a:t>方分别采取策略     </a:t>
              </a:r>
              <a:r>
                <a:rPr lang="en-US" altLang="zh-CN" baseline="-30000">
                  <a:solidFill>
                    <a:srgbClr val="000000"/>
                  </a:solidFill>
                  <a:cs typeface="Times New Roman" pitchFamily="18" charset="0"/>
                </a:rPr>
                <a:t>1 </a:t>
              </a:r>
              <a:r>
                <a:rPr lang="zh-CN" altLang="en-US">
                  <a:solidFill>
                    <a:srgbClr val="000000"/>
                  </a:solidFill>
                  <a:cs typeface="Times New Roman" pitchFamily="18" charset="0"/>
                </a:rPr>
                <a:t>和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下的赢得，如图</a:t>
              </a:r>
              <a:r>
                <a:rPr lang="en-US" altLang="zh-CN">
                  <a:solidFill>
                    <a:srgbClr val="000000"/>
                  </a:solidFill>
                  <a:cs typeface="Times New Roman" pitchFamily="18" charset="0"/>
                </a:rPr>
                <a:t>8.1</a:t>
              </a:r>
              <a:r>
                <a:rPr lang="zh-CN" altLang="en-US">
                  <a:solidFill>
                    <a:srgbClr val="000000"/>
                  </a:solidFill>
                  <a:cs typeface="Times New Roman" pitchFamily="18" charset="0"/>
                </a:rPr>
                <a:t>所示。</a:t>
              </a:r>
            </a:p>
            <a:p>
              <a:endParaRPr lang="zh-CN" altLang="en-US">
                <a:solidFill>
                  <a:srgbClr val="000000"/>
                </a:solidFill>
                <a:cs typeface="Times New Roman" pitchFamily="18" charset="0"/>
              </a:endParaRPr>
            </a:p>
            <a:p>
              <a:endParaRPr lang="zh-CN" altLang="en-US">
                <a:solidFill>
                  <a:srgbClr val="000000"/>
                </a:solidFill>
                <a:cs typeface="Times New Roman" pitchFamily="18" charset="0"/>
              </a:endParaRPr>
            </a:p>
            <a:p>
              <a:endParaRPr lang="en-US" altLang="zh-CN">
                <a:solidFill>
                  <a:srgbClr val="000000"/>
                </a:solidFill>
                <a:cs typeface="Times New Roman" pitchFamily="18" charset="0"/>
              </a:endParaRPr>
            </a:p>
          </p:txBody>
        </p:sp>
        <p:graphicFrame>
          <p:nvGraphicFramePr>
            <p:cNvPr id="32781" name="Object 13"/>
            <p:cNvGraphicFramePr>
              <a:graphicFrameLocks noChangeAspect="1"/>
            </p:cNvGraphicFramePr>
            <p:nvPr/>
          </p:nvGraphicFramePr>
          <p:xfrm>
            <a:off x="567" y="3203"/>
            <a:ext cx="182" cy="171"/>
          </p:xfrm>
          <a:graphic>
            <a:graphicData uri="http://schemas.openxmlformats.org/presentationml/2006/ole">
              <mc:AlternateContent xmlns:mc="http://schemas.openxmlformats.org/markup-compatibility/2006">
                <mc:Choice xmlns:v="urn:schemas-microsoft-com:vml" Requires="v">
                  <p:oleObj spid="_x0000_s32791" r:id="rId7" imgW="152334" imgH="139639" progId="Equation.DSMT4">
                    <p:embed/>
                  </p:oleObj>
                </mc:Choice>
                <mc:Fallback>
                  <p:oleObj r:id="rId7" imgW="152334" imgH="139639"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 y="3203"/>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3" name="Object 15"/>
            <p:cNvGraphicFramePr>
              <a:graphicFrameLocks noChangeAspect="1"/>
            </p:cNvGraphicFramePr>
            <p:nvPr/>
          </p:nvGraphicFramePr>
          <p:xfrm>
            <a:off x="1202" y="3339"/>
            <a:ext cx="184" cy="227"/>
          </p:xfrm>
          <a:graphic>
            <a:graphicData uri="http://schemas.openxmlformats.org/presentationml/2006/ole">
              <mc:AlternateContent xmlns:mc="http://schemas.openxmlformats.org/markup-compatibility/2006">
                <mc:Choice xmlns:v="urn:schemas-microsoft-com:vml" Requires="v">
                  <p:oleObj spid="_x0000_s32792" r:id="rId9" imgW="164957" imgH="203024" progId="Equation.DSMT4">
                    <p:embed/>
                  </p:oleObj>
                </mc:Choice>
                <mc:Fallback>
                  <p:oleObj r:id="rId9" imgW="164957" imgH="203024"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2" y="3339"/>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5" name="Object 17"/>
            <p:cNvGraphicFramePr>
              <a:graphicFrameLocks noChangeAspect="1"/>
            </p:cNvGraphicFramePr>
            <p:nvPr/>
          </p:nvGraphicFramePr>
          <p:xfrm>
            <a:off x="1607" y="3339"/>
            <a:ext cx="184" cy="227"/>
          </p:xfrm>
          <a:graphic>
            <a:graphicData uri="http://schemas.openxmlformats.org/presentationml/2006/ole">
              <mc:AlternateContent xmlns:mc="http://schemas.openxmlformats.org/markup-compatibility/2006">
                <mc:Choice xmlns:v="urn:schemas-microsoft-com:vml" Requires="v">
                  <p:oleObj spid="_x0000_s32793" r:id="rId11" imgW="164957" imgH="203024" progId="Equation.DSMT4">
                    <p:embed/>
                  </p:oleObj>
                </mc:Choice>
                <mc:Fallback>
                  <p:oleObj r:id="rId11" imgW="164957" imgH="203024"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7" y="3339"/>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2787" name="Picture 19" descr="a1"/>
          <p:cNvPicPr>
            <a:picLocks noChangeAspect="1" noChangeArrowheads="1"/>
          </p:cNvPicPr>
          <p:nvPr>
            <p:ph/>
          </p:nvPr>
        </p:nvPicPr>
        <p:blipFill>
          <a:blip r:embed="rId12">
            <a:extLst>
              <a:ext uri="{28A0092B-C50C-407E-A947-70E740481C1C}">
                <a14:useLocalDpi xmlns:a14="http://schemas.microsoft.com/office/drawing/2010/main" val="0"/>
              </a:ext>
            </a:extLst>
          </a:blip>
          <a:srcRect/>
          <a:stretch>
            <a:fillRect/>
          </a:stretch>
        </p:blipFill>
        <p:spPr>
          <a:xfrm>
            <a:off x="5292725" y="3141663"/>
            <a:ext cx="2624138" cy="26241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773"/>
                                        </p:tgtEl>
                                        <p:attrNameLst>
                                          <p:attrName>style.visibility</p:attrName>
                                        </p:attrNameLst>
                                      </p:cBhvr>
                                      <p:to>
                                        <p:strVal val="visible"/>
                                      </p:to>
                                    </p:set>
                                    <p:anim calcmode="lin" valueType="num">
                                      <p:cBhvr additive="base">
                                        <p:cTn id="7" dur="500" fill="hold"/>
                                        <p:tgtEl>
                                          <p:spTgt spid="32773"/>
                                        </p:tgtEl>
                                        <p:attrNameLst>
                                          <p:attrName>ppt_x</p:attrName>
                                        </p:attrNameLst>
                                      </p:cBhvr>
                                      <p:tavLst>
                                        <p:tav tm="0">
                                          <p:val>
                                            <p:strVal val="0-#ppt_w/2"/>
                                          </p:val>
                                        </p:tav>
                                        <p:tav tm="100000">
                                          <p:val>
                                            <p:strVal val="#ppt_x"/>
                                          </p:val>
                                        </p:tav>
                                      </p:tavLst>
                                    </p:anim>
                                    <p:anim calcmode="lin" valueType="num">
                                      <p:cBhvr additive="base">
                                        <p:cTn id="8"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774"/>
                                        </p:tgtEl>
                                        <p:attrNameLst>
                                          <p:attrName>style.visibility</p:attrName>
                                        </p:attrNameLst>
                                      </p:cBhvr>
                                      <p:to>
                                        <p:strVal val="visible"/>
                                      </p:to>
                                    </p:set>
                                    <p:anim calcmode="lin" valueType="num">
                                      <p:cBhvr additive="base">
                                        <p:cTn id="13" dur="500" fill="hold"/>
                                        <p:tgtEl>
                                          <p:spTgt spid="32774"/>
                                        </p:tgtEl>
                                        <p:attrNameLst>
                                          <p:attrName>ppt_x</p:attrName>
                                        </p:attrNameLst>
                                      </p:cBhvr>
                                      <p:tavLst>
                                        <p:tav tm="0">
                                          <p:val>
                                            <p:strVal val="0-#ppt_w/2"/>
                                          </p:val>
                                        </p:tav>
                                        <p:tav tm="100000">
                                          <p:val>
                                            <p:strVal val="#ppt_x"/>
                                          </p:val>
                                        </p:tav>
                                      </p:tavLst>
                                    </p:anim>
                                    <p:anim calcmode="lin" valueType="num">
                                      <p:cBhvr additive="base">
                                        <p:cTn id="14"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777"/>
                                        </p:tgtEl>
                                        <p:attrNameLst>
                                          <p:attrName>style.visibility</p:attrName>
                                        </p:attrNameLst>
                                      </p:cBhvr>
                                      <p:to>
                                        <p:strVal val="visible"/>
                                      </p:to>
                                    </p:set>
                                    <p:anim calcmode="lin" valueType="num">
                                      <p:cBhvr additive="base">
                                        <p:cTn id="19" dur="500" fill="hold"/>
                                        <p:tgtEl>
                                          <p:spTgt spid="32777"/>
                                        </p:tgtEl>
                                        <p:attrNameLst>
                                          <p:attrName>ppt_x</p:attrName>
                                        </p:attrNameLst>
                                      </p:cBhvr>
                                      <p:tavLst>
                                        <p:tav tm="0">
                                          <p:val>
                                            <p:strVal val="#ppt_x"/>
                                          </p:val>
                                        </p:tav>
                                        <p:tav tm="100000">
                                          <p:val>
                                            <p:strVal val="#ppt_x"/>
                                          </p:val>
                                        </p:tav>
                                      </p:tavLst>
                                    </p:anim>
                                    <p:anim calcmode="lin" valueType="num">
                                      <p:cBhvr additive="base">
                                        <p:cTn id="20" dur="500" fill="hold"/>
                                        <p:tgtEl>
                                          <p:spTgt spid="3277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2776"/>
                                        </p:tgtEl>
                                        <p:attrNameLst>
                                          <p:attrName>style.visibility</p:attrName>
                                        </p:attrNameLst>
                                      </p:cBhvr>
                                      <p:to>
                                        <p:strVal val="visible"/>
                                      </p:to>
                                    </p:set>
                                    <p:anim calcmode="lin" valueType="num">
                                      <p:cBhvr additive="base">
                                        <p:cTn id="25" dur="500" fill="hold"/>
                                        <p:tgtEl>
                                          <p:spTgt spid="32776"/>
                                        </p:tgtEl>
                                        <p:attrNameLst>
                                          <p:attrName>ppt_x</p:attrName>
                                        </p:attrNameLst>
                                      </p:cBhvr>
                                      <p:tavLst>
                                        <p:tav tm="0">
                                          <p:val>
                                            <p:strVal val="1+#ppt_w/2"/>
                                          </p:val>
                                        </p:tav>
                                        <p:tav tm="100000">
                                          <p:val>
                                            <p:strVal val="#ppt_x"/>
                                          </p:val>
                                        </p:tav>
                                      </p:tavLst>
                                    </p:anim>
                                    <p:anim calcmode="lin" valueType="num">
                                      <p:cBhvr additive="base">
                                        <p:cTn id="26"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32779"/>
                                        </p:tgtEl>
                                        <p:attrNameLst>
                                          <p:attrName>style.visibility</p:attrName>
                                        </p:attrNameLst>
                                      </p:cBhvr>
                                      <p:to>
                                        <p:strVal val="visible"/>
                                      </p:to>
                                    </p:set>
                                    <p:anim calcmode="lin" valueType="num">
                                      <p:cBhvr>
                                        <p:cTn id="31" dur="1000" fill="hold"/>
                                        <p:tgtEl>
                                          <p:spTgt spid="32779"/>
                                        </p:tgtEl>
                                        <p:attrNameLst>
                                          <p:attrName>ppt_x</p:attrName>
                                        </p:attrNameLst>
                                      </p:cBhvr>
                                      <p:tavLst>
                                        <p:tav tm="0">
                                          <p:val>
                                            <p:strVal val="#ppt_x-.2"/>
                                          </p:val>
                                        </p:tav>
                                        <p:tav tm="100000">
                                          <p:val>
                                            <p:strVal val="#ppt_x"/>
                                          </p:val>
                                        </p:tav>
                                      </p:tavLst>
                                    </p:anim>
                                    <p:anim calcmode="lin" valueType="num">
                                      <p:cBhvr>
                                        <p:cTn id="32" dur="1000" fill="hold"/>
                                        <p:tgtEl>
                                          <p:spTgt spid="32779"/>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277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2786"/>
                                        </p:tgtEl>
                                        <p:attrNameLst>
                                          <p:attrName>style.visibility</p:attrName>
                                        </p:attrNameLst>
                                      </p:cBhvr>
                                      <p:to>
                                        <p:strVal val="visible"/>
                                      </p:to>
                                    </p:set>
                                    <p:animEffect transition="in" filter="blinds(horizontal)">
                                      <p:cBhvr>
                                        <p:cTn id="38" dur="500"/>
                                        <p:tgtEl>
                                          <p:spTgt spid="3278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32787"/>
                                        </p:tgtEl>
                                        <p:attrNameLst>
                                          <p:attrName>style.visibility</p:attrName>
                                        </p:attrNameLst>
                                      </p:cBhvr>
                                      <p:to>
                                        <p:strVal val="visible"/>
                                      </p:to>
                                    </p:set>
                                    <p:animEffect transition="in" filter="checkerboard(across)">
                                      <p:cBhvr>
                                        <p:cTn id="43" dur="500"/>
                                        <p:tgtEl>
                                          <p:spTgt spid="32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P spid="32777" grpId="0"/>
      <p:bldP spid="3277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8" name="Rectangle 6"/>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00"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02" name="Rectangle 1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04" name="Rectangle 1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07" name="Rectangle 1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10" name="Text Box 18"/>
          <p:cNvSpPr txBox="1">
            <a:spLocks noChangeArrowheads="1"/>
          </p:cNvSpPr>
          <p:nvPr/>
        </p:nvSpPr>
        <p:spPr bwMode="auto">
          <a:xfrm>
            <a:off x="468313" y="3646488"/>
            <a:ext cx="82280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8000"/>
                </a:solidFill>
                <a:cs typeface="Times New Roman" pitchFamily="18" charset="0"/>
              </a:rPr>
              <a:t>借助几何方法也可以解</a:t>
            </a:r>
            <a:r>
              <a:rPr lang="en-US" altLang="zh-CN" i="1">
                <a:solidFill>
                  <a:srgbClr val="008000"/>
                </a:solidFill>
                <a:cs typeface="Times New Roman" pitchFamily="18" charset="0"/>
              </a:rPr>
              <a:t>m</a:t>
            </a:r>
            <a:r>
              <a:rPr lang="en-US" altLang="zh-CN">
                <a:solidFill>
                  <a:srgbClr val="008000"/>
                </a:solidFill>
                <a:cs typeface="Times New Roman" pitchFamily="18" charset="0"/>
              </a:rPr>
              <a:t>×2</a:t>
            </a:r>
            <a:r>
              <a:rPr lang="zh-CN" altLang="en-US">
                <a:solidFill>
                  <a:srgbClr val="008000"/>
                </a:solidFill>
                <a:cs typeface="Times New Roman" pitchFamily="18" charset="0"/>
              </a:rPr>
              <a:t>或</a:t>
            </a:r>
            <a:r>
              <a:rPr lang="en-US" altLang="zh-CN">
                <a:solidFill>
                  <a:srgbClr val="008000"/>
                </a:solidFill>
                <a:cs typeface="Times New Roman" pitchFamily="18" charset="0"/>
              </a:rPr>
              <a:t>2×</a:t>
            </a:r>
            <a:r>
              <a:rPr lang="en-US" altLang="zh-CN" i="1">
                <a:solidFill>
                  <a:srgbClr val="008000"/>
                </a:solidFill>
                <a:cs typeface="Times New Roman" pitchFamily="18" charset="0"/>
              </a:rPr>
              <a:t>n</a:t>
            </a:r>
            <a:r>
              <a:rPr lang="zh-CN" altLang="en-US">
                <a:solidFill>
                  <a:srgbClr val="008000"/>
                </a:solidFill>
                <a:cs typeface="Times New Roman" pitchFamily="18" charset="0"/>
              </a:rPr>
              <a:t>的使用混合策略的对策问题。</a:t>
            </a:r>
          </a:p>
          <a:p>
            <a:r>
              <a:rPr lang="zh-CN" altLang="en-US">
                <a:solidFill>
                  <a:srgbClr val="008000"/>
                </a:solidFill>
                <a:cs typeface="Times New Roman" pitchFamily="18" charset="0"/>
              </a:rPr>
              <a:t>但当</a:t>
            </a:r>
            <a:r>
              <a:rPr lang="en-US" altLang="zh-CN" i="1">
                <a:solidFill>
                  <a:srgbClr val="008000"/>
                </a:solidFill>
                <a:cs typeface="Times New Roman" pitchFamily="18" charset="0"/>
              </a:rPr>
              <a:t>m</a:t>
            </a:r>
            <a:r>
              <a:rPr lang="en-US" altLang="zh-CN">
                <a:solidFill>
                  <a:srgbClr val="008000"/>
                </a:solidFill>
                <a:cs typeface="Times New Roman" pitchFamily="18" charset="0"/>
              </a:rPr>
              <a:t>&gt;2</a:t>
            </a:r>
            <a:r>
              <a:rPr lang="zh-CN" altLang="en-US">
                <a:solidFill>
                  <a:srgbClr val="008000"/>
                </a:solidFill>
                <a:cs typeface="Times New Roman" pitchFamily="18" charset="0"/>
              </a:rPr>
              <a:t>且</a:t>
            </a:r>
            <a:r>
              <a:rPr lang="en-US" altLang="zh-CN" i="1">
                <a:solidFill>
                  <a:srgbClr val="008000"/>
                </a:solidFill>
                <a:cs typeface="Times New Roman" pitchFamily="18" charset="0"/>
              </a:rPr>
              <a:t>n</a:t>
            </a:r>
            <a:r>
              <a:rPr lang="en-US" altLang="zh-CN">
                <a:solidFill>
                  <a:srgbClr val="008000"/>
                </a:solidFill>
                <a:cs typeface="Times New Roman" pitchFamily="18" charset="0"/>
              </a:rPr>
              <a:t>&gt;2</a:t>
            </a:r>
            <a:r>
              <a:rPr lang="zh-CN" altLang="en-US">
                <a:solidFill>
                  <a:srgbClr val="008000"/>
                </a:solidFill>
                <a:cs typeface="Times New Roman" pitchFamily="18" charset="0"/>
              </a:rPr>
              <a:t>时，采用几何方法求解就变得相当麻烦，</a:t>
            </a:r>
          </a:p>
          <a:p>
            <a:r>
              <a:rPr lang="zh-CN" altLang="en-US">
                <a:solidFill>
                  <a:srgbClr val="008000"/>
                </a:solidFill>
                <a:cs typeface="Times New Roman" pitchFamily="18" charset="0"/>
              </a:rPr>
              <a:t>此时通常采用线性规划方法求解。</a:t>
            </a:r>
          </a:p>
        </p:txBody>
      </p:sp>
      <p:sp>
        <p:nvSpPr>
          <p:cNvPr id="33816" name="Rectangle 24"/>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19" name="Rectangle 27"/>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21" name="Rectangle 2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35" name="Rectangle 4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3836" name="Group 44"/>
          <p:cNvGrpSpPr>
            <a:grpSpLocks/>
          </p:cNvGrpSpPr>
          <p:nvPr/>
        </p:nvGrpSpPr>
        <p:grpSpPr bwMode="auto">
          <a:xfrm>
            <a:off x="592138" y="827088"/>
            <a:ext cx="8228012" cy="2530475"/>
            <a:chOff x="295" y="572"/>
            <a:chExt cx="5183" cy="1594"/>
          </a:xfrm>
        </p:grpSpPr>
        <p:sp>
          <p:nvSpPr>
            <p:cNvPr id="33796" name="Text Box 4"/>
            <p:cNvSpPr txBox="1">
              <a:spLocks noChangeArrowheads="1"/>
            </p:cNvSpPr>
            <p:nvPr/>
          </p:nvSpPr>
          <p:spPr bwMode="auto">
            <a:xfrm>
              <a:off x="295" y="572"/>
              <a:ext cx="5183" cy="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现设</a:t>
              </a:r>
              <a:r>
                <a:rPr lang="en-US" altLang="zh-CN">
                  <a:solidFill>
                    <a:srgbClr val="000000"/>
                  </a:solidFill>
                  <a:cs typeface="Times New Roman" pitchFamily="18" charset="0"/>
                </a:rPr>
                <a:t>A</a:t>
              </a:r>
              <a:r>
                <a:rPr lang="zh-CN" altLang="en-US">
                  <a:solidFill>
                    <a:srgbClr val="000000"/>
                  </a:solidFill>
                  <a:cs typeface="Times New Roman" pitchFamily="18" charset="0"/>
                </a:rPr>
                <a:t>以概率</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采取策略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，若</a:t>
              </a:r>
              <a:r>
                <a:rPr lang="en-US" altLang="zh-CN">
                  <a:solidFill>
                    <a:srgbClr val="000000"/>
                  </a:solidFill>
                  <a:cs typeface="Times New Roman" pitchFamily="18" charset="0"/>
                </a:rPr>
                <a:t>B</a:t>
              </a:r>
              <a:r>
                <a:rPr lang="zh-CN" altLang="en-US">
                  <a:solidFill>
                    <a:srgbClr val="000000"/>
                  </a:solidFill>
                  <a:cs typeface="Times New Roman" pitchFamily="18" charset="0"/>
                </a:rPr>
                <a:t>采取策略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，则</a:t>
              </a:r>
              <a:r>
                <a:rPr lang="en-US" altLang="zh-CN">
                  <a:solidFill>
                    <a:srgbClr val="000000"/>
                  </a:solidFill>
                  <a:cs typeface="Times New Roman" pitchFamily="18" charset="0"/>
                </a:rPr>
                <a:t>A</a:t>
              </a:r>
              <a:r>
                <a:rPr lang="zh-CN" altLang="en-US">
                  <a:solidFill>
                    <a:srgbClr val="000000"/>
                  </a:solidFill>
                  <a:cs typeface="Times New Roman" pitchFamily="18" charset="0"/>
                </a:rPr>
                <a:t>的期望赢得为</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11</a:t>
              </a:r>
              <a:r>
                <a:rPr lang="en-US" altLang="zh-CN">
                  <a:solidFill>
                    <a:srgbClr val="000000"/>
                  </a:solidFill>
                  <a:cs typeface="Times New Roman" pitchFamily="18" charset="0"/>
                </a:rPr>
                <a:t>(1</a:t>
              </a:r>
              <a:r>
                <a:rPr lang="zh-CN" altLang="en-US">
                  <a:solidFill>
                    <a:srgbClr val="000000"/>
                  </a:solidFill>
                  <a:cs typeface="Times New Roman" pitchFamily="18" charset="0"/>
                </a:rPr>
                <a:t>－</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en-US" altLang="zh-CN">
                  <a:solidFill>
                    <a:srgbClr val="000000"/>
                  </a:solidFill>
                  <a:cs typeface="Times New Roman" pitchFamily="18" charset="0"/>
                </a:rPr>
                <a:t>)+</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21</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。对应</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的不同取值（</a:t>
              </a:r>
              <a:r>
                <a:rPr lang="en-US" altLang="zh-CN">
                  <a:solidFill>
                    <a:srgbClr val="000000"/>
                  </a:solidFill>
                  <a:cs typeface="Times New Roman" pitchFamily="18" charset="0"/>
                </a:rPr>
                <a:t>0≤</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en-US" altLang="zh-CN">
                  <a:solidFill>
                    <a:srgbClr val="000000"/>
                  </a:solidFill>
                  <a:cs typeface="Times New Roman" pitchFamily="18" charset="0"/>
                </a:rPr>
                <a:t>≤1</a:t>
              </a:r>
              <a:r>
                <a:rPr lang="zh-CN" altLang="en-US">
                  <a:solidFill>
                    <a:srgbClr val="000000"/>
                  </a:solidFill>
                  <a:cs typeface="Times New Roman" pitchFamily="18" charset="0"/>
                </a:rPr>
                <a:t>），</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11</a:t>
              </a:r>
              <a:r>
                <a:rPr lang="en-US" altLang="zh-CN">
                  <a:solidFill>
                    <a:srgbClr val="000000"/>
                  </a:solidFill>
                  <a:cs typeface="Times New Roman" pitchFamily="18" charset="0"/>
                </a:rPr>
                <a:t>(1</a:t>
              </a:r>
              <a:r>
                <a:rPr lang="zh-CN" altLang="en-US">
                  <a:solidFill>
                    <a:srgbClr val="000000"/>
                  </a:solidFill>
                  <a:cs typeface="Times New Roman" pitchFamily="18" charset="0"/>
                </a:rPr>
                <a:t>－</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en-US" altLang="zh-CN">
                  <a:solidFill>
                    <a:srgbClr val="000000"/>
                  </a:solidFill>
                  <a:cs typeface="Times New Roman" pitchFamily="18" charset="0"/>
                </a:rPr>
                <a:t>)+</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12</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恰好构成连接两个</a:t>
              </a:r>
              <a:r>
                <a:rPr lang="en-US" altLang="zh-CN" i="1">
                  <a:solidFill>
                    <a:srgbClr val="000000"/>
                  </a:solidFill>
                  <a:cs typeface="Times New Roman" pitchFamily="18" charset="0"/>
                </a:rPr>
                <a:t>B</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的直线段。类似地，连接两个</a:t>
              </a:r>
              <a:r>
                <a:rPr lang="en-US" altLang="zh-CN" i="1">
                  <a:solidFill>
                    <a:srgbClr val="000000"/>
                  </a:solidFill>
                  <a:cs typeface="Times New Roman" pitchFamily="18" charset="0"/>
                </a:rPr>
                <a:t>B</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的直线段恰好对应当</a:t>
              </a:r>
              <a:r>
                <a:rPr lang="en-US" altLang="zh-CN">
                  <a:solidFill>
                    <a:srgbClr val="000000"/>
                  </a:solidFill>
                  <a:cs typeface="Times New Roman" pitchFamily="18" charset="0"/>
                </a:rPr>
                <a:t>B</a:t>
              </a:r>
              <a:r>
                <a:rPr lang="zh-CN" altLang="en-US">
                  <a:solidFill>
                    <a:srgbClr val="000000"/>
                  </a:solidFill>
                  <a:cs typeface="Times New Roman" pitchFamily="18" charset="0"/>
                </a:rPr>
                <a:t>取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而</a:t>
              </a:r>
              <a:r>
                <a:rPr lang="en-US" altLang="zh-CN">
                  <a:solidFill>
                    <a:srgbClr val="000000"/>
                  </a:solidFill>
                  <a:cs typeface="Times New Roman" pitchFamily="18" charset="0"/>
                </a:rPr>
                <a:t>A</a:t>
              </a:r>
              <a:r>
                <a:rPr lang="zh-CN" altLang="en-US">
                  <a:solidFill>
                    <a:srgbClr val="000000"/>
                  </a:solidFill>
                  <a:cs typeface="Times New Roman" pitchFamily="18" charset="0"/>
                </a:rPr>
                <a:t>以概率</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取</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时的赢得</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12</a:t>
              </a:r>
              <a:r>
                <a:rPr lang="en-US" altLang="zh-CN">
                  <a:solidFill>
                    <a:srgbClr val="000000"/>
                  </a:solidFill>
                  <a:cs typeface="Times New Roman" pitchFamily="18" charset="0"/>
                </a:rPr>
                <a:t>(1</a:t>
              </a:r>
              <a:r>
                <a:rPr lang="zh-CN" altLang="en-US">
                  <a:solidFill>
                    <a:srgbClr val="000000"/>
                  </a:solidFill>
                  <a:cs typeface="Times New Roman" pitchFamily="18" charset="0"/>
                </a:rPr>
                <a:t>－</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en-US" altLang="zh-CN">
                  <a:solidFill>
                    <a:srgbClr val="000000"/>
                  </a:solidFill>
                  <a:cs typeface="Times New Roman" pitchFamily="18" charset="0"/>
                </a:rPr>
                <a:t>)+</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22</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。设两直线段相交于</a:t>
              </a:r>
              <a:r>
                <a:rPr lang="en-US" altLang="zh-CN" i="1">
                  <a:solidFill>
                    <a:srgbClr val="000000"/>
                  </a:solidFill>
                  <a:cs typeface="Times New Roman" pitchFamily="18" charset="0"/>
                </a:rPr>
                <a:t>N</a:t>
              </a:r>
              <a:r>
                <a:rPr lang="zh-CN" altLang="en-US" i="1">
                  <a:solidFill>
                    <a:srgbClr val="000000"/>
                  </a:solidFill>
                  <a:cs typeface="Times New Roman" pitchFamily="18" charset="0"/>
                </a:rPr>
                <a:t>，</a:t>
              </a:r>
              <a:r>
                <a:rPr lang="zh-CN" altLang="en-US">
                  <a:solidFill>
                    <a:srgbClr val="000000"/>
                  </a:solidFill>
                  <a:cs typeface="Times New Roman" pitchFamily="18" charset="0"/>
                </a:rPr>
                <a:t>并设</a:t>
              </a:r>
              <a:r>
                <a:rPr lang="en-US" altLang="zh-CN" i="1">
                  <a:solidFill>
                    <a:srgbClr val="000000"/>
                  </a:solidFill>
                  <a:cs typeface="Times New Roman" pitchFamily="18" charset="0"/>
                </a:rPr>
                <a:t>N</a:t>
              </a:r>
              <a:r>
                <a:rPr lang="zh-CN" altLang="en-US">
                  <a:solidFill>
                    <a:srgbClr val="000000"/>
                  </a:solidFill>
                  <a:cs typeface="Times New Roman" pitchFamily="18" charset="0"/>
                </a:rPr>
                <a:t>对应于     。若</a:t>
              </a:r>
              <a:r>
                <a:rPr lang="en-US" altLang="zh-CN" i="1">
                  <a:solidFill>
                    <a:srgbClr val="000000"/>
                  </a:solidFill>
                  <a:cs typeface="Times New Roman" pitchFamily="18" charset="0"/>
                </a:rPr>
                <a:t>A</a:t>
              </a:r>
              <a:r>
                <a:rPr lang="zh-CN" altLang="en-US">
                  <a:solidFill>
                    <a:srgbClr val="000000"/>
                  </a:solidFill>
                  <a:cs typeface="Times New Roman" pitchFamily="18" charset="0"/>
                </a:rPr>
                <a:t>以小于     的</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取策略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，则</a:t>
              </a:r>
              <a:r>
                <a:rPr lang="en-US" altLang="zh-CN">
                  <a:solidFill>
                    <a:srgbClr val="000000"/>
                  </a:solidFill>
                  <a:cs typeface="Times New Roman" pitchFamily="18" charset="0"/>
                </a:rPr>
                <a:t>B</a:t>
              </a:r>
              <a:r>
                <a:rPr lang="zh-CN" altLang="en-US">
                  <a:solidFill>
                    <a:srgbClr val="000000"/>
                  </a:solidFill>
                  <a:cs typeface="Times New Roman" pitchFamily="18" charset="0"/>
                </a:rPr>
                <a:t>可以采取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使</a:t>
              </a:r>
              <a:r>
                <a:rPr lang="en-US" altLang="zh-CN">
                  <a:solidFill>
                    <a:srgbClr val="000000"/>
                  </a:solidFill>
                  <a:cs typeface="Times New Roman" pitchFamily="18" charset="0"/>
                </a:rPr>
                <a:t>A</a:t>
              </a:r>
              <a:r>
                <a:rPr lang="zh-CN" altLang="en-US">
                  <a:solidFill>
                    <a:srgbClr val="000000"/>
                  </a:solidFill>
                  <a:cs typeface="Times New Roman" pitchFamily="18" charset="0"/>
                </a:rPr>
                <a:t>的期望赢得减小；反之，若</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2</a:t>
              </a:r>
              <a:r>
                <a:rPr lang="en-US" altLang="zh-CN">
                  <a:solidFill>
                    <a:srgbClr val="000000"/>
                  </a:solidFill>
                  <a:cs typeface="Times New Roman" pitchFamily="18" charset="0"/>
                </a:rPr>
                <a:t>&gt;     </a:t>
              </a:r>
              <a:r>
                <a:rPr lang="zh-CN" altLang="en-US">
                  <a:solidFill>
                    <a:srgbClr val="000000"/>
                  </a:solidFill>
                  <a:cs typeface="Times New Roman" pitchFamily="18" charset="0"/>
                </a:rPr>
                <a:t>，则</a:t>
              </a:r>
              <a:r>
                <a:rPr lang="en-US" altLang="zh-CN" i="1">
                  <a:solidFill>
                    <a:srgbClr val="000000"/>
                  </a:solidFill>
                  <a:cs typeface="Times New Roman" pitchFamily="18" charset="0"/>
                </a:rPr>
                <a:t>B</a:t>
              </a:r>
              <a:r>
                <a:rPr lang="zh-CN" altLang="en-US">
                  <a:solidFill>
                    <a:srgbClr val="000000"/>
                  </a:solidFill>
                  <a:cs typeface="Times New Roman" pitchFamily="18" charset="0"/>
                </a:rPr>
                <a:t>又可采取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而使</a:t>
              </a:r>
              <a:r>
                <a:rPr lang="en-US" altLang="zh-CN">
                  <a:solidFill>
                    <a:srgbClr val="000000"/>
                  </a:solidFill>
                  <a:cs typeface="Times New Roman" pitchFamily="18" charset="0"/>
                </a:rPr>
                <a:t>A</a:t>
              </a:r>
              <a:r>
                <a:rPr lang="zh-CN" altLang="en-US">
                  <a:solidFill>
                    <a:srgbClr val="000000"/>
                  </a:solidFill>
                  <a:cs typeface="Times New Roman" pitchFamily="18" charset="0"/>
                </a:rPr>
                <a:t>的赢得减小。故</a:t>
              </a:r>
              <a:r>
                <a:rPr lang="en-US" altLang="zh-CN">
                  <a:solidFill>
                    <a:srgbClr val="000000"/>
                  </a:solidFill>
                  <a:cs typeface="Times New Roman" pitchFamily="18" charset="0"/>
                </a:rPr>
                <a:t>A</a:t>
              </a:r>
              <a:r>
                <a:rPr lang="zh-CN" altLang="en-US">
                  <a:solidFill>
                    <a:srgbClr val="000000"/>
                  </a:solidFill>
                  <a:cs typeface="Times New Roman" pitchFamily="18" charset="0"/>
                </a:rPr>
                <a:t>的最佳混合策略为以     </a:t>
              </a:r>
              <a:r>
                <a:rPr lang="en-US" altLang="zh-CN">
                  <a:solidFill>
                    <a:srgbClr val="000000"/>
                  </a:solidFill>
                  <a:cs typeface="Times New Roman" pitchFamily="18" charset="0"/>
                </a:rPr>
                <a:t>=1</a:t>
              </a:r>
              <a:r>
                <a:rPr lang="zh-CN" altLang="en-US">
                  <a:solidFill>
                    <a:srgbClr val="000000"/>
                  </a:solidFill>
                  <a:cs typeface="Times New Roman" pitchFamily="18" charset="0"/>
                </a:rPr>
                <a:t>－     概率取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，以概率取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（注：</a:t>
              </a:r>
              <a:r>
                <a:rPr lang="en-US" altLang="zh-CN">
                  <a:solidFill>
                    <a:srgbClr val="000000"/>
                  </a:solidFill>
                  <a:cs typeface="Times New Roman" pitchFamily="18" charset="0"/>
                </a:rPr>
                <a:t>B</a:t>
              </a:r>
              <a:r>
                <a:rPr lang="zh-CN" altLang="en-US">
                  <a:solidFill>
                    <a:srgbClr val="000000"/>
                  </a:solidFill>
                  <a:cs typeface="Times New Roman" pitchFamily="18" charset="0"/>
                </a:rPr>
                <a:t>的最佳混合策略可类似用几何方法求得）。</a:t>
              </a:r>
            </a:p>
          </p:txBody>
        </p:sp>
        <p:graphicFrame>
          <p:nvGraphicFramePr>
            <p:cNvPr id="33797" name="Object 5"/>
            <p:cNvGraphicFramePr>
              <a:graphicFrameLocks noChangeAspect="1"/>
            </p:cNvGraphicFramePr>
            <p:nvPr/>
          </p:nvGraphicFramePr>
          <p:xfrm>
            <a:off x="2077" y="604"/>
            <a:ext cx="226" cy="212"/>
          </p:xfrm>
          <a:graphic>
            <a:graphicData uri="http://schemas.openxmlformats.org/presentationml/2006/ole">
              <mc:AlternateContent xmlns:mc="http://schemas.openxmlformats.org/markup-compatibility/2006">
                <mc:Choice xmlns:v="urn:schemas-microsoft-com:vml" Requires="v">
                  <p:oleObj spid="_x0000_s33837" r:id="rId3" imgW="152334" imgH="139639" progId="Equation.DSMT4">
                    <p:embed/>
                  </p:oleObj>
                </mc:Choice>
                <mc:Fallback>
                  <p:oleObj r:id="rId3" imgW="152334" imgH="13963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7" y="604"/>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9" name="Object 7"/>
            <p:cNvGraphicFramePr>
              <a:graphicFrameLocks noChangeAspect="1"/>
            </p:cNvGraphicFramePr>
            <p:nvPr/>
          </p:nvGraphicFramePr>
          <p:xfrm>
            <a:off x="3435" y="604"/>
            <a:ext cx="184" cy="227"/>
          </p:xfrm>
          <a:graphic>
            <a:graphicData uri="http://schemas.openxmlformats.org/presentationml/2006/ole">
              <mc:AlternateContent xmlns:mc="http://schemas.openxmlformats.org/markup-compatibility/2006">
                <mc:Choice xmlns:v="urn:schemas-microsoft-com:vml" Requires="v">
                  <p:oleObj spid="_x0000_s33838" r:id="rId5" imgW="164957" imgH="203024" progId="Equation.DSMT4">
                    <p:embed/>
                  </p:oleObj>
                </mc:Choice>
                <mc:Fallback>
                  <p:oleObj r:id="rId5" imgW="164957" imgH="203024"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5" y="604"/>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1" name="Object 9"/>
            <p:cNvGraphicFramePr>
              <a:graphicFrameLocks noChangeAspect="1"/>
            </p:cNvGraphicFramePr>
            <p:nvPr/>
          </p:nvGraphicFramePr>
          <p:xfrm>
            <a:off x="5161" y="1012"/>
            <a:ext cx="184" cy="227"/>
          </p:xfrm>
          <a:graphic>
            <a:graphicData uri="http://schemas.openxmlformats.org/presentationml/2006/ole">
              <mc:AlternateContent xmlns:mc="http://schemas.openxmlformats.org/markup-compatibility/2006">
                <mc:Choice xmlns:v="urn:schemas-microsoft-com:vml" Requires="v">
                  <p:oleObj spid="_x0000_s33839" r:id="rId7" imgW="164957" imgH="203024" progId="Equation.DSMT4">
                    <p:embed/>
                  </p:oleObj>
                </mc:Choice>
                <mc:Fallback>
                  <p:oleObj r:id="rId7" imgW="164957" imgH="203024"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1" y="1012"/>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3" name="Object 11"/>
            <p:cNvGraphicFramePr>
              <a:graphicFrameLocks noChangeAspect="1"/>
            </p:cNvGraphicFramePr>
            <p:nvPr/>
          </p:nvGraphicFramePr>
          <p:xfrm>
            <a:off x="3331" y="1570"/>
            <a:ext cx="184" cy="227"/>
          </p:xfrm>
          <a:graphic>
            <a:graphicData uri="http://schemas.openxmlformats.org/presentationml/2006/ole">
              <mc:AlternateContent xmlns:mc="http://schemas.openxmlformats.org/markup-compatibility/2006">
                <mc:Choice xmlns:v="urn:schemas-microsoft-com:vml" Requires="v">
                  <p:oleObj spid="_x0000_s33840" r:id="rId8" imgW="164957" imgH="203024" progId="Equation.DSMT4">
                    <p:embed/>
                  </p:oleObj>
                </mc:Choice>
                <mc:Fallback>
                  <p:oleObj r:id="rId8" imgW="164957" imgH="203024"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1" y="1570"/>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5" name="Object 13"/>
            <p:cNvGraphicFramePr>
              <a:graphicFrameLocks noChangeAspect="1"/>
            </p:cNvGraphicFramePr>
            <p:nvPr/>
          </p:nvGraphicFramePr>
          <p:xfrm>
            <a:off x="4332" y="1344"/>
            <a:ext cx="184" cy="227"/>
          </p:xfrm>
          <a:graphic>
            <a:graphicData uri="http://schemas.openxmlformats.org/presentationml/2006/ole">
              <mc:AlternateContent xmlns:mc="http://schemas.openxmlformats.org/markup-compatibility/2006">
                <mc:Choice xmlns:v="urn:schemas-microsoft-com:vml" Requires="v">
                  <p:oleObj spid="_x0000_s33841" r:id="rId9" imgW="164957" imgH="203024" progId="Equation.DSMT4">
                    <p:embed/>
                  </p:oleObj>
                </mc:Choice>
                <mc:Fallback>
                  <p:oleObj r:id="rId9" imgW="164957" imgH="203024"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1344"/>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6" name="Object 14"/>
            <p:cNvGraphicFramePr>
              <a:graphicFrameLocks noChangeAspect="1"/>
            </p:cNvGraphicFramePr>
            <p:nvPr/>
          </p:nvGraphicFramePr>
          <p:xfrm>
            <a:off x="2880" y="1752"/>
            <a:ext cx="227" cy="213"/>
          </p:xfrm>
          <a:graphic>
            <a:graphicData uri="http://schemas.openxmlformats.org/presentationml/2006/ole">
              <mc:AlternateContent xmlns:mc="http://schemas.openxmlformats.org/markup-compatibility/2006">
                <mc:Choice xmlns:v="urn:schemas-microsoft-com:vml" Requires="v">
                  <p:oleObj spid="_x0000_s33842" r:id="rId10" imgW="152334" imgH="139639" progId="Equation.DSMT4">
                    <p:embed/>
                  </p:oleObj>
                </mc:Choice>
                <mc:Fallback>
                  <p:oleObj r:id="rId10" imgW="152334" imgH="139639"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752"/>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8" name="Object 16"/>
            <p:cNvGraphicFramePr>
              <a:graphicFrameLocks noChangeAspect="1"/>
            </p:cNvGraphicFramePr>
            <p:nvPr/>
          </p:nvGraphicFramePr>
          <p:xfrm>
            <a:off x="3923" y="1752"/>
            <a:ext cx="227" cy="213"/>
          </p:xfrm>
          <a:graphic>
            <a:graphicData uri="http://schemas.openxmlformats.org/presentationml/2006/ole">
              <mc:AlternateContent xmlns:mc="http://schemas.openxmlformats.org/markup-compatibility/2006">
                <mc:Choice xmlns:v="urn:schemas-microsoft-com:vml" Requires="v">
                  <p:oleObj spid="_x0000_s33843" r:id="rId11" imgW="152334" imgH="139639" progId="Equation.DSMT4">
                    <p:embed/>
                  </p:oleObj>
                </mc:Choice>
                <mc:Fallback>
                  <p:oleObj r:id="rId11" imgW="152334" imgH="139639"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 y="1752"/>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20" name="Object 28"/>
            <p:cNvGraphicFramePr>
              <a:graphicFrameLocks noChangeAspect="1"/>
            </p:cNvGraphicFramePr>
            <p:nvPr/>
          </p:nvGraphicFramePr>
          <p:xfrm>
            <a:off x="840" y="1298"/>
            <a:ext cx="226" cy="318"/>
          </p:xfrm>
          <a:graphic>
            <a:graphicData uri="http://schemas.openxmlformats.org/presentationml/2006/ole">
              <mc:AlternateContent xmlns:mc="http://schemas.openxmlformats.org/markup-compatibility/2006">
                <mc:Choice xmlns:v="urn:schemas-microsoft-com:vml" Requires="v">
                  <p:oleObj spid="_x0000_s33844" r:id="rId12" imgW="165028" imgH="228501" progId="Equation.DSMT4">
                    <p:embed/>
                  </p:oleObj>
                </mc:Choice>
                <mc:Fallback>
                  <p:oleObj r:id="rId12" imgW="165028" imgH="228501" progId="Equation.DSMT4">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0" y="1298"/>
                          <a:ext cx="226"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24" name="Object 32"/>
            <p:cNvGraphicFramePr>
              <a:graphicFrameLocks noChangeAspect="1"/>
            </p:cNvGraphicFramePr>
            <p:nvPr/>
          </p:nvGraphicFramePr>
          <p:xfrm>
            <a:off x="1927" y="1298"/>
            <a:ext cx="226" cy="318"/>
          </p:xfrm>
          <a:graphic>
            <a:graphicData uri="http://schemas.openxmlformats.org/presentationml/2006/ole">
              <mc:AlternateContent xmlns:mc="http://schemas.openxmlformats.org/markup-compatibility/2006">
                <mc:Choice xmlns:v="urn:schemas-microsoft-com:vml" Requires="v">
                  <p:oleObj spid="_x0000_s33845" r:id="rId14" imgW="165028" imgH="228501" progId="Equation.DSMT4">
                    <p:embed/>
                  </p:oleObj>
                </mc:Choice>
                <mc:Fallback>
                  <p:oleObj r:id="rId14" imgW="165028" imgH="228501" progId="Equation.DSMT4">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7" y="1298"/>
                          <a:ext cx="226"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27" name="Object 35"/>
            <p:cNvGraphicFramePr>
              <a:graphicFrameLocks noChangeAspect="1"/>
            </p:cNvGraphicFramePr>
            <p:nvPr/>
          </p:nvGraphicFramePr>
          <p:xfrm>
            <a:off x="2971" y="1389"/>
            <a:ext cx="227" cy="213"/>
          </p:xfrm>
          <a:graphic>
            <a:graphicData uri="http://schemas.openxmlformats.org/presentationml/2006/ole">
              <mc:AlternateContent xmlns:mc="http://schemas.openxmlformats.org/markup-compatibility/2006">
                <mc:Choice xmlns:v="urn:schemas-microsoft-com:vml" Requires="v">
                  <p:oleObj spid="_x0000_s33846" r:id="rId15" imgW="152334" imgH="139639" progId="Equation.DSMT4">
                    <p:embed/>
                  </p:oleObj>
                </mc:Choice>
                <mc:Fallback>
                  <p:oleObj r:id="rId15" imgW="152334" imgH="139639"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1389"/>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30" name="Object 38"/>
            <p:cNvGraphicFramePr>
              <a:graphicFrameLocks noChangeAspect="1"/>
            </p:cNvGraphicFramePr>
            <p:nvPr/>
          </p:nvGraphicFramePr>
          <p:xfrm>
            <a:off x="2018" y="1524"/>
            <a:ext cx="226" cy="318"/>
          </p:xfrm>
          <a:graphic>
            <a:graphicData uri="http://schemas.openxmlformats.org/presentationml/2006/ole">
              <mc:AlternateContent xmlns:mc="http://schemas.openxmlformats.org/markup-compatibility/2006">
                <mc:Choice xmlns:v="urn:schemas-microsoft-com:vml" Requires="v">
                  <p:oleObj spid="_x0000_s33847" r:id="rId16" imgW="165028" imgH="228501" progId="Equation.DSMT4">
                    <p:embed/>
                  </p:oleObj>
                </mc:Choice>
                <mc:Fallback>
                  <p:oleObj r:id="rId16" imgW="165028" imgH="228501" progId="Equation.DSMT4">
                    <p:embed/>
                    <p:pic>
                      <p:nvPicPr>
                        <p:cNvPr id="0"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18" y="1524"/>
                          <a:ext cx="226"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33" name="Object 41"/>
            <p:cNvGraphicFramePr>
              <a:graphicFrameLocks noChangeAspect="1"/>
            </p:cNvGraphicFramePr>
            <p:nvPr/>
          </p:nvGraphicFramePr>
          <p:xfrm>
            <a:off x="2200" y="1706"/>
            <a:ext cx="226" cy="318"/>
          </p:xfrm>
          <a:graphic>
            <a:graphicData uri="http://schemas.openxmlformats.org/presentationml/2006/ole">
              <mc:AlternateContent xmlns:mc="http://schemas.openxmlformats.org/markup-compatibility/2006">
                <mc:Choice xmlns:v="urn:schemas-microsoft-com:vml" Requires="v">
                  <p:oleObj spid="_x0000_s33848" r:id="rId17" imgW="165028" imgH="228501" progId="Equation.DSMT4">
                    <p:embed/>
                  </p:oleObj>
                </mc:Choice>
                <mc:Fallback>
                  <p:oleObj r:id="rId17" imgW="165028" imgH="228501" progId="Equation.DSMT4">
                    <p:embed/>
                    <p:pic>
                      <p:nvPicPr>
                        <p:cNvPr id="0" name="Object 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0" y="1706"/>
                          <a:ext cx="226"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34" name="Object 42"/>
            <p:cNvGraphicFramePr>
              <a:graphicFrameLocks noChangeAspect="1"/>
            </p:cNvGraphicFramePr>
            <p:nvPr/>
          </p:nvGraphicFramePr>
          <p:xfrm>
            <a:off x="1670" y="1706"/>
            <a:ext cx="212" cy="318"/>
          </p:xfrm>
          <a:graphic>
            <a:graphicData uri="http://schemas.openxmlformats.org/presentationml/2006/ole">
              <mc:AlternateContent xmlns:mc="http://schemas.openxmlformats.org/markup-compatibility/2006">
                <mc:Choice xmlns:v="urn:schemas-microsoft-com:vml" Requires="v">
                  <p:oleObj spid="_x0000_s33849" r:id="rId18" imgW="152334" imgH="228501" progId="Equation.DSMT4">
                    <p:embed/>
                  </p:oleObj>
                </mc:Choice>
                <mc:Fallback>
                  <p:oleObj r:id="rId18" imgW="152334" imgH="228501" progId="Equation.DSMT4">
                    <p:embed/>
                    <p:pic>
                      <p:nvPicPr>
                        <p:cNvPr id="0" name="Object 4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70" y="1706"/>
                          <a:ext cx="212"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20" name="Group 4"/>
          <p:cNvGrpSpPr>
            <a:grpSpLocks/>
          </p:cNvGrpSpPr>
          <p:nvPr/>
        </p:nvGrpSpPr>
        <p:grpSpPr bwMode="auto">
          <a:xfrm>
            <a:off x="468313" y="476250"/>
            <a:ext cx="4008437" cy="396875"/>
            <a:chOff x="282" y="2657"/>
            <a:chExt cx="2525" cy="250"/>
          </a:xfrm>
        </p:grpSpPr>
        <p:sp>
          <p:nvSpPr>
            <p:cNvPr id="34821" name="Text Box 5"/>
            <p:cNvSpPr txBox="1">
              <a:spLocks noChangeArrowheads="1"/>
            </p:cNvSpPr>
            <p:nvPr/>
          </p:nvSpPr>
          <p:spPr bwMode="auto">
            <a:xfrm>
              <a:off x="282" y="2657"/>
              <a:ext cx="25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cs typeface="Times New Roman" pitchFamily="18" charset="0"/>
                </a:rPr>
                <a:t>A</a:t>
              </a:r>
              <a:r>
                <a:rPr lang="zh-CN" altLang="en-US">
                  <a:solidFill>
                    <a:srgbClr val="000000"/>
                  </a:solidFill>
                  <a:cs typeface="Times New Roman" pitchFamily="18" charset="0"/>
                </a:rPr>
                <a:t>方选择混合策略     的目的是使得</a:t>
              </a:r>
            </a:p>
          </p:txBody>
        </p:sp>
        <p:graphicFrame>
          <p:nvGraphicFramePr>
            <p:cNvPr id="34822" name="Object 6"/>
            <p:cNvGraphicFramePr>
              <a:graphicFrameLocks noChangeAspect="1"/>
            </p:cNvGraphicFramePr>
            <p:nvPr/>
          </p:nvGraphicFramePr>
          <p:xfrm>
            <a:off x="1576" y="2659"/>
            <a:ext cx="215" cy="226"/>
          </p:xfrm>
          <a:graphic>
            <a:graphicData uri="http://schemas.openxmlformats.org/presentationml/2006/ole">
              <mc:AlternateContent xmlns:mc="http://schemas.openxmlformats.org/markup-compatibility/2006">
                <mc:Choice xmlns:v="urn:schemas-microsoft-com:vml" Requires="v">
                  <p:oleObj spid="_x0000_s34837" r:id="rId3" imgW="177646" imgH="190335" progId="Equation.DSMT4">
                    <p:embed/>
                  </p:oleObj>
                </mc:Choice>
                <mc:Fallback>
                  <p:oleObj r:id="rId3" imgW="177646" imgH="19033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 y="2659"/>
                          <a:ext cx="215"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823" name="Object 7"/>
          <p:cNvGraphicFramePr>
            <a:graphicFrameLocks noChangeAspect="1"/>
          </p:cNvGraphicFramePr>
          <p:nvPr/>
        </p:nvGraphicFramePr>
        <p:xfrm>
          <a:off x="684213" y="1052513"/>
          <a:ext cx="2808287" cy="533400"/>
        </p:xfrm>
        <a:graphic>
          <a:graphicData uri="http://schemas.openxmlformats.org/presentationml/2006/ole">
            <mc:AlternateContent xmlns:mc="http://schemas.openxmlformats.org/markup-compatibility/2006">
              <mc:Choice xmlns:v="urn:schemas-microsoft-com:vml" Requires="v">
                <p:oleObj spid="_x0000_s34838" r:id="rId5" imgW="1548728" imgH="291973" progId="Equation.DSMT4">
                  <p:embed/>
                </p:oleObj>
              </mc:Choice>
              <mc:Fallback>
                <p:oleObj r:id="rId5" imgW="1548728" imgH="291973"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052513"/>
                        <a:ext cx="2808287"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6" name="Rectangle 10"/>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5" name="Object 9"/>
          <p:cNvGraphicFramePr>
            <a:graphicFrameLocks noChangeAspect="1"/>
          </p:cNvGraphicFramePr>
          <p:nvPr/>
        </p:nvGraphicFramePr>
        <p:xfrm>
          <a:off x="1476375" y="1544638"/>
          <a:ext cx="2808288" cy="804862"/>
        </p:xfrm>
        <a:graphic>
          <a:graphicData uri="http://schemas.openxmlformats.org/presentationml/2006/ole">
            <mc:AlternateContent xmlns:mc="http://schemas.openxmlformats.org/markup-compatibility/2006">
              <mc:Choice xmlns:v="urn:schemas-microsoft-com:vml" Requires="v">
                <p:oleObj spid="_x0000_s34839" r:id="rId7" imgW="1562100" imgH="444500" progId="Equation.DSMT4">
                  <p:embed/>
                </p:oleObj>
              </mc:Choice>
              <mc:Fallback>
                <p:oleObj r:id="rId7" imgW="1562100" imgH="4445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1544638"/>
                        <a:ext cx="2808288"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8"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7" name="Object 11"/>
          <p:cNvGraphicFramePr>
            <a:graphicFrameLocks noChangeAspect="1"/>
          </p:cNvGraphicFramePr>
          <p:nvPr/>
        </p:nvGraphicFramePr>
        <p:xfrm>
          <a:off x="1476375" y="2205038"/>
          <a:ext cx="2232025" cy="839787"/>
        </p:xfrm>
        <a:graphic>
          <a:graphicData uri="http://schemas.openxmlformats.org/presentationml/2006/ole">
            <mc:AlternateContent xmlns:mc="http://schemas.openxmlformats.org/markup-compatibility/2006">
              <mc:Choice xmlns:v="urn:schemas-microsoft-com:vml" Requires="v">
                <p:oleObj spid="_x0000_s34840" r:id="rId9" imgW="1193800" imgH="444500" progId="Equation.DSMT4">
                  <p:embed/>
                </p:oleObj>
              </mc:Choice>
              <mc:Fallback>
                <p:oleObj r:id="rId9" imgW="1193800" imgH="4445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2205038"/>
                        <a:ext cx="2232025"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1" name="Rectangle 15"/>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33" name="Rectangle 17"/>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35" name="Rectangle 19"/>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4836" name="Group 20"/>
          <p:cNvGrpSpPr>
            <a:grpSpLocks/>
          </p:cNvGrpSpPr>
          <p:nvPr/>
        </p:nvGrpSpPr>
        <p:grpSpPr bwMode="auto">
          <a:xfrm>
            <a:off x="468313" y="3213100"/>
            <a:ext cx="8207375" cy="1465263"/>
            <a:chOff x="295" y="2024"/>
            <a:chExt cx="5170" cy="923"/>
          </a:xfrm>
        </p:grpSpPr>
        <p:sp>
          <p:nvSpPr>
            <p:cNvPr id="34829" name="Text Box 13"/>
            <p:cNvSpPr txBox="1">
              <a:spLocks noChangeArrowheads="1"/>
            </p:cNvSpPr>
            <p:nvPr/>
          </p:nvSpPr>
          <p:spPr bwMode="auto">
            <a:xfrm>
              <a:off x="295" y="2024"/>
              <a:ext cx="5170"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solidFill>
                    <a:srgbClr val="000000"/>
                  </a:solidFill>
                  <a:cs typeface="Times New Roman" pitchFamily="18" charset="0"/>
                </a:rPr>
                <a:t>其中</a:t>
              </a:r>
              <a:r>
                <a:rPr lang="en-US" altLang="zh-CN" sz="1800" i="1">
                  <a:solidFill>
                    <a:srgbClr val="000000"/>
                  </a:solidFill>
                  <a:cs typeface="Times New Roman" pitchFamily="18" charset="0"/>
                </a:rPr>
                <a:t>e</a:t>
              </a:r>
              <a:r>
                <a:rPr lang="en-US" altLang="zh-CN" sz="1800" i="1" baseline="-30000">
                  <a:solidFill>
                    <a:srgbClr val="000000"/>
                  </a:solidFill>
                  <a:cs typeface="Times New Roman" pitchFamily="18" charset="0"/>
                </a:rPr>
                <a:t>j</a:t>
              </a:r>
              <a:r>
                <a:rPr lang="zh-CN" altLang="en-US" sz="1800">
                  <a:solidFill>
                    <a:srgbClr val="000000"/>
                  </a:solidFill>
                  <a:cs typeface="Times New Roman" pitchFamily="18" charset="0"/>
                </a:rPr>
                <a:t>为只有第</a:t>
              </a:r>
              <a:r>
                <a:rPr lang="en-US" altLang="zh-CN" sz="1800" i="1">
                  <a:solidFill>
                    <a:srgbClr val="000000"/>
                  </a:solidFill>
                  <a:cs typeface="Times New Roman" pitchFamily="18" charset="0"/>
                </a:rPr>
                <a:t>j</a:t>
              </a:r>
              <a:r>
                <a:rPr lang="zh-CN" altLang="en-US" sz="1800">
                  <a:solidFill>
                    <a:srgbClr val="000000"/>
                  </a:solidFill>
                  <a:cs typeface="Times New Roman" pitchFamily="18" charset="0"/>
                </a:rPr>
                <a:t>个分量为</a:t>
              </a:r>
              <a:r>
                <a:rPr lang="en-US" altLang="zh-CN" sz="1800">
                  <a:solidFill>
                    <a:srgbClr val="000000"/>
                  </a:solidFill>
                  <a:cs typeface="Times New Roman" pitchFamily="18" charset="0"/>
                </a:rPr>
                <a:t>1</a:t>
              </a:r>
              <a:r>
                <a:rPr lang="zh-CN" altLang="en-US" sz="1800">
                  <a:solidFill>
                    <a:srgbClr val="000000"/>
                  </a:solidFill>
                  <a:cs typeface="Times New Roman" pitchFamily="18" charset="0"/>
                </a:rPr>
                <a:t>而其余分量均为零的向量，</a:t>
              </a:r>
              <a:r>
                <a:rPr lang="en-US" altLang="zh-CN" sz="1800" i="1">
                  <a:solidFill>
                    <a:srgbClr val="000000"/>
                  </a:solidFill>
                  <a:cs typeface="Times New Roman" pitchFamily="18" charset="0"/>
                </a:rPr>
                <a:t>E</a:t>
              </a:r>
              <a:r>
                <a:rPr lang="en-US" altLang="zh-CN" sz="1800" i="1" baseline="-30000">
                  <a:solidFill>
                    <a:srgbClr val="000000"/>
                  </a:solidFill>
                  <a:cs typeface="Times New Roman" pitchFamily="18" charset="0"/>
                </a:rPr>
                <a:t>j</a:t>
              </a:r>
              <a:r>
                <a:rPr lang="en-US" altLang="zh-CN" sz="1800" i="1">
                  <a:solidFill>
                    <a:srgbClr val="000000"/>
                  </a:solidFill>
                  <a:cs typeface="Times New Roman" pitchFamily="18" charset="0"/>
                </a:rPr>
                <a:t> </a:t>
              </a:r>
              <a:r>
                <a:rPr lang="en-US" altLang="zh-CN" sz="1800">
                  <a:solidFill>
                    <a:srgbClr val="000000"/>
                  </a:solidFill>
                  <a:cs typeface="Times New Roman" pitchFamily="18" charset="0"/>
                </a:rPr>
                <a:t>= </a:t>
              </a:r>
              <a:r>
                <a:rPr lang="en-US" altLang="zh-CN" sz="1800" i="1">
                  <a:solidFill>
                    <a:srgbClr val="000000"/>
                  </a:solidFill>
                  <a:cs typeface="Times New Roman" pitchFamily="18" charset="0"/>
                </a:rPr>
                <a:t>X</a:t>
              </a:r>
              <a:r>
                <a:rPr lang="en-US" altLang="zh-CN" sz="1800" i="1" baseline="30000">
                  <a:solidFill>
                    <a:srgbClr val="000000"/>
                  </a:solidFill>
                  <a:cs typeface="Times New Roman" pitchFamily="18" charset="0"/>
                </a:rPr>
                <a:t>T</a:t>
              </a:r>
              <a:r>
                <a:rPr lang="en-US" altLang="zh-CN" sz="1800" i="1">
                  <a:solidFill>
                    <a:srgbClr val="000000"/>
                  </a:solidFill>
                  <a:cs typeface="Times New Roman" pitchFamily="18" charset="0"/>
                </a:rPr>
                <a:t>Re</a:t>
              </a:r>
              <a:r>
                <a:rPr lang="en-US" altLang="zh-CN" sz="1800" i="1" baseline="-30000">
                  <a:solidFill>
                    <a:srgbClr val="000000"/>
                  </a:solidFill>
                  <a:cs typeface="Times New Roman" pitchFamily="18" charset="0"/>
                </a:rPr>
                <a:t>j</a:t>
              </a:r>
              <a:r>
                <a:rPr lang="zh-CN" altLang="en-US" sz="1800">
                  <a:solidFill>
                    <a:srgbClr val="000000"/>
                  </a:solidFill>
                  <a:cs typeface="Times New Roman" pitchFamily="18" charset="0"/>
                </a:rPr>
                <a:t>。</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记                                   ，由于                      ，                              在</a:t>
              </a:r>
              <a:r>
                <a:rPr lang="en-US" altLang="zh-CN" sz="1800" i="1">
                  <a:solidFill>
                    <a:srgbClr val="000000"/>
                  </a:solidFill>
                  <a:cs typeface="Times New Roman" pitchFamily="18" charset="0"/>
                </a:rPr>
                <a:t>y</a:t>
              </a:r>
              <a:r>
                <a:rPr lang="en-US" altLang="zh-CN" sz="1800" i="1" baseline="-30000">
                  <a:solidFill>
                    <a:srgbClr val="000000"/>
                  </a:solidFill>
                  <a:cs typeface="Times New Roman" pitchFamily="18" charset="0"/>
                </a:rPr>
                <a:t>k</a:t>
              </a:r>
              <a:r>
                <a:rPr lang="en-US" altLang="zh-CN" sz="1800">
                  <a:solidFill>
                    <a:srgbClr val="000000"/>
                  </a:solidFill>
                  <a:cs typeface="Times New Roman" pitchFamily="18" charset="0"/>
                </a:rPr>
                <a:t>=1</a:t>
              </a:r>
              <a:r>
                <a:rPr lang="zh-CN" altLang="en-US" sz="1800">
                  <a:solidFill>
                    <a:srgbClr val="000000"/>
                  </a:solidFill>
                  <a:cs typeface="Times New Roman" pitchFamily="18" charset="0"/>
                </a:rPr>
                <a:t>，</a:t>
              </a:r>
              <a:r>
                <a:rPr lang="en-US" altLang="zh-CN" sz="1800" i="1">
                  <a:solidFill>
                    <a:srgbClr val="000000"/>
                  </a:solidFill>
                  <a:cs typeface="Times New Roman" pitchFamily="18" charset="0"/>
                </a:rPr>
                <a:t>y</a:t>
              </a:r>
              <a:r>
                <a:rPr lang="en-US" altLang="zh-CN" sz="1800" i="1" baseline="-30000">
                  <a:solidFill>
                    <a:srgbClr val="000000"/>
                  </a:solidFill>
                  <a:cs typeface="Times New Roman" pitchFamily="18" charset="0"/>
                </a:rPr>
                <a:t>j</a:t>
              </a:r>
              <a:r>
                <a:rPr lang="en-US" altLang="zh-CN" sz="1800">
                  <a:solidFill>
                    <a:srgbClr val="000000"/>
                  </a:solidFill>
                  <a:cs typeface="Times New Roman" pitchFamily="18" charset="0"/>
                </a:rPr>
                <a:t>=0</a:t>
              </a:r>
            </a:p>
            <a:p>
              <a:endParaRPr lang="en-US" altLang="zh-CN" sz="1800">
                <a:solidFill>
                  <a:srgbClr val="000000"/>
                </a:solidFill>
                <a:cs typeface="Times New Roman" pitchFamily="18" charset="0"/>
              </a:endParaRPr>
            </a:p>
            <a:p>
              <a:r>
                <a:rPr lang="zh-CN" altLang="en-US" sz="1800">
                  <a:solidFill>
                    <a:srgbClr val="000000"/>
                  </a:solidFill>
                  <a:cs typeface="Times New Roman" pitchFamily="18" charset="0"/>
                </a:rPr>
                <a:t>（</a:t>
              </a:r>
              <a:r>
                <a:rPr lang="en-US" altLang="zh-CN" sz="1800" i="1">
                  <a:solidFill>
                    <a:srgbClr val="000000"/>
                  </a:solidFill>
                  <a:cs typeface="Times New Roman" pitchFamily="18" charset="0"/>
                </a:rPr>
                <a:t>j</a:t>
              </a:r>
              <a:r>
                <a:rPr lang="en-US" altLang="zh-CN" sz="1800">
                  <a:solidFill>
                    <a:srgbClr val="000000"/>
                  </a:solidFill>
                  <a:cs typeface="Times New Roman" pitchFamily="18" charset="0"/>
                </a:rPr>
                <a:t>≠</a:t>
              </a:r>
              <a:r>
                <a:rPr lang="en-US" altLang="zh-CN" sz="1800" i="1">
                  <a:solidFill>
                    <a:srgbClr val="000000"/>
                  </a:solidFill>
                  <a:cs typeface="Times New Roman" pitchFamily="18" charset="0"/>
                </a:rPr>
                <a:t>k</a:t>
              </a:r>
              <a:r>
                <a:rPr lang="zh-CN" altLang="en-US" sz="1800">
                  <a:solidFill>
                    <a:srgbClr val="000000"/>
                  </a:solidFill>
                  <a:cs typeface="Times New Roman" pitchFamily="18" charset="0"/>
                </a:rPr>
                <a:t>）时达到最大值</a:t>
              </a:r>
              <a:r>
                <a:rPr lang="en-US" altLang="zh-CN" sz="1800" i="1">
                  <a:solidFill>
                    <a:srgbClr val="000000"/>
                  </a:solidFill>
                  <a:cs typeface="Times New Roman" pitchFamily="18" charset="0"/>
                </a:rPr>
                <a:t>u</a:t>
              </a:r>
              <a:r>
                <a:rPr lang="zh-CN" altLang="en-US" sz="1800">
                  <a:solidFill>
                    <a:srgbClr val="000000"/>
                  </a:solidFill>
                  <a:cs typeface="Times New Roman" pitchFamily="18" charset="0"/>
                </a:rPr>
                <a:t>，</a:t>
              </a:r>
              <a:r>
                <a:rPr lang="zh-CN" altLang="en-US" sz="1800">
                  <a:latin typeface="Arial" charset="0"/>
                </a:rPr>
                <a:t> </a:t>
              </a:r>
            </a:p>
          </p:txBody>
        </p:sp>
        <p:graphicFrame>
          <p:nvGraphicFramePr>
            <p:cNvPr id="34830" name="Object 14"/>
            <p:cNvGraphicFramePr>
              <a:graphicFrameLocks noChangeAspect="1"/>
            </p:cNvGraphicFramePr>
            <p:nvPr/>
          </p:nvGraphicFramePr>
          <p:xfrm>
            <a:off x="566" y="2315"/>
            <a:ext cx="1180" cy="340"/>
          </p:xfrm>
          <a:graphic>
            <a:graphicData uri="http://schemas.openxmlformats.org/presentationml/2006/ole">
              <mc:AlternateContent xmlns:mc="http://schemas.openxmlformats.org/markup-compatibility/2006">
                <mc:Choice xmlns:v="urn:schemas-microsoft-com:vml" Requires="v">
                  <p:oleObj spid="_x0000_s34841" r:id="rId11" imgW="1054100" imgH="304800" progId="Equation.DSMT4">
                    <p:embed/>
                  </p:oleObj>
                </mc:Choice>
                <mc:Fallback>
                  <p:oleObj r:id="rId11" imgW="1054100" imgH="3048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 y="2315"/>
                          <a:ext cx="1180"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32" name="Object 16"/>
            <p:cNvGraphicFramePr>
              <a:graphicFrameLocks noChangeAspect="1"/>
            </p:cNvGraphicFramePr>
            <p:nvPr/>
          </p:nvGraphicFramePr>
          <p:xfrm>
            <a:off x="2245" y="2247"/>
            <a:ext cx="635" cy="498"/>
          </p:xfrm>
          <a:graphic>
            <a:graphicData uri="http://schemas.openxmlformats.org/presentationml/2006/ole">
              <mc:AlternateContent xmlns:mc="http://schemas.openxmlformats.org/markup-compatibility/2006">
                <mc:Choice xmlns:v="urn:schemas-microsoft-com:vml" Requires="v">
                  <p:oleObj spid="_x0000_s34842" r:id="rId13" imgW="571252" imgH="444307" progId="Equation.DSMT4">
                    <p:embed/>
                  </p:oleObj>
                </mc:Choice>
                <mc:Fallback>
                  <p:oleObj r:id="rId13" imgW="571252" imgH="444307"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5" y="2247"/>
                          <a:ext cx="635"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34" name="Object 18"/>
            <p:cNvGraphicFramePr>
              <a:graphicFrameLocks noChangeAspect="1"/>
            </p:cNvGraphicFramePr>
            <p:nvPr/>
          </p:nvGraphicFramePr>
          <p:xfrm>
            <a:off x="3198" y="2244"/>
            <a:ext cx="907" cy="502"/>
          </p:xfrm>
          <a:graphic>
            <a:graphicData uri="http://schemas.openxmlformats.org/presentationml/2006/ole">
              <mc:AlternateContent xmlns:mc="http://schemas.openxmlformats.org/markup-compatibility/2006">
                <mc:Choice xmlns:v="urn:schemas-microsoft-com:vml" Requires="v">
                  <p:oleObj spid="_x0000_s34843" r:id="rId15" imgW="812447" imgH="444307" progId="Equation.DSMT4">
                    <p:embed/>
                  </p:oleObj>
                </mc:Choice>
                <mc:Fallback>
                  <p:oleObj r:id="rId15" imgW="812447" imgH="444307"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98" y="2244"/>
                          <a:ext cx="907" cy="5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4820"/>
                                        </p:tgtEl>
                                        <p:attrNameLst>
                                          <p:attrName>style.visibility</p:attrName>
                                        </p:attrNameLst>
                                      </p:cBhvr>
                                      <p:to>
                                        <p:strVal val="visible"/>
                                      </p:to>
                                    </p:set>
                                    <p:anim calcmode="lin" valueType="num">
                                      <p:cBhvr additive="base">
                                        <p:cTn id="7" dur="500" fill="hold"/>
                                        <p:tgtEl>
                                          <p:spTgt spid="34820"/>
                                        </p:tgtEl>
                                        <p:attrNameLst>
                                          <p:attrName>ppt_x</p:attrName>
                                        </p:attrNameLst>
                                      </p:cBhvr>
                                      <p:tavLst>
                                        <p:tav tm="0">
                                          <p:val>
                                            <p:strVal val="0-#ppt_w/2"/>
                                          </p:val>
                                        </p:tav>
                                        <p:tav tm="100000">
                                          <p:val>
                                            <p:strVal val="#ppt_x"/>
                                          </p:val>
                                        </p:tav>
                                      </p:tavLst>
                                    </p:anim>
                                    <p:anim calcmode="lin" valueType="num">
                                      <p:cBhvr additive="base">
                                        <p:cTn id="8" dur="500" fill="hold"/>
                                        <p:tgtEl>
                                          <p:spTgt spid="348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4823"/>
                                        </p:tgtEl>
                                        <p:attrNameLst>
                                          <p:attrName>style.visibility</p:attrName>
                                        </p:attrNameLst>
                                      </p:cBhvr>
                                      <p:to>
                                        <p:strVal val="visible"/>
                                      </p:to>
                                    </p:set>
                                    <p:anim calcmode="lin" valueType="num">
                                      <p:cBhvr additive="base">
                                        <p:cTn id="13" dur="500" fill="hold"/>
                                        <p:tgtEl>
                                          <p:spTgt spid="34823"/>
                                        </p:tgtEl>
                                        <p:attrNameLst>
                                          <p:attrName>ppt_x</p:attrName>
                                        </p:attrNameLst>
                                      </p:cBhvr>
                                      <p:tavLst>
                                        <p:tav tm="0">
                                          <p:val>
                                            <p:strVal val="0-#ppt_w/2"/>
                                          </p:val>
                                        </p:tav>
                                        <p:tav tm="100000">
                                          <p:val>
                                            <p:strVal val="#ppt_x"/>
                                          </p:val>
                                        </p:tav>
                                      </p:tavLst>
                                    </p:anim>
                                    <p:anim calcmode="lin" valueType="num">
                                      <p:cBhvr additive="base">
                                        <p:cTn id="14" dur="500" fill="hold"/>
                                        <p:tgtEl>
                                          <p:spTgt spid="348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4825"/>
                                        </p:tgtEl>
                                        <p:attrNameLst>
                                          <p:attrName>style.visibility</p:attrName>
                                        </p:attrNameLst>
                                      </p:cBhvr>
                                      <p:to>
                                        <p:strVal val="visible"/>
                                      </p:to>
                                    </p:set>
                                    <p:anim calcmode="lin" valueType="num">
                                      <p:cBhvr additive="base">
                                        <p:cTn id="19" dur="500" fill="hold"/>
                                        <p:tgtEl>
                                          <p:spTgt spid="34825"/>
                                        </p:tgtEl>
                                        <p:attrNameLst>
                                          <p:attrName>ppt_x</p:attrName>
                                        </p:attrNameLst>
                                      </p:cBhvr>
                                      <p:tavLst>
                                        <p:tav tm="0">
                                          <p:val>
                                            <p:strVal val="0-#ppt_w/2"/>
                                          </p:val>
                                        </p:tav>
                                        <p:tav tm="100000">
                                          <p:val>
                                            <p:strVal val="#ppt_x"/>
                                          </p:val>
                                        </p:tav>
                                      </p:tavLst>
                                    </p:anim>
                                    <p:anim calcmode="lin" valueType="num">
                                      <p:cBhvr additive="base">
                                        <p:cTn id="20" dur="500" fill="hold"/>
                                        <p:tgtEl>
                                          <p:spTgt spid="3482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4827"/>
                                        </p:tgtEl>
                                        <p:attrNameLst>
                                          <p:attrName>style.visibility</p:attrName>
                                        </p:attrNameLst>
                                      </p:cBhvr>
                                      <p:to>
                                        <p:strVal val="visible"/>
                                      </p:to>
                                    </p:set>
                                    <p:anim calcmode="lin" valueType="num">
                                      <p:cBhvr additive="base">
                                        <p:cTn id="25" dur="500" fill="hold"/>
                                        <p:tgtEl>
                                          <p:spTgt spid="34827"/>
                                        </p:tgtEl>
                                        <p:attrNameLst>
                                          <p:attrName>ppt_x</p:attrName>
                                        </p:attrNameLst>
                                      </p:cBhvr>
                                      <p:tavLst>
                                        <p:tav tm="0">
                                          <p:val>
                                            <p:strVal val="0-#ppt_w/2"/>
                                          </p:val>
                                        </p:tav>
                                        <p:tav tm="100000">
                                          <p:val>
                                            <p:strVal val="#ppt_x"/>
                                          </p:val>
                                        </p:tav>
                                      </p:tavLst>
                                    </p:anim>
                                    <p:anim calcmode="lin" valueType="num">
                                      <p:cBhvr additive="base">
                                        <p:cTn id="26" dur="500" fill="hold"/>
                                        <p:tgtEl>
                                          <p:spTgt spid="3482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4836"/>
                                        </p:tgtEl>
                                        <p:attrNameLst>
                                          <p:attrName>style.visibility</p:attrName>
                                        </p:attrNameLst>
                                      </p:cBhvr>
                                      <p:to>
                                        <p:strVal val="visible"/>
                                      </p:to>
                                    </p:set>
                                    <p:anim calcmode="lin" valueType="num">
                                      <p:cBhvr additive="base">
                                        <p:cTn id="31" dur="500" fill="hold"/>
                                        <p:tgtEl>
                                          <p:spTgt spid="34836"/>
                                        </p:tgtEl>
                                        <p:attrNameLst>
                                          <p:attrName>ppt_x</p:attrName>
                                        </p:attrNameLst>
                                      </p:cBhvr>
                                      <p:tavLst>
                                        <p:tav tm="0">
                                          <p:val>
                                            <p:strVal val="#ppt_x"/>
                                          </p:val>
                                        </p:tav>
                                        <p:tav tm="100000">
                                          <p:val>
                                            <p:strVal val="#ppt_x"/>
                                          </p:val>
                                        </p:tav>
                                      </p:tavLst>
                                    </p:anim>
                                    <p:anim calcmode="lin" valueType="num">
                                      <p:cBhvr additive="base">
                                        <p:cTn id="32" dur="500" fill="hold"/>
                                        <p:tgtEl>
                                          <p:spTgt spid="348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9"/>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5878" name="Group 38"/>
          <p:cNvGrpSpPr>
            <a:grpSpLocks/>
          </p:cNvGrpSpPr>
          <p:nvPr/>
        </p:nvGrpSpPr>
        <p:grpSpPr bwMode="auto">
          <a:xfrm>
            <a:off x="592138" y="406400"/>
            <a:ext cx="2605087" cy="384175"/>
            <a:chOff x="373" y="256"/>
            <a:chExt cx="1641" cy="242"/>
          </a:xfrm>
        </p:grpSpPr>
        <p:sp>
          <p:nvSpPr>
            <p:cNvPr id="35847" name="Text Box 7"/>
            <p:cNvSpPr txBox="1">
              <a:spLocks noChangeArrowheads="1"/>
            </p:cNvSpPr>
            <p:nvPr/>
          </p:nvSpPr>
          <p:spPr bwMode="auto">
            <a:xfrm>
              <a:off x="373" y="267"/>
              <a:ext cx="16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cs typeface="Times New Roman" pitchFamily="18" charset="0"/>
                </a:rPr>
                <a:t>故     应为线性规划问题</a:t>
              </a:r>
              <a:r>
                <a:rPr lang="zh-CN" altLang="en-US" sz="1800">
                  <a:latin typeface="Arial" charset="0"/>
                </a:rPr>
                <a:t> </a:t>
              </a:r>
            </a:p>
          </p:txBody>
        </p:sp>
        <p:graphicFrame>
          <p:nvGraphicFramePr>
            <p:cNvPr id="35848" name="Object 8"/>
            <p:cNvGraphicFramePr>
              <a:graphicFrameLocks noChangeAspect="1"/>
            </p:cNvGraphicFramePr>
            <p:nvPr/>
          </p:nvGraphicFramePr>
          <p:xfrm>
            <a:off x="567" y="256"/>
            <a:ext cx="215" cy="226"/>
          </p:xfrm>
          <a:graphic>
            <a:graphicData uri="http://schemas.openxmlformats.org/presentationml/2006/ole">
              <mc:AlternateContent xmlns:mc="http://schemas.openxmlformats.org/markup-compatibility/2006">
                <mc:Choice xmlns:v="urn:schemas-microsoft-com:vml" Requires="v">
                  <p:oleObj spid="_x0000_s35881" r:id="rId3" imgW="177646" imgH="190335" progId="Equation.DSMT4">
                    <p:embed/>
                  </p:oleObj>
                </mc:Choice>
                <mc:Fallback>
                  <p:oleObj r:id="rId3" imgW="177646" imgH="190335"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256"/>
                          <a:ext cx="215"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854" name="Rectangle 14"/>
          <p:cNvSpPr>
            <a:spLocks noChangeArrowheads="1"/>
          </p:cNvSpPr>
          <p:nvPr/>
        </p:nvSpPr>
        <p:spPr bwMode="auto">
          <a:xfrm>
            <a:off x="0" y="2420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5879" name="Group 39"/>
          <p:cNvGrpSpPr>
            <a:grpSpLocks/>
          </p:cNvGrpSpPr>
          <p:nvPr/>
        </p:nvGrpSpPr>
        <p:grpSpPr bwMode="auto">
          <a:xfrm>
            <a:off x="900113" y="836613"/>
            <a:ext cx="6335712" cy="2413000"/>
            <a:chOff x="567" y="527"/>
            <a:chExt cx="3991" cy="1520"/>
          </a:xfrm>
        </p:grpSpPr>
        <p:grpSp>
          <p:nvGrpSpPr>
            <p:cNvPr id="35860" name="Group 20"/>
            <p:cNvGrpSpPr>
              <a:grpSpLocks/>
            </p:cNvGrpSpPr>
            <p:nvPr/>
          </p:nvGrpSpPr>
          <p:grpSpPr bwMode="auto">
            <a:xfrm>
              <a:off x="567" y="527"/>
              <a:ext cx="3991" cy="1472"/>
              <a:chOff x="567" y="754"/>
              <a:chExt cx="3991" cy="1472"/>
            </a:xfrm>
          </p:grpSpPr>
          <p:sp>
            <p:nvSpPr>
              <p:cNvPr id="35850" name="AutoShape 10"/>
              <p:cNvSpPr>
                <a:spLocks/>
              </p:cNvSpPr>
              <p:nvPr/>
            </p:nvSpPr>
            <p:spPr bwMode="auto">
              <a:xfrm>
                <a:off x="567" y="799"/>
                <a:ext cx="136" cy="1406"/>
              </a:xfrm>
              <a:prstGeom prst="leftBrace">
                <a:avLst>
                  <a:gd name="adj1" fmla="val 8615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5852" name="Object 12"/>
              <p:cNvGraphicFramePr>
                <a:graphicFrameLocks noChangeAspect="1"/>
              </p:cNvGraphicFramePr>
              <p:nvPr/>
            </p:nvGraphicFramePr>
            <p:xfrm>
              <a:off x="1610" y="1026"/>
              <a:ext cx="771" cy="463"/>
            </p:xfrm>
            <a:graphic>
              <a:graphicData uri="http://schemas.openxmlformats.org/presentationml/2006/ole">
                <mc:AlternateContent xmlns:mc="http://schemas.openxmlformats.org/markup-compatibility/2006">
                  <mc:Choice xmlns:v="urn:schemas-microsoft-com:vml" Requires="v">
                    <p:oleObj spid="_x0000_s35882" r:id="rId5" imgW="710891" imgH="431613" progId="Equation.DSMT4">
                      <p:embed/>
                    </p:oleObj>
                  </mc:Choice>
                  <mc:Fallback>
                    <p:oleObj r:id="rId5" imgW="710891" imgH="431613"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0" y="1026"/>
                            <a:ext cx="771" cy="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5" name="Rectangle 15"/>
              <p:cNvSpPr>
                <a:spLocks noChangeArrowheads="1"/>
              </p:cNvSpPr>
              <p:nvPr/>
            </p:nvSpPr>
            <p:spPr bwMode="auto">
              <a:xfrm>
                <a:off x="748" y="754"/>
                <a:ext cx="7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r>
                  <a:rPr lang="en-US" altLang="zh-CN">
                    <a:cs typeface="Times New Roman" pitchFamily="18" charset="0"/>
                  </a:rPr>
                  <a:t>min </a:t>
                </a:r>
                <a:r>
                  <a:rPr lang="en-US" altLang="zh-CN" i="1">
                    <a:cs typeface="Times New Roman" pitchFamily="18" charset="0"/>
                  </a:rPr>
                  <a:t>u</a:t>
                </a:r>
                <a:r>
                  <a:rPr lang="en-US" altLang="zh-CN" b="0">
                    <a:cs typeface="Times New Roman" pitchFamily="18" charset="0"/>
                  </a:rPr>
                  <a:t>  </a:t>
                </a:r>
                <a:endParaRPr lang="en-US" altLang="zh-CN" b="0">
                  <a:latin typeface="Arial" charset="0"/>
                </a:endParaRPr>
              </a:p>
            </p:txBody>
          </p:sp>
          <p:sp>
            <p:nvSpPr>
              <p:cNvPr id="35856" name="Rectangle 16"/>
              <p:cNvSpPr>
                <a:spLocks noChangeArrowheads="1"/>
              </p:cNvSpPr>
              <p:nvPr/>
            </p:nvSpPr>
            <p:spPr bwMode="auto">
              <a:xfrm>
                <a:off x="2336" y="1117"/>
                <a:ext cx="22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r>
                  <a:rPr lang="en-US" altLang="zh-CN">
                    <a:cs typeface="Times New Roman" pitchFamily="18" charset="0"/>
                  </a:rPr>
                  <a:t>, </a:t>
                </a:r>
                <a:r>
                  <a:rPr lang="en-US" altLang="zh-CN" i="1">
                    <a:cs typeface="Times New Roman" pitchFamily="18" charset="0"/>
                  </a:rPr>
                  <a:t>j</a:t>
                </a:r>
                <a:r>
                  <a:rPr lang="en-US" altLang="zh-CN">
                    <a:cs typeface="Times New Roman" pitchFamily="18" charset="0"/>
                  </a:rPr>
                  <a:t>=1, 2, …, </a:t>
                </a:r>
                <a:r>
                  <a:rPr lang="en-US" altLang="zh-CN" i="1">
                    <a:cs typeface="Times New Roman" pitchFamily="18" charset="0"/>
                  </a:rPr>
                  <a:t>n</a:t>
                </a:r>
                <a:r>
                  <a:rPr lang="en-US" altLang="zh-CN">
                    <a:cs typeface="Times New Roman" pitchFamily="18" charset="0"/>
                  </a:rPr>
                  <a:t> (</a:t>
                </a:r>
                <a:r>
                  <a:rPr lang="zh-CN" altLang="en-US">
                    <a:cs typeface="Times New Roman" pitchFamily="18" charset="0"/>
                  </a:rPr>
                  <a:t>即</a:t>
                </a:r>
                <a:r>
                  <a:rPr lang="en-US" altLang="zh-CN" i="1">
                    <a:cs typeface="Times New Roman" pitchFamily="18" charset="0"/>
                  </a:rPr>
                  <a:t>E</a:t>
                </a:r>
                <a:r>
                  <a:rPr lang="en-US" altLang="zh-CN" i="1" baseline="-30000">
                    <a:cs typeface="Times New Roman" pitchFamily="18" charset="0"/>
                  </a:rPr>
                  <a:t>j</a:t>
                </a:r>
                <a:r>
                  <a:rPr lang="en-US" altLang="zh-CN">
                    <a:cs typeface="Times New Roman" pitchFamily="18" charset="0"/>
                  </a:rPr>
                  <a:t>≤</a:t>
                </a:r>
                <a:r>
                  <a:rPr lang="en-US" altLang="zh-CN" i="1">
                    <a:cs typeface="Times New Roman" pitchFamily="18" charset="0"/>
                  </a:rPr>
                  <a:t>E</a:t>
                </a:r>
                <a:r>
                  <a:rPr lang="en-US" altLang="zh-CN" i="1" baseline="-30000">
                    <a:cs typeface="Times New Roman" pitchFamily="18" charset="0"/>
                  </a:rPr>
                  <a:t>k</a:t>
                </a:r>
                <a:r>
                  <a:rPr lang="en-US" altLang="zh-CN">
                    <a:cs typeface="Times New Roman" pitchFamily="18" charset="0"/>
                  </a:rPr>
                  <a:t>)</a:t>
                </a:r>
                <a:endParaRPr lang="en-US" altLang="zh-CN">
                  <a:latin typeface="Arial" charset="0"/>
                </a:endParaRPr>
              </a:p>
            </p:txBody>
          </p:sp>
          <p:graphicFrame>
            <p:nvGraphicFramePr>
              <p:cNvPr id="35851" name="Object 11"/>
              <p:cNvGraphicFramePr>
                <a:graphicFrameLocks noChangeAspect="1"/>
              </p:cNvGraphicFramePr>
              <p:nvPr/>
            </p:nvGraphicFramePr>
            <p:xfrm>
              <a:off x="884" y="1448"/>
              <a:ext cx="589" cy="465"/>
            </p:xfrm>
            <a:graphic>
              <a:graphicData uri="http://schemas.openxmlformats.org/presentationml/2006/ole">
                <mc:AlternateContent xmlns:mc="http://schemas.openxmlformats.org/markup-compatibility/2006">
                  <mc:Choice xmlns:v="urn:schemas-microsoft-com:vml" Requires="v">
                    <p:oleObj spid="_x0000_s35883" r:id="rId7" imgW="545863" imgH="431613" progId="Equation.DSMT4">
                      <p:embed/>
                    </p:oleObj>
                  </mc:Choice>
                  <mc:Fallback>
                    <p:oleObj r:id="rId7" imgW="545863" imgH="431613"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 y="1448"/>
                            <a:ext cx="589" cy="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7" name="Rectangle 17"/>
              <p:cNvSpPr>
                <a:spLocks noChangeArrowheads="1"/>
              </p:cNvSpPr>
              <p:nvPr/>
            </p:nvSpPr>
            <p:spPr bwMode="auto">
              <a:xfrm>
                <a:off x="701" y="1976"/>
                <a:ext cx="12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cs typeface="Times New Roman" pitchFamily="18" charset="0"/>
                  </a:rPr>
                  <a:t>x</a:t>
                </a:r>
                <a:r>
                  <a:rPr lang="en-US" altLang="zh-CN" i="1" baseline="-30000">
                    <a:cs typeface="Times New Roman" pitchFamily="18" charset="0"/>
                  </a:rPr>
                  <a:t>i</a:t>
                </a:r>
                <a:r>
                  <a:rPr lang="en-US" altLang="zh-CN">
                    <a:cs typeface="Times New Roman" pitchFamily="18" charset="0"/>
                  </a:rPr>
                  <a:t>≥0, </a:t>
                </a:r>
                <a:r>
                  <a:rPr lang="en-US" altLang="zh-CN" i="1">
                    <a:cs typeface="Times New Roman" pitchFamily="18" charset="0"/>
                  </a:rPr>
                  <a:t>i</a:t>
                </a:r>
                <a:r>
                  <a:rPr lang="en-US" altLang="zh-CN">
                    <a:cs typeface="Times New Roman" pitchFamily="18" charset="0"/>
                  </a:rPr>
                  <a:t> =1,2,…,</a:t>
                </a:r>
                <a:r>
                  <a:rPr lang="en-US" altLang="zh-CN" i="1">
                    <a:cs typeface="Times New Roman" pitchFamily="18" charset="0"/>
                  </a:rPr>
                  <a:t>m</a:t>
                </a:r>
                <a:endParaRPr lang="en-US" altLang="zh-CN">
                  <a:latin typeface="Arial" charset="0"/>
                </a:endParaRPr>
              </a:p>
            </p:txBody>
          </p:sp>
          <p:sp>
            <p:nvSpPr>
              <p:cNvPr id="35859" name="Rectangle 19"/>
              <p:cNvSpPr>
                <a:spLocks noChangeArrowheads="1"/>
              </p:cNvSpPr>
              <p:nvPr/>
            </p:nvSpPr>
            <p:spPr bwMode="auto">
              <a:xfrm>
                <a:off x="884" y="1117"/>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cs typeface="Times New Roman" pitchFamily="18" charset="0"/>
                  </a:rPr>
                  <a:t>S.t</a:t>
                </a:r>
              </a:p>
            </p:txBody>
          </p:sp>
        </p:grpSp>
        <p:sp>
          <p:nvSpPr>
            <p:cNvPr id="35861" name="Rectangle 21"/>
            <p:cNvSpPr>
              <a:spLocks noChangeArrowheads="1"/>
            </p:cNvSpPr>
            <p:nvPr/>
          </p:nvSpPr>
          <p:spPr bwMode="auto">
            <a:xfrm>
              <a:off x="2789" y="1797"/>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Arial" charset="0"/>
                </a:rPr>
                <a:t>的解。</a:t>
              </a:r>
            </a:p>
          </p:txBody>
        </p:sp>
      </p:grpSp>
      <p:sp>
        <p:nvSpPr>
          <p:cNvPr id="35864" name="Rectangle 24"/>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5865" name="Group 25"/>
          <p:cNvGrpSpPr>
            <a:grpSpLocks/>
          </p:cNvGrpSpPr>
          <p:nvPr/>
        </p:nvGrpSpPr>
        <p:grpSpPr bwMode="auto">
          <a:xfrm>
            <a:off x="663575" y="3429000"/>
            <a:ext cx="2484438" cy="387350"/>
            <a:chOff x="418" y="2387"/>
            <a:chExt cx="1565" cy="244"/>
          </a:xfrm>
        </p:grpSpPr>
        <p:sp>
          <p:nvSpPr>
            <p:cNvPr id="35862" name="Text Box 22"/>
            <p:cNvSpPr txBox="1">
              <a:spLocks noChangeArrowheads="1"/>
            </p:cNvSpPr>
            <p:nvPr/>
          </p:nvSpPr>
          <p:spPr bwMode="auto">
            <a:xfrm>
              <a:off x="418" y="2400"/>
              <a:ext cx="15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cs typeface="Times New Roman" pitchFamily="18" charset="0"/>
                </a:rPr>
                <a:t>同理，    应为线性规划</a:t>
              </a:r>
            </a:p>
          </p:txBody>
        </p:sp>
        <p:graphicFrame>
          <p:nvGraphicFramePr>
            <p:cNvPr id="35863" name="Object 23"/>
            <p:cNvGraphicFramePr>
              <a:graphicFrameLocks noChangeAspect="1"/>
            </p:cNvGraphicFramePr>
            <p:nvPr/>
          </p:nvGraphicFramePr>
          <p:xfrm>
            <a:off x="884" y="2387"/>
            <a:ext cx="182" cy="227"/>
          </p:xfrm>
          <a:graphic>
            <a:graphicData uri="http://schemas.openxmlformats.org/presentationml/2006/ole">
              <mc:AlternateContent xmlns:mc="http://schemas.openxmlformats.org/markup-compatibility/2006">
                <mc:Choice xmlns:v="urn:schemas-microsoft-com:vml" Requires="v">
                  <p:oleObj spid="_x0000_s35884" r:id="rId9" imgW="152334" imgH="190417" progId="Equation.DSMT4">
                    <p:embed/>
                  </p:oleObj>
                </mc:Choice>
                <mc:Fallback>
                  <p:oleObj r:id="rId9" imgW="152334" imgH="190417"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4" y="2387"/>
                          <a:ext cx="182"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869" name="Rectangle 29"/>
          <p:cNvSpPr>
            <a:spLocks noChangeArrowheads="1"/>
          </p:cNvSpPr>
          <p:nvPr/>
        </p:nvSpPr>
        <p:spPr bwMode="auto">
          <a:xfrm>
            <a:off x="0" y="2411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5880" name="Group 40"/>
          <p:cNvGrpSpPr>
            <a:grpSpLocks/>
          </p:cNvGrpSpPr>
          <p:nvPr/>
        </p:nvGrpSpPr>
        <p:grpSpPr bwMode="auto">
          <a:xfrm>
            <a:off x="900113" y="3933825"/>
            <a:ext cx="4478337" cy="2413000"/>
            <a:chOff x="567" y="2478"/>
            <a:chExt cx="2821" cy="1520"/>
          </a:xfrm>
        </p:grpSpPr>
        <p:grpSp>
          <p:nvGrpSpPr>
            <p:cNvPr id="35876" name="Group 36"/>
            <p:cNvGrpSpPr>
              <a:grpSpLocks/>
            </p:cNvGrpSpPr>
            <p:nvPr/>
          </p:nvGrpSpPr>
          <p:grpSpPr bwMode="auto">
            <a:xfrm>
              <a:off x="567" y="2478"/>
              <a:ext cx="2760" cy="1496"/>
              <a:chOff x="567" y="2478"/>
              <a:chExt cx="2760" cy="1496"/>
            </a:xfrm>
          </p:grpSpPr>
          <p:graphicFrame>
            <p:nvGraphicFramePr>
              <p:cNvPr id="35867" name="Object 27"/>
              <p:cNvGraphicFramePr>
                <a:graphicFrameLocks noChangeAspect="1"/>
              </p:cNvGraphicFramePr>
              <p:nvPr/>
            </p:nvGraphicFramePr>
            <p:xfrm>
              <a:off x="1558" y="2795"/>
              <a:ext cx="681" cy="403"/>
            </p:xfrm>
            <a:graphic>
              <a:graphicData uri="http://schemas.openxmlformats.org/presentationml/2006/ole">
                <mc:AlternateContent xmlns:mc="http://schemas.openxmlformats.org/markup-compatibility/2006">
                  <mc:Choice xmlns:v="urn:schemas-microsoft-com:vml" Requires="v">
                    <p:oleObj spid="_x0000_s35885" r:id="rId11" imgW="723586" imgH="431613" progId="Equation.DSMT4">
                      <p:embed/>
                    </p:oleObj>
                  </mc:Choice>
                  <mc:Fallback>
                    <p:oleObj r:id="rId11" imgW="723586" imgH="431613"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8" y="2795"/>
                            <a:ext cx="681" cy="4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68" name="AutoShape 28"/>
              <p:cNvSpPr>
                <a:spLocks/>
              </p:cNvSpPr>
              <p:nvPr/>
            </p:nvSpPr>
            <p:spPr bwMode="auto">
              <a:xfrm>
                <a:off x="567" y="2478"/>
                <a:ext cx="136" cy="1496"/>
              </a:xfrm>
              <a:prstGeom prst="leftBrace">
                <a:avLst>
                  <a:gd name="adj1" fmla="val 9166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70" name="Rectangle 30"/>
              <p:cNvSpPr>
                <a:spLocks noChangeArrowheads="1"/>
              </p:cNvSpPr>
              <p:nvPr/>
            </p:nvSpPr>
            <p:spPr bwMode="auto">
              <a:xfrm>
                <a:off x="703" y="2478"/>
                <a:ext cx="8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r>
                  <a:rPr lang="en-US" altLang="zh-CN">
                    <a:cs typeface="Times New Roman" pitchFamily="18" charset="0"/>
                  </a:rPr>
                  <a:t>max </a:t>
                </a:r>
                <a:r>
                  <a:rPr lang="en-US" altLang="zh-CN" i="1">
                    <a:cs typeface="Times New Roman" pitchFamily="18" charset="0"/>
                  </a:rPr>
                  <a:t>ν</a:t>
                </a:r>
                <a:r>
                  <a:rPr lang="en-US" altLang="zh-CN">
                    <a:cs typeface="Times New Roman" pitchFamily="18" charset="0"/>
                  </a:rPr>
                  <a:t> </a:t>
                </a:r>
                <a:endParaRPr lang="en-US" altLang="zh-CN">
                  <a:latin typeface="Arial" charset="0"/>
                </a:endParaRPr>
              </a:p>
            </p:txBody>
          </p:sp>
          <p:sp>
            <p:nvSpPr>
              <p:cNvPr id="35871" name="Rectangle 31"/>
              <p:cNvSpPr>
                <a:spLocks noChangeArrowheads="1"/>
              </p:cNvSpPr>
              <p:nvPr/>
            </p:nvSpPr>
            <p:spPr bwMode="auto">
              <a:xfrm>
                <a:off x="2144" y="2863"/>
                <a:ext cx="11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r>
                  <a:rPr lang="en-US" altLang="zh-CN">
                    <a:cs typeface="Times New Roman" pitchFamily="18" charset="0"/>
                  </a:rPr>
                  <a:t>, </a:t>
                </a:r>
                <a:r>
                  <a:rPr lang="en-US" altLang="zh-CN" i="1">
                    <a:cs typeface="Times New Roman" pitchFamily="18" charset="0"/>
                  </a:rPr>
                  <a:t>i</a:t>
                </a:r>
                <a:r>
                  <a:rPr lang="en-US" altLang="zh-CN">
                    <a:cs typeface="Times New Roman" pitchFamily="18" charset="0"/>
                  </a:rPr>
                  <a:t>=1, 2, …, </a:t>
                </a:r>
                <a:r>
                  <a:rPr lang="en-US" altLang="zh-CN" i="1">
                    <a:cs typeface="Times New Roman" pitchFamily="18" charset="0"/>
                  </a:rPr>
                  <a:t>m</a:t>
                </a:r>
                <a:endParaRPr lang="en-US" altLang="zh-CN">
                  <a:latin typeface="Arial" charset="0"/>
                </a:endParaRPr>
              </a:p>
            </p:txBody>
          </p:sp>
          <p:graphicFrame>
            <p:nvGraphicFramePr>
              <p:cNvPr id="35866" name="Object 26"/>
              <p:cNvGraphicFramePr>
                <a:graphicFrameLocks noChangeAspect="1"/>
              </p:cNvGraphicFramePr>
              <p:nvPr/>
            </p:nvGraphicFramePr>
            <p:xfrm>
              <a:off x="923" y="3250"/>
              <a:ext cx="454" cy="362"/>
            </p:xfrm>
            <a:graphic>
              <a:graphicData uri="http://schemas.openxmlformats.org/presentationml/2006/ole">
                <mc:AlternateContent xmlns:mc="http://schemas.openxmlformats.org/markup-compatibility/2006">
                  <mc:Choice xmlns:v="urn:schemas-microsoft-com:vml" Requires="v">
                    <p:oleObj spid="_x0000_s35886" r:id="rId13" imgW="558558" imgH="444307" progId="Equation.DSMT4">
                      <p:embed/>
                    </p:oleObj>
                  </mc:Choice>
                  <mc:Fallback>
                    <p:oleObj r:id="rId13" imgW="558558" imgH="444307" progId="Equation.DSMT4">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3" y="3250"/>
                            <a:ext cx="454"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72" name="Rectangle 32"/>
              <p:cNvSpPr>
                <a:spLocks noChangeArrowheads="1"/>
              </p:cNvSpPr>
              <p:nvPr/>
            </p:nvSpPr>
            <p:spPr bwMode="auto">
              <a:xfrm>
                <a:off x="739" y="3724"/>
                <a:ext cx="12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cs typeface="Times New Roman" pitchFamily="18" charset="0"/>
                  </a:rPr>
                  <a:t>y</a:t>
                </a:r>
                <a:r>
                  <a:rPr lang="en-US" altLang="zh-CN" i="1" baseline="-30000">
                    <a:cs typeface="Times New Roman" pitchFamily="18" charset="0"/>
                  </a:rPr>
                  <a:t>j</a:t>
                </a:r>
                <a:r>
                  <a:rPr lang="en-US" altLang="zh-CN">
                    <a:cs typeface="Times New Roman" pitchFamily="18" charset="0"/>
                  </a:rPr>
                  <a:t>≥0, </a:t>
                </a:r>
                <a:r>
                  <a:rPr lang="en-US" altLang="zh-CN" i="1">
                    <a:cs typeface="Times New Roman" pitchFamily="18" charset="0"/>
                  </a:rPr>
                  <a:t>i</a:t>
                </a:r>
                <a:r>
                  <a:rPr lang="en-US" altLang="zh-CN">
                    <a:cs typeface="Times New Roman" pitchFamily="18" charset="0"/>
                  </a:rPr>
                  <a:t> =1,2,…,</a:t>
                </a:r>
                <a:r>
                  <a:rPr lang="en-US" altLang="zh-CN" i="1">
                    <a:cs typeface="Times New Roman" pitchFamily="18" charset="0"/>
                  </a:rPr>
                  <a:t>n</a:t>
                </a:r>
                <a:endParaRPr lang="en-US" altLang="zh-CN">
                  <a:latin typeface="Arial" charset="0"/>
                </a:endParaRPr>
              </a:p>
            </p:txBody>
          </p:sp>
          <p:sp>
            <p:nvSpPr>
              <p:cNvPr id="35874" name="Rectangle 34"/>
              <p:cNvSpPr>
                <a:spLocks noChangeArrowheads="1"/>
              </p:cNvSpPr>
              <p:nvPr/>
            </p:nvSpPr>
            <p:spPr bwMode="auto">
              <a:xfrm>
                <a:off x="878" y="2886"/>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cs typeface="Times New Roman" pitchFamily="18" charset="0"/>
                  </a:rPr>
                  <a:t>S.t</a:t>
                </a:r>
              </a:p>
            </p:txBody>
          </p:sp>
        </p:grpSp>
        <p:sp>
          <p:nvSpPr>
            <p:cNvPr id="35877" name="Rectangle 37"/>
            <p:cNvSpPr>
              <a:spLocks noChangeArrowheads="1"/>
            </p:cNvSpPr>
            <p:nvPr/>
          </p:nvSpPr>
          <p:spPr bwMode="auto">
            <a:xfrm>
              <a:off x="2789" y="3748"/>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Arial" charset="0"/>
                </a:rPr>
                <a:t>的解。</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5878"/>
                                        </p:tgtEl>
                                        <p:attrNameLst>
                                          <p:attrName>style.visibility</p:attrName>
                                        </p:attrNameLst>
                                      </p:cBhvr>
                                      <p:to>
                                        <p:strVal val="visible"/>
                                      </p:to>
                                    </p:set>
                                    <p:anim calcmode="lin" valueType="num">
                                      <p:cBhvr additive="base">
                                        <p:cTn id="7" dur="500" fill="hold"/>
                                        <p:tgtEl>
                                          <p:spTgt spid="35878"/>
                                        </p:tgtEl>
                                        <p:attrNameLst>
                                          <p:attrName>ppt_x</p:attrName>
                                        </p:attrNameLst>
                                      </p:cBhvr>
                                      <p:tavLst>
                                        <p:tav tm="0">
                                          <p:val>
                                            <p:strVal val="0-#ppt_w/2"/>
                                          </p:val>
                                        </p:tav>
                                        <p:tav tm="100000">
                                          <p:val>
                                            <p:strVal val="#ppt_x"/>
                                          </p:val>
                                        </p:tav>
                                      </p:tavLst>
                                    </p:anim>
                                    <p:anim calcmode="lin" valueType="num">
                                      <p:cBhvr additive="base">
                                        <p:cTn id="8" dur="500" fill="hold"/>
                                        <p:tgtEl>
                                          <p:spTgt spid="358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5879"/>
                                        </p:tgtEl>
                                        <p:attrNameLst>
                                          <p:attrName>style.visibility</p:attrName>
                                        </p:attrNameLst>
                                      </p:cBhvr>
                                      <p:to>
                                        <p:strVal val="visible"/>
                                      </p:to>
                                    </p:set>
                                    <p:anim calcmode="lin" valueType="num">
                                      <p:cBhvr additive="base">
                                        <p:cTn id="13" dur="500" fill="hold"/>
                                        <p:tgtEl>
                                          <p:spTgt spid="35879"/>
                                        </p:tgtEl>
                                        <p:attrNameLst>
                                          <p:attrName>ppt_x</p:attrName>
                                        </p:attrNameLst>
                                      </p:cBhvr>
                                      <p:tavLst>
                                        <p:tav tm="0">
                                          <p:val>
                                            <p:strVal val="0-#ppt_w/2"/>
                                          </p:val>
                                        </p:tav>
                                        <p:tav tm="100000">
                                          <p:val>
                                            <p:strVal val="#ppt_x"/>
                                          </p:val>
                                        </p:tav>
                                      </p:tavLst>
                                    </p:anim>
                                    <p:anim calcmode="lin" valueType="num">
                                      <p:cBhvr additive="base">
                                        <p:cTn id="14" dur="500" fill="hold"/>
                                        <p:tgtEl>
                                          <p:spTgt spid="358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5865"/>
                                        </p:tgtEl>
                                        <p:attrNameLst>
                                          <p:attrName>style.visibility</p:attrName>
                                        </p:attrNameLst>
                                      </p:cBhvr>
                                      <p:to>
                                        <p:strVal val="visible"/>
                                      </p:to>
                                    </p:set>
                                    <p:anim calcmode="lin" valueType="num">
                                      <p:cBhvr additive="base">
                                        <p:cTn id="19" dur="500" fill="hold"/>
                                        <p:tgtEl>
                                          <p:spTgt spid="35865"/>
                                        </p:tgtEl>
                                        <p:attrNameLst>
                                          <p:attrName>ppt_x</p:attrName>
                                        </p:attrNameLst>
                                      </p:cBhvr>
                                      <p:tavLst>
                                        <p:tav tm="0">
                                          <p:val>
                                            <p:strVal val="0-#ppt_w/2"/>
                                          </p:val>
                                        </p:tav>
                                        <p:tav tm="100000">
                                          <p:val>
                                            <p:strVal val="#ppt_x"/>
                                          </p:val>
                                        </p:tav>
                                      </p:tavLst>
                                    </p:anim>
                                    <p:anim calcmode="lin" valueType="num">
                                      <p:cBhvr additive="base">
                                        <p:cTn id="20" dur="500" fill="hold"/>
                                        <p:tgtEl>
                                          <p:spTgt spid="3586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7" presetClass="entr" presetSubtype="0" fill="hold" nodeType="clickEffect">
                                  <p:stCondLst>
                                    <p:cond delay="0"/>
                                  </p:stCondLst>
                                  <p:childTnLst>
                                    <p:set>
                                      <p:cBhvr>
                                        <p:cTn id="24" dur="1" fill="hold">
                                          <p:stCondLst>
                                            <p:cond delay="0"/>
                                          </p:stCondLst>
                                        </p:cTn>
                                        <p:tgtEl>
                                          <p:spTgt spid="35880"/>
                                        </p:tgtEl>
                                        <p:attrNameLst>
                                          <p:attrName>style.visibility</p:attrName>
                                        </p:attrNameLst>
                                      </p:cBhvr>
                                      <p:to>
                                        <p:strVal val="visible"/>
                                      </p:to>
                                    </p:set>
                                    <p:animEffect transition="in" filter="fade">
                                      <p:cBhvr>
                                        <p:cTn id="25" dur="1000"/>
                                        <p:tgtEl>
                                          <p:spTgt spid="35880"/>
                                        </p:tgtEl>
                                      </p:cBhvr>
                                    </p:animEffect>
                                    <p:anim calcmode="lin" valueType="num">
                                      <p:cBhvr>
                                        <p:cTn id="26" dur="1000" fill="hold"/>
                                        <p:tgtEl>
                                          <p:spTgt spid="35880"/>
                                        </p:tgtEl>
                                        <p:attrNameLst>
                                          <p:attrName>ppt_x</p:attrName>
                                        </p:attrNameLst>
                                      </p:cBhvr>
                                      <p:tavLst>
                                        <p:tav tm="0">
                                          <p:val>
                                            <p:strVal val="#ppt_x"/>
                                          </p:val>
                                        </p:tav>
                                        <p:tav tm="100000">
                                          <p:val>
                                            <p:strVal val="#ppt_x"/>
                                          </p:val>
                                        </p:tav>
                                      </p:tavLst>
                                    </p:anim>
                                    <p:anim calcmode="lin" valueType="num">
                                      <p:cBhvr>
                                        <p:cTn id="27" dur="900" decel="100000" fill="hold"/>
                                        <p:tgtEl>
                                          <p:spTgt spid="35880"/>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588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5"/>
          <p:cNvSpPr>
            <a:spLocks noChangeArrowheads="1"/>
          </p:cNvSpPr>
          <p:nvPr/>
        </p:nvSpPr>
        <p:spPr bwMode="auto">
          <a:xfrm>
            <a:off x="395288" y="496888"/>
            <a:ext cx="82804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800">
                <a:solidFill>
                  <a:srgbClr val="008000"/>
                </a:solidFill>
                <a:cs typeface="Times New Roman" pitchFamily="18" charset="0"/>
              </a:rPr>
              <a:t>由线性规划知识，（</a:t>
            </a:r>
            <a:r>
              <a:rPr lang="en-US" altLang="zh-CN" sz="1800">
                <a:solidFill>
                  <a:srgbClr val="008000"/>
                </a:solidFill>
                <a:cs typeface="Times New Roman" pitchFamily="18" charset="0"/>
              </a:rPr>
              <a:t>8.2</a:t>
            </a:r>
            <a:r>
              <a:rPr lang="zh-CN" altLang="en-US" sz="1800">
                <a:solidFill>
                  <a:srgbClr val="008000"/>
                </a:solidFill>
                <a:cs typeface="Times New Roman" pitchFamily="18" charset="0"/>
              </a:rPr>
              <a:t>）与（</a:t>
            </a:r>
            <a:r>
              <a:rPr lang="en-US" altLang="zh-CN" sz="1800">
                <a:solidFill>
                  <a:srgbClr val="008000"/>
                </a:solidFill>
                <a:cs typeface="Times New Roman" pitchFamily="18" charset="0"/>
              </a:rPr>
              <a:t>8.3</a:t>
            </a:r>
            <a:r>
              <a:rPr lang="zh-CN" altLang="en-US" sz="1800">
                <a:solidFill>
                  <a:srgbClr val="008000"/>
                </a:solidFill>
                <a:cs typeface="Times New Roman" pitchFamily="18" charset="0"/>
              </a:rPr>
              <a:t>）互为对偶线性规划，它们具有相同的最优目标函数值。关于线性规划对偶理论，有兴趣的读者可以参阅有关书籍，例如鲁恩伯杰的“线性与非线性规划引论”。</a:t>
            </a:r>
            <a:r>
              <a:rPr lang="zh-CN" altLang="en-US" sz="1800">
                <a:latin typeface="Arial" charset="0"/>
              </a:rPr>
              <a:t> </a:t>
            </a:r>
          </a:p>
        </p:txBody>
      </p:sp>
      <p:sp>
        <p:nvSpPr>
          <p:cNvPr id="36871" name="Rectangle 7"/>
          <p:cNvSpPr>
            <a:spLocks noChangeArrowheads="1"/>
          </p:cNvSpPr>
          <p:nvPr/>
        </p:nvSpPr>
        <p:spPr bwMode="auto">
          <a:xfrm>
            <a:off x="463550" y="1592263"/>
            <a:ext cx="6053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为了寻找例</a:t>
            </a:r>
            <a:r>
              <a:rPr lang="en-US" altLang="zh-CN">
                <a:cs typeface="Times New Roman" pitchFamily="18" charset="0"/>
              </a:rPr>
              <a:t>8.5</a:t>
            </a:r>
            <a:r>
              <a:rPr lang="zh-CN" altLang="en-US">
                <a:cs typeface="Times New Roman" pitchFamily="18" charset="0"/>
              </a:rPr>
              <a:t>中</a:t>
            </a:r>
            <a:r>
              <a:rPr lang="en-US" altLang="zh-CN">
                <a:cs typeface="Times New Roman" pitchFamily="18" charset="0"/>
              </a:rPr>
              <a:t>A</a:t>
            </a:r>
            <a:r>
              <a:rPr lang="zh-CN" altLang="en-US">
                <a:cs typeface="Times New Roman" pitchFamily="18" charset="0"/>
              </a:rPr>
              <a:t>方的最优混合策略，求解线性规划</a:t>
            </a:r>
          </a:p>
        </p:txBody>
      </p:sp>
      <p:sp>
        <p:nvSpPr>
          <p:cNvPr id="36873" name="Rectangle 9"/>
          <p:cNvSpPr>
            <a:spLocks noChangeArrowheads="1"/>
          </p:cNvSpPr>
          <p:nvPr/>
        </p:nvSpPr>
        <p:spPr bwMode="auto">
          <a:xfrm>
            <a:off x="2411413" y="1989138"/>
            <a:ext cx="262731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r>
              <a:rPr lang="en-US" altLang="zh-CN">
                <a:cs typeface="Times New Roman" pitchFamily="18" charset="0"/>
              </a:rPr>
              <a:t>min </a:t>
            </a:r>
            <a:r>
              <a:rPr lang="en-US" altLang="zh-CN" i="1">
                <a:cs typeface="Times New Roman" pitchFamily="18" charset="0"/>
              </a:rPr>
              <a:t>u</a:t>
            </a:r>
            <a:endParaRPr lang="en-US" altLang="zh-CN">
              <a:latin typeface="Arial" charset="0"/>
            </a:endParaRPr>
          </a:p>
          <a:p>
            <a:pPr indent="276225" eaLnBrk="0" hangingPunct="0"/>
            <a:r>
              <a:rPr lang="en-US" altLang="zh-CN">
                <a:cs typeface="Times New Roman" pitchFamily="18" charset="0"/>
              </a:rPr>
              <a:t>S.t    0.82</a:t>
            </a:r>
            <a:r>
              <a:rPr lang="en-US" altLang="zh-CN" i="1">
                <a:cs typeface="Times New Roman" pitchFamily="18" charset="0"/>
              </a:rPr>
              <a:t>x</a:t>
            </a:r>
            <a:r>
              <a:rPr lang="en-US" altLang="zh-CN" baseline="-30000">
                <a:cs typeface="Times New Roman" pitchFamily="18" charset="0"/>
              </a:rPr>
              <a:t>1</a:t>
            </a:r>
            <a:r>
              <a:rPr lang="en-US" altLang="zh-CN">
                <a:cs typeface="Times New Roman" pitchFamily="18" charset="0"/>
              </a:rPr>
              <a:t> + </a:t>
            </a:r>
            <a:r>
              <a:rPr lang="en-US" altLang="zh-CN" i="1">
                <a:cs typeface="Times New Roman" pitchFamily="18" charset="0"/>
              </a:rPr>
              <a:t>x</a:t>
            </a:r>
            <a:r>
              <a:rPr lang="en-US" altLang="zh-CN" baseline="-30000">
                <a:cs typeface="Times New Roman" pitchFamily="18" charset="0"/>
              </a:rPr>
              <a:t>2</a:t>
            </a:r>
            <a:r>
              <a:rPr lang="en-US" altLang="zh-CN">
                <a:cs typeface="Times New Roman" pitchFamily="18" charset="0"/>
              </a:rPr>
              <a:t> ≤</a:t>
            </a:r>
            <a:r>
              <a:rPr lang="en-US" altLang="zh-CN" i="1">
                <a:cs typeface="Times New Roman" pitchFamily="18" charset="0"/>
              </a:rPr>
              <a:t>u</a:t>
            </a:r>
            <a:endParaRPr lang="en-US" altLang="zh-CN">
              <a:latin typeface="Arial" charset="0"/>
            </a:endParaRPr>
          </a:p>
          <a:p>
            <a:pPr indent="276225" eaLnBrk="0" hangingPunct="0"/>
            <a:r>
              <a:rPr lang="en-US" altLang="zh-CN">
                <a:cs typeface="Times New Roman" pitchFamily="18" charset="0"/>
              </a:rPr>
              <a:t>         </a:t>
            </a:r>
            <a:r>
              <a:rPr lang="en-US" altLang="zh-CN" i="1">
                <a:cs typeface="Times New Roman" pitchFamily="18" charset="0"/>
              </a:rPr>
              <a:t>x</a:t>
            </a:r>
            <a:r>
              <a:rPr lang="en-US" altLang="zh-CN" baseline="-30000">
                <a:cs typeface="Times New Roman" pitchFamily="18" charset="0"/>
              </a:rPr>
              <a:t>1</a:t>
            </a:r>
            <a:r>
              <a:rPr lang="en-US" altLang="zh-CN">
                <a:cs typeface="Times New Roman" pitchFamily="18" charset="0"/>
              </a:rPr>
              <a:t> + 0.58</a:t>
            </a:r>
            <a:r>
              <a:rPr lang="en-US" altLang="zh-CN" i="1">
                <a:cs typeface="Times New Roman" pitchFamily="18" charset="0"/>
              </a:rPr>
              <a:t>x</a:t>
            </a:r>
            <a:r>
              <a:rPr lang="en-US" altLang="zh-CN" baseline="-30000">
                <a:cs typeface="Times New Roman" pitchFamily="18" charset="0"/>
              </a:rPr>
              <a:t>2</a:t>
            </a:r>
            <a:r>
              <a:rPr lang="en-US" altLang="zh-CN">
                <a:cs typeface="Times New Roman" pitchFamily="18" charset="0"/>
              </a:rPr>
              <a:t> ≤</a:t>
            </a:r>
            <a:r>
              <a:rPr lang="en-US" altLang="zh-CN" i="1">
                <a:cs typeface="Times New Roman" pitchFamily="18" charset="0"/>
              </a:rPr>
              <a:t>u</a:t>
            </a:r>
            <a:endParaRPr lang="en-US" altLang="zh-CN">
              <a:latin typeface="Arial" charset="0"/>
            </a:endParaRPr>
          </a:p>
          <a:p>
            <a:pPr indent="276225" eaLnBrk="0" hangingPunct="0"/>
            <a:r>
              <a:rPr lang="en-US" altLang="zh-CN">
                <a:cs typeface="Times New Roman" pitchFamily="18" charset="0"/>
              </a:rPr>
              <a:t>       </a:t>
            </a:r>
            <a:r>
              <a:rPr lang="en-US" altLang="zh-CN" i="1">
                <a:cs typeface="Times New Roman" pitchFamily="18" charset="0"/>
              </a:rPr>
              <a:t>x</a:t>
            </a:r>
            <a:r>
              <a:rPr lang="en-US" altLang="zh-CN" baseline="-30000">
                <a:cs typeface="Times New Roman" pitchFamily="18" charset="0"/>
              </a:rPr>
              <a:t>1</a:t>
            </a:r>
            <a:r>
              <a:rPr lang="en-US" altLang="zh-CN">
                <a:cs typeface="Times New Roman" pitchFamily="18" charset="0"/>
              </a:rPr>
              <a:t> + </a:t>
            </a:r>
            <a:r>
              <a:rPr lang="en-US" altLang="zh-CN" i="1">
                <a:cs typeface="Times New Roman" pitchFamily="18" charset="0"/>
              </a:rPr>
              <a:t>x</a:t>
            </a:r>
            <a:r>
              <a:rPr lang="en-US" altLang="zh-CN" baseline="-30000">
                <a:cs typeface="Times New Roman" pitchFamily="18" charset="0"/>
              </a:rPr>
              <a:t>2</a:t>
            </a:r>
            <a:r>
              <a:rPr lang="en-US" altLang="zh-CN">
                <a:cs typeface="Times New Roman" pitchFamily="18" charset="0"/>
              </a:rPr>
              <a:t> = 1</a:t>
            </a:r>
            <a:endParaRPr lang="en-US" altLang="zh-CN">
              <a:latin typeface="Arial" charset="0"/>
            </a:endParaRPr>
          </a:p>
          <a:p>
            <a:pPr indent="276225" eaLnBrk="0" hangingPunct="0"/>
            <a:r>
              <a:rPr lang="en-US" altLang="zh-CN">
                <a:cs typeface="Times New Roman" pitchFamily="18" charset="0"/>
              </a:rPr>
              <a:t>         </a:t>
            </a:r>
            <a:r>
              <a:rPr lang="en-US" altLang="zh-CN" i="1">
                <a:cs typeface="Times New Roman" pitchFamily="18" charset="0"/>
              </a:rPr>
              <a:t>x</a:t>
            </a:r>
            <a:r>
              <a:rPr lang="en-US" altLang="zh-CN" baseline="-30000">
                <a:cs typeface="Times New Roman" pitchFamily="18" charset="0"/>
              </a:rPr>
              <a:t>1</a:t>
            </a:r>
            <a:r>
              <a:rPr lang="en-US" altLang="zh-CN">
                <a:cs typeface="Times New Roman" pitchFamily="18" charset="0"/>
              </a:rPr>
              <a:t> , </a:t>
            </a:r>
            <a:r>
              <a:rPr lang="en-US" altLang="zh-CN" i="1">
                <a:cs typeface="Times New Roman" pitchFamily="18" charset="0"/>
              </a:rPr>
              <a:t>x</a:t>
            </a:r>
            <a:r>
              <a:rPr lang="en-US" altLang="zh-CN" baseline="-30000">
                <a:cs typeface="Times New Roman" pitchFamily="18" charset="0"/>
              </a:rPr>
              <a:t>2</a:t>
            </a:r>
            <a:r>
              <a:rPr lang="en-US" altLang="zh-CN">
                <a:cs typeface="Times New Roman" pitchFamily="18" charset="0"/>
              </a:rPr>
              <a:t> ≥0</a:t>
            </a:r>
          </a:p>
        </p:txBody>
      </p:sp>
      <p:sp>
        <p:nvSpPr>
          <p:cNvPr id="36875" name="Rectangle 11"/>
          <p:cNvSpPr>
            <a:spLocks noChangeArrowheads="1"/>
          </p:cNvSpPr>
          <p:nvPr/>
        </p:nvSpPr>
        <p:spPr bwMode="auto">
          <a:xfrm>
            <a:off x="468313" y="3679825"/>
            <a:ext cx="6126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可得最优混合策略</a:t>
            </a:r>
            <a:r>
              <a:rPr lang="en-US" altLang="zh-CN" i="1">
                <a:cs typeface="Times New Roman" pitchFamily="18" charset="0"/>
              </a:rPr>
              <a:t>x</a:t>
            </a:r>
            <a:r>
              <a:rPr lang="en-US" altLang="zh-CN" baseline="-30000">
                <a:cs typeface="Times New Roman" pitchFamily="18" charset="0"/>
              </a:rPr>
              <a:t>1</a:t>
            </a:r>
            <a:r>
              <a:rPr lang="en-US" altLang="zh-CN">
                <a:cs typeface="Times New Roman" pitchFamily="18" charset="0"/>
              </a:rPr>
              <a:t> =0.7, </a:t>
            </a:r>
            <a:r>
              <a:rPr lang="en-US" altLang="zh-CN" i="1">
                <a:cs typeface="Times New Roman" pitchFamily="18" charset="0"/>
              </a:rPr>
              <a:t>x</a:t>
            </a:r>
            <a:r>
              <a:rPr lang="en-US" altLang="zh-CN" baseline="-30000">
                <a:cs typeface="Times New Roman" pitchFamily="18" charset="0"/>
              </a:rPr>
              <a:t>2</a:t>
            </a:r>
            <a:r>
              <a:rPr lang="en-US" altLang="zh-CN">
                <a:cs typeface="Times New Roman" pitchFamily="18" charset="0"/>
              </a:rPr>
              <a:t> =0.3</a:t>
            </a:r>
            <a:r>
              <a:rPr lang="zh-CN" altLang="en-US">
                <a:cs typeface="Times New Roman" pitchFamily="18" charset="0"/>
              </a:rPr>
              <a:t>。类似求解线性规划</a:t>
            </a:r>
          </a:p>
        </p:txBody>
      </p:sp>
      <p:sp>
        <p:nvSpPr>
          <p:cNvPr id="36877" name="Rectangle 13"/>
          <p:cNvSpPr>
            <a:spLocks noChangeArrowheads="1"/>
          </p:cNvSpPr>
          <p:nvPr/>
        </p:nvSpPr>
        <p:spPr bwMode="auto">
          <a:xfrm>
            <a:off x="2411413" y="4044950"/>
            <a:ext cx="284003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r>
              <a:rPr lang="en-US" altLang="zh-CN">
                <a:cs typeface="Times New Roman" pitchFamily="18" charset="0"/>
              </a:rPr>
              <a:t>max υ</a:t>
            </a:r>
            <a:endParaRPr lang="en-US" altLang="zh-CN">
              <a:latin typeface="Arial" charset="0"/>
            </a:endParaRPr>
          </a:p>
          <a:p>
            <a:pPr indent="276225" eaLnBrk="0" hangingPunct="0"/>
            <a:r>
              <a:rPr lang="en-US" altLang="zh-CN">
                <a:cs typeface="Times New Roman" pitchFamily="18" charset="0"/>
              </a:rPr>
              <a:t>S.t    0.82</a:t>
            </a:r>
            <a:r>
              <a:rPr lang="en-US" altLang="zh-CN" i="1">
                <a:cs typeface="Times New Roman" pitchFamily="18" charset="0"/>
              </a:rPr>
              <a:t>y</a:t>
            </a:r>
            <a:r>
              <a:rPr lang="en-US" altLang="zh-CN" baseline="-30000">
                <a:cs typeface="Times New Roman" pitchFamily="18" charset="0"/>
              </a:rPr>
              <a:t>1</a:t>
            </a:r>
            <a:r>
              <a:rPr lang="en-US" altLang="zh-CN">
                <a:cs typeface="Times New Roman" pitchFamily="18" charset="0"/>
              </a:rPr>
              <a:t> +</a:t>
            </a:r>
            <a:r>
              <a:rPr lang="en-US" altLang="zh-CN" i="1">
                <a:cs typeface="Times New Roman" pitchFamily="18" charset="0"/>
              </a:rPr>
              <a:t>y</a:t>
            </a:r>
            <a:r>
              <a:rPr lang="en-US" altLang="zh-CN" baseline="-30000">
                <a:cs typeface="Times New Roman" pitchFamily="18" charset="0"/>
              </a:rPr>
              <a:t>2</a:t>
            </a:r>
            <a:r>
              <a:rPr lang="en-US" altLang="zh-CN">
                <a:cs typeface="Times New Roman" pitchFamily="18" charset="0"/>
              </a:rPr>
              <a:t> ≤υ</a:t>
            </a:r>
            <a:endParaRPr lang="en-US" altLang="zh-CN">
              <a:latin typeface="Arial" charset="0"/>
            </a:endParaRPr>
          </a:p>
          <a:p>
            <a:pPr indent="276225" eaLnBrk="0" hangingPunct="0"/>
            <a:r>
              <a:rPr lang="en-US" altLang="zh-CN">
                <a:cs typeface="Times New Roman" pitchFamily="18" charset="0"/>
              </a:rPr>
              <a:t>         </a:t>
            </a:r>
            <a:r>
              <a:rPr lang="en-US" altLang="zh-CN" i="1">
                <a:cs typeface="Times New Roman" pitchFamily="18" charset="0"/>
              </a:rPr>
              <a:t>y</a:t>
            </a:r>
            <a:r>
              <a:rPr lang="en-US" altLang="zh-CN" baseline="-30000">
                <a:cs typeface="Times New Roman" pitchFamily="18" charset="0"/>
              </a:rPr>
              <a:t>1</a:t>
            </a:r>
            <a:r>
              <a:rPr lang="en-US" altLang="zh-CN">
                <a:cs typeface="Times New Roman" pitchFamily="18" charset="0"/>
              </a:rPr>
              <a:t> +0.58</a:t>
            </a:r>
            <a:r>
              <a:rPr lang="en-US" altLang="zh-CN" i="1">
                <a:cs typeface="Times New Roman" pitchFamily="18" charset="0"/>
              </a:rPr>
              <a:t>y</a:t>
            </a:r>
            <a:r>
              <a:rPr lang="en-US" altLang="zh-CN" baseline="-30000">
                <a:cs typeface="Times New Roman" pitchFamily="18" charset="0"/>
              </a:rPr>
              <a:t>2</a:t>
            </a:r>
            <a:r>
              <a:rPr lang="en-US" altLang="zh-CN">
                <a:cs typeface="Times New Roman" pitchFamily="18" charset="0"/>
              </a:rPr>
              <a:t> ≥υ   </a:t>
            </a:r>
            <a:endParaRPr lang="en-US" altLang="zh-CN">
              <a:latin typeface="Arial" charset="0"/>
            </a:endParaRPr>
          </a:p>
          <a:p>
            <a:pPr indent="276225" eaLnBrk="0" hangingPunct="0"/>
            <a:r>
              <a:rPr lang="en-US" altLang="zh-CN">
                <a:cs typeface="Times New Roman" pitchFamily="18" charset="0"/>
              </a:rPr>
              <a:t>        </a:t>
            </a:r>
            <a:r>
              <a:rPr lang="en-US" altLang="zh-CN" i="1">
                <a:cs typeface="Times New Roman" pitchFamily="18" charset="0"/>
              </a:rPr>
              <a:t>y</a:t>
            </a:r>
            <a:r>
              <a:rPr lang="en-US" altLang="zh-CN" baseline="-30000">
                <a:cs typeface="Times New Roman" pitchFamily="18" charset="0"/>
              </a:rPr>
              <a:t>1</a:t>
            </a:r>
            <a:r>
              <a:rPr lang="en-US" altLang="zh-CN">
                <a:cs typeface="Times New Roman" pitchFamily="18" charset="0"/>
              </a:rPr>
              <a:t> +</a:t>
            </a:r>
            <a:r>
              <a:rPr lang="en-US" altLang="zh-CN" i="1">
                <a:cs typeface="Times New Roman" pitchFamily="18" charset="0"/>
              </a:rPr>
              <a:t>y</a:t>
            </a:r>
            <a:r>
              <a:rPr lang="en-US" altLang="zh-CN" baseline="-30000">
                <a:cs typeface="Times New Roman" pitchFamily="18" charset="0"/>
              </a:rPr>
              <a:t>2</a:t>
            </a:r>
            <a:r>
              <a:rPr lang="en-US" altLang="zh-CN">
                <a:cs typeface="Times New Roman" pitchFamily="18" charset="0"/>
              </a:rPr>
              <a:t> =1</a:t>
            </a:r>
            <a:endParaRPr lang="en-US" altLang="zh-CN">
              <a:latin typeface="Arial" charset="0"/>
            </a:endParaRPr>
          </a:p>
          <a:p>
            <a:pPr indent="276225" eaLnBrk="0" hangingPunct="0"/>
            <a:r>
              <a:rPr lang="en-US" altLang="zh-CN">
                <a:cs typeface="Times New Roman" pitchFamily="18" charset="0"/>
              </a:rPr>
              <a:t>        </a:t>
            </a:r>
            <a:r>
              <a:rPr lang="en-US" altLang="zh-CN" i="1">
                <a:cs typeface="Times New Roman" pitchFamily="18" charset="0"/>
              </a:rPr>
              <a:t>y</a:t>
            </a:r>
            <a:r>
              <a:rPr lang="en-US" altLang="zh-CN" baseline="-30000">
                <a:cs typeface="Times New Roman" pitchFamily="18" charset="0"/>
              </a:rPr>
              <a:t>1</a:t>
            </a:r>
            <a:r>
              <a:rPr lang="en-US" altLang="zh-CN">
                <a:cs typeface="Times New Roman" pitchFamily="18" charset="0"/>
              </a:rPr>
              <a:t> , </a:t>
            </a:r>
            <a:r>
              <a:rPr lang="en-US" altLang="zh-CN" i="1">
                <a:cs typeface="Times New Roman" pitchFamily="18" charset="0"/>
              </a:rPr>
              <a:t>y</a:t>
            </a:r>
            <a:r>
              <a:rPr lang="en-US" altLang="zh-CN" baseline="-30000">
                <a:cs typeface="Times New Roman" pitchFamily="18" charset="0"/>
              </a:rPr>
              <a:t>2</a:t>
            </a:r>
            <a:r>
              <a:rPr lang="en-US" altLang="zh-CN">
                <a:cs typeface="Times New Roman" pitchFamily="18" charset="0"/>
              </a:rPr>
              <a:t> ≥0</a:t>
            </a:r>
          </a:p>
        </p:txBody>
      </p:sp>
      <p:sp>
        <p:nvSpPr>
          <p:cNvPr id="36879" name="Rectangle 15"/>
          <p:cNvSpPr>
            <a:spLocks noChangeArrowheads="1"/>
          </p:cNvSpPr>
          <p:nvPr/>
        </p:nvSpPr>
        <p:spPr bwMode="auto">
          <a:xfrm>
            <a:off x="558800" y="5840413"/>
            <a:ext cx="473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可得</a:t>
            </a:r>
            <a:r>
              <a:rPr lang="en-US" altLang="zh-CN">
                <a:cs typeface="Times New Roman" pitchFamily="18" charset="0"/>
              </a:rPr>
              <a:t>B</a:t>
            </a:r>
            <a:r>
              <a:rPr lang="zh-CN" altLang="en-US">
                <a:cs typeface="Times New Roman" pitchFamily="18" charset="0"/>
              </a:rPr>
              <a:t>方最优混合策略：</a:t>
            </a:r>
            <a:r>
              <a:rPr lang="en-US" altLang="zh-CN" i="1">
                <a:cs typeface="Times New Roman" pitchFamily="18" charset="0"/>
              </a:rPr>
              <a:t>y</a:t>
            </a:r>
            <a:r>
              <a:rPr lang="en-US" altLang="zh-CN" baseline="-30000">
                <a:cs typeface="Times New Roman" pitchFamily="18" charset="0"/>
              </a:rPr>
              <a:t>1</a:t>
            </a:r>
            <a:r>
              <a:rPr lang="en-US" altLang="zh-CN">
                <a:cs typeface="Times New Roman" pitchFamily="18" charset="0"/>
              </a:rPr>
              <a:t> =0.7, </a:t>
            </a:r>
            <a:r>
              <a:rPr lang="en-US" altLang="zh-CN" i="1">
                <a:cs typeface="Times New Roman" pitchFamily="18" charset="0"/>
              </a:rPr>
              <a:t>y</a:t>
            </a:r>
            <a:r>
              <a:rPr lang="en-US" altLang="zh-CN" baseline="-30000">
                <a:cs typeface="Times New Roman" pitchFamily="18" charset="0"/>
              </a:rPr>
              <a:t>2</a:t>
            </a:r>
            <a:r>
              <a:rPr lang="en-US" altLang="zh-CN">
                <a:cs typeface="Times New Roman" pitchFamily="18" charset="0"/>
              </a:rPr>
              <a:t> =0.3</a:t>
            </a:r>
            <a:r>
              <a:rPr lang="zh-CN" altLang="en-US">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36869"/>
                                        </p:tgtEl>
                                        <p:attrNameLst>
                                          <p:attrName>style.visibility</p:attrName>
                                        </p:attrNameLst>
                                      </p:cBhvr>
                                      <p:to>
                                        <p:strVal val="visible"/>
                                      </p:to>
                                    </p:set>
                                    <p:anim calcmode="lin" valueType="num">
                                      <p:cBhvr>
                                        <p:cTn id="7" dur="1000" fill="hold"/>
                                        <p:tgtEl>
                                          <p:spTgt spid="36869"/>
                                        </p:tgtEl>
                                        <p:attrNameLst>
                                          <p:attrName>ppt_x</p:attrName>
                                        </p:attrNameLst>
                                      </p:cBhvr>
                                      <p:tavLst>
                                        <p:tav tm="0">
                                          <p:val>
                                            <p:strVal val="#ppt_x-.2"/>
                                          </p:val>
                                        </p:tav>
                                        <p:tav tm="100000">
                                          <p:val>
                                            <p:strVal val="#ppt_x"/>
                                          </p:val>
                                        </p:tav>
                                      </p:tavLst>
                                    </p:anim>
                                    <p:anim calcmode="lin" valueType="num">
                                      <p:cBhvr>
                                        <p:cTn id="8" dur="1000" fill="hold"/>
                                        <p:tgtEl>
                                          <p:spTgt spid="36869"/>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86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36871"/>
                                        </p:tgtEl>
                                        <p:attrNameLst>
                                          <p:attrName>style.visibility</p:attrName>
                                        </p:attrNameLst>
                                      </p:cBhvr>
                                      <p:to>
                                        <p:strVal val="visible"/>
                                      </p:to>
                                    </p:set>
                                    <p:anim calcmode="lin" valueType="num">
                                      <p:cBhvr additive="base">
                                        <p:cTn id="14" dur="500" fill="hold"/>
                                        <p:tgtEl>
                                          <p:spTgt spid="36871"/>
                                        </p:tgtEl>
                                        <p:attrNameLst>
                                          <p:attrName>ppt_x</p:attrName>
                                        </p:attrNameLst>
                                      </p:cBhvr>
                                      <p:tavLst>
                                        <p:tav tm="0">
                                          <p:val>
                                            <p:strVal val="0-#ppt_w/2"/>
                                          </p:val>
                                        </p:tav>
                                        <p:tav tm="100000">
                                          <p:val>
                                            <p:strVal val="#ppt_x"/>
                                          </p:val>
                                        </p:tav>
                                      </p:tavLst>
                                    </p:anim>
                                    <p:anim calcmode="lin" valueType="num">
                                      <p:cBhvr additive="base">
                                        <p:cTn id="15" dur="500" fill="hold"/>
                                        <p:tgtEl>
                                          <p:spTgt spid="36871"/>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36873"/>
                                        </p:tgtEl>
                                        <p:attrNameLst>
                                          <p:attrName>style.visibility</p:attrName>
                                        </p:attrNameLst>
                                      </p:cBhvr>
                                      <p:to>
                                        <p:strVal val="visible"/>
                                      </p:to>
                                    </p:set>
                                    <p:anim calcmode="lin" valueType="num">
                                      <p:cBhvr additive="base">
                                        <p:cTn id="20" dur="500" fill="hold"/>
                                        <p:tgtEl>
                                          <p:spTgt spid="36873"/>
                                        </p:tgtEl>
                                        <p:attrNameLst>
                                          <p:attrName>ppt_x</p:attrName>
                                        </p:attrNameLst>
                                      </p:cBhvr>
                                      <p:tavLst>
                                        <p:tav tm="0">
                                          <p:val>
                                            <p:strVal val="0-#ppt_w/2"/>
                                          </p:val>
                                        </p:tav>
                                        <p:tav tm="100000">
                                          <p:val>
                                            <p:strVal val="#ppt_x"/>
                                          </p:val>
                                        </p:tav>
                                      </p:tavLst>
                                    </p:anim>
                                    <p:anim calcmode="lin" valueType="num">
                                      <p:cBhvr additive="base">
                                        <p:cTn id="21" dur="500" fill="hold"/>
                                        <p:tgtEl>
                                          <p:spTgt spid="36873"/>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36875"/>
                                        </p:tgtEl>
                                        <p:attrNameLst>
                                          <p:attrName>style.visibility</p:attrName>
                                        </p:attrNameLst>
                                      </p:cBhvr>
                                      <p:to>
                                        <p:strVal val="visible"/>
                                      </p:to>
                                    </p:set>
                                    <p:anim calcmode="lin" valueType="num">
                                      <p:cBhvr additive="base">
                                        <p:cTn id="26" dur="500" fill="hold"/>
                                        <p:tgtEl>
                                          <p:spTgt spid="36875"/>
                                        </p:tgtEl>
                                        <p:attrNameLst>
                                          <p:attrName>ppt_x</p:attrName>
                                        </p:attrNameLst>
                                      </p:cBhvr>
                                      <p:tavLst>
                                        <p:tav tm="0">
                                          <p:val>
                                            <p:strVal val="0-#ppt_w/2"/>
                                          </p:val>
                                        </p:tav>
                                        <p:tav tm="100000">
                                          <p:val>
                                            <p:strVal val="#ppt_x"/>
                                          </p:val>
                                        </p:tav>
                                      </p:tavLst>
                                    </p:anim>
                                    <p:anim calcmode="lin" valueType="num">
                                      <p:cBhvr additive="base">
                                        <p:cTn id="27" dur="500" fill="hold"/>
                                        <p:tgtEl>
                                          <p:spTgt spid="3687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6877"/>
                                        </p:tgtEl>
                                        <p:attrNameLst>
                                          <p:attrName>style.visibility</p:attrName>
                                        </p:attrNameLst>
                                      </p:cBhvr>
                                      <p:to>
                                        <p:strVal val="visible"/>
                                      </p:to>
                                    </p:set>
                                    <p:anim calcmode="lin" valueType="num">
                                      <p:cBhvr additive="base">
                                        <p:cTn id="32" dur="500" fill="hold"/>
                                        <p:tgtEl>
                                          <p:spTgt spid="36877"/>
                                        </p:tgtEl>
                                        <p:attrNameLst>
                                          <p:attrName>ppt_x</p:attrName>
                                        </p:attrNameLst>
                                      </p:cBhvr>
                                      <p:tavLst>
                                        <p:tav tm="0">
                                          <p:val>
                                            <p:strVal val="0-#ppt_w/2"/>
                                          </p:val>
                                        </p:tav>
                                        <p:tav tm="100000">
                                          <p:val>
                                            <p:strVal val="#ppt_x"/>
                                          </p:val>
                                        </p:tav>
                                      </p:tavLst>
                                    </p:anim>
                                    <p:anim calcmode="lin" valueType="num">
                                      <p:cBhvr additive="base">
                                        <p:cTn id="33" dur="500" fill="hold"/>
                                        <p:tgtEl>
                                          <p:spTgt spid="3687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36879"/>
                                        </p:tgtEl>
                                        <p:attrNameLst>
                                          <p:attrName>style.visibility</p:attrName>
                                        </p:attrNameLst>
                                      </p:cBhvr>
                                      <p:to>
                                        <p:strVal val="visible"/>
                                      </p:to>
                                    </p:set>
                                    <p:animEffect transition="in" filter="fade">
                                      <p:cBhvr>
                                        <p:cTn id="38" dur="1000"/>
                                        <p:tgtEl>
                                          <p:spTgt spid="36879"/>
                                        </p:tgtEl>
                                      </p:cBhvr>
                                    </p:animEffect>
                                    <p:anim calcmode="lin" valueType="num">
                                      <p:cBhvr>
                                        <p:cTn id="39" dur="1000" fill="hold"/>
                                        <p:tgtEl>
                                          <p:spTgt spid="36879"/>
                                        </p:tgtEl>
                                        <p:attrNameLst>
                                          <p:attrName>ppt_x</p:attrName>
                                        </p:attrNameLst>
                                      </p:cBhvr>
                                      <p:tavLst>
                                        <p:tav tm="0">
                                          <p:val>
                                            <p:strVal val="#ppt_x"/>
                                          </p:val>
                                        </p:tav>
                                        <p:tav tm="100000">
                                          <p:val>
                                            <p:strVal val="#ppt_x"/>
                                          </p:val>
                                        </p:tav>
                                      </p:tavLst>
                                    </p:anim>
                                    <p:anim calcmode="lin" valueType="num">
                                      <p:cBhvr>
                                        <p:cTn id="40" dur="900" decel="100000" fill="hold"/>
                                        <p:tgtEl>
                                          <p:spTgt spid="36879"/>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3687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36871" grpId="0"/>
      <p:bldP spid="36873" grpId="0"/>
      <p:bldP spid="36875" grpId="0"/>
      <p:bldP spid="36877" grpId="0"/>
      <p:bldP spid="3687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5"/>
          <p:cNvSpPr>
            <a:spLocks noChangeArrowheads="1"/>
          </p:cNvSpPr>
          <p:nvPr/>
        </p:nvSpPr>
        <p:spPr bwMode="auto">
          <a:xfrm>
            <a:off x="311150" y="45085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FF5050"/>
                </a:solidFill>
                <a:cs typeface="Times New Roman" pitchFamily="18" charset="0"/>
              </a:rPr>
              <a:t>三、非零和对策</a:t>
            </a:r>
          </a:p>
        </p:txBody>
      </p:sp>
      <p:sp>
        <p:nvSpPr>
          <p:cNvPr id="37895" name="Rectangle 7"/>
          <p:cNvSpPr>
            <a:spLocks noChangeArrowheads="1"/>
          </p:cNvSpPr>
          <p:nvPr/>
        </p:nvSpPr>
        <p:spPr bwMode="auto">
          <a:xfrm>
            <a:off x="254000" y="908050"/>
            <a:ext cx="836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除了零和对策外，还存在着另一类对策问题，局中人获利之和并非常数。</a:t>
            </a:r>
          </a:p>
        </p:txBody>
      </p:sp>
      <p:sp>
        <p:nvSpPr>
          <p:cNvPr id="37897" name="Rectangle 9"/>
          <p:cNvSpPr>
            <a:spLocks noChangeArrowheads="1"/>
          </p:cNvSpPr>
          <p:nvPr/>
        </p:nvSpPr>
        <p:spPr bwMode="auto">
          <a:xfrm>
            <a:off x="558800" y="1412875"/>
            <a:ext cx="5813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latin typeface="宋体" pitchFamily="2" charset="-122"/>
                <a:cs typeface="Times New Roman" pitchFamily="18" charset="0"/>
              </a:rPr>
              <a:t>例</a:t>
            </a:r>
            <a:r>
              <a:rPr lang="en-US" altLang="zh-CN">
                <a:solidFill>
                  <a:srgbClr val="008000"/>
                </a:solidFill>
                <a:latin typeface="宋体" pitchFamily="2" charset="-122"/>
                <a:cs typeface="Times New Roman" pitchFamily="18" charset="0"/>
              </a:rPr>
              <a:t>8.4</a:t>
            </a:r>
            <a:r>
              <a:rPr lang="en-US" altLang="zh-CN">
                <a:latin typeface="宋体" pitchFamily="2" charset="-122"/>
                <a:cs typeface="Times New Roman" pitchFamily="18" charset="0"/>
              </a:rPr>
              <a:t>  </a:t>
            </a:r>
            <a:r>
              <a:rPr lang="zh-CN" altLang="en-US">
                <a:latin typeface="宋体" pitchFamily="2" charset="-122"/>
                <a:cs typeface="Times New Roman" pitchFamily="18" charset="0"/>
              </a:rPr>
              <a:t>现有一对策问题，双方获利情况见表</a:t>
            </a:r>
            <a:r>
              <a:rPr lang="en-US" altLang="zh-CN">
                <a:latin typeface="宋体" pitchFamily="2" charset="-122"/>
                <a:cs typeface="Times New Roman" pitchFamily="18" charset="0"/>
              </a:rPr>
              <a:t>8.5</a:t>
            </a:r>
            <a:r>
              <a:rPr lang="zh-CN" altLang="en-US">
                <a:latin typeface="宋体" pitchFamily="2" charset="-122"/>
                <a:cs typeface="Times New Roman" pitchFamily="18" charset="0"/>
              </a:rPr>
              <a:t>。</a:t>
            </a:r>
          </a:p>
        </p:txBody>
      </p:sp>
      <p:sp>
        <p:nvSpPr>
          <p:cNvPr id="37898" name="Rectangle 10"/>
          <p:cNvSpPr>
            <a:spLocks noChangeArrowheads="1"/>
          </p:cNvSpPr>
          <p:nvPr/>
        </p:nvSpPr>
        <p:spPr bwMode="auto">
          <a:xfrm>
            <a:off x="877888" y="1916113"/>
            <a:ext cx="1101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rPr>
              <a:t>表</a:t>
            </a:r>
            <a:r>
              <a:rPr lang="en-US" altLang="zh-CN">
                <a:latin typeface="宋体" pitchFamily="2" charset="-122"/>
              </a:rPr>
              <a:t>8.5</a:t>
            </a:r>
          </a:p>
        </p:txBody>
      </p:sp>
      <p:graphicFrame>
        <p:nvGraphicFramePr>
          <p:cNvPr id="37961" name="Group 73"/>
          <p:cNvGraphicFramePr>
            <a:graphicFrameLocks noGrp="1"/>
          </p:cNvGraphicFramePr>
          <p:nvPr/>
        </p:nvGraphicFramePr>
        <p:xfrm>
          <a:off x="1258888" y="2565400"/>
          <a:ext cx="5462587" cy="1647825"/>
        </p:xfrm>
        <a:graphic>
          <a:graphicData uri="http://schemas.openxmlformats.org/drawingml/2006/table">
            <a:tbl>
              <a:tblPr/>
              <a:tblGrid>
                <a:gridCol w="1092200"/>
                <a:gridCol w="1457325"/>
                <a:gridCol w="1455737"/>
                <a:gridCol w="1457325"/>
              </a:tblGrid>
              <a:tr h="42068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方</a:t>
                      </a:r>
                      <a:endParaRPr kumimoji="0" lang="zh-CN" altLang="en-US"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方</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13335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3335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3335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81075">
                <a:tc>
                  <a:txBody>
                    <a:bodyPr/>
                    <a:lstStyle/>
                    <a:p>
                      <a:pPr marL="0" marR="0" lvl="0" indent="13335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13335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13335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13335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8,2</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4,2</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0,9</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6,2</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4,6</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2,7</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8,1</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5,1</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7963" name="Rectangle 75"/>
          <p:cNvSpPr>
            <a:spLocks noChangeArrowheads="1"/>
          </p:cNvSpPr>
          <p:nvPr/>
        </p:nvSpPr>
        <p:spPr bwMode="auto">
          <a:xfrm>
            <a:off x="611188" y="4581525"/>
            <a:ext cx="8064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假如</a:t>
            </a:r>
            <a:r>
              <a:rPr lang="en-US" altLang="zh-CN">
                <a:cs typeface="Times New Roman" pitchFamily="18" charset="0"/>
              </a:rPr>
              <a:t>A</a:t>
            </a:r>
            <a:r>
              <a:rPr lang="zh-CN" altLang="en-US">
                <a:cs typeface="Times New Roman" pitchFamily="18" charset="0"/>
              </a:rPr>
              <a:t>、</a:t>
            </a:r>
            <a:r>
              <a:rPr lang="en-US" altLang="zh-CN">
                <a:cs typeface="Times New Roman" pitchFamily="18" charset="0"/>
              </a:rPr>
              <a:t>B</a:t>
            </a:r>
            <a:r>
              <a:rPr lang="zh-CN" altLang="en-US">
                <a:cs typeface="Times New Roman" pitchFamily="18" charset="0"/>
              </a:rPr>
              <a:t>双方仍采取稳妥的办法，</a:t>
            </a:r>
            <a:r>
              <a:rPr lang="en-US" altLang="zh-CN">
                <a:cs typeface="Times New Roman" pitchFamily="18" charset="0"/>
              </a:rPr>
              <a:t>A</a:t>
            </a:r>
            <a:r>
              <a:rPr lang="zh-CN" altLang="en-US">
                <a:cs typeface="Times New Roman" pitchFamily="18" charset="0"/>
              </a:rPr>
              <a:t>发现如采取策略</a:t>
            </a:r>
            <a:r>
              <a:rPr lang="en-US" altLang="zh-CN">
                <a:cs typeface="Times New Roman" pitchFamily="18" charset="0"/>
              </a:rPr>
              <a:t>4</a:t>
            </a:r>
            <a:r>
              <a:rPr lang="zh-CN" altLang="en-US">
                <a:cs typeface="Times New Roman" pitchFamily="18" charset="0"/>
              </a:rPr>
              <a:t>，则至少可获利</a:t>
            </a:r>
            <a:r>
              <a:rPr lang="en-US" altLang="zh-CN">
                <a:cs typeface="Times New Roman" pitchFamily="18" charset="0"/>
              </a:rPr>
              <a:t>4</a:t>
            </a:r>
            <a:r>
              <a:rPr lang="zh-CN" altLang="en-US">
                <a:cs typeface="Times New Roman" pitchFamily="18" charset="0"/>
              </a:rPr>
              <a:t>，而</a:t>
            </a:r>
            <a:r>
              <a:rPr lang="en-US" altLang="zh-CN">
                <a:cs typeface="Times New Roman" pitchFamily="18" charset="0"/>
              </a:rPr>
              <a:t>B</a:t>
            </a:r>
            <a:r>
              <a:rPr lang="zh-CN" altLang="en-US">
                <a:cs typeface="Times New Roman" pitchFamily="18" charset="0"/>
              </a:rPr>
              <a:t>发现如采取策略</a:t>
            </a:r>
            <a:r>
              <a:rPr lang="en-US" altLang="zh-CN">
                <a:cs typeface="Times New Roman" pitchFamily="18" charset="0"/>
              </a:rPr>
              <a:t>1</a:t>
            </a:r>
            <a:r>
              <a:rPr lang="zh-CN" altLang="en-US">
                <a:cs typeface="Times New Roman" pitchFamily="18" charset="0"/>
              </a:rPr>
              <a:t>，则至少可获利</a:t>
            </a:r>
            <a:r>
              <a:rPr lang="en-US" altLang="zh-CN">
                <a:cs typeface="Times New Roman" pitchFamily="18" charset="0"/>
              </a:rPr>
              <a:t>2</a:t>
            </a:r>
            <a:r>
              <a:rPr lang="zh-CN" altLang="en-US">
                <a:cs typeface="Times New Roman" pitchFamily="18" charset="0"/>
              </a:rPr>
              <a:t>。因而，这种求稳妥的想法将导至出现局势（</a:t>
            </a:r>
            <a:r>
              <a:rPr lang="en-US" altLang="zh-CN">
                <a:cs typeface="Times New Roman" pitchFamily="18" charset="0"/>
              </a:rPr>
              <a:t>4</a:t>
            </a:r>
            <a:r>
              <a:rPr lang="zh-CN" altLang="en-US">
                <a:cs typeface="Times New Roman" pitchFamily="18" charset="0"/>
              </a:rPr>
              <a:t>，</a:t>
            </a:r>
            <a:r>
              <a:rPr lang="en-US" altLang="zh-CN">
                <a:cs typeface="Times New Roman" pitchFamily="18" charset="0"/>
              </a:rPr>
              <a:t>2</a:t>
            </a:r>
            <a:r>
              <a:rPr lang="zh-CN" altLang="en-US">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893"/>
                                        </p:tgtEl>
                                        <p:attrNameLst>
                                          <p:attrName>style.visibility</p:attrName>
                                        </p:attrNameLst>
                                      </p:cBhvr>
                                      <p:to>
                                        <p:strVal val="visible"/>
                                      </p:to>
                                    </p:set>
                                    <p:anim calcmode="lin" valueType="num">
                                      <p:cBhvr additive="base">
                                        <p:cTn id="7" dur="500" fill="hold"/>
                                        <p:tgtEl>
                                          <p:spTgt spid="37893"/>
                                        </p:tgtEl>
                                        <p:attrNameLst>
                                          <p:attrName>ppt_x</p:attrName>
                                        </p:attrNameLst>
                                      </p:cBhvr>
                                      <p:tavLst>
                                        <p:tav tm="0">
                                          <p:val>
                                            <p:strVal val="0-#ppt_w/2"/>
                                          </p:val>
                                        </p:tav>
                                        <p:tav tm="100000">
                                          <p:val>
                                            <p:strVal val="#ppt_x"/>
                                          </p:val>
                                        </p:tav>
                                      </p:tavLst>
                                    </p:anim>
                                    <p:anim calcmode="lin" valueType="num">
                                      <p:cBhvr additive="base">
                                        <p:cTn id="8" dur="500" fill="hold"/>
                                        <p:tgtEl>
                                          <p:spTgt spid="378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5"/>
                                        </p:tgtEl>
                                        <p:attrNameLst>
                                          <p:attrName>style.visibility</p:attrName>
                                        </p:attrNameLst>
                                      </p:cBhvr>
                                      <p:to>
                                        <p:strVal val="visible"/>
                                      </p:to>
                                    </p:set>
                                    <p:anim calcmode="lin" valueType="num">
                                      <p:cBhvr additive="base">
                                        <p:cTn id="13" dur="500" fill="hold"/>
                                        <p:tgtEl>
                                          <p:spTgt spid="37895"/>
                                        </p:tgtEl>
                                        <p:attrNameLst>
                                          <p:attrName>ppt_x</p:attrName>
                                        </p:attrNameLst>
                                      </p:cBhvr>
                                      <p:tavLst>
                                        <p:tav tm="0">
                                          <p:val>
                                            <p:strVal val="0-#ppt_w/2"/>
                                          </p:val>
                                        </p:tav>
                                        <p:tav tm="100000">
                                          <p:val>
                                            <p:strVal val="#ppt_x"/>
                                          </p:val>
                                        </p:tav>
                                      </p:tavLst>
                                    </p:anim>
                                    <p:anim calcmode="lin" valueType="num">
                                      <p:cBhvr additive="base">
                                        <p:cTn id="14" dur="500" fill="hold"/>
                                        <p:tgtEl>
                                          <p:spTgt spid="378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97"/>
                                        </p:tgtEl>
                                        <p:attrNameLst>
                                          <p:attrName>style.visibility</p:attrName>
                                        </p:attrNameLst>
                                      </p:cBhvr>
                                      <p:to>
                                        <p:strVal val="visible"/>
                                      </p:to>
                                    </p:set>
                                    <p:anim calcmode="lin" valueType="num">
                                      <p:cBhvr additive="base">
                                        <p:cTn id="19" dur="500" fill="hold"/>
                                        <p:tgtEl>
                                          <p:spTgt spid="37897"/>
                                        </p:tgtEl>
                                        <p:attrNameLst>
                                          <p:attrName>ppt_x</p:attrName>
                                        </p:attrNameLst>
                                      </p:cBhvr>
                                      <p:tavLst>
                                        <p:tav tm="0">
                                          <p:val>
                                            <p:strVal val="0-#ppt_w/2"/>
                                          </p:val>
                                        </p:tav>
                                        <p:tav tm="100000">
                                          <p:val>
                                            <p:strVal val="#ppt_x"/>
                                          </p:val>
                                        </p:tav>
                                      </p:tavLst>
                                    </p:anim>
                                    <p:anim calcmode="lin" valueType="num">
                                      <p:cBhvr additive="base">
                                        <p:cTn id="20" dur="500" fill="hold"/>
                                        <p:tgtEl>
                                          <p:spTgt spid="3789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898"/>
                                        </p:tgtEl>
                                        <p:attrNameLst>
                                          <p:attrName>style.visibility</p:attrName>
                                        </p:attrNameLst>
                                      </p:cBhvr>
                                      <p:to>
                                        <p:strVal val="visible"/>
                                      </p:to>
                                    </p:set>
                                    <p:anim calcmode="lin" valueType="num">
                                      <p:cBhvr additive="base">
                                        <p:cTn id="25" dur="500" fill="hold"/>
                                        <p:tgtEl>
                                          <p:spTgt spid="37898"/>
                                        </p:tgtEl>
                                        <p:attrNameLst>
                                          <p:attrName>ppt_x</p:attrName>
                                        </p:attrNameLst>
                                      </p:cBhvr>
                                      <p:tavLst>
                                        <p:tav tm="0">
                                          <p:val>
                                            <p:strVal val="0-#ppt_w/2"/>
                                          </p:val>
                                        </p:tav>
                                        <p:tav tm="100000">
                                          <p:val>
                                            <p:strVal val="#ppt_x"/>
                                          </p:val>
                                        </p:tav>
                                      </p:tavLst>
                                    </p:anim>
                                    <p:anim calcmode="lin" valueType="num">
                                      <p:cBhvr additive="base">
                                        <p:cTn id="26" dur="500" fill="hold"/>
                                        <p:tgtEl>
                                          <p:spTgt spid="3789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7961"/>
                                        </p:tgtEl>
                                        <p:attrNameLst>
                                          <p:attrName>style.visibility</p:attrName>
                                        </p:attrNameLst>
                                      </p:cBhvr>
                                      <p:to>
                                        <p:strVal val="visible"/>
                                      </p:to>
                                    </p:set>
                                    <p:anim calcmode="lin" valueType="num">
                                      <p:cBhvr additive="base">
                                        <p:cTn id="31" dur="500" fill="hold"/>
                                        <p:tgtEl>
                                          <p:spTgt spid="37961"/>
                                        </p:tgtEl>
                                        <p:attrNameLst>
                                          <p:attrName>ppt_x</p:attrName>
                                        </p:attrNameLst>
                                      </p:cBhvr>
                                      <p:tavLst>
                                        <p:tav tm="0">
                                          <p:val>
                                            <p:strVal val="0-#ppt_w/2"/>
                                          </p:val>
                                        </p:tav>
                                        <p:tav tm="100000">
                                          <p:val>
                                            <p:strVal val="#ppt_x"/>
                                          </p:val>
                                        </p:tav>
                                      </p:tavLst>
                                    </p:anim>
                                    <p:anim calcmode="lin" valueType="num">
                                      <p:cBhvr additive="base">
                                        <p:cTn id="32" dur="500" fill="hold"/>
                                        <p:tgtEl>
                                          <p:spTgt spid="3796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37963"/>
                                        </p:tgtEl>
                                        <p:attrNameLst>
                                          <p:attrName>style.visibility</p:attrName>
                                        </p:attrNameLst>
                                      </p:cBhvr>
                                      <p:to>
                                        <p:strVal val="visible"/>
                                      </p:to>
                                    </p:set>
                                    <p:animEffect transition="in" filter="fade">
                                      <p:cBhvr>
                                        <p:cTn id="37" dur="1000"/>
                                        <p:tgtEl>
                                          <p:spTgt spid="37963"/>
                                        </p:tgtEl>
                                      </p:cBhvr>
                                    </p:animEffect>
                                    <p:anim calcmode="lin" valueType="num">
                                      <p:cBhvr>
                                        <p:cTn id="38" dur="1000" fill="hold"/>
                                        <p:tgtEl>
                                          <p:spTgt spid="37963"/>
                                        </p:tgtEl>
                                        <p:attrNameLst>
                                          <p:attrName>ppt_x</p:attrName>
                                        </p:attrNameLst>
                                      </p:cBhvr>
                                      <p:tavLst>
                                        <p:tav tm="0">
                                          <p:val>
                                            <p:strVal val="#ppt_x"/>
                                          </p:val>
                                        </p:tav>
                                        <p:tav tm="100000">
                                          <p:val>
                                            <p:strVal val="#ppt_x"/>
                                          </p:val>
                                        </p:tav>
                                      </p:tavLst>
                                    </p:anim>
                                    <p:anim calcmode="lin" valueType="num">
                                      <p:cBhvr>
                                        <p:cTn id="39" dur="900" decel="100000" fill="hold"/>
                                        <p:tgtEl>
                                          <p:spTgt spid="3796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796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7895" grpId="0"/>
      <p:bldP spid="37897" grpId="0"/>
      <p:bldP spid="37898" grpId="0"/>
      <p:bldP spid="379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ChangeArrowheads="1"/>
          </p:cNvSpPr>
          <p:nvPr/>
        </p:nvSpPr>
        <p:spPr bwMode="auto">
          <a:xfrm>
            <a:off x="611188" y="374650"/>
            <a:ext cx="3671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a:solidFill>
                  <a:srgbClr val="FF5050"/>
                </a:solidFill>
                <a:latin typeface="楷体_GB2312" pitchFamily="49" charset="-122"/>
                <a:ea typeface="楷体_GB2312" pitchFamily="49" charset="-122"/>
              </a:rPr>
              <a:t>§8.1  </a:t>
            </a:r>
            <a:r>
              <a:rPr lang="zh-CN" altLang="en-US" sz="2800">
                <a:solidFill>
                  <a:srgbClr val="FF5050"/>
                </a:solidFill>
                <a:latin typeface="楷体_GB2312" pitchFamily="49" charset="-122"/>
                <a:ea typeface="楷体_GB2312" pitchFamily="49" charset="-122"/>
              </a:rPr>
              <a:t>对策问题</a:t>
            </a:r>
          </a:p>
        </p:txBody>
      </p:sp>
      <p:sp>
        <p:nvSpPr>
          <p:cNvPr id="10248" name="Rectangle 8"/>
          <p:cNvSpPr>
            <a:spLocks noChangeArrowheads="1"/>
          </p:cNvSpPr>
          <p:nvPr/>
        </p:nvSpPr>
        <p:spPr bwMode="auto">
          <a:xfrm>
            <a:off x="395288" y="946150"/>
            <a:ext cx="8353425" cy="1187450"/>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a:solidFill>
                  <a:srgbClr val="008000"/>
                </a:solidFill>
                <a:ea typeface="楷体_GB2312" pitchFamily="49" charset="-122"/>
                <a:cs typeface="Times New Roman" pitchFamily="18" charset="0"/>
              </a:rPr>
              <a:t>    </a:t>
            </a:r>
            <a:r>
              <a:rPr lang="zh-CN" altLang="en-US" sz="2400">
                <a:solidFill>
                  <a:srgbClr val="008000"/>
                </a:solidFill>
                <a:ea typeface="楷体_GB2312" pitchFamily="49" charset="-122"/>
                <a:cs typeface="Times New Roman" pitchFamily="18" charset="0"/>
              </a:rPr>
              <a:t>对策问题的特征是参与者为利益相互冲突的各方，其结局不取决于其中任意一方的努力而是各方所采取的策略的综合结果。</a:t>
            </a:r>
          </a:p>
        </p:txBody>
      </p:sp>
      <p:sp>
        <p:nvSpPr>
          <p:cNvPr id="10249" name="Rectangle 9"/>
          <p:cNvSpPr>
            <a:spLocks noChangeArrowheads="1"/>
          </p:cNvSpPr>
          <p:nvPr/>
        </p:nvSpPr>
        <p:spPr bwMode="auto">
          <a:xfrm>
            <a:off x="539750" y="2179638"/>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FF5050"/>
                </a:solidFill>
                <a:latin typeface="Arial" charset="0"/>
                <a:ea typeface="楷体_GB2312" pitchFamily="49" charset="-122"/>
              </a:rPr>
              <a:t>先考察几个实际例子。</a:t>
            </a:r>
            <a:r>
              <a:rPr lang="zh-CN" altLang="en-US" sz="1800" b="0">
                <a:latin typeface="Arial" charset="0"/>
              </a:rPr>
              <a:t> </a:t>
            </a:r>
          </a:p>
        </p:txBody>
      </p:sp>
      <p:sp>
        <p:nvSpPr>
          <p:cNvPr id="10250" name="Rectangle 10"/>
          <p:cNvSpPr>
            <a:spLocks noChangeArrowheads="1"/>
          </p:cNvSpPr>
          <p:nvPr/>
        </p:nvSpPr>
        <p:spPr bwMode="auto">
          <a:xfrm>
            <a:off x="539750" y="2755900"/>
            <a:ext cx="298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8000"/>
                </a:solidFill>
                <a:latin typeface="Arial" charset="0"/>
              </a:rPr>
              <a:t>例</a:t>
            </a:r>
            <a:r>
              <a:rPr lang="en-US" altLang="zh-CN" sz="2400">
                <a:solidFill>
                  <a:srgbClr val="008000"/>
                </a:solidFill>
                <a:latin typeface="Arial" charset="0"/>
              </a:rPr>
              <a:t>8.1</a:t>
            </a:r>
            <a:r>
              <a:rPr lang="en-US" altLang="zh-CN" sz="2400">
                <a:latin typeface="Arial" charset="0"/>
              </a:rPr>
              <a:t>  </a:t>
            </a:r>
            <a:r>
              <a:rPr lang="zh-CN" altLang="en-US" sz="2400">
                <a:solidFill>
                  <a:srgbClr val="FF0000"/>
                </a:solidFill>
                <a:latin typeface="Arial" charset="0"/>
              </a:rPr>
              <a:t>（田忌赛马）</a:t>
            </a:r>
            <a:r>
              <a:rPr lang="zh-CN" altLang="en-US" sz="1800" b="0">
                <a:latin typeface="Arial" charset="0"/>
              </a:rPr>
              <a:t> </a:t>
            </a:r>
          </a:p>
        </p:txBody>
      </p:sp>
      <p:sp>
        <p:nvSpPr>
          <p:cNvPr id="10252" name="Rectangle 12"/>
          <p:cNvSpPr>
            <a:spLocks noChangeArrowheads="1"/>
          </p:cNvSpPr>
          <p:nvPr/>
        </p:nvSpPr>
        <p:spPr bwMode="auto">
          <a:xfrm>
            <a:off x="539750" y="3213100"/>
            <a:ext cx="820896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宋体" pitchFamily="2" charset="-122"/>
              </a:rPr>
              <a:t>田忌赛马是大多数人都熟知的故事，传说战国时期齐王欲与大将田忌赛马，双方约定每人挑选上、中、下三个等级的马各一匹进行比赛，每局赌金为一千金。齐王同等级的马均比田忌的马略胜一筹，似乎必胜无疑。田忌的朋友孙膑给他出了一个主意，让他用下等马比齐王的上等马，上等马对齐王的中等马，中等马对齐王的下等马，结果田忌二胜一败，反而赢了一千金。</a:t>
            </a:r>
            <a:r>
              <a:rPr lang="zh-CN" altLang="en-US" sz="1800" b="0">
                <a:latin typeface="Arial"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46"/>
                                        </p:tgtEl>
                                        <p:attrNameLst>
                                          <p:attrName>style.visibility</p:attrName>
                                        </p:attrNameLst>
                                      </p:cBhvr>
                                      <p:to>
                                        <p:strVal val="visible"/>
                                      </p:to>
                                    </p:set>
                                    <p:anim calcmode="lin" valueType="num">
                                      <p:cBhvr additive="base">
                                        <p:cTn id="7" dur="500" fill="hold"/>
                                        <p:tgtEl>
                                          <p:spTgt spid="10246"/>
                                        </p:tgtEl>
                                        <p:attrNameLst>
                                          <p:attrName>ppt_x</p:attrName>
                                        </p:attrNameLst>
                                      </p:cBhvr>
                                      <p:tavLst>
                                        <p:tav tm="0">
                                          <p:val>
                                            <p:strVal val="0-#ppt_w/2"/>
                                          </p:val>
                                        </p:tav>
                                        <p:tav tm="100000">
                                          <p:val>
                                            <p:strVal val="#ppt_x"/>
                                          </p:val>
                                        </p:tav>
                                      </p:tavLst>
                                    </p:anim>
                                    <p:anim calcmode="lin" valueType="num">
                                      <p:cBhvr additive="base">
                                        <p:cTn id="8" dur="500" fill="hold"/>
                                        <p:tgtEl>
                                          <p:spTgt spid="102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1" nodeType="clickEffect">
                                  <p:stCondLst>
                                    <p:cond delay="0"/>
                                  </p:stCondLst>
                                  <p:childTnLst>
                                    <p:set>
                                      <p:cBhvr>
                                        <p:cTn id="12" dur="1" fill="hold">
                                          <p:stCondLst>
                                            <p:cond delay="0"/>
                                          </p:stCondLst>
                                        </p:cTn>
                                        <p:tgtEl>
                                          <p:spTgt spid="10248"/>
                                        </p:tgtEl>
                                        <p:attrNameLst>
                                          <p:attrName>style.visibility</p:attrName>
                                        </p:attrNameLst>
                                      </p:cBhvr>
                                      <p:to>
                                        <p:strVal val="visible"/>
                                      </p:to>
                                    </p:set>
                                    <p:animEffect transition="in" filter="strips(downLeft)">
                                      <p:cBhvr>
                                        <p:cTn id="13" dur="500"/>
                                        <p:tgtEl>
                                          <p:spTgt spid="102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10249"/>
                                        </p:tgtEl>
                                        <p:attrNameLst>
                                          <p:attrName>style.visibility</p:attrName>
                                        </p:attrNameLst>
                                      </p:cBhvr>
                                      <p:to>
                                        <p:strVal val="visible"/>
                                      </p:to>
                                    </p:set>
                                    <p:anim calcmode="lin" valueType="num">
                                      <p:cBhvr>
                                        <p:cTn id="18" dur="1000" fill="hold"/>
                                        <p:tgtEl>
                                          <p:spTgt spid="10249"/>
                                        </p:tgtEl>
                                        <p:attrNameLst>
                                          <p:attrName>ppt_x</p:attrName>
                                        </p:attrNameLst>
                                      </p:cBhvr>
                                      <p:tavLst>
                                        <p:tav tm="0">
                                          <p:val>
                                            <p:strVal val="#ppt_x-.2"/>
                                          </p:val>
                                        </p:tav>
                                        <p:tav tm="100000">
                                          <p:val>
                                            <p:strVal val="#ppt_x"/>
                                          </p:val>
                                        </p:tav>
                                      </p:tavLst>
                                    </p:anim>
                                    <p:anim calcmode="lin" valueType="num">
                                      <p:cBhvr>
                                        <p:cTn id="19" dur="1000" fill="hold"/>
                                        <p:tgtEl>
                                          <p:spTgt spid="10249"/>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024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9" presetClass="entr" presetSubtype="0" fill="hold" grpId="0" nodeType="clickEffect">
                                  <p:stCondLst>
                                    <p:cond delay="0"/>
                                  </p:stCondLst>
                                  <p:childTnLst>
                                    <p:set>
                                      <p:cBhvr>
                                        <p:cTn id="24" dur="1" fill="hold">
                                          <p:stCondLst>
                                            <p:cond delay="0"/>
                                          </p:stCondLst>
                                        </p:cTn>
                                        <p:tgtEl>
                                          <p:spTgt spid="10250"/>
                                        </p:tgtEl>
                                        <p:attrNameLst>
                                          <p:attrName>style.visibility</p:attrName>
                                        </p:attrNameLst>
                                      </p:cBhvr>
                                      <p:to>
                                        <p:strVal val="visible"/>
                                      </p:to>
                                    </p:set>
                                    <p:anim calcmode="lin" valueType="num">
                                      <p:cBhvr>
                                        <p:cTn id="25" dur="1000" fill="hold"/>
                                        <p:tgtEl>
                                          <p:spTgt spid="10250"/>
                                        </p:tgtEl>
                                        <p:attrNameLst>
                                          <p:attrName>ppt_x</p:attrName>
                                        </p:attrNameLst>
                                      </p:cBhvr>
                                      <p:tavLst>
                                        <p:tav tm="0">
                                          <p:val>
                                            <p:strVal val="#ppt_x-.2"/>
                                          </p:val>
                                        </p:tav>
                                        <p:tav tm="100000">
                                          <p:val>
                                            <p:strVal val="#ppt_x"/>
                                          </p:val>
                                        </p:tav>
                                      </p:tavLst>
                                    </p:anim>
                                    <p:anim calcmode="lin" valueType="num">
                                      <p:cBhvr>
                                        <p:cTn id="26" dur="1000" fill="hold"/>
                                        <p:tgtEl>
                                          <p:spTgt spid="10250"/>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0250"/>
                                        </p:tgtEl>
                                      </p:cBhvr>
                                    </p:animEffect>
                                  </p:childTnLst>
                                </p:cTn>
                              </p:par>
                            </p:childTnLst>
                          </p:cTn>
                        </p:par>
                        <p:par>
                          <p:cTn id="28" fill="hold" nodeType="afterGroup">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10252"/>
                                        </p:tgtEl>
                                        <p:attrNameLst>
                                          <p:attrName>style.visibility</p:attrName>
                                        </p:attrNameLst>
                                      </p:cBhvr>
                                      <p:to>
                                        <p:strVal val="visible"/>
                                      </p:to>
                                    </p:set>
                                    <p:anim calcmode="lin" valueType="num">
                                      <p:cBhvr additive="base">
                                        <p:cTn id="31" dur="500" fill="hold"/>
                                        <p:tgtEl>
                                          <p:spTgt spid="10252"/>
                                        </p:tgtEl>
                                        <p:attrNameLst>
                                          <p:attrName>ppt_x</p:attrName>
                                        </p:attrNameLst>
                                      </p:cBhvr>
                                      <p:tavLst>
                                        <p:tav tm="0">
                                          <p:val>
                                            <p:strVal val="#ppt_x"/>
                                          </p:val>
                                        </p:tav>
                                        <p:tav tm="100000">
                                          <p:val>
                                            <p:strVal val="#ppt_x"/>
                                          </p:val>
                                        </p:tav>
                                      </p:tavLst>
                                    </p:anim>
                                    <p:anim calcmode="lin" valueType="num">
                                      <p:cBhvr additive="base">
                                        <p:cTn id="32" dur="500" fill="hold"/>
                                        <p:tgtEl>
                                          <p:spTgt spid="10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P spid="10248" grpId="1"/>
      <p:bldP spid="10249" grpId="0"/>
      <p:bldP spid="10250" grpId="0"/>
      <p:bldP spid="102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539750" y="588963"/>
            <a:ext cx="8208963"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容易看出，从整体上看，结果并不是最好的，因为双方的总获利有可能达到</a:t>
            </a:r>
            <a:r>
              <a:rPr lang="en-US" altLang="zh-CN">
                <a:cs typeface="Times New Roman" pitchFamily="18" charset="0"/>
              </a:rPr>
              <a:t>10</a:t>
            </a:r>
            <a:r>
              <a:rPr lang="zh-CN" altLang="en-US">
                <a:cs typeface="Times New Roman" pitchFamily="18" charset="0"/>
              </a:rPr>
              <a:t>。不难看出，依靠单方面的努力不一定能收到良好的效果。看来，对这一对策问题，双方最好还是握手言和，相互配合，先取得总体上的最大获利，然后再按某一双方均认为较为合理的方式来分享这一已经获得的最大获利。</a:t>
            </a:r>
          </a:p>
        </p:txBody>
      </p:sp>
      <p:sp>
        <p:nvSpPr>
          <p:cNvPr id="38919" name="Rectangle 7"/>
          <p:cNvSpPr>
            <a:spLocks noChangeArrowheads="1"/>
          </p:cNvSpPr>
          <p:nvPr/>
        </p:nvSpPr>
        <p:spPr bwMode="auto">
          <a:xfrm>
            <a:off x="468313" y="2276475"/>
            <a:ext cx="84248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例</a:t>
            </a:r>
            <a:r>
              <a:rPr lang="en-US" altLang="zh-CN">
                <a:cs typeface="Times New Roman" pitchFamily="18" charset="0"/>
              </a:rPr>
              <a:t>8.4</a:t>
            </a:r>
            <a:r>
              <a:rPr lang="zh-CN" altLang="en-US">
                <a:cs typeface="Times New Roman" pitchFamily="18" charset="0"/>
              </a:rPr>
              <a:t>说明，总获利数并非常数的对策问题（即不能转化为零和对策的问题），是一类存在着合作基础的对策问题。当然，这里还存在着一个留待解决而又十分关键的问题：如何分享总获利，如果不能达到一个双方（或各方）都能接受的“公平”的分配原则，则合作仍然不能实现。怎样建立一个“公平”的分配原则是一个较为困难的问题，将在第九章中介绍。</a:t>
            </a:r>
            <a:r>
              <a:rPr lang="zh-CN" altLang="en-US">
                <a:latin typeface="Arial" charset="0"/>
              </a:rPr>
              <a:t> </a:t>
            </a:r>
          </a:p>
        </p:txBody>
      </p:sp>
      <p:pic>
        <p:nvPicPr>
          <p:cNvPr id="38922" name="Picture 10" descr="GIFICOB003"/>
          <p:cNvPicPr>
            <a:picLocks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6227763" y="5013325"/>
            <a:ext cx="457200" cy="100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24" name="AutoShape 12"/>
          <p:cNvSpPr>
            <a:spLocks noChangeArrowheads="1"/>
          </p:cNvSpPr>
          <p:nvPr/>
        </p:nvSpPr>
        <p:spPr bwMode="auto">
          <a:xfrm>
            <a:off x="2051050" y="4292600"/>
            <a:ext cx="3816350" cy="762000"/>
          </a:xfrm>
          <a:prstGeom prst="wedgeRoundRectCallout">
            <a:avLst>
              <a:gd name="adj1" fmla="val 53954"/>
              <a:gd name="adj2" fmla="val 83333"/>
              <a:gd name="adj3" fmla="val 16667"/>
            </a:avLst>
          </a:prstGeom>
          <a:noFill/>
          <a:ln w="9525">
            <a:solidFill>
              <a:srgbClr val="008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a:solidFill>
                  <a:srgbClr val="008000"/>
                </a:solidFill>
              </a:rPr>
              <a:t>最后，我们来考察几个对策问题的实例。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 calcmode="lin" valueType="num">
                                      <p:cBhvr additive="base">
                                        <p:cTn id="7" dur="500" fill="hold"/>
                                        <p:tgtEl>
                                          <p:spTgt spid="38917"/>
                                        </p:tgtEl>
                                        <p:attrNameLst>
                                          <p:attrName>ppt_x</p:attrName>
                                        </p:attrNameLst>
                                      </p:cBhvr>
                                      <p:tavLst>
                                        <p:tav tm="0">
                                          <p:val>
                                            <p:strVal val="0-#ppt_w/2"/>
                                          </p:val>
                                        </p:tav>
                                        <p:tav tm="100000">
                                          <p:val>
                                            <p:strVal val="#ppt_x"/>
                                          </p:val>
                                        </p:tav>
                                      </p:tavLst>
                                    </p:anim>
                                    <p:anim calcmode="lin" valueType="num">
                                      <p:cBhvr additive="base">
                                        <p:cTn id="8" dur="500" fill="hold"/>
                                        <p:tgtEl>
                                          <p:spTgt spid="389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9"/>
                                        </p:tgtEl>
                                        <p:attrNameLst>
                                          <p:attrName>style.visibility</p:attrName>
                                        </p:attrNameLst>
                                      </p:cBhvr>
                                      <p:to>
                                        <p:strVal val="visible"/>
                                      </p:to>
                                    </p:set>
                                    <p:anim calcmode="lin" valueType="num">
                                      <p:cBhvr additive="base">
                                        <p:cTn id="13" dur="500" fill="hold"/>
                                        <p:tgtEl>
                                          <p:spTgt spid="38919"/>
                                        </p:tgtEl>
                                        <p:attrNameLst>
                                          <p:attrName>ppt_x</p:attrName>
                                        </p:attrNameLst>
                                      </p:cBhvr>
                                      <p:tavLst>
                                        <p:tav tm="0">
                                          <p:val>
                                            <p:strVal val="0-#ppt_w/2"/>
                                          </p:val>
                                        </p:tav>
                                        <p:tav tm="100000">
                                          <p:val>
                                            <p:strVal val="#ppt_x"/>
                                          </p:val>
                                        </p:tav>
                                      </p:tavLst>
                                    </p:anim>
                                    <p:anim calcmode="lin" valueType="num">
                                      <p:cBhvr additive="base">
                                        <p:cTn id="14" dur="500" fill="hold"/>
                                        <p:tgtEl>
                                          <p:spTgt spid="3891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52" presetClass="entr" presetSubtype="0" fill="hold" nodeType="afterEffect">
                                  <p:stCondLst>
                                    <p:cond delay="0"/>
                                  </p:stCondLst>
                                  <p:childTnLst>
                                    <p:set>
                                      <p:cBhvr>
                                        <p:cTn id="17" dur="1" fill="hold">
                                          <p:stCondLst>
                                            <p:cond delay="0"/>
                                          </p:stCondLst>
                                        </p:cTn>
                                        <p:tgtEl>
                                          <p:spTgt spid="38922"/>
                                        </p:tgtEl>
                                        <p:attrNameLst>
                                          <p:attrName>style.visibility</p:attrName>
                                        </p:attrNameLst>
                                      </p:cBhvr>
                                      <p:to>
                                        <p:strVal val="visible"/>
                                      </p:to>
                                    </p:set>
                                    <p:animScale>
                                      <p:cBhvr>
                                        <p:cTn id="18" dur="1000" decel="50000" fill="hold">
                                          <p:stCondLst>
                                            <p:cond delay="0"/>
                                          </p:stCondLst>
                                        </p:cTn>
                                        <p:tgtEl>
                                          <p:spTgt spid="389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38922"/>
                                        </p:tgtEl>
                                        <p:attrNameLst>
                                          <p:attrName>ppt_x</p:attrName>
                                          <p:attrName>ppt_y</p:attrName>
                                        </p:attrNameLst>
                                      </p:cBhvr>
                                    </p:animMotion>
                                    <p:animEffect transition="in" filter="fade">
                                      <p:cBhvr>
                                        <p:cTn id="20" dur="1000"/>
                                        <p:tgtEl>
                                          <p:spTgt spid="3892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8924"/>
                                        </p:tgtEl>
                                        <p:attrNameLst>
                                          <p:attrName>style.visibility</p:attrName>
                                        </p:attrNameLst>
                                      </p:cBhvr>
                                      <p:to>
                                        <p:strVal val="visible"/>
                                      </p:to>
                                    </p:set>
                                    <p:animEffect transition="in" filter="checkerboard(across)">
                                      <p:cBhvr>
                                        <p:cTn id="25" dur="500"/>
                                        <p:tgtEl>
                                          <p:spTgt spid="38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38919" grpId="0"/>
      <p:bldP spid="389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5"/>
          <p:cNvSpPr>
            <a:spLocks noChangeArrowheads="1"/>
          </p:cNvSpPr>
          <p:nvPr/>
        </p:nvSpPr>
        <p:spPr bwMode="auto">
          <a:xfrm>
            <a:off x="395288" y="404813"/>
            <a:ext cx="83534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8000"/>
                </a:solidFill>
                <a:latin typeface="宋体" pitchFamily="2" charset="-122"/>
                <a:cs typeface="Times New Roman" pitchFamily="18" charset="0"/>
              </a:rPr>
              <a:t>例</a:t>
            </a:r>
            <a:r>
              <a:rPr lang="en-US" altLang="zh-CN">
                <a:solidFill>
                  <a:srgbClr val="008000"/>
                </a:solidFill>
                <a:latin typeface="宋体" pitchFamily="2" charset="-122"/>
                <a:cs typeface="Times New Roman" pitchFamily="18" charset="0"/>
              </a:rPr>
              <a:t>8.6</a:t>
            </a:r>
            <a:r>
              <a:rPr lang="zh-CN" altLang="en-US">
                <a:cs typeface="Times New Roman" pitchFamily="18" charset="0"/>
              </a:rPr>
              <a:t>（战例分析）</a:t>
            </a:r>
            <a:r>
              <a:rPr lang="en-US" altLang="zh-CN">
                <a:cs typeface="Times New Roman" pitchFamily="18" charset="0"/>
              </a:rPr>
              <a:t>1944</a:t>
            </a:r>
            <a:r>
              <a:rPr lang="zh-CN" altLang="en-US">
                <a:cs typeface="Times New Roman" pitchFamily="18" charset="0"/>
              </a:rPr>
              <a:t>年</a:t>
            </a:r>
            <a:r>
              <a:rPr lang="en-US" altLang="zh-CN">
                <a:cs typeface="Times New Roman" pitchFamily="18" charset="0"/>
              </a:rPr>
              <a:t>8</a:t>
            </a:r>
            <a:r>
              <a:rPr lang="zh-CN" altLang="en-US">
                <a:cs typeface="Times New Roman" pitchFamily="18" charset="0"/>
              </a:rPr>
              <a:t>月，美军第一军和英军占领法国诺曼第不久，立即从海防前线穿过海峡，向</a:t>
            </a:r>
            <a:r>
              <a:rPr lang="en-US" altLang="zh-CN">
                <a:cs typeface="Times New Roman" pitchFamily="18" charset="0"/>
              </a:rPr>
              <a:t>Avranches</a:t>
            </a:r>
            <a:r>
              <a:rPr lang="zh-CN" altLang="en-US">
                <a:cs typeface="Times New Roman" pitchFamily="18" charset="0"/>
              </a:rPr>
              <a:t>进军。美军第一军和英军的行动直接威胁到德军第九军。美军第三军也开到了</a:t>
            </a:r>
            <a:r>
              <a:rPr lang="en-US" altLang="zh-CN">
                <a:cs typeface="Times New Roman" pitchFamily="18" charset="0"/>
              </a:rPr>
              <a:t>Avranches</a:t>
            </a:r>
            <a:r>
              <a:rPr lang="zh-CN" altLang="en-US">
                <a:cs typeface="Times New Roman" pitchFamily="18" charset="0"/>
              </a:rPr>
              <a:t>的南部，双方军队所处的地理位置如图</a:t>
            </a:r>
            <a:r>
              <a:rPr lang="en-US" altLang="zh-CN">
                <a:cs typeface="Times New Roman" pitchFamily="18" charset="0"/>
              </a:rPr>
              <a:t>8.2</a:t>
            </a:r>
            <a:r>
              <a:rPr lang="zh-CN" altLang="en-US">
                <a:cs typeface="Times New Roman" pitchFamily="18" charset="0"/>
              </a:rPr>
              <a:t>所示。</a:t>
            </a:r>
          </a:p>
        </p:txBody>
      </p:sp>
      <p:sp>
        <p:nvSpPr>
          <p:cNvPr id="39943" name="Rectangle 7"/>
          <p:cNvSpPr>
            <a:spLocks noChangeArrowheads="1"/>
          </p:cNvSpPr>
          <p:nvPr/>
        </p:nvSpPr>
        <p:spPr bwMode="auto">
          <a:xfrm>
            <a:off x="395288" y="1700213"/>
            <a:ext cx="7575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美军方面的指挥官是</a:t>
            </a:r>
            <a:r>
              <a:rPr lang="en-US" altLang="zh-CN">
                <a:cs typeface="Times New Roman" pitchFamily="18" charset="0"/>
              </a:rPr>
              <a:t>Bradley</a:t>
            </a:r>
            <a:r>
              <a:rPr lang="zh-CN" altLang="en-US">
                <a:cs typeface="Times New Roman" pitchFamily="18" charset="0"/>
              </a:rPr>
              <a:t>将军，德军指挥官是</a:t>
            </a:r>
            <a:r>
              <a:rPr lang="en-US" altLang="zh-CN">
                <a:cs typeface="Times New Roman" pitchFamily="18" charset="0"/>
              </a:rPr>
              <a:t>Von Kluge</a:t>
            </a:r>
            <a:r>
              <a:rPr lang="zh-CN" altLang="en-US">
                <a:cs typeface="Times New Roman" pitchFamily="18" charset="0"/>
              </a:rPr>
              <a:t>将军。</a:t>
            </a:r>
          </a:p>
        </p:txBody>
      </p:sp>
      <p:sp>
        <p:nvSpPr>
          <p:cNvPr id="39945" name="Rectangle 9"/>
          <p:cNvSpPr>
            <a:spLocks noChangeArrowheads="1"/>
          </p:cNvSpPr>
          <p:nvPr/>
        </p:nvSpPr>
        <p:spPr bwMode="auto">
          <a:xfrm>
            <a:off x="395288" y="2108200"/>
            <a:ext cx="439261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cs typeface="Times New Roman" pitchFamily="18" charset="0"/>
              </a:rPr>
              <a:t>Von Kluge</a:t>
            </a:r>
            <a:r>
              <a:rPr lang="zh-CN" altLang="en-US">
                <a:cs typeface="Times New Roman" pitchFamily="18" charset="0"/>
              </a:rPr>
              <a:t>将军面临的问题是或者向西进攻，加强他的西部防线，切断美军援助；或者撤退到东部，占据塞那河流域的有利地形，并能得到德军第十五军的援助。</a:t>
            </a:r>
          </a:p>
        </p:txBody>
      </p:sp>
      <p:sp>
        <p:nvSpPr>
          <p:cNvPr id="39947" name="Rectangle 11"/>
          <p:cNvSpPr>
            <a:spLocks noChangeArrowheads="1"/>
          </p:cNvSpPr>
          <p:nvPr/>
        </p:nvSpPr>
        <p:spPr bwMode="auto">
          <a:xfrm>
            <a:off x="323850" y="3724275"/>
            <a:ext cx="44640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cs typeface="Times New Roman" pitchFamily="18" charset="0"/>
              </a:rPr>
              <a:t>Bradley</a:t>
            </a:r>
            <a:r>
              <a:rPr lang="zh-CN" altLang="en-US">
                <a:cs typeface="Times New Roman" pitchFamily="18" charset="0"/>
              </a:rPr>
              <a:t>将军的问题是如何调动他的后备军，后备军驻扎在海峡南部。</a:t>
            </a:r>
            <a:r>
              <a:rPr lang="en-US" altLang="zh-CN">
                <a:cs typeface="Times New Roman" pitchFamily="18" charset="0"/>
              </a:rPr>
              <a:t>Bradley</a:t>
            </a:r>
            <a:r>
              <a:rPr lang="zh-CN" altLang="en-US">
                <a:cs typeface="Times New Roman" pitchFamily="18" charset="0"/>
              </a:rPr>
              <a:t>将军有三种可供选择的策略：他可以命令后备军原地待命，当海峡形势危急时支援第一军或出击东部敌人，以减轻第一军的压力。</a:t>
            </a:r>
          </a:p>
        </p:txBody>
      </p:sp>
      <p:sp>
        <p:nvSpPr>
          <p:cNvPr id="39949" name="Rectangle 13"/>
          <p:cNvSpPr>
            <a:spLocks noChangeArrowheads="1"/>
          </p:cNvSpPr>
          <p:nvPr/>
        </p:nvSpPr>
        <p:spPr bwMode="auto">
          <a:xfrm>
            <a:off x="323850" y="5984875"/>
            <a:ext cx="710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双方应如何决策，使自己能有较大的机会赢得战争的胜利呢？</a:t>
            </a:r>
            <a:r>
              <a:rPr lang="zh-CN" altLang="en-US" sz="1800">
                <a:latin typeface="Arial" charset="0"/>
              </a:rPr>
              <a:t> </a:t>
            </a:r>
          </a:p>
        </p:txBody>
      </p:sp>
      <p:pic>
        <p:nvPicPr>
          <p:cNvPr id="39950" name="Picture 14" descr="a2"/>
          <p:cNvPicPr>
            <a:picLocks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5148263" y="2133600"/>
            <a:ext cx="3333750" cy="3810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941"/>
                                        </p:tgtEl>
                                        <p:attrNameLst>
                                          <p:attrName>style.visibility</p:attrName>
                                        </p:attrNameLst>
                                      </p:cBhvr>
                                      <p:to>
                                        <p:strVal val="visible"/>
                                      </p:to>
                                    </p:set>
                                    <p:anim calcmode="lin" valueType="num">
                                      <p:cBhvr additive="base">
                                        <p:cTn id="7" dur="500" fill="hold"/>
                                        <p:tgtEl>
                                          <p:spTgt spid="39941"/>
                                        </p:tgtEl>
                                        <p:attrNameLst>
                                          <p:attrName>ppt_x</p:attrName>
                                        </p:attrNameLst>
                                      </p:cBhvr>
                                      <p:tavLst>
                                        <p:tav tm="0">
                                          <p:val>
                                            <p:strVal val="0-#ppt_w/2"/>
                                          </p:val>
                                        </p:tav>
                                        <p:tav tm="100000">
                                          <p:val>
                                            <p:strVal val="#ppt_x"/>
                                          </p:val>
                                        </p:tav>
                                      </p:tavLst>
                                    </p:anim>
                                    <p:anim calcmode="lin" valueType="num">
                                      <p:cBhvr additive="base">
                                        <p:cTn id="8" dur="500" fill="hold"/>
                                        <p:tgtEl>
                                          <p:spTgt spid="39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43"/>
                                        </p:tgtEl>
                                        <p:attrNameLst>
                                          <p:attrName>style.visibility</p:attrName>
                                        </p:attrNameLst>
                                      </p:cBhvr>
                                      <p:to>
                                        <p:strVal val="visible"/>
                                      </p:to>
                                    </p:set>
                                    <p:anim calcmode="lin" valueType="num">
                                      <p:cBhvr additive="base">
                                        <p:cTn id="13" dur="500" fill="hold"/>
                                        <p:tgtEl>
                                          <p:spTgt spid="39943"/>
                                        </p:tgtEl>
                                        <p:attrNameLst>
                                          <p:attrName>ppt_x</p:attrName>
                                        </p:attrNameLst>
                                      </p:cBhvr>
                                      <p:tavLst>
                                        <p:tav tm="0">
                                          <p:val>
                                            <p:strVal val="0-#ppt_w/2"/>
                                          </p:val>
                                        </p:tav>
                                        <p:tav tm="100000">
                                          <p:val>
                                            <p:strVal val="#ppt_x"/>
                                          </p:val>
                                        </p:tav>
                                      </p:tavLst>
                                    </p:anim>
                                    <p:anim calcmode="lin" valueType="num">
                                      <p:cBhvr additive="base">
                                        <p:cTn id="14" dur="500" fill="hold"/>
                                        <p:tgtEl>
                                          <p:spTgt spid="399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45"/>
                                        </p:tgtEl>
                                        <p:attrNameLst>
                                          <p:attrName>style.visibility</p:attrName>
                                        </p:attrNameLst>
                                      </p:cBhvr>
                                      <p:to>
                                        <p:strVal val="visible"/>
                                      </p:to>
                                    </p:set>
                                    <p:anim calcmode="lin" valueType="num">
                                      <p:cBhvr additive="base">
                                        <p:cTn id="19" dur="500" fill="hold"/>
                                        <p:tgtEl>
                                          <p:spTgt spid="39945"/>
                                        </p:tgtEl>
                                        <p:attrNameLst>
                                          <p:attrName>ppt_x</p:attrName>
                                        </p:attrNameLst>
                                      </p:cBhvr>
                                      <p:tavLst>
                                        <p:tav tm="0">
                                          <p:val>
                                            <p:strVal val="0-#ppt_w/2"/>
                                          </p:val>
                                        </p:tav>
                                        <p:tav tm="100000">
                                          <p:val>
                                            <p:strVal val="#ppt_x"/>
                                          </p:val>
                                        </p:tav>
                                      </p:tavLst>
                                    </p:anim>
                                    <p:anim calcmode="lin" valueType="num">
                                      <p:cBhvr additive="base">
                                        <p:cTn id="20" dur="500" fill="hold"/>
                                        <p:tgtEl>
                                          <p:spTgt spid="3994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947"/>
                                        </p:tgtEl>
                                        <p:attrNameLst>
                                          <p:attrName>style.visibility</p:attrName>
                                        </p:attrNameLst>
                                      </p:cBhvr>
                                      <p:to>
                                        <p:strVal val="visible"/>
                                      </p:to>
                                    </p:set>
                                    <p:anim calcmode="lin" valueType="num">
                                      <p:cBhvr additive="base">
                                        <p:cTn id="25" dur="500" fill="hold"/>
                                        <p:tgtEl>
                                          <p:spTgt spid="39947"/>
                                        </p:tgtEl>
                                        <p:attrNameLst>
                                          <p:attrName>ppt_x</p:attrName>
                                        </p:attrNameLst>
                                      </p:cBhvr>
                                      <p:tavLst>
                                        <p:tav tm="0">
                                          <p:val>
                                            <p:strVal val="0-#ppt_w/2"/>
                                          </p:val>
                                        </p:tav>
                                        <p:tav tm="100000">
                                          <p:val>
                                            <p:strVal val="#ppt_x"/>
                                          </p:val>
                                        </p:tav>
                                      </p:tavLst>
                                    </p:anim>
                                    <p:anim calcmode="lin" valueType="num">
                                      <p:cBhvr additive="base">
                                        <p:cTn id="26" dur="500" fill="hold"/>
                                        <p:tgtEl>
                                          <p:spTgt spid="3994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39950"/>
                                        </p:tgtEl>
                                        <p:attrNameLst>
                                          <p:attrName>style.visibility</p:attrName>
                                        </p:attrNameLst>
                                      </p:cBhvr>
                                      <p:to>
                                        <p:strVal val="visible"/>
                                      </p:to>
                                    </p:set>
                                    <p:animEffect transition="in" filter="checkerboard(across)">
                                      <p:cBhvr>
                                        <p:cTn id="31" dur="500"/>
                                        <p:tgtEl>
                                          <p:spTgt spid="3995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7" presetClass="entr" presetSubtype="0" fill="hold" grpId="0" nodeType="clickEffect">
                                  <p:stCondLst>
                                    <p:cond delay="0"/>
                                  </p:stCondLst>
                                  <p:childTnLst>
                                    <p:set>
                                      <p:cBhvr>
                                        <p:cTn id="35" dur="1" fill="hold">
                                          <p:stCondLst>
                                            <p:cond delay="0"/>
                                          </p:stCondLst>
                                        </p:cTn>
                                        <p:tgtEl>
                                          <p:spTgt spid="39949"/>
                                        </p:tgtEl>
                                        <p:attrNameLst>
                                          <p:attrName>style.visibility</p:attrName>
                                        </p:attrNameLst>
                                      </p:cBhvr>
                                      <p:to>
                                        <p:strVal val="visible"/>
                                      </p:to>
                                    </p:set>
                                    <p:animEffect transition="in" filter="fade">
                                      <p:cBhvr>
                                        <p:cTn id="36" dur="1000"/>
                                        <p:tgtEl>
                                          <p:spTgt spid="39949"/>
                                        </p:tgtEl>
                                      </p:cBhvr>
                                    </p:animEffect>
                                    <p:anim calcmode="lin" valueType="num">
                                      <p:cBhvr>
                                        <p:cTn id="37" dur="1000" fill="hold"/>
                                        <p:tgtEl>
                                          <p:spTgt spid="39949"/>
                                        </p:tgtEl>
                                        <p:attrNameLst>
                                          <p:attrName>ppt_x</p:attrName>
                                        </p:attrNameLst>
                                      </p:cBhvr>
                                      <p:tavLst>
                                        <p:tav tm="0">
                                          <p:val>
                                            <p:strVal val="#ppt_x"/>
                                          </p:val>
                                        </p:tav>
                                        <p:tav tm="100000">
                                          <p:val>
                                            <p:strVal val="#ppt_x"/>
                                          </p:val>
                                        </p:tav>
                                      </p:tavLst>
                                    </p:anim>
                                    <p:anim calcmode="lin" valueType="num">
                                      <p:cBhvr>
                                        <p:cTn id="38" dur="900" decel="100000" fill="hold"/>
                                        <p:tgtEl>
                                          <p:spTgt spid="39949"/>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994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P spid="39943" grpId="0"/>
      <p:bldP spid="39945" grpId="0"/>
      <p:bldP spid="39947" grpId="0"/>
      <p:bldP spid="399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ChangeArrowheads="1"/>
          </p:cNvSpPr>
          <p:nvPr/>
        </p:nvSpPr>
        <p:spPr bwMode="auto">
          <a:xfrm>
            <a:off x="242888" y="295275"/>
            <a:ext cx="8937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FF5050"/>
                </a:solidFill>
                <a:cs typeface="Times New Roman" pitchFamily="18" charset="0"/>
              </a:rPr>
              <a:t>我们将用建立矩阵对策模型的方法，来试图求得双方的最优策略。模型假设：</a:t>
            </a:r>
            <a:r>
              <a:rPr lang="zh-CN" altLang="en-US" sz="1800">
                <a:latin typeface="Arial" charset="0"/>
              </a:rPr>
              <a:t> </a:t>
            </a:r>
          </a:p>
        </p:txBody>
      </p:sp>
      <p:sp>
        <p:nvSpPr>
          <p:cNvPr id="40967" name="Rectangle 7"/>
          <p:cNvSpPr>
            <a:spLocks noChangeArrowheads="1"/>
          </p:cNvSpPr>
          <p:nvPr/>
        </p:nvSpPr>
        <p:spPr bwMode="auto">
          <a:xfrm>
            <a:off x="585788" y="836613"/>
            <a:ext cx="7545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cs typeface="Times New Roman" pitchFamily="18" charset="0"/>
              </a:rPr>
              <a:t>1</a:t>
            </a:r>
            <a:r>
              <a:rPr lang="zh-CN" altLang="en-US">
                <a:cs typeface="Times New Roman" pitchFamily="18" charset="0"/>
              </a:rPr>
              <a:t>、</a:t>
            </a:r>
            <a:r>
              <a:rPr lang="en-US" altLang="zh-CN">
                <a:cs typeface="Times New Roman" pitchFamily="18" charset="0"/>
              </a:rPr>
              <a:t>Bradley</a:t>
            </a:r>
            <a:r>
              <a:rPr lang="zh-CN" altLang="en-US">
                <a:cs typeface="Times New Roman" pitchFamily="18" charset="0"/>
              </a:rPr>
              <a:t>将军和</a:t>
            </a:r>
            <a:r>
              <a:rPr lang="en-US" altLang="zh-CN">
                <a:cs typeface="Times New Roman" pitchFamily="18" charset="0"/>
              </a:rPr>
              <a:t>Von Kluge</a:t>
            </a:r>
            <a:r>
              <a:rPr lang="zh-CN" altLang="en-US">
                <a:cs typeface="Times New Roman" pitchFamily="18" charset="0"/>
              </a:rPr>
              <a:t>将军分别为对策问题的局中人</a:t>
            </a:r>
            <a:r>
              <a:rPr lang="en-US" altLang="zh-CN">
                <a:cs typeface="Times New Roman" pitchFamily="18" charset="0"/>
              </a:rPr>
              <a:t>A</a:t>
            </a:r>
            <a:r>
              <a:rPr lang="zh-CN" altLang="en-US">
                <a:cs typeface="Times New Roman" pitchFamily="18" charset="0"/>
              </a:rPr>
              <a:t>和</a:t>
            </a:r>
            <a:r>
              <a:rPr lang="en-US" altLang="zh-CN">
                <a:cs typeface="Times New Roman" pitchFamily="18" charset="0"/>
              </a:rPr>
              <a:t>B</a:t>
            </a:r>
            <a:r>
              <a:rPr lang="zh-CN" altLang="en-US">
                <a:cs typeface="Times New Roman" pitchFamily="18" charset="0"/>
              </a:rPr>
              <a:t>。</a:t>
            </a:r>
          </a:p>
        </p:txBody>
      </p:sp>
      <p:sp>
        <p:nvSpPr>
          <p:cNvPr id="40983" name="Rectangle 23"/>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0989" name="Group 29"/>
          <p:cNvGrpSpPr>
            <a:grpSpLocks/>
          </p:cNvGrpSpPr>
          <p:nvPr/>
        </p:nvGrpSpPr>
        <p:grpSpPr bwMode="auto">
          <a:xfrm>
            <a:off x="592138" y="1358900"/>
            <a:ext cx="8156575" cy="701675"/>
            <a:chOff x="373" y="857"/>
            <a:chExt cx="5138" cy="442"/>
          </a:xfrm>
        </p:grpSpPr>
        <p:sp>
          <p:nvSpPr>
            <p:cNvPr id="40981" name="Text Box 21"/>
            <p:cNvSpPr txBox="1">
              <a:spLocks noChangeArrowheads="1"/>
            </p:cNvSpPr>
            <p:nvPr/>
          </p:nvSpPr>
          <p:spPr bwMode="auto">
            <a:xfrm>
              <a:off x="373" y="857"/>
              <a:ext cx="513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cs typeface="Times New Roman" pitchFamily="18" charset="0"/>
                </a:rPr>
                <a:t>2</a:t>
              </a:r>
              <a:r>
                <a:rPr lang="zh-CN" altLang="en-US">
                  <a:solidFill>
                    <a:srgbClr val="000000"/>
                  </a:solidFill>
                  <a:cs typeface="Times New Roman" pitchFamily="18" charset="0"/>
                </a:rPr>
                <a:t>、局中人</a:t>
              </a:r>
              <a:r>
                <a:rPr lang="en-US" altLang="zh-CN">
                  <a:solidFill>
                    <a:srgbClr val="000000"/>
                  </a:solidFill>
                  <a:cs typeface="Times New Roman" pitchFamily="18" charset="0"/>
                </a:rPr>
                <a:t>A</a:t>
              </a:r>
              <a:r>
                <a:rPr lang="zh-CN" altLang="en-US">
                  <a:solidFill>
                    <a:srgbClr val="000000"/>
                  </a:solidFill>
                  <a:cs typeface="Times New Roman" pitchFamily="18" charset="0"/>
                </a:rPr>
                <a:t>的策略集合为</a:t>
              </a:r>
              <a:r>
                <a:rPr lang="en-US" altLang="zh-CN" i="1">
                  <a:solidFill>
                    <a:srgbClr val="000000"/>
                  </a:solidFill>
                  <a:cs typeface="Times New Roman" pitchFamily="18" charset="0"/>
                </a:rPr>
                <a:t>S</a:t>
              </a:r>
              <a:r>
                <a:rPr lang="en-US" altLang="zh-CN" i="1" baseline="-30000">
                  <a:solidFill>
                    <a:srgbClr val="000000"/>
                  </a:solidFill>
                  <a:cs typeface="Times New Roman" pitchFamily="18" charset="0"/>
                </a:rPr>
                <a:t>A</a:t>
              </a:r>
              <a:r>
                <a:rPr lang="en-US" altLang="zh-CN">
                  <a:solidFill>
                    <a:srgbClr val="000000"/>
                  </a:solidFill>
                  <a:cs typeface="Times New Roman" pitchFamily="18" charset="0"/>
                </a:rPr>
                <a:t> = {    </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     </a:t>
              </a:r>
              <a:r>
                <a:rPr lang="en-US" altLang="zh-CN" baseline="-30000">
                  <a:solidFill>
                    <a:srgbClr val="000000"/>
                  </a:solidFill>
                  <a:cs typeface="Times New Roman" pitchFamily="18" charset="0"/>
                </a:rPr>
                <a:t>2</a:t>
              </a:r>
              <a:r>
                <a:rPr lang="en-US" altLang="zh-CN">
                  <a:solidFill>
                    <a:srgbClr val="000000"/>
                  </a:solidFill>
                  <a:cs typeface="Times New Roman" pitchFamily="18" charset="0"/>
                </a:rPr>
                <a:t>,    </a:t>
              </a:r>
              <a:r>
                <a:rPr lang="en-US" altLang="zh-CN" baseline="-30000">
                  <a:solidFill>
                    <a:srgbClr val="000000"/>
                  </a:solidFill>
                  <a:cs typeface="Times New Roman" pitchFamily="18" charset="0"/>
                </a:rPr>
                <a:t>3</a:t>
              </a:r>
              <a:r>
                <a:rPr lang="en-US" altLang="zh-CN">
                  <a:solidFill>
                    <a:srgbClr val="000000"/>
                  </a:solidFill>
                  <a:cs typeface="Times New Roman" pitchFamily="18" charset="0"/>
                </a:rPr>
                <a:t>}</a:t>
              </a:r>
              <a:r>
                <a:rPr lang="zh-CN" altLang="en-US">
                  <a:solidFill>
                    <a:srgbClr val="000000"/>
                  </a:solidFill>
                  <a:cs typeface="Times New Roman" pitchFamily="18" charset="0"/>
                </a:rPr>
                <a:t>，其中：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为后备军增援保卫海峡；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为后备军东征，切断德军后路；   </a:t>
              </a:r>
              <a:r>
                <a:rPr lang="en-US" altLang="zh-CN" baseline="-30000">
                  <a:solidFill>
                    <a:srgbClr val="000000"/>
                  </a:solidFill>
                  <a:cs typeface="Times New Roman" pitchFamily="18" charset="0"/>
                </a:rPr>
                <a:t>3</a:t>
              </a:r>
              <a:r>
                <a:rPr lang="zh-CN" altLang="en-US">
                  <a:solidFill>
                    <a:srgbClr val="000000"/>
                  </a:solidFill>
                  <a:cs typeface="Times New Roman" pitchFamily="18" charset="0"/>
                </a:rPr>
                <a:t>为后备军待命</a:t>
              </a:r>
              <a:r>
                <a:rPr lang="zh-CN" altLang="en-US">
                  <a:latin typeface="Arial" charset="0"/>
                </a:rPr>
                <a:t> </a:t>
              </a:r>
            </a:p>
          </p:txBody>
        </p:sp>
        <p:graphicFrame>
          <p:nvGraphicFramePr>
            <p:cNvPr id="40982" name="Object 22"/>
            <p:cNvGraphicFramePr>
              <a:graphicFrameLocks noChangeAspect="1"/>
            </p:cNvGraphicFramePr>
            <p:nvPr/>
          </p:nvGraphicFramePr>
          <p:xfrm>
            <a:off x="2653" y="890"/>
            <a:ext cx="226" cy="212"/>
          </p:xfrm>
          <a:graphic>
            <a:graphicData uri="http://schemas.openxmlformats.org/presentationml/2006/ole">
              <mc:AlternateContent xmlns:mc="http://schemas.openxmlformats.org/markup-compatibility/2006">
                <mc:Choice xmlns:v="urn:schemas-microsoft-com:vml" Requires="v">
                  <p:oleObj spid="_x0000_s41028" r:id="rId3" imgW="152334" imgH="139639" progId="Equation.DSMT4">
                    <p:embed/>
                  </p:oleObj>
                </mc:Choice>
                <mc:Fallback>
                  <p:oleObj r:id="rId3" imgW="152334" imgH="139639"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 y="890"/>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84" name="Object 24"/>
            <p:cNvGraphicFramePr>
              <a:graphicFrameLocks noChangeAspect="1"/>
            </p:cNvGraphicFramePr>
            <p:nvPr/>
          </p:nvGraphicFramePr>
          <p:xfrm>
            <a:off x="2925" y="890"/>
            <a:ext cx="226" cy="212"/>
          </p:xfrm>
          <a:graphic>
            <a:graphicData uri="http://schemas.openxmlformats.org/presentationml/2006/ole">
              <mc:AlternateContent xmlns:mc="http://schemas.openxmlformats.org/markup-compatibility/2006">
                <mc:Choice xmlns:v="urn:schemas-microsoft-com:vml" Requires="v">
                  <p:oleObj spid="_x0000_s41029" r:id="rId5" imgW="152334" imgH="139639" progId="Equation.DSMT4">
                    <p:embed/>
                  </p:oleObj>
                </mc:Choice>
                <mc:Fallback>
                  <p:oleObj r:id="rId5" imgW="152334" imgH="139639"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 y="890"/>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85" name="Object 25"/>
            <p:cNvGraphicFramePr>
              <a:graphicFrameLocks noChangeAspect="1"/>
            </p:cNvGraphicFramePr>
            <p:nvPr/>
          </p:nvGraphicFramePr>
          <p:xfrm>
            <a:off x="3152" y="905"/>
            <a:ext cx="226" cy="212"/>
          </p:xfrm>
          <a:graphic>
            <a:graphicData uri="http://schemas.openxmlformats.org/presentationml/2006/ole">
              <mc:AlternateContent xmlns:mc="http://schemas.openxmlformats.org/markup-compatibility/2006">
                <mc:Choice xmlns:v="urn:schemas-microsoft-com:vml" Requires="v">
                  <p:oleObj spid="_x0000_s41030" r:id="rId6" imgW="152334" imgH="139639" progId="Equation.DSMT4">
                    <p:embed/>
                  </p:oleObj>
                </mc:Choice>
                <mc:Fallback>
                  <p:oleObj r:id="rId6" imgW="152334" imgH="139639"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905"/>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86" name="Object 26"/>
            <p:cNvGraphicFramePr>
              <a:graphicFrameLocks noChangeAspect="1"/>
            </p:cNvGraphicFramePr>
            <p:nvPr/>
          </p:nvGraphicFramePr>
          <p:xfrm>
            <a:off x="4015" y="890"/>
            <a:ext cx="226" cy="212"/>
          </p:xfrm>
          <a:graphic>
            <a:graphicData uri="http://schemas.openxmlformats.org/presentationml/2006/ole">
              <mc:AlternateContent xmlns:mc="http://schemas.openxmlformats.org/markup-compatibility/2006">
                <mc:Choice xmlns:v="urn:schemas-microsoft-com:vml" Requires="v">
                  <p:oleObj spid="_x0000_s41031" r:id="rId7" imgW="152334" imgH="139639" progId="Equation.DSMT4">
                    <p:embed/>
                  </p:oleObj>
                </mc:Choice>
                <mc:Fallback>
                  <p:oleObj r:id="rId7" imgW="152334" imgH="139639"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 y="890"/>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87" name="Object 27"/>
            <p:cNvGraphicFramePr>
              <a:graphicFrameLocks noChangeAspect="1"/>
            </p:cNvGraphicFramePr>
            <p:nvPr/>
          </p:nvGraphicFramePr>
          <p:xfrm>
            <a:off x="1021" y="1071"/>
            <a:ext cx="226" cy="212"/>
          </p:xfrm>
          <a:graphic>
            <a:graphicData uri="http://schemas.openxmlformats.org/presentationml/2006/ole">
              <mc:AlternateContent xmlns:mc="http://schemas.openxmlformats.org/markup-compatibility/2006">
                <mc:Choice xmlns:v="urn:schemas-microsoft-com:vml" Requires="v">
                  <p:oleObj spid="_x0000_s41032" r:id="rId8" imgW="152334" imgH="139639" progId="Equation.DSMT4">
                    <p:embed/>
                  </p:oleObj>
                </mc:Choice>
                <mc:Fallback>
                  <p:oleObj r:id="rId8" imgW="152334" imgH="139639"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 y="1071"/>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88" name="Object 28"/>
            <p:cNvGraphicFramePr>
              <a:graphicFrameLocks noChangeAspect="1"/>
            </p:cNvGraphicFramePr>
            <p:nvPr/>
          </p:nvGraphicFramePr>
          <p:xfrm>
            <a:off x="3425" y="1071"/>
            <a:ext cx="226" cy="212"/>
          </p:xfrm>
          <a:graphic>
            <a:graphicData uri="http://schemas.openxmlformats.org/presentationml/2006/ole">
              <mc:AlternateContent xmlns:mc="http://schemas.openxmlformats.org/markup-compatibility/2006">
                <mc:Choice xmlns:v="urn:schemas-microsoft-com:vml" Requires="v">
                  <p:oleObj spid="_x0000_s41033" r:id="rId9" imgW="152334" imgH="139639" progId="Equation.DSMT4">
                    <p:embed/>
                  </p:oleObj>
                </mc:Choice>
                <mc:Fallback>
                  <p:oleObj r:id="rId9" imgW="152334" imgH="139639"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5" y="1071"/>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992" name="Rectangle 3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0997" name="Group 37"/>
          <p:cNvGrpSpPr>
            <a:grpSpLocks/>
          </p:cNvGrpSpPr>
          <p:nvPr/>
        </p:nvGrpSpPr>
        <p:grpSpPr bwMode="auto">
          <a:xfrm>
            <a:off x="592138" y="2151063"/>
            <a:ext cx="8228012" cy="701675"/>
            <a:chOff x="373" y="1254"/>
            <a:chExt cx="5183" cy="442"/>
          </a:xfrm>
        </p:grpSpPr>
        <p:sp>
          <p:nvSpPr>
            <p:cNvPr id="40990" name="Text Box 30"/>
            <p:cNvSpPr txBox="1">
              <a:spLocks noChangeArrowheads="1"/>
            </p:cNvSpPr>
            <p:nvPr/>
          </p:nvSpPr>
          <p:spPr bwMode="auto">
            <a:xfrm>
              <a:off x="373" y="1254"/>
              <a:ext cx="518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cs typeface="Times New Roman" pitchFamily="18" charset="0"/>
                </a:rPr>
                <a:t>3</a:t>
              </a:r>
              <a:r>
                <a:rPr lang="zh-CN" altLang="en-US">
                  <a:solidFill>
                    <a:srgbClr val="000000"/>
                  </a:solidFill>
                  <a:cs typeface="Times New Roman" pitchFamily="18" charset="0"/>
                </a:rPr>
                <a:t>、局中人</a:t>
              </a:r>
              <a:r>
                <a:rPr lang="en-US" altLang="zh-CN">
                  <a:solidFill>
                    <a:srgbClr val="000000"/>
                  </a:solidFill>
                  <a:cs typeface="Times New Roman" pitchFamily="18" charset="0"/>
                </a:rPr>
                <a:t>B</a:t>
              </a:r>
              <a:r>
                <a:rPr lang="zh-CN" altLang="en-US">
                  <a:solidFill>
                    <a:srgbClr val="000000"/>
                  </a:solidFill>
                  <a:cs typeface="Times New Roman" pitchFamily="18" charset="0"/>
                </a:rPr>
                <a:t>的策略集合为</a:t>
              </a:r>
              <a:r>
                <a:rPr lang="en-US" altLang="zh-CN" i="1">
                  <a:solidFill>
                    <a:srgbClr val="000000"/>
                  </a:solidFill>
                  <a:cs typeface="Times New Roman" pitchFamily="18" charset="0"/>
                </a:rPr>
                <a:t>S</a:t>
              </a:r>
              <a:r>
                <a:rPr lang="en-US" altLang="zh-CN" i="1" baseline="-30000">
                  <a:solidFill>
                    <a:srgbClr val="000000"/>
                  </a:solidFill>
                  <a:cs typeface="Times New Roman" pitchFamily="18" charset="0"/>
                </a:rPr>
                <a:t>B</a:t>
              </a:r>
              <a:r>
                <a:rPr lang="en-US" altLang="zh-CN">
                  <a:solidFill>
                    <a:srgbClr val="000000"/>
                  </a:solidFill>
                  <a:cs typeface="Times New Roman" pitchFamily="18" charset="0"/>
                </a:rPr>
                <a:t> = {    </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    </a:t>
              </a:r>
              <a:r>
                <a:rPr lang="en-US" altLang="zh-CN" baseline="-30000">
                  <a:solidFill>
                    <a:srgbClr val="000000"/>
                  </a:solidFill>
                  <a:cs typeface="Times New Roman" pitchFamily="18" charset="0"/>
                </a:rPr>
                <a:t>2</a:t>
              </a:r>
              <a:r>
                <a:rPr lang="en-US" altLang="zh-CN">
                  <a:solidFill>
                    <a:srgbClr val="000000"/>
                  </a:solidFill>
                  <a:cs typeface="Times New Roman" pitchFamily="18" charset="0"/>
                </a:rPr>
                <a:t>}</a:t>
              </a:r>
              <a:r>
                <a:rPr lang="zh-CN" altLang="en-US">
                  <a:solidFill>
                    <a:srgbClr val="000000"/>
                  </a:solidFill>
                  <a:cs typeface="Times New Roman" pitchFamily="18" charset="0"/>
                </a:rPr>
                <a:t>，其中：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为德国向西进攻海峡，切断美军援助；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为德军撤退到东部，占领塞纳河流域有利地形。</a:t>
              </a:r>
            </a:p>
          </p:txBody>
        </p:sp>
        <p:graphicFrame>
          <p:nvGraphicFramePr>
            <p:cNvPr id="40991" name="Object 31"/>
            <p:cNvGraphicFramePr>
              <a:graphicFrameLocks noChangeAspect="1"/>
            </p:cNvGraphicFramePr>
            <p:nvPr/>
          </p:nvGraphicFramePr>
          <p:xfrm>
            <a:off x="2653" y="1286"/>
            <a:ext cx="194" cy="227"/>
          </p:xfrm>
          <a:graphic>
            <a:graphicData uri="http://schemas.openxmlformats.org/presentationml/2006/ole">
              <mc:AlternateContent xmlns:mc="http://schemas.openxmlformats.org/markup-compatibility/2006">
                <mc:Choice xmlns:v="urn:schemas-microsoft-com:vml" Requires="v">
                  <p:oleObj spid="_x0000_s41034" r:id="rId10" imgW="164957" imgH="203024" progId="Equation.DSMT4">
                    <p:embed/>
                  </p:oleObj>
                </mc:Choice>
                <mc:Fallback>
                  <p:oleObj r:id="rId10" imgW="164957" imgH="203024" progId="Equation.DSMT4">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3" y="1286"/>
                          <a:ext cx="19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3" name="Object 33"/>
            <p:cNvGraphicFramePr>
              <a:graphicFrameLocks noChangeAspect="1"/>
            </p:cNvGraphicFramePr>
            <p:nvPr/>
          </p:nvGraphicFramePr>
          <p:xfrm>
            <a:off x="2880" y="1286"/>
            <a:ext cx="194" cy="227"/>
          </p:xfrm>
          <a:graphic>
            <a:graphicData uri="http://schemas.openxmlformats.org/presentationml/2006/ole">
              <mc:AlternateContent xmlns:mc="http://schemas.openxmlformats.org/markup-compatibility/2006">
                <mc:Choice xmlns:v="urn:schemas-microsoft-com:vml" Requires="v">
                  <p:oleObj spid="_x0000_s41035" r:id="rId12" imgW="164957" imgH="203024" progId="Equation.DSMT4">
                    <p:embed/>
                  </p:oleObj>
                </mc:Choice>
                <mc:Fallback>
                  <p:oleObj r:id="rId12" imgW="164957" imgH="203024" progId="Equation.DSMT4">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0" y="1286"/>
                          <a:ext cx="19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4" name="Object 34"/>
            <p:cNvGraphicFramePr>
              <a:graphicFrameLocks noChangeAspect="1"/>
            </p:cNvGraphicFramePr>
            <p:nvPr/>
          </p:nvGraphicFramePr>
          <p:xfrm>
            <a:off x="3742" y="1286"/>
            <a:ext cx="194" cy="227"/>
          </p:xfrm>
          <a:graphic>
            <a:graphicData uri="http://schemas.openxmlformats.org/presentationml/2006/ole">
              <mc:AlternateContent xmlns:mc="http://schemas.openxmlformats.org/markup-compatibility/2006">
                <mc:Choice xmlns:v="urn:schemas-microsoft-com:vml" Requires="v">
                  <p:oleObj spid="_x0000_s41036" r:id="rId13" imgW="164957" imgH="203024" progId="Equation.DSMT4">
                    <p:embed/>
                  </p:oleObj>
                </mc:Choice>
                <mc:Fallback>
                  <p:oleObj r:id="rId13" imgW="164957" imgH="203024" progId="Equation.DSMT4">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2" y="1286"/>
                          <a:ext cx="19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5" name="Object 35"/>
            <p:cNvGraphicFramePr>
              <a:graphicFrameLocks noChangeAspect="1"/>
            </p:cNvGraphicFramePr>
            <p:nvPr/>
          </p:nvGraphicFramePr>
          <p:xfrm>
            <a:off x="1837" y="1467"/>
            <a:ext cx="194" cy="227"/>
          </p:xfrm>
          <a:graphic>
            <a:graphicData uri="http://schemas.openxmlformats.org/presentationml/2006/ole">
              <mc:AlternateContent xmlns:mc="http://schemas.openxmlformats.org/markup-compatibility/2006">
                <mc:Choice xmlns:v="urn:schemas-microsoft-com:vml" Requires="v">
                  <p:oleObj spid="_x0000_s41037" r:id="rId14" imgW="164957" imgH="203024" progId="Equation.DSMT4">
                    <p:embed/>
                  </p:oleObj>
                </mc:Choice>
                <mc:Fallback>
                  <p:oleObj r:id="rId14" imgW="164957" imgH="203024" progId="Equation.DSMT4">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7" y="1467"/>
                          <a:ext cx="19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000" name="Rectangle 4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1001" name="Group 41"/>
          <p:cNvGrpSpPr>
            <a:grpSpLocks/>
          </p:cNvGrpSpPr>
          <p:nvPr/>
        </p:nvGrpSpPr>
        <p:grpSpPr bwMode="auto">
          <a:xfrm>
            <a:off x="590550" y="2997200"/>
            <a:ext cx="8085138" cy="647700"/>
            <a:chOff x="372" y="1706"/>
            <a:chExt cx="5093" cy="408"/>
          </a:xfrm>
        </p:grpSpPr>
        <p:sp>
          <p:nvSpPr>
            <p:cNvPr id="40998" name="Text Box 38"/>
            <p:cNvSpPr txBox="1">
              <a:spLocks noChangeArrowheads="1"/>
            </p:cNvSpPr>
            <p:nvPr/>
          </p:nvSpPr>
          <p:spPr bwMode="auto">
            <a:xfrm>
              <a:off x="372" y="1706"/>
              <a:ext cx="509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solidFill>
                    <a:srgbClr val="000000"/>
                  </a:solidFill>
                  <a:cs typeface="Times New Roman" pitchFamily="18" charset="0"/>
                </a:rPr>
                <a:t>4</a:t>
              </a:r>
              <a:r>
                <a:rPr lang="zh-CN" altLang="en-US" sz="1800">
                  <a:solidFill>
                    <a:srgbClr val="000000"/>
                  </a:solidFill>
                  <a:cs typeface="Times New Roman" pitchFamily="18" charset="0"/>
                </a:rPr>
                <a:t>、</a:t>
              </a:r>
              <a:r>
                <a:rPr lang="en-US" altLang="zh-CN" sz="1800" i="1">
                  <a:solidFill>
                    <a:srgbClr val="000000"/>
                  </a:solidFill>
                  <a:cs typeface="Times New Roman" pitchFamily="18" charset="0"/>
                </a:rPr>
                <a:t>S</a:t>
              </a:r>
              <a:r>
                <a:rPr lang="en-US" altLang="zh-CN" sz="1800" i="1" baseline="-30000">
                  <a:solidFill>
                    <a:srgbClr val="000000"/>
                  </a:solidFill>
                  <a:cs typeface="Times New Roman" pitchFamily="18" charset="0"/>
                </a:rPr>
                <a:t>A</a:t>
              </a:r>
              <a:r>
                <a:rPr lang="zh-CN" altLang="en-US" sz="1800">
                  <a:solidFill>
                    <a:srgbClr val="000000"/>
                  </a:solidFill>
                  <a:cs typeface="Times New Roman" pitchFamily="18" charset="0"/>
                </a:rPr>
                <a:t>、</a:t>
              </a:r>
              <a:r>
                <a:rPr lang="en-US" altLang="zh-CN" sz="1800" i="1">
                  <a:solidFill>
                    <a:srgbClr val="000000"/>
                  </a:solidFill>
                  <a:cs typeface="Times New Roman" pitchFamily="18" charset="0"/>
                </a:rPr>
                <a:t>S</a:t>
              </a:r>
              <a:r>
                <a:rPr lang="en-US" altLang="zh-CN" sz="1800" i="1" baseline="-30000">
                  <a:solidFill>
                    <a:srgbClr val="000000"/>
                  </a:solidFill>
                  <a:cs typeface="Times New Roman" pitchFamily="18" charset="0"/>
                </a:rPr>
                <a:t>B</a:t>
              </a:r>
              <a:r>
                <a:rPr lang="zh-CN" altLang="en-US" sz="1800">
                  <a:solidFill>
                    <a:srgbClr val="000000"/>
                  </a:solidFill>
                  <a:cs typeface="Times New Roman" pitchFamily="18" charset="0"/>
                </a:rPr>
                <a:t>构成六种纯局势，综合双方实力，各种局势估计结果如下。若</a:t>
              </a:r>
              <a:r>
                <a:rPr lang="en-US" altLang="zh-CN" sz="1800">
                  <a:solidFill>
                    <a:srgbClr val="000000"/>
                  </a:solidFill>
                  <a:cs typeface="Times New Roman" pitchFamily="18" charset="0"/>
                </a:rPr>
                <a:t>B</a:t>
              </a:r>
              <a:r>
                <a:rPr lang="zh-CN" altLang="en-US" sz="1800">
                  <a:solidFill>
                    <a:srgbClr val="000000"/>
                  </a:solidFill>
                  <a:cs typeface="Times New Roman" pitchFamily="18" charset="0"/>
                </a:rPr>
                <a:t>采取策略    </a:t>
              </a:r>
              <a:r>
                <a:rPr lang="en-US" altLang="zh-CN" sz="1800" baseline="-30000">
                  <a:solidFill>
                    <a:srgbClr val="000000"/>
                  </a:solidFill>
                  <a:cs typeface="Times New Roman" pitchFamily="18" charset="0"/>
                </a:rPr>
                <a:t>1</a:t>
              </a:r>
              <a:r>
                <a:rPr lang="zh-CN" altLang="en-US" sz="1800">
                  <a:solidFill>
                    <a:srgbClr val="000000"/>
                  </a:solidFill>
                  <a:cs typeface="Times New Roman" pitchFamily="18" charset="0"/>
                </a:rPr>
                <a:t>，即德军采取攻势，则有</a:t>
              </a:r>
            </a:p>
          </p:txBody>
        </p:sp>
        <p:graphicFrame>
          <p:nvGraphicFramePr>
            <p:cNvPr id="40999" name="Object 39"/>
            <p:cNvGraphicFramePr>
              <a:graphicFrameLocks noChangeAspect="1"/>
            </p:cNvGraphicFramePr>
            <p:nvPr/>
          </p:nvGraphicFramePr>
          <p:xfrm>
            <a:off x="703" y="1888"/>
            <a:ext cx="183" cy="226"/>
          </p:xfrm>
          <a:graphic>
            <a:graphicData uri="http://schemas.openxmlformats.org/presentationml/2006/ole">
              <mc:AlternateContent xmlns:mc="http://schemas.openxmlformats.org/markup-compatibility/2006">
                <mc:Choice xmlns:v="urn:schemas-microsoft-com:vml" Requires="v">
                  <p:oleObj spid="_x0000_s41038" r:id="rId15" imgW="164957" imgH="203024" progId="Equation.DSMT4">
                    <p:embed/>
                  </p:oleObj>
                </mc:Choice>
                <mc:Fallback>
                  <p:oleObj r:id="rId15" imgW="164957" imgH="203024" progId="Equation.DSMT4">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3" y="1888"/>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004" name="Rectangle 44"/>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06" name="Rectangle 4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17" name="Rectangle 5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1024" name="Group 64"/>
          <p:cNvGrpSpPr>
            <a:grpSpLocks/>
          </p:cNvGrpSpPr>
          <p:nvPr/>
        </p:nvGrpSpPr>
        <p:grpSpPr bwMode="auto">
          <a:xfrm>
            <a:off x="684213" y="3644900"/>
            <a:ext cx="7678737" cy="647700"/>
            <a:chOff x="431" y="2115"/>
            <a:chExt cx="4837" cy="408"/>
          </a:xfrm>
        </p:grpSpPr>
        <p:sp>
          <p:nvSpPr>
            <p:cNvPr id="41002" name="Text Box 42"/>
            <p:cNvSpPr txBox="1">
              <a:spLocks noChangeArrowheads="1"/>
            </p:cNvSpPr>
            <p:nvPr/>
          </p:nvSpPr>
          <p:spPr bwMode="auto">
            <a:xfrm>
              <a:off x="431" y="2205"/>
              <a:ext cx="47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cs typeface="Times New Roman" pitchFamily="18" charset="0"/>
                </a:rPr>
                <a:t>（</a:t>
              </a:r>
              <a:r>
                <a:rPr lang="en-US" altLang="zh-CN" sz="1800">
                  <a:solidFill>
                    <a:srgbClr val="000000"/>
                  </a:solidFill>
                  <a:cs typeface="Times New Roman" pitchFamily="18" charset="0"/>
                </a:rPr>
                <a:t>1</a:t>
              </a:r>
              <a:r>
                <a:rPr lang="zh-CN" altLang="en-US"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zh-CN" altLang="en-US" sz="1800">
                  <a:solidFill>
                    <a:srgbClr val="000000"/>
                  </a:solidFill>
                  <a:cs typeface="Times New Roman" pitchFamily="18" charset="0"/>
                </a:rPr>
                <a:t>），估计美军击败德军并占领海峡的可能性（即概率）为</a:t>
              </a:r>
            </a:p>
          </p:txBody>
        </p:sp>
        <p:graphicFrame>
          <p:nvGraphicFramePr>
            <p:cNvPr id="41003" name="Object 43"/>
            <p:cNvGraphicFramePr>
              <a:graphicFrameLocks noChangeAspect="1"/>
            </p:cNvGraphicFramePr>
            <p:nvPr/>
          </p:nvGraphicFramePr>
          <p:xfrm>
            <a:off x="969" y="2240"/>
            <a:ext cx="204" cy="192"/>
          </p:xfrm>
          <a:graphic>
            <a:graphicData uri="http://schemas.openxmlformats.org/presentationml/2006/ole">
              <mc:AlternateContent xmlns:mc="http://schemas.openxmlformats.org/markup-compatibility/2006">
                <mc:Choice xmlns:v="urn:schemas-microsoft-com:vml" Requires="v">
                  <p:oleObj spid="_x0000_s41039" r:id="rId16" imgW="152334" imgH="139639" progId="Equation.DSMT4">
                    <p:embed/>
                  </p:oleObj>
                </mc:Choice>
                <mc:Fallback>
                  <p:oleObj r:id="rId16" imgW="152334" imgH="139639" progId="Equation.DSMT4">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 y="2240"/>
                          <a:ext cx="20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5" name="Object 45"/>
            <p:cNvGraphicFramePr>
              <a:graphicFrameLocks noChangeAspect="1"/>
            </p:cNvGraphicFramePr>
            <p:nvPr/>
          </p:nvGraphicFramePr>
          <p:xfrm>
            <a:off x="1264" y="2205"/>
            <a:ext cx="184" cy="227"/>
          </p:xfrm>
          <a:graphic>
            <a:graphicData uri="http://schemas.openxmlformats.org/presentationml/2006/ole">
              <mc:AlternateContent xmlns:mc="http://schemas.openxmlformats.org/markup-compatibility/2006">
                <mc:Choice xmlns:v="urn:schemas-microsoft-com:vml" Requires="v">
                  <p:oleObj spid="_x0000_s41040" r:id="rId17" imgW="164957" imgH="203024" progId="Equation.DSMT4">
                    <p:embed/>
                  </p:oleObj>
                </mc:Choice>
                <mc:Fallback>
                  <p:oleObj r:id="rId17" imgW="164957" imgH="203024" progId="Equation.DSMT4">
                    <p:embed/>
                    <p:pic>
                      <p:nvPicPr>
                        <p:cNvPr id="0" name="Object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4" y="2205"/>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6" name="Object 56"/>
            <p:cNvGraphicFramePr>
              <a:graphicFrameLocks noChangeAspect="1"/>
            </p:cNvGraphicFramePr>
            <p:nvPr/>
          </p:nvGraphicFramePr>
          <p:xfrm>
            <a:off x="5119" y="2115"/>
            <a:ext cx="149" cy="408"/>
          </p:xfrm>
          <a:graphic>
            <a:graphicData uri="http://schemas.openxmlformats.org/presentationml/2006/ole">
              <mc:AlternateContent xmlns:mc="http://schemas.openxmlformats.org/markup-compatibility/2006">
                <mc:Choice xmlns:v="urn:schemas-microsoft-com:vml" Requires="v">
                  <p:oleObj spid="_x0000_s41041" r:id="rId18" imgW="139639" imgH="393529" progId="Equation.DSMT4">
                    <p:embed/>
                  </p:oleObj>
                </mc:Choice>
                <mc:Fallback>
                  <p:oleObj r:id="rId18" imgW="139639" imgH="393529" progId="Equation.DSMT4">
                    <p:embed/>
                    <p:pic>
                      <p:nvPicPr>
                        <p:cNvPr id="0" name="Object 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19" y="2115"/>
                          <a:ext cx="149"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020" name="Rectangle 60"/>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1021" name="Group 61"/>
          <p:cNvGrpSpPr>
            <a:grpSpLocks/>
          </p:cNvGrpSpPr>
          <p:nvPr/>
        </p:nvGrpSpPr>
        <p:grpSpPr bwMode="auto">
          <a:xfrm>
            <a:off x="663575" y="4149725"/>
            <a:ext cx="7869238" cy="806450"/>
            <a:chOff x="463" y="2523"/>
            <a:chExt cx="4957" cy="508"/>
          </a:xfrm>
        </p:grpSpPr>
        <p:sp>
          <p:nvSpPr>
            <p:cNvPr id="41007" name="Text Box 47"/>
            <p:cNvSpPr txBox="1">
              <a:spLocks noChangeArrowheads="1"/>
            </p:cNvSpPr>
            <p:nvPr/>
          </p:nvSpPr>
          <p:spPr bwMode="auto">
            <a:xfrm>
              <a:off x="463" y="2627"/>
              <a:ext cx="495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solidFill>
                    <a:srgbClr val="000000"/>
                  </a:solidFill>
                  <a:cs typeface="Times New Roman" pitchFamily="18" charset="0"/>
                </a:rPr>
                <a:t>（</a:t>
              </a:r>
              <a:r>
                <a:rPr lang="en-US" altLang="zh-CN" sz="1800">
                  <a:solidFill>
                    <a:srgbClr val="000000"/>
                  </a:solidFill>
                  <a:cs typeface="Times New Roman" pitchFamily="18" charset="0"/>
                </a:rPr>
                <a:t>2</a:t>
              </a:r>
              <a:r>
                <a:rPr lang="zh-CN" altLang="en-US"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zh-CN" altLang="en-US" sz="1800">
                  <a:solidFill>
                    <a:srgbClr val="000000"/>
                  </a:solidFill>
                  <a:cs typeface="Times New Roman" pitchFamily="18" charset="0"/>
                </a:rPr>
                <a:t>），估计美军取胜的可能为       。德军很可能打破美军第一军的防线，并切断美军的退路。</a:t>
              </a:r>
            </a:p>
          </p:txBody>
        </p:sp>
        <p:graphicFrame>
          <p:nvGraphicFramePr>
            <p:cNvPr id="41014" name="Object 54"/>
            <p:cNvGraphicFramePr>
              <a:graphicFrameLocks noChangeAspect="1"/>
            </p:cNvGraphicFramePr>
            <p:nvPr/>
          </p:nvGraphicFramePr>
          <p:xfrm>
            <a:off x="998" y="2659"/>
            <a:ext cx="204" cy="192"/>
          </p:xfrm>
          <a:graphic>
            <a:graphicData uri="http://schemas.openxmlformats.org/presentationml/2006/ole">
              <mc:AlternateContent xmlns:mc="http://schemas.openxmlformats.org/markup-compatibility/2006">
                <mc:Choice xmlns:v="urn:schemas-microsoft-com:vml" Requires="v">
                  <p:oleObj spid="_x0000_s41042" r:id="rId20" imgW="152334" imgH="139639" progId="Equation.DSMT4">
                    <p:embed/>
                  </p:oleObj>
                </mc:Choice>
                <mc:Fallback>
                  <p:oleObj r:id="rId20" imgW="152334" imgH="139639" progId="Equation.DSMT4">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 y="2659"/>
                          <a:ext cx="20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5" name="Object 55"/>
            <p:cNvGraphicFramePr>
              <a:graphicFrameLocks noChangeAspect="1"/>
            </p:cNvGraphicFramePr>
            <p:nvPr/>
          </p:nvGraphicFramePr>
          <p:xfrm>
            <a:off x="1292" y="2614"/>
            <a:ext cx="184" cy="227"/>
          </p:xfrm>
          <a:graphic>
            <a:graphicData uri="http://schemas.openxmlformats.org/presentationml/2006/ole">
              <mc:AlternateContent xmlns:mc="http://schemas.openxmlformats.org/markup-compatibility/2006">
                <mc:Choice xmlns:v="urn:schemas-microsoft-com:vml" Requires="v">
                  <p:oleObj spid="_x0000_s41043" r:id="rId21" imgW="164957" imgH="203024" progId="Equation.DSMT4">
                    <p:embed/>
                  </p:oleObj>
                </mc:Choice>
                <mc:Fallback>
                  <p:oleObj r:id="rId21" imgW="164957" imgH="203024" progId="Equation.DSMT4">
                    <p:embed/>
                    <p:pic>
                      <p:nvPicPr>
                        <p:cNvPr id="0" name="Object 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2" y="2614"/>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9" name="Object 59"/>
            <p:cNvGraphicFramePr>
              <a:graphicFrameLocks noChangeAspect="1"/>
            </p:cNvGraphicFramePr>
            <p:nvPr/>
          </p:nvGraphicFramePr>
          <p:xfrm>
            <a:off x="3280" y="2523"/>
            <a:ext cx="144" cy="395"/>
          </p:xfrm>
          <a:graphic>
            <a:graphicData uri="http://schemas.openxmlformats.org/presentationml/2006/ole">
              <mc:AlternateContent xmlns:mc="http://schemas.openxmlformats.org/markup-compatibility/2006">
                <mc:Choice xmlns:v="urn:schemas-microsoft-com:vml" Requires="v">
                  <p:oleObj spid="_x0000_s41044" r:id="rId22" imgW="139639" imgH="393529" progId="Equation.DSMT4">
                    <p:embed/>
                  </p:oleObj>
                </mc:Choice>
                <mc:Fallback>
                  <p:oleObj r:id="rId22" imgW="139639" imgH="393529" progId="Equation.DSMT4">
                    <p:embed/>
                    <p:pic>
                      <p:nvPicPr>
                        <p:cNvPr id="0" name="Object 5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80" y="2523"/>
                          <a:ext cx="144" cy="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025" name="Group 65"/>
          <p:cNvGrpSpPr>
            <a:grpSpLocks/>
          </p:cNvGrpSpPr>
          <p:nvPr/>
        </p:nvGrpSpPr>
        <p:grpSpPr bwMode="auto">
          <a:xfrm>
            <a:off x="682625" y="5013325"/>
            <a:ext cx="8137525" cy="647700"/>
            <a:chOff x="385" y="2886"/>
            <a:chExt cx="5126" cy="408"/>
          </a:xfrm>
        </p:grpSpPr>
        <p:sp>
          <p:nvSpPr>
            <p:cNvPr id="41013" name="Text Box 53"/>
            <p:cNvSpPr txBox="1">
              <a:spLocks noChangeArrowheads="1"/>
            </p:cNvSpPr>
            <p:nvPr/>
          </p:nvSpPr>
          <p:spPr bwMode="auto">
            <a:xfrm>
              <a:off x="385" y="2890"/>
              <a:ext cx="512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solidFill>
                    <a:srgbClr val="000000"/>
                  </a:solidFill>
                  <a:cs typeface="Times New Roman" pitchFamily="18" charset="0"/>
                </a:rPr>
                <a:t>（</a:t>
              </a:r>
              <a:r>
                <a:rPr lang="en-US" altLang="zh-CN" sz="1800">
                  <a:solidFill>
                    <a:srgbClr val="000000"/>
                  </a:solidFill>
                  <a:cs typeface="Times New Roman" pitchFamily="18" charset="0"/>
                </a:rPr>
                <a:t>3</a:t>
              </a:r>
              <a:r>
                <a:rPr lang="zh-CN" altLang="en-US" sz="1800">
                  <a:solidFill>
                    <a:srgbClr val="000000"/>
                  </a:solidFill>
                  <a:cs typeface="Times New Roman" pitchFamily="18" charset="0"/>
                </a:rPr>
                <a:t>）（    </a:t>
              </a:r>
              <a:r>
                <a:rPr lang="en-US" altLang="zh-CN" sz="1800" baseline="-30000">
                  <a:solidFill>
                    <a:srgbClr val="000000"/>
                  </a:solidFill>
                  <a:cs typeface="Times New Roman" pitchFamily="18" charset="0"/>
                </a:rPr>
                <a:t>3</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zh-CN" altLang="en-US" sz="1800">
                  <a:solidFill>
                    <a:srgbClr val="000000"/>
                  </a:solidFill>
                  <a:cs typeface="Times New Roman" pitchFamily="18" charset="0"/>
                </a:rPr>
                <a:t>），估计美军可以根据需要增援。如不需增援，后备军可东进绕行到德军后方。这样，美军将占领海峡并彻底歼灭德军第九军。</a:t>
              </a:r>
            </a:p>
          </p:txBody>
        </p:sp>
        <p:graphicFrame>
          <p:nvGraphicFramePr>
            <p:cNvPr id="41022" name="Object 62"/>
            <p:cNvGraphicFramePr>
              <a:graphicFrameLocks noChangeAspect="1"/>
            </p:cNvGraphicFramePr>
            <p:nvPr/>
          </p:nvGraphicFramePr>
          <p:xfrm>
            <a:off x="907" y="2931"/>
            <a:ext cx="204" cy="192"/>
          </p:xfrm>
          <a:graphic>
            <a:graphicData uri="http://schemas.openxmlformats.org/presentationml/2006/ole">
              <mc:AlternateContent xmlns:mc="http://schemas.openxmlformats.org/markup-compatibility/2006">
                <mc:Choice xmlns:v="urn:schemas-microsoft-com:vml" Requires="v">
                  <p:oleObj spid="_x0000_s41045" r:id="rId24" imgW="152334" imgH="139639" progId="Equation.DSMT4">
                    <p:embed/>
                  </p:oleObj>
                </mc:Choice>
                <mc:Fallback>
                  <p:oleObj r:id="rId24" imgW="152334" imgH="139639" progId="Equation.DSMT4">
                    <p:embed/>
                    <p:pic>
                      <p:nvPicPr>
                        <p:cNvPr id="0" name="Object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 y="2931"/>
                          <a:ext cx="20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3" name="Object 63"/>
            <p:cNvGraphicFramePr>
              <a:graphicFrameLocks noChangeAspect="1"/>
            </p:cNvGraphicFramePr>
            <p:nvPr/>
          </p:nvGraphicFramePr>
          <p:xfrm>
            <a:off x="1199" y="2886"/>
            <a:ext cx="184" cy="227"/>
          </p:xfrm>
          <a:graphic>
            <a:graphicData uri="http://schemas.openxmlformats.org/presentationml/2006/ole">
              <mc:AlternateContent xmlns:mc="http://schemas.openxmlformats.org/markup-compatibility/2006">
                <mc:Choice xmlns:v="urn:schemas-microsoft-com:vml" Requires="v">
                  <p:oleObj spid="_x0000_s41046" r:id="rId25" imgW="164957" imgH="203024" progId="Equation.DSMT4">
                    <p:embed/>
                  </p:oleObj>
                </mc:Choice>
                <mc:Fallback>
                  <p:oleObj r:id="rId25" imgW="164957" imgH="203024" progId="Equation.DSMT4">
                    <p:embed/>
                    <p:pic>
                      <p:nvPicPr>
                        <p:cNvPr id="0" name="Object 6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99" y="2886"/>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027" name="Rectangle 67"/>
          <p:cNvSpPr>
            <a:spLocks noChangeArrowheads="1"/>
          </p:cNvSpPr>
          <p:nvPr/>
        </p:nvSpPr>
        <p:spPr bwMode="auto">
          <a:xfrm>
            <a:off x="323850" y="5768975"/>
            <a:ext cx="7219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latin typeface="宋体" pitchFamily="2" charset="-122"/>
                <a:cs typeface="Times New Roman" pitchFamily="18" charset="0"/>
              </a:rPr>
              <a:t>情况（</a:t>
            </a:r>
            <a:r>
              <a:rPr lang="en-US" altLang="zh-CN">
                <a:solidFill>
                  <a:srgbClr val="008000"/>
                </a:solidFill>
                <a:latin typeface="宋体" pitchFamily="2" charset="-122"/>
                <a:cs typeface="Times New Roman" pitchFamily="18" charset="0"/>
              </a:rPr>
              <a:t>1</a:t>
            </a:r>
            <a:r>
              <a:rPr lang="zh-CN" altLang="en-US">
                <a:solidFill>
                  <a:srgbClr val="008000"/>
                </a:solidFill>
                <a:latin typeface="宋体" pitchFamily="2" charset="-122"/>
                <a:cs typeface="Times New Roman" pitchFamily="18" charset="0"/>
              </a:rPr>
              <a:t>）、（</a:t>
            </a:r>
            <a:r>
              <a:rPr lang="en-US" altLang="zh-CN">
                <a:solidFill>
                  <a:srgbClr val="008000"/>
                </a:solidFill>
                <a:latin typeface="宋体" pitchFamily="2" charset="-122"/>
                <a:cs typeface="Times New Roman" pitchFamily="18" charset="0"/>
              </a:rPr>
              <a:t>2</a:t>
            </a:r>
            <a:r>
              <a:rPr lang="zh-CN" altLang="en-US">
                <a:solidFill>
                  <a:srgbClr val="008000"/>
                </a:solidFill>
                <a:latin typeface="宋体" pitchFamily="2" charset="-122"/>
                <a:cs typeface="Times New Roman" pitchFamily="18" charset="0"/>
              </a:rPr>
              <a:t>）、（</a:t>
            </a:r>
            <a:r>
              <a:rPr lang="en-US" altLang="zh-CN">
                <a:solidFill>
                  <a:srgbClr val="008000"/>
                </a:solidFill>
                <a:latin typeface="宋体" pitchFamily="2" charset="-122"/>
                <a:cs typeface="Times New Roman" pitchFamily="18" charset="0"/>
              </a:rPr>
              <a:t>3</a:t>
            </a:r>
            <a:r>
              <a:rPr lang="zh-CN" altLang="en-US">
                <a:solidFill>
                  <a:srgbClr val="008000"/>
                </a:solidFill>
                <a:latin typeface="宋体" pitchFamily="2" charset="-122"/>
                <a:cs typeface="Times New Roman" pitchFamily="18" charset="0"/>
              </a:rPr>
              <a:t>）如图</a:t>
            </a:r>
            <a:r>
              <a:rPr lang="en-US" altLang="zh-CN">
                <a:solidFill>
                  <a:srgbClr val="008000"/>
                </a:solidFill>
                <a:latin typeface="宋体" pitchFamily="2" charset="-122"/>
                <a:cs typeface="Times New Roman" pitchFamily="18" charset="0"/>
              </a:rPr>
              <a:t>8.3</a:t>
            </a:r>
            <a:r>
              <a:rPr lang="zh-CN" altLang="en-US">
                <a:solidFill>
                  <a:srgbClr val="008000"/>
                </a:solidFill>
                <a:latin typeface="宋体" pitchFamily="2" charset="-122"/>
                <a:cs typeface="Times New Roman" pitchFamily="18" charset="0"/>
              </a:rPr>
              <a:t>（</a:t>
            </a:r>
            <a:r>
              <a:rPr lang="en-US" altLang="zh-CN">
                <a:solidFill>
                  <a:srgbClr val="008000"/>
                </a:solidFill>
                <a:latin typeface="宋体" pitchFamily="2" charset="-122"/>
                <a:cs typeface="Times New Roman" pitchFamily="18" charset="0"/>
              </a:rPr>
              <a:t>1</a:t>
            </a:r>
            <a:r>
              <a:rPr lang="zh-CN" altLang="en-US">
                <a:solidFill>
                  <a:srgbClr val="008000"/>
                </a:solidFill>
                <a:latin typeface="宋体" pitchFamily="2" charset="-122"/>
                <a:cs typeface="Times New Roman" pitchFamily="18" charset="0"/>
              </a:rPr>
              <a:t>）、（</a:t>
            </a:r>
            <a:r>
              <a:rPr lang="en-US" altLang="zh-CN">
                <a:solidFill>
                  <a:srgbClr val="008000"/>
                </a:solidFill>
                <a:latin typeface="宋体" pitchFamily="2" charset="-122"/>
                <a:cs typeface="Times New Roman" pitchFamily="18" charset="0"/>
              </a:rPr>
              <a:t>2</a:t>
            </a:r>
            <a:r>
              <a:rPr lang="zh-CN" altLang="en-US">
                <a:solidFill>
                  <a:srgbClr val="008000"/>
                </a:solidFill>
                <a:latin typeface="宋体" pitchFamily="2" charset="-122"/>
                <a:cs typeface="Times New Roman" pitchFamily="18" charset="0"/>
              </a:rPr>
              <a:t>）、（</a:t>
            </a:r>
            <a:r>
              <a:rPr lang="en-US" altLang="zh-CN">
                <a:solidFill>
                  <a:srgbClr val="008000"/>
                </a:solidFill>
                <a:latin typeface="宋体" pitchFamily="2" charset="-122"/>
                <a:cs typeface="Times New Roman" pitchFamily="18" charset="0"/>
              </a:rPr>
              <a:t>3</a:t>
            </a:r>
            <a:r>
              <a:rPr lang="zh-CN" altLang="en-US">
                <a:solidFill>
                  <a:srgbClr val="008000"/>
                </a:solidFill>
                <a:latin typeface="宋体" pitchFamily="2" charset="-122"/>
                <a:cs typeface="Times New Roman" pitchFamily="18" charset="0"/>
              </a:rPr>
              <a:t>）所示。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965"/>
                                        </p:tgtEl>
                                        <p:attrNameLst>
                                          <p:attrName>style.visibility</p:attrName>
                                        </p:attrNameLst>
                                      </p:cBhvr>
                                      <p:to>
                                        <p:strVal val="visible"/>
                                      </p:to>
                                    </p:set>
                                    <p:anim calcmode="lin" valueType="num">
                                      <p:cBhvr additive="base">
                                        <p:cTn id="7" dur="500" fill="hold"/>
                                        <p:tgtEl>
                                          <p:spTgt spid="40965"/>
                                        </p:tgtEl>
                                        <p:attrNameLst>
                                          <p:attrName>ppt_x</p:attrName>
                                        </p:attrNameLst>
                                      </p:cBhvr>
                                      <p:tavLst>
                                        <p:tav tm="0">
                                          <p:val>
                                            <p:strVal val="0-#ppt_w/2"/>
                                          </p:val>
                                        </p:tav>
                                        <p:tav tm="100000">
                                          <p:val>
                                            <p:strVal val="#ppt_x"/>
                                          </p:val>
                                        </p:tav>
                                      </p:tavLst>
                                    </p:anim>
                                    <p:anim calcmode="lin" valueType="num">
                                      <p:cBhvr additive="base">
                                        <p:cTn id="8" dur="500" fill="hold"/>
                                        <p:tgtEl>
                                          <p:spTgt spid="409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7"/>
                                        </p:tgtEl>
                                        <p:attrNameLst>
                                          <p:attrName>style.visibility</p:attrName>
                                        </p:attrNameLst>
                                      </p:cBhvr>
                                      <p:to>
                                        <p:strVal val="visible"/>
                                      </p:to>
                                    </p:set>
                                    <p:anim calcmode="lin" valueType="num">
                                      <p:cBhvr additive="base">
                                        <p:cTn id="13" dur="500" fill="hold"/>
                                        <p:tgtEl>
                                          <p:spTgt spid="40967"/>
                                        </p:tgtEl>
                                        <p:attrNameLst>
                                          <p:attrName>ppt_x</p:attrName>
                                        </p:attrNameLst>
                                      </p:cBhvr>
                                      <p:tavLst>
                                        <p:tav tm="0">
                                          <p:val>
                                            <p:strVal val="0-#ppt_w/2"/>
                                          </p:val>
                                        </p:tav>
                                        <p:tav tm="100000">
                                          <p:val>
                                            <p:strVal val="#ppt_x"/>
                                          </p:val>
                                        </p:tav>
                                      </p:tavLst>
                                    </p:anim>
                                    <p:anim calcmode="lin" valueType="num">
                                      <p:cBhvr additive="base">
                                        <p:cTn id="14" dur="500" fill="hold"/>
                                        <p:tgtEl>
                                          <p:spTgt spid="409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0989"/>
                                        </p:tgtEl>
                                        <p:attrNameLst>
                                          <p:attrName>style.visibility</p:attrName>
                                        </p:attrNameLst>
                                      </p:cBhvr>
                                      <p:to>
                                        <p:strVal val="visible"/>
                                      </p:to>
                                    </p:set>
                                    <p:anim calcmode="lin" valueType="num">
                                      <p:cBhvr additive="base">
                                        <p:cTn id="19" dur="500" fill="hold"/>
                                        <p:tgtEl>
                                          <p:spTgt spid="40989"/>
                                        </p:tgtEl>
                                        <p:attrNameLst>
                                          <p:attrName>ppt_x</p:attrName>
                                        </p:attrNameLst>
                                      </p:cBhvr>
                                      <p:tavLst>
                                        <p:tav tm="0">
                                          <p:val>
                                            <p:strVal val="0-#ppt_w/2"/>
                                          </p:val>
                                        </p:tav>
                                        <p:tav tm="100000">
                                          <p:val>
                                            <p:strVal val="#ppt_x"/>
                                          </p:val>
                                        </p:tav>
                                      </p:tavLst>
                                    </p:anim>
                                    <p:anim calcmode="lin" valueType="num">
                                      <p:cBhvr additive="base">
                                        <p:cTn id="20" dur="500" fill="hold"/>
                                        <p:tgtEl>
                                          <p:spTgt spid="4098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0997"/>
                                        </p:tgtEl>
                                        <p:attrNameLst>
                                          <p:attrName>style.visibility</p:attrName>
                                        </p:attrNameLst>
                                      </p:cBhvr>
                                      <p:to>
                                        <p:strVal val="visible"/>
                                      </p:to>
                                    </p:set>
                                    <p:anim calcmode="lin" valueType="num">
                                      <p:cBhvr additive="base">
                                        <p:cTn id="25" dur="500" fill="hold"/>
                                        <p:tgtEl>
                                          <p:spTgt spid="40997"/>
                                        </p:tgtEl>
                                        <p:attrNameLst>
                                          <p:attrName>ppt_x</p:attrName>
                                        </p:attrNameLst>
                                      </p:cBhvr>
                                      <p:tavLst>
                                        <p:tav tm="0">
                                          <p:val>
                                            <p:strVal val="0-#ppt_w/2"/>
                                          </p:val>
                                        </p:tav>
                                        <p:tav tm="100000">
                                          <p:val>
                                            <p:strVal val="#ppt_x"/>
                                          </p:val>
                                        </p:tav>
                                      </p:tavLst>
                                    </p:anim>
                                    <p:anim calcmode="lin" valueType="num">
                                      <p:cBhvr additive="base">
                                        <p:cTn id="26" dur="500" fill="hold"/>
                                        <p:tgtEl>
                                          <p:spTgt spid="4099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1001"/>
                                        </p:tgtEl>
                                        <p:attrNameLst>
                                          <p:attrName>style.visibility</p:attrName>
                                        </p:attrNameLst>
                                      </p:cBhvr>
                                      <p:to>
                                        <p:strVal val="visible"/>
                                      </p:to>
                                    </p:set>
                                    <p:anim calcmode="lin" valueType="num">
                                      <p:cBhvr additive="base">
                                        <p:cTn id="31" dur="500" fill="hold"/>
                                        <p:tgtEl>
                                          <p:spTgt spid="41001"/>
                                        </p:tgtEl>
                                        <p:attrNameLst>
                                          <p:attrName>ppt_x</p:attrName>
                                        </p:attrNameLst>
                                      </p:cBhvr>
                                      <p:tavLst>
                                        <p:tav tm="0">
                                          <p:val>
                                            <p:strVal val="0-#ppt_w/2"/>
                                          </p:val>
                                        </p:tav>
                                        <p:tav tm="100000">
                                          <p:val>
                                            <p:strVal val="#ppt_x"/>
                                          </p:val>
                                        </p:tav>
                                      </p:tavLst>
                                    </p:anim>
                                    <p:anim calcmode="lin" valueType="num">
                                      <p:cBhvr additive="base">
                                        <p:cTn id="32" dur="500" fill="hold"/>
                                        <p:tgtEl>
                                          <p:spTgt spid="4100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41024"/>
                                        </p:tgtEl>
                                        <p:attrNameLst>
                                          <p:attrName>style.visibility</p:attrName>
                                        </p:attrNameLst>
                                      </p:cBhvr>
                                      <p:to>
                                        <p:strVal val="visible"/>
                                      </p:to>
                                    </p:set>
                                    <p:animEffect transition="in" filter="fade">
                                      <p:cBhvr>
                                        <p:cTn id="37" dur="1000"/>
                                        <p:tgtEl>
                                          <p:spTgt spid="41024"/>
                                        </p:tgtEl>
                                      </p:cBhvr>
                                    </p:animEffect>
                                    <p:anim calcmode="lin" valueType="num">
                                      <p:cBhvr>
                                        <p:cTn id="38" dur="1000" fill="hold"/>
                                        <p:tgtEl>
                                          <p:spTgt spid="41024"/>
                                        </p:tgtEl>
                                        <p:attrNameLst>
                                          <p:attrName>ppt_x</p:attrName>
                                        </p:attrNameLst>
                                      </p:cBhvr>
                                      <p:tavLst>
                                        <p:tav tm="0">
                                          <p:val>
                                            <p:strVal val="#ppt_x"/>
                                          </p:val>
                                        </p:tav>
                                        <p:tav tm="100000">
                                          <p:val>
                                            <p:strVal val="#ppt_x"/>
                                          </p:val>
                                        </p:tav>
                                      </p:tavLst>
                                    </p:anim>
                                    <p:anim calcmode="lin" valueType="num">
                                      <p:cBhvr>
                                        <p:cTn id="39" dur="900" decel="100000" fill="hold"/>
                                        <p:tgtEl>
                                          <p:spTgt spid="41024"/>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41024"/>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7" presetClass="entr" presetSubtype="0" fill="hold" nodeType="clickEffect">
                                  <p:stCondLst>
                                    <p:cond delay="0"/>
                                  </p:stCondLst>
                                  <p:childTnLst>
                                    <p:set>
                                      <p:cBhvr>
                                        <p:cTn id="44" dur="1" fill="hold">
                                          <p:stCondLst>
                                            <p:cond delay="0"/>
                                          </p:stCondLst>
                                        </p:cTn>
                                        <p:tgtEl>
                                          <p:spTgt spid="41021"/>
                                        </p:tgtEl>
                                        <p:attrNameLst>
                                          <p:attrName>style.visibility</p:attrName>
                                        </p:attrNameLst>
                                      </p:cBhvr>
                                      <p:to>
                                        <p:strVal val="visible"/>
                                      </p:to>
                                    </p:set>
                                    <p:animEffect transition="in" filter="fade">
                                      <p:cBhvr>
                                        <p:cTn id="45" dur="1000"/>
                                        <p:tgtEl>
                                          <p:spTgt spid="41021"/>
                                        </p:tgtEl>
                                      </p:cBhvr>
                                    </p:animEffect>
                                    <p:anim calcmode="lin" valueType="num">
                                      <p:cBhvr>
                                        <p:cTn id="46" dur="1000" fill="hold"/>
                                        <p:tgtEl>
                                          <p:spTgt spid="41021"/>
                                        </p:tgtEl>
                                        <p:attrNameLst>
                                          <p:attrName>ppt_x</p:attrName>
                                        </p:attrNameLst>
                                      </p:cBhvr>
                                      <p:tavLst>
                                        <p:tav tm="0">
                                          <p:val>
                                            <p:strVal val="#ppt_x"/>
                                          </p:val>
                                        </p:tav>
                                        <p:tav tm="100000">
                                          <p:val>
                                            <p:strVal val="#ppt_x"/>
                                          </p:val>
                                        </p:tav>
                                      </p:tavLst>
                                    </p:anim>
                                    <p:anim calcmode="lin" valueType="num">
                                      <p:cBhvr>
                                        <p:cTn id="47" dur="900" decel="100000" fill="hold"/>
                                        <p:tgtEl>
                                          <p:spTgt spid="41021"/>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41021"/>
                                        </p:tgtEl>
                                        <p:attrNameLst>
                                          <p:attrName>ppt_y</p:attrName>
                                        </p:attrNameLst>
                                      </p:cBhvr>
                                      <p:tavLst>
                                        <p:tav tm="0">
                                          <p:val>
                                            <p:strVal val="#ppt_y-.03"/>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7" presetClass="entr" presetSubtype="0" fill="hold" nodeType="clickEffect">
                                  <p:stCondLst>
                                    <p:cond delay="0"/>
                                  </p:stCondLst>
                                  <p:childTnLst>
                                    <p:set>
                                      <p:cBhvr>
                                        <p:cTn id="52" dur="1" fill="hold">
                                          <p:stCondLst>
                                            <p:cond delay="0"/>
                                          </p:stCondLst>
                                        </p:cTn>
                                        <p:tgtEl>
                                          <p:spTgt spid="41025"/>
                                        </p:tgtEl>
                                        <p:attrNameLst>
                                          <p:attrName>style.visibility</p:attrName>
                                        </p:attrNameLst>
                                      </p:cBhvr>
                                      <p:to>
                                        <p:strVal val="visible"/>
                                      </p:to>
                                    </p:set>
                                    <p:animEffect transition="in" filter="fade">
                                      <p:cBhvr>
                                        <p:cTn id="53" dur="1000"/>
                                        <p:tgtEl>
                                          <p:spTgt spid="41025"/>
                                        </p:tgtEl>
                                      </p:cBhvr>
                                    </p:animEffect>
                                    <p:anim calcmode="lin" valueType="num">
                                      <p:cBhvr>
                                        <p:cTn id="54" dur="1000" fill="hold"/>
                                        <p:tgtEl>
                                          <p:spTgt spid="41025"/>
                                        </p:tgtEl>
                                        <p:attrNameLst>
                                          <p:attrName>ppt_x</p:attrName>
                                        </p:attrNameLst>
                                      </p:cBhvr>
                                      <p:tavLst>
                                        <p:tav tm="0">
                                          <p:val>
                                            <p:strVal val="#ppt_x"/>
                                          </p:val>
                                        </p:tav>
                                        <p:tav tm="100000">
                                          <p:val>
                                            <p:strVal val="#ppt_x"/>
                                          </p:val>
                                        </p:tav>
                                      </p:tavLst>
                                    </p:anim>
                                    <p:anim calcmode="lin" valueType="num">
                                      <p:cBhvr>
                                        <p:cTn id="55" dur="900" decel="100000" fill="hold"/>
                                        <p:tgtEl>
                                          <p:spTgt spid="41025"/>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41025"/>
                                        </p:tgtEl>
                                        <p:attrNameLst>
                                          <p:attrName>ppt_y</p:attrName>
                                        </p:attrNameLst>
                                      </p:cBhvr>
                                      <p:tavLst>
                                        <p:tav tm="0">
                                          <p:val>
                                            <p:strVal val="#ppt_y-.03"/>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9" presetClass="entr" presetSubtype="0" fill="hold" grpId="0" nodeType="clickEffect">
                                  <p:stCondLst>
                                    <p:cond delay="0"/>
                                  </p:stCondLst>
                                  <p:childTnLst>
                                    <p:set>
                                      <p:cBhvr>
                                        <p:cTn id="60" dur="1" fill="hold">
                                          <p:stCondLst>
                                            <p:cond delay="0"/>
                                          </p:stCondLst>
                                        </p:cTn>
                                        <p:tgtEl>
                                          <p:spTgt spid="41027"/>
                                        </p:tgtEl>
                                        <p:attrNameLst>
                                          <p:attrName>style.visibility</p:attrName>
                                        </p:attrNameLst>
                                      </p:cBhvr>
                                      <p:to>
                                        <p:strVal val="visible"/>
                                      </p:to>
                                    </p:set>
                                    <p:anim calcmode="lin" valueType="num">
                                      <p:cBhvr>
                                        <p:cTn id="61" dur="1000" fill="hold"/>
                                        <p:tgtEl>
                                          <p:spTgt spid="41027"/>
                                        </p:tgtEl>
                                        <p:attrNameLst>
                                          <p:attrName>ppt_x</p:attrName>
                                        </p:attrNameLst>
                                      </p:cBhvr>
                                      <p:tavLst>
                                        <p:tav tm="0">
                                          <p:val>
                                            <p:strVal val="#ppt_x-.2"/>
                                          </p:val>
                                        </p:tav>
                                        <p:tav tm="100000">
                                          <p:val>
                                            <p:strVal val="#ppt_x"/>
                                          </p:val>
                                        </p:tav>
                                      </p:tavLst>
                                    </p:anim>
                                    <p:anim calcmode="lin" valueType="num">
                                      <p:cBhvr>
                                        <p:cTn id="62" dur="1000" fill="hold"/>
                                        <p:tgtEl>
                                          <p:spTgt spid="41027"/>
                                        </p:tgtEl>
                                        <p:attrNameLst>
                                          <p:attrName>ppt_y</p:attrName>
                                        </p:attrNameLst>
                                      </p:cBhvr>
                                      <p:tavLst>
                                        <p:tav tm="0">
                                          <p:val>
                                            <p:strVal val="#ppt_y"/>
                                          </p:val>
                                        </p:tav>
                                        <p:tav tm="100000">
                                          <p:val>
                                            <p:strVal val="#ppt_y"/>
                                          </p:val>
                                        </p:tav>
                                      </p:tavLst>
                                    </p:anim>
                                    <p:animEffect transition="in" filter="wipe(right)" prLst="gradientSize: 0.1">
                                      <p:cBhvr>
                                        <p:cTn id="63" dur="1000"/>
                                        <p:tgtEl>
                                          <p:spTgt spid="4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p:bldP spid="40967" grpId="0"/>
      <p:bldP spid="410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3" name="Rectangle 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1994" name="Group 10"/>
          <p:cNvGrpSpPr>
            <a:grpSpLocks/>
          </p:cNvGrpSpPr>
          <p:nvPr/>
        </p:nvGrpSpPr>
        <p:grpSpPr bwMode="auto">
          <a:xfrm>
            <a:off x="395288" y="2276475"/>
            <a:ext cx="8229600" cy="396875"/>
            <a:chOff x="237" y="208"/>
            <a:chExt cx="5184" cy="250"/>
          </a:xfrm>
        </p:grpSpPr>
        <p:sp>
          <p:nvSpPr>
            <p:cNvPr id="41991" name="Text Box 7"/>
            <p:cNvSpPr txBox="1">
              <a:spLocks noChangeArrowheads="1"/>
            </p:cNvSpPr>
            <p:nvPr/>
          </p:nvSpPr>
          <p:spPr bwMode="auto">
            <a:xfrm>
              <a:off x="237" y="208"/>
              <a:ext cx="51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若</a:t>
              </a:r>
              <a:r>
                <a:rPr lang="en-US" altLang="zh-CN">
                  <a:solidFill>
                    <a:srgbClr val="000000"/>
                  </a:solidFill>
                  <a:cs typeface="Times New Roman" pitchFamily="18" charset="0"/>
                </a:rPr>
                <a:t>B</a:t>
              </a:r>
              <a:r>
                <a:rPr lang="zh-CN" altLang="en-US">
                  <a:solidFill>
                    <a:srgbClr val="000000"/>
                  </a:solidFill>
                  <a:cs typeface="Times New Roman" pitchFamily="18" charset="0"/>
                </a:rPr>
                <a:t>采取策略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，即德军第九军东撤，占据塞纳河流域有利地形，则有</a:t>
              </a:r>
              <a:r>
                <a:rPr lang="zh-CN" altLang="en-US" sz="1800">
                  <a:latin typeface="Arial" charset="0"/>
                </a:rPr>
                <a:t> </a:t>
              </a:r>
            </a:p>
          </p:txBody>
        </p:sp>
        <p:graphicFrame>
          <p:nvGraphicFramePr>
            <p:cNvPr id="41992" name="Object 8"/>
            <p:cNvGraphicFramePr>
              <a:graphicFrameLocks noChangeAspect="1"/>
            </p:cNvGraphicFramePr>
            <p:nvPr/>
          </p:nvGraphicFramePr>
          <p:xfrm>
            <a:off x="1247" y="210"/>
            <a:ext cx="183" cy="226"/>
          </p:xfrm>
          <a:graphic>
            <a:graphicData uri="http://schemas.openxmlformats.org/presentationml/2006/ole">
              <mc:AlternateContent xmlns:mc="http://schemas.openxmlformats.org/markup-compatibility/2006">
                <mc:Choice xmlns:v="urn:schemas-microsoft-com:vml" Requires="v">
                  <p:oleObj spid="_x0000_s151552" r:id="rId3" imgW="164957" imgH="203024" progId="Equation.DSMT4">
                    <p:embed/>
                  </p:oleObj>
                </mc:Choice>
                <mc:Fallback>
                  <p:oleObj r:id="rId3" imgW="164957" imgH="203024"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210"/>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997" name="Rectangle 13"/>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999" name="Rectangle 1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2013" name="Group 29"/>
          <p:cNvGrpSpPr>
            <a:grpSpLocks/>
          </p:cNvGrpSpPr>
          <p:nvPr/>
        </p:nvGrpSpPr>
        <p:grpSpPr bwMode="auto">
          <a:xfrm>
            <a:off x="468313" y="2852738"/>
            <a:ext cx="8013700" cy="936625"/>
            <a:chOff x="327" y="618"/>
            <a:chExt cx="5048" cy="590"/>
          </a:xfrm>
        </p:grpSpPr>
        <p:sp>
          <p:nvSpPr>
            <p:cNvPr id="41995" name="Text Box 11"/>
            <p:cNvSpPr txBox="1">
              <a:spLocks noChangeArrowheads="1"/>
            </p:cNvSpPr>
            <p:nvPr/>
          </p:nvSpPr>
          <p:spPr bwMode="auto">
            <a:xfrm>
              <a:off x="327" y="631"/>
              <a:ext cx="504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solidFill>
                    <a:srgbClr val="000000"/>
                  </a:solidFill>
                  <a:cs typeface="Times New Roman" pitchFamily="18" charset="0"/>
                </a:rPr>
                <a:t>（</a:t>
              </a:r>
              <a:r>
                <a:rPr lang="en-US" altLang="zh-CN" sz="1800">
                  <a:solidFill>
                    <a:srgbClr val="000000"/>
                  </a:solidFill>
                  <a:cs typeface="Times New Roman" pitchFamily="18" charset="0"/>
                </a:rPr>
                <a:t>4</a:t>
              </a:r>
              <a:r>
                <a:rPr lang="zh-CN" altLang="en-US"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zh-CN" altLang="en-US" sz="1800">
                  <a:solidFill>
                    <a:srgbClr val="000000"/>
                  </a:solidFill>
                  <a:cs typeface="Times New Roman" pitchFamily="18" charset="0"/>
                </a:rPr>
                <a:t>），美方扩大了战线，德军虽占据了有利地形，美军仍有击败                </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德军的可能性。</a:t>
              </a:r>
            </a:p>
          </p:txBody>
        </p:sp>
        <p:graphicFrame>
          <p:nvGraphicFramePr>
            <p:cNvPr id="41996" name="Object 12"/>
            <p:cNvGraphicFramePr>
              <a:graphicFrameLocks noChangeAspect="1"/>
            </p:cNvGraphicFramePr>
            <p:nvPr/>
          </p:nvGraphicFramePr>
          <p:xfrm>
            <a:off x="884" y="663"/>
            <a:ext cx="204" cy="191"/>
          </p:xfrm>
          <a:graphic>
            <a:graphicData uri="http://schemas.openxmlformats.org/presentationml/2006/ole">
              <mc:AlternateContent xmlns:mc="http://schemas.openxmlformats.org/markup-compatibility/2006">
                <mc:Choice xmlns:v="urn:schemas-microsoft-com:vml" Requires="v">
                  <p:oleObj spid="_x0000_s151553" r:id="rId5" imgW="152334" imgH="139639" progId="Equation.DSMT4">
                    <p:embed/>
                  </p:oleObj>
                </mc:Choice>
                <mc:Fallback>
                  <p:oleObj r:id="rId5" imgW="152334" imgH="139639"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 y="663"/>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8" name="Object 14"/>
            <p:cNvGraphicFramePr>
              <a:graphicFrameLocks noChangeAspect="1"/>
            </p:cNvGraphicFramePr>
            <p:nvPr/>
          </p:nvGraphicFramePr>
          <p:xfrm>
            <a:off x="1199" y="618"/>
            <a:ext cx="184" cy="227"/>
          </p:xfrm>
          <a:graphic>
            <a:graphicData uri="http://schemas.openxmlformats.org/presentationml/2006/ole">
              <mc:AlternateContent xmlns:mc="http://schemas.openxmlformats.org/markup-compatibility/2006">
                <mc:Choice xmlns:v="urn:schemas-microsoft-com:vml" Requires="v">
                  <p:oleObj spid="_x0000_s151554" r:id="rId7" imgW="164957" imgH="203024" progId="Equation.DSMT4">
                    <p:embed/>
                  </p:oleObj>
                </mc:Choice>
                <mc:Fallback>
                  <p:oleObj r:id="rId7" imgW="164957" imgH="203024"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 y="618"/>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005" name="Group 21"/>
          <p:cNvGrpSpPr>
            <a:grpSpLocks/>
          </p:cNvGrpSpPr>
          <p:nvPr/>
        </p:nvGrpSpPr>
        <p:grpSpPr bwMode="auto">
          <a:xfrm>
            <a:off x="417513" y="3860800"/>
            <a:ext cx="8280400" cy="1008063"/>
            <a:chOff x="295" y="1162"/>
            <a:chExt cx="5216" cy="635"/>
          </a:xfrm>
        </p:grpSpPr>
        <p:sp>
          <p:nvSpPr>
            <p:cNvPr id="42000" name="Text Box 16"/>
            <p:cNvSpPr txBox="1">
              <a:spLocks noChangeArrowheads="1"/>
            </p:cNvSpPr>
            <p:nvPr/>
          </p:nvSpPr>
          <p:spPr bwMode="auto">
            <a:xfrm>
              <a:off x="295" y="1162"/>
              <a:ext cx="521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solidFill>
                    <a:srgbClr val="000000"/>
                  </a:solidFill>
                  <a:cs typeface="Times New Roman" pitchFamily="18" charset="0"/>
                </a:rPr>
                <a:t>（</a:t>
              </a:r>
              <a:r>
                <a:rPr lang="en-US" altLang="zh-CN" sz="1800">
                  <a:solidFill>
                    <a:srgbClr val="000000"/>
                  </a:solidFill>
                  <a:cs typeface="Times New Roman" pitchFamily="18" charset="0"/>
                </a:rPr>
                <a:t>5</a:t>
              </a:r>
              <a:r>
                <a:rPr lang="zh-CN" altLang="en-US"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zh-CN" altLang="en-US" sz="1800">
                  <a:solidFill>
                    <a:srgbClr val="000000"/>
                  </a:solidFill>
                  <a:cs typeface="Times New Roman" pitchFamily="18" charset="0"/>
                </a:rPr>
                <a:t>），美后备军东进给德军东撤造成压力并挫伤德军，使美军击败</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德军的可能性增大到        。</a:t>
              </a:r>
            </a:p>
          </p:txBody>
        </p:sp>
        <p:graphicFrame>
          <p:nvGraphicFramePr>
            <p:cNvPr id="42001" name="Object 17"/>
            <p:cNvGraphicFramePr>
              <a:graphicFrameLocks noChangeAspect="1"/>
            </p:cNvGraphicFramePr>
            <p:nvPr/>
          </p:nvGraphicFramePr>
          <p:xfrm>
            <a:off x="839" y="1198"/>
            <a:ext cx="204" cy="191"/>
          </p:xfrm>
          <a:graphic>
            <a:graphicData uri="http://schemas.openxmlformats.org/presentationml/2006/ole">
              <mc:AlternateContent xmlns:mc="http://schemas.openxmlformats.org/markup-compatibility/2006">
                <mc:Choice xmlns:v="urn:schemas-microsoft-com:vml" Requires="v">
                  <p:oleObj spid="_x0000_s151555" r:id="rId8" imgW="152334" imgH="139639" progId="Equation.DSMT4">
                    <p:embed/>
                  </p:oleObj>
                </mc:Choice>
                <mc:Fallback>
                  <p:oleObj r:id="rId8" imgW="152334" imgH="139639"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1198"/>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2" name="Object 18"/>
            <p:cNvGraphicFramePr>
              <a:graphicFrameLocks noChangeAspect="1"/>
            </p:cNvGraphicFramePr>
            <p:nvPr/>
          </p:nvGraphicFramePr>
          <p:xfrm>
            <a:off x="1111" y="1162"/>
            <a:ext cx="184" cy="227"/>
          </p:xfrm>
          <a:graphic>
            <a:graphicData uri="http://schemas.openxmlformats.org/presentationml/2006/ole">
              <mc:AlternateContent xmlns:mc="http://schemas.openxmlformats.org/markup-compatibility/2006">
                <mc:Choice xmlns:v="urn:schemas-microsoft-com:vml" Requires="v">
                  <p:oleObj spid="_x0000_s151556" r:id="rId9" imgW="164957" imgH="203024" progId="Equation.DSMT4">
                    <p:embed/>
                  </p:oleObj>
                </mc:Choice>
                <mc:Fallback>
                  <p:oleObj r:id="rId9" imgW="164957" imgH="203024"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 y="1162"/>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3" name="Object 19"/>
            <p:cNvGraphicFramePr>
              <a:graphicFrameLocks noChangeAspect="1"/>
            </p:cNvGraphicFramePr>
            <p:nvPr/>
          </p:nvGraphicFramePr>
          <p:xfrm>
            <a:off x="1701" y="1434"/>
            <a:ext cx="133" cy="363"/>
          </p:xfrm>
          <a:graphic>
            <a:graphicData uri="http://schemas.openxmlformats.org/presentationml/2006/ole">
              <mc:AlternateContent xmlns:mc="http://schemas.openxmlformats.org/markup-compatibility/2006">
                <mc:Choice xmlns:v="urn:schemas-microsoft-com:vml" Requires="v">
                  <p:oleObj spid="_x0000_s151557" r:id="rId10" imgW="139639" imgH="393529" progId="Equation.DSMT4">
                    <p:embed/>
                  </p:oleObj>
                </mc:Choice>
                <mc:Fallback>
                  <p:oleObj r:id="rId10" imgW="139639" imgH="393529" progId="Equation.DSMT4">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1" y="1434"/>
                          <a:ext cx="133"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2011" name="Rectangle 2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2012" name="Group 28"/>
          <p:cNvGrpSpPr>
            <a:grpSpLocks/>
          </p:cNvGrpSpPr>
          <p:nvPr/>
        </p:nvGrpSpPr>
        <p:grpSpPr bwMode="auto">
          <a:xfrm>
            <a:off x="417513" y="4868863"/>
            <a:ext cx="8424862" cy="1008062"/>
            <a:chOff x="295" y="1888"/>
            <a:chExt cx="5307" cy="635"/>
          </a:xfrm>
        </p:grpSpPr>
        <p:sp>
          <p:nvSpPr>
            <p:cNvPr id="42007" name="Text Box 23"/>
            <p:cNvSpPr txBox="1">
              <a:spLocks noChangeArrowheads="1"/>
            </p:cNvSpPr>
            <p:nvPr/>
          </p:nvSpPr>
          <p:spPr bwMode="auto">
            <a:xfrm>
              <a:off x="295" y="1901"/>
              <a:ext cx="5307"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solidFill>
                    <a:srgbClr val="000000"/>
                  </a:solidFill>
                  <a:cs typeface="Times New Roman" pitchFamily="18" charset="0"/>
                </a:rPr>
                <a:t>（</a:t>
              </a:r>
              <a:r>
                <a:rPr lang="en-US" altLang="zh-CN" sz="1800">
                  <a:solidFill>
                    <a:srgbClr val="000000"/>
                  </a:solidFill>
                  <a:cs typeface="Times New Roman" pitchFamily="18" charset="0"/>
                </a:rPr>
                <a:t>6</a:t>
              </a:r>
              <a:r>
                <a:rPr lang="zh-CN" altLang="en-US" sz="1800">
                  <a:solidFill>
                    <a:srgbClr val="000000"/>
                  </a:solidFill>
                  <a:cs typeface="Times New Roman" pitchFamily="18" charset="0"/>
                </a:rPr>
                <a:t>）（    </a:t>
              </a:r>
              <a:r>
                <a:rPr lang="en-US" altLang="zh-CN" sz="1800" baseline="-30000">
                  <a:solidFill>
                    <a:srgbClr val="000000"/>
                  </a:solidFill>
                  <a:cs typeface="Times New Roman" pitchFamily="18" charset="0"/>
                </a:rPr>
                <a:t>3</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zh-CN" altLang="en-US" sz="1800">
                  <a:solidFill>
                    <a:srgbClr val="000000"/>
                  </a:solidFill>
                  <a:cs typeface="Times New Roman" pitchFamily="18" charset="0"/>
                </a:rPr>
                <a:t>），美后备军待命。在发现德军撤退后，奉命向东扰乱敌方撤退，</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为以后歼灭德第九军创造条件，估计是美军击败德军的可能性     。</a:t>
              </a:r>
            </a:p>
          </p:txBody>
        </p:sp>
        <p:graphicFrame>
          <p:nvGraphicFramePr>
            <p:cNvPr id="42008" name="Object 24"/>
            <p:cNvGraphicFramePr>
              <a:graphicFrameLocks noChangeAspect="1"/>
            </p:cNvGraphicFramePr>
            <p:nvPr/>
          </p:nvGraphicFramePr>
          <p:xfrm>
            <a:off x="839" y="1933"/>
            <a:ext cx="204" cy="191"/>
          </p:xfrm>
          <a:graphic>
            <a:graphicData uri="http://schemas.openxmlformats.org/presentationml/2006/ole">
              <mc:AlternateContent xmlns:mc="http://schemas.openxmlformats.org/markup-compatibility/2006">
                <mc:Choice xmlns:v="urn:schemas-microsoft-com:vml" Requires="v">
                  <p:oleObj spid="_x0000_s151558" r:id="rId12" imgW="152334" imgH="139639" progId="Equation.DSMT4">
                    <p:embed/>
                  </p:oleObj>
                </mc:Choice>
                <mc:Fallback>
                  <p:oleObj r:id="rId12" imgW="152334" imgH="139639" progId="Equation.DSMT4">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1933"/>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9" name="Object 25"/>
            <p:cNvGraphicFramePr>
              <a:graphicFrameLocks noChangeAspect="1"/>
            </p:cNvGraphicFramePr>
            <p:nvPr/>
          </p:nvGraphicFramePr>
          <p:xfrm>
            <a:off x="1108" y="1888"/>
            <a:ext cx="184" cy="227"/>
          </p:xfrm>
          <a:graphic>
            <a:graphicData uri="http://schemas.openxmlformats.org/presentationml/2006/ole">
              <mc:AlternateContent xmlns:mc="http://schemas.openxmlformats.org/markup-compatibility/2006">
                <mc:Choice xmlns:v="urn:schemas-microsoft-com:vml" Requires="v">
                  <p:oleObj spid="_x0000_s151559" r:id="rId13" imgW="164957" imgH="203024" progId="Equation.DSMT4">
                    <p:embed/>
                  </p:oleObj>
                </mc:Choice>
                <mc:Fallback>
                  <p:oleObj r:id="rId13" imgW="164957" imgH="203024"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 y="1888"/>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10" name="Object 26"/>
            <p:cNvGraphicFramePr>
              <a:graphicFrameLocks noChangeAspect="1"/>
            </p:cNvGraphicFramePr>
            <p:nvPr/>
          </p:nvGraphicFramePr>
          <p:xfrm>
            <a:off x="4286" y="2160"/>
            <a:ext cx="142" cy="363"/>
          </p:xfrm>
          <a:graphic>
            <a:graphicData uri="http://schemas.openxmlformats.org/presentationml/2006/ole">
              <mc:AlternateContent xmlns:mc="http://schemas.openxmlformats.org/markup-compatibility/2006">
                <mc:Choice xmlns:v="urn:schemas-microsoft-com:vml" Requires="v">
                  <p:oleObj spid="_x0000_s151560" r:id="rId14" imgW="152334" imgH="393529" progId="Equation.DSMT4">
                    <p:embed/>
                  </p:oleObj>
                </mc:Choice>
                <mc:Fallback>
                  <p:oleObj r:id="rId14" imgW="152334" imgH="393529" progId="Equation.DSMT4">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6" y="2160"/>
                          <a:ext cx="142"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2015" name="Rectangle 31"/>
          <p:cNvSpPr>
            <a:spLocks noChangeArrowheads="1"/>
          </p:cNvSpPr>
          <p:nvPr/>
        </p:nvSpPr>
        <p:spPr bwMode="auto">
          <a:xfrm>
            <a:off x="468313" y="5876925"/>
            <a:ext cx="688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cs typeface="Times New Roman" pitchFamily="18" charset="0"/>
              </a:rPr>
              <a:t>情况（</a:t>
            </a:r>
            <a:r>
              <a:rPr lang="en-US" altLang="zh-CN">
                <a:solidFill>
                  <a:srgbClr val="008000"/>
                </a:solidFill>
                <a:cs typeface="Times New Roman" pitchFamily="18" charset="0"/>
              </a:rPr>
              <a:t>4</a:t>
            </a:r>
            <a:r>
              <a:rPr lang="zh-CN" altLang="en-US">
                <a:solidFill>
                  <a:srgbClr val="008000"/>
                </a:solidFill>
                <a:cs typeface="Times New Roman" pitchFamily="18" charset="0"/>
              </a:rPr>
              <a:t>）、（</a:t>
            </a:r>
            <a:r>
              <a:rPr lang="en-US" altLang="zh-CN">
                <a:solidFill>
                  <a:srgbClr val="008000"/>
                </a:solidFill>
                <a:cs typeface="Times New Roman" pitchFamily="18" charset="0"/>
              </a:rPr>
              <a:t>5</a:t>
            </a:r>
            <a:r>
              <a:rPr lang="zh-CN" altLang="en-US">
                <a:solidFill>
                  <a:srgbClr val="008000"/>
                </a:solidFill>
                <a:cs typeface="Times New Roman" pitchFamily="18" charset="0"/>
              </a:rPr>
              <a:t>）、（</a:t>
            </a:r>
            <a:r>
              <a:rPr lang="en-US" altLang="zh-CN">
                <a:solidFill>
                  <a:srgbClr val="008000"/>
                </a:solidFill>
                <a:cs typeface="Times New Roman" pitchFamily="18" charset="0"/>
              </a:rPr>
              <a:t>6</a:t>
            </a:r>
            <a:r>
              <a:rPr lang="zh-CN" altLang="en-US">
                <a:solidFill>
                  <a:srgbClr val="008000"/>
                </a:solidFill>
                <a:cs typeface="Times New Roman" pitchFamily="18" charset="0"/>
              </a:rPr>
              <a:t>）见图</a:t>
            </a:r>
            <a:r>
              <a:rPr lang="en-US" altLang="zh-CN">
                <a:solidFill>
                  <a:srgbClr val="008000"/>
                </a:solidFill>
                <a:cs typeface="Times New Roman" pitchFamily="18" charset="0"/>
              </a:rPr>
              <a:t>8.3</a:t>
            </a:r>
            <a:r>
              <a:rPr lang="zh-CN" altLang="en-US">
                <a:solidFill>
                  <a:srgbClr val="008000"/>
                </a:solidFill>
                <a:cs typeface="Times New Roman" pitchFamily="18" charset="0"/>
              </a:rPr>
              <a:t>（</a:t>
            </a:r>
            <a:r>
              <a:rPr lang="en-US" altLang="zh-CN">
                <a:solidFill>
                  <a:srgbClr val="008000"/>
                </a:solidFill>
                <a:cs typeface="Times New Roman" pitchFamily="18" charset="0"/>
              </a:rPr>
              <a:t>4</a:t>
            </a:r>
            <a:r>
              <a:rPr lang="zh-CN" altLang="en-US">
                <a:solidFill>
                  <a:srgbClr val="008000"/>
                </a:solidFill>
                <a:cs typeface="Times New Roman" pitchFamily="18" charset="0"/>
              </a:rPr>
              <a:t>）、（</a:t>
            </a:r>
            <a:r>
              <a:rPr lang="en-US" altLang="zh-CN">
                <a:solidFill>
                  <a:srgbClr val="008000"/>
                </a:solidFill>
                <a:cs typeface="Times New Roman" pitchFamily="18" charset="0"/>
              </a:rPr>
              <a:t>5</a:t>
            </a:r>
            <a:r>
              <a:rPr lang="zh-CN" altLang="en-US">
                <a:solidFill>
                  <a:srgbClr val="008000"/>
                </a:solidFill>
                <a:cs typeface="Times New Roman" pitchFamily="18" charset="0"/>
              </a:rPr>
              <a:t>）（</a:t>
            </a:r>
            <a:r>
              <a:rPr lang="en-US" altLang="zh-CN">
                <a:solidFill>
                  <a:srgbClr val="008000"/>
                </a:solidFill>
                <a:cs typeface="Times New Roman" pitchFamily="18" charset="0"/>
              </a:rPr>
              <a:t>6</a:t>
            </a:r>
            <a:r>
              <a:rPr lang="zh-CN" altLang="en-US">
                <a:solidFill>
                  <a:srgbClr val="008000"/>
                </a:solidFill>
                <a:cs typeface="Times New Roman" pitchFamily="18" charset="0"/>
              </a:rPr>
              <a:t>）所示。</a:t>
            </a:r>
          </a:p>
        </p:txBody>
      </p:sp>
      <p:pic>
        <p:nvPicPr>
          <p:cNvPr id="42016" name="Picture 32" descr="a3"/>
          <p:cNvPicPr>
            <a:picLocks noChangeAspect="1" noChangeArrowheads="1"/>
          </p:cNvPicPr>
          <p:nvPr>
            <p:ph/>
          </p:nvPr>
        </p:nvPicPr>
        <p:blipFill>
          <a:blip r:embed="rId16">
            <a:extLst>
              <a:ext uri="{28A0092B-C50C-407E-A947-70E740481C1C}">
                <a14:useLocalDpi xmlns:a14="http://schemas.microsoft.com/office/drawing/2010/main" val="0"/>
              </a:ext>
            </a:extLst>
          </a:blip>
          <a:srcRect/>
          <a:stretch>
            <a:fillRect/>
          </a:stretch>
        </p:blipFill>
        <p:spPr>
          <a:xfrm>
            <a:off x="1835150" y="549275"/>
            <a:ext cx="47625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2016"/>
                                        </p:tgtEl>
                                        <p:attrNameLst>
                                          <p:attrName>style.visibility</p:attrName>
                                        </p:attrNameLst>
                                      </p:cBhvr>
                                      <p:to>
                                        <p:strVal val="visible"/>
                                      </p:to>
                                    </p:set>
                                    <p:anim calcmode="lin" valueType="num">
                                      <p:cBhvr additive="base">
                                        <p:cTn id="7" dur="500" fill="hold"/>
                                        <p:tgtEl>
                                          <p:spTgt spid="42016"/>
                                        </p:tgtEl>
                                        <p:attrNameLst>
                                          <p:attrName>ppt_x</p:attrName>
                                        </p:attrNameLst>
                                      </p:cBhvr>
                                      <p:tavLst>
                                        <p:tav tm="0">
                                          <p:val>
                                            <p:strVal val="#ppt_x"/>
                                          </p:val>
                                        </p:tav>
                                        <p:tav tm="100000">
                                          <p:val>
                                            <p:strVal val="#ppt_x"/>
                                          </p:val>
                                        </p:tav>
                                      </p:tavLst>
                                    </p:anim>
                                    <p:anim calcmode="lin" valueType="num">
                                      <p:cBhvr additive="base">
                                        <p:cTn id="8" dur="500" fill="hold"/>
                                        <p:tgtEl>
                                          <p:spTgt spid="420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994"/>
                                        </p:tgtEl>
                                        <p:attrNameLst>
                                          <p:attrName>style.visibility</p:attrName>
                                        </p:attrNameLst>
                                      </p:cBhvr>
                                      <p:to>
                                        <p:strVal val="visible"/>
                                      </p:to>
                                    </p:set>
                                    <p:anim calcmode="lin" valueType="num">
                                      <p:cBhvr additive="base">
                                        <p:cTn id="13" dur="500" fill="hold"/>
                                        <p:tgtEl>
                                          <p:spTgt spid="41994"/>
                                        </p:tgtEl>
                                        <p:attrNameLst>
                                          <p:attrName>ppt_x</p:attrName>
                                        </p:attrNameLst>
                                      </p:cBhvr>
                                      <p:tavLst>
                                        <p:tav tm="0">
                                          <p:val>
                                            <p:strVal val="#ppt_x"/>
                                          </p:val>
                                        </p:tav>
                                        <p:tav tm="100000">
                                          <p:val>
                                            <p:strVal val="#ppt_x"/>
                                          </p:val>
                                        </p:tav>
                                      </p:tavLst>
                                    </p:anim>
                                    <p:anim calcmode="lin" valueType="num">
                                      <p:cBhvr additive="base">
                                        <p:cTn id="14" dur="500" fill="hold"/>
                                        <p:tgtEl>
                                          <p:spTgt spid="4199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2013"/>
                                        </p:tgtEl>
                                        <p:attrNameLst>
                                          <p:attrName>style.visibility</p:attrName>
                                        </p:attrNameLst>
                                      </p:cBhvr>
                                      <p:to>
                                        <p:strVal val="visible"/>
                                      </p:to>
                                    </p:set>
                                    <p:anim calcmode="lin" valueType="num">
                                      <p:cBhvr additive="base">
                                        <p:cTn id="19" dur="500" fill="hold"/>
                                        <p:tgtEl>
                                          <p:spTgt spid="42013"/>
                                        </p:tgtEl>
                                        <p:attrNameLst>
                                          <p:attrName>ppt_x</p:attrName>
                                        </p:attrNameLst>
                                      </p:cBhvr>
                                      <p:tavLst>
                                        <p:tav tm="0">
                                          <p:val>
                                            <p:strVal val="#ppt_x"/>
                                          </p:val>
                                        </p:tav>
                                        <p:tav tm="100000">
                                          <p:val>
                                            <p:strVal val="#ppt_x"/>
                                          </p:val>
                                        </p:tav>
                                      </p:tavLst>
                                    </p:anim>
                                    <p:anim calcmode="lin" valueType="num">
                                      <p:cBhvr additive="base">
                                        <p:cTn id="20" dur="500" fill="hold"/>
                                        <p:tgtEl>
                                          <p:spTgt spid="4201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2005"/>
                                        </p:tgtEl>
                                        <p:attrNameLst>
                                          <p:attrName>style.visibility</p:attrName>
                                        </p:attrNameLst>
                                      </p:cBhvr>
                                      <p:to>
                                        <p:strVal val="visible"/>
                                      </p:to>
                                    </p:set>
                                    <p:anim calcmode="lin" valueType="num">
                                      <p:cBhvr additive="base">
                                        <p:cTn id="25" dur="500" fill="hold"/>
                                        <p:tgtEl>
                                          <p:spTgt spid="42005"/>
                                        </p:tgtEl>
                                        <p:attrNameLst>
                                          <p:attrName>ppt_x</p:attrName>
                                        </p:attrNameLst>
                                      </p:cBhvr>
                                      <p:tavLst>
                                        <p:tav tm="0">
                                          <p:val>
                                            <p:strVal val="#ppt_x"/>
                                          </p:val>
                                        </p:tav>
                                        <p:tav tm="100000">
                                          <p:val>
                                            <p:strVal val="#ppt_x"/>
                                          </p:val>
                                        </p:tav>
                                      </p:tavLst>
                                    </p:anim>
                                    <p:anim calcmode="lin" valueType="num">
                                      <p:cBhvr additive="base">
                                        <p:cTn id="26" dur="500" fill="hold"/>
                                        <p:tgtEl>
                                          <p:spTgt spid="4200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2012"/>
                                        </p:tgtEl>
                                        <p:attrNameLst>
                                          <p:attrName>style.visibility</p:attrName>
                                        </p:attrNameLst>
                                      </p:cBhvr>
                                      <p:to>
                                        <p:strVal val="visible"/>
                                      </p:to>
                                    </p:set>
                                    <p:anim calcmode="lin" valueType="num">
                                      <p:cBhvr additive="base">
                                        <p:cTn id="31" dur="500" fill="hold"/>
                                        <p:tgtEl>
                                          <p:spTgt spid="42012"/>
                                        </p:tgtEl>
                                        <p:attrNameLst>
                                          <p:attrName>ppt_x</p:attrName>
                                        </p:attrNameLst>
                                      </p:cBhvr>
                                      <p:tavLst>
                                        <p:tav tm="0">
                                          <p:val>
                                            <p:strVal val="#ppt_x"/>
                                          </p:val>
                                        </p:tav>
                                        <p:tav tm="100000">
                                          <p:val>
                                            <p:strVal val="#ppt_x"/>
                                          </p:val>
                                        </p:tav>
                                      </p:tavLst>
                                    </p:anim>
                                    <p:anim calcmode="lin" valueType="num">
                                      <p:cBhvr additive="base">
                                        <p:cTn id="32" dur="500" fill="hold"/>
                                        <p:tgtEl>
                                          <p:spTgt spid="4201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42015"/>
                                        </p:tgtEl>
                                        <p:attrNameLst>
                                          <p:attrName>style.visibility</p:attrName>
                                        </p:attrNameLst>
                                      </p:cBhvr>
                                      <p:to>
                                        <p:strVal val="visible"/>
                                      </p:to>
                                    </p:set>
                                    <p:animEffect transition="in" filter="fade">
                                      <p:cBhvr>
                                        <p:cTn id="37" dur="1000"/>
                                        <p:tgtEl>
                                          <p:spTgt spid="42015"/>
                                        </p:tgtEl>
                                      </p:cBhvr>
                                    </p:animEffect>
                                    <p:anim calcmode="lin" valueType="num">
                                      <p:cBhvr>
                                        <p:cTn id="38" dur="1000" fill="hold"/>
                                        <p:tgtEl>
                                          <p:spTgt spid="42015"/>
                                        </p:tgtEl>
                                        <p:attrNameLst>
                                          <p:attrName>ppt_x</p:attrName>
                                        </p:attrNameLst>
                                      </p:cBhvr>
                                      <p:tavLst>
                                        <p:tav tm="0">
                                          <p:val>
                                            <p:strVal val="#ppt_x"/>
                                          </p:val>
                                        </p:tav>
                                        <p:tav tm="100000">
                                          <p:val>
                                            <p:strVal val="#ppt_x"/>
                                          </p:val>
                                        </p:tav>
                                      </p:tavLst>
                                    </p:anim>
                                    <p:anim calcmode="lin" valueType="num">
                                      <p:cBhvr>
                                        <p:cTn id="39" dur="900" decel="100000" fill="hold"/>
                                        <p:tgtEl>
                                          <p:spTgt spid="42015"/>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420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ChangeArrowheads="1"/>
          </p:cNvSpPr>
          <p:nvPr/>
        </p:nvSpPr>
        <p:spPr bwMode="auto">
          <a:xfrm>
            <a:off x="377825" y="2427288"/>
            <a:ext cx="7362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上述分析估计是由</a:t>
            </a:r>
            <a:r>
              <a:rPr lang="en-US" altLang="zh-CN">
                <a:cs typeface="Times New Roman" pitchFamily="18" charset="0"/>
              </a:rPr>
              <a:t>Bradley</a:t>
            </a:r>
            <a:r>
              <a:rPr lang="zh-CN" altLang="en-US">
                <a:cs typeface="Times New Roman" pitchFamily="18" charset="0"/>
              </a:rPr>
              <a:t>将军作出的，据此构造出</a:t>
            </a:r>
            <a:r>
              <a:rPr lang="en-US" altLang="zh-CN">
                <a:cs typeface="Times New Roman" pitchFamily="18" charset="0"/>
              </a:rPr>
              <a:t>A</a:t>
            </a:r>
            <a:r>
              <a:rPr lang="zh-CN" altLang="en-US">
                <a:cs typeface="Times New Roman" pitchFamily="18" charset="0"/>
              </a:rPr>
              <a:t>方赢得矩阵</a:t>
            </a:r>
          </a:p>
        </p:txBody>
      </p:sp>
      <p:sp>
        <p:nvSpPr>
          <p:cNvPr id="43015" name="Rectangle 7"/>
          <p:cNvSpPr>
            <a:spLocks noChangeArrowheads="1"/>
          </p:cNvSpPr>
          <p:nvPr/>
        </p:nvSpPr>
        <p:spPr bwMode="auto">
          <a:xfrm>
            <a:off x="0" y="2681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14" name="Object 6"/>
          <p:cNvGraphicFramePr>
            <a:graphicFrameLocks noChangeAspect="1"/>
          </p:cNvGraphicFramePr>
          <p:nvPr/>
        </p:nvGraphicFramePr>
        <p:xfrm>
          <a:off x="1279525" y="2968625"/>
          <a:ext cx="1503363" cy="2592388"/>
        </p:xfrm>
        <a:graphic>
          <a:graphicData uri="http://schemas.openxmlformats.org/presentationml/2006/ole">
            <mc:AlternateContent xmlns:mc="http://schemas.openxmlformats.org/markup-compatibility/2006">
              <mc:Choice xmlns:v="urn:schemas-microsoft-com:vml" Requires="v">
                <p:oleObj spid="_x0000_s43033" r:id="rId3" imgW="863225" imgH="1497950" progId="Equation.DSMT4">
                  <p:embed/>
                </p:oleObj>
              </mc:Choice>
              <mc:Fallback>
                <p:oleObj r:id="rId3" imgW="863225" imgH="149795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2968625"/>
                        <a:ext cx="1503363"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5" name="Rectangle 1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027" name="Rectangle 1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029" name="Rectangle 2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3030" name="Group 22"/>
          <p:cNvGrpSpPr>
            <a:grpSpLocks/>
          </p:cNvGrpSpPr>
          <p:nvPr/>
        </p:nvGrpSpPr>
        <p:grpSpPr bwMode="auto">
          <a:xfrm>
            <a:off x="539750" y="5589588"/>
            <a:ext cx="8229600" cy="757237"/>
            <a:chOff x="327" y="2314"/>
            <a:chExt cx="5184" cy="477"/>
          </a:xfrm>
        </p:grpSpPr>
        <p:sp>
          <p:nvSpPr>
            <p:cNvPr id="43023" name="Text Box 15"/>
            <p:cNvSpPr txBox="1">
              <a:spLocks noChangeArrowheads="1"/>
            </p:cNvSpPr>
            <p:nvPr/>
          </p:nvSpPr>
          <p:spPr bwMode="auto">
            <a:xfrm>
              <a:off x="327" y="2387"/>
              <a:ext cx="51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solidFill>
                    <a:srgbClr val="000000"/>
                  </a:solidFill>
                  <a:cs typeface="Times New Roman" pitchFamily="18" charset="0"/>
                </a:rPr>
                <a:t>这是一个</a:t>
              </a:r>
              <a:r>
                <a:rPr lang="en-US" altLang="zh-CN" sz="1800">
                  <a:solidFill>
                    <a:srgbClr val="000000"/>
                  </a:solidFill>
                  <a:cs typeface="Times New Roman" pitchFamily="18" charset="0"/>
                </a:rPr>
                <a:t>3×2</a:t>
              </a:r>
              <a:r>
                <a:rPr lang="zh-CN" altLang="en-US" sz="1800">
                  <a:solidFill>
                    <a:srgbClr val="000000"/>
                  </a:solidFill>
                  <a:cs typeface="Times New Roman" pitchFamily="18" charset="0"/>
                </a:rPr>
                <a:t>对策矩阵。可以求得               ，           ，                  ，不存在稳定解，需要考虑其他解法。</a:t>
              </a:r>
            </a:p>
          </p:txBody>
        </p:sp>
        <p:graphicFrame>
          <p:nvGraphicFramePr>
            <p:cNvPr id="43024" name="Object 16"/>
            <p:cNvGraphicFramePr>
              <a:graphicFrameLocks noChangeAspect="1"/>
            </p:cNvGraphicFramePr>
            <p:nvPr/>
          </p:nvGraphicFramePr>
          <p:xfrm>
            <a:off x="2608" y="2314"/>
            <a:ext cx="409" cy="390"/>
          </p:xfrm>
          <a:graphic>
            <a:graphicData uri="http://schemas.openxmlformats.org/presentationml/2006/ole">
              <mc:AlternateContent xmlns:mc="http://schemas.openxmlformats.org/markup-compatibility/2006">
                <mc:Choice xmlns:v="urn:schemas-microsoft-com:vml" Requires="v">
                  <p:oleObj spid="_x0000_s43034" r:id="rId5" imgW="406048" imgH="393359" progId="Equation.DSMT4">
                    <p:embed/>
                  </p:oleObj>
                </mc:Choice>
                <mc:Fallback>
                  <p:oleObj r:id="rId5" imgW="406048" imgH="393359"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8" y="2314"/>
                          <a:ext cx="409"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26" name="Object 18"/>
            <p:cNvGraphicFramePr>
              <a:graphicFrameLocks noChangeAspect="1"/>
            </p:cNvGraphicFramePr>
            <p:nvPr/>
          </p:nvGraphicFramePr>
          <p:xfrm>
            <a:off x="3107" y="2341"/>
            <a:ext cx="453" cy="364"/>
          </p:xfrm>
          <a:graphic>
            <a:graphicData uri="http://schemas.openxmlformats.org/presentationml/2006/ole">
              <mc:AlternateContent xmlns:mc="http://schemas.openxmlformats.org/markup-compatibility/2006">
                <mc:Choice xmlns:v="urn:schemas-microsoft-com:vml" Requires="v">
                  <p:oleObj spid="_x0000_s43035" r:id="rId7" imgW="482391" imgH="393529" progId="Equation.DSMT4">
                    <p:embed/>
                  </p:oleObj>
                </mc:Choice>
                <mc:Fallback>
                  <p:oleObj r:id="rId7" imgW="482391" imgH="393529"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7" y="2341"/>
                          <a:ext cx="453" cy="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28" name="Object 20"/>
            <p:cNvGraphicFramePr>
              <a:graphicFrameLocks noChangeAspect="1"/>
            </p:cNvGraphicFramePr>
            <p:nvPr/>
          </p:nvGraphicFramePr>
          <p:xfrm>
            <a:off x="3696" y="2419"/>
            <a:ext cx="589" cy="196"/>
          </p:xfrm>
          <a:graphic>
            <a:graphicData uri="http://schemas.openxmlformats.org/presentationml/2006/ole">
              <mc:AlternateContent xmlns:mc="http://schemas.openxmlformats.org/markup-compatibility/2006">
                <mc:Choice xmlns:v="urn:schemas-microsoft-com:vml" Requires="v">
                  <p:oleObj spid="_x0000_s43036" r:id="rId9" imgW="596641" imgH="203112" progId="Equation.DSMT4">
                    <p:embed/>
                  </p:oleObj>
                </mc:Choice>
                <mc:Fallback>
                  <p:oleObj r:id="rId9" imgW="596641" imgH="203112"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 y="2419"/>
                          <a:ext cx="589"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43031" name="Picture 23" descr="a4"/>
          <p:cNvPicPr>
            <a:picLocks noChangeAspect="1" noChangeArrowheads="1"/>
          </p:cNvPicPr>
          <p:nvPr>
            <p:ph/>
          </p:nvPr>
        </p:nvPicPr>
        <p:blipFill>
          <a:blip r:embed="rId11">
            <a:extLst>
              <a:ext uri="{28A0092B-C50C-407E-A947-70E740481C1C}">
                <a14:useLocalDpi xmlns:a14="http://schemas.microsoft.com/office/drawing/2010/main" val="0"/>
              </a:ext>
            </a:extLst>
          </a:blip>
          <a:srcRect/>
          <a:stretch>
            <a:fillRect/>
          </a:stretch>
        </p:blipFill>
        <p:spPr>
          <a:xfrm>
            <a:off x="1908175" y="692150"/>
            <a:ext cx="4762500" cy="1428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3031"/>
                                        </p:tgtEl>
                                        <p:attrNameLst>
                                          <p:attrName>style.visibility</p:attrName>
                                        </p:attrNameLst>
                                      </p:cBhvr>
                                      <p:to>
                                        <p:strVal val="visible"/>
                                      </p:to>
                                    </p:set>
                                    <p:anim calcmode="lin" valueType="num">
                                      <p:cBhvr additive="base">
                                        <p:cTn id="7" dur="500" fill="hold"/>
                                        <p:tgtEl>
                                          <p:spTgt spid="43031"/>
                                        </p:tgtEl>
                                        <p:attrNameLst>
                                          <p:attrName>ppt_x</p:attrName>
                                        </p:attrNameLst>
                                      </p:cBhvr>
                                      <p:tavLst>
                                        <p:tav tm="0">
                                          <p:val>
                                            <p:strVal val="#ppt_x"/>
                                          </p:val>
                                        </p:tav>
                                        <p:tav tm="100000">
                                          <p:val>
                                            <p:strVal val="#ppt_x"/>
                                          </p:val>
                                        </p:tav>
                                      </p:tavLst>
                                    </p:anim>
                                    <p:anim calcmode="lin" valueType="num">
                                      <p:cBhvr additive="base">
                                        <p:cTn id="8" dur="500" fill="hold"/>
                                        <p:tgtEl>
                                          <p:spTgt spid="4303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3"/>
                                        </p:tgtEl>
                                        <p:attrNameLst>
                                          <p:attrName>style.visibility</p:attrName>
                                        </p:attrNameLst>
                                      </p:cBhvr>
                                      <p:to>
                                        <p:strVal val="visible"/>
                                      </p:to>
                                    </p:set>
                                    <p:anim calcmode="lin" valueType="num">
                                      <p:cBhvr additive="base">
                                        <p:cTn id="13" dur="500" fill="hold"/>
                                        <p:tgtEl>
                                          <p:spTgt spid="43013"/>
                                        </p:tgtEl>
                                        <p:attrNameLst>
                                          <p:attrName>ppt_x</p:attrName>
                                        </p:attrNameLst>
                                      </p:cBhvr>
                                      <p:tavLst>
                                        <p:tav tm="0">
                                          <p:val>
                                            <p:strVal val="0-#ppt_w/2"/>
                                          </p:val>
                                        </p:tav>
                                        <p:tav tm="100000">
                                          <p:val>
                                            <p:strVal val="#ppt_x"/>
                                          </p:val>
                                        </p:tav>
                                      </p:tavLst>
                                    </p:anim>
                                    <p:anim calcmode="lin" valueType="num">
                                      <p:cBhvr additive="base">
                                        <p:cTn id="14"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3014"/>
                                        </p:tgtEl>
                                        <p:attrNameLst>
                                          <p:attrName>style.visibility</p:attrName>
                                        </p:attrNameLst>
                                      </p:cBhvr>
                                      <p:to>
                                        <p:strVal val="visible"/>
                                      </p:to>
                                    </p:set>
                                    <p:anim calcmode="lin" valueType="num">
                                      <p:cBhvr additive="base">
                                        <p:cTn id="19" dur="500" fill="hold"/>
                                        <p:tgtEl>
                                          <p:spTgt spid="43014"/>
                                        </p:tgtEl>
                                        <p:attrNameLst>
                                          <p:attrName>ppt_x</p:attrName>
                                        </p:attrNameLst>
                                      </p:cBhvr>
                                      <p:tavLst>
                                        <p:tav tm="0">
                                          <p:val>
                                            <p:strVal val="#ppt_x"/>
                                          </p:val>
                                        </p:tav>
                                        <p:tav tm="100000">
                                          <p:val>
                                            <p:strVal val="#ppt_x"/>
                                          </p:val>
                                        </p:tav>
                                      </p:tavLst>
                                    </p:anim>
                                    <p:anim calcmode="lin" valueType="num">
                                      <p:cBhvr additive="base">
                                        <p:cTn id="20" dur="500" fill="hold"/>
                                        <p:tgtEl>
                                          <p:spTgt spid="4301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7" presetClass="entr" presetSubtype="0" fill="hold" nodeType="clickEffect">
                                  <p:stCondLst>
                                    <p:cond delay="0"/>
                                  </p:stCondLst>
                                  <p:childTnLst>
                                    <p:set>
                                      <p:cBhvr>
                                        <p:cTn id="24" dur="1" fill="hold">
                                          <p:stCondLst>
                                            <p:cond delay="0"/>
                                          </p:stCondLst>
                                        </p:cTn>
                                        <p:tgtEl>
                                          <p:spTgt spid="43030"/>
                                        </p:tgtEl>
                                        <p:attrNameLst>
                                          <p:attrName>style.visibility</p:attrName>
                                        </p:attrNameLst>
                                      </p:cBhvr>
                                      <p:to>
                                        <p:strVal val="visible"/>
                                      </p:to>
                                    </p:set>
                                    <p:animEffect transition="in" filter="fade">
                                      <p:cBhvr>
                                        <p:cTn id="25" dur="1000"/>
                                        <p:tgtEl>
                                          <p:spTgt spid="43030"/>
                                        </p:tgtEl>
                                      </p:cBhvr>
                                    </p:animEffect>
                                    <p:anim calcmode="lin" valueType="num">
                                      <p:cBhvr>
                                        <p:cTn id="26" dur="1000" fill="hold"/>
                                        <p:tgtEl>
                                          <p:spTgt spid="43030"/>
                                        </p:tgtEl>
                                        <p:attrNameLst>
                                          <p:attrName>ppt_x</p:attrName>
                                        </p:attrNameLst>
                                      </p:cBhvr>
                                      <p:tavLst>
                                        <p:tav tm="0">
                                          <p:val>
                                            <p:strVal val="#ppt_x"/>
                                          </p:val>
                                        </p:tav>
                                        <p:tav tm="100000">
                                          <p:val>
                                            <p:strVal val="#ppt_x"/>
                                          </p:val>
                                        </p:tav>
                                      </p:tavLst>
                                    </p:anim>
                                    <p:anim calcmode="lin" valueType="num">
                                      <p:cBhvr>
                                        <p:cTn id="27" dur="900" decel="100000" fill="hold"/>
                                        <p:tgtEl>
                                          <p:spTgt spid="43030"/>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303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Rectangle 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040"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042"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045" name="Rectangle 13"/>
          <p:cNvSpPr>
            <a:spLocks noChangeArrowheads="1"/>
          </p:cNvSpPr>
          <p:nvPr/>
        </p:nvSpPr>
        <p:spPr bwMode="auto">
          <a:xfrm>
            <a:off x="3203575"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4047" name="Group 15"/>
          <p:cNvGrpSpPr>
            <a:grpSpLocks/>
          </p:cNvGrpSpPr>
          <p:nvPr/>
        </p:nvGrpSpPr>
        <p:grpSpPr bwMode="auto">
          <a:xfrm>
            <a:off x="468313" y="404813"/>
            <a:ext cx="8207375" cy="1522412"/>
            <a:chOff x="295" y="255"/>
            <a:chExt cx="5170" cy="959"/>
          </a:xfrm>
        </p:grpSpPr>
        <p:sp>
          <p:nvSpPr>
            <p:cNvPr id="44036" name="Text Box 4"/>
            <p:cNvSpPr txBox="1">
              <a:spLocks noChangeArrowheads="1"/>
            </p:cNvSpPr>
            <p:nvPr/>
          </p:nvSpPr>
          <p:spPr bwMode="auto">
            <a:xfrm>
              <a:off x="295" y="268"/>
              <a:ext cx="5170"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solidFill>
                    <a:srgbClr val="008000"/>
                  </a:solidFill>
                  <a:cs typeface="Times New Roman" pitchFamily="18" charset="0"/>
                </a:rPr>
                <a:t>定义</a:t>
              </a:r>
              <a:r>
                <a:rPr lang="en-US" altLang="zh-CN" sz="1800">
                  <a:solidFill>
                    <a:srgbClr val="008000"/>
                  </a:solidFill>
                  <a:cs typeface="Times New Roman" pitchFamily="18" charset="0"/>
                </a:rPr>
                <a:t>8.3</a:t>
              </a:r>
              <a:r>
                <a:rPr lang="en-US" altLang="zh-CN" sz="1800">
                  <a:solidFill>
                    <a:srgbClr val="000000"/>
                  </a:solidFill>
                  <a:cs typeface="Times New Roman" pitchFamily="18" charset="0"/>
                </a:rPr>
                <a:t>  </a:t>
              </a:r>
              <a:r>
                <a:rPr lang="zh-CN" altLang="en-US" sz="1800">
                  <a:solidFill>
                    <a:srgbClr val="000000"/>
                  </a:solidFill>
                  <a:cs typeface="Times New Roman" pitchFamily="18" charset="0"/>
                </a:rPr>
                <a:t>对于赢得矩阵</a:t>
              </a:r>
              <a:r>
                <a:rPr lang="en-US" altLang="zh-CN" sz="1800">
                  <a:solidFill>
                    <a:srgbClr val="000000"/>
                  </a:solidFill>
                  <a:cs typeface="Times New Roman" pitchFamily="18" charset="0"/>
                </a:rPr>
                <a:t>R</a:t>
              </a:r>
              <a:r>
                <a:rPr lang="zh-CN" altLang="en-US" sz="1800">
                  <a:solidFill>
                    <a:srgbClr val="000000"/>
                  </a:solidFill>
                  <a:cs typeface="Times New Roman" pitchFamily="18" charset="0"/>
                </a:rPr>
                <a:t>，如果对所有</a:t>
              </a:r>
              <a:r>
                <a:rPr lang="en-US" altLang="zh-CN" sz="1800" i="1">
                  <a:solidFill>
                    <a:srgbClr val="000000"/>
                  </a:solidFill>
                  <a:cs typeface="Times New Roman" pitchFamily="18" charset="0"/>
                </a:rPr>
                <a:t>j</a:t>
              </a:r>
              <a:r>
                <a:rPr lang="zh-CN" altLang="en-US" sz="1800" i="1">
                  <a:solidFill>
                    <a:srgbClr val="000000"/>
                  </a:solidFill>
                  <a:cs typeface="Times New Roman" pitchFamily="18" charset="0"/>
                </a:rPr>
                <a:t>，</a:t>
              </a:r>
              <a:r>
                <a:rPr lang="en-US" altLang="zh-CN" sz="1800" i="1">
                  <a:solidFill>
                    <a:srgbClr val="000000"/>
                  </a:solidFill>
                  <a:cs typeface="Times New Roman" pitchFamily="18" charset="0"/>
                </a:rPr>
                <a:t>a</a:t>
              </a:r>
              <a:r>
                <a:rPr lang="en-US" altLang="zh-CN" sz="1800" i="1" baseline="-30000">
                  <a:solidFill>
                    <a:srgbClr val="000000"/>
                  </a:solidFill>
                  <a:cs typeface="Times New Roman" pitchFamily="18" charset="0"/>
                </a:rPr>
                <a:t>ij</a:t>
              </a:r>
              <a:r>
                <a:rPr lang="en-US" altLang="zh-CN" sz="1800">
                  <a:solidFill>
                    <a:srgbClr val="000000"/>
                  </a:solidFill>
                  <a:cs typeface="Times New Roman" pitchFamily="18" charset="0"/>
                </a:rPr>
                <a:t>≥</a:t>
              </a:r>
              <a:r>
                <a:rPr lang="en-US" altLang="zh-CN" sz="1800" i="1">
                  <a:solidFill>
                    <a:srgbClr val="000000"/>
                  </a:solidFill>
                  <a:cs typeface="Times New Roman" pitchFamily="18" charset="0"/>
                </a:rPr>
                <a:t>a</a:t>
              </a:r>
              <a:r>
                <a:rPr lang="en-US" altLang="zh-CN" sz="1800" i="1" baseline="-30000">
                  <a:solidFill>
                    <a:srgbClr val="000000"/>
                  </a:solidFill>
                  <a:cs typeface="Times New Roman" pitchFamily="18" charset="0"/>
                </a:rPr>
                <a:t>kj</a:t>
              </a:r>
              <a:r>
                <a:rPr lang="zh-CN" altLang="en-US" sz="1800">
                  <a:solidFill>
                    <a:srgbClr val="000000"/>
                  </a:solidFill>
                  <a:cs typeface="Times New Roman" pitchFamily="18" charset="0"/>
                </a:rPr>
                <a:t>均成立，且至少存在一个      使</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得                    则称</a:t>
              </a:r>
              <a:r>
                <a:rPr lang="en-US" altLang="zh-CN" sz="1800" i="1">
                  <a:solidFill>
                    <a:srgbClr val="000000"/>
                  </a:solidFill>
                  <a:cs typeface="Times New Roman" pitchFamily="18" charset="0"/>
                </a:rPr>
                <a:t>i</a:t>
              </a:r>
              <a:r>
                <a:rPr lang="zh-CN" altLang="en-US" sz="1800">
                  <a:solidFill>
                    <a:srgbClr val="000000"/>
                  </a:solidFill>
                  <a:cs typeface="Times New Roman" pitchFamily="18" charset="0"/>
                </a:rPr>
                <a:t>行优于</a:t>
              </a:r>
              <a:r>
                <a:rPr lang="en-US" altLang="zh-CN" sz="1800" i="1">
                  <a:solidFill>
                    <a:srgbClr val="000000"/>
                  </a:solidFill>
                  <a:cs typeface="Times New Roman" pitchFamily="18" charset="0"/>
                </a:rPr>
                <a:t>k</a:t>
              </a:r>
              <a:r>
                <a:rPr lang="zh-CN" altLang="en-US" sz="1800">
                  <a:solidFill>
                    <a:srgbClr val="000000"/>
                  </a:solidFill>
                  <a:cs typeface="Times New Roman" pitchFamily="18" charset="0"/>
                </a:rPr>
                <a:t>行（策略</a:t>
              </a:r>
              <a:r>
                <a:rPr lang="en-US" altLang="zh-CN" sz="1800" i="1">
                  <a:solidFill>
                    <a:srgbClr val="000000"/>
                  </a:solidFill>
                  <a:cs typeface="Times New Roman" pitchFamily="18" charset="0"/>
                </a:rPr>
                <a:t>a</a:t>
              </a:r>
              <a:r>
                <a:rPr lang="en-US" altLang="zh-CN" sz="1800" i="1" baseline="-30000">
                  <a:solidFill>
                    <a:srgbClr val="000000"/>
                  </a:solidFill>
                  <a:cs typeface="Times New Roman" pitchFamily="18" charset="0"/>
                </a:rPr>
                <a:t>i</a:t>
              </a:r>
              <a:r>
                <a:rPr lang="zh-CN" altLang="en-US" sz="1800">
                  <a:solidFill>
                    <a:srgbClr val="000000"/>
                  </a:solidFill>
                  <a:cs typeface="Times New Roman" pitchFamily="18" charset="0"/>
                </a:rPr>
                <a:t>优于</a:t>
              </a:r>
              <a:r>
                <a:rPr lang="en-US" altLang="zh-CN" sz="1800" i="1">
                  <a:solidFill>
                    <a:srgbClr val="000000"/>
                  </a:solidFill>
                  <a:cs typeface="Times New Roman" pitchFamily="18" charset="0"/>
                </a:rPr>
                <a:t>a</a:t>
              </a:r>
              <a:r>
                <a:rPr lang="en-US" altLang="zh-CN" sz="1800" i="1" baseline="-30000">
                  <a:solidFill>
                    <a:srgbClr val="000000"/>
                  </a:solidFill>
                  <a:cs typeface="Times New Roman" pitchFamily="18" charset="0"/>
                </a:rPr>
                <a:t>k</a:t>
              </a:r>
              <a:r>
                <a:rPr lang="zh-CN" altLang="en-US" sz="1800">
                  <a:solidFill>
                    <a:srgbClr val="000000"/>
                  </a:solidFill>
                  <a:cs typeface="Times New Roman" pitchFamily="18" charset="0"/>
                </a:rPr>
                <a:t>）。同样，如对一切</a:t>
              </a:r>
              <a:r>
                <a:rPr lang="en-US" altLang="zh-CN" sz="1800" i="1">
                  <a:solidFill>
                    <a:srgbClr val="000000"/>
                  </a:solidFill>
                  <a:cs typeface="Times New Roman" pitchFamily="18" charset="0"/>
                </a:rPr>
                <a:t>i</a:t>
              </a:r>
              <a:r>
                <a:rPr lang="zh-CN" altLang="en-US" sz="1800">
                  <a:solidFill>
                    <a:srgbClr val="000000"/>
                  </a:solidFill>
                  <a:cs typeface="Times New Roman" pitchFamily="18" charset="0"/>
                </a:rPr>
                <a:t>有</a:t>
              </a:r>
              <a:r>
                <a:rPr lang="en-US" altLang="zh-CN" sz="1800" i="1">
                  <a:solidFill>
                    <a:srgbClr val="000000"/>
                  </a:solidFill>
                  <a:cs typeface="Times New Roman" pitchFamily="18" charset="0"/>
                </a:rPr>
                <a:t>a</a:t>
              </a:r>
              <a:r>
                <a:rPr lang="en-US" altLang="zh-CN" sz="1800" i="1" baseline="-30000">
                  <a:solidFill>
                    <a:srgbClr val="000000"/>
                  </a:solidFill>
                  <a:cs typeface="Times New Roman" pitchFamily="18" charset="0"/>
                </a:rPr>
                <a:t>ij</a:t>
              </a:r>
              <a:r>
                <a:rPr lang="en-US" altLang="zh-CN" sz="1800">
                  <a:solidFill>
                    <a:srgbClr val="000000"/>
                  </a:solidFill>
                  <a:cs typeface="Times New Roman" pitchFamily="18" charset="0"/>
                </a:rPr>
                <a:t>≤</a:t>
              </a:r>
              <a:r>
                <a:rPr lang="en-US" altLang="zh-CN" sz="1800" i="1">
                  <a:solidFill>
                    <a:srgbClr val="000000"/>
                  </a:solidFill>
                  <a:cs typeface="Times New Roman" pitchFamily="18" charset="0"/>
                </a:rPr>
                <a:t>a</a:t>
              </a:r>
              <a:r>
                <a:rPr lang="en-US" altLang="zh-CN" sz="1800" i="1" baseline="-30000">
                  <a:solidFill>
                    <a:srgbClr val="000000"/>
                  </a:solidFill>
                  <a:cs typeface="Times New Roman" pitchFamily="18" charset="0"/>
                </a:rPr>
                <a:t>kl</a:t>
              </a:r>
              <a:r>
                <a:rPr lang="zh-CN" altLang="en-US" sz="1800">
                  <a:solidFill>
                    <a:srgbClr val="000000"/>
                  </a:solidFill>
                  <a:cs typeface="Times New Roman" pitchFamily="18" charset="0"/>
                </a:rPr>
                <a:t>，</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且至少有一个</a:t>
              </a:r>
              <a:r>
                <a:rPr lang="en-US" altLang="zh-CN" sz="1800" i="1">
                  <a:solidFill>
                    <a:srgbClr val="000000"/>
                  </a:solidFill>
                  <a:cs typeface="Times New Roman" pitchFamily="18" charset="0"/>
                </a:rPr>
                <a:t>i</a:t>
              </a:r>
              <a:r>
                <a:rPr lang="en-US" altLang="zh-CN" sz="1800" baseline="-30000">
                  <a:solidFill>
                    <a:srgbClr val="000000"/>
                  </a:solidFill>
                  <a:cs typeface="Times New Roman" pitchFamily="18" charset="0"/>
                </a:rPr>
                <a:t>0</a:t>
              </a:r>
              <a:r>
                <a:rPr lang="zh-CN" altLang="en-US" sz="1800">
                  <a:solidFill>
                    <a:srgbClr val="000000"/>
                  </a:solidFill>
                  <a:cs typeface="Times New Roman" pitchFamily="18" charset="0"/>
                </a:rPr>
                <a:t>使得                   ，则称</a:t>
              </a:r>
              <a:r>
                <a:rPr lang="en-US" altLang="zh-CN" sz="1800" i="1">
                  <a:solidFill>
                    <a:srgbClr val="000000"/>
                  </a:solidFill>
                  <a:cs typeface="Times New Roman" pitchFamily="18" charset="0"/>
                </a:rPr>
                <a:t>j</a:t>
              </a:r>
              <a:r>
                <a:rPr lang="zh-CN" altLang="en-US" sz="1800">
                  <a:solidFill>
                    <a:srgbClr val="000000"/>
                  </a:solidFill>
                  <a:cs typeface="Times New Roman" pitchFamily="18" charset="0"/>
                </a:rPr>
                <a:t>列优于</a:t>
              </a:r>
              <a:r>
                <a:rPr lang="en-US" altLang="zh-CN" sz="1800" i="1">
                  <a:solidFill>
                    <a:srgbClr val="000000"/>
                  </a:solidFill>
                  <a:cs typeface="Times New Roman" pitchFamily="18" charset="0"/>
                </a:rPr>
                <a:t>l</a:t>
              </a:r>
              <a:r>
                <a:rPr lang="zh-CN" altLang="en-US" sz="1800">
                  <a:solidFill>
                    <a:srgbClr val="000000"/>
                  </a:solidFill>
                  <a:cs typeface="Times New Roman" pitchFamily="18" charset="0"/>
                </a:rPr>
                <a:t>例（局中人</a:t>
              </a:r>
              <a:r>
                <a:rPr lang="en-US" altLang="zh-CN" sz="1800">
                  <a:solidFill>
                    <a:srgbClr val="000000"/>
                  </a:solidFill>
                  <a:cs typeface="Times New Roman" pitchFamily="18" charset="0"/>
                </a:rPr>
                <a:t>B</a:t>
              </a:r>
              <a:r>
                <a:rPr lang="zh-CN" altLang="en-US" sz="1800">
                  <a:solidFill>
                    <a:srgbClr val="000000"/>
                  </a:solidFill>
                  <a:cs typeface="Times New Roman" pitchFamily="18" charset="0"/>
                </a:rPr>
                <a:t>的策略   </a:t>
              </a:r>
              <a:r>
                <a:rPr lang="en-US" altLang="zh-CN" sz="1800" i="1" baseline="-30000">
                  <a:solidFill>
                    <a:srgbClr val="000000"/>
                  </a:solidFill>
                  <a:cs typeface="Times New Roman" pitchFamily="18" charset="0"/>
                </a:rPr>
                <a:t>j</a:t>
              </a:r>
              <a:r>
                <a:rPr lang="zh-CN" altLang="en-US" sz="1800">
                  <a:solidFill>
                    <a:srgbClr val="000000"/>
                  </a:solidFill>
                  <a:cs typeface="Times New Roman" pitchFamily="18" charset="0"/>
                </a:rPr>
                <a:t>优于    </a:t>
              </a:r>
              <a:r>
                <a:rPr lang="en-US" altLang="zh-CN" sz="1800" i="1" baseline="-30000">
                  <a:solidFill>
                    <a:srgbClr val="000000"/>
                  </a:solidFill>
                  <a:cs typeface="Times New Roman" pitchFamily="18" charset="0"/>
                </a:rPr>
                <a:t>l</a:t>
              </a:r>
              <a:r>
                <a:rPr lang="zh-CN" altLang="en-US" sz="1800">
                  <a:solidFill>
                    <a:srgbClr val="000000"/>
                  </a:solidFill>
                  <a:cs typeface="Times New Roman" pitchFamily="18" charset="0"/>
                </a:rPr>
                <a:t>）。</a:t>
              </a:r>
            </a:p>
          </p:txBody>
        </p:sp>
        <p:graphicFrame>
          <p:nvGraphicFramePr>
            <p:cNvPr id="44037" name="Object 5"/>
            <p:cNvGraphicFramePr>
              <a:graphicFrameLocks noChangeAspect="1"/>
            </p:cNvGraphicFramePr>
            <p:nvPr/>
          </p:nvGraphicFramePr>
          <p:xfrm>
            <a:off x="4921" y="255"/>
            <a:ext cx="160" cy="227"/>
          </p:xfrm>
          <a:graphic>
            <a:graphicData uri="http://schemas.openxmlformats.org/presentationml/2006/ole">
              <mc:AlternateContent xmlns:mc="http://schemas.openxmlformats.org/markup-compatibility/2006">
                <mc:Choice xmlns:v="urn:schemas-microsoft-com:vml" Requires="v">
                  <p:oleObj spid="_x0000_s44061" name="公式" r:id="rId3" imgW="165028" imgH="228501" progId="Equation.3">
                    <p:embed/>
                  </p:oleObj>
                </mc:Choice>
                <mc:Fallback>
                  <p:oleObj name="公式" r:id="rId3" imgW="165028"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 y="255"/>
                          <a:ext cx="16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9" name="Object 7"/>
            <p:cNvGraphicFramePr>
              <a:graphicFrameLocks noChangeAspect="1"/>
            </p:cNvGraphicFramePr>
            <p:nvPr/>
          </p:nvGraphicFramePr>
          <p:xfrm>
            <a:off x="521" y="561"/>
            <a:ext cx="681" cy="284"/>
          </p:xfrm>
          <a:graphic>
            <a:graphicData uri="http://schemas.openxmlformats.org/presentationml/2006/ole">
              <mc:AlternateContent xmlns:mc="http://schemas.openxmlformats.org/markup-compatibility/2006">
                <mc:Choice xmlns:v="urn:schemas-microsoft-com:vml" Requires="v">
                  <p:oleObj spid="_x0000_s44062" name="公式" r:id="rId5" imgW="571252" imgH="241195" progId="Equation.3">
                    <p:embed/>
                  </p:oleObj>
                </mc:Choice>
                <mc:Fallback>
                  <p:oleObj name="公式" r:id="rId5" imgW="571252" imgH="24119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 y="561"/>
                          <a:ext cx="681"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1" name="Object 9"/>
            <p:cNvGraphicFramePr>
              <a:graphicFrameLocks noChangeAspect="1"/>
            </p:cNvGraphicFramePr>
            <p:nvPr/>
          </p:nvGraphicFramePr>
          <p:xfrm>
            <a:off x="1655" y="935"/>
            <a:ext cx="635" cy="279"/>
          </p:xfrm>
          <a:graphic>
            <a:graphicData uri="http://schemas.openxmlformats.org/presentationml/2006/ole">
              <mc:AlternateContent xmlns:mc="http://schemas.openxmlformats.org/markup-compatibility/2006">
                <mc:Choice xmlns:v="urn:schemas-microsoft-com:vml" Requires="v">
                  <p:oleObj spid="_x0000_s44063" r:id="rId7" imgW="545863" imgH="241195" progId="Equation.DSMT4">
                    <p:embed/>
                  </p:oleObj>
                </mc:Choice>
                <mc:Fallback>
                  <p:oleObj r:id="rId7" imgW="545863" imgH="24119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5" y="935"/>
                          <a:ext cx="635"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4" name="Object 12"/>
            <p:cNvGraphicFramePr>
              <a:graphicFrameLocks noChangeAspect="1"/>
            </p:cNvGraphicFramePr>
            <p:nvPr/>
          </p:nvGraphicFramePr>
          <p:xfrm>
            <a:off x="4468" y="945"/>
            <a:ext cx="176" cy="217"/>
          </p:xfrm>
          <a:graphic>
            <a:graphicData uri="http://schemas.openxmlformats.org/presentationml/2006/ole">
              <mc:AlternateContent xmlns:mc="http://schemas.openxmlformats.org/markup-compatibility/2006">
                <mc:Choice xmlns:v="urn:schemas-microsoft-com:vml" Requires="v">
                  <p:oleObj spid="_x0000_s44064" r:id="rId9" imgW="164957" imgH="203024" progId="Equation.DSMT4">
                    <p:embed/>
                  </p:oleObj>
                </mc:Choice>
                <mc:Fallback>
                  <p:oleObj r:id="rId9" imgW="164957" imgH="203024"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8" y="945"/>
                          <a:ext cx="17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6" name="Object 14"/>
            <p:cNvGraphicFramePr>
              <a:graphicFrameLocks noChangeAspect="1"/>
            </p:cNvGraphicFramePr>
            <p:nvPr/>
          </p:nvGraphicFramePr>
          <p:xfrm>
            <a:off x="4927" y="945"/>
            <a:ext cx="176" cy="217"/>
          </p:xfrm>
          <a:graphic>
            <a:graphicData uri="http://schemas.openxmlformats.org/presentationml/2006/ole">
              <mc:AlternateContent xmlns:mc="http://schemas.openxmlformats.org/markup-compatibility/2006">
                <mc:Choice xmlns:v="urn:schemas-microsoft-com:vml" Requires="v">
                  <p:oleObj spid="_x0000_s44065" r:id="rId11" imgW="164957" imgH="203024" progId="Equation.DSMT4">
                    <p:embed/>
                  </p:oleObj>
                </mc:Choice>
                <mc:Fallback>
                  <p:oleObj r:id="rId11" imgW="164957" imgH="203024"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7" y="945"/>
                          <a:ext cx="17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4050" name="Rectangle 18"/>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4060" name="Group 28"/>
          <p:cNvGrpSpPr>
            <a:grpSpLocks/>
          </p:cNvGrpSpPr>
          <p:nvPr/>
        </p:nvGrpSpPr>
        <p:grpSpPr bwMode="auto">
          <a:xfrm>
            <a:off x="519113" y="2154238"/>
            <a:ext cx="8156575" cy="915987"/>
            <a:chOff x="327" y="1357"/>
            <a:chExt cx="5138" cy="577"/>
          </a:xfrm>
        </p:grpSpPr>
        <p:sp>
          <p:nvSpPr>
            <p:cNvPr id="44048" name="Text Box 16"/>
            <p:cNvSpPr txBox="1">
              <a:spLocks noChangeArrowheads="1"/>
            </p:cNvSpPr>
            <p:nvPr/>
          </p:nvSpPr>
          <p:spPr bwMode="auto">
            <a:xfrm>
              <a:off x="327" y="1357"/>
              <a:ext cx="513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solidFill>
                    <a:srgbClr val="000000"/>
                  </a:solidFill>
                  <a:cs typeface="Times New Roman" pitchFamily="18" charset="0"/>
                </a:rPr>
                <a:t>易见，若一个对策矩阵的第</a:t>
              </a:r>
              <a:r>
                <a:rPr lang="en-US" altLang="zh-CN" sz="1800" i="1">
                  <a:solidFill>
                    <a:srgbClr val="000000"/>
                  </a:solidFill>
                  <a:cs typeface="Times New Roman" pitchFamily="18" charset="0"/>
                </a:rPr>
                <a:t>i</a:t>
              </a:r>
              <a:r>
                <a:rPr lang="zh-CN" altLang="en-US" sz="1800">
                  <a:solidFill>
                    <a:srgbClr val="000000"/>
                  </a:solidFill>
                  <a:cs typeface="Times New Roman" pitchFamily="18" charset="0"/>
                </a:rPr>
                <a:t>行优于第</a:t>
              </a:r>
              <a:r>
                <a:rPr lang="en-US" altLang="zh-CN" sz="1800" i="1">
                  <a:solidFill>
                    <a:srgbClr val="000000"/>
                  </a:solidFill>
                  <a:cs typeface="Times New Roman" pitchFamily="18" charset="0"/>
                </a:rPr>
                <a:t>k</a:t>
              </a:r>
              <a:r>
                <a:rPr lang="zh-CN" altLang="en-US" sz="1800">
                  <a:solidFill>
                    <a:srgbClr val="000000"/>
                  </a:solidFill>
                  <a:cs typeface="Times New Roman" pitchFamily="18" charset="0"/>
                </a:rPr>
                <a:t>行，则无论局中人</a:t>
              </a:r>
              <a:r>
                <a:rPr lang="en-US" altLang="zh-CN" sz="1800">
                  <a:solidFill>
                    <a:srgbClr val="000000"/>
                  </a:solidFill>
                  <a:cs typeface="Times New Roman" pitchFamily="18" charset="0"/>
                </a:rPr>
                <a:t>B</a:t>
              </a:r>
              <a:r>
                <a:rPr lang="zh-CN" altLang="en-US" sz="1800">
                  <a:solidFill>
                    <a:srgbClr val="000000"/>
                  </a:solidFill>
                  <a:cs typeface="Times New Roman" pitchFamily="18" charset="0"/>
                </a:rPr>
                <a:t>选择哪种策略，局中</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人</a:t>
              </a:r>
              <a:r>
                <a:rPr lang="en-US" altLang="zh-CN" sz="1800">
                  <a:solidFill>
                    <a:srgbClr val="000000"/>
                  </a:solidFill>
                  <a:cs typeface="Times New Roman" pitchFamily="18" charset="0"/>
                </a:rPr>
                <a:t>A</a:t>
              </a:r>
              <a:r>
                <a:rPr lang="zh-CN" altLang="en-US" sz="1800">
                  <a:solidFill>
                    <a:srgbClr val="000000"/>
                  </a:solidFill>
                  <a:cs typeface="Times New Roman" pitchFamily="18" charset="0"/>
                </a:rPr>
                <a:t>采取策略      </a:t>
              </a:r>
              <a:r>
                <a:rPr lang="en-US" altLang="zh-CN" sz="1800" i="1" baseline="-30000">
                  <a:solidFill>
                    <a:srgbClr val="000000"/>
                  </a:solidFill>
                  <a:cs typeface="Times New Roman" pitchFamily="18" charset="0"/>
                </a:rPr>
                <a:t>i</a:t>
              </a:r>
              <a:r>
                <a:rPr lang="zh-CN" altLang="en-US" sz="1800">
                  <a:solidFill>
                    <a:srgbClr val="000000"/>
                  </a:solidFill>
                  <a:cs typeface="Times New Roman" pitchFamily="18" charset="0"/>
                </a:rPr>
                <a:t>的获利总优于（至少不次于）采取策略      </a:t>
              </a:r>
              <a:r>
                <a:rPr lang="en-US" altLang="zh-CN" sz="1800" i="1" baseline="-30000">
                  <a:solidFill>
                    <a:srgbClr val="000000"/>
                  </a:solidFill>
                  <a:cs typeface="Times New Roman" pitchFamily="18" charset="0"/>
                </a:rPr>
                <a:t>k</a:t>
              </a:r>
              <a:r>
                <a:rPr lang="zh-CN" altLang="en-US" sz="1800">
                  <a:solidFill>
                    <a:srgbClr val="000000"/>
                  </a:solidFill>
                  <a:cs typeface="Times New Roman" pitchFamily="18" charset="0"/>
                </a:rPr>
                <a:t>的获利。</a:t>
              </a:r>
            </a:p>
          </p:txBody>
        </p:sp>
        <p:graphicFrame>
          <p:nvGraphicFramePr>
            <p:cNvPr id="44049" name="Object 17"/>
            <p:cNvGraphicFramePr>
              <a:graphicFrameLocks noChangeAspect="1"/>
            </p:cNvGraphicFramePr>
            <p:nvPr/>
          </p:nvGraphicFramePr>
          <p:xfrm>
            <a:off x="1248" y="1706"/>
            <a:ext cx="226" cy="212"/>
          </p:xfrm>
          <a:graphic>
            <a:graphicData uri="http://schemas.openxmlformats.org/presentationml/2006/ole">
              <mc:AlternateContent xmlns:mc="http://schemas.openxmlformats.org/markup-compatibility/2006">
                <mc:Choice xmlns:v="urn:schemas-microsoft-com:vml" Requires="v">
                  <p:oleObj spid="_x0000_s44066" r:id="rId12" imgW="152334" imgH="139639" progId="Equation.DSMT4">
                    <p:embed/>
                  </p:oleObj>
                </mc:Choice>
                <mc:Fallback>
                  <p:oleObj r:id="rId12" imgW="152334" imgH="139639"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8" y="1706"/>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1" name="Object 19"/>
            <p:cNvGraphicFramePr>
              <a:graphicFrameLocks noChangeAspect="1"/>
            </p:cNvGraphicFramePr>
            <p:nvPr/>
          </p:nvGraphicFramePr>
          <p:xfrm>
            <a:off x="3969" y="1706"/>
            <a:ext cx="226" cy="212"/>
          </p:xfrm>
          <a:graphic>
            <a:graphicData uri="http://schemas.openxmlformats.org/presentationml/2006/ole">
              <mc:AlternateContent xmlns:mc="http://schemas.openxmlformats.org/markup-compatibility/2006">
                <mc:Choice xmlns:v="urn:schemas-microsoft-com:vml" Requires="v">
                  <p:oleObj spid="_x0000_s44067" r:id="rId14" imgW="152334" imgH="139639" progId="Equation.DSMT4">
                    <p:embed/>
                  </p:oleObj>
                </mc:Choice>
                <mc:Fallback>
                  <p:oleObj r:id="rId14" imgW="152334" imgH="139639"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69" y="1706"/>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4054" name="Rectangle 2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056" name="Rectangle 2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058"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4059" name="Group 27"/>
          <p:cNvGrpSpPr>
            <a:grpSpLocks/>
          </p:cNvGrpSpPr>
          <p:nvPr/>
        </p:nvGrpSpPr>
        <p:grpSpPr bwMode="auto">
          <a:xfrm>
            <a:off x="519113" y="3313113"/>
            <a:ext cx="7724775" cy="2563812"/>
            <a:chOff x="327" y="1991"/>
            <a:chExt cx="4866" cy="1615"/>
          </a:xfrm>
        </p:grpSpPr>
        <p:sp>
          <p:nvSpPr>
            <p:cNvPr id="44052" name="Text Box 20"/>
            <p:cNvSpPr txBox="1">
              <a:spLocks noChangeArrowheads="1"/>
            </p:cNvSpPr>
            <p:nvPr/>
          </p:nvSpPr>
          <p:spPr bwMode="auto">
            <a:xfrm>
              <a:off x="327" y="1991"/>
              <a:ext cx="4866" cy="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solidFill>
                    <a:srgbClr val="008000"/>
                  </a:solidFill>
                  <a:cs typeface="Times New Roman" pitchFamily="18" charset="0"/>
                </a:rPr>
                <a:t>定理</a:t>
              </a:r>
              <a:r>
                <a:rPr lang="en-US" altLang="zh-CN" sz="1800">
                  <a:solidFill>
                    <a:srgbClr val="008000"/>
                  </a:solidFill>
                  <a:cs typeface="Times New Roman" pitchFamily="18" charset="0"/>
                </a:rPr>
                <a:t>8.5</a:t>
              </a:r>
              <a:r>
                <a:rPr lang="en-US" altLang="zh-CN" sz="1800">
                  <a:solidFill>
                    <a:srgbClr val="000000"/>
                  </a:solidFill>
                  <a:cs typeface="Times New Roman" pitchFamily="18" charset="0"/>
                </a:rPr>
                <a:t>  </a:t>
              </a:r>
              <a:r>
                <a:rPr lang="zh-CN" altLang="en-US" sz="1800">
                  <a:solidFill>
                    <a:srgbClr val="000000"/>
                  </a:solidFill>
                  <a:cs typeface="Times New Roman" pitchFamily="18" charset="0"/>
                </a:rPr>
                <a:t>对于矩阵对策</a:t>
              </a:r>
              <a:r>
                <a:rPr lang="en-US" altLang="zh-CN" sz="1800" i="1">
                  <a:solidFill>
                    <a:srgbClr val="000000"/>
                  </a:solidFill>
                  <a:cs typeface="Times New Roman" pitchFamily="18" charset="0"/>
                </a:rPr>
                <a:t>G</a:t>
              </a:r>
              <a:r>
                <a:rPr lang="en-US" altLang="zh-CN" sz="1800">
                  <a:solidFill>
                    <a:srgbClr val="000000"/>
                  </a:solidFill>
                  <a:cs typeface="Times New Roman" pitchFamily="18" charset="0"/>
                </a:rPr>
                <a:t>= { </a:t>
              </a:r>
              <a:r>
                <a:rPr lang="en-US" altLang="zh-CN" sz="1800" i="1">
                  <a:solidFill>
                    <a:srgbClr val="000000"/>
                  </a:solidFill>
                  <a:cs typeface="Times New Roman" pitchFamily="18" charset="0"/>
                </a:rPr>
                <a:t>S</a:t>
              </a:r>
              <a:r>
                <a:rPr lang="en-US" altLang="zh-CN" sz="1800" i="1" baseline="-30000">
                  <a:solidFill>
                    <a:srgbClr val="000000"/>
                  </a:solidFill>
                  <a:cs typeface="Times New Roman" pitchFamily="18" charset="0"/>
                </a:rPr>
                <a:t>A</a:t>
              </a:r>
              <a:r>
                <a:rPr lang="en-US" altLang="zh-CN" sz="1800">
                  <a:solidFill>
                    <a:srgbClr val="000000"/>
                  </a:solidFill>
                  <a:cs typeface="Times New Roman" pitchFamily="18" charset="0"/>
                </a:rPr>
                <a:t>, </a:t>
              </a:r>
              <a:r>
                <a:rPr lang="en-US" altLang="zh-CN" sz="1800" i="1">
                  <a:solidFill>
                    <a:srgbClr val="000000"/>
                  </a:solidFill>
                  <a:cs typeface="Times New Roman" pitchFamily="18" charset="0"/>
                </a:rPr>
                <a:t>S</a:t>
              </a:r>
              <a:r>
                <a:rPr lang="en-US" altLang="zh-CN" sz="1800" i="1" baseline="-30000">
                  <a:solidFill>
                    <a:srgbClr val="000000"/>
                  </a:solidFill>
                  <a:cs typeface="Times New Roman" pitchFamily="18" charset="0"/>
                </a:rPr>
                <a:t>B</a:t>
              </a:r>
              <a:r>
                <a:rPr lang="en-US" altLang="zh-CN" sz="1800">
                  <a:solidFill>
                    <a:srgbClr val="000000"/>
                  </a:solidFill>
                  <a:cs typeface="Times New Roman" pitchFamily="18" charset="0"/>
                </a:rPr>
                <a:t>, </a:t>
              </a:r>
              <a:r>
                <a:rPr lang="en-US" altLang="zh-CN" sz="1800" i="1">
                  <a:solidFill>
                    <a:srgbClr val="000000"/>
                  </a:solidFill>
                  <a:cs typeface="Times New Roman" pitchFamily="18" charset="0"/>
                </a:rPr>
                <a:t>R</a:t>
              </a:r>
              <a:r>
                <a:rPr lang="en-US" altLang="zh-CN" sz="1800">
                  <a:solidFill>
                    <a:srgbClr val="000000"/>
                  </a:solidFill>
                  <a:cs typeface="Times New Roman" pitchFamily="18" charset="0"/>
                </a:rPr>
                <a:t>}</a:t>
              </a:r>
              <a:r>
                <a:rPr lang="zh-CN" altLang="en-US" sz="1800">
                  <a:solidFill>
                    <a:srgbClr val="000000"/>
                  </a:solidFill>
                  <a:cs typeface="Times New Roman" pitchFamily="18" charset="0"/>
                </a:rPr>
                <a:t>，若矩阵</a:t>
              </a:r>
              <a:r>
                <a:rPr lang="en-US" altLang="zh-CN" sz="1800">
                  <a:solidFill>
                    <a:srgbClr val="000000"/>
                  </a:solidFill>
                  <a:cs typeface="Times New Roman" pitchFamily="18" charset="0"/>
                </a:rPr>
                <a:t>R</a:t>
              </a:r>
              <a:r>
                <a:rPr lang="zh-CN" altLang="en-US" sz="1800">
                  <a:solidFill>
                    <a:srgbClr val="000000"/>
                  </a:solidFill>
                  <a:cs typeface="Times New Roman" pitchFamily="18" charset="0"/>
                </a:rPr>
                <a:t>的某行优于第</a:t>
              </a:r>
              <a:r>
                <a:rPr lang="en-US" altLang="zh-CN" sz="1800" i="1">
                  <a:solidFill>
                    <a:srgbClr val="000000"/>
                  </a:solidFill>
                  <a:cs typeface="Times New Roman" pitchFamily="18" charset="0"/>
                </a:rPr>
                <a:t>i</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a:t>
              </a:r>
              <a:r>
                <a:rPr lang="en-US" altLang="zh-CN" sz="1800" i="1">
                  <a:solidFill>
                    <a:srgbClr val="000000"/>
                  </a:solidFill>
                  <a:cs typeface="Times New Roman" pitchFamily="18" charset="0"/>
                </a:rPr>
                <a:t>i</a:t>
              </a:r>
              <a:r>
                <a:rPr lang="en-US" altLang="zh-CN" sz="1800" i="1" baseline="-30000">
                  <a:solidFill>
                    <a:srgbClr val="000000"/>
                  </a:solidFill>
                  <a:cs typeface="Times New Roman" pitchFamily="18" charset="0"/>
                </a:rPr>
                <a:t>k</a:t>
              </a:r>
              <a:r>
                <a:rPr lang="zh-CN" altLang="en-US" sz="1800">
                  <a:solidFill>
                    <a:srgbClr val="000000"/>
                  </a:solidFill>
                  <a:cs typeface="Times New Roman" pitchFamily="18" charset="0"/>
                </a:rPr>
                <a:t>行，</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则局中人</a:t>
              </a:r>
              <a:r>
                <a:rPr lang="en-US" altLang="zh-CN" sz="1800">
                  <a:solidFill>
                    <a:srgbClr val="000000"/>
                  </a:solidFill>
                  <a:cs typeface="Times New Roman" pitchFamily="18" charset="0"/>
                </a:rPr>
                <a:t>A</a:t>
              </a:r>
              <a:r>
                <a:rPr lang="zh-CN" altLang="en-US" sz="1800">
                  <a:solidFill>
                    <a:srgbClr val="000000"/>
                  </a:solidFill>
                  <a:cs typeface="Times New Roman" pitchFamily="18" charset="0"/>
                </a:rPr>
                <a:t>在选取最优策略时，必取                                      。</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令                                               ，</a:t>
              </a:r>
              <a:r>
                <a:rPr lang="en-US" altLang="zh-CN" sz="1800" i="1">
                  <a:solidFill>
                    <a:srgbClr val="000000"/>
                  </a:solidFill>
                  <a:cs typeface="Times New Roman" pitchFamily="18" charset="0"/>
                </a:rPr>
                <a:t>R</a:t>
              </a:r>
              <a:r>
                <a:rPr lang="en-US" altLang="zh-CN" sz="1800" i="1">
                  <a:solidFill>
                    <a:srgbClr val="000000"/>
                  </a:solidFill>
                  <a:latin typeface="Arial"/>
                  <a:cs typeface="Times New Roman" pitchFamily="18" charset="0"/>
                </a:rPr>
                <a:t>’</a:t>
              </a:r>
              <a:r>
                <a:rPr lang="zh-CN" altLang="en-US" sz="1800">
                  <a:solidFill>
                    <a:srgbClr val="000000"/>
                  </a:solidFill>
                  <a:cs typeface="Times New Roman" pitchFamily="18" charset="0"/>
                </a:rPr>
                <a:t>为从</a:t>
              </a:r>
              <a:r>
                <a:rPr lang="en-US" altLang="zh-CN" sz="1800">
                  <a:solidFill>
                    <a:srgbClr val="000000"/>
                  </a:solidFill>
                  <a:cs typeface="Times New Roman" pitchFamily="18" charset="0"/>
                </a:rPr>
                <a:t>R</a:t>
              </a:r>
              <a:r>
                <a:rPr lang="zh-CN" altLang="en-US" sz="1800">
                  <a:solidFill>
                    <a:srgbClr val="000000"/>
                  </a:solidFill>
                  <a:cs typeface="Times New Roman" pitchFamily="18" charset="0"/>
                </a:rPr>
                <a:t>中划去第</a:t>
              </a:r>
              <a:r>
                <a:rPr lang="en-US" altLang="zh-CN" sz="1800" i="1">
                  <a:solidFill>
                    <a:srgbClr val="000000"/>
                  </a:solidFill>
                  <a:cs typeface="Times New Roman" pitchFamily="18" charset="0"/>
                </a:rPr>
                <a:t>i</a:t>
              </a:r>
              <a:r>
                <a:rPr lang="en-US" altLang="zh-CN" sz="1800" baseline="-30000">
                  <a:solidFill>
                    <a:srgbClr val="000000"/>
                  </a:solidFill>
                  <a:cs typeface="Times New Roman" pitchFamily="18" charset="0"/>
                </a:rPr>
                <a:t>1</a:t>
              </a:r>
              <a:r>
                <a:rPr lang="zh-CN" altLang="en-US" sz="1800">
                  <a:solidFill>
                    <a:srgbClr val="000000"/>
                  </a:solidFill>
                  <a:cs typeface="Times New Roman" pitchFamily="18" charset="0"/>
                </a:rPr>
                <a:t>行，</a:t>
              </a:r>
              <a:r>
                <a:rPr lang="en-US" altLang="zh-CN" sz="1800">
                  <a:solidFill>
                    <a:srgbClr val="000000"/>
                  </a:solidFill>
                  <a:cs typeface="Times New Roman" pitchFamily="18" charset="0"/>
                </a:rPr>
                <a:t>…</a:t>
              </a:r>
              <a:r>
                <a:rPr lang="zh-CN" altLang="en-US" sz="1800">
                  <a:solidFill>
                    <a:srgbClr val="000000"/>
                  </a:solidFill>
                  <a:cs typeface="Times New Roman" pitchFamily="18" charset="0"/>
                </a:rPr>
                <a:t>，</a:t>
              </a:r>
              <a:r>
                <a:rPr lang="en-US" altLang="zh-CN" sz="1800" i="1">
                  <a:solidFill>
                    <a:srgbClr val="000000"/>
                  </a:solidFill>
                  <a:cs typeface="Times New Roman" pitchFamily="18" charset="0"/>
                </a:rPr>
                <a:t>i</a:t>
              </a:r>
              <a:r>
                <a:rPr lang="en-US" altLang="zh-CN" sz="1800" i="1" baseline="-30000">
                  <a:solidFill>
                    <a:srgbClr val="000000"/>
                  </a:solidFill>
                  <a:cs typeface="Times New Roman" pitchFamily="18" charset="0"/>
                </a:rPr>
                <a:t>k</a:t>
              </a:r>
              <a:r>
                <a:rPr lang="zh-CN" altLang="en-US" sz="1800">
                  <a:solidFill>
                    <a:srgbClr val="000000"/>
                  </a:solidFill>
                  <a:cs typeface="Times New Roman" pitchFamily="18" charset="0"/>
                </a:rPr>
                <a:t>行后剩下的矩</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阵，则                                      的最优策略即原对策</a:t>
              </a:r>
              <a:r>
                <a:rPr lang="en-US" altLang="zh-CN" sz="1800">
                  <a:solidFill>
                    <a:srgbClr val="000000"/>
                  </a:solidFill>
                  <a:cs typeface="Times New Roman" pitchFamily="18" charset="0"/>
                </a:rPr>
                <a:t>G</a:t>
              </a:r>
              <a:r>
                <a:rPr lang="zh-CN" altLang="en-US" sz="1800">
                  <a:solidFill>
                    <a:srgbClr val="000000"/>
                  </a:solidFill>
                  <a:cs typeface="Times New Roman" pitchFamily="18" charset="0"/>
                </a:rPr>
                <a:t>的最优策略，对于</a:t>
              </a:r>
              <a:r>
                <a:rPr lang="en-US" altLang="zh-CN" sz="1800" i="1">
                  <a:solidFill>
                    <a:srgbClr val="000000"/>
                  </a:solidFill>
                  <a:cs typeface="Times New Roman" pitchFamily="18" charset="0"/>
                </a:rPr>
                <a:t>R</a:t>
              </a:r>
              <a:r>
                <a:rPr lang="zh-CN" altLang="en-US" sz="1800">
                  <a:solidFill>
                    <a:srgbClr val="000000"/>
                  </a:solidFill>
                  <a:cs typeface="Times New Roman" pitchFamily="18" charset="0"/>
                </a:rPr>
                <a:t>中</a:t>
              </a:r>
            </a:p>
            <a:p>
              <a:endParaRPr lang="zh-CN" altLang="en-US" sz="1800">
                <a:solidFill>
                  <a:srgbClr val="000000"/>
                </a:solidFill>
                <a:cs typeface="Times New Roman" pitchFamily="18" charset="0"/>
              </a:endParaRPr>
            </a:p>
            <a:p>
              <a:r>
                <a:rPr lang="zh-CN" altLang="en-US" sz="1800">
                  <a:solidFill>
                    <a:srgbClr val="000000"/>
                  </a:solidFill>
                  <a:cs typeface="Times New Roman" pitchFamily="18" charset="0"/>
                </a:rPr>
                <a:t>列的最优关系也有类似的结果。</a:t>
              </a:r>
            </a:p>
          </p:txBody>
        </p:sp>
        <p:graphicFrame>
          <p:nvGraphicFramePr>
            <p:cNvPr id="44053" name="Object 21"/>
            <p:cNvGraphicFramePr>
              <a:graphicFrameLocks noChangeAspect="1"/>
            </p:cNvGraphicFramePr>
            <p:nvPr/>
          </p:nvGraphicFramePr>
          <p:xfrm>
            <a:off x="2699" y="2296"/>
            <a:ext cx="1316" cy="302"/>
          </p:xfrm>
          <a:graphic>
            <a:graphicData uri="http://schemas.openxmlformats.org/presentationml/2006/ole">
              <mc:AlternateContent xmlns:mc="http://schemas.openxmlformats.org/markup-compatibility/2006">
                <mc:Choice xmlns:v="urn:schemas-microsoft-com:vml" Requires="v">
                  <p:oleObj spid="_x0000_s44068" r:id="rId15" imgW="1040948" imgH="241195" progId="Equation.DSMT4">
                    <p:embed/>
                  </p:oleObj>
                </mc:Choice>
                <mc:Fallback>
                  <p:oleObj r:id="rId15" imgW="1040948" imgH="241195"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99" y="2296"/>
                          <a:ext cx="1316"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5" name="Object 23"/>
            <p:cNvGraphicFramePr>
              <a:graphicFrameLocks noChangeAspect="1"/>
            </p:cNvGraphicFramePr>
            <p:nvPr/>
          </p:nvGraphicFramePr>
          <p:xfrm>
            <a:off x="657" y="2659"/>
            <a:ext cx="1497" cy="274"/>
          </p:xfrm>
          <a:graphic>
            <a:graphicData uri="http://schemas.openxmlformats.org/presentationml/2006/ole">
              <mc:AlternateContent xmlns:mc="http://schemas.openxmlformats.org/markup-compatibility/2006">
                <mc:Choice xmlns:v="urn:schemas-microsoft-com:vml" Requires="v">
                  <p:oleObj spid="_x0000_s44069" r:id="rId17" imgW="1308100" imgH="241300" progId="Equation.DSMT4">
                    <p:embed/>
                  </p:oleObj>
                </mc:Choice>
                <mc:Fallback>
                  <p:oleObj r:id="rId17" imgW="1308100" imgH="241300" progId="Equation.DSMT4">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7" y="2659"/>
                          <a:ext cx="1497"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7" name="Object 25"/>
            <p:cNvGraphicFramePr>
              <a:graphicFrameLocks noChangeAspect="1"/>
            </p:cNvGraphicFramePr>
            <p:nvPr/>
          </p:nvGraphicFramePr>
          <p:xfrm>
            <a:off x="884" y="3019"/>
            <a:ext cx="1225" cy="275"/>
          </p:xfrm>
          <a:graphic>
            <a:graphicData uri="http://schemas.openxmlformats.org/presentationml/2006/ole">
              <mc:AlternateContent xmlns:mc="http://schemas.openxmlformats.org/markup-compatibility/2006">
                <mc:Choice xmlns:v="urn:schemas-microsoft-com:vml" Requires="v">
                  <p:oleObj spid="_x0000_s44070" r:id="rId19" imgW="1016000" imgH="228600" progId="Equation.DSMT4">
                    <p:embed/>
                  </p:oleObj>
                </mc:Choice>
                <mc:Fallback>
                  <p:oleObj r:id="rId19" imgW="1016000" imgH="228600" progId="Equation.DSMT4">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84" y="3019"/>
                          <a:ext cx="1225"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4047"/>
                                        </p:tgtEl>
                                        <p:attrNameLst>
                                          <p:attrName>style.visibility</p:attrName>
                                        </p:attrNameLst>
                                      </p:cBhvr>
                                      <p:to>
                                        <p:strVal val="visible"/>
                                      </p:to>
                                    </p:set>
                                    <p:anim calcmode="lin" valueType="num">
                                      <p:cBhvr additive="base">
                                        <p:cTn id="7" dur="500" fill="hold"/>
                                        <p:tgtEl>
                                          <p:spTgt spid="44047"/>
                                        </p:tgtEl>
                                        <p:attrNameLst>
                                          <p:attrName>ppt_x</p:attrName>
                                        </p:attrNameLst>
                                      </p:cBhvr>
                                      <p:tavLst>
                                        <p:tav tm="0">
                                          <p:val>
                                            <p:strVal val="0-#ppt_w/2"/>
                                          </p:val>
                                        </p:tav>
                                        <p:tav tm="100000">
                                          <p:val>
                                            <p:strVal val="#ppt_x"/>
                                          </p:val>
                                        </p:tav>
                                      </p:tavLst>
                                    </p:anim>
                                    <p:anim calcmode="lin" valueType="num">
                                      <p:cBhvr additive="base">
                                        <p:cTn id="8" dur="500" fill="hold"/>
                                        <p:tgtEl>
                                          <p:spTgt spid="440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4060"/>
                                        </p:tgtEl>
                                        <p:attrNameLst>
                                          <p:attrName>style.visibility</p:attrName>
                                        </p:attrNameLst>
                                      </p:cBhvr>
                                      <p:to>
                                        <p:strVal val="visible"/>
                                      </p:to>
                                    </p:set>
                                    <p:anim calcmode="lin" valueType="num">
                                      <p:cBhvr additive="base">
                                        <p:cTn id="13" dur="500" fill="hold"/>
                                        <p:tgtEl>
                                          <p:spTgt spid="44060"/>
                                        </p:tgtEl>
                                        <p:attrNameLst>
                                          <p:attrName>ppt_x</p:attrName>
                                        </p:attrNameLst>
                                      </p:cBhvr>
                                      <p:tavLst>
                                        <p:tav tm="0">
                                          <p:val>
                                            <p:strVal val="0-#ppt_w/2"/>
                                          </p:val>
                                        </p:tav>
                                        <p:tav tm="100000">
                                          <p:val>
                                            <p:strVal val="#ppt_x"/>
                                          </p:val>
                                        </p:tav>
                                      </p:tavLst>
                                    </p:anim>
                                    <p:anim calcmode="lin" valueType="num">
                                      <p:cBhvr additive="base">
                                        <p:cTn id="14" dur="500" fill="hold"/>
                                        <p:tgtEl>
                                          <p:spTgt spid="440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7" presetClass="entr" presetSubtype="0" fill="hold" nodeType="clickEffect">
                                  <p:stCondLst>
                                    <p:cond delay="0"/>
                                  </p:stCondLst>
                                  <p:childTnLst>
                                    <p:set>
                                      <p:cBhvr>
                                        <p:cTn id="18" dur="1" fill="hold">
                                          <p:stCondLst>
                                            <p:cond delay="0"/>
                                          </p:stCondLst>
                                        </p:cTn>
                                        <p:tgtEl>
                                          <p:spTgt spid="44059"/>
                                        </p:tgtEl>
                                        <p:attrNameLst>
                                          <p:attrName>style.visibility</p:attrName>
                                        </p:attrNameLst>
                                      </p:cBhvr>
                                      <p:to>
                                        <p:strVal val="visible"/>
                                      </p:to>
                                    </p:set>
                                    <p:animEffect transition="in" filter="fade">
                                      <p:cBhvr>
                                        <p:cTn id="19" dur="1000"/>
                                        <p:tgtEl>
                                          <p:spTgt spid="44059"/>
                                        </p:tgtEl>
                                      </p:cBhvr>
                                    </p:animEffect>
                                    <p:anim calcmode="lin" valueType="num">
                                      <p:cBhvr>
                                        <p:cTn id="20" dur="1000" fill="hold"/>
                                        <p:tgtEl>
                                          <p:spTgt spid="44059"/>
                                        </p:tgtEl>
                                        <p:attrNameLst>
                                          <p:attrName>ppt_x</p:attrName>
                                        </p:attrNameLst>
                                      </p:cBhvr>
                                      <p:tavLst>
                                        <p:tav tm="0">
                                          <p:val>
                                            <p:strVal val="#ppt_x"/>
                                          </p:val>
                                        </p:tav>
                                        <p:tav tm="100000">
                                          <p:val>
                                            <p:strVal val="#ppt_x"/>
                                          </p:val>
                                        </p:tav>
                                      </p:tavLst>
                                    </p:anim>
                                    <p:anim calcmode="lin" valueType="num">
                                      <p:cBhvr>
                                        <p:cTn id="21" dur="900" decel="100000" fill="hold"/>
                                        <p:tgtEl>
                                          <p:spTgt spid="4405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405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6"/>
          <p:cNvSpPr>
            <a:spLocks noChangeArrowheads="1"/>
          </p:cNvSpPr>
          <p:nvPr/>
        </p:nvSpPr>
        <p:spPr bwMode="auto">
          <a:xfrm>
            <a:off x="400050" y="260350"/>
            <a:ext cx="734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cs typeface="Times New Roman" pitchFamily="18" charset="0"/>
              </a:rPr>
              <a:t>利用这一定理，有时对策问题可先进行化简，降低矩阵的阶数。</a:t>
            </a:r>
          </a:p>
        </p:txBody>
      </p:sp>
      <p:sp>
        <p:nvSpPr>
          <p:cNvPr id="45064" name="Rectangle 8"/>
          <p:cNvSpPr>
            <a:spLocks noChangeArrowheads="1"/>
          </p:cNvSpPr>
          <p:nvPr/>
        </p:nvSpPr>
        <p:spPr bwMode="auto">
          <a:xfrm>
            <a:off x="403225" y="692150"/>
            <a:ext cx="8201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现在回过来讨论美、德军队对策问题。在</a:t>
            </a:r>
            <a:r>
              <a:rPr lang="en-US" altLang="zh-CN">
                <a:cs typeface="Times New Roman" pitchFamily="18" charset="0"/>
              </a:rPr>
              <a:t>Bradleg</a:t>
            </a:r>
            <a:r>
              <a:rPr lang="zh-CN" altLang="en-US">
                <a:cs typeface="Times New Roman" pitchFamily="18" charset="0"/>
              </a:rPr>
              <a:t>构造的矩阵中容易发现</a:t>
            </a:r>
          </a:p>
        </p:txBody>
      </p:sp>
      <p:sp>
        <p:nvSpPr>
          <p:cNvPr id="45066" name="Rectangle 10"/>
          <p:cNvSpPr>
            <a:spLocks noChangeArrowheads="1"/>
          </p:cNvSpPr>
          <p:nvPr/>
        </p:nvSpPr>
        <p:spPr bwMode="auto">
          <a:xfrm>
            <a:off x="539750" y="1087438"/>
            <a:ext cx="1673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cs typeface="Times New Roman" pitchFamily="18" charset="0"/>
              </a:rPr>
              <a:t>a</a:t>
            </a:r>
            <a:r>
              <a:rPr lang="en-US" altLang="zh-CN" baseline="-30000">
                <a:cs typeface="Times New Roman" pitchFamily="18" charset="0"/>
              </a:rPr>
              <a:t>1</a:t>
            </a:r>
            <a:r>
              <a:rPr lang="en-US" altLang="zh-CN" i="1" baseline="-30000">
                <a:cs typeface="Times New Roman" pitchFamily="18" charset="0"/>
              </a:rPr>
              <a:t>j</a:t>
            </a:r>
            <a:r>
              <a:rPr lang="zh-CN" altLang="en-US">
                <a:cs typeface="Times New Roman" pitchFamily="18" charset="0"/>
              </a:rPr>
              <a:t>＜</a:t>
            </a:r>
            <a:r>
              <a:rPr lang="en-US" altLang="zh-CN" i="1">
                <a:cs typeface="Times New Roman" pitchFamily="18" charset="0"/>
              </a:rPr>
              <a:t>a</a:t>
            </a:r>
            <a:r>
              <a:rPr lang="en-US" altLang="zh-CN" baseline="-30000">
                <a:cs typeface="Times New Roman" pitchFamily="18" charset="0"/>
              </a:rPr>
              <a:t>3</a:t>
            </a:r>
            <a:r>
              <a:rPr lang="en-US" altLang="zh-CN" i="1" baseline="-30000">
                <a:cs typeface="Times New Roman" pitchFamily="18" charset="0"/>
              </a:rPr>
              <a:t>j</a:t>
            </a:r>
            <a:r>
              <a:rPr lang="en-US" altLang="zh-CN">
                <a:cs typeface="Times New Roman" pitchFamily="18" charset="0"/>
              </a:rPr>
              <a:t>,  </a:t>
            </a:r>
            <a:r>
              <a:rPr lang="en-US" altLang="zh-CN" i="1">
                <a:cs typeface="Times New Roman" pitchFamily="18" charset="0"/>
              </a:rPr>
              <a:t>j</a:t>
            </a:r>
            <a:r>
              <a:rPr lang="en-US" altLang="zh-CN">
                <a:cs typeface="Times New Roman" pitchFamily="18" charset="0"/>
              </a:rPr>
              <a:t>=1,2</a:t>
            </a:r>
          </a:p>
        </p:txBody>
      </p:sp>
      <p:sp>
        <p:nvSpPr>
          <p:cNvPr id="45069" name="Rectangle 13"/>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071" name="Rectangle 1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5079" name="Group 23"/>
          <p:cNvGrpSpPr>
            <a:grpSpLocks/>
          </p:cNvGrpSpPr>
          <p:nvPr/>
        </p:nvGrpSpPr>
        <p:grpSpPr bwMode="auto">
          <a:xfrm>
            <a:off x="519113" y="1503363"/>
            <a:ext cx="7400925" cy="701675"/>
            <a:chOff x="327" y="947"/>
            <a:chExt cx="4662" cy="442"/>
          </a:xfrm>
        </p:grpSpPr>
        <p:sp>
          <p:nvSpPr>
            <p:cNvPr id="45067" name="Text Box 11"/>
            <p:cNvSpPr txBox="1">
              <a:spLocks noChangeArrowheads="1"/>
            </p:cNvSpPr>
            <p:nvPr/>
          </p:nvSpPr>
          <p:spPr bwMode="auto">
            <a:xfrm>
              <a:off x="327" y="947"/>
              <a:ext cx="466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故     </a:t>
              </a:r>
              <a:r>
                <a:rPr lang="en-US" altLang="zh-CN" baseline="-30000">
                  <a:solidFill>
                    <a:srgbClr val="000000"/>
                  </a:solidFill>
                  <a:cs typeface="Times New Roman" pitchFamily="18" charset="0"/>
                </a:rPr>
                <a:t>3</a:t>
              </a:r>
              <a:r>
                <a:rPr lang="zh-CN" altLang="en-US">
                  <a:solidFill>
                    <a:srgbClr val="000000"/>
                  </a:solidFill>
                  <a:cs typeface="Times New Roman" pitchFamily="18" charset="0"/>
                </a:rPr>
                <a:t>优于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a:t>
              </a:r>
            </a:p>
            <a:p>
              <a:r>
                <a:rPr lang="zh-CN" altLang="en-US">
                  <a:solidFill>
                    <a:srgbClr val="000000"/>
                  </a:solidFill>
                  <a:cs typeface="Times New Roman" pitchFamily="18" charset="0"/>
                </a:rPr>
                <a:t>根据上面的定理</a:t>
              </a:r>
              <a:r>
                <a:rPr lang="en-US" altLang="zh-CN">
                  <a:solidFill>
                    <a:srgbClr val="000000"/>
                  </a:solidFill>
                  <a:cs typeface="Times New Roman" pitchFamily="18" charset="0"/>
                </a:rPr>
                <a:t>8.5</a:t>
              </a:r>
              <a:r>
                <a:rPr lang="zh-CN" altLang="en-US">
                  <a:solidFill>
                    <a:srgbClr val="000000"/>
                  </a:solidFill>
                  <a:cs typeface="Times New Roman" pitchFamily="18" charset="0"/>
                </a:rPr>
                <a:t>，可划去该矩阵的第一行，得到</a:t>
              </a:r>
              <a:r>
                <a:rPr lang="en-US" altLang="zh-CN">
                  <a:solidFill>
                    <a:srgbClr val="000000"/>
                  </a:solidFill>
                  <a:cs typeface="Times New Roman" pitchFamily="18" charset="0"/>
                </a:rPr>
                <a:t>2×2</a:t>
              </a:r>
              <a:r>
                <a:rPr lang="zh-CN" altLang="en-US">
                  <a:solidFill>
                    <a:srgbClr val="000000"/>
                  </a:solidFill>
                  <a:cs typeface="Times New Roman" pitchFamily="18" charset="0"/>
                </a:rPr>
                <a:t>赢得矩阵</a:t>
              </a:r>
            </a:p>
          </p:txBody>
        </p:sp>
        <p:graphicFrame>
          <p:nvGraphicFramePr>
            <p:cNvPr id="45070" name="Object 14"/>
            <p:cNvGraphicFramePr>
              <a:graphicFrameLocks noChangeAspect="1"/>
            </p:cNvGraphicFramePr>
            <p:nvPr/>
          </p:nvGraphicFramePr>
          <p:xfrm>
            <a:off x="567" y="994"/>
            <a:ext cx="182" cy="171"/>
          </p:xfrm>
          <a:graphic>
            <a:graphicData uri="http://schemas.openxmlformats.org/presentationml/2006/ole">
              <mc:AlternateContent xmlns:mc="http://schemas.openxmlformats.org/markup-compatibility/2006">
                <mc:Choice xmlns:v="urn:schemas-microsoft-com:vml" Requires="v">
                  <p:oleObj spid="_x0000_s45087" r:id="rId3" imgW="152334" imgH="139639" progId="Equation.DSMT4">
                    <p:embed/>
                  </p:oleObj>
                </mc:Choice>
                <mc:Fallback>
                  <p:oleObj r:id="rId3" imgW="152334" imgH="139639"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994"/>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72" name="Object 16"/>
            <p:cNvGraphicFramePr>
              <a:graphicFrameLocks noChangeAspect="1"/>
            </p:cNvGraphicFramePr>
            <p:nvPr/>
          </p:nvGraphicFramePr>
          <p:xfrm>
            <a:off x="1156" y="994"/>
            <a:ext cx="182" cy="171"/>
          </p:xfrm>
          <a:graphic>
            <a:graphicData uri="http://schemas.openxmlformats.org/presentationml/2006/ole">
              <mc:AlternateContent xmlns:mc="http://schemas.openxmlformats.org/markup-compatibility/2006">
                <mc:Choice xmlns:v="urn:schemas-microsoft-com:vml" Requires="v">
                  <p:oleObj spid="_x0000_s45088" r:id="rId5" imgW="152334" imgH="139639" progId="Equation.DSMT4">
                    <p:embed/>
                  </p:oleObj>
                </mc:Choice>
                <mc:Fallback>
                  <p:oleObj r:id="rId5" imgW="152334" imgH="139639"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 y="994"/>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5074" name="Rectangle 18"/>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073" name="Object 17"/>
          <p:cNvGraphicFramePr>
            <a:graphicFrameLocks noChangeAspect="1"/>
          </p:cNvGraphicFramePr>
          <p:nvPr/>
        </p:nvGraphicFramePr>
        <p:xfrm>
          <a:off x="611188" y="2205038"/>
          <a:ext cx="1219200" cy="1871662"/>
        </p:xfrm>
        <a:graphic>
          <a:graphicData uri="http://schemas.openxmlformats.org/presentationml/2006/ole">
            <mc:AlternateContent xmlns:mc="http://schemas.openxmlformats.org/markup-compatibility/2006">
              <mc:Choice xmlns:v="urn:schemas-microsoft-com:vml" Requires="v">
                <p:oleObj spid="_x0000_s45089" r:id="rId6" imgW="698500" imgH="1066800" progId="Equation.DSMT4">
                  <p:embed/>
                </p:oleObj>
              </mc:Choice>
              <mc:Fallback>
                <p:oleObj r:id="rId6" imgW="698500" imgH="106680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2205038"/>
                        <a:ext cx="1219200" cy="187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078" name="Group 22"/>
          <p:cNvGrpSpPr>
            <a:grpSpLocks/>
          </p:cNvGrpSpPr>
          <p:nvPr/>
        </p:nvGrpSpPr>
        <p:grpSpPr bwMode="auto">
          <a:xfrm>
            <a:off x="468313" y="4146550"/>
            <a:ext cx="8012112" cy="701675"/>
            <a:chOff x="373" y="2612"/>
            <a:chExt cx="5047" cy="442"/>
          </a:xfrm>
        </p:grpSpPr>
        <p:sp>
          <p:nvSpPr>
            <p:cNvPr id="45075" name="Text Box 19"/>
            <p:cNvSpPr txBox="1">
              <a:spLocks noChangeArrowheads="1"/>
            </p:cNvSpPr>
            <p:nvPr/>
          </p:nvSpPr>
          <p:spPr bwMode="auto">
            <a:xfrm>
              <a:off x="373" y="2612"/>
              <a:ext cx="504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这仍然是一个无鞍点的对策矩阵。设</a:t>
              </a:r>
              <a:r>
                <a:rPr lang="en-US" altLang="zh-CN">
                  <a:solidFill>
                    <a:srgbClr val="000000"/>
                  </a:solidFill>
                  <a:cs typeface="Times New Roman" pitchFamily="18" charset="0"/>
                </a:rPr>
                <a:t>Bradley</a:t>
              </a:r>
              <a:r>
                <a:rPr lang="zh-CN" altLang="en-US">
                  <a:solidFill>
                    <a:srgbClr val="000000"/>
                  </a:solidFill>
                  <a:cs typeface="Times New Roman" pitchFamily="18" charset="0"/>
                </a:rPr>
                <a:t>以概率</a:t>
              </a:r>
              <a:r>
                <a:rPr lang="en-US" altLang="zh-CN" i="1">
                  <a:solidFill>
                    <a:srgbClr val="000000"/>
                  </a:solidFill>
                  <a:cs typeface="Times New Roman" pitchFamily="18" charset="0"/>
                </a:rPr>
                <a:t>p</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取策略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而以概率</a:t>
              </a:r>
              <a:r>
                <a:rPr lang="en-US" altLang="zh-CN" i="1">
                  <a:solidFill>
                    <a:srgbClr val="000000"/>
                  </a:solidFill>
                  <a:cs typeface="Times New Roman" pitchFamily="18" charset="0"/>
                </a:rPr>
                <a:t>p</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取略     </a:t>
              </a:r>
              <a:r>
                <a:rPr lang="en-US" altLang="zh-CN" baseline="-30000">
                  <a:solidFill>
                    <a:srgbClr val="000000"/>
                  </a:solidFill>
                  <a:cs typeface="Times New Roman" pitchFamily="18" charset="0"/>
                </a:rPr>
                <a:t>3</a:t>
              </a:r>
              <a:r>
                <a:rPr lang="zh-CN" altLang="en-US">
                  <a:solidFill>
                    <a:srgbClr val="000000"/>
                  </a:solidFill>
                  <a:cs typeface="Times New Roman" pitchFamily="18" charset="0"/>
                </a:rPr>
                <a:t>，则应有</a:t>
              </a:r>
            </a:p>
          </p:txBody>
        </p:sp>
        <p:graphicFrame>
          <p:nvGraphicFramePr>
            <p:cNvPr id="45076" name="Object 20"/>
            <p:cNvGraphicFramePr>
              <a:graphicFrameLocks noChangeAspect="1"/>
            </p:cNvGraphicFramePr>
            <p:nvPr/>
          </p:nvGraphicFramePr>
          <p:xfrm>
            <a:off x="4694" y="2659"/>
            <a:ext cx="182" cy="171"/>
          </p:xfrm>
          <a:graphic>
            <a:graphicData uri="http://schemas.openxmlformats.org/presentationml/2006/ole">
              <mc:AlternateContent xmlns:mc="http://schemas.openxmlformats.org/markup-compatibility/2006">
                <mc:Choice xmlns:v="urn:schemas-microsoft-com:vml" Requires="v">
                  <p:oleObj spid="_x0000_s45090" r:id="rId8" imgW="152334" imgH="139639" progId="Equation.DSMT4">
                    <p:embed/>
                  </p:oleObj>
                </mc:Choice>
                <mc:Fallback>
                  <p:oleObj r:id="rId8" imgW="152334" imgH="139639"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 y="2659"/>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77" name="Object 21"/>
            <p:cNvGraphicFramePr>
              <a:graphicFrameLocks noChangeAspect="1"/>
            </p:cNvGraphicFramePr>
            <p:nvPr/>
          </p:nvGraphicFramePr>
          <p:xfrm>
            <a:off x="1247" y="2851"/>
            <a:ext cx="182" cy="171"/>
          </p:xfrm>
          <a:graphic>
            <a:graphicData uri="http://schemas.openxmlformats.org/presentationml/2006/ole">
              <mc:AlternateContent xmlns:mc="http://schemas.openxmlformats.org/markup-compatibility/2006">
                <mc:Choice xmlns:v="urn:schemas-microsoft-com:vml" Requires="v">
                  <p:oleObj spid="_x0000_s45091" r:id="rId9" imgW="152334" imgH="139639" progId="Equation.DSMT4">
                    <p:embed/>
                  </p:oleObj>
                </mc:Choice>
                <mc:Fallback>
                  <p:oleObj r:id="rId9" imgW="152334" imgH="139639"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2851"/>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5081" name="Rectangle 25"/>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080" name="Object 24"/>
          <p:cNvGraphicFramePr>
            <a:graphicFrameLocks noChangeAspect="1"/>
          </p:cNvGraphicFramePr>
          <p:nvPr/>
        </p:nvGraphicFramePr>
        <p:xfrm>
          <a:off x="611188" y="4868863"/>
          <a:ext cx="2808287" cy="1235075"/>
        </p:xfrm>
        <a:graphic>
          <a:graphicData uri="http://schemas.openxmlformats.org/presentationml/2006/ole">
            <mc:AlternateContent xmlns:mc="http://schemas.openxmlformats.org/markup-compatibility/2006">
              <mc:Choice xmlns:v="urn:schemas-microsoft-com:vml" Requires="v">
                <p:oleObj spid="_x0000_s45092" r:id="rId10" imgW="1498600" imgH="660400" progId="Equation.DSMT4">
                  <p:embed/>
                </p:oleObj>
              </mc:Choice>
              <mc:Fallback>
                <p:oleObj r:id="rId10" imgW="1498600" imgH="660400" progId="Equation.DSMT4">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4868863"/>
                        <a:ext cx="2808287" cy="123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84" name="Rectangle 28"/>
          <p:cNvSpPr>
            <a:spLocks noChangeArrowheads="1"/>
          </p:cNvSpPr>
          <p:nvPr/>
        </p:nvSpPr>
        <p:spPr bwMode="auto">
          <a:xfrm>
            <a:off x="4500563" y="4937125"/>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解得</a:t>
            </a:r>
            <a:endParaRPr lang="zh-CN" altLang="en-US">
              <a:latin typeface="Arial" charset="0"/>
            </a:endParaRPr>
          </a:p>
        </p:txBody>
      </p:sp>
      <p:graphicFrame>
        <p:nvGraphicFramePr>
          <p:cNvPr id="45083" name="Object 27"/>
          <p:cNvGraphicFramePr>
            <a:graphicFrameLocks noChangeAspect="1"/>
          </p:cNvGraphicFramePr>
          <p:nvPr/>
        </p:nvGraphicFramePr>
        <p:xfrm>
          <a:off x="5795963" y="4654550"/>
          <a:ext cx="1008062" cy="862013"/>
        </p:xfrm>
        <a:graphic>
          <a:graphicData uri="http://schemas.openxmlformats.org/presentationml/2006/ole">
            <mc:AlternateContent xmlns:mc="http://schemas.openxmlformats.org/markup-compatibility/2006">
              <mc:Choice xmlns:v="urn:schemas-microsoft-com:vml" Requires="v">
                <p:oleObj spid="_x0000_s45093" name="公式" r:id="rId12" imgW="457002" imgH="393529" progId="Equation.3">
                  <p:embed/>
                </p:oleObj>
              </mc:Choice>
              <mc:Fallback>
                <p:oleObj name="公式" r:id="rId12" imgW="457002" imgH="393529"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5963" y="4654550"/>
                        <a:ext cx="1008062"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82" name="Object 26"/>
          <p:cNvGraphicFramePr>
            <a:graphicFrameLocks noChangeAspect="1"/>
          </p:cNvGraphicFramePr>
          <p:nvPr/>
        </p:nvGraphicFramePr>
        <p:xfrm>
          <a:off x="5724525" y="5445125"/>
          <a:ext cx="1079500" cy="800100"/>
        </p:xfrm>
        <a:graphic>
          <a:graphicData uri="http://schemas.openxmlformats.org/presentationml/2006/ole">
            <mc:AlternateContent xmlns:mc="http://schemas.openxmlformats.org/markup-compatibility/2006">
              <mc:Choice xmlns:v="urn:schemas-microsoft-com:vml" Requires="v">
                <p:oleObj spid="_x0000_s45094" r:id="rId14" imgW="457002" imgH="393529" progId="Equation.DSMT4">
                  <p:embed/>
                </p:oleObj>
              </mc:Choice>
              <mc:Fallback>
                <p:oleObj r:id="rId14" imgW="457002" imgH="393529" progId="Equation.DSMT4">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24525" y="5445125"/>
                        <a:ext cx="10795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5062"/>
                                        </p:tgtEl>
                                        <p:attrNameLst>
                                          <p:attrName>style.visibility</p:attrName>
                                        </p:attrNameLst>
                                      </p:cBhvr>
                                      <p:to>
                                        <p:strVal val="visible"/>
                                      </p:to>
                                    </p:set>
                                    <p:anim calcmode="lin" valueType="num">
                                      <p:cBhvr additive="base">
                                        <p:cTn id="7" dur="500" fill="hold"/>
                                        <p:tgtEl>
                                          <p:spTgt spid="45062"/>
                                        </p:tgtEl>
                                        <p:attrNameLst>
                                          <p:attrName>ppt_x</p:attrName>
                                        </p:attrNameLst>
                                      </p:cBhvr>
                                      <p:tavLst>
                                        <p:tav tm="0">
                                          <p:val>
                                            <p:strVal val="1+#ppt_w/2"/>
                                          </p:val>
                                        </p:tav>
                                        <p:tav tm="100000">
                                          <p:val>
                                            <p:strVal val="#ppt_x"/>
                                          </p:val>
                                        </p:tav>
                                      </p:tavLst>
                                    </p:anim>
                                    <p:anim calcmode="lin" valueType="num">
                                      <p:cBhvr additive="base">
                                        <p:cTn id="8"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5064"/>
                                        </p:tgtEl>
                                        <p:attrNameLst>
                                          <p:attrName>style.visibility</p:attrName>
                                        </p:attrNameLst>
                                      </p:cBhvr>
                                      <p:to>
                                        <p:strVal val="visible"/>
                                      </p:to>
                                    </p:set>
                                    <p:anim calcmode="lin" valueType="num">
                                      <p:cBhvr additive="base">
                                        <p:cTn id="13" dur="500" fill="hold"/>
                                        <p:tgtEl>
                                          <p:spTgt spid="45064"/>
                                        </p:tgtEl>
                                        <p:attrNameLst>
                                          <p:attrName>ppt_x</p:attrName>
                                        </p:attrNameLst>
                                      </p:cBhvr>
                                      <p:tavLst>
                                        <p:tav tm="0">
                                          <p:val>
                                            <p:strVal val="1+#ppt_w/2"/>
                                          </p:val>
                                        </p:tav>
                                        <p:tav tm="100000">
                                          <p:val>
                                            <p:strVal val="#ppt_x"/>
                                          </p:val>
                                        </p:tav>
                                      </p:tavLst>
                                    </p:anim>
                                    <p:anim calcmode="lin" valueType="num">
                                      <p:cBhvr additive="base">
                                        <p:cTn id="14" dur="500" fill="hold"/>
                                        <p:tgtEl>
                                          <p:spTgt spid="4506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5066"/>
                                        </p:tgtEl>
                                        <p:attrNameLst>
                                          <p:attrName>style.visibility</p:attrName>
                                        </p:attrNameLst>
                                      </p:cBhvr>
                                      <p:to>
                                        <p:strVal val="visible"/>
                                      </p:to>
                                    </p:set>
                                    <p:anim calcmode="lin" valueType="num">
                                      <p:cBhvr additive="base">
                                        <p:cTn id="19" dur="500" fill="hold"/>
                                        <p:tgtEl>
                                          <p:spTgt spid="45066"/>
                                        </p:tgtEl>
                                        <p:attrNameLst>
                                          <p:attrName>ppt_x</p:attrName>
                                        </p:attrNameLst>
                                      </p:cBhvr>
                                      <p:tavLst>
                                        <p:tav tm="0">
                                          <p:val>
                                            <p:strVal val="1+#ppt_w/2"/>
                                          </p:val>
                                        </p:tav>
                                        <p:tav tm="100000">
                                          <p:val>
                                            <p:strVal val="#ppt_x"/>
                                          </p:val>
                                        </p:tav>
                                      </p:tavLst>
                                    </p:anim>
                                    <p:anim calcmode="lin" valueType="num">
                                      <p:cBhvr additive="base">
                                        <p:cTn id="20" dur="500" fill="hold"/>
                                        <p:tgtEl>
                                          <p:spTgt spid="4506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45079"/>
                                        </p:tgtEl>
                                        <p:attrNameLst>
                                          <p:attrName>style.visibility</p:attrName>
                                        </p:attrNameLst>
                                      </p:cBhvr>
                                      <p:to>
                                        <p:strVal val="visible"/>
                                      </p:to>
                                    </p:set>
                                    <p:anim calcmode="lin" valueType="num">
                                      <p:cBhvr additive="base">
                                        <p:cTn id="25" dur="500" fill="hold"/>
                                        <p:tgtEl>
                                          <p:spTgt spid="45079"/>
                                        </p:tgtEl>
                                        <p:attrNameLst>
                                          <p:attrName>ppt_x</p:attrName>
                                        </p:attrNameLst>
                                      </p:cBhvr>
                                      <p:tavLst>
                                        <p:tav tm="0">
                                          <p:val>
                                            <p:strVal val="1+#ppt_w/2"/>
                                          </p:val>
                                        </p:tav>
                                        <p:tav tm="100000">
                                          <p:val>
                                            <p:strVal val="#ppt_x"/>
                                          </p:val>
                                        </p:tav>
                                      </p:tavLst>
                                    </p:anim>
                                    <p:anim calcmode="lin" valueType="num">
                                      <p:cBhvr additive="base">
                                        <p:cTn id="26" dur="500" fill="hold"/>
                                        <p:tgtEl>
                                          <p:spTgt spid="4507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5073"/>
                                        </p:tgtEl>
                                        <p:attrNameLst>
                                          <p:attrName>style.visibility</p:attrName>
                                        </p:attrNameLst>
                                      </p:cBhvr>
                                      <p:to>
                                        <p:strVal val="visible"/>
                                      </p:to>
                                    </p:set>
                                    <p:anim calcmode="lin" valueType="num">
                                      <p:cBhvr additive="base">
                                        <p:cTn id="31" dur="500" fill="hold"/>
                                        <p:tgtEl>
                                          <p:spTgt spid="45073"/>
                                        </p:tgtEl>
                                        <p:attrNameLst>
                                          <p:attrName>ppt_x</p:attrName>
                                        </p:attrNameLst>
                                      </p:cBhvr>
                                      <p:tavLst>
                                        <p:tav tm="0">
                                          <p:val>
                                            <p:strVal val="#ppt_x"/>
                                          </p:val>
                                        </p:tav>
                                        <p:tav tm="100000">
                                          <p:val>
                                            <p:strVal val="#ppt_x"/>
                                          </p:val>
                                        </p:tav>
                                      </p:tavLst>
                                    </p:anim>
                                    <p:anim calcmode="lin" valueType="num">
                                      <p:cBhvr additive="base">
                                        <p:cTn id="32" dur="500" fill="hold"/>
                                        <p:tgtEl>
                                          <p:spTgt spid="4507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45078"/>
                                        </p:tgtEl>
                                        <p:attrNameLst>
                                          <p:attrName>style.visibility</p:attrName>
                                        </p:attrNameLst>
                                      </p:cBhvr>
                                      <p:to>
                                        <p:strVal val="visible"/>
                                      </p:to>
                                    </p:set>
                                    <p:anim calcmode="lin" valueType="num">
                                      <p:cBhvr additive="base">
                                        <p:cTn id="37" dur="500" fill="hold"/>
                                        <p:tgtEl>
                                          <p:spTgt spid="45078"/>
                                        </p:tgtEl>
                                        <p:attrNameLst>
                                          <p:attrName>ppt_x</p:attrName>
                                        </p:attrNameLst>
                                      </p:cBhvr>
                                      <p:tavLst>
                                        <p:tav tm="0">
                                          <p:val>
                                            <p:strVal val="1+#ppt_w/2"/>
                                          </p:val>
                                        </p:tav>
                                        <p:tav tm="100000">
                                          <p:val>
                                            <p:strVal val="#ppt_x"/>
                                          </p:val>
                                        </p:tav>
                                      </p:tavLst>
                                    </p:anim>
                                    <p:anim calcmode="lin" valueType="num">
                                      <p:cBhvr additive="base">
                                        <p:cTn id="38" dur="500" fill="hold"/>
                                        <p:tgtEl>
                                          <p:spTgt spid="4507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45080"/>
                                        </p:tgtEl>
                                        <p:attrNameLst>
                                          <p:attrName>style.visibility</p:attrName>
                                        </p:attrNameLst>
                                      </p:cBhvr>
                                      <p:to>
                                        <p:strVal val="visible"/>
                                      </p:to>
                                    </p:set>
                                    <p:anim calcmode="lin" valueType="num">
                                      <p:cBhvr additive="base">
                                        <p:cTn id="43" dur="500" fill="hold"/>
                                        <p:tgtEl>
                                          <p:spTgt spid="45080"/>
                                        </p:tgtEl>
                                        <p:attrNameLst>
                                          <p:attrName>ppt_x</p:attrName>
                                        </p:attrNameLst>
                                      </p:cBhvr>
                                      <p:tavLst>
                                        <p:tav tm="0">
                                          <p:val>
                                            <p:strVal val="1+#ppt_w/2"/>
                                          </p:val>
                                        </p:tav>
                                        <p:tav tm="100000">
                                          <p:val>
                                            <p:strVal val="#ppt_x"/>
                                          </p:val>
                                        </p:tav>
                                      </p:tavLst>
                                    </p:anim>
                                    <p:anim calcmode="lin" valueType="num">
                                      <p:cBhvr additive="base">
                                        <p:cTn id="44" dur="500" fill="hold"/>
                                        <p:tgtEl>
                                          <p:spTgt spid="4508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5084"/>
                                        </p:tgtEl>
                                        <p:attrNameLst>
                                          <p:attrName>style.visibility</p:attrName>
                                        </p:attrNameLst>
                                      </p:cBhvr>
                                      <p:to>
                                        <p:strVal val="visible"/>
                                      </p:to>
                                    </p:set>
                                    <p:anim calcmode="lin" valueType="num">
                                      <p:cBhvr additive="base">
                                        <p:cTn id="49" dur="500" fill="hold"/>
                                        <p:tgtEl>
                                          <p:spTgt spid="45084"/>
                                        </p:tgtEl>
                                        <p:attrNameLst>
                                          <p:attrName>ppt_x</p:attrName>
                                        </p:attrNameLst>
                                      </p:cBhvr>
                                      <p:tavLst>
                                        <p:tav tm="0">
                                          <p:val>
                                            <p:strVal val="#ppt_x"/>
                                          </p:val>
                                        </p:tav>
                                        <p:tav tm="100000">
                                          <p:val>
                                            <p:strVal val="#ppt_x"/>
                                          </p:val>
                                        </p:tav>
                                      </p:tavLst>
                                    </p:anim>
                                    <p:anim calcmode="lin" valueType="num">
                                      <p:cBhvr additive="base">
                                        <p:cTn id="50" dur="500" fill="hold"/>
                                        <p:tgtEl>
                                          <p:spTgt spid="45084"/>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45083"/>
                                        </p:tgtEl>
                                        <p:attrNameLst>
                                          <p:attrName>style.visibility</p:attrName>
                                        </p:attrNameLst>
                                      </p:cBhvr>
                                      <p:to>
                                        <p:strVal val="visible"/>
                                      </p:to>
                                    </p:set>
                                    <p:anim calcmode="lin" valueType="num">
                                      <p:cBhvr additive="base">
                                        <p:cTn id="55" dur="500" fill="hold"/>
                                        <p:tgtEl>
                                          <p:spTgt spid="45083"/>
                                        </p:tgtEl>
                                        <p:attrNameLst>
                                          <p:attrName>ppt_x</p:attrName>
                                        </p:attrNameLst>
                                      </p:cBhvr>
                                      <p:tavLst>
                                        <p:tav tm="0">
                                          <p:val>
                                            <p:strVal val="1+#ppt_w/2"/>
                                          </p:val>
                                        </p:tav>
                                        <p:tav tm="100000">
                                          <p:val>
                                            <p:strVal val="#ppt_x"/>
                                          </p:val>
                                        </p:tav>
                                      </p:tavLst>
                                    </p:anim>
                                    <p:anim calcmode="lin" valueType="num">
                                      <p:cBhvr additive="base">
                                        <p:cTn id="56" dur="500" fill="hold"/>
                                        <p:tgtEl>
                                          <p:spTgt spid="4508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45082"/>
                                        </p:tgtEl>
                                        <p:attrNameLst>
                                          <p:attrName>style.visibility</p:attrName>
                                        </p:attrNameLst>
                                      </p:cBhvr>
                                      <p:to>
                                        <p:strVal val="visible"/>
                                      </p:to>
                                    </p:set>
                                    <p:anim calcmode="lin" valueType="num">
                                      <p:cBhvr additive="base">
                                        <p:cTn id="61" dur="500" fill="hold"/>
                                        <p:tgtEl>
                                          <p:spTgt spid="45082"/>
                                        </p:tgtEl>
                                        <p:attrNameLst>
                                          <p:attrName>ppt_x</p:attrName>
                                        </p:attrNameLst>
                                      </p:cBhvr>
                                      <p:tavLst>
                                        <p:tav tm="0">
                                          <p:val>
                                            <p:strVal val="1+#ppt_w/2"/>
                                          </p:val>
                                        </p:tav>
                                        <p:tav tm="100000">
                                          <p:val>
                                            <p:strVal val="#ppt_x"/>
                                          </p:val>
                                        </p:tav>
                                      </p:tavLst>
                                    </p:anim>
                                    <p:anim calcmode="lin" valueType="num">
                                      <p:cBhvr additive="base">
                                        <p:cTn id="62" dur="500" fill="hold"/>
                                        <p:tgtEl>
                                          <p:spTgt spid="45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p:bldP spid="45064" grpId="0"/>
      <p:bldP spid="45066" grpId="0"/>
      <p:bldP spid="4508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1" name="Rectangle 1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6093" name="Group 13"/>
          <p:cNvGrpSpPr>
            <a:grpSpLocks/>
          </p:cNvGrpSpPr>
          <p:nvPr/>
        </p:nvGrpSpPr>
        <p:grpSpPr bwMode="auto">
          <a:xfrm>
            <a:off x="323850" y="620713"/>
            <a:ext cx="8253413" cy="396875"/>
            <a:chOff x="327" y="299"/>
            <a:chExt cx="5199" cy="250"/>
          </a:xfrm>
        </p:grpSpPr>
        <p:sp>
          <p:nvSpPr>
            <p:cNvPr id="46089" name="Text Box 9"/>
            <p:cNvSpPr txBox="1">
              <a:spLocks noChangeArrowheads="1"/>
            </p:cNvSpPr>
            <p:nvPr/>
          </p:nvSpPr>
          <p:spPr bwMode="auto">
            <a:xfrm>
              <a:off x="327" y="299"/>
              <a:ext cx="51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类似地，设</a:t>
              </a:r>
              <a:r>
                <a:rPr lang="en-US" altLang="zh-CN">
                  <a:solidFill>
                    <a:srgbClr val="000000"/>
                  </a:solidFill>
                  <a:cs typeface="Times New Roman" pitchFamily="18" charset="0"/>
                </a:rPr>
                <a:t>Von Kluge </a:t>
              </a:r>
              <a:r>
                <a:rPr lang="zh-CN" altLang="en-US">
                  <a:solidFill>
                    <a:srgbClr val="000000"/>
                  </a:solidFill>
                  <a:cs typeface="Times New Roman" pitchFamily="18" charset="0"/>
                </a:rPr>
                <a:t>以概率</a:t>
              </a:r>
              <a:r>
                <a:rPr lang="en-US" altLang="zh-CN" i="1">
                  <a:solidFill>
                    <a:srgbClr val="000000"/>
                  </a:solidFill>
                  <a:cs typeface="Times New Roman" pitchFamily="18" charset="0"/>
                </a:rPr>
                <a:t>q</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取策略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而以概率</a:t>
              </a:r>
              <a:r>
                <a:rPr lang="en-US" altLang="zh-CN" i="1">
                  <a:solidFill>
                    <a:srgbClr val="000000"/>
                  </a:solidFill>
                  <a:cs typeface="Times New Roman" pitchFamily="18" charset="0"/>
                </a:rPr>
                <a:t>q</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取策略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，则应有</a:t>
              </a:r>
            </a:p>
          </p:txBody>
        </p:sp>
        <p:graphicFrame>
          <p:nvGraphicFramePr>
            <p:cNvPr id="46090" name="Object 10"/>
            <p:cNvGraphicFramePr>
              <a:graphicFrameLocks noChangeAspect="1"/>
            </p:cNvGraphicFramePr>
            <p:nvPr/>
          </p:nvGraphicFramePr>
          <p:xfrm>
            <a:off x="3107" y="300"/>
            <a:ext cx="184" cy="227"/>
          </p:xfrm>
          <a:graphic>
            <a:graphicData uri="http://schemas.openxmlformats.org/presentationml/2006/ole">
              <mc:AlternateContent xmlns:mc="http://schemas.openxmlformats.org/markup-compatibility/2006">
                <mc:Choice xmlns:v="urn:schemas-microsoft-com:vml" Requires="v">
                  <p:oleObj spid="_x0000_s46111" r:id="rId3" imgW="164957" imgH="203024" progId="Equation.DSMT4">
                    <p:embed/>
                  </p:oleObj>
                </mc:Choice>
                <mc:Fallback>
                  <p:oleObj r:id="rId3" imgW="164957" imgH="203024"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 y="300"/>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2" name="Object 12"/>
            <p:cNvGraphicFramePr>
              <a:graphicFrameLocks noChangeAspect="1"/>
            </p:cNvGraphicFramePr>
            <p:nvPr/>
          </p:nvGraphicFramePr>
          <p:xfrm>
            <a:off x="4604" y="300"/>
            <a:ext cx="184" cy="227"/>
          </p:xfrm>
          <a:graphic>
            <a:graphicData uri="http://schemas.openxmlformats.org/presentationml/2006/ole">
              <mc:AlternateContent xmlns:mc="http://schemas.openxmlformats.org/markup-compatibility/2006">
                <mc:Choice xmlns:v="urn:schemas-microsoft-com:vml" Requires="v">
                  <p:oleObj spid="_x0000_s46112" r:id="rId5" imgW="164957" imgH="203024" progId="Equation.DSMT4">
                    <p:embed/>
                  </p:oleObj>
                </mc:Choice>
                <mc:Fallback>
                  <p:oleObj r:id="rId5" imgW="164957" imgH="203024"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4" y="300"/>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6095" name="Rectangle 15"/>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094" name="Object 14"/>
          <p:cNvGraphicFramePr>
            <a:graphicFrameLocks noChangeAspect="1"/>
          </p:cNvGraphicFramePr>
          <p:nvPr/>
        </p:nvGraphicFramePr>
        <p:xfrm>
          <a:off x="612775" y="1087438"/>
          <a:ext cx="2879725" cy="1333500"/>
        </p:xfrm>
        <a:graphic>
          <a:graphicData uri="http://schemas.openxmlformats.org/presentationml/2006/ole">
            <mc:AlternateContent xmlns:mc="http://schemas.openxmlformats.org/markup-compatibility/2006">
              <mc:Choice xmlns:v="urn:schemas-microsoft-com:vml" Requires="v">
                <p:oleObj spid="_x0000_s46113" r:id="rId6" imgW="1422400" imgH="660400" progId="Equation.DSMT4">
                  <p:embed/>
                </p:oleObj>
              </mc:Choice>
              <mc:Fallback>
                <p:oleObj r:id="rId6" imgW="1422400" imgH="660400"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775" y="1087438"/>
                        <a:ext cx="2879725" cy="133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8" name="Rectangle 18"/>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6110" name="Group 30"/>
          <p:cNvGrpSpPr>
            <a:grpSpLocks/>
          </p:cNvGrpSpPr>
          <p:nvPr/>
        </p:nvGrpSpPr>
        <p:grpSpPr bwMode="auto">
          <a:xfrm>
            <a:off x="447675" y="2443163"/>
            <a:ext cx="2982913" cy="769937"/>
            <a:chOff x="282" y="1539"/>
            <a:chExt cx="1879" cy="485"/>
          </a:xfrm>
        </p:grpSpPr>
        <p:sp>
          <p:nvSpPr>
            <p:cNvPr id="46096" name="Text Box 16"/>
            <p:cNvSpPr txBox="1">
              <a:spLocks noChangeArrowheads="1"/>
            </p:cNvSpPr>
            <p:nvPr/>
          </p:nvSpPr>
          <p:spPr bwMode="auto">
            <a:xfrm>
              <a:off x="282" y="1721"/>
              <a:ext cx="18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解得                                。</a:t>
              </a:r>
            </a:p>
          </p:txBody>
        </p:sp>
        <p:graphicFrame>
          <p:nvGraphicFramePr>
            <p:cNvPr id="46097" name="Object 17"/>
            <p:cNvGraphicFramePr>
              <a:graphicFrameLocks noChangeAspect="1"/>
            </p:cNvGraphicFramePr>
            <p:nvPr/>
          </p:nvGraphicFramePr>
          <p:xfrm>
            <a:off x="748" y="1539"/>
            <a:ext cx="1088" cy="485"/>
          </p:xfrm>
          <a:graphic>
            <a:graphicData uri="http://schemas.openxmlformats.org/presentationml/2006/ole">
              <mc:AlternateContent xmlns:mc="http://schemas.openxmlformats.org/markup-compatibility/2006">
                <mc:Choice xmlns:v="urn:schemas-microsoft-com:vml" Requires="v">
                  <p:oleObj spid="_x0000_s46114" r:id="rId8" imgW="875920" imgH="393529" progId="Equation.DSMT4">
                    <p:embed/>
                  </p:oleObj>
                </mc:Choice>
                <mc:Fallback>
                  <p:oleObj r:id="rId8" imgW="875920" imgH="393529"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8" y="1539"/>
                          <a:ext cx="1088" cy="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6106" name="Rectangle 26"/>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108" name="Rectangle 2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6109" name="Group 29"/>
          <p:cNvGrpSpPr>
            <a:grpSpLocks/>
          </p:cNvGrpSpPr>
          <p:nvPr/>
        </p:nvGrpSpPr>
        <p:grpSpPr bwMode="auto">
          <a:xfrm>
            <a:off x="519113" y="3284538"/>
            <a:ext cx="8156575" cy="2530475"/>
            <a:chOff x="295" y="2024"/>
            <a:chExt cx="5138" cy="1594"/>
          </a:xfrm>
        </p:grpSpPr>
        <p:sp>
          <p:nvSpPr>
            <p:cNvPr id="46104" name="Text Box 24"/>
            <p:cNvSpPr txBox="1">
              <a:spLocks noChangeArrowheads="1"/>
            </p:cNvSpPr>
            <p:nvPr/>
          </p:nvSpPr>
          <p:spPr bwMode="auto">
            <a:xfrm>
              <a:off x="295" y="2024"/>
              <a:ext cx="5138" cy="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由于两军作战并非可以反复进行的对策问题，看来最大的可能是美军采取策略     </a:t>
              </a:r>
              <a:r>
                <a:rPr lang="en-US" altLang="zh-CN" baseline="-30000">
                  <a:solidFill>
                    <a:srgbClr val="000000"/>
                  </a:solidFill>
                  <a:cs typeface="Times New Roman" pitchFamily="18" charset="0"/>
                </a:rPr>
                <a:t>3</a:t>
              </a:r>
              <a:r>
                <a:rPr lang="zh-CN" altLang="en-US">
                  <a:solidFill>
                    <a:srgbClr val="000000"/>
                  </a:solidFill>
                  <a:cs typeface="Times New Roman" pitchFamily="18" charset="0"/>
                </a:rPr>
                <a:t>而德军采取策略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即美方后备军待命而德军第九军东撤。事实上，当时双方指挥官正是这样决策的，如果真能实行，双方胜负还难以料定。但正当德军第九军刚开始东撤时，突然接到了希特勒的命令要他们向西进攻，从而失去了他们有可能取得的最佳结局，走上必然灭亡的道路。</a:t>
              </a:r>
              <a:r>
                <a:rPr lang="en-US" altLang="zh-CN">
                  <a:solidFill>
                    <a:srgbClr val="000000"/>
                  </a:solidFill>
                  <a:cs typeface="Times New Roman" pitchFamily="18" charset="0"/>
                </a:rPr>
                <a:t>Von Kluge</a:t>
              </a:r>
              <a:r>
                <a:rPr lang="zh-CN" altLang="en-US">
                  <a:solidFill>
                    <a:srgbClr val="000000"/>
                  </a:solidFill>
                  <a:cs typeface="Times New Roman" pitchFamily="18" charset="0"/>
                </a:rPr>
                <a:t>将军指挥的德军向西进攻，开始时德军占领了海峡，但随之即被美军包围遭到了全军复灭，</a:t>
              </a:r>
              <a:r>
                <a:rPr lang="en-US" altLang="zh-CN">
                  <a:solidFill>
                    <a:srgbClr val="000000"/>
                  </a:solidFill>
                  <a:cs typeface="Times New Roman" pitchFamily="18" charset="0"/>
                </a:rPr>
                <a:t>Von Kluge</a:t>
              </a:r>
              <a:r>
                <a:rPr lang="zh-CN" altLang="en-US">
                  <a:solidFill>
                    <a:srgbClr val="000000"/>
                  </a:solidFill>
                  <a:cs typeface="Times New Roman" pitchFamily="18" charset="0"/>
                </a:rPr>
                <a:t>本人在失败后自杀。</a:t>
              </a:r>
              <a:r>
                <a:rPr lang="zh-CN" altLang="en-US">
                  <a:latin typeface="Arial" charset="0"/>
                </a:rPr>
                <a:t> </a:t>
              </a:r>
            </a:p>
          </p:txBody>
        </p:sp>
        <p:graphicFrame>
          <p:nvGraphicFramePr>
            <p:cNvPr id="46105" name="Object 25"/>
            <p:cNvGraphicFramePr>
              <a:graphicFrameLocks noChangeAspect="1"/>
            </p:cNvGraphicFramePr>
            <p:nvPr/>
          </p:nvGraphicFramePr>
          <p:xfrm>
            <a:off x="839" y="2251"/>
            <a:ext cx="227" cy="212"/>
          </p:xfrm>
          <a:graphic>
            <a:graphicData uri="http://schemas.openxmlformats.org/presentationml/2006/ole">
              <mc:AlternateContent xmlns:mc="http://schemas.openxmlformats.org/markup-compatibility/2006">
                <mc:Choice xmlns:v="urn:schemas-microsoft-com:vml" Requires="v">
                  <p:oleObj spid="_x0000_s46115" r:id="rId10" imgW="152334" imgH="139639" progId="Equation.DSMT4">
                    <p:embed/>
                  </p:oleObj>
                </mc:Choice>
                <mc:Fallback>
                  <p:oleObj r:id="rId10" imgW="152334" imgH="139639" progId="Equation.DSMT4">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9" y="2251"/>
                          <a:ext cx="227"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107" name="Object 27"/>
            <p:cNvGraphicFramePr>
              <a:graphicFrameLocks noChangeAspect="1"/>
            </p:cNvGraphicFramePr>
            <p:nvPr/>
          </p:nvGraphicFramePr>
          <p:xfrm>
            <a:off x="2245" y="2252"/>
            <a:ext cx="183" cy="226"/>
          </p:xfrm>
          <a:graphic>
            <a:graphicData uri="http://schemas.openxmlformats.org/presentationml/2006/ole">
              <mc:AlternateContent xmlns:mc="http://schemas.openxmlformats.org/markup-compatibility/2006">
                <mc:Choice xmlns:v="urn:schemas-microsoft-com:vml" Requires="v">
                  <p:oleObj spid="_x0000_s46116" r:id="rId12" imgW="164957" imgH="203024" progId="Equation.DSMT4">
                    <p:embed/>
                  </p:oleObj>
                </mc:Choice>
                <mc:Fallback>
                  <p:oleObj r:id="rId12" imgW="164957" imgH="203024"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 y="2252"/>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6093"/>
                                        </p:tgtEl>
                                        <p:attrNameLst>
                                          <p:attrName>style.visibility</p:attrName>
                                        </p:attrNameLst>
                                      </p:cBhvr>
                                      <p:to>
                                        <p:strVal val="visible"/>
                                      </p:to>
                                    </p:set>
                                    <p:anim calcmode="lin" valueType="num">
                                      <p:cBhvr additive="base">
                                        <p:cTn id="7" dur="500" fill="hold"/>
                                        <p:tgtEl>
                                          <p:spTgt spid="46093"/>
                                        </p:tgtEl>
                                        <p:attrNameLst>
                                          <p:attrName>ppt_x</p:attrName>
                                        </p:attrNameLst>
                                      </p:cBhvr>
                                      <p:tavLst>
                                        <p:tav tm="0">
                                          <p:val>
                                            <p:strVal val="0-#ppt_w/2"/>
                                          </p:val>
                                        </p:tav>
                                        <p:tav tm="100000">
                                          <p:val>
                                            <p:strVal val="#ppt_x"/>
                                          </p:val>
                                        </p:tav>
                                      </p:tavLst>
                                    </p:anim>
                                    <p:anim calcmode="lin" valueType="num">
                                      <p:cBhvr additive="base">
                                        <p:cTn id="8" dur="500" fill="hold"/>
                                        <p:tgtEl>
                                          <p:spTgt spid="460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094"/>
                                        </p:tgtEl>
                                        <p:attrNameLst>
                                          <p:attrName>style.visibility</p:attrName>
                                        </p:attrNameLst>
                                      </p:cBhvr>
                                      <p:to>
                                        <p:strVal val="visible"/>
                                      </p:to>
                                    </p:set>
                                    <p:anim calcmode="lin" valueType="num">
                                      <p:cBhvr additive="base">
                                        <p:cTn id="13" dur="500" fill="hold"/>
                                        <p:tgtEl>
                                          <p:spTgt spid="46094"/>
                                        </p:tgtEl>
                                        <p:attrNameLst>
                                          <p:attrName>ppt_x</p:attrName>
                                        </p:attrNameLst>
                                      </p:cBhvr>
                                      <p:tavLst>
                                        <p:tav tm="0">
                                          <p:val>
                                            <p:strVal val="0-#ppt_w/2"/>
                                          </p:val>
                                        </p:tav>
                                        <p:tav tm="100000">
                                          <p:val>
                                            <p:strVal val="#ppt_x"/>
                                          </p:val>
                                        </p:tav>
                                      </p:tavLst>
                                    </p:anim>
                                    <p:anim calcmode="lin" valueType="num">
                                      <p:cBhvr additive="base">
                                        <p:cTn id="14" dur="500" fill="hold"/>
                                        <p:tgtEl>
                                          <p:spTgt spid="4609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6110"/>
                                        </p:tgtEl>
                                        <p:attrNameLst>
                                          <p:attrName>style.visibility</p:attrName>
                                        </p:attrNameLst>
                                      </p:cBhvr>
                                      <p:to>
                                        <p:strVal val="visible"/>
                                      </p:to>
                                    </p:set>
                                    <p:anim calcmode="lin" valueType="num">
                                      <p:cBhvr additive="base">
                                        <p:cTn id="19" dur="500" fill="hold"/>
                                        <p:tgtEl>
                                          <p:spTgt spid="46110"/>
                                        </p:tgtEl>
                                        <p:attrNameLst>
                                          <p:attrName>ppt_x</p:attrName>
                                        </p:attrNameLst>
                                      </p:cBhvr>
                                      <p:tavLst>
                                        <p:tav tm="0">
                                          <p:val>
                                            <p:strVal val="0-#ppt_w/2"/>
                                          </p:val>
                                        </p:tav>
                                        <p:tav tm="100000">
                                          <p:val>
                                            <p:strVal val="#ppt_x"/>
                                          </p:val>
                                        </p:tav>
                                      </p:tavLst>
                                    </p:anim>
                                    <p:anim calcmode="lin" valueType="num">
                                      <p:cBhvr additive="base">
                                        <p:cTn id="20" dur="500" fill="hold"/>
                                        <p:tgtEl>
                                          <p:spTgt spid="461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7" presetClass="entr" presetSubtype="0" fill="hold" nodeType="clickEffect">
                                  <p:stCondLst>
                                    <p:cond delay="0"/>
                                  </p:stCondLst>
                                  <p:childTnLst>
                                    <p:set>
                                      <p:cBhvr>
                                        <p:cTn id="24" dur="1" fill="hold">
                                          <p:stCondLst>
                                            <p:cond delay="0"/>
                                          </p:stCondLst>
                                        </p:cTn>
                                        <p:tgtEl>
                                          <p:spTgt spid="46109"/>
                                        </p:tgtEl>
                                        <p:attrNameLst>
                                          <p:attrName>style.visibility</p:attrName>
                                        </p:attrNameLst>
                                      </p:cBhvr>
                                      <p:to>
                                        <p:strVal val="visible"/>
                                      </p:to>
                                    </p:set>
                                    <p:animEffect transition="in" filter="fade">
                                      <p:cBhvr>
                                        <p:cTn id="25" dur="1000"/>
                                        <p:tgtEl>
                                          <p:spTgt spid="46109"/>
                                        </p:tgtEl>
                                      </p:cBhvr>
                                    </p:animEffect>
                                    <p:anim calcmode="lin" valueType="num">
                                      <p:cBhvr>
                                        <p:cTn id="26" dur="1000" fill="hold"/>
                                        <p:tgtEl>
                                          <p:spTgt spid="46109"/>
                                        </p:tgtEl>
                                        <p:attrNameLst>
                                          <p:attrName>ppt_x</p:attrName>
                                        </p:attrNameLst>
                                      </p:cBhvr>
                                      <p:tavLst>
                                        <p:tav tm="0">
                                          <p:val>
                                            <p:strVal val="#ppt_x"/>
                                          </p:val>
                                        </p:tav>
                                        <p:tav tm="100000">
                                          <p:val>
                                            <p:strVal val="#ppt_x"/>
                                          </p:val>
                                        </p:tav>
                                      </p:tavLst>
                                    </p:anim>
                                    <p:anim calcmode="lin" valueType="num">
                                      <p:cBhvr>
                                        <p:cTn id="27" dur="900" decel="100000" fill="hold"/>
                                        <p:tgtEl>
                                          <p:spTgt spid="4610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610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592138" y="550863"/>
            <a:ext cx="80835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8000"/>
                </a:solidFill>
                <a:cs typeface="Times New Roman" pitchFamily="18" charset="0"/>
              </a:rPr>
              <a:t>例</a:t>
            </a:r>
            <a:r>
              <a:rPr lang="en-US" altLang="zh-CN">
                <a:solidFill>
                  <a:srgbClr val="008000"/>
                </a:solidFill>
                <a:cs typeface="Times New Roman" pitchFamily="18" charset="0"/>
              </a:rPr>
              <a:t>8.7</a:t>
            </a:r>
            <a:r>
              <a:rPr lang="en-US" altLang="zh-CN">
                <a:solidFill>
                  <a:srgbClr val="000000"/>
                </a:solidFill>
                <a:cs typeface="Times New Roman" pitchFamily="18" charset="0"/>
              </a:rPr>
              <a:t>  </a:t>
            </a:r>
            <a:r>
              <a:rPr lang="zh-CN" altLang="en-US">
                <a:solidFill>
                  <a:srgbClr val="000000"/>
                </a:solidFill>
                <a:cs typeface="Times New Roman" pitchFamily="18" charset="0"/>
              </a:rPr>
              <a:t>（防坦克地雷场的布设）  实战中，攻方为了增强攻击力，大量使用攻击力强、防御坚固的坦克；守方为了抵御对方攻击，需要大量杀伤敌方的有生力量，有效对策之一是布设防坦克地雷场。</a:t>
            </a:r>
          </a:p>
        </p:txBody>
      </p:sp>
      <p:sp>
        <p:nvSpPr>
          <p:cNvPr id="47110" name="Rectangle 6"/>
          <p:cNvSpPr>
            <a:spLocks noChangeArrowheads="1"/>
          </p:cNvSpPr>
          <p:nvPr/>
        </p:nvSpPr>
        <p:spPr bwMode="auto">
          <a:xfrm>
            <a:off x="611188" y="1557338"/>
            <a:ext cx="134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FF5050"/>
                </a:solidFill>
                <a:cs typeface="Times New Roman" pitchFamily="18" charset="0"/>
              </a:rPr>
              <a:t>1</a:t>
            </a:r>
            <a:r>
              <a:rPr lang="zh-CN" altLang="en-US">
                <a:solidFill>
                  <a:srgbClr val="FF5050"/>
                </a:solidFill>
                <a:cs typeface="Times New Roman" pitchFamily="18" charset="0"/>
              </a:rPr>
              <a:t>、分析</a:t>
            </a:r>
          </a:p>
        </p:txBody>
      </p:sp>
      <p:sp>
        <p:nvSpPr>
          <p:cNvPr id="47111" name="Text Box 7"/>
          <p:cNvSpPr txBox="1">
            <a:spLocks noChangeArrowheads="1"/>
          </p:cNvSpPr>
          <p:nvPr/>
        </p:nvSpPr>
        <p:spPr bwMode="auto">
          <a:xfrm>
            <a:off x="592138" y="2062163"/>
            <a:ext cx="80835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评价防坦克地雷场的重要指标是战斗效力，而布雷密度是基本因素之一。只要有足够多的地雷，用较高密度的地雷场对付敌方进攻总是行之有效的。但在实际战斗中，地雷不太可能是足够多的。假设：</a:t>
            </a:r>
          </a:p>
        </p:txBody>
      </p:sp>
      <p:sp>
        <p:nvSpPr>
          <p:cNvPr id="47113" name="Rectangle 9"/>
          <p:cNvSpPr>
            <a:spLocks noChangeArrowheads="1"/>
          </p:cNvSpPr>
          <p:nvPr/>
        </p:nvSpPr>
        <p:spPr bwMode="auto">
          <a:xfrm>
            <a:off x="257175" y="3213100"/>
            <a:ext cx="337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cs typeface="Times New Roman" pitchFamily="18" charset="0"/>
              </a:rPr>
              <a:t>1</a:t>
            </a:r>
            <a:r>
              <a:rPr lang="zh-CN" altLang="en-US">
                <a:cs typeface="Times New Roman" pitchFamily="18" charset="0"/>
              </a:rPr>
              <a:t>）防坦克地雷数量有限；</a:t>
            </a:r>
          </a:p>
        </p:txBody>
      </p:sp>
      <p:sp>
        <p:nvSpPr>
          <p:cNvPr id="47123" name="Rectangle 1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7126" name="Group 22"/>
          <p:cNvGrpSpPr>
            <a:grpSpLocks/>
          </p:cNvGrpSpPr>
          <p:nvPr/>
        </p:nvGrpSpPr>
        <p:grpSpPr bwMode="auto">
          <a:xfrm>
            <a:off x="250825" y="3789363"/>
            <a:ext cx="8869363" cy="417512"/>
            <a:chOff x="158" y="2295"/>
            <a:chExt cx="5587" cy="263"/>
          </a:xfrm>
        </p:grpSpPr>
        <p:sp>
          <p:nvSpPr>
            <p:cNvPr id="47121" name="Text Box 17"/>
            <p:cNvSpPr txBox="1">
              <a:spLocks noChangeArrowheads="1"/>
            </p:cNvSpPr>
            <p:nvPr/>
          </p:nvSpPr>
          <p:spPr bwMode="auto">
            <a:xfrm>
              <a:off x="158" y="2295"/>
              <a:ext cx="55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a:t>
              </a:r>
              <a:r>
                <a:rPr lang="en-US" altLang="zh-CN">
                  <a:solidFill>
                    <a:srgbClr val="000000"/>
                  </a:solidFill>
                  <a:cs typeface="Times New Roman" pitchFamily="18" charset="0"/>
                </a:rPr>
                <a:t>2</a:t>
              </a:r>
              <a:r>
                <a:rPr lang="zh-CN" altLang="en-US">
                  <a:solidFill>
                    <a:srgbClr val="000000"/>
                  </a:solidFill>
                  <a:cs typeface="Times New Roman" pitchFamily="18" charset="0"/>
                </a:rPr>
                <a:t>）通过侦察、分析，已知敌方可能采用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a:t>
              </a:r>
              <a:r>
                <a:rPr lang="en-US" altLang="zh-CN">
                  <a:solidFill>
                    <a:srgbClr val="000000"/>
                  </a:solidFill>
                  <a:cs typeface="Times New Roman" pitchFamily="18" charset="0"/>
                </a:rPr>
                <a:t>…</a:t>
              </a:r>
              <a:r>
                <a:rPr lang="zh-CN" altLang="en-US">
                  <a:solidFill>
                    <a:srgbClr val="000000"/>
                  </a:solidFill>
                  <a:cs typeface="Times New Roman" pitchFamily="18" charset="0"/>
                </a:rPr>
                <a:t>、  </a:t>
              </a:r>
              <a:r>
                <a:rPr lang="en-US" altLang="zh-CN" i="1" baseline="-30000">
                  <a:solidFill>
                    <a:srgbClr val="000000"/>
                  </a:solidFill>
                  <a:cs typeface="Times New Roman" pitchFamily="18" charset="0"/>
                </a:rPr>
                <a:t>n</a:t>
              </a:r>
              <a:r>
                <a:rPr lang="zh-CN" altLang="en-US">
                  <a:solidFill>
                    <a:srgbClr val="000000"/>
                  </a:solidFill>
                  <a:cs typeface="Times New Roman" pitchFamily="18" charset="0"/>
                </a:rPr>
                <a:t>种进攻策略之一；</a:t>
              </a:r>
            </a:p>
          </p:txBody>
        </p:sp>
        <p:graphicFrame>
          <p:nvGraphicFramePr>
            <p:cNvPr id="47122" name="Object 18"/>
            <p:cNvGraphicFramePr>
              <a:graphicFrameLocks noChangeAspect="1"/>
            </p:cNvGraphicFramePr>
            <p:nvPr/>
          </p:nvGraphicFramePr>
          <p:xfrm>
            <a:off x="3198" y="2296"/>
            <a:ext cx="213" cy="262"/>
          </p:xfrm>
          <a:graphic>
            <a:graphicData uri="http://schemas.openxmlformats.org/presentationml/2006/ole">
              <mc:AlternateContent xmlns:mc="http://schemas.openxmlformats.org/markup-compatibility/2006">
                <mc:Choice xmlns:v="urn:schemas-microsoft-com:vml" Requires="v">
                  <p:oleObj spid="_x0000_s47135" r:id="rId3" imgW="164957" imgH="203024" progId="Equation.DSMT4">
                    <p:embed/>
                  </p:oleObj>
                </mc:Choice>
                <mc:Fallback>
                  <p:oleObj r:id="rId3" imgW="164957" imgH="203024"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 y="2296"/>
                          <a:ext cx="213"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24" name="Object 20"/>
            <p:cNvGraphicFramePr>
              <a:graphicFrameLocks noChangeAspect="1"/>
            </p:cNvGraphicFramePr>
            <p:nvPr/>
          </p:nvGraphicFramePr>
          <p:xfrm>
            <a:off x="3574" y="2296"/>
            <a:ext cx="213" cy="262"/>
          </p:xfrm>
          <a:graphic>
            <a:graphicData uri="http://schemas.openxmlformats.org/presentationml/2006/ole">
              <mc:AlternateContent xmlns:mc="http://schemas.openxmlformats.org/markup-compatibility/2006">
                <mc:Choice xmlns:v="urn:schemas-microsoft-com:vml" Requires="v">
                  <p:oleObj spid="_x0000_s47136" r:id="rId5" imgW="164957" imgH="203024" progId="Equation.DSMT4">
                    <p:embed/>
                  </p:oleObj>
                </mc:Choice>
                <mc:Fallback>
                  <p:oleObj r:id="rId5" imgW="164957" imgH="203024"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4" y="2296"/>
                          <a:ext cx="213"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25" name="Object 21"/>
            <p:cNvGraphicFramePr>
              <a:graphicFrameLocks noChangeAspect="1"/>
            </p:cNvGraphicFramePr>
            <p:nvPr/>
          </p:nvGraphicFramePr>
          <p:xfrm>
            <a:off x="4195" y="2296"/>
            <a:ext cx="213" cy="262"/>
          </p:xfrm>
          <a:graphic>
            <a:graphicData uri="http://schemas.openxmlformats.org/presentationml/2006/ole">
              <mc:AlternateContent xmlns:mc="http://schemas.openxmlformats.org/markup-compatibility/2006">
                <mc:Choice xmlns:v="urn:schemas-microsoft-com:vml" Requires="v">
                  <p:oleObj spid="_x0000_s47137" r:id="rId6" imgW="164957" imgH="203024" progId="Equation.DSMT4">
                    <p:embed/>
                  </p:oleObj>
                </mc:Choice>
                <mc:Fallback>
                  <p:oleObj r:id="rId6" imgW="164957" imgH="203024"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 y="2296"/>
                          <a:ext cx="213"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7129" name="Rectangle 2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7134" name="Group 30"/>
          <p:cNvGrpSpPr>
            <a:grpSpLocks/>
          </p:cNvGrpSpPr>
          <p:nvPr/>
        </p:nvGrpSpPr>
        <p:grpSpPr bwMode="auto">
          <a:xfrm>
            <a:off x="231775" y="4365625"/>
            <a:ext cx="8661400" cy="1006475"/>
            <a:chOff x="146" y="2432"/>
            <a:chExt cx="5456" cy="634"/>
          </a:xfrm>
        </p:grpSpPr>
        <p:sp>
          <p:nvSpPr>
            <p:cNvPr id="47127" name="Text Box 23"/>
            <p:cNvSpPr txBox="1">
              <a:spLocks noChangeArrowheads="1"/>
            </p:cNvSpPr>
            <p:nvPr/>
          </p:nvSpPr>
          <p:spPr bwMode="auto">
            <a:xfrm>
              <a:off x="146" y="2432"/>
              <a:ext cx="545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a:t>
              </a:r>
              <a:r>
                <a:rPr lang="en-US" altLang="zh-CN">
                  <a:solidFill>
                    <a:srgbClr val="000000"/>
                  </a:solidFill>
                  <a:cs typeface="Times New Roman" pitchFamily="18" charset="0"/>
                </a:rPr>
                <a:t>3</a:t>
              </a:r>
              <a:r>
                <a:rPr lang="zh-CN" altLang="en-US">
                  <a:solidFill>
                    <a:srgbClr val="000000"/>
                  </a:solidFill>
                  <a:cs typeface="Times New Roman" pitchFamily="18" charset="0"/>
                </a:rPr>
                <a:t>）通过敌情分析，确定了防御正面的宽度，并根据我方地雷数量，设计</a:t>
              </a:r>
            </a:p>
            <a:p>
              <a:endParaRPr lang="zh-CN" altLang="en-US">
                <a:solidFill>
                  <a:srgbClr val="000000"/>
                </a:solidFill>
                <a:cs typeface="Times New Roman" pitchFamily="18" charset="0"/>
              </a:endParaRPr>
            </a:p>
            <a:p>
              <a:r>
                <a:rPr lang="zh-CN" altLang="en-US">
                  <a:solidFill>
                    <a:srgbClr val="000000"/>
                  </a:solidFill>
                  <a:cs typeface="Times New Roman" pitchFamily="18" charset="0"/>
                </a:rPr>
                <a:t>          了     </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      </a:t>
              </a:r>
              <a:r>
                <a:rPr lang="en-US" altLang="zh-CN" baseline="-30000">
                  <a:solidFill>
                    <a:srgbClr val="000000"/>
                  </a:solidFill>
                  <a:cs typeface="Times New Roman" pitchFamily="18" charset="0"/>
                </a:rPr>
                <a:t>2</a:t>
              </a:r>
              <a:r>
                <a:rPr lang="en-US" altLang="zh-CN">
                  <a:solidFill>
                    <a:srgbClr val="000000"/>
                  </a:solidFill>
                  <a:cs typeface="Times New Roman" pitchFamily="18" charset="0"/>
                </a:rPr>
                <a:t>,…,     </a:t>
              </a:r>
              <a:r>
                <a:rPr lang="en-US" altLang="zh-CN" i="1" baseline="-30000">
                  <a:solidFill>
                    <a:srgbClr val="000000"/>
                  </a:solidFill>
                  <a:cs typeface="Times New Roman" pitchFamily="18" charset="0"/>
                </a:rPr>
                <a:t>m</a:t>
              </a:r>
              <a:r>
                <a:rPr lang="zh-CN" altLang="en-US">
                  <a:solidFill>
                    <a:srgbClr val="000000"/>
                  </a:solidFill>
                  <a:cs typeface="Times New Roman" pitchFamily="18" charset="0"/>
                </a:rPr>
                <a:t>这</a:t>
              </a:r>
              <a:r>
                <a:rPr lang="en-US" altLang="zh-CN">
                  <a:solidFill>
                    <a:srgbClr val="000000"/>
                  </a:solidFill>
                  <a:cs typeface="Times New Roman" pitchFamily="18" charset="0"/>
                </a:rPr>
                <a:t>m</a:t>
              </a:r>
              <a:r>
                <a:rPr lang="zh-CN" altLang="en-US">
                  <a:solidFill>
                    <a:srgbClr val="000000"/>
                  </a:solidFill>
                  <a:cs typeface="Times New Roman" pitchFamily="18" charset="0"/>
                </a:rPr>
                <a:t>种布雷方案。</a:t>
              </a:r>
            </a:p>
          </p:txBody>
        </p:sp>
        <p:graphicFrame>
          <p:nvGraphicFramePr>
            <p:cNvPr id="47128" name="Object 24"/>
            <p:cNvGraphicFramePr>
              <a:graphicFrameLocks noChangeAspect="1"/>
            </p:cNvGraphicFramePr>
            <p:nvPr/>
          </p:nvGraphicFramePr>
          <p:xfrm>
            <a:off x="793" y="2840"/>
            <a:ext cx="227" cy="213"/>
          </p:xfrm>
          <a:graphic>
            <a:graphicData uri="http://schemas.openxmlformats.org/presentationml/2006/ole">
              <mc:AlternateContent xmlns:mc="http://schemas.openxmlformats.org/markup-compatibility/2006">
                <mc:Choice xmlns:v="urn:schemas-microsoft-com:vml" Requires="v">
                  <p:oleObj spid="_x0000_s47138" r:id="rId7" imgW="152334" imgH="139639" progId="Equation.DSMT4">
                    <p:embed/>
                  </p:oleObj>
                </mc:Choice>
                <mc:Fallback>
                  <p:oleObj r:id="rId7" imgW="152334" imgH="139639"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2840"/>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30" name="Object 26"/>
            <p:cNvGraphicFramePr>
              <a:graphicFrameLocks noChangeAspect="1"/>
            </p:cNvGraphicFramePr>
            <p:nvPr/>
          </p:nvGraphicFramePr>
          <p:xfrm>
            <a:off x="1111" y="2840"/>
            <a:ext cx="227" cy="213"/>
          </p:xfrm>
          <a:graphic>
            <a:graphicData uri="http://schemas.openxmlformats.org/presentationml/2006/ole">
              <mc:AlternateContent xmlns:mc="http://schemas.openxmlformats.org/markup-compatibility/2006">
                <mc:Choice xmlns:v="urn:schemas-microsoft-com:vml" Requires="v">
                  <p:oleObj spid="_x0000_s47139" r:id="rId9" imgW="152334" imgH="139639" progId="Equation.DSMT4">
                    <p:embed/>
                  </p:oleObj>
                </mc:Choice>
                <mc:Fallback>
                  <p:oleObj r:id="rId9" imgW="152334" imgH="139639" progId="Equation.DSMT4">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 y="2840"/>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31" name="Object 27"/>
            <p:cNvGraphicFramePr>
              <a:graphicFrameLocks noChangeAspect="1"/>
            </p:cNvGraphicFramePr>
            <p:nvPr/>
          </p:nvGraphicFramePr>
          <p:xfrm>
            <a:off x="1610" y="2840"/>
            <a:ext cx="227" cy="213"/>
          </p:xfrm>
          <a:graphic>
            <a:graphicData uri="http://schemas.openxmlformats.org/presentationml/2006/ole">
              <mc:AlternateContent xmlns:mc="http://schemas.openxmlformats.org/markup-compatibility/2006">
                <mc:Choice xmlns:v="urn:schemas-microsoft-com:vml" Requires="v">
                  <p:oleObj spid="_x0000_s47140" r:id="rId10" imgW="152334" imgH="139639" progId="Equation.DSMT4">
                    <p:embed/>
                  </p:oleObj>
                </mc:Choice>
                <mc:Fallback>
                  <p:oleObj r:id="rId10" imgW="152334" imgH="139639" progId="Equation.DSMT4">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0" y="2840"/>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7133" name="Rectangle 29"/>
          <p:cNvSpPr>
            <a:spLocks noChangeArrowheads="1"/>
          </p:cNvSpPr>
          <p:nvPr/>
        </p:nvSpPr>
        <p:spPr bwMode="auto">
          <a:xfrm>
            <a:off x="533400" y="5553075"/>
            <a:ext cx="7351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问采取哪一方案或什么样的混合策略能有效击毁敌方的坦克？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108"/>
                                        </p:tgtEl>
                                        <p:attrNameLst>
                                          <p:attrName>style.visibility</p:attrName>
                                        </p:attrNameLst>
                                      </p:cBhvr>
                                      <p:to>
                                        <p:strVal val="visible"/>
                                      </p:to>
                                    </p:set>
                                    <p:anim calcmode="lin" valueType="num">
                                      <p:cBhvr additive="base">
                                        <p:cTn id="7" dur="500" fill="hold"/>
                                        <p:tgtEl>
                                          <p:spTgt spid="47108"/>
                                        </p:tgtEl>
                                        <p:attrNameLst>
                                          <p:attrName>ppt_x</p:attrName>
                                        </p:attrNameLst>
                                      </p:cBhvr>
                                      <p:tavLst>
                                        <p:tav tm="0">
                                          <p:val>
                                            <p:strVal val="0-#ppt_w/2"/>
                                          </p:val>
                                        </p:tav>
                                        <p:tav tm="100000">
                                          <p:val>
                                            <p:strVal val="#ppt_x"/>
                                          </p:val>
                                        </p:tav>
                                      </p:tavLst>
                                    </p:anim>
                                    <p:anim calcmode="lin" valueType="num">
                                      <p:cBhvr additive="base">
                                        <p:cTn id="8" dur="500" fill="hold"/>
                                        <p:tgtEl>
                                          <p:spTgt spid="471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10"/>
                                        </p:tgtEl>
                                        <p:attrNameLst>
                                          <p:attrName>style.visibility</p:attrName>
                                        </p:attrNameLst>
                                      </p:cBhvr>
                                      <p:to>
                                        <p:strVal val="visible"/>
                                      </p:to>
                                    </p:set>
                                    <p:anim calcmode="lin" valueType="num">
                                      <p:cBhvr additive="base">
                                        <p:cTn id="13" dur="500" fill="hold"/>
                                        <p:tgtEl>
                                          <p:spTgt spid="47110"/>
                                        </p:tgtEl>
                                        <p:attrNameLst>
                                          <p:attrName>ppt_x</p:attrName>
                                        </p:attrNameLst>
                                      </p:cBhvr>
                                      <p:tavLst>
                                        <p:tav tm="0">
                                          <p:val>
                                            <p:strVal val="0-#ppt_w/2"/>
                                          </p:val>
                                        </p:tav>
                                        <p:tav tm="100000">
                                          <p:val>
                                            <p:strVal val="#ppt_x"/>
                                          </p:val>
                                        </p:tav>
                                      </p:tavLst>
                                    </p:anim>
                                    <p:anim calcmode="lin" valueType="num">
                                      <p:cBhvr additive="base">
                                        <p:cTn id="14" dur="500" fill="hold"/>
                                        <p:tgtEl>
                                          <p:spTgt spid="471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11"/>
                                        </p:tgtEl>
                                        <p:attrNameLst>
                                          <p:attrName>style.visibility</p:attrName>
                                        </p:attrNameLst>
                                      </p:cBhvr>
                                      <p:to>
                                        <p:strVal val="visible"/>
                                      </p:to>
                                    </p:set>
                                    <p:anim calcmode="lin" valueType="num">
                                      <p:cBhvr additive="base">
                                        <p:cTn id="19" dur="500" fill="hold"/>
                                        <p:tgtEl>
                                          <p:spTgt spid="47111"/>
                                        </p:tgtEl>
                                        <p:attrNameLst>
                                          <p:attrName>ppt_x</p:attrName>
                                        </p:attrNameLst>
                                      </p:cBhvr>
                                      <p:tavLst>
                                        <p:tav tm="0">
                                          <p:val>
                                            <p:strVal val="0-#ppt_w/2"/>
                                          </p:val>
                                        </p:tav>
                                        <p:tav tm="100000">
                                          <p:val>
                                            <p:strVal val="#ppt_x"/>
                                          </p:val>
                                        </p:tav>
                                      </p:tavLst>
                                    </p:anim>
                                    <p:anim calcmode="lin" valueType="num">
                                      <p:cBhvr additive="base">
                                        <p:cTn id="20" dur="500" fill="hold"/>
                                        <p:tgtEl>
                                          <p:spTgt spid="4711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13"/>
                                        </p:tgtEl>
                                        <p:attrNameLst>
                                          <p:attrName>style.visibility</p:attrName>
                                        </p:attrNameLst>
                                      </p:cBhvr>
                                      <p:to>
                                        <p:strVal val="visible"/>
                                      </p:to>
                                    </p:set>
                                    <p:anim calcmode="lin" valueType="num">
                                      <p:cBhvr additive="base">
                                        <p:cTn id="25" dur="500" fill="hold"/>
                                        <p:tgtEl>
                                          <p:spTgt spid="47113"/>
                                        </p:tgtEl>
                                        <p:attrNameLst>
                                          <p:attrName>ppt_x</p:attrName>
                                        </p:attrNameLst>
                                      </p:cBhvr>
                                      <p:tavLst>
                                        <p:tav tm="0">
                                          <p:val>
                                            <p:strVal val="0-#ppt_w/2"/>
                                          </p:val>
                                        </p:tav>
                                        <p:tav tm="100000">
                                          <p:val>
                                            <p:strVal val="#ppt_x"/>
                                          </p:val>
                                        </p:tav>
                                      </p:tavLst>
                                    </p:anim>
                                    <p:anim calcmode="lin" valueType="num">
                                      <p:cBhvr additive="base">
                                        <p:cTn id="26" dur="500" fill="hold"/>
                                        <p:tgtEl>
                                          <p:spTgt spid="4711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7126"/>
                                        </p:tgtEl>
                                        <p:attrNameLst>
                                          <p:attrName>style.visibility</p:attrName>
                                        </p:attrNameLst>
                                      </p:cBhvr>
                                      <p:to>
                                        <p:strVal val="visible"/>
                                      </p:to>
                                    </p:set>
                                    <p:anim calcmode="lin" valueType="num">
                                      <p:cBhvr additive="base">
                                        <p:cTn id="31" dur="500" fill="hold"/>
                                        <p:tgtEl>
                                          <p:spTgt spid="47126"/>
                                        </p:tgtEl>
                                        <p:attrNameLst>
                                          <p:attrName>ppt_x</p:attrName>
                                        </p:attrNameLst>
                                      </p:cBhvr>
                                      <p:tavLst>
                                        <p:tav tm="0">
                                          <p:val>
                                            <p:strVal val="0-#ppt_w/2"/>
                                          </p:val>
                                        </p:tav>
                                        <p:tav tm="100000">
                                          <p:val>
                                            <p:strVal val="#ppt_x"/>
                                          </p:val>
                                        </p:tav>
                                      </p:tavLst>
                                    </p:anim>
                                    <p:anim calcmode="lin" valueType="num">
                                      <p:cBhvr additive="base">
                                        <p:cTn id="32" dur="500" fill="hold"/>
                                        <p:tgtEl>
                                          <p:spTgt spid="4712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7134"/>
                                        </p:tgtEl>
                                        <p:attrNameLst>
                                          <p:attrName>style.visibility</p:attrName>
                                        </p:attrNameLst>
                                      </p:cBhvr>
                                      <p:to>
                                        <p:strVal val="visible"/>
                                      </p:to>
                                    </p:set>
                                    <p:anim calcmode="lin" valueType="num">
                                      <p:cBhvr additive="base">
                                        <p:cTn id="37" dur="500" fill="hold"/>
                                        <p:tgtEl>
                                          <p:spTgt spid="47134"/>
                                        </p:tgtEl>
                                        <p:attrNameLst>
                                          <p:attrName>ppt_x</p:attrName>
                                        </p:attrNameLst>
                                      </p:cBhvr>
                                      <p:tavLst>
                                        <p:tav tm="0">
                                          <p:val>
                                            <p:strVal val="0-#ppt_w/2"/>
                                          </p:val>
                                        </p:tav>
                                        <p:tav tm="100000">
                                          <p:val>
                                            <p:strVal val="#ppt_x"/>
                                          </p:val>
                                        </p:tav>
                                      </p:tavLst>
                                    </p:anim>
                                    <p:anim calcmode="lin" valueType="num">
                                      <p:cBhvr additive="base">
                                        <p:cTn id="38" dur="500" fill="hold"/>
                                        <p:tgtEl>
                                          <p:spTgt spid="4713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133"/>
                                        </p:tgtEl>
                                        <p:attrNameLst>
                                          <p:attrName>style.visibility</p:attrName>
                                        </p:attrNameLst>
                                      </p:cBhvr>
                                      <p:to>
                                        <p:strVal val="visible"/>
                                      </p:to>
                                    </p:set>
                                    <p:anim calcmode="lin" valueType="num">
                                      <p:cBhvr additive="base">
                                        <p:cTn id="43" dur="500" fill="hold"/>
                                        <p:tgtEl>
                                          <p:spTgt spid="47133"/>
                                        </p:tgtEl>
                                        <p:attrNameLst>
                                          <p:attrName>ppt_x</p:attrName>
                                        </p:attrNameLst>
                                      </p:cBhvr>
                                      <p:tavLst>
                                        <p:tav tm="0">
                                          <p:val>
                                            <p:strVal val="0-#ppt_w/2"/>
                                          </p:val>
                                        </p:tav>
                                        <p:tav tm="100000">
                                          <p:val>
                                            <p:strVal val="#ppt_x"/>
                                          </p:val>
                                        </p:tav>
                                      </p:tavLst>
                                    </p:anim>
                                    <p:anim calcmode="lin" valueType="num">
                                      <p:cBhvr additive="base">
                                        <p:cTn id="44" dur="500" fill="hold"/>
                                        <p:tgtEl>
                                          <p:spTgt spid="47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P spid="47110" grpId="0"/>
      <p:bldP spid="47111" grpId="0"/>
      <p:bldP spid="47113" grpId="0"/>
      <p:bldP spid="4713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ChangeArrowheads="1"/>
          </p:cNvSpPr>
          <p:nvPr/>
        </p:nvSpPr>
        <p:spPr bwMode="auto">
          <a:xfrm>
            <a:off x="395288" y="549275"/>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8000"/>
                </a:solidFill>
                <a:cs typeface="Times New Roman" pitchFamily="18" charset="0"/>
              </a:rPr>
              <a:t>本例在过去一般是凭指挥员的作战经验定性决策的，现用矩阵对策方法进行定量择优。</a:t>
            </a:r>
            <a:r>
              <a:rPr lang="zh-CN" altLang="en-US">
                <a:solidFill>
                  <a:srgbClr val="008000"/>
                </a:solidFill>
                <a:latin typeface="Arial" charset="0"/>
              </a:rPr>
              <a:t> </a:t>
            </a:r>
          </a:p>
        </p:txBody>
      </p:sp>
      <p:sp>
        <p:nvSpPr>
          <p:cNvPr id="48135" name="Rectangle 7"/>
          <p:cNvSpPr>
            <a:spLocks noChangeArrowheads="1"/>
          </p:cNvSpPr>
          <p:nvPr/>
        </p:nvSpPr>
        <p:spPr bwMode="auto">
          <a:xfrm>
            <a:off x="395288" y="1412875"/>
            <a:ext cx="799306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由于每两辆坦克之间一般要保持</a:t>
            </a:r>
            <a:r>
              <a:rPr lang="en-US" altLang="zh-CN">
                <a:cs typeface="Times New Roman" pitchFamily="18" charset="0"/>
              </a:rPr>
              <a:t>50</a:t>
            </a:r>
            <a:r>
              <a:rPr lang="zh-CN" altLang="en-US">
                <a:cs typeface="Times New Roman" pitchFamily="18" charset="0"/>
              </a:rPr>
              <a:t>米的间距，因而进攻正面拉得很宽，如一个梯队</a:t>
            </a:r>
            <a:r>
              <a:rPr lang="en-US" altLang="zh-CN">
                <a:cs typeface="Times New Roman" pitchFamily="18" charset="0"/>
              </a:rPr>
              <a:t>20</a:t>
            </a:r>
            <a:r>
              <a:rPr lang="zh-CN" altLang="en-US">
                <a:cs typeface="Times New Roman" pitchFamily="18" charset="0"/>
              </a:rPr>
              <a:t>辆坦克，进攻正面约为一公里宽。因为只有有限个防御正面，用有限个进攻策略来描述敌方的进攻状态是非常接近实际情况的。对守方来讲，布雷密度通常可分成</a:t>
            </a:r>
            <a:r>
              <a:rPr lang="en-US" altLang="zh-CN">
                <a:cs typeface="Times New Roman" pitchFamily="18" charset="0"/>
              </a:rPr>
              <a:t>0.5,1,1.5,2</a:t>
            </a:r>
            <a:r>
              <a:rPr lang="zh-CN" altLang="en-US">
                <a:cs typeface="Times New Roman" pitchFamily="18" charset="0"/>
              </a:rPr>
              <a:t>等有限个等级。按常规做法，在防御正面上一般采用同一种技术密度。为了提高杀伤率，现将一个防御正面划分成几段，各段允许采用不同密度。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0-#ppt_w/2"/>
                                          </p:val>
                                        </p:tav>
                                        <p:tav tm="100000">
                                          <p:val>
                                            <p:strVal val="#ppt_x"/>
                                          </p:val>
                                        </p:tav>
                                      </p:tavLst>
                                    </p:anim>
                                    <p:anim calcmode="lin" valueType="num">
                                      <p:cBhvr additive="base">
                                        <p:cTn id="8"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5"/>
                                        </p:tgtEl>
                                        <p:attrNameLst>
                                          <p:attrName>style.visibility</p:attrName>
                                        </p:attrNameLst>
                                      </p:cBhvr>
                                      <p:to>
                                        <p:strVal val="visible"/>
                                      </p:to>
                                    </p:set>
                                    <p:anim calcmode="lin" valueType="num">
                                      <p:cBhvr additive="base">
                                        <p:cTn id="13" dur="500" fill="hold"/>
                                        <p:tgtEl>
                                          <p:spTgt spid="48135"/>
                                        </p:tgtEl>
                                        <p:attrNameLst>
                                          <p:attrName>ppt_x</p:attrName>
                                        </p:attrNameLst>
                                      </p:cBhvr>
                                      <p:tavLst>
                                        <p:tav tm="0">
                                          <p:val>
                                            <p:strVal val="0-#ppt_w/2"/>
                                          </p:val>
                                        </p:tav>
                                        <p:tav tm="100000">
                                          <p:val>
                                            <p:strVal val="#ppt_x"/>
                                          </p:val>
                                        </p:tav>
                                      </p:tavLst>
                                    </p:anim>
                                    <p:anim calcmode="lin" valueType="num">
                                      <p:cBhvr additive="base">
                                        <p:cTn id="14" dur="500" fill="hold"/>
                                        <p:tgtEl>
                                          <p:spTgt spid="481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P spid="481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611188" y="404813"/>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8000"/>
                </a:solidFill>
                <a:latin typeface="Arial" charset="0"/>
              </a:rPr>
              <a:t>例</a:t>
            </a:r>
            <a:r>
              <a:rPr lang="en-US" altLang="zh-CN" sz="2400">
                <a:solidFill>
                  <a:srgbClr val="008000"/>
                </a:solidFill>
                <a:latin typeface="Arial" charset="0"/>
              </a:rPr>
              <a:t>8.2</a:t>
            </a:r>
            <a:r>
              <a:rPr lang="en-US" altLang="zh-CN" sz="2400">
                <a:latin typeface="Arial" charset="0"/>
              </a:rPr>
              <a:t>  </a:t>
            </a:r>
            <a:r>
              <a:rPr lang="zh-CN" altLang="en-US" sz="2400">
                <a:solidFill>
                  <a:srgbClr val="FF0000"/>
                </a:solidFill>
                <a:latin typeface="Arial" charset="0"/>
              </a:rPr>
              <a:t>（石头</a:t>
            </a:r>
            <a:r>
              <a:rPr lang="en-US" altLang="zh-CN" sz="2400">
                <a:solidFill>
                  <a:srgbClr val="FF0000"/>
                </a:solidFill>
                <a:latin typeface="Arial" charset="0"/>
              </a:rPr>
              <a:t>—</a:t>
            </a:r>
            <a:r>
              <a:rPr lang="zh-CN" altLang="en-US" sz="2400">
                <a:solidFill>
                  <a:srgbClr val="FF0000"/>
                </a:solidFill>
                <a:latin typeface="Arial" charset="0"/>
              </a:rPr>
              <a:t>剪子</a:t>
            </a:r>
            <a:r>
              <a:rPr lang="en-US" altLang="zh-CN" sz="2400">
                <a:solidFill>
                  <a:srgbClr val="FF0000"/>
                </a:solidFill>
                <a:latin typeface="Arial" charset="0"/>
              </a:rPr>
              <a:t>—</a:t>
            </a:r>
            <a:r>
              <a:rPr lang="zh-CN" altLang="en-US" sz="2400">
                <a:solidFill>
                  <a:srgbClr val="FF0000"/>
                </a:solidFill>
                <a:latin typeface="Arial" charset="0"/>
              </a:rPr>
              <a:t>布）</a:t>
            </a:r>
          </a:p>
        </p:txBody>
      </p:sp>
      <p:sp>
        <p:nvSpPr>
          <p:cNvPr id="11270" name="Rectangle 6"/>
          <p:cNvSpPr>
            <a:spLocks noChangeArrowheads="1"/>
          </p:cNvSpPr>
          <p:nvPr/>
        </p:nvSpPr>
        <p:spPr bwMode="auto">
          <a:xfrm>
            <a:off x="395288" y="1052513"/>
            <a:ext cx="8280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cs typeface="Times New Roman" pitchFamily="18" charset="0"/>
              </a:rPr>
              <a:t>这是一个大多数人小时候都玩过的游戏。游戏双方只能选石头、剪子、布中的一种，石头赢剪子，剪子赢布，而布又赢石头，赢者得一分，输者失一分，双方相同时不得分，见下表。</a:t>
            </a:r>
          </a:p>
        </p:txBody>
      </p:sp>
      <p:sp>
        <p:nvSpPr>
          <p:cNvPr id="11271" name="Rectangle 7"/>
          <p:cNvSpPr>
            <a:spLocks noChangeArrowheads="1"/>
          </p:cNvSpPr>
          <p:nvPr/>
        </p:nvSpPr>
        <p:spPr bwMode="auto">
          <a:xfrm>
            <a:off x="831850" y="268446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8000"/>
                </a:solidFill>
                <a:latin typeface="幼圆" pitchFamily="49" charset="-122"/>
                <a:ea typeface="幼圆" pitchFamily="49" charset="-122"/>
              </a:rPr>
              <a:t>表</a:t>
            </a:r>
            <a:r>
              <a:rPr lang="en-US" altLang="zh-CN" sz="2400">
                <a:solidFill>
                  <a:srgbClr val="008000"/>
                </a:solidFill>
                <a:latin typeface="幼圆" pitchFamily="49" charset="-122"/>
                <a:ea typeface="幼圆" pitchFamily="49" charset="-122"/>
              </a:rPr>
              <a:t>8.1</a:t>
            </a:r>
          </a:p>
        </p:txBody>
      </p:sp>
      <p:graphicFrame>
        <p:nvGraphicFramePr>
          <p:cNvPr id="11376" name="Group 112"/>
          <p:cNvGraphicFramePr>
            <a:graphicFrameLocks noGrp="1"/>
          </p:cNvGraphicFramePr>
          <p:nvPr/>
        </p:nvGraphicFramePr>
        <p:xfrm>
          <a:off x="898525" y="3429000"/>
          <a:ext cx="6481763" cy="1828800"/>
        </p:xfrm>
        <a:graphic>
          <a:graphicData uri="http://schemas.openxmlformats.org/drawingml/2006/table">
            <a:tbl>
              <a:tblPr/>
              <a:tblGrid>
                <a:gridCol w="1620838"/>
                <a:gridCol w="1620837"/>
                <a:gridCol w="1619250"/>
                <a:gridCol w="1620838"/>
              </a:tblGrid>
              <a:tr h="2444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石头</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剪子</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布</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石头</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剪子</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布</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p:cTn id="7" dur="1000" fill="hold"/>
                                        <p:tgtEl>
                                          <p:spTgt spid="11268"/>
                                        </p:tgtEl>
                                        <p:attrNameLst>
                                          <p:attrName>ppt_x</p:attrName>
                                        </p:attrNameLst>
                                      </p:cBhvr>
                                      <p:tavLst>
                                        <p:tav tm="0">
                                          <p:val>
                                            <p:strVal val="#ppt_x-.2"/>
                                          </p:val>
                                        </p:tav>
                                        <p:tav tm="100000">
                                          <p:val>
                                            <p:strVal val="#ppt_x"/>
                                          </p:val>
                                        </p:tav>
                                      </p:tavLst>
                                    </p:anim>
                                    <p:anim calcmode="lin" valueType="num">
                                      <p:cBhvr>
                                        <p:cTn id="8" dur="1000" fill="hold"/>
                                        <p:tgtEl>
                                          <p:spTgt spid="1126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26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70"/>
                                        </p:tgtEl>
                                        <p:attrNameLst>
                                          <p:attrName>style.visibility</p:attrName>
                                        </p:attrNameLst>
                                      </p:cBhvr>
                                      <p:to>
                                        <p:strVal val="visible"/>
                                      </p:to>
                                    </p:set>
                                    <p:animEffect transition="in" filter="fade">
                                      <p:cBhvr>
                                        <p:cTn id="14" dur="1000"/>
                                        <p:tgtEl>
                                          <p:spTgt spid="11270"/>
                                        </p:tgtEl>
                                      </p:cBhvr>
                                    </p:animEffect>
                                    <p:anim calcmode="lin" valueType="num">
                                      <p:cBhvr>
                                        <p:cTn id="15" dur="1000" fill="hold"/>
                                        <p:tgtEl>
                                          <p:spTgt spid="11270"/>
                                        </p:tgtEl>
                                        <p:attrNameLst>
                                          <p:attrName>ppt_x</p:attrName>
                                        </p:attrNameLst>
                                      </p:cBhvr>
                                      <p:tavLst>
                                        <p:tav tm="0">
                                          <p:val>
                                            <p:strVal val="#ppt_x"/>
                                          </p:val>
                                        </p:tav>
                                        <p:tav tm="100000">
                                          <p:val>
                                            <p:strVal val="#ppt_x"/>
                                          </p:val>
                                        </p:tav>
                                      </p:tavLst>
                                    </p:anim>
                                    <p:anim calcmode="lin" valueType="num">
                                      <p:cBhvr>
                                        <p:cTn id="16" dur="1000" fill="hold"/>
                                        <p:tgtEl>
                                          <p:spTgt spid="11270"/>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11271"/>
                                        </p:tgtEl>
                                        <p:attrNameLst>
                                          <p:attrName>style.visibility</p:attrName>
                                        </p:attrNameLst>
                                      </p:cBhvr>
                                      <p:to>
                                        <p:strVal val="visible"/>
                                      </p:to>
                                    </p:set>
                                    <p:animEffect transition="in" filter="fade">
                                      <p:cBhvr>
                                        <p:cTn id="21" dur="1000"/>
                                        <p:tgtEl>
                                          <p:spTgt spid="11271"/>
                                        </p:tgtEl>
                                      </p:cBhvr>
                                    </p:animEffect>
                                    <p:anim calcmode="lin" valueType="num">
                                      <p:cBhvr>
                                        <p:cTn id="22" dur="1000" fill="hold"/>
                                        <p:tgtEl>
                                          <p:spTgt spid="11271"/>
                                        </p:tgtEl>
                                        <p:attrNameLst>
                                          <p:attrName>ppt_x</p:attrName>
                                        </p:attrNameLst>
                                      </p:cBhvr>
                                      <p:tavLst>
                                        <p:tav tm="0">
                                          <p:val>
                                            <p:strVal val="#ppt_x"/>
                                          </p:val>
                                        </p:tav>
                                        <p:tav tm="100000">
                                          <p:val>
                                            <p:strVal val="#ppt_x"/>
                                          </p:val>
                                        </p:tav>
                                      </p:tavLst>
                                    </p:anim>
                                    <p:anim calcmode="lin" valueType="num">
                                      <p:cBhvr>
                                        <p:cTn id="23" dur="900" decel="100000" fill="hold"/>
                                        <p:tgtEl>
                                          <p:spTgt spid="11271"/>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1271"/>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nodeType="clickEffect">
                                  <p:stCondLst>
                                    <p:cond delay="0"/>
                                  </p:stCondLst>
                                  <p:childTnLst>
                                    <p:set>
                                      <p:cBhvr>
                                        <p:cTn id="28" dur="1" fill="hold">
                                          <p:stCondLst>
                                            <p:cond delay="0"/>
                                          </p:stCondLst>
                                        </p:cTn>
                                        <p:tgtEl>
                                          <p:spTgt spid="11376"/>
                                        </p:tgtEl>
                                        <p:attrNameLst>
                                          <p:attrName>style.visibility</p:attrName>
                                        </p:attrNameLst>
                                      </p:cBhvr>
                                      <p:to>
                                        <p:strVal val="visible"/>
                                      </p:to>
                                    </p:set>
                                    <p:anim calcmode="lin" valueType="num">
                                      <p:cBhvr>
                                        <p:cTn id="29" dur="1000" fill="hold"/>
                                        <p:tgtEl>
                                          <p:spTgt spid="11376"/>
                                        </p:tgtEl>
                                        <p:attrNameLst>
                                          <p:attrName>ppt_x</p:attrName>
                                        </p:attrNameLst>
                                      </p:cBhvr>
                                      <p:tavLst>
                                        <p:tav tm="0">
                                          <p:val>
                                            <p:strVal val="#ppt_x-.2"/>
                                          </p:val>
                                        </p:tav>
                                        <p:tav tm="100000">
                                          <p:val>
                                            <p:strVal val="#ppt_x"/>
                                          </p:val>
                                        </p:tav>
                                      </p:tavLst>
                                    </p:anim>
                                    <p:anim calcmode="lin" valueType="num">
                                      <p:cBhvr>
                                        <p:cTn id="30" dur="1000" fill="hold"/>
                                        <p:tgtEl>
                                          <p:spTgt spid="11376"/>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1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70" grpId="0"/>
      <p:bldP spid="1127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ChangeArrowheads="1"/>
          </p:cNvSpPr>
          <p:nvPr/>
        </p:nvSpPr>
        <p:spPr bwMode="auto">
          <a:xfrm>
            <a:off x="323850" y="317500"/>
            <a:ext cx="2416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a:solidFill>
                  <a:srgbClr val="FF5050"/>
                </a:solidFill>
                <a:cs typeface="Times New Roman" pitchFamily="18" charset="0"/>
              </a:rPr>
              <a:t>2</a:t>
            </a:r>
            <a:r>
              <a:rPr lang="zh-CN" altLang="en-US" sz="2800">
                <a:solidFill>
                  <a:srgbClr val="FF5050"/>
                </a:solidFill>
                <a:cs typeface="Times New Roman" pitchFamily="18" charset="0"/>
              </a:rPr>
              <a:t>、对策决策</a:t>
            </a:r>
          </a:p>
        </p:txBody>
      </p:sp>
      <p:sp>
        <p:nvSpPr>
          <p:cNvPr id="49159" name="Rectangle 7"/>
          <p:cNvSpPr>
            <a:spLocks noChangeArrowheads="1"/>
          </p:cNvSpPr>
          <p:nvPr/>
        </p:nvSpPr>
        <p:spPr bwMode="auto">
          <a:xfrm>
            <a:off x="468313" y="836613"/>
            <a:ext cx="8135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要用矩阵对策决策，关键问题是如何列出守方的赢得矩阵。由效率评定试验可得出在各种布雷密度下的杀伤率表，如表</a:t>
            </a:r>
            <a:r>
              <a:rPr lang="en-US" altLang="zh-CN">
                <a:cs typeface="Times New Roman" pitchFamily="18" charset="0"/>
              </a:rPr>
              <a:t>8.6</a:t>
            </a:r>
            <a:r>
              <a:rPr lang="zh-CN" altLang="en-US">
                <a:cs typeface="Times New Roman" pitchFamily="18" charset="0"/>
              </a:rPr>
              <a:t>所示。</a:t>
            </a:r>
          </a:p>
        </p:txBody>
      </p:sp>
      <p:sp>
        <p:nvSpPr>
          <p:cNvPr id="49161" name="Rectangle 9"/>
          <p:cNvSpPr>
            <a:spLocks noChangeArrowheads="1"/>
          </p:cNvSpPr>
          <p:nvPr/>
        </p:nvSpPr>
        <p:spPr bwMode="auto">
          <a:xfrm>
            <a:off x="454025" y="1557338"/>
            <a:ext cx="1022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表</a:t>
            </a:r>
            <a:r>
              <a:rPr lang="en-US" altLang="zh-CN">
                <a:cs typeface="Times New Roman" pitchFamily="18" charset="0"/>
              </a:rPr>
              <a:t>8.6</a:t>
            </a:r>
          </a:p>
        </p:txBody>
      </p:sp>
      <p:graphicFrame>
        <p:nvGraphicFramePr>
          <p:cNvPr id="49245" name="Group 93"/>
          <p:cNvGraphicFramePr>
            <a:graphicFrameLocks noGrp="1"/>
          </p:cNvGraphicFramePr>
          <p:nvPr/>
        </p:nvGraphicFramePr>
        <p:xfrm>
          <a:off x="611188" y="2060575"/>
          <a:ext cx="6840537" cy="730250"/>
        </p:xfrm>
        <a:graphic>
          <a:graphicData uri="http://schemas.openxmlformats.org/drawingml/2006/table">
            <a:tbl>
              <a:tblPr/>
              <a:tblGrid>
                <a:gridCol w="1368425"/>
                <a:gridCol w="1366837"/>
                <a:gridCol w="1370013"/>
                <a:gridCol w="1366837"/>
                <a:gridCol w="1368425"/>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布雷密度</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杀伤率</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0.64</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0.87</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0.95</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0.98</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247" name="Rectangle 95"/>
          <p:cNvSpPr>
            <a:spLocks noChangeArrowheads="1"/>
          </p:cNvSpPr>
          <p:nvPr/>
        </p:nvSpPr>
        <p:spPr bwMode="auto">
          <a:xfrm>
            <a:off x="468313" y="2924175"/>
            <a:ext cx="8351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根据上表，在确定方案后即可根据各段不同密度针对攻方的进攻策略计算出坦克的杀伤率。为便于理解，作为实例分析下面两种情况：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157"/>
                                        </p:tgtEl>
                                        <p:attrNameLst>
                                          <p:attrName>style.visibility</p:attrName>
                                        </p:attrNameLst>
                                      </p:cBhvr>
                                      <p:to>
                                        <p:strVal val="visible"/>
                                      </p:to>
                                    </p:set>
                                    <p:anim calcmode="lin" valueType="num">
                                      <p:cBhvr additive="base">
                                        <p:cTn id="7" dur="500" fill="hold"/>
                                        <p:tgtEl>
                                          <p:spTgt spid="49157"/>
                                        </p:tgtEl>
                                        <p:attrNameLst>
                                          <p:attrName>ppt_x</p:attrName>
                                        </p:attrNameLst>
                                      </p:cBhvr>
                                      <p:tavLst>
                                        <p:tav tm="0">
                                          <p:val>
                                            <p:strVal val="0-#ppt_w/2"/>
                                          </p:val>
                                        </p:tav>
                                        <p:tav tm="100000">
                                          <p:val>
                                            <p:strVal val="#ppt_x"/>
                                          </p:val>
                                        </p:tav>
                                      </p:tavLst>
                                    </p:anim>
                                    <p:anim calcmode="lin" valueType="num">
                                      <p:cBhvr additive="base">
                                        <p:cTn id="8" dur="500" fill="hold"/>
                                        <p:tgtEl>
                                          <p:spTgt spid="491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9"/>
                                        </p:tgtEl>
                                        <p:attrNameLst>
                                          <p:attrName>style.visibility</p:attrName>
                                        </p:attrNameLst>
                                      </p:cBhvr>
                                      <p:to>
                                        <p:strVal val="visible"/>
                                      </p:to>
                                    </p:set>
                                    <p:anim calcmode="lin" valueType="num">
                                      <p:cBhvr additive="base">
                                        <p:cTn id="13" dur="500" fill="hold"/>
                                        <p:tgtEl>
                                          <p:spTgt spid="49159"/>
                                        </p:tgtEl>
                                        <p:attrNameLst>
                                          <p:attrName>ppt_x</p:attrName>
                                        </p:attrNameLst>
                                      </p:cBhvr>
                                      <p:tavLst>
                                        <p:tav tm="0">
                                          <p:val>
                                            <p:strVal val="0-#ppt_w/2"/>
                                          </p:val>
                                        </p:tav>
                                        <p:tav tm="100000">
                                          <p:val>
                                            <p:strVal val="#ppt_x"/>
                                          </p:val>
                                        </p:tav>
                                      </p:tavLst>
                                    </p:anim>
                                    <p:anim calcmode="lin" valueType="num">
                                      <p:cBhvr additive="base">
                                        <p:cTn id="14" dur="500" fill="hold"/>
                                        <p:tgtEl>
                                          <p:spTgt spid="491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61"/>
                                        </p:tgtEl>
                                        <p:attrNameLst>
                                          <p:attrName>style.visibility</p:attrName>
                                        </p:attrNameLst>
                                      </p:cBhvr>
                                      <p:to>
                                        <p:strVal val="visible"/>
                                      </p:to>
                                    </p:set>
                                    <p:anim calcmode="lin" valueType="num">
                                      <p:cBhvr additive="base">
                                        <p:cTn id="19" dur="500" fill="hold"/>
                                        <p:tgtEl>
                                          <p:spTgt spid="49161"/>
                                        </p:tgtEl>
                                        <p:attrNameLst>
                                          <p:attrName>ppt_x</p:attrName>
                                        </p:attrNameLst>
                                      </p:cBhvr>
                                      <p:tavLst>
                                        <p:tav tm="0">
                                          <p:val>
                                            <p:strVal val="0-#ppt_w/2"/>
                                          </p:val>
                                        </p:tav>
                                        <p:tav tm="100000">
                                          <p:val>
                                            <p:strVal val="#ppt_x"/>
                                          </p:val>
                                        </p:tav>
                                      </p:tavLst>
                                    </p:anim>
                                    <p:anim calcmode="lin" valueType="num">
                                      <p:cBhvr additive="base">
                                        <p:cTn id="20" dur="500" fill="hold"/>
                                        <p:tgtEl>
                                          <p:spTgt spid="491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9245"/>
                                        </p:tgtEl>
                                        <p:attrNameLst>
                                          <p:attrName>style.visibility</p:attrName>
                                        </p:attrNameLst>
                                      </p:cBhvr>
                                      <p:to>
                                        <p:strVal val="visible"/>
                                      </p:to>
                                    </p:set>
                                    <p:anim calcmode="lin" valueType="num">
                                      <p:cBhvr additive="base">
                                        <p:cTn id="25" dur="500" fill="hold"/>
                                        <p:tgtEl>
                                          <p:spTgt spid="49245"/>
                                        </p:tgtEl>
                                        <p:attrNameLst>
                                          <p:attrName>ppt_x</p:attrName>
                                        </p:attrNameLst>
                                      </p:cBhvr>
                                      <p:tavLst>
                                        <p:tav tm="0">
                                          <p:val>
                                            <p:strVal val="0-#ppt_w/2"/>
                                          </p:val>
                                        </p:tav>
                                        <p:tav tm="100000">
                                          <p:val>
                                            <p:strVal val="#ppt_x"/>
                                          </p:val>
                                        </p:tav>
                                      </p:tavLst>
                                    </p:anim>
                                    <p:anim calcmode="lin" valueType="num">
                                      <p:cBhvr additive="base">
                                        <p:cTn id="26" dur="500" fill="hold"/>
                                        <p:tgtEl>
                                          <p:spTgt spid="4924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247"/>
                                        </p:tgtEl>
                                        <p:attrNameLst>
                                          <p:attrName>style.visibility</p:attrName>
                                        </p:attrNameLst>
                                      </p:cBhvr>
                                      <p:to>
                                        <p:strVal val="visible"/>
                                      </p:to>
                                    </p:set>
                                    <p:anim calcmode="lin" valueType="num">
                                      <p:cBhvr additive="base">
                                        <p:cTn id="31" dur="500" fill="hold"/>
                                        <p:tgtEl>
                                          <p:spTgt spid="49247"/>
                                        </p:tgtEl>
                                        <p:attrNameLst>
                                          <p:attrName>ppt_x</p:attrName>
                                        </p:attrNameLst>
                                      </p:cBhvr>
                                      <p:tavLst>
                                        <p:tav tm="0">
                                          <p:val>
                                            <p:strVal val="0-#ppt_w/2"/>
                                          </p:val>
                                        </p:tav>
                                        <p:tav tm="100000">
                                          <p:val>
                                            <p:strVal val="#ppt_x"/>
                                          </p:val>
                                        </p:tav>
                                      </p:tavLst>
                                    </p:anim>
                                    <p:anim calcmode="lin" valueType="num">
                                      <p:cBhvr additive="base">
                                        <p:cTn id="32" dur="500" fill="hold"/>
                                        <p:tgtEl>
                                          <p:spTgt spid="492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P spid="49159" grpId="0"/>
      <p:bldP spid="49161" grpId="0"/>
      <p:bldP spid="4924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187" name="Rectangle 11"/>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0190" name="Group 14"/>
          <p:cNvGrpSpPr>
            <a:grpSpLocks/>
          </p:cNvGrpSpPr>
          <p:nvPr/>
        </p:nvGrpSpPr>
        <p:grpSpPr bwMode="auto">
          <a:xfrm>
            <a:off x="395288" y="476250"/>
            <a:ext cx="8156575" cy="1311275"/>
            <a:chOff x="327" y="427"/>
            <a:chExt cx="5138" cy="826"/>
          </a:xfrm>
        </p:grpSpPr>
        <p:sp>
          <p:nvSpPr>
            <p:cNvPr id="50180" name="Text Box 4"/>
            <p:cNvSpPr txBox="1">
              <a:spLocks noChangeArrowheads="1"/>
            </p:cNvSpPr>
            <p:nvPr/>
          </p:nvSpPr>
          <p:spPr bwMode="auto">
            <a:xfrm>
              <a:off x="327" y="427"/>
              <a:ext cx="513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情况</a:t>
              </a:r>
              <a:r>
                <a:rPr lang="en-US" altLang="zh-CN">
                  <a:solidFill>
                    <a:srgbClr val="000000"/>
                  </a:solidFill>
                  <a:cs typeface="Times New Roman" pitchFamily="18" charset="0"/>
                </a:rPr>
                <a:t>1  </a:t>
              </a:r>
              <a:r>
                <a:rPr lang="zh-CN" altLang="en-US">
                  <a:solidFill>
                    <a:srgbClr val="000000"/>
                  </a:solidFill>
                  <a:cs typeface="Times New Roman" pitchFamily="18" charset="0"/>
                </a:rPr>
                <a:t>设守方只有</a:t>
              </a:r>
              <a:r>
                <a:rPr lang="en-US" altLang="zh-CN">
                  <a:solidFill>
                    <a:srgbClr val="000000"/>
                  </a:solidFill>
                  <a:cs typeface="Times New Roman" pitchFamily="18" charset="0"/>
                </a:rPr>
                <a:t>1500</a:t>
              </a:r>
              <a:r>
                <a:rPr lang="zh-CN" altLang="en-US">
                  <a:solidFill>
                    <a:srgbClr val="000000"/>
                  </a:solidFill>
                  <a:cs typeface="Times New Roman" pitchFamily="18" charset="0"/>
                </a:rPr>
                <a:t>个防坦克地雷，欲布设在攻方必经的</a:t>
              </a:r>
              <a:r>
                <a:rPr lang="en-US" altLang="zh-CN">
                  <a:solidFill>
                    <a:srgbClr val="000000"/>
                  </a:solidFill>
                  <a:cs typeface="Times New Roman" pitchFamily="18" charset="0"/>
                </a:rPr>
                <a:t>2</a:t>
              </a:r>
              <a:r>
                <a:rPr lang="zh-CN" altLang="en-US">
                  <a:solidFill>
                    <a:srgbClr val="000000"/>
                  </a:solidFill>
                  <a:cs typeface="Times New Roman" pitchFamily="18" charset="0"/>
                </a:rPr>
                <a:t>公里攻击正面上。攻方一个坦克梯队的</a:t>
              </a:r>
              <a:r>
                <a:rPr lang="en-US" altLang="zh-CN">
                  <a:solidFill>
                    <a:srgbClr val="000000"/>
                  </a:solidFill>
                  <a:cs typeface="Times New Roman" pitchFamily="18" charset="0"/>
                </a:rPr>
                <a:t>20</a:t>
              </a:r>
              <a:r>
                <a:rPr lang="zh-CN" altLang="en-US">
                  <a:solidFill>
                    <a:srgbClr val="000000"/>
                  </a:solidFill>
                  <a:cs typeface="Times New Roman" pitchFamily="18" charset="0"/>
                </a:rPr>
                <a:t>辆坦克展开成</a:t>
              </a:r>
              <a:r>
                <a:rPr lang="en-US" altLang="zh-CN">
                  <a:solidFill>
                    <a:srgbClr val="000000"/>
                  </a:solidFill>
                  <a:cs typeface="Times New Roman" pitchFamily="18" charset="0"/>
                </a:rPr>
                <a:t>1</a:t>
              </a:r>
              <a:r>
                <a:rPr lang="zh-CN" altLang="en-US">
                  <a:solidFill>
                    <a:srgbClr val="000000"/>
                  </a:solidFill>
                  <a:cs typeface="Times New Roman" pitchFamily="18" charset="0"/>
                </a:rPr>
                <a:t>公里宽的阵面，但既可能从左侧进攻（策略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）也可能从右侧进攻（策略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）。守方设计了三种布雷方案    </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     </a:t>
              </a:r>
              <a:r>
                <a:rPr lang="en-US" altLang="zh-CN" baseline="-30000">
                  <a:solidFill>
                    <a:srgbClr val="000000"/>
                  </a:solidFill>
                  <a:cs typeface="Times New Roman" pitchFamily="18" charset="0"/>
                </a:rPr>
                <a:t>2</a:t>
              </a:r>
              <a:r>
                <a:rPr lang="en-US" altLang="zh-CN">
                  <a:solidFill>
                    <a:srgbClr val="000000"/>
                  </a:solidFill>
                  <a:cs typeface="Times New Roman" pitchFamily="18" charset="0"/>
                </a:rPr>
                <a:t>,    </a:t>
              </a:r>
              <a:r>
                <a:rPr lang="en-US" altLang="zh-CN" baseline="-30000">
                  <a:solidFill>
                    <a:srgbClr val="000000"/>
                  </a:solidFill>
                  <a:cs typeface="Times New Roman" pitchFamily="18" charset="0"/>
                </a:rPr>
                <a:t>3</a:t>
              </a:r>
              <a:r>
                <a:rPr lang="en-US" altLang="zh-CN">
                  <a:solidFill>
                    <a:srgbClr val="000000"/>
                  </a:solidFill>
                  <a:cs typeface="Times New Roman" pitchFamily="18" charset="0"/>
                </a:rPr>
                <a:t>,</a:t>
              </a:r>
              <a:r>
                <a:rPr lang="zh-CN" altLang="en-US">
                  <a:solidFill>
                    <a:srgbClr val="000000"/>
                  </a:solidFill>
                  <a:cs typeface="Times New Roman" pitchFamily="18" charset="0"/>
                </a:rPr>
                <a:t>（图</a:t>
              </a:r>
              <a:r>
                <a:rPr lang="en-US" altLang="zh-CN">
                  <a:solidFill>
                    <a:srgbClr val="000000"/>
                  </a:solidFill>
                  <a:cs typeface="Times New Roman" pitchFamily="18" charset="0"/>
                </a:rPr>
                <a:t>8.4</a:t>
              </a:r>
              <a:r>
                <a:rPr lang="zh-CN" altLang="en-US">
                  <a:solidFill>
                    <a:srgbClr val="000000"/>
                  </a:solidFill>
                  <a:cs typeface="Times New Roman" pitchFamily="18" charset="0"/>
                </a:rPr>
                <a:t>），试求守方的赢得矩阵和最优策略。</a:t>
              </a:r>
            </a:p>
          </p:txBody>
        </p:sp>
        <p:graphicFrame>
          <p:nvGraphicFramePr>
            <p:cNvPr id="50181" name="Object 5"/>
            <p:cNvGraphicFramePr>
              <a:graphicFrameLocks noChangeAspect="1"/>
            </p:cNvGraphicFramePr>
            <p:nvPr/>
          </p:nvGraphicFramePr>
          <p:xfrm>
            <a:off x="1880" y="845"/>
            <a:ext cx="184" cy="227"/>
          </p:xfrm>
          <a:graphic>
            <a:graphicData uri="http://schemas.openxmlformats.org/presentationml/2006/ole">
              <mc:AlternateContent xmlns:mc="http://schemas.openxmlformats.org/markup-compatibility/2006">
                <mc:Choice xmlns:v="urn:schemas-microsoft-com:vml" Requires="v">
                  <p:oleObj spid="_x0000_s152576" r:id="rId3" imgW="164957" imgH="203024" progId="Equation.DSMT4">
                    <p:embed/>
                  </p:oleObj>
                </mc:Choice>
                <mc:Fallback>
                  <p:oleObj r:id="rId3" imgW="164957" imgH="203024"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0" y="845"/>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5" name="Object 9"/>
            <p:cNvGraphicFramePr>
              <a:graphicFrameLocks noChangeAspect="1"/>
            </p:cNvGraphicFramePr>
            <p:nvPr/>
          </p:nvGraphicFramePr>
          <p:xfrm>
            <a:off x="4011" y="845"/>
            <a:ext cx="184" cy="227"/>
          </p:xfrm>
          <a:graphic>
            <a:graphicData uri="http://schemas.openxmlformats.org/presentationml/2006/ole">
              <mc:AlternateContent xmlns:mc="http://schemas.openxmlformats.org/markup-compatibility/2006">
                <mc:Choice xmlns:v="urn:schemas-microsoft-com:vml" Requires="v">
                  <p:oleObj spid="_x0000_s152577" r:id="rId5" imgW="164957" imgH="203024" progId="Equation.DSMT4">
                    <p:embed/>
                  </p:oleObj>
                </mc:Choice>
                <mc:Fallback>
                  <p:oleObj r:id="rId5" imgW="164957" imgH="203024"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1" y="845"/>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6" name="Object 10"/>
            <p:cNvGraphicFramePr>
              <a:graphicFrameLocks noChangeAspect="1"/>
            </p:cNvGraphicFramePr>
            <p:nvPr/>
          </p:nvGraphicFramePr>
          <p:xfrm>
            <a:off x="1338" y="1040"/>
            <a:ext cx="227" cy="213"/>
          </p:xfrm>
          <a:graphic>
            <a:graphicData uri="http://schemas.openxmlformats.org/presentationml/2006/ole">
              <mc:AlternateContent xmlns:mc="http://schemas.openxmlformats.org/markup-compatibility/2006">
                <mc:Choice xmlns:v="urn:schemas-microsoft-com:vml" Requires="v">
                  <p:oleObj spid="_x0000_s152578" r:id="rId6" imgW="152334" imgH="139639" progId="Equation.DSMT4">
                    <p:embed/>
                  </p:oleObj>
                </mc:Choice>
                <mc:Fallback>
                  <p:oleObj r:id="rId6" imgW="152334" imgH="139639"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 y="1040"/>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8" name="Object 12"/>
            <p:cNvGraphicFramePr>
              <a:graphicFrameLocks noChangeAspect="1"/>
            </p:cNvGraphicFramePr>
            <p:nvPr/>
          </p:nvGraphicFramePr>
          <p:xfrm>
            <a:off x="1610" y="1040"/>
            <a:ext cx="227" cy="213"/>
          </p:xfrm>
          <a:graphic>
            <a:graphicData uri="http://schemas.openxmlformats.org/presentationml/2006/ole">
              <mc:AlternateContent xmlns:mc="http://schemas.openxmlformats.org/markup-compatibility/2006">
                <mc:Choice xmlns:v="urn:schemas-microsoft-com:vml" Requires="v">
                  <p:oleObj spid="_x0000_s152579" r:id="rId8" imgW="152334" imgH="139639" progId="Equation.DSMT4">
                    <p:embed/>
                  </p:oleObj>
                </mc:Choice>
                <mc:Fallback>
                  <p:oleObj r:id="rId8" imgW="152334" imgH="139639"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0" y="1040"/>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9" name="Object 13"/>
            <p:cNvGraphicFramePr>
              <a:graphicFrameLocks noChangeAspect="1"/>
            </p:cNvGraphicFramePr>
            <p:nvPr/>
          </p:nvGraphicFramePr>
          <p:xfrm>
            <a:off x="1882" y="1040"/>
            <a:ext cx="227" cy="213"/>
          </p:xfrm>
          <a:graphic>
            <a:graphicData uri="http://schemas.openxmlformats.org/presentationml/2006/ole">
              <mc:AlternateContent xmlns:mc="http://schemas.openxmlformats.org/markup-compatibility/2006">
                <mc:Choice xmlns:v="urn:schemas-microsoft-com:vml" Requires="v">
                  <p:oleObj spid="_x0000_s152580" r:id="rId9" imgW="152334" imgH="139639" progId="Equation.DSMT4">
                    <p:embed/>
                  </p:oleObj>
                </mc:Choice>
                <mc:Fallback>
                  <p:oleObj r:id="rId9" imgW="152334" imgH="139639"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2" y="1040"/>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50191" name="Picture 15" descr="a5"/>
          <p:cNvPicPr>
            <a:picLocks noChangeAspect="1" noChangeArrowheads="1"/>
          </p:cNvPicPr>
          <p:nvPr>
            <p:ph/>
          </p:nvPr>
        </p:nvPicPr>
        <p:blipFill>
          <a:blip r:embed="rId10">
            <a:extLst>
              <a:ext uri="{28A0092B-C50C-407E-A947-70E740481C1C}">
                <a14:useLocalDpi xmlns:a14="http://schemas.microsoft.com/office/drawing/2010/main" val="0"/>
              </a:ext>
            </a:extLst>
          </a:blip>
          <a:srcRect/>
          <a:stretch>
            <a:fillRect/>
          </a:stretch>
        </p:blipFill>
        <p:spPr>
          <a:xfrm>
            <a:off x="2051050" y="1989138"/>
            <a:ext cx="4762500" cy="3810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93" name="Text Box 17"/>
          <p:cNvSpPr txBox="1">
            <a:spLocks noChangeArrowheads="1"/>
          </p:cNvSpPr>
          <p:nvPr/>
        </p:nvSpPr>
        <p:spPr bwMode="auto">
          <a:xfrm>
            <a:off x="3400425" y="5875338"/>
            <a:ext cx="75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图</a:t>
            </a:r>
            <a:r>
              <a:rPr lang="en-US" altLang="zh-CN"/>
              <a:t>8.4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0190"/>
                                        </p:tgtEl>
                                        <p:attrNameLst>
                                          <p:attrName>style.visibility</p:attrName>
                                        </p:attrNameLst>
                                      </p:cBhvr>
                                      <p:to>
                                        <p:strVal val="visible"/>
                                      </p:to>
                                    </p:set>
                                    <p:anim calcmode="lin" valueType="num">
                                      <p:cBhvr additive="base">
                                        <p:cTn id="7" dur="500" fill="hold"/>
                                        <p:tgtEl>
                                          <p:spTgt spid="50190"/>
                                        </p:tgtEl>
                                        <p:attrNameLst>
                                          <p:attrName>ppt_x</p:attrName>
                                        </p:attrNameLst>
                                      </p:cBhvr>
                                      <p:tavLst>
                                        <p:tav tm="0">
                                          <p:val>
                                            <p:strVal val="0-#ppt_w/2"/>
                                          </p:val>
                                        </p:tav>
                                        <p:tav tm="100000">
                                          <p:val>
                                            <p:strVal val="#ppt_x"/>
                                          </p:val>
                                        </p:tav>
                                      </p:tavLst>
                                    </p:anim>
                                    <p:anim calcmode="lin" valueType="num">
                                      <p:cBhvr additive="base">
                                        <p:cTn id="8" dur="500" fill="hold"/>
                                        <p:tgtEl>
                                          <p:spTgt spid="501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50191"/>
                                        </p:tgtEl>
                                        <p:attrNameLst>
                                          <p:attrName>style.visibility</p:attrName>
                                        </p:attrNameLst>
                                      </p:cBhvr>
                                      <p:to>
                                        <p:strVal val="visible"/>
                                      </p:to>
                                    </p:set>
                                    <p:animEffect transition="in" filter="checkerboard(across)">
                                      <p:cBhvr>
                                        <p:cTn id="13" dur="500"/>
                                        <p:tgtEl>
                                          <p:spTgt spid="50191"/>
                                        </p:tgtEl>
                                      </p:cBhvr>
                                    </p:animEffect>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50193"/>
                                        </p:tgtEl>
                                        <p:attrNameLst>
                                          <p:attrName>style.visibility</p:attrName>
                                        </p:attrNameLst>
                                      </p:cBhvr>
                                      <p:to>
                                        <p:strVal val="visible"/>
                                      </p:to>
                                    </p:set>
                                    <p:anim calcmode="lin" valueType="num">
                                      <p:cBhvr additive="base">
                                        <p:cTn id="17" dur="500" fill="hold"/>
                                        <p:tgtEl>
                                          <p:spTgt spid="50193"/>
                                        </p:tgtEl>
                                        <p:attrNameLst>
                                          <p:attrName>ppt_x</p:attrName>
                                        </p:attrNameLst>
                                      </p:cBhvr>
                                      <p:tavLst>
                                        <p:tav tm="0">
                                          <p:val>
                                            <p:strVal val="#ppt_x"/>
                                          </p:val>
                                        </p:tav>
                                        <p:tav tm="100000">
                                          <p:val>
                                            <p:strVal val="#ppt_x"/>
                                          </p:val>
                                        </p:tav>
                                      </p:tavLst>
                                    </p:anim>
                                    <p:anim calcmode="lin" valueType="num">
                                      <p:cBhvr additive="base">
                                        <p:cTn id="18" dur="500" fill="hold"/>
                                        <p:tgtEl>
                                          <p:spTgt spid="50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ChangeArrowheads="1"/>
          </p:cNvSpPr>
          <p:nvPr/>
        </p:nvSpPr>
        <p:spPr bwMode="auto">
          <a:xfrm>
            <a:off x="395288" y="1016000"/>
            <a:ext cx="4667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情况</a:t>
            </a:r>
            <a:r>
              <a:rPr lang="en-US" altLang="zh-CN">
                <a:cs typeface="Times New Roman" pitchFamily="18" charset="0"/>
              </a:rPr>
              <a:t>1</a:t>
            </a:r>
            <a:r>
              <a:rPr lang="zh-CN" altLang="en-US">
                <a:cs typeface="Times New Roman" pitchFamily="18" charset="0"/>
              </a:rPr>
              <a:t>求解：容易求得守方的赢得矩阵</a:t>
            </a:r>
          </a:p>
        </p:txBody>
      </p:sp>
      <p:sp>
        <p:nvSpPr>
          <p:cNvPr id="51207" name="Rectangle 7"/>
          <p:cNvSpPr>
            <a:spLocks noChangeArrowheads="1"/>
          </p:cNvSpPr>
          <p:nvPr/>
        </p:nvSpPr>
        <p:spPr bwMode="auto">
          <a:xfrm>
            <a:off x="0" y="2805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206" name="Object 6"/>
          <p:cNvGraphicFramePr>
            <a:graphicFrameLocks noChangeAspect="1"/>
          </p:cNvGraphicFramePr>
          <p:nvPr/>
        </p:nvGraphicFramePr>
        <p:xfrm>
          <a:off x="539750" y="1663700"/>
          <a:ext cx="4679950" cy="2197100"/>
        </p:xfrm>
        <a:graphic>
          <a:graphicData uri="http://schemas.openxmlformats.org/presentationml/2006/ole">
            <mc:AlternateContent xmlns:mc="http://schemas.openxmlformats.org/markup-compatibility/2006">
              <mc:Choice xmlns:v="urn:schemas-microsoft-com:vml" Requires="v">
                <p:oleObj spid="_x0000_s51212" r:id="rId3" imgW="2654300" imgH="1244600" progId="Equation.DSMT4">
                  <p:embed/>
                </p:oleObj>
              </mc:Choice>
              <mc:Fallback>
                <p:oleObj r:id="rId3" imgW="2654300" imgH="1244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663700"/>
                        <a:ext cx="4679950" cy="219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0" name="Rectangle 10"/>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1211" name="Group 11"/>
          <p:cNvGrpSpPr>
            <a:grpSpLocks/>
          </p:cNvGrpSpPr>
          <p:nvPr/>
        </p:nvGrpSpPr>
        <p:grpSpPr bwMode="auto">
          <a:xfrm>
            <a:off x="395288" y="4149725"/>
            <a:ext cx="8208962" cy="701675"/>
            <a:chOff x="340" y="2444"/>
            <a:chExt cx="5171" cy="442"/>
          </a:xfrm>
        </p:grpSpPr>
        <p:sp>
          <p:nvSpPr>
            <p:cNvPr id="51208" name="Text Box 8"/>
            <p:cNvSpPr txBox="1">
              <a:spLocks noChangeArrowheads="1"/>
            </p:cNvSpPr>
            <p:nvPr/>
          </p:nvSpPr>
          <p:spPr bwMode="auto">
            <a:xfrm>
              <a:off x="340" y="2444"/>
              <a:ext cx="517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这是一个有鞍点的矩阵，鞍点为</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22</a:t>
              </a:r>
              <a:r>
                <a:rPr lang="zh-CN" altLang="en-US">
                  <a:solidFill>
                    <a:srgbClr val="000000"/>
                  </a:solidFill>
                  <a:cs typeface="Times New Roman" pitchFamily="18" charset="0"/>
                </a:rPr>
                <a:t>。守方只要按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方案布雷，则不管攻方从哪一侧进攻，总可毁伤对方</a:t>
              </a:r>
              <a:r>
                <a:rPr lang="en-US" altLang="zh-CN">
                  <a:solidFill>
                    <a:srgbClr val="000000"/>
                  </a:solidFill>
                  <a:cs typeface="Times New Roman" pitchFamily="18" charset="0"/>
                </a:rPr>
                <a:t>47.5%</a:t>
              </a:r>
              <a:r>
                <a:rPr lang="zh-CN" altLang="en-US">
                  <a:solidFill>
                    <a:srgbClr val="000000"/>
                  </a:solidFill>
                  <a:cs typeface="Times New Roman" pitchFamily="18" charset="0"/>
                </a:rPr>
                <a:t>的坦克。</a:t>
              </a:r>
            </a:p>
          </p:txBody>
        </p:sp>
        <p:graphicFrame>
          <p:nvGraphicFramePr>
            <p:cNvPr id="51209" name="Object 9"/>
            <p:cNvGraphicFramePr>
              <a:graphicFrameLocks noChangeAspect="1"/>
            </p:cNvGraphicFramePr>
            <p:nvPr/>
          </p:nvGraphicFramePr>
          <p:xfrm>
            <a:off x="3833" y="2478"/>
            <a:ext cx="226" cy="212"/>
          </p:xfrm>
          <a:graphic>
            <a:graphicData uri="http://schemas.openxmlformats.org/presentationml/2006/ole">
              <mc:AlternateContent xmlns:mc="http://schemas.openxmlformats.org/markup-compatibility/2006">
                <mc:Choice xmlns:v="urn:schemas-microsoft-com:vml" Requires="v">
                  <p:oleObj spid="_x0000_s51213" r:id="rId5" imgW="152334" imgH="139639" progId="Equation.DSMT4">
                    <p:embed/>
                  </p:oleObj>
                </mc:Choice>
                <mc:Fallback>
                  <p:oleObj r:id="rId5" imgW="152334" imgH="139639"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 y="2478"/>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205"/>
                                        </p:tgtEl>
                                        <p:attrNameLst>
                                          <p:attrName>style.visibility</p:attrName>
                                        </p:attrNameLst>
                                      </p:cBhvr>
                                      <p:to>
                                        <p:strVal val="visible"/>
                                      </p:to>
                                    </p:set>
                                    <p:anim calcmode="lin" valueType="num">
                                      <p:cBhvr additive="base">
                                        <p:cTn id="7" dur="500" fill="hold"/>
                                        <p:tgtEl>
                                          <p:spTgt spid="51205"/>
                                        </p:tgtEl>
                                        <p:attrNameLst>
                                          <p:attrName>ppt_x</p:attrName>
                                        </p:attrNameLst>
                                      </p:cBhvr>
                                      <p:tavLst>
                                        <p:tav tm="0">
                                          <p:val>
                                            <p:strVal val="#ppt_x"/>
                                          </p:val>
                                        </p:tav>
                                        <p:tav tm="100000">
                                          <p:val>
                                            <p:strVal val="#ppt_x"/>
                                          </p:val>
                                        </p:tav>
                                      </p:tavLst>
                                    </p:anim>
                                    <p:anim calcmode="lin" valueType="num">
                                      <p:cBhvr additive="base">
                                        <p:cTn id="8" dur="500" fill="hold"/>
                                        <p:tgtEl>
                                          <p:spTgt spid="5120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06"/>
                                        </p:tgtEl>
                                        <p:attrNameLst>
                                          <p:attrName>style.visibility</p:attrName>
                                        </p:attrNameLst>
                                      </p:cBhvr>
                                      <p:to>
                                        <p:strVal val="visible"/>
                                      </p:to>
                                    </p:set>
                                    <p:anim calcmode="lin" valueType="num">
                                      <p:cBhvr additive="base">
                                        <p:cTn id="13" dur="500" fill="hold"/>
                                        <p:tgtEl>
                                          <p:spTgt spid="51206"/>
                                        </p:tgtEl>
                                        <p:attrNameLst>
                                          <p:attrName>ppt_x</p:attrName>
                                        </p:attrNameLst>
                                      </p:cBhvr>
                                      <p:tavLst>
                                        <p:tav tm="0">
                                          <p:val>
                                            <p:strVal val="#ppt_x"/>
                                          </p:val>
                                        </p:tav>
                                        <p:tav tm="100000">
                                          <p:val>
                                            <p:strVal val="#ppt_x"/>
                                          </p:val>
                                        </p:tav>
                                      </p:tavLst>
                                    </p:anim>
                                    <p:anim calcmode="lin" valueType="num">
                                      <p:cBhvr additive="base">
                                        <p:cTn id="14" dur="500" fill="hold"/>
                                        <p:tgtEl>
                                          <p:spTgt spid="5120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1211"/>
                                        </p:tgtEl>
                                        <p:attrNameLst>
                                          <p:attrName>style.visibility</p:attrName>
                                        </p:attrNameLst>
                                      </p:cBhvr>
                                      <p:to>
                                        <p:strVal val="visible"/>
                                      </p:to>
                                    </p:set>
                                    <p:anim calcmode="lin" valueType="num">
                                      <p:cBhvr additive="base">
                                        <p:cTn id="19" dur="500" fill="hold"/>
                                        <p:tgtEl>
                                          <p:spTgt spid="51211"/>
                                        </p:tgtEl>
                                        <p:attrNameLst>
                                          <p:attrName>ppt_x</p:attrName>
                                        </p:attrNameLst>
                                      </p:cBhvr>
                                      <p:tavLst>
                                        <p:tav tm="0">
                                          <p:val>
                                            <p:strVal val="#ppt_x"/>
                                          </p:val>
                                        </p:tav>
                                        <p:tav tm="100000">
                                          <p:val>
                                            <p:strVal val="#ppt_x"/>
                                          </p:val>
                                        </p:tav>
                                      </p:tavLst>
                                    </p:anim>
                                    <p:anim calcmode="lin" valueType="num">
                                      <p:cBhvr additive="base">
                                        <p:cTn id="20" dur="500" fill="hold"/>
                                        <p:tgtEl>
                                          <p:spTgt spid="512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2233" name="Group 9"/>
          <p:cNvGrpSpPr>
            <a:grpSpLocks/>
          </p:cNvGrpSpPr>
          <p:nvPr/>
        </p:nvGrpSpPr>
        <p:grpSpPr bwMode="auto">
          <a:xfrm>
            <a:off x="395288" y="549275"/>
            <a:ext cx="8372475" cy="1006475"/>
            <a:chOff x="249" y="300"/>
            <a:chExt cx="5274" cy="634"/>
          </a:xfrm>
        </p:grpSpPr>
        <p:sp>
          <p:nvSpPr>
            <p:cNvPr id="52228" name="Text Box 4"/>
            <p:cNvSpPr txBox="1">
              <a:spLocks noChangeArrowheads="1"/>
            </p:cNvSpPr>
            <p:nvPr/>
          </p:nvSpPr>
          <p:spPr bwMode="auto">
            <a:xfrm>
              <a:off x="249" y="300"/>
              <a:ext cx="527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情况</a:t>
              </a:r>
              <a:r>
                <a:rPr lang="en-US" altLang="zh-CN">
                  <a:solidFill>
                    <a:srgbClr val="000000"/>
                  </a:solidFill>
                  <a:cs typeface="Times New Roman" pitchFamily="18" charset="0"/>
                </a:rPr>
                <a:t>2  </a:t>
              </a:r>
              <a:r>
                <a:rPr lang="zh-CN" altLang="en-US">
                  <a:solidFill>
                    <a:srgbClr val="000000"/>
                  </a:solidFill>
                  <a:cs typeface="Times New Roman" pitchFamily="18" charset="0"/>
                </a:rPr>
                <a:t>攻方一梯队</a:t>
              </a:r>
              <a:r>
                <a:rPr lang="en-US" altLang="zh-CN">
                  <a:solidFill>
                    <a:srgbClr val="000000"/>
                  </a:solidFill>
                  <a:cs typeface="Times New Roman" pitchFamily="18" charset="0"/>
                </a:rPr>
                <a:t>20</a:t>
              </a:r>
              <a:r>
                <a:rPr lang="zh-CN" altLang="en-US">
                  <a:solidFill>
                    <a:srgbClr val="000000"/>
                  </a:solidFill>
                  <a:cs typeface="Times New Roman" pitchFamily="18" charset="0"/>
                </a:rPr>
                <a:t>辆坦克可从左侧（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）、中路（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）或右翼（    </a:t>
              </a:r>
              <a:r>
                <a:rPr lang="en-US" altLang="zh-CN" baseline="-30000">
                  <a:solidFill>
                    <a:srgbClr val="000000"/>
                  </a:solidFill>
                  <a:cs typeface="Times New Roman" pitchFamily="18" charset="0"/>
                </a:rPr>
                <a:t>3</a:t>
              </a:r>
              <a:r>
                <a:rPr lang="zh-CN" altLang="en-US">
                  <a:solidFill>
                    <a:srgbClr val="000000"/>
                  </a:solidFill>
                  <a:cs typeface="Times New Roman" pitchFamily="18" charset="0"/>
                </a:rPr>
                <a:t>）进攻，展开成</a:t>
              </a:r>
              <a:r>
                <a:rPr lang="en-US" altLang="zh-CN">
                  <a:solidFill>
                    <a:srgbClr val="000000"/>
                  </a:solidFill>
                  <a:cs typeface="Times New Roman" pitchFamily="18" charset="0"/>
                </a:rPr>
                <a:t>1</a:t>
              </a:r>
              <a:r>
                <a:rPr lang="zh-CN" altLang="en-US">
                  <a:solidFill>
                    <a:srgbClr val="000000"/>
                  </a:solidFill>
                  <a:cs typeface="Times New Roman" pitchFamily="18" charset="0"/>
                </a:rPr>
                <a:t>公里布阵。守方只有</a:t>
              </a:r>
              <a:r>
                <a:rPr lang="en-US" altLang="zh-CN">
                  <a:solidFill>
                    <a:srgbClr val="000000"/>
                  </a:solidFill>
                  <a:cs typeface="Times New Roman" pitchFamily="18" charset="0"/>
                </a:rPr>
                <a:t>2000</a:t>
              </a:r>
              <a:r>
                <a:rPr lang="zh-CN" altLang="en-US">
                  <a:solidFill>
                    <a:srgbClr val="000000"/>
                  </a:solidFill>
                  <a:cs typeface="Times New Roman" pitchFamily="18" charset="0"/>
                </a:rPr>
                <a:t>个防坦克地雷，初步提出三种布雷方案，如图</a:t>
              </a:r>
              <a:r>
                <a:rPr lang="en-US" altLang="zh-CN">
                  <a:solidFill>
                    <a:srgbClr val="000000"/>
                  </a:solidFill>
                  <a:cs typeface="Times New Roman" pitchFamily="18" charset="0"/>
                </a:rPr>
                <a:t>8.5</a:t>
              </a:r>
              <a:r>
                <a:rPr lang="zh-CN" altLang="en-US">
                  <a:solidFill>
                    <a:srgbClr val="000000"/>
                  </a:solidFill>
                  <a:cs typeface="Times New Roman" pitchFamily="18" charset="0"/>
                </a:rPr>
                <a:t>所示，试求守方采用何种布雷方案较好。</a:t>
              </a:r>
            </a:p>
          </p:txBody>
        </p:sp>
        <p:graphicFrame>
          <p:nvGraphicFramePr>
            <p:cNvPr id="52229" name="Object 5"/>
            <p:cNvGraphicFramePr>
              <a:graphicFrameLocks noChangeAspect="1"/>
            </p:cNvGraphicFramePr>
            <p:nvPr/>
          </p:nvGraphicFramePr>
          <p:xfrm>
            <a:off x="3059" y="300"/>
            <a:ext cx="184" cy="227"/>
          </p:xfrm>
          <a:graphic>
            <a:graphicData uri="http://schemas.openxmlformats.org/presentationml/2006/ole">
              <mc:AlternateContent xmlns:mc="http://schemas.openxmlformats.org/markup-compatibility/2006">
                <mc:Choice xmlns:v="urn:schemas-microsoft-com:vml" Requires="v">
                  <p:oleObj spid="_x0000_s153600" r:id="rId3" imgW="164957" imgH="203024" progId="Equation.DSMT4">
                    <p:embed/>
                  </p:oleObj>
                </mc:Choice>
                <mc:Fallback>
                  <p:oleObj r:id="rId3" imgW="164957" imgH="203024"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 y="300"/>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1" name="Object 7"/>
            <p:cNvGraphicFramePr>
              <a:graphicFrameLocks noChangeAspect="1"/>
            </p:cNvGraphicFramePr>
            <p:nvPr/>
          </p:nvGraphicFramePr>
          <p:xfrm>
            <a:off x="4059" y="300"/>
            <a:ext cx="184" cy="227"/>
          </p:xfrm>
          <a:graphic>
            <a:graphicData uri="http://schemas.openxmlformats.org/presentationml/2006/ole">
              <mc:AlternateContent xmlns:mc="http://schemas.openxmlformats.org/markup-compatibility/2006">
                <mc:Choice xmlns:v="urn:schemas-microsoft-com:vml" Requires="v">
                  <p:oleObj spid="_x0000_s153601" r:id="rId5" imgW="164957" imgH="203024" progId="Equation.DSMT4">
                    <p:embed/>
                  </p:oleObj>
                </mc:Choice>
                <mc:Fallback>
                  <p:oleObj r:id="rId5" imgW="164957" imgH="203024"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 y="300"/>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2" name="Object 8"/>
            <p:cNvGraphicFramePr>
              <a:graphicFrameLocks noChangeAspect="1"/>
            </p:cNvGraphicFramePr>
            <p:nvPr/>
          </p:nvGraphicFramePr>
          <p:xfrm>
            <a:off x="5103" y="300"/>
            <a:ext cx="184" cy="227"/>
          </p:xfrm>
          <a:graphic>
            <a:graphicData uri="http://schemas.openxmlformats.org/presentationml/2006/ole">
              <mc:AlternateContent xmlns:mc="http://schemas.openxmlformats.org/markup-compatibility/2006">
                <mc:Choice xmlns:v="urn:schemas-microsoft-com:vml" Requires="v">
                  <p:oleObj spid="_x0000_s153602" r:id="rId6" imgW="164957" imgH="203024" progId="Equation.DSMT4">
                    <p:embed/>
                  </p:oleObj>
                </mc:Choice>
                <mc:Fallback>
                  <p:oleObj r:id="rId6" imgW="164957" imgH="203024"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3" y="300"/>
                          <a:ext cx="18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52234" name="Picture 10" descr="a6"/>
          <p:cNvPicPr>
            <a:picLocks noChangeAspect="1" noChangeArrowheads="1"/>
          </p:cNvPicPr>
          <p:nvPr>
            <p:ph/>
          </p:nvPr>
        </p:nvPicPr>
        <p:blipFill>
          <a:blip r:embed="rId7">
            <a:extLst>
              <a:ext uri="{28A0092B-C50C-407E-A947-70E740481C1C}">
                <a14:useLocalDpi xmlns:a14="http://schemas.microsoft.com/office/drawing/2010/main" val="0"/>
              </a:ext>
            </a:extLst>
          </a:blip>
          <a:srcRect/>
          <a:stretch>
            <a:fillRect/>
          </a:stretch>
        </p:blipFill>
        <p:spPr>
          <a:xfrm>
            <a:off x="1908175" y="1989138"/>
            <a:ext cx="4762500" cy="3810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2236" name="Text Box 12"/>
          <p:cNvSpPr txBox="1">
            <a:spLocks noChangeArrowheads="1"/>
          </p:cNvSpPr>
          <p:nvPr/>
        </p:nvSpPr>
        <p:spPr bwMode="auto">
          <a:xfrm>
            <a:off x="3327400" y="5946775"/>
            <a:ext cx="75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图</a:t>
            </a:r>
            <a:r>
              <a:rPr lang="en-US" altLang="zh-CN"/>
              <a:t>8.5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2233"/>
                                        </p:tgtEl>
                                        <p:attrNameLst>
                                          <p:attrName>style.visibility</p:attrName>
                                        </p:attrNameLst>
                                      </p:cBhvr>
                                      <p:to>
                                        <p:strVal val="visible"/>
                                      </p:to>
                                    </p:set>
                                    <p:anim calcmode="lin" valueType="num">
                                      <p:cBhvr additive="base">
                                        <p:cTn id="7" dur="500" fill="hold"/>
                                        <p:tgtEl>
                                          <p:spTgt spid="52233"/>
                                        </p:tgtEl>
                                        <p:attrNameLst>
                                          <p:attrName>ppt_x</p:attrName>
                                        </p:attrNameLst>
                                      </p:cBhvr>
                                      <p:tavLst>
                                        <p:tav tm="0">
                                          <p:val>
                                            <p:strVal val="0-#ppt_w/2"/>
                                          </p:val>
                                        </p:tav>
                                        <p:tav tm="100000">
                                          <p:val>
                                            <p:strVal val="#ppt_x"/>
                                          </p:val>
                                        </p:tav>
                                      </p:tavLst>
                                    </p:anim>
                                    <p:anim calcmode="lin" valueType="num">
                                      <p:cBhvr additive="base">
                                        <p:cTn id="8" dur="500" fill="hold"/>
                                        <p:tgtEl>
                                          <p:spTgt spid="522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52234"/>
                                        </p:tgtEl>
                                        <p:attrNameLst>
                                          <p:attrName>style.visibility</p:attrName>
                                        </p:attrNameLst>
                                      </p:cBhvr>
                                      <p:to>
                                        <p:strVal val="visible"/>
                                      </p:to>
                                    </p:set>
                                    <p:animEffect transition="in" filter="box(in)">
                                      <p:cBhvr>
                                        <p:cTn id="13" dur="500"/>
                                        <p:tgtEl>
                                          <p:spTgt spid="52234"/>
                                        </p:tgtEl>
                                      </p:cBhvr>
                                    </p:animEffect>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52236"/>
                                        </p:tgtEl>
                                        <p:attrNameLst>
                                          <p:attrName>style.visibility</p:attrName>
                                        </p:attrNameLst>
                                      </p:cBhvr>
                                      <p:to>
                                        <p:strVal val="visible"/>
                                      </p:to>
                                    </p:set>
                                    <p:anim calcmode="lin" valueType="num">
                                      <p:cBhvr additive="base">
                                        <p:cTn id="17" dur="500" fill="hold"/>
                                        <p:tgtEl>
                                          <p:spTgt spid="52236"/>
                                        </p:tgtEl>
                                        <p:attrNameLst>
                                          <p:attrName>ppt_x</p:attrName>
                                        </p:attrNameLst>
                                      </p:cBhvr>
                                      <p:tavLst>
                                        <p:tav tm="0">
                                          <p:val>
                                            <p:strVal val="#ppt_x"/>
                                          </p:val>
                                        </p:tav>
                                        <p:tav tm="100000">
                                          <p:val>
                                            <p:strVal val="#ppt_x"/>
                                          </p:val>
                                        </p:tav>
                                      </p:tavLst>
                                    </p:anim>
                                    <p:anim calcmode="lin" valueType="num">
                                      <p:cBhvr additive="base">
                                        <p:cTn id="18" dur="500" fill="hold"/>
                                        <p:tgtEl>
                                          <p:spTgt spid="52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ChangeArrowheads="1"/>
          </p:cNvSpPr>
          <p:nvPr/>
        </p:nvSpPr>
        <p:spPr bwMode="auto">
          <a:xfrm>
            <a:off x="323850" y="439738"/>
            <a:ext cx="4411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对情况</a:t>
            </a:r>
            <a:r>
              <a:rPr lang="en-US" altLang="zh-CN">
                <a:cs typeface="Times New Roman" pitchFamily="18" charset="0"/>
              </a:rPr>
              <a:t>2</a:t>
            </a:r>
            <a:r>
              <a:rPr lang="zh-CN" altLang="en-US">
                <a:cs typeface="Times New Roman" pitchFamily="18" charset="0"/>
              </a:rPr>
              <a:t>，可求得守方的赢得矩阵为</a:t>
            </a:r>
          </a:p>
        </p:txBody>
      </p:sp>
      <p:sp>
        <p:nvSpPr>
          <p:cNvPr id="53255" name="Rectangle 7"/>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3254" name="Object 6"/>
          <p:cNvGraphicFramePr>
            <a:graphicFrameLocks noChangeAspect="1"/>
          </p:cNvGraphicFramePr>
          <p:nvPr/>
        </p:nvGraphicFramePr>
        <p:xfrm>
          <a:off x="684213" y="908050"/>
          <a:ext cx="2951162" cy="1209675"/>
        </p:xfrm>
        <a:graphic>
          <a:graphicData uri="http://schemas.openxmlformats.org/presentationml/2006/ole">
            <mc:AlternateContent xmlns:mc="http://schemas.openxmlformats.org/markup-compatibility/2006">
              <mc:Choice xmlns:v="urn:schemas-microsoft-com:vml" Requires="v">
                <p:oleObj spid="_x0000_s53263" r:id="rId3" imgW="1739900" imgH="711200" progId="Equation.DSMT4">
                  <p:embed/>
                </p:oleObj>
              </mc:Choice>
              <mc:Fallback>
                <p:oleObj r:id="rId3" imgW="1739900" imgH="711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08050"/>
                        <a:ext cx="2951162"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8" name="Rectangle 10"/>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3261" name="Group 13"/>
          <p:cNvGrpSpPr>
            <a:grpSpLocks/>
          </p:cNvGrpSpPr>
          <p:nvPr/>
        </p:nvGrpSpPr>
        <p:grpSpPr bwMode="auto">
          <a:xfrm>
            <a:off x="539750" y="2201863"/>
            <a:ext cx="8208963" cy="1006475"/>
            <a:chOff x="340" y="1387"/>
            <a:chExt cx="5171" cy="634"/>
          </a:xfrm>
        </p:grpSpPr>
        <p:sp>
          <p:nvSpPr>
            <p:cNvPr id="53256" name="Text Box 8"/>
            <p:cNvSpPr txBox="1">
              <a:spLocks noChangeArrowheads="1"/>
            </p:cNvSpPr>
            <p:nvPr/>
          </p:nvSpPr>
          <p:spPr bwMode="auto">
            <a:xfrm>
              <a:off x="340" y="1387"/>
              <a:ext cx="517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此时，矩阵</a:t>
              </a:r>
              <a:r>
                <a:rPr lang="en-US" altLang="zh-CN">
                  <a:solidFill>
                    <a:srgbClr val="000000"/>
                  </a:solidFill>
                  <a:cs typeface="Times New Roman" pitchFamily="18" charset="0"/>
                </a:rPr>
                <a:t>A</a:t>
              </a:r>
              <a:r>
                <a:rPr lang="zh-CN" altLang="en-US">
                  <a:solidFill>
                    <a:srgbClr val="000000"/>
                  </a:solidFill>
                  <a:cs typeface="Times New Roman" pitchFamily="18" charset="0"/>
                </a:rPr>
                <a:t>中不存在鞍点，对策无稳定解，应采用混合策略。可以求得，此时守方如按照</a:t>
              </a:r>
              <a:r>
                <a:rPr lang="en-US" altLang="zh-CN">
                  <a:solidFill>
                    <a:srgbClr val="000000"/>
                  </a:solidFill>
                  <a:cs typeface="Times New Roman" pitchFamily="18" charset="0"/>
                </a:rPr>
                <a:t>0.166:0.456:0.378</a:t>
              </a:r>
              <a:r>
                <a:rPr lang="zh-CN" altLang="en-US">
                  <a:solidFill>
                    <a:srgbClr val="000000"/>
                  </a:solidFill>
                  <a:cs typeface="Times New Roman" pitchFamily="18" charset="0"/>
                </a:rPr>
                <a:t>的比例采取策略    </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     </a:t>
              </a:r>
              <a:r>
                <a:rPr lang="en-US" altLang="zh-CN" baseline="-30000">
                  <a:solidFill>
                    <a:srgbClr val="000000"/>
                  </a:solidFill>
                  <a:cs typeface="Times New Roman" pitchFamily="18" charset="0"/>
                </a:rPr>
                <a:t>2</a:t>
              </a:r>
              <a:r>
                <a:rPr lang="en-US" altLang="zh-CN">
                  <a:solidFill>
                    <a:srgbClr val="000000"/>
                  </a:solidFill>
                  <a:cs typeface="Times New Roman" pitchFamily="18" charset="0"/>
                </a:rPr>
                <a:t>,     </a:t>
              </a:r>
              <a:r>
                <a:rPr lang="en-US" altLang="zh-CN" baseline="-30000">
                  <a:solidFill>
                    <a:srgbClr val="000000"/>
                  </a:solidFill>
                  <a:cs typeface="Times New Roman" pitchFamily="18" charset="0"/>
                </a:rPr>
                <a:t>3</a:t>
              </a:r>
              <a:r>
                <a:rPr lang="zh-CN" altLang="en-US">
                  <a:solidFill>
                    <a:srgbClr val="000000"/>
                  </a:solidFill>
                  <a:cs typeface="Times New Roman" pitchFamily="18" charset="0"/>
                </a:rPr>
                <a:t>布雷，平均可毁伤对方</a:t>
              </a:r>
              <a:r>
                <a:rPr lang="en-US" altLang="zh-CN">
                  <a:solidFill>
                    <a:srgbClr val="000000"/>
                  </a:solidFill>
                  <a:cs typeface="Times New Roman" pitchFamily="18" charset="0"/>
                </a:rPr>
                <a:t>83.5%</a:t>
              </a:r>
              <a:r>
                <a:rPr lang="zh-CN" altLang="en-US">
                  <a:solidFill>
                    <a:srgbClr val="000000"/>
                  </a:solidFill>
                  <a:cs typeface="Times New Roman" pitchFamily="18" charset="0"/>
                </a:rPr>
                <a:t>的坦克。</a:t>
              </a:r>
            </a:p>
          </p:txBody>
        </p:sp>
        <p:graphicFrame>
          <p:nvGraphicFramePr>
            <p:cNvPr id="53257" name="Object 9"/>
            <p:cNvGraphicFramePr>
              <a:graphicFrameLocks noChangeAspect="1"/>
            </p:cNvGraphicFramePr>
            <p:nvPr/>
          </p:nvGraphicFramePr>
          <p:xfrm>
            <a:off x="4150" y="1616"/>
            <a:ext cx="227" cy="213"/>
          </p:xfrm>
          <a:graphic>
            <a:graphicData uri="http://schemas.openxmlformats.org/presentationml/2006/ole">
              <mc:AlternateContent xmlns:mc="http://schemas.openxmlformats.org/markup-compatibility/2006">
                <mc:Choice xmlns:v="urn:schemas-microsoft-com:vml" Requires="v">
                  <p:oleObj spid="_x0000_s53264" r:id="rId5" imgW="152334" imgH="139639" progId="Equation.DSMT4">
                    <p:embed/>
                  </p:oleObj>
                </mc:Choice>
                <mc:Fallback>
                  <p:oleObj r:id="rId5" imgW="152334" imgH="139639"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0" y="1616"/>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9" name="Object 11"/>
            <p:cNvGraphicFramePr>
              <a:graphicFrameLocks noChangeAspect="1"/>
            </p:cNvGraphicFramePr>
            <p:nvPr/>
          </p:nvGraphicFramePr>
          <p:xfrm>
            <a:off x="4422" y="1616"/>
            <a:ext cx="227" cy="213"/>
          </p:xfrm>
          <a:graphic>
            <a:graphicData uri="http://schemas.openxmlformats.org/presentationml/2006/ole">
              <mc:AlternateContent xmlns:mc="http://schemas.openxmlformats.org/markup-compatibility/2006">
                <mc:Choice xmlns:v="urn:schemas-microsoft-com:vml" Requires="v">
                  <p:oleObj spid="_x0000_s53265" r:id="rId7" imgW="152334" imgH="139639" progId="Equation.DSMT4">
                    <p:embed/>
                  </p:oleObj>
                </mc:Choice>
                <mc:Fallback>
                  <p:oleObj r:id="rId7" imgW="152334" imgH="139639"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2" y="1616"/>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60" name="Object 12"/>
            <p:cNvGraphicFramePr>
              <a:graphicFrameLocks noChangeAspect="1"/>
            </p:cNvGraphicFramePr>
            <p:nvPr/>
          </p:nvGraphicFramePr>
          <p:xfrm>
            <a:off x="4740" y="1616"/>
            <a:ext cx="227" cy="213"/>
          </p:xfrm>
          <a:graphic>
            <a:graphicData uri="http://schemas.openxmlformats.org/presentationml/2006/ole">
              <mc:AlternateContent xmlns:mc="http://schemas.openxmlformats.org/markup-compatibility/2006">
                <mc:Choice xmlns:v="urn:schemas-microsoft-com:vml" Requires="v">
                  <p:oleObj spid="_x0000_s53266" r:id="rId8" imgW="152334" imgH="139639" progId="Equation.DSMT4">
                    <p:embed/>
                  </p:oleObj>
                </mc:Choice>
                <mc:Fallback>
                  <p:oleObj r:id="rId8" imgW="152334" imgH="139639"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0" y="1616"/>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3262" name="Text Box 14"/>
          <p:cNvSpPr txBox="1">
            <a:spLocks noChangeArrowheads="1"/>
          </p:cNvSpPr>
          <p:nvPr/>
        </p:nvSpPr>
        <p:spPr bwMode="auto">
          <a:xfrm>
            <a:off x="519113" y="3379788"/>
            <a:ext cx="8085137"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由本例可以看出，在决策问题中，策略的设计至关重要，它直接影响到赢得矩阵。策略的设计并没有包含在决策问题的求解中，事实上，仅当策略设计完成后，即策略集合给定后，决策问题才被给定，从而才能被求解，因而，在用对策论方法研究实际课题时，应当特别注意策略的设计。这一部分工作既具有一定的创造性又在很大程度上影响到结果，对它研究也是十分有趣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3253"/>
                                        </p:tgtEl>
                                        <p:attrNameLst>
                                          <p:attrName>style.visibility</p:attrName>
                                        </p:attrNameLst>
                                      </p:cBhvr>
                                      <p:to>
                                        <p:strVal val="visible"/>
                                      </p:to>
                                    </p:set>
                                    <p:anim calcmode="lin" valueType="num">
                                      <p:cBhvr additive="base">
                                        <p:cTn id="7" dur="500" fill="hold"/>
                                        <p:tgtEl>
                                          <p:spTgt spid="53253"/>
                                        </p:tgtEl>
                                        <p:attrNameLst>
                                          <p:attrName>ppt_x</p:attrName>
                                        </p:attrNameLst>
                                      </p:cBhvr>
                                      <p:tavLst>
                                        <p:tav tm="0">
                                          <p:val>
                                            <p:strVal val="0-#ppt_w/2"/>
                                          </p:val>
                                        </p:tav>
                                        <p:tav tm="100000">
                                          <p:val>
                                            <p:strVal val="#ppt_x"/>
                                          </p:val>
                                        </p:tav>
                                      </p:tavLst>
                                    </p:anim>
                                    <p:anim calcmode="lin" valueType="num">
                                      <p:cBhvr additive="base">
                                        <p:cTn id="8" dur="500" fill="hold"/>
                                        <p:tgtEl>
                                          <p:spTgt spid="5325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3254"/>
                                        </p:tgtEl>
                                        <p:attrNameLst>
                                          <p:attrName>style.visibility</p:attrName>
                                        </p:attrNameLst>
                                      </p:cBhvr>
                                      <p:to>
                                        <p:strVal val="visible"/>
                                      </p:to>
                                    </p:set>
                                    <p:anim calcmode="lin" valueType="num">
                                      <p:cBhvr additive="base">
                                        <p:cTn id="13" dur="500" fill="hold"/>
                                        <p:tgtEl>
                                          <p:spTgt spid="53254"/>
                                        </p:tgtEl>
                                        <p:attrNameLst>
                                          <p:attrName>ppt_x</p:attrName>
                                        </p:attrNameLst>
                                      </p:cBhvr>
                                      <p:tavLst>
                                        <p:tav tm="0">
                                          <p:val>
                                            <p:strVal val="0-#ppt_w/2"/>
                                          </p:val>
                                        </p:tav>
                                        <p:tav tm="100000">
                                          <p:val>
                                            <p:strVal val="#ppt_x"/>
                                          </p:val>
                                        </p:tav>
                                      </p:tavLst>
                                    </p:anim>
                                    <p:anim calcmode="lin" valueType="num">
                                      <p:cBhvr additive="base">
                                        <p:cTn id="14" dur="500" fill="hold"/>
                                        <p:tgtEl>
                                          <p:spTgt spid="5325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3261"/>
                                        </p:tgtEl>
                                        <p:attrNameLst>
                                          <p:attrName>style.visibility</p:attrName>
                                        </p:attrNameLst>
                                      </p:cBhvr>
                                      <p:to>
                                        <p:strVal val="visible"/>
                                      </p:to>
                                    </p:set>
                                    <p:anim calcmode="lin" valueType="num">
                                      <p:cBhvr additive="base">
                                        <p:cTn id="19" dur="500" fill="hold"/>
                                        <p:tgtEl>
                                          <p:spTgt spid="53261"/>
                                        </p:tgtEl>
                                        <p:attrNameLst>
                                          <p:attrName>ppt_x</p:attrName>
                                        </p:attrNameLst>
                                      </p:cBhvr>
                                      <p:tavLst>
                                        <p:tav tm="0">
                                          <p:val>
                                            <p:strVal val="0-#ppt_w/2"/>
                                          </p:val>
                                        </p:tav>
                                        <p:tav tm="100000">
                                          <p:val>
                                            <p:strVal val="#ppt_x"/>
                                          </p:val>
                                        </p:tav>
                                      </p:tavLst>
                                    </p:anim>
                                    <p:anim calcmode="lin" valueType="num">
                                      <p:cBhvr additive="base">
                                        <p:cTn id="20" dur="500" fill="hold"/>
                                        <p:tgtEl>
                                          <p:spTgt spid="532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62"/>
                                        </p:tgtEl>
                                        <p:attrNameLst>
                                          <p:attrName>style.visibility</p:attrName>
                                        </p:attrNameLst>
                                      </p:cBhvr>
                                      <p:to>
                                        <p:strVal val="visible"/>
                                      </p:to>
                                    </p:set>
                                    <p:anim calcmode="lin" valueType="num">
                                      <p:cBhvr additive="base">
                                        <p:cTn id="25" dur="500" fill="hold"/>
                                        <p:tgtEl>
                                          <p:spTgt spid="53262"/>
                                        </p:tgtEl>
                                        <p:attrNameLst>
                                          <p:attrName>ppt_x</p:attrName>
                                        </p:attrNameLst>
                                      </p:cBhvr>
                                      <p:tavLst>
                                        <p:tav tm="0">
                                          <p:val>
                                            <p:strVal val="0-#ppt_w/2"/>
                                          </p:val>
                                        </p:tav>
                                        <p:tav tm="100000">
                                          <p:val>
                                            <p:strVal val="#ppt_x"/>
                                          </p:val>
                                        </p:tav>
                                      </p:tavLst>
                                    </p:anim>
                                    <p:anim calcmode="lin" valueType="num">
                                      <p:cBhvr additive="base">
                                        <p:cTn id="26" dur="500" fill="hold"/>
                                        <p:tgtEl>
                                          <p:spTgt spid="532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p:bldP spid="5326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ChangeArrowheads="1"/>
          </p:cNvSpPr>
          <p:nvPr/>
        </p:nvSpPr>
        <p:spPr bwMode="auto">
          <a:xfrm>
            <a:off x="468313" y="606425"/>
            <a:ext cx="2662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a:solidFill>
                  <a:srgbClr val="FF5050"/>
                </a:solidFill>
                <a:latin typeface="Arial" charset="0"/>
              </a:rPr>
              <a:t>§8.2  </a:t>
            </a:r>
            <a:r>
              <a:rPr lang="zh-CN" altLang="en-US" sz="2800">
                <a:solidFill>
                  <a:srgbClr val="FF5050"/>
                </a:solidFill>
                <a:latin typeface="Arial" charset="0"/>
              </a:rPr>
              <a:t>决策问题</a:t>
            </a:r>
          </a:p>
        </p:txBody>
      </p:sp>
      <p:sp>
        <p:nvSpPr>
          <p:cNvPr id="54278" name="Rectangle 6"/>
          <p:cNvSpPr>
            <a:spLocks noChangeArrowheads="1"/>
          </p:cNvSpPr>
          <p:nvPr/>
        </p:nvSpPr>
        <p:spPr bwMode="auto">
          <a:xfrm>
            <a:off x="468313" y="1341438"/>
            <a:ext cx="78136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人们在处理问题时，常常会面临几种可能出现的自然情况，同时又存在着几种可供选择的行动方案。此时，需要决策者根据已知信息作决策，即选择出最佳的行动方案，这样的问题称为决策问题。面临的几种自然情况叫做自然状态或简称状态。状态是客观存在的，是不可控因素。可供选择的行动方案叫做策略，这是可控因素，选择哪一方案由决策者决定。</a:t>
            </a:r>
            <a:r>
              <a:rPr lang="zh-CN" altLang="en-US">
                <a:latin typeface="Arial"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0-#ppt_w/2"/>
                                          </p:val>
                                        </p:tav>
                                        <p:tav tm="100000">
                                          <p:val>
                                            <p:strVal val="#ppt_x"/>
                                          </p:val>
                                        </p:tav>
                                      </p:tavLst>
                                    </p:anim>
                                    <p:anim calcmode="lin" valueType="num">
                                      <p:cBhvr additive="base">
                                        <p:cTn id="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8"/>
                                        </p:tgtEl>
                                        <p:attrNameLst>
                                          <p:attrName>style.visibility</p:attrName>
                                        </p:attrNameLst>
                                      </p:cBhvr>
                                      <p:to>
                                        <p:strVal val="visible"/>
                                      </p:to>
                                    </p:set>
                                    <p:anim calcmode="lin" valueType="num">
                                      <p:cBhvr additive="base">
                                        <p:cTn id="13" dur="500" fill="hold"/>
                                        <p:tgtEl>
                                          <p:spTgt spid="54278"/>
                                        </p:tgtEl>
                                        <p:attrNameLst>
                                          <p:attrName>ppt_x</p:attrName>
                                        </p:attrNameLst>
                                      </p:cBhvr>
                                      <p:tavLst>
                                        <p:tav tm="0">
                                          <p:val>
                                            <p:strVal val="0-#ppt_w/2"/>
                                          </p:val>
                                        </p:tav>
                                        <p:tav tm="100000">
                                          <p:val>
                                            <p:strVal val="#ppt_x"/>
                                          </p:val>
                                        </p:tav>
                                      </p:tavLst>
                                    </p:anim>
                                    <p:anim calcmode="lin" valueType="num">
                                      <p:cBhvr additive="base">
                                        <p:cTn id="14" dur="500" fill="hold"/>
                                        <p:tgtEl>
                                          <p:spTgt spid="542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7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ChangeArrowheads="1"/>
          </p:cNvSpPr>
          <p:nvPr/>
        </p:nvSpPr>
        <p:spPr bwMode="auto">
          <a:xfrm>
            <a:off x="396875" y="404813"/>
            <a:ext cx="82073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FF5050"/>
                </a:solidFill>
                <a:cs typeface="Times New Roman" pitchFamily="18" charset="0"/>
              </a:rPr>
              <a:t>例</a:t>
            </a:r>
            <a:r>
              <a:rPr lang="en-US" altLang="zh-CN">
                <a:solidFill>
                  <a:srgbClr val="FF5050"/>
                </a:solidFill>
                <a:cs typeface="Times New Roman" pitchFamily="18" charset="0"/>
              </a:rPr>
              <a:t>8.8</a:t>
            </a:r>
            <a:r>
              <a:rPr lang="en-US" altLang="zh-CN">
                <a:cs typeface="Times New Roman" pitchFamily="18" charset="0"/>
              </a:rPr>
              <a:t>  </a:t>
            </a:r>
            <a:r>
              <a:rPr lang="zh-CN" altLang="en-US">
                <a:cs typeface="Times New Roman" pitchFamily="18" charset="0"/>
              </a:rPr>
              <a:t>在开采石油时，会遇到是否在某处钻井的问题。尽管勘探队已作了大量调研分析，但由于地下结构极为复杂，仍无法准确预测开采的结果，决策者可以决定钻井，也可以决定不钻井。设根据经验和勘探资料，决策者已掌握一定的信息并列出表</a:t>
            </a:r>
            <a:r>
              <a:rPr lang="en-US" altLang="zh-CN">
                <a:cs typeface="Times New Roman" pitchFamily="18" charset="0"/>
              </a:rPr>
              <a:t>8.7</a:t>
            </a:r>
            <a:r>
              <a:rPr lang="zh-CN" altLang="en-US">
                <a:cs typeface="Times New Roman" pitchFamily="18" charset="0"/>
              </a:rPr>
              <a:t>。</a:t>
            </a:r>
          </a:p>
        </p:txBody>
      </p:sp>
      <p:sp>
        <p:nvSpPr>
          <p:cNvPr id="55303" name="Rectangle 7"/>
          <p:cNvSpPr>
            <a:spLocks noChangeArrowheads="1"/>
          </p:cNvSpPr>
          <p:nvPr/>
        </p:nvSpPr>
        <p:spPr bwMode="auto">
          <a:xfrm>
            <a:off x="900113" y="1879600"/>
            <a:ext cx="75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cs typeface="Times New Roman" pitchFamily="18" charset="0"/>
              </a:rPr>
              <a:t>表</a:t>
            </a:r>
            <a:r>
              <a:rPr lang="en-US" altLang="zh-CN">
                <a:cs typeface="Times New Roman" pitchFamily="18" charset="0"/>
              </a:rPr>
              <a:t>8.7</a:t>
            </a:r>
          </a:p>
        </p:txBody>
      </p:sp>
      <p:sp>
        <p:nvSpPr>
          <p:cNvPr id="55686" name="Rectangle 390"/>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695" name="Rectangle 399"/>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5700" name="Group 404"/>
          <p:cNvGrpSpPr>
            <a:grpSpLocks/>
          </p:cNvGrpSpPr>
          <p:nvPr/>
        </p:nvGrpSpPr>
        <p:grpSpPr bwMode="auto">
          <a:xfrm>
            <a:off x="539750" y="2482850"/>
            <a:ext cx="7561263" cy="2098675"/>
            <a:chOff x="340" y="1389"/>
            <a:chExt cx="4763" cy="1322"/>
          </a:xfrm>
        </p:grpSpPr>
        <p:sp>
          <p:nvSpPr>
            <p:cNvPr id="55556" name="Line 260"/>
            <p:cNvSpPr>
              <a:spLocks noChangeShapeType="1"/>
            </p:cNvSpPr>
            <p:nvPr/>
          </p:nvSpPr>
          <p:spPr bwMode="auto">
            <a:xfrm>
              <a:off x="839" y="1622"/>
              <a:ext cx="936" cy="4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555" name="Line 259"/>
            <p:cNvSpPr>
              <a:spLocks noChangeShapeType="1"/>
            </p:cNvSpPr>
            <p:nvPr/>
          </p:nvSpPr>
          <p:spPr bwMode="auto">
            <a:xfrm>
              <a:off x="340" y="1979"/>
              <a:ext cx="1471" cy="2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5697" name="Group 401"/>
            <p:cNvGrpSpPr>
              <a:grpSpLocks/>
            </p:cNvGrpSpPr>
            <p:nvPr/>
          </p:nvGrpSpPr>
          <p:grpSpPr bwMode="auto">
            <a:xfrm>
              <a:off x="340" y="1389"/>
              <a:ext cx="4763" cy="1322"/>
              <a:chOff x="340" y="1389"/>
              <a:chExt cx="4763" cy="1322"/>
            </a:xfrm>
          </p:grpSpPr>
          <p:sp>
            <p:nvSpPr>
              <p:cNvPr id="55602" name="Rectangle 306"/>
              <p:cNvSpPr>
                <a:spLocks noChangeArrowheads="1"/>
              </p:cNvSpPr>
              <p:nvPr/>
            </p:nvSpPr>
            <p:spPr bwMode="auto">
              <a:xfrm>
                <a:off x="3912" y="2481"/>
                <a:ext cx="119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800">
                    <a:cs typeface="Times New Roman" pitchFamily="18" charset="0"/>
                  </a:rPr>
                  <a:t>0</a:t>
                </a:r>
                <a:endParaRPr lang="en-US" altLang="zh-CN" sz="1800">
                  <a:latin typeface="Arial" charset="0"/>
                </a:endParaRPr>
              </a:p>
            </p:txBody>
          </p:sp>
          <p:sp>
            <p:nvSpPr>
              <p:cNvPr id="55601" name="Rectangle 305"/>
              <p:cNvSpPr>
                <a:spLocks noChangeArrowheads="1"/>
              </p:cNvSpPr>
              <p:nvPr/>
            </p:nvSpPr>
            <p:spPr bwMode="auto">
              <a:xfrm>
                <a:off x="2846" y="2481"/>
                <a:ext cx="106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800">
                    <a:cs typeface="Times New Roman" pitchFamily="18" charset="0"/>
                  </a:rPr>
                  <a:t>0</a:t>
                </a:r>
                <a:endParaRPr lang="en-US" altLang="zh-CN" sz="1800">
                  <a:latin typeface="Arial" charset="0"/>
                </a:endParaRPr>
              </a:p>
            </p:txBody>
          </p:sp>
          <p:sp>
            <p:nvSpPr>
              <p:cNvPr id="55600" name="Rectangle 304"/>
              <p:cNvSpPr>
                <a:spLocks noChangeArrowheads="1"/>
              </p:cNvSpPr>
              <p:nvPr/>
            </p:nvSpPr>
            <p:spPr bwMode="auto">
              <a:xfrm>
                <a:off x="1809" y="2481"/>
                <a:ext cx="103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800">
                    <a:cs typeface="Times New Roman" pitchFamily="18" charset="0"/>
                  </a:rPr>
                  <a:t>0</a:t>
                </a:r>
                <a:endParaRPr lang="en-US" altLang="zh-CN" sz="1800">
                  <a:latin typeface="Arial" charset="0"/>
                </a:endParaRPr>
              </a:p>
            </p:txBody>
          </p:sp>
          <p:sp>
            <p:nvSpPr>
              <p:cNvPr id="55599" name="Rectangle 303"/>
              <p:cNvSpPr>
                <a:spLocks noChangeArrowheads="1"/>
              </p:cNvSpPr>
              <p:nvPr/>
            </p:nvSpPr>
            <p:spPr bwMode="auto">
              <a:xfrm>
                <a:off x="340" y="2481"/>
                <a:ext cx="1469"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800">
                    <a:solidFill>
                      <a:srgbClr val="000000"/>
                    </a:solidFill>
                    <a:cs typeface="Times New Roman" pitchFamily="18" charset="0"/>
                  </a:rPr>
                  <a:t>不钻井（   </a:t>
                </a:r>
                <a:r>
                  <a:rPr lang="en-US" altLang="zh-CN" sz="1800" baseline="-30000">
                    <a:solidFill>
                      <a:srgbClr val="000000"/>
                    </a:solidFill>
                    <a:cs typeface="Times New Roman" pitchFamily="18" charset="0"/>
                  </a:rPr>
                  <a:t>2</a:t>
                </a:r>
                <a:r>
                  <a:rPr lang="zh-CN" altLang="en-US" sz="1800">
                    <a:solidFill>
                      <a:srgbClr val="000000"/>
                    </a:solidFill>
                    <a:cs typeface="Times New Roman" pitchFamily="18" charset="0"/>
                  </a:rPr>
                  <a:t>）</a:t>
                </a:r>
                <a:r>
                  <a:rPr lang="zh-CN" altLang="en-US" sz="1800" baseline="-30000">
                    <a:cs typeface="Times New Roman" pitchFamily="18" charset="0"/>
                  </a:rPr>
                  <a:t> </a:t>
                </a:r>
              </a:p>
            </p:txBody>
          </p:sp>
          <p:sp>
            <p:nvSpPr>
              <p:cNvPr id="55598" name="Rectangle 302"/>
              <p:cNvSpPr>
                <a:spLocks noChangeArrowheads="1"/>
              </p:cNvSpPr>
              <p:nvPr/>
            </p:nvSpPr>
            <p:spPr bwMode="auto">
              <a:xfrm>
                <a:off x="3912" y="2251"/>
                <a:ext cx="119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800">
                    <a:cs typeface="Times New Roman" pitchFamily="18" charset="0"/>
                  </a:rPr>
                  <a:t>40</a:t>
                </a:r>
                <a:endParaRPr lang="en-US" altLang="zh-CN" sz="1800">
                  <a:latin typeface="Arial" charset="0"/>
                </a:endParaRPr>
              </a:p>
            </p:txBody>
          </p:sp>
          <p:sp>
            <p:nvSpPr>
              <p:cNvPr id="55597" name="Rectangle 301"/>
              <p:cNvSpPr>
                <a:spLocks noChangeArrowheads="1"/>
              </p:cNvSpPr>
              <p:nvPr/>
            </p:nvSpPr>
            <p:spPr bwMode="auto">
              <a:xfrm>
                <a:off x="2846" y="2251"/>
                <a:ext cx="106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800">
                    <a:cs typeface="Times New Roman" pitchFamily="18" charset="0"/>
                  </a:rPr>
                  <a:t>20</a:t>
                </a:r>
                <a:endParaRPr lang="en-US" altLang="zh-CN" sz="1800">
                  <a:latin typeface="Arial" charset="0"/>
                </a:endParaRPr>
              </a:p>
            </p:txBody>
          </p:sp>
          <p:sp>
            <p:nvSpPr>
              <p:cNvPr id="55596" name="Rectangle 300"/>
              <p:cNvSpPr>
                <a:spLocks noChangeArrowheads="1"/>
              </p:cNvSpPr>
              <p:nvPr/>
            </p:nvSpPr>
            <p:spPr bwMode="auto">
              <a:xfrm>
                <a:off x="1809" y="2251"/>
                <a:ext cx="103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800">
                    <a:cs typeface="Times New Roman" pitchFamily="18" charset="0"/>
                  </a:rPr>
                  <a:t>－</a:t>
                </a:r>
                <a:r>
                  <a:rPr lang="en-US" altLang="zh-CN" sz="1800">
                    <a:cs typeface="Times New Roman" pitchFamily="18" charset="0"/>
                  </a:rPr>
                  <a:t>30</a:t>
                </a:r>
                <a:endParaRPr lang="en-US" altLang="zh-CN" sz="1800">
                  <a:latin typeface="Arial" charset="0"/>
                </a:endParaRPr>
              </a:p>
            </p:txBody>
          </p:sp>
          <p:sp>
            <p:nvSpPr>
              <p:cNvPr id="55595" name="Rectangle 299"/>
              <p:cNvSpPr>
                <a:spLocks noChangeArrowheads="1"/>
              </p:cNvSpPr>
              <p:nvPr/>
            </p:nvSpPr>
            <p:spPr bwMode="auto">
              <a:xfrm>
                <a:off x="340" y="2251"/>
                <a:ext cx="1469"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800">
                    <a:solidFill>
                      <a:srgbClr val="000000"/>
                    </a:solidFill>
                    <a:cs typeface="Times New Roman" pitchFamily="18" charset="0"/>
                  </a:rPr>
                  <a:t>钻井（   </a:t>
                </a:r>
                <a:r>
                  <a:rPr lang="en-US" altLang="zh-CN" sz="1800" baseline="-30000">
                    <a:solidFill>
                      <a:srgbClr val="000000"/>
                    </a:solidFill>
                    <a:cs typeface="Times New Roman" pitchFamily="18" charset="0"/>
                  </a:rPr>
                  <a:t>1</a:t>
                </a:r>
                <a:r>
                  <a:rPr lang="zh-CN" altLang="en-US" sz="1800">
                    <a:solidFill>
                      <a:srgbClr val="000000"/>
                    </a:solidFill>
                    <a:cs typeface="Times New Roman" pitchFamily="18" charset="0"/>
                  </a:rPr>
                  <a:t>）</a:t>
                </a:r>
                <a:r>
                  <a:rPr lang="zh-CN" altLang="en-US" sz="1800" baseline="-30000">
                    <a:cs typeface="Times New Roman" pitchFamily="18" charset="0"/>
                  </a:rPr>
                  <a:t> </a:t>
                </a:r>
              </a:p>
            </p:txBody>
          </p:sp>
          <p:sp>
            <p:nvSpPr>
              <p:cNvPr id="55594" name="Rectangle 298"/>
              <p:cNvSpPr>
                <a:spLocks noChangeArrowheads="1"/>
              </p:cNvSpPr>
              <p:nvPr/>
            </p:nvSpPr>
            <p:spPr bwMode="auto">
              <a:xfrm>
                <a:off x="3912" y="1619"/>
                <a:ext cx="1191"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800" i="1">
                    <a:solidFill>
                      <a:srgbClr val="000000"/>
                    </a:solidFill>
                    <a:cs typeface="Times New Roman" pitchFamily="18" charset="0"/>
                  </a:rPr>
                  <a:t>P</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3</a:t>
                </a:r>
                <a:r>
                  <a:rPr lang="en-US" altLang="zh-CN" sz="1800">
                    <a:solidFill>
                      <a:srgbClr val="000000"/>
                    </a:solidFill>
                    <a:cs typeface="Times New Roman" pitchFamily="18" charset="0"/>
                  </a:rPr>
                  <a:t>) = 0.3</a:t>
                </a:r>
                <a:r>
                  <a:rPr lang="en-US" altLang="zh-CN" sz="1800" baseline="-30000">
                    <a:cs typeface="Times New Roman" pitchFamily="18" charset="0"/>
                  </a:rPr>
                  <a:t> </a:t>
                </a:r>
              </a:p>
            </p:txBody>
          </p:sp>
          <p:sp>
            <p:nvSpPr>
              <p:cNvPr id="55593" name="Rectangle 297"/>
              <p:cNvSpPr>
                <a:spLocks noChangeArrowheads="1"/>
              </p:cNvSpPr>
              <p:nvPr/>
            </p:nvSpPr>
            <p:spPr bwMode="auto">
              <a:xfrm>
                <a:off x="2846" y="1619"/>
                <a:ext cx="1066"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800" i="1">
                    <a:solidFill>
                      <a:srgbClr val="000000"/>
                    </a:solidFill>
                    <a:cs typeface="Times New Roman" pitchFamily="18" charset="0"/>
                  </a:rPr>
                  <a:t>P</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 = 0.5</a:t>
                </a:r>
                <a:r>
                  <a:rPr lang="en-US" altLang="zh-CN" sz="1800" baseline="-30000">
                    <a:cs typeface="Times New Roman" pitchFamily="18" charset="0"/>
                  </a:rPr>
                  <a:t> </a:t>
                </a:r>
              </a:p>
            </p:txBody>
          </p:sp>
          <p:sp>
            <p:nvSpPr>
              <p:cNvPr id="55592" name="Rectangle 296"/>
              <p:cNvSpPr>
                <a:spLocks noChangeArrowheads="1"/>
              </p:cNvSpPr>
              <p:nvPr/>
            </p:nvSpPr>
            <p:spPr bwMode="auto">
              <a:xfrm>
                <a:off x="1809" y="1619"/>
                <a:ext cx="1037"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800" i="1">
                    <a:solidFill>
                      <a:srgbClr val="000000"/>
                    </a:solidFill>
                    <a:cs typeface="Times New Roman" pitchFamily="18" charset="0"/>
                  </a:rPr>
                  <a:t>P</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 = 0.2</a:t>
                </a:r>
                <a:r>
                  <a:rPr lang="en-US" altLang="zh-CN" sz="1800" baseline="-30000">
                    <a:cs typeface="Times New Roman" pitchFamily="18" charset="0"/>
                  </a:rPr>
                  <a:t> </a:t>
                </a:r>
              </a:p>
            </p:txBody>
          </p:sp>
          <p:sp>
            <p:nvSpPr>
              <p:cNvPr id="55591" name="Rectangle 295"/>
              <p:cNvSpPr>
                <a:spLocks noChangeArrowheads="1"/>
              </p:cNvSpPr>
              <p:nvPr/>
            </p:nvSpPr>
            <p:spPr bwMode="auto">
              <a:xfrm>
                <a:off x="340" y="1619"/>
                <a:ext cx="1469"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800">
                    <a:cs typeface="Times New Roman" pitchFamily="18" charset="0"/>
                  </a:rPr>
                  <a:t>（亿元）</a:t>
                </a:r>
                <a:endParaRPr lang="zh-CN" altLang="en-US" sz="1800">
                  <a:latin typeface="Arial" charset="0"/>
                </a:endParaRPr>
              </a:p>
            </p:txBody>
          </p:sp>
          <p:sp>
            <p:nvSpPr>
              <p:cNvPr id="55590" name="Rectangle 294"/>
              <p:cNvSpPr>
                <a:spLocks noChangeArrowheads="1"/>
              </p:cNvSpPr>
              <p:nvPr/>
            </p:nvSpPr>
            <p:spPr bwMode="auto">
              <a:xfrm>
                <a:off x="3912" y="1389"/>
                <a:ext cx="119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800">
                    <a:solidFill>
                      <a:srgbClr val="000000"/>
                    </a:solidFill>
                    <a:cs typeface="Times New Roman" pitchFamily="18" charset="0"/>
                  </a:rPr>
                  <a:t>高产油井（   </a:t>
                </a:r>
                <a:r>
                  <a:rPr lang="en-US" altLang="zh-CN" sz="1800" baseline="-30000">
                    <a:solidFill>
                      <a:srgbClr val="000000"/>
                    </a:solidFill>
                    <a:cs typeface="Times New Roman" pitchFamily="18" charset="0"/>
                  </a:rPr>
                  <a:t>3</a:t>
                </a:r>
                <a:r>
                  <a:rPr lang="zh-CN" altLang="en-US" sz="1800">
                    <a:solidFill>
                      <a:srgbClr val="000000"/>
                    </a:solidFill>
                    <a:cs typeface="Times New Roman" pitchFamily="18" charset="0"/>
                  </a:rPr>
                  <a:t>）</a:t>
                </a:r>
                <a:r>
                  <a:rPr lang="zh-CN" altLang="en-US" sz="1800" baseline="-30000">
                    <a:cs typeface="Times New Roman" pitchFamily="18" charset="0"/>
                  </a:rPr>
                  <a:t> </a:t>
                </a:r>
              </a:p>
            </p:txBody>
          </p:sp>
          <p:sp>
            <p:nvSpPr>
              <p:cNvPr id="55589" name="Rectangle 293"/>
              <p:cNvSpPr>
                <a:spLocks noChangeArrowheads="1"/>
              </p:cNvSpPr>
              <p:nvPr/>
            </p:nvSpPr>
            <p:spPr bwMode="auto">
              <a:xfrm>
                <a:off x="2846" y="1389"/>
                <a:ext cx="106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800">
                    <a:solidFill>
                      <a:srgbClr val="000000"/>
                    </a:solidFill>
                    <a:cs typeface="Times New Roman" pitchFamily="18" charset="0"/>
                  </a:rPr>
                  <a:t>一般（   </a:t>
                </a:r>
                <a:r>
                  <a:rPr lang="en-US" altLang="zh-CN" sz="1800" baseline="-30000">
                    <a:solidFill>
                      <a:srgbClr val="000000"/>
                    </a:solidFill>
                    <a:cs typeface="Times New Roman" pitchFamily="18" charset="0"/>
                  </a:rPr>
                  <a:t>2</a:t>
                </a:r>
                <a:r>
                  <a:rPr lang="zh-CN" altLang="en-US" sz="1800">
                    <a:solidFill>
                      <a:srgbClr val="000000"/>
                    </a:solidFill>
                    <a:cs typeface="Times New Roman" pitchFamily="18" charset="0"/>
                  </a:rPr>
                  <a:t>）</a:t>
                </a:r>
                <a:r>
                  <a:rPr lang="zh-CN" altLang="en-US" sz="1800" baseline="-30000">
                    <a:cs typeface="Times New Roman" pitchFamily="18" charset="0"/>
                  </a:rPr>
                  <a:t> </a:t>
                </a:r>
              </a:p>
            </p:txBody>
          </p:sp>
          <p:sp>
            <p:nvSpPr>
              <p:cNvPr id="55588" name="Rectangle 292"/>
              <p:cNvSpPr>
                <a:spLocks noChangeArrowheads="1"/>
              </p:cNvSpPr>
              <p:nvPr/>
            </p:nvSpPr>
            <p:spPr bwMode="auto">
              <a:xfrm>
                <a:off x="1809" y="1389"/>
                <a:ext cx="103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800">
                    <a:solidFill>
                      <a:srgbClr val="000000"/>
                    </a:solidFill>
                    <a:cs typeface="Times New Roman" pitchFamily="18" charset="0"/>
                  </a:rPr>
                  <a:t>无油（   </a:t>
                </a:r>
                <a:r>
                  <a:rPr lang="en-US" altLang="zh-CN" sz="1800" baseline="-30000">
                    <a:solidFill>
                      <a:srgbClr val="000000"/>
                    </a:solidFill>
                    <a:cs typeface="Times New Roman" pitchFamily="18" charset="0"/>
                  </a:rPr>
                  <a:t>1</a:t>
                </a:r>
                <a:r>
                  <a:rPr lang="zh-CN" altLang="en-US" sz="1800">
                    <a:solidFill>
                      <a:srgbClr val="000000"/>
                    </a:solidFill>
                    <a:cs typeface="Times New Roman" pitchFamily="18" charset="0"/>
                  </a:rPr>
                  <a:t>）</a:t>
                </a:r>
                <a:r>
                  <a:rPr lang="zh-CN" altLang="en-US" sz="1800" baseline="-30000">
                    <a:cs typeface="Times New Roman" pitchFamily="18" charset="0"/>
                  </a:rPr>
                  <a:t> </a:t>
                </a:r>
              </a:p>
            </p:txBody>
          </p:sp>
          <p:sp>
            <p:nvSpPr>
              <p:cNvPr id="55587" name="Rectangle 291"/>
              <p:cNvSpPr>
                <a:spLocks noChangeArrowheads="1"/>
              </p:cNvSpPr>
              <p:nvPr/>
            </p:nvSpPr>
            <p:spPr bwMode="auto">
              <a:xfrm>
                <a:off x="340" y="1389"/>
                <a:ext cx="1469"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800">
                    <a:cs typeface="Times New Roman" pitchFamily="18" charset="0"/>
                  </a:rPr>
                  <a:t>自然状态</a:t>
                </a:r>
                <a:endParaRPr lang="zh-CN" altLang="en-US" sz="1800">
                  <a:latin typeface="Arial" charset="0"/>
                </a:endParaRPr>
              </a:p>
            </p:txBody>
          </p:sp>
          <p:sp>
            <p:nvSpPr>
              <p:cNvPr id="55603" name="Line 307"/>
              <p:cNvSpPr>
                <a:spLocks noChangeShapeType="1"/>
              </p:cNvSpPr>
              <p:nvPr/>
            </p:nvSpPr>
            <p:spPr bwMode="auto">
              <a:xfrm>
                <a:off x="340" y="1389"/>
                <a:ext cx="476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604" name="Line 308"/>
              <p:cNvSpPr>
                <a:spLocks noChangeShapeType="1"/>
              </p:cNvSpPr>
              <p:nvPr/>
            </p:nvSpPr>
            <p:spPr bwMode="auto">
              <a:xfrm>
                <a:off x="340" y="2711"/>
                <a:ext cx="476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605" name="Line 309"/>
              <p:cNvSpPr>
                <a:spLocks noChangeShapeType="1"/>
              </p:cNvSpPr>
              <p:nvPr/>
            </p:nvSpPr>
            <p:spPr bwMode="auto">
              <a:xfrm>
                <a:off x="340" y="1389"/>
                <a:ext cx="0" cy="1322"/>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606" name="Line 310"/>
              <p:cNvSpPr>
                <a:spLocks noChangeShapeType="1"/>
              </p:cNvSpPr>
              <p:nvPr/>
            </p:nvSpPr>
            <p:spPr bwMode="auto">
              <a:xfrm>
                <a:off x="5103" y="1389"/>
                <a:ext cx="0" cy="1322"/>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609" name="Line 313"/>
              <p:cNvSpPr>
                <a:spLocks noChangeShapeType="1"/>
              </p:cNvSpPr>
              <p:nvPr/>
            </p:nvSpPr>
            <p:spPr bwMode="auto">
              <a:xfrm>
                <a:off x="340" y="1619"/>
                <a:ext cx="476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611" name="Line 315"/>
              <p:cNvSpPr>
                <a:spLocks noChangeShapeType="1"/>
              </p:cNvSpPr>
              <p:nvPr/>
            </p:nvSpPr>
            <p:spPr bwMode="auto">
              <a:xfrm>
                <a:off x="1809" y="1389"/>
                <a:ext cx="0" cy="1322"/>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614" name="Line 318"/>
              <p:cNvSpPr>
                <a:spLocks noChangeShapeType="1"/>
              </p:cNvSpPr>
              <p:nvPr/>
            </p:nvSpPr>
            <p:spPr bwMode="auto">
              <a:xfrm>
                <a:off x="2846" y="1389"/>
                <a:ext cx="0" cy="1322"/>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617" name="Line 321"/>
              <p:cNvSpPr>
                <a:spLocks noChangeShapeType="1"/>
              </p:cNvSpPr>
              <p:nvPr/>
            </p:nvSpPr>
            <p:spPr bwMode="auto">
              <a:xfrm>
                <a:off x="3912" y="1389"/>
                <a:ext cx="0" cy="1322"/>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621" name="Line 325"/>
              <p:cNvSpPr>
                <a:spLocks noChangeShapeType="1"/>
              </p:cNvSpPr>
              <p:nvPr/>
            </p:nvSpPr>
            <p:spPr bwMode="auto">
              <a:xfrm>
                <a:off x="340" y="2251"/>
                <a:ext cx="476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639" name="Line 343"/>
              <p:cNvSpPr>
                <a:spLocks noChangeShapeType="1"/>
              </p:cNvSpPr>
              <p:nvPr/>
            </p:nvSpPr>
            <p:spPr bwMode="auto">
              <a:xfrm>
                <a:off x="340" y="2481"/>
                <a:ext cx="476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682" name="Rectangle 386"/>
            <p:cNvSpPr>
              <a:spLocks noChangeArrowheads="1"/>
            </p:cNvSpPr>
            <p:nvPr/>
          </p:nvSpPr>
          <p:spPr bwMode="auto">
            <a:xfrm>
              <a:off x="1338" y="1661"/>
              <a:ext cx="4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概率</a:t>
              </a:r>
              <a:r>
                <a:rPr lang="zh-CN" altLang="en-US">
                  <a:latin typeface="Arial" charset="0"/>
                </a:rPr>
                <a:t> </a:t>
              </a:r>
            </a:p>
          </p:txBody>
        </p:sp>
        <p:sp>
          <p:nvSpPr>
            <p:cNvPr id="55683" name="Rectangle 387"/>
            <p:cNvSpPr>
              <a:spLocks noChangeArrowheads="1"/>
            </p:cNvSpPr>
            <p:nvPr/>
          </p:nvSpPr>
          <p:spPr bwMode="auto">
            <a:xfrm>
              <a:off x="385" y="1616"/>
              <a:ext cx="4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Arial" charset="0"/>
                </a:rPr>
                <a:t>收益 </a:t>
              </a:r>
            </a:p>
          </p:txBody>
        </p:sp>
        <p:sp>
          <p:nvSpPr>
            <p:cNvPr id="55684" name="Rectangle 388"/>
            <p:cNvSpPr>
              <a:spLocks noChangeArrowheads="1"/>
            </p:cNvSpPr>
            <p:nvPr/>
          </p:nvSpPr>
          <p:spPr bwMode="auto">
            <a:xfrm>
              <a:off x="340" y="2024"/>
              <a:ext cx="4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Arial" charset="0"/>
                </a:rPr>
                <a:t>方案 </a:t>
              </a:r>
            </a:p>
          </p:txBody>
        </p:sp>
        <p:graphicFrame>
          <p:nvGraphicFramePr>
            <p:cNvPr id="55685" name="Object 389"/>
            <p:cNvGraphicFramePr>
              <a:graphicFrameLocks noChangeAspect="1"/>
            </p:cNvGraphicFramePr>
            <p:nvPr/>
          </p:nvGraphicFramePr>
          <p:xfrm>
            <a:off x="2381" y="1389"/>
            <a:ext cx="155" cy="226"/>
          </p:xfrm>
          <a:graphic>
            <a:graphicData uri="http://schemas.openxmlformats.org/presentationml/2006/ole">
              <mc:AlternateContent xmlns:mc="http://schemas.openxmlformats.org/markup-compatibility/2006">
                <mc:Choice xmlns:v="urn:schemas-microsoft-com:vml" Requires="v">
                  <p:oleObj spid="_x0000_s55701" r:id="rId3" imgW="126725" imgH="177415" progId="Equation.DSMT4">
                    <p:embed/>
                  </p:oleObj>
                </mc:Choice>
                <mc:Fallback>
                  <p:oleObj r:id="rId3" imgW="126725" imgH="177415" progId="Equation.DSMT4">
                    <p:embed/>
                    <p:pic>
                      <p:nvPicPr>
                        <p:cNvPr id="0" name="Object 3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 y="1389"/>
                          <a:ext cx="155"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89" name="Object 393"/>
            <p:cNvGraphicFramePr>
              <a:graphicFrameLocks noChangeAspect="1"/>
            </p:cNvGraphicFramePr>
            <p:nvPr/>
          </p:nvGraphicFramePr>
          <p:xfrm>
            <a:off x="3424" y="1389"/>
            <a:ext cx="155" cy="226"/>
          </p:xfrm>
          <a:graphic>
            <a:graphicData uri="http://schemas.openxmlformats.org/presentationml/2006/ole">
              <mc:AlternateContent xmlns:mc="http://schemas.openxmlformats.org/markup-compatibility/2006">
                <mc:Choice xmlns:v="urn:schemas-microsoft-com:vml" Requires="v">
                  <p:oleObj spid="_x0000_s55702" r:id="rId5" imgW="126725" imgH="177415" progId="Equation.DSMT4">
                    <p:embed/>
                  </p:oleObj>
                </mc:Choice>
                <mc:Fallback>
                  <p:oleObj r:id="rId5" imgW="126725" imgH="177415" progId="Equation.DSMT4">
                    <p:embed/>
                    <p:pic>
                      <p:nvPicPr>
                        <p:cNvPr id="0" name="Object 3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1389"/>
                          <a:ext cx="155"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90" name="Object 394"/>
            <p:cNvGraphicFramePr>
              <a:graphicFrameLocks noChangeAspect="1"/>
            </p:cNvGraphicFramePr>
            <p:nvPr/>
          </p:nvGraphicFramePr>
          <p:xfrm>
            <a:off x="4694" y="1390"/>
            <a:ext cx="155" cy="226"/>
          </p:xfrm>
          <a:graphic>
            <a:graphicData uri="http://schemas.openxmlformats.org/presentationml/2006/ole">
              <mc:AlternateContent xmlns:mc="http://schemas.openxmlformats.org/markup-compatibility/2006">
                <mc:Choice xmlns:v="urn:schemas-microsoft-com:vml" Requires="v">
                  <p:oleObj spid="_x0000_s55703" r:id="rId6" imgW="126725" imgH="177415" progId="Equation.DSMT4">
                    <p:embed/>
                  </p:oleObj>
                </mc:Choice>
                <mc:Fallback>
                  <p:oleObj r:id="rId6" imgW="126725" imgH="177415" progId="Equation.DSMT4">
                    <p:embed/>
                    <p:pic>
                      <p:nvPicPr>
                        <p:cNvPr id="0" name="Object 3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 y="1390"/>
                          <a:ext cx="155"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91" name="Object 395"/>
            <p:cNvGraphicFramePr>
              <a:graphicFrameLocks noChangeAspect="1"/>
            </p:cNvGraphicFramePr>
            <p:nvPr/>
          </p:nvGraphicFramePr>
          <p:xfrm>
            <a:off x="2109" y="1797"/>
            <a:ext cx="155" cy="226"/>
          </p:xfrm>
          <a:graphic>
            <a:graphicData uri="http://schemas.openxmlformats.org/presentationml/2006/ole">
              <mc:AlternateContent xmlns:mc="http://schemas.openxmlformats.org/markup-compatibility/2006">
                <mc:Choice xmlns:v="urn:schemas-microsoft-com:vml" Requires="v">
                  <p:oleObj spid="_x0000_s55704" r:id="rId7" imgW="126725" imgH="177415" progId="Equation.DSMT4">
                    <p:embed/>
                  </p:oleObj>
                </mc:Choice>
                <mc:Fallback>
                  <p:oleObj r:id="rId7" imgW="126725" imgH="177415" progId="Equation.DSMT4">
                    <p:embed/>
                    <p:pic>
                      <p:nvPicPr>
                        <p:cNvPr id="0" name="Object 3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 y="1797"/>
                          <a:ext cx="155"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92" name="Object 396"/>
            <p:cNvGraphicFramePr>
              <a:graphicFrameLocks noChangeAspect="1"/>
            </p:cNvGraphicFramePr>
            <p:nvPr/>
          </p:nvGraphicFramePr>
          <p:xfrm>
            <a:off x="3152" y="1798"/>
            <a:ext cx="155" cy="226"/>
          </p:xfrm>
          <a:graphic>
            <a:graphicData uri="http://schemas.openxmlformats.org/presentationml/2006/ole">
              <mc:AlternateContent xmlns:mc="http://schemas.openxmlformats.org/markup-compatibility/2006">
                <mc:Choice xmlns:v="urn:schemas-microsoft-com:vml" Requires="v">
                  <p:oleObj spid="_x0000_s55705" r:id="rId8" imgW="126725" imgH="177415" progId="Equation.DSMT4">
                    <p:embed/>
                  </p:oleObj>
                </mc:Choice>
                <mc:Fallback>
                  <p:oleObj r:id="rId8" imgW="126725" imgH="177415" progId="Equation.DSMT4">
                    <p:embed/>
                    <p:pic>
                      <p:nvPicPr>
                        <p:cNvPr id="0" name="Object 3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1798"/>
                          <a:ext cx="155"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93" name="Object 397"/>
            <p:cNvGraphicFramePr>
              <a:graphicFrameLocks noChangeAspect="1"/>
            </p:cNvGraphicFramePr>
            <p:nvPr/>
          </p:nvGraphicFramePr>
          <p:xfrm>
            <a:off x="4286" y="1797"/>
            <a:ext cx="155" cy="226"/>
          </p:xfrm>
          <a:graphic>
            <a:graphicData uri="http://schemas.openxmlformats.org/presentationml/2006/ole">
              <mc:AlternateContent xmlns:mc="http://schemas.openxmlformats.org/markup-compatibility/2006">
                <mc:Choice xmlns:v="urn:schemas-microsoft-com:vml" Requires="v">
                  <p:oleObj spid="_x0000_s55706" r:id="rId9" imgW="126725" imgH="177415" progId="Equation.DSMT4">
                    <p:embed/>
                  </p:oleObj>
                </mc:Choice>
                <mc:Fallback>
                  <p:oleObj r:id="rId9" imgW="126725" imgH="177415" progId="Equation.DSMT4">
                    <p:embed/>
                    <p:pic>
                      <p:nvPicPr>
                        <p:cNvPr id="0" name="Object 3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 y="1797"/>
                          <a:ext cx="155"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94" name="Object 398"/>
            <p:cNvGraphicFramePr>
              <a:graphicFrameLocks noChangeAspect="1"/>
            </p:cNvGraphicFramePr>
            <p:nvPr/>
          </p:nvGraphicFramePr>
          <p:xfrm>
            <a:off x="1111" y="2251"/>
            <a:ext cx="226" cy="212"/>
          </p:xfrm>
          <a:graphic>
            <a:graphicData uri="http://schemas.openxmlformats.org/presentationml/2006/ole">
              <mc:AlternateContent xmlns:mc="http://schemas.openxmlformats.org/markup-compatibility/2006">
                <mc:Choice xmlns:v="urn:schemas-microsoft-com:vml" Requires="v">
                  <p:oleObj spid="_x0000_s55707" r:id="rId10" imgW="152334" imgH="139639" progId="Equation.DSMT4">
                    <p:embed/>
                  </p:oleObj>
                </mc:Choice>
                <mc:Fallback>
                  <p:oleObj r:id="rId10" imgW="152334" imgH="139639" progId="Equation.DSMT4">
                    <p:embed/>
                    <p:pic>
                      <p:nvPicPr>
                        <p:cNvPr id="0" name="Object 3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1" y="2251"/>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696" name="Object 400"/>
            <p:cNvGraphicFramePr>
              <a:graphicFrameLocks noChangeAspect="1"/>
            </p:cNvGraphicFramePr>
            <p:nvPr/>
          </p:nvGraphicFramePr>
          <p:xfrm>
            <a:off x="1156" y="2478"/>
            <a:ext cx="226" cy="212"/>
          </p:xfrm>
          <a:graphic>
            <a:graphicData uri="http://schemas.openxmlformats.org/presentationml/2006/ole">
              <mc:AlternateContent xmlns:mc="http://schemas.openxmlformats.org/markup-compatibility/2006">
                <mc:Choice xmlns:v="urn:schemas-microsoft-com:vml" Requires="v">
                  <p:oleObj spid="_x0000_s55708" r:id="rId12" imgW="152334" imgH="139639" progId="Equation.DSMT4">
                    <p:embed/>
                  </p:oleObj>
                </mc:Choice>
                <mc:Fallback>
                  <p:oleObj r:id="rId12" imgW="152334" imgH="139639" progId="Equation.DSMT4">
                    <p:embed/>
                    <p:pic>
                      <p:nvPicPr>
                        <p:cNvPr id="0" name="Object 4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6" y="2478"/>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5699" name="Rectangle 403"/>
          <p:cNvSpPr>
            <a:spLocks noChangeArrowheads="1"/>
          </p:cNvSpPr>
          <p:nvPr/>
        </p:nvSpPr>
        <p:spPr bwMode="auto">
          <a:xfrm>
            <a:off x="468313" y="4760913"/>
            <a:ext cx="3506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问：决策者应如何作出决策？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5301"/>
                                        </p:tgtEl>
                                        <p:attrNameLst>
                                          <p:attrName>style.visibility</p:attrName>
                                        </p:attrNameLst>
                                      </p:cBhvr>
                                      <p:to>
                                        <p:strVal val="visible"/>
                                      </p:to>
                                    </p:set>
                                    <p:anim calcmode="lin" valueType="num">
                                      <p:cBhvr additive="base">
                                        <p:cTn id="7" dur="500" fill="hold"/>
                                        <p:tgtEl>
                                          <p:spTgt spid="55301"/>
                                        </p:tgtEl>
                                        <p:attrNameLst>
                                          <p:attrName>ppt_x</p:attrName>
                                        </p:attrNameLst>
                                      </p:cBhvr>
                                      <p:tavLst>
                                        <p:tav tm="0">
                                          <p:val>
                                            <p:strVal val="0-#ppt_w/2"/>
                                          </p:val>
                                        </p:tav>
                                        <p:tav tm="100000">
                                          <p:val>
                                            <p:strVal val="#ppt_x"/>
                                          </p:val>
                                        </p:tav>
                                      </p:tavLst>
                                    </p:anim>
                                    <p:anim calcmode="lin" valueType="num">
                                      <p:cBhvr additive="base">
                                        <p:cTn id="8" dur="500" fill="hold"/>
                                        <p:tgtEl>
                                          <p:spTgt spid="553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303"/>
                                        </p:tgtEl>
                                        <p:attrNameLst>
                                          <p:attrName>style.visibility</p:attrName>
                                        </p:attrNameLst>
                                      </p:cBhvr>
                                      <p:to>
                                        <p:strVal val="visible"/>
                                      </p:to>
                                    </p:set>
                                    <p:anim calcmode="lin" valueType="num">
                                      <p:cBhvr additive="base">
                                        <p:cTn id="13" dur="500" fill="hold"/>
                                        <p:tgtEl>
                                          <p:spTgt spid="55303"/>
                                        </p:tgtEl>
                                        <p:attrNameLst>
                                          <p:attrName>ppt_x</p:attrName>
                                        </p:attrNameLst>
                                      </p:cBhvr>
                                      <p:tavLst>
                                        <p:tav tm="0">
                                          <p:val>
                                            <p:strVal val="0-#ppt_w/2"/>
                                          </p:val>
                                        </p:tav>
                                        <p:tav tm="100000">
                                          <p:val>
                                            <p:strVal val="#ppt_x"/>
                                          </p:val>
                                        </p:tav>
                                      </p:tavLst>
                                    </p:anim>
                                    <p:anim calcmode="lin" valueType="num">
                                      <p:cBhvr additive="base">
                                        <p:cTn id="14" dur="500" fill="hold"/>
                                        <p:tgtEl>
                                          <p:spTgt spid="553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5700"/>
                                        </p:tgtEl>
                                        <p:attrNameLst>
                                          <p:attrName>style.visibility</p:attrName>
                                        </p:attrNameLst>
                                      </p:cBhvr>
                                      <p:to>
                                        <p:strVal val="visible"/>
                                      </p:to>
                                    </p:set>
                                    <p:anim calcmode="lin" valueType="num">
                                      <p:cBhvr additive="base">
                                        <p:cTn id="19" dur="500" fill="hold"/>
                                        <p:tgtEl>
                                          <p:spTgt spid="55700"/>
                                        </p:tgtEl>
                                        <p:attrNameLst>
                                          <p:attrName>ppt_x</p:attrName>
                                        </p:attrNameLst>
                                      </p:cBhvr>
                                      <p:tavLst>
                                        <p:tav tm="0">
                                          <p:val>
                                            <p:strVal val="0-#ppt_w/2"/>
                                          </p:val>
                                        </p:tav>
                                        <p:tav tm="100000">
                                          <p:val>
                                            <p:strVal val="#ppt_x"/>
                                          </p:val>
                                        </p:tav>
                                      </p:tavLst>
                                    </p:anim>
                                    <p:anim calcmode="lin" valueType="num">
                                      <p:cBhvr additive="base">
                                        <p:cTn id="20" dur="500" fill="hold"/>
                                        <p:tgtEl>
                                          <p:spTgt spid="5570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5699"/>
                                        </p:tgtEl>
                                        <p:attrNameLst>
                                          <p:attrName>style.visibility</p:attrName>
                                        </p:attrNameLst>
                                      </p:cBhvr>
                                      <p:to>
                                        <p:strVal val="visible"/>
                                      </p:to>
                                    </p:set>
                                    <p:anim calcmode="lin" valueType="num">
                                      <p:cBhvr additive="base">
                                        <p:cTn id="25" dur="500" fill="hold"/>
                                        <p:tgtEl>
                                          <p:spTgt spid="55699"/>
                                        </p:tgtEl>
                                        <p:attrNameLst>
                                          <p:attrName>ppt_x</p:attrName>
                                        </p:attrNameLst>
                                      </p:cBhvr>
                                      <p:tavLst>
                                        <p:tav tm="0">
                                          <p:val>
                                            <p:strVal val="0-#ppt_w/2"/>
                                          </p:val>
                                        </p:tav>
                                        <p:tav tm="100000">
                                          <p:val>
                                            <p:strVal val="#ppt_x"/>
                                          </p:val>
                                        </p:tav>
                                      </p:tavLst>
                                    </p:anim>
                                    <p:anim calcmode="lin" valueType="num">
                                      <p:cBhvr additive="base">
                                        <p:cTn id="26" dur="500" fill="hold"/>
                                        <p:tgtEl>
                                          <p:spTgt spid="556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p:bldP spid="55303" grpId="0"/>
      <p:bldP spid="5569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9" name="Rectangle 19"/>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342" name="Rectangle 22"/>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6344" name="Group 24"/>
          <p:cNvGrpSpPr>
            <a:grpSpLocks/>
          </p:cNvGrpSpPr>
          <p:nvPr/>
        </p:nvGrpSpPr>
        <p:grpSpPr bwMode="auto">
          <a:xfrm>
            <a:off x="447675" y="461963"/>
            <a:ext cx="8156575" cy="1311275"/>
            <a:chOff x="282" y="291"/>
            <a:chExt cx="5138" cy="826"/>
          </a:xfrm>
        </p:grpSpPr>
        <p:sp>
          <p:nvSpPr>
            <p:cNvPr id="56337" name="Text Box 17"/>
            <p:cNvSpPr txBox="1">
              <a:spLocks noChangeArrowheads="1"/>
            </p:cNvSpPr>
            <p:nvPr/>
          </p:nvSpPr>
          <p:spPr bwMode="auto">
            <a:xfrm>
              <a:off x="282" y="291"/>
              <a:ext cx="513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解：由题意可以看出，决策问题应包含三方面信息：状态集合</a:t>
              </a:r>
            </a:p>
            <a:p>
              <a:r>
                <a:rPr lang="en-US" altLang="zh-CN" i="1">
                  <a:solidFill>
                    <a:srgbClr val="000000"/>
                  </a:solidFill>
                  <a:cs typeface="Times New Roman" pitchFamily="18" charset="0"/>
                </a:rPr>
                <a:t>Q</a:t>
              </a:r>
              <a:r>
                <a:rPr lang="en-US" altLang="zh-CN">
                  <a:solidFill>
                    <a:srgbClr val="000000"/>
                  </a:solidFill>
                  <a:cs typeface="Times New Roman" pitchFamily="18" charset="0"/>
                </a:rPr>
                <a:t>={    </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     </a:t>
              </a:r>
              <a:r>
                <a:rPr lang="en-US" altLang="zh-CN" i="1" baseline="-30000">
                  <a:solidFill>
                    <a:srgbClr val="000000"/>
                  </a:solidFill>
                  <a:cs typeface="Times New Roman" pitchFamily="18" charset="0"/>
                </a:rPr>
                <a:t>n</a:t>
              </a:r>
              <a:r>
                <a:rPr lang="en-US" altLang="zh-CN">
                  <a:solidFill>
                    <a:srgbClr val="000000"/>
                  </a:solidFill>
                  <a:cs typeface="Times New Roman" pitchFamily="18" charset="0"/>
                </a:rPr>
                <a:t>}</a:t>
              </a:r>
              <a:r>
                <a:rPr lang="zh-CN" altLang="en-US">
                  <a:solidFill>
                    <a:srgbClr val="000000"/>
                  </a:solidFill>
                  <a:cs typeface="Times New Roman" pitchFamily="18" charset="0"/>
                </a:rPr>
                <a:t>、策略集合</a:t>
              </a:r>
              <a:r>
                <a:rPr lang="en-US" altLang="zh-CN" i="1">
                  <a:solidFill>
                    <a:srgbClr val="000000"/>
                  </a:solidFill>
                  <a:cs typeface="Times New Roman" pitchFamily="18" charset="0"/>
                </a:rPr>
                <a:t>A</a:t>
              </a:r>
              <a:r>
                <a:rPr lang="en-US" altLang="zh-CN">
                  <a:solidFill>
                    <a:srgbClr val="000000"/>
                  </a:solidFill>
                  <a:cs typeface="Times New Roman" pitchFamily="18" charset="0"/>
                </a:rPr>
                <a:t> = {    </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     </a:t>
              </a:r>
              <a:r>
                <a:rPr lang="en-US" altLang="zh-CN" i="1" baseline="-30000">
                  <a:solidFill>
                    <a:srgbClr val="000000"/>
                  </a:solidFill>
                  <a:cs typeface="Times New Roman" pitchFamily="18" charset="0"/>
                </a:rPr>
                <a:t>m</a:t>
              </a:r>
              <a:r>
                <a:rPr lang="en-US" altLang="zh-CN">
                  <a:solidFill>
                    <a:srgbClr val="000000"/>
                  </a:solidFill>
                  <a:cs typeface="Times New Roman" pitchFamily="18" charset="0"/>
                </a:rPr>
                <a:t>}</a:t>
              </a:r>
              <a:r>
                <a:rPr lang="zh-CN" altLang="en-US">
                  <a:solidFill>
                    <a:srgbClr val="000000"/>
                  </a:solidFill>
                  <a:cs typeface="Times New Roman" pitchFamily="18" charset="0"/>
                </a:rPr>
                <a:t>及收益</a:t>
              </a:r>
              <a:r>
                <a:rPr lang="en-US" altLang="zh-CN" i="1">
                  <a:solidFill>
                    <a:srgbClr val="000000"/>
                  </a:solidFill>
                  <a:cs typeface="Times New Roman" pitchFamily="18" charset="0"/>
                </a:rPr>
                <a:t>R</a:t>
              </a:r>
              <a:r>
                <a:rPr lang="en-US" altLang="zh-CN">
                  <a:solidFill>
                    <a:srgbClr val="000000"/>
                  </a:solidFill>
                  <a:cs typeface="Times New Roman" pitchFamily="18" charset="0"/>
                </a:rPr>
                <a:t> = {</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ij</a:t>
              </a:r>
              <a:r>
                <a:rPr lang="en-US" altLang="zh-CN">
                  <a:solidFill>
                    <a:srgbClr val="000000"/>
                  </a:solidFill>
                  <a:cs typeface="Times New Roman" pitchFamily="18" charset="0"/>
                </a:rPr>
                <a:t>}</a:t>
              </a:r>
              <a:r>
                <a:rPr lang="zh-CN" altLang="en-US">
                  <a:solidFill>
                    <a:srgbClr val="000000"/>
                  </a:solidFill>
                  <a:cs typeface="Times New Roman" pitchFamily="18" charset="0"/>
                </a:rPr>
                <a:t>，其中</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ij</a:t>
              </a:r>
              <a:r>
                <a:rPr lang="zh-CN" altLang="en-US">
                  <a:solidFill>
                    <a:srgbClr val="000000"/>
                  </a:solidFill>
                  <a:cs typeface="Times New Roman" pitchFamily="18" charset="0"/>
                </a:rPr>
                <a:t>表示如果决策者选取策略</a:t>
              </a:r>
              <a:r>
                <a:rPr lang="en-US" altLang="zh-CN" i="1" baseline="-30000">
                  <a:solidFill>
                    <a:srgbClr val="000000"/>
                  </a:solidFill>
                  <a:cs typeface="Times New Roman" pitchFamily="18" charset="0"/>
                </a:rPr>
                <a:t>i</a:t>
              </a:r>
              <a:r>
                <a:rPr lang="zh-CN" altLang="en-US">
                  <a:solidFill>
                    <a:srgbClr val="000000"/>
                  </a:solidFill>
                  <a:cs typeface="Times New Roman" pitchFamily="18" charset="0"/>
                </a:rPr>
                <a:t>而出现的状态为</a:t>
              </a:r>
              <a:r>
                <a:rPr lang="en-US" altLang="zh-CN" i="1" baseline="-30000">
                  <a:solidFill>
                    <a:srgbClr val="000000"/>
                  </a:solidFill>
                  <a:cs typeface="Times New Roman" pitchFamily="18" charset="0"/>
                </a:rPr>
                <a:t>j</a:t>
              </a:r>
              <a:r>
                <a:rPr lang="zh-CN" altLang="en-US">
                  <a:solidFill>
                    <a:srgbClr val="000000"/>
                  </a:solidFill>
                  <a:cs typeface="Times New Roman" pitchFamily="18" charset="0"/>
                </a:rPr>
                <a:t>，则决策者的收益值为</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ij</a:t>
              </a:r>
              <a:r>
                <a:rPr lang="zh-CN" altLang="en-US">
                  <a:solidFill>
                    <a:srgbClr val="000000"/>
                  </a:solidFill>
                  <a:cs typeface="Times New Roman" pitchFamily="18" charset="0"/>
                </a:rPr>
                <a:t>（当</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ij</a:t>
              </a:r>
              <a:r>
                <a:rPr lang="zh-CN" altLang="en-US">
                  <a:solidFill>
                    <a:srgbClr val="000000"/>
                  </a:solidFill>
                  <a:cs typeface="Times New Roman" pitchFamily="18" charset="0"/>
                </a:rPr>
                <a:t>为负值时表示损失值）。</a:t>
              </a:r>
            </a:p>
          </p:txBody>
        </p:sp>
        <p:graphicFrame>
          <p:nvGraphicFramePr>
            <p:cNvPr id="56338" name="Object 18"/>
            <p:cNvGraphicFramePr>
              <a:graphicFrameLocks noChangeAspect="1"/>
            </p:cNvGraphicFramePr>
            <p:nvPr/>
          </p:nvGraphicFramePr>
          <p:xfrm>
            <a:off x="637" y="482"/>
            <a:ext cx="156" cy="227"/>
          </p:xfrm>
          <a:graphic>
            <a:graphicData uri="http://schemas.openxmlformats.org/presentationml/2006/ole">
              <mc:AlternateContent xmlns:mc="http://schemas.openxmlformats.org/markup-compatibility/2006">
                <mc:Choice xmlns:v="urn:schemas-microsoft-com:vml" Requires="v">
                  <p:oleObj spid="_x0000_s56349" r:id="rId3" imgW="126725" imgH="177415" progId="Equation.DSMT4">
                    <p:embed/>
                  </p:oleObj>
                </mc:Choice>
                <mc:Fallback>
                  <p:oleObj r:id="rId3" imgW="126725" imgH="177415"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 y="482"/>
                          <a:ext cx="15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40" name="Object 20"/>
            <p:cNvGraphicFramePr>
              <a:graphicFrameLocks noChangeAspect="1"/>
            </p:cNvGraphicFramePr>
            <p:nvPr/>
          </p:nvGraphicFramePr>
          <p:xfrm>
            <a:off x="1136" y="482"/>
            <a:ext cx="156" cy="227"/>
          </p:xfrm>
          <a:graphic>
            <a:graphicData uri="http://schemas.openxmlformats.org/presentationml/2006/ole">
              <mc:AlternateContent xmlns:mc="http://schemas.openxmlformats.org/markup-compatibility/2006">
                <mc:Choice xmlns:v="urn:schemas-microsoft-com:vml" Requires="v">
                  <p:oleObj spid="_x0000_s56350" r:id="rId5" imgW="126725" imgH="177415" progId="Equation.DSMT4">
                    <p:embed/>
                  </p:oleObj>
                </mc:Choice>
                <mc:Fallback>
                  <p:oleObj r:id="rId5" imgW="126725" imgH="177415"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 y="482"/>
                          <a:ext cx="15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41" name="Object 21"/>
            <p:cNvGraphicFramePr>
              <a:graphicFrameLocks noChangeAspect="1"/>
            </p:cNvGraphicFramePr>
            <p:nvPr/>
          </p:nvGraphicFramePr>
          <p:xfrm>
            <a:off x="2557" y="527"/>
            <a:ext cx="187" cy="175"/>
          </p:xfrm>
          <a:graphic>
            <a:graphicData uri="http://schemas.openxmlformats.org/presentationml/2006/ole">
              <mc:AlternateContent xmlns:mc="http://schemas.openxmlformats.org/markup-compatibility/2006">
                <mc:Choice xmlns:v="urn:schemas-microsoft-com:vml" Requires="v">
                  <p:oleObj spid="_x0000_s56351" r:id="rId6" imgW="152334" imgH="139639" progId="Equation.DSMT4">
                    <p:embed/>
                  </p:oleObj>
                </mc:Choice>
                <mc:Fallback>
                  <p:oleObj r:id="rId6" imgW="152334" imgH="139639"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7" y="527"/>
                          <a:ext cx="187" cy="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43" name="Object 23"/>
            <p:cNvGraphicFramePr>
              <a:graphicFrameLocks noChangeAspect="1"/>
            </p:cNvGraphicFramePr>
            <p:nvPr/>
          </p:nvGraphicFramePr>
          <p:xfrm>
            <a:off x="3016" y="527"/>
            <a:ext cx="187" cy="175"/>
          </p:xfrm>
          <a:graphic>
            <a:graphicData uri="http://schemas.openxmlformats.org/presentationml/2006/ole">
              <mc:AlternateContent xmlns:mc="http://schemas.openxmlformats.org/markup-compatibility/2006">
                <mc:Choice xmlns:v="urn:schemas-microsoft-com:vml" Requires="v">
                  <p:oleObj spid="_x0000_s56352" r:id="rId8" imgW="152334" imgH="139639" progId="Equation.DSMT4">
                    <p:embed/>
                  </p:oleObj>
                </mc:Choice>
                <mc:Fallback>
                  <p:oleObj r:id="rId8" imgW="152334" imgH="139639" progId="Equation.DSMT4">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6" y="527"/>
                          <a:ext cx="187" cy="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6346" name="Rectangle 26"/>
          <p:cNvSpPr>
            <a:spLocks noChangeArrowheads="1"/>
          </p:cNvSpPr>
          <p:nvPr/>
        </p:nvSpPr>
        <p:spPr bwMode="auto">
          <a:xfrm>
            <a:off x="468313" y="1935163"/>
            <a:ext cx="8207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8000"/>
                </a:solidFill>
                <a:cs typeface="Times New Roman" pitchFamily="18" charset="0"/>
              </a:rPr>
              <a:t>决策问题按自然状态的不同情况，常被分为三种类型：确定型、风险型（或随机型）和不确定型。</a:t>
            </a:r>
          </a:p>
        </p:txBody>
      </p:sp>
      <p:sp>
        <p:nvSpPr>
          <p:cNvPr id="56348" name="Rectangle 28"/>
          <p:cNvSpPr>
            <a:spLocks noChangeArrowheads="1"/>
          </p:cNvSpPr>
          <p:nvPr/>
        </p:nvSpPr>
        <p:spPr bwMode="auto">
          <a:xfrm>
            <a:off x="466725" y="2927350"/>
            <a:ext cx="8208963"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确定型决策是只存在一种可能自然状态的决策问题。这种决策问题的结构较为简单，决策者只需比较各种方案，确定哪一方案最优即可。值得一提的是策略集也可以是无限集，例如，线性规划就可行看成一个策略集是限集的确定型决策，问题要求决策者从可行解集合（策略集）中挑选出最优解。确定型决策的求解并非全是简单的，但由于这些问题一般均有其自己的专门算法，本节不准备再作介绍。在本节中，我们主要讨论风险型与不确定型决策，并介绍它们的求解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56344"/>
                                        </p:tgtEl>
                                        <p:attrNameLst>
                                          <p:attrName>style.visibility</p:attrName>
                                        </p:attrNameLst>
                                      </p:cBhvr>
                                      <p:to>
                                        <p:strVal val="visible"/>
                                      </p:to>
                                    </p:set>
                                    <p:anim calcmode="lin" valueType="num">
                                      <p:cBhvr additive="base">
                                        <p:cTn id="7" dur="500" fill="hold"/>
                                        <p:tgtEl>
                                          <p:spTgt spid="56344"/>
                                        </p:tgtEl>
                                        <p:attrNameLst>
                                          <p:attrName>ppt_x</p:attrName>
                                        </p:attrNameLst>
                                      </p:cBhvr>
                                      <p:tavLst>
                                        <p:tav tm="0">
                                          <p:val>
                                            <p:strVal val="1+#ppt_w/2"/>
                                          </p:val>
                                        </p:tav>
                                        <p:tav tm="100000">
                                          <p:val>
                                            <p:strVal val="#ppt_x"/>
                                          </p:val>
                                        </p:tav>
                                      </p:tavLst>
                                    </p:anim>
                                    <p:anim calcmode="lin" valueType="num">
                                      <p:cBhvr additive="base">
                                        <p:cTn id="8" dur="500" fill="hold"/>
                                        <p:tgtEl>
                                          <p:spTgt spid="563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6346"/>
                                        </p:tgtEl>
                                        <p:attrNameLst>
                                          <p:attrName>style.visibility</p:attrName>
                                        </p:attrNameLst>
                                      </p:cBhvr>
                                      <p:to>
                                        <p:strVal val="visible"/>
                                      </p:to>
                                    </p:set>
                                    <p:anim calcmode="lin" valueType="num">
                                      <p:cBhvr additive="base">
                                        <p:cTn id="13" dur="500" fill="hold"/>
                                        <p:tgtEl>
                                          <p:spTgt spid="56346"/>
                                        </p:tgtEl>
                                        <p:attrNameLst>
                                          <p:attrName>ppt_x</p:attrName>
                                        </p:attrNameLst>
                                      </p:cBhvr>
                                      <p:tavLst>
                                        <p:tav tm="0">
                                          <p:val>
                                            <p:strVal val="1+#ppt_w/2"/>
                                          </p:val>
                                        </p:tav>
                                        <p:tav tm="100000">
                                          <p:val>
                                            <p:strVal val="#ppt_x"/>
                                          </p:val>
                                        </p:tav>
                                      </p:tavLst>
                                    </p:anim>
                                    <p:anim calcmode="lin" valueType="num">
                                      <p:cBhvr additive="base">
                                        <p:cTn id="14" dur="500" fill="hold"/>
                                        <p:tgtEl>
                                          <p:spTgt spid="563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348"/>
                                        </p:tgtEl>
                                        <p:attrNameLst>
                                          <p:attrName>style.visibility</p:attrName>
                                        </p:attrNameLst>
                                      </p:cBhvr>
                                      <p:to>
                                        <p:strVal val="visible"/>
                                      </p:to>
                                    </p:set>
                                    <p:anim calcmode="lin" valueType="num">
                                      <p:cBhvr additive="base">
                                        <p:cTn id="19" dur="500" fill="hold"/>
                                        <p:tgtEl>
                                          <p:spTgt spid="56348"/>
                                        </p:tgtEl>
                                        <p:attrNameLst>
                                          <p:attrName>ppt_x</p:attrName>
                                        </p:attrNameLst>
                                      </p:cBhvr>
                                      <p:tavLst>
                                        <p:tav tm="0">
                                          <p:val>
                                            <p:strVal val="#ppt_x"/>
                                          </p:val>
                                        </p:tav>
                                        <p:tav tm="100000">
                                          <p:val>
                                            <p:strVal val="#ppt_x"/>
                                          </p:val>
                                        </p:tav>
                                      </p:tavLst>
                                    </p:anim>
                                    <p:anim calcmode="lin" valueType="num">
                                      <p:cBhvr additive="base">
                                        <p:cTn id="20" dur="500" fill="hold"/>
                                        <p:tgtEl>
                                          <p:spTgt spid="56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6" grpId="0"/>
      <p:bldP spid="5634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5"/>
          <p:cNvSpPr>
            <a:spLocks noChangeArrowheads="1"/>
          </p:cNvSpPr>
          <p:nvPr/>
        </p:nvSpPr>
        <p:spPr bwMode="auto">
          <a:xfrm>
            <a:off x="323850" y="404813"/>
            <a:ext cx="3667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solidFill>
                  <a:srgbClr val="FF5050"/>
                </a:solidFill>
                <a:cs typeface="Times New Roman" pitchFamily="18" charset="0"/>
              </a:rPr>
              <a:t>一、风险型决策问题</a:t>
            </a:r>
          </a:p>
        </p:txBody>
      </p:sp>
      <p:sp>
        <p:nvSpPr>
          <p:cNvPr id="57351" name="Rectangle 7"/>
          <p:cNvSpPr>
            <a:spLocks noChangeArrowheads="1"/>
          </p:cNvSpPr>
          <p:nvPr/>
        </p:nvSpPr>
        <p:spPr bwMode="auto">
          <a:xfrm>
            <a:off x="395288" y="908050"/>
            <a:ext cx="83534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cs typeface="Times New Roman" pitchFamily="18" charset="0"/>
              </a:rPr>
              <a:t>    </a:t>
            </a:r>
            <a:r>
              <a:rPr lang="zh-CN" altLang="en-US">
                <a:cs typeface="Times New Roman" pitchFamily="18" charset="0"/>
              </a:rPr>
              <a:t>在风险型决策问题中存在着两种以上可能出现的自然状态。决策者不知道究竟会出现哪一种状态，但知道各种状态出现的概率有多大。例如，例</a:t>
            </a:r>
            <a:r>
              <a:rPr lang="en-US" altLang="zh-CN">
                <a:cs typeface="Times New Roman" pitchFamily="18" charset="0"/>
              </a:rPr>
              <a:t>8.8</a:t>
            </a:r>
            <a:r>
              <a:rPr lang="zh-CN" altLang="en-US">
                <a:cs typeface="Times New Roman" pitchFamily="18" charset="0"/>
              </a:rPr>
              <a:t>就是一个风险型决策问题。</a:t>
            </a:r>
          </a:p>
        </p:txBody>
      </p:sp>
      <p:sp>
        <p:nvSpPr>
          <p:cNvPr id="57354" name="Rectangle 10"/>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7356" name="Group 12"/>
          <p:cNvGrpSpPr>
            <a:grpSpLocks/>
          </p:cNvGrpSpPr>
          <p:nvPr/>
        </p:nvGrpSpPr>
        <p:grpSpPr bwMode="auto">
          <a:xfrm>
            <a:off x="395288" y="1916113"/>
            <a:ext cx="8353425" cy="1006475"/>
            <a:chOff x="249" y="1207"/>
            <a:chExt cx="5262" cy="634"/>
          </a:xfrm>
        </p:grpSpPr>
        <p:sp>
          <p:nvSpPr>
            <p:cNvPr id="57352" name="Text Box 8"/>
            <p:cNvSpPr txBox="1">
              <a:spLocks noChangeArrowheads="1"/>
            </p:cNvSpPr>
            <p:nvPr/>
          </p:nvSpPr>
          <p:spPr bwMode="auto">
            <a:xfrm>
              <a:off x="249" y="1207"/>
              <a:ext cx="526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对于风险型决策问题，最常用的决策方法是期望值法，即根据各方案的期望收益或期望损失来评估各方案的优劣并据此作出决策。如对例</a:t>
              </a:r>
              <a:r>
                <a:rPr lang="en-US" altLang="zh-CN">
                  <a:solidFill>
                    <a:srgbClr val="000000"/>
                  </a:solidFill>
                  <a:cs typeface="Times New Roman" pitchFamily="18" charset="0"/>
                </a:rPr>
                <a:t>1</a:t>
              </a:r>
              <a:r>
                <a:rPr lang="zh-CN" altLang="en-US">
                  <a:solidFill>
                    <a:srgbClr val="000000"/>
                  </a:solidFill>
                  <a:cs typeface="Times New Roman" pitchFamily="18" charset="0"/>
                </a:rPr>
                <a:t>，分别求出方案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（钻井）和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（不钻井）的期望收益值：</a:t>
              </a:r>
            </a:p>
          </p:txBody>
        </p:sp>
        <p:graphicFrame>
          <p:nvGraphicFramePr>
            <p:cNvPr id="57353" name="Object 9"/>
            <p:cNvGraphicFramePr>
              <a:graphicFrameLocks noChangeAspect="1"/>
            </p:cNvGraphicFramePr>
            <p:nvPr/>
          </p:nvGraphicFramePr>
          <p:xfrm>
            <a:off x="1111" y="1627"/>
            <a:ext cx="181" cy="170"/>
          </p:xfrm>
          <a:graphic>
            <a:graphicData uri="http://schemas.openxmlformats.org/presentationml/2006/ole">
              <mc:AlternateContent xmlns:mc="http://schemas.openxmlformats.org/markup-compatibility/2006">
                <mc:Choice xmlns:v="urn:schemas-microsoft-com:vml" Requires="v">
                  <p:oleObj spid="_x0000_s57384" r:id="rId3" imgW="152334" imgH="139639" progId="Equation.DSMT4">
                    <p:embed/>
                  </p:oleObj>
                </mc:Choice>
                <mc:Fallback>
                  <p:oleObj r:id="rId3" imgW="152334" imgH="139639"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 y="1627"/>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5" name="Object 11"/>
            <p:cNvGraphicFramePr>
              <a:graphicFrameLocks noChangeAspect="1"/>
            </p:cNvGraphicFramePr>
            <p:nvPr/>
          </p:nvGraphicFramePr>
          <p:xfrm>
            <a:off x="2109" y="1627"/>
            <a:ext cx="181" cy="170"/>
          </p:xfrm>
          <a:graphic>
            <a:graphicData uri="http://schemas.openxmlformats.org/presentationml/2006/ole">
              <mc:AlternateContent xmlns:mc="http://schemas.openxmlformats.org/markup-compatibility/2006">
                <mc:Choice xmlns:v="urn:schemas-microsoft-com:vml" Requires="v">
                  <p:oleObj spid="_x0000_s57385" r:id="rId5" imgW="152334" imgH="139639" progId="Equation.DSMT4">
                    <p:embed/>
                  </p:oleObj>
                </mc:Choice>
                <mc:Fallback>
                  <p:oleObj r:id="rId5" imgW="152334" imgH="139639"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 y="1627"/>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7362" name="Rectangle 18"/>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7365" name="Group 21"/>
          <p:cNvGrpSpPr>
            <a:grpSpLocks/>
          </p:cNvGrpSpPr>
          <p:nvPr/>
        </p:nvGrpSpPr>
        <p:grpSpPr bwMode="auto">
          <a:xfrm>
            <a:off x="663575" y="2960688"/>
            <a:ext cx="6494463" cy="396875"/>
            <a:chOff x="418" y="1977"/>
            <a:chExt cx="4091" cy="250"/>
          </a:xfrm>
        </p:grpSpPr>
        <p:sp>
          <p:nvSpPr>
            <p:cNvPr id="57360" name="Text Box 16"/>
            <p:cNvSpPr txBox="1">
              <a:spLocks noChangeArrowheads="1"/>
            </p:cNvSpPr>
            <p:nvPr/>
          </p:nvSpPr>
          <p:spPr bwMode="auto">
            <a:xfrm>
              <a:off x="418" y="1977"/>
              <a:ext cx="40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rgbClr val="000000"/>
                  </a:solidFill>
                  <a:cs typeface="Times New Roman" pitchFamily="18" charset="0"/>
                </a:rPr>
                <a:t>E</a:t>
              </a:r>
              <a:r>
                <a:rPr lang="zh-CN" altLang="en-US">
                  <a:solidFill>
                    <a:srgbClr val="000000"/>
                  </a:solidFill>
                  <a:cs typeface="Times New Roman" pitchFamily="18" charset="0"/>
                </a:rPr>
                <a:t>（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a:t>
              </a:r>
              <a:r>
                <a:rPr lang="en-US" altLang="zh-CN">
                  <a:solidFill>
                    <a:srgbClr val="000000"/>
                  </a:solidFill>
                  <a:cs typeface="Times New Roman" pitchFamily="18" charset="0"/>
                </a:rPr>
                <a:t>=0.2×</a:t>
              </a:r>
              <a:r>
                <a:rPr lang="zh-CN" altLang="en-US">
                  <a:solidFill>
                    <a:srgbClr val="000000"/>
                  </a:solidFill>
                  <a:cs typeface="Times New Roman" pitchFamily="18" charset="0"/>
                </a:rPr>
                <a:t>（－</a:t>
              </a:r>
              <a:r>
                <a:rPr lang="en-US" altLang="zh-CN">
                  <a:solidFill>
                    <a:srgbClr val="000000"/>
                  </a:solidFill>
                  <a:cs typeface="Times New Roman" pitchFamily="18" charset="0"/>
                </a:rPr>
                <a:t>30</a:t>
              </a:r>
              <a:r>
                <a:rPr lang="zh-CN" altLang="en-US">
                  <a:solidFill>
                    <a:srgbClr val="000000"/>
                  </a:solidFill>
                  <a:cs typeface="Times New Roman" pitchFamily="18" charset="0"/>
                </a:rPr>
                <a:t>）</a:t>
              </a:r>
              <a:r>
                <a:rPr lang="en-US" altLang="zh-CN">
                  <a:solidFill>
                    <a:srgbClr val="000000"/>
                  </a:solidFill>
                  <a:cs typeface="Times New Roman" pitchFamily="18" charset="0"/>
                </a:rPr>
                <a:t>+0.5×20 + 0.3×40 = 16</a:t>
              </a:r>
              <a:r>
                <a:rPr lang="zh-CN" altLang="en-US">
                  <a:solidFill>
                    <a:srgbClr val="000000"/>
                  </a:solidFill>
                  <a:cs typeface="Times New Roman" pitchFamily="18" charset="0"/>
                </a:rPr>
                <a:t>（万元）</a:t>
              </a:r>
            </a:p>
          </p:txBody>
        </p:sp>
        <p:graphicFrame>
          <p:nvGraphicFramePr>
            <p:cNvPr id="57361" name="Object 17"/>
            <p:cNvGraphicFramePr>
              <a:graphicFrameLocks noChangeAspect="1"/>
            </p:cNvGraphicFramePr>
            <p:nvPr/>
          </p:nvGraphicFramePr>
          <p:xfrm>
            <a:off x="703" y="1979"/>
            <a:ext cx="227" cy="213"/>
          </p:xfrm>
          <a:graphic>
            <a:graphicData uri="http://schemas.openxmlformats.org/presentationml/2006/ole">
              <mc:AlternateContent xmlns:mc="http://schemas.openxmlformats.org/markup-compatibility/2006">
                <mc:Choice xmlns:v="urn:schemas-microsoft-com:vml" Requires="v">
                  <p:oleObj spid="_x0000_s57386" r:id="rId6" imgW="152334" imgH="139639" progId="Equation.DSMT4">
                    <p:embed/>
                  </p:oleObj>
                </mc:Choice>
                <mc:Fallback>
                  <p:oleObj r:id="rId6" imgW="152334" imgH="139639"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1979"/>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7366" name="Group 22"/>
          <p:cNvGrpSpPr>
            <a:grpSpLocks/>
          </p:cNvGrpSpPr>
          <p:nvPr/>
        </p:nvGrpSpPr>
        <p:grpSpPr bwMode="auto">
          <a:xfrm>
            <a:off x="641350" y="3357563"/>
            <a:ext cx="1409700" cy="396875"/>
            <a:chOff x="404" y="2296"/>
            <a:chExt cx="888" cy="250"/>
          </a:xfrm>
        </p:grpSpPr>
        <p:sp>
          <p:nvSpPr>
            <p:cNvPr id="57363" name="Text Box 19"/>
            <p:cNvSpPr txBox="1">
              <a:spLocks noChangeArrowheads="1"/>
            </p:cNvSpPr>
            <p:nvPr/>
          </p:nvSpPr>
          <p:spPr bwMode="auto">
            <a:xfrm>
              <a:off x="404" y="2296"/>
              <a:ext cx="8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rgbClr val="000000"/>
                  </a:solidFill>
                  <a:cs typeface="Times New Roman" pitchFamily="18" charset="0"/>
                </a:rPr>
                <a:t>E</a:t>
              </a:r>
              <a:r>
                <a:rPr lang="zh-CN" altLang="en-US">
                  <a:solidFill>
                    <a:srgbClr val="000000"/>
                  </a:solidFill>
                  <a:cs typeface="Times New Roman" pitchFamily="18" charset="0"/>
                </a:rPr>
                <a:t>（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a:t>
              </a:r>
              <a:r>
                <a:rPr lang="en-US" altLang="zh-CN">
                  <a:solidFill>
                    <a:srgbClr val="000000"/>
                  </a:solidFill>
                  <a:cs typeface="Times New Roman" pitchFamily="18" charset="0"/>
                </a:rPr>
                <a:t>=0</a:t>
              </a:r>
            </a:p>
          </p:txBody>
        </p:sp>
        <p:graphicFrame>
          <p:nvGraphicFramePr>
            <p:cNvPr id="57364" name="Object 20"/>
            <p:cNvGraphicFramePr>
              <a:graphicFrameLocks noChangeAspect="1"/>
            </p:cNvGraphicFramePr>
            <p:nvPr/>
          </p:nvGraphicFramePr>
          <p:xfrm>
            <a:off x="703" y="2310"/>
            <a:ext cx="227" cy="213"/>
          </p:xfrm>
          <a:graphic>
            <a:graphicData uri="http://schemas.openxmlformats.org/presentationml/2006/ole">
              <mc:AlternateContent xmlns:mc="http://schemas.openxmlformats.org/markup-compatibility/2006">
                <mc:Choice xmlns:v="urn:schemas-microsoft-com:vml" Requires="v">
                  <p:oleObj spid="_x0000_s57387" r:id="rId7" imgW="152334" imgH="139639" progId="Equation.DSMT4">
                    <p:embed/>
                  </p:oleObj>
                </mc:Choice>
                <mc:Fallback>
                  <p:oleObj r:id="rId7" imgW="152334" imgH="139639"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2310"/>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7369" name="Rectangle 2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7371" name="Rectangle 27"/>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7375" name="Group 31"/>
          <p:cNvGrpSpPr>
            <a:grpSpLocks/>
          </p:cNvGrpSpPr>
          <p:nvPr/>
        </p:nvGrpSpPr>
        <p:grpSpPr bwMode="auto">
          <a:xfrm>
            <a:off x="519113" y="3930650"/>
            <a:ext cx="6069012" cy="396875"/>
            <a:chOff x="327" y="2476"/>
            <a:chExt cx="3823" cy="250"/>
          </a:xfrm>
        </p:grpSpPr>
        <p:sp>
          <p:nvSpPr>
            <p:cNvPr id="57367" name="Text Box 23"/>
            <p:cNvSpPr txBox="1">
              <a:spLocks noChangeArrowheads="1"/>
            </p:cNvSpPr>
            <p:nvPr/>
          </p:nvSpPr>
          <p:spPr bwMode="auto">
            <a:xfrm>
              <a:off x="327" y="2476"/>
              <a:ext cx="38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由于</a:t>
              </a:r>
              <a:r>
                <a:rPr lang="en-US" altLang="zh-CN" i="1">
                  <a:solidFill>
                    <a:srgbClr val="000000"/>
                  </a:solidFill>
                  <a:cs typeface="Times New Roman" pitchFamily="18" charset="0"/>
                </a:rPr>
                <a:t>E</a:t>
              </a:r>
              <a:r>
                <a:rPr lang="zh-CN" altLang="en-US">
                  <a:solidFill>
                    <a:srgbClr val="000000"/>
                  </a:solidFill>
                  <a:cs typeface="Times New Roman" pitchFamily="18" charset="0"/>
                </a:rPr>
                <a:t>（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a:t>
              </a:r>
              <a:r>
                <a:rPr lang="en-US" altLang="zh-CN" i="1">
                  <a:solidFill>
                    <a:srgbClr val="000000"/>
                  </a:solidFill>
                  <a:cs typeface="Times New Roman" pitchFamily="18" charset="0"/>
                </a:rPr>
                <a:t>E</a:t>
              </a:r>
              <a:r>
                <a:rPr lang="zh-CN" altLang="en-US">
                  <a:solidFill>
                    <a:srgbClr val="000000"/>
                  </a:solidFill>
                  <a:cs typeface="Times New Roman" pitchFamily="18" charset="0"/>
                </a:rPr>
                <a:t>（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），选取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作为最佳策略。</a:t>
              </a:r>
            </a:p>
          </p:txBody>
        </p:sp>
        <p:graphicFrame>
          <p:nvGraphicFramePr>
            <p:cNvPr id="57368" name="Object 24"/>
            <p:cNvGraphicFramePr>
              <a:graphicFrameLocks noChangeAspect="1"/>
            </p:cNvGraphicFramePr>
            <p:nvPr/>
          </p:nvGraphicFramePr>
          <p:xfrm>
            <a:off x="975" y="2478"/>
            <a:ext cx="227" cy="213"/>
          </p:xfrm>
          <a:graphic>
            <a:graphicData uri="http://schemas.openxmlformats.org/presentationml/2006/ole">
              <mc:AlternateContent xmlns:mc="http://schemas.openxmlformats.org/markup-compatibility/2006">
                <mc:Choice xmlns:v="urn:schemas-microsoft-com:vml" Requires="v">
                  <p:oleObj spid="_x0000_s57388" r:id="rId8" imgW="152334" imgH="139639" progId="Equation.DSMT4">
                    <p:embed/>
                  </p:oleObj>
                </mc:Choice>
                <mc:Fallback>
                  <p:oleObj r:id="rId8" imgW="152334" imgH="139639"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2478"/>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72" name="Object 28"/>
            <p:cNvGraphicFramePr>
              <a:graphicFrameLocks noChangeAspect="1"/>
            </p:cNvGraphicFramePr>
            <p:nvPr/>
          </p:nvGraphicFramePr>
          <p:xfrm>
            <a:off x="1746" y="2478"/>
            <a:ext cx="227" cy="213"/>
          </p:xfrm>
          <a:graphic>
            <a:graphicData uri="http://schemas.openxmlformats.org/presentationml/2006/ole">
              <mc:AlternateContent xmlns:mc="http://schemas.openxmlformats.org/markup-compatibility/2006">
                <mc:Choice xmlns:v="urn:schemas-microsoft-com:vml" Requires="v">
                  <p:oleObj spid="_x0000_s57389" r:id="rId9" imgW="152334" imgH="139639" progId="Equation.DSMT4">
                    <p:embed/>
                  </p:oleObj>
                </mc:Choice>
                <mc:Fallback>
                  <p:oleObj r:id="rId9" imgW="152334" imgH="139639"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2478"/>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74" name="Object 30"/>
            <p:cNvGraphicFramePr>
              <a:graphicFrameLocks noChangeAspect="1"/>
            </p:cNvGraphicFramePr>
            <p:nvPr/>
          </p:nvGraphicFramePr>
          <p:xfrm>
            <a:off x="2744" y="2478"/>
            <a:ext cx="227" cy="213"/>
          </p:xfrm>
          <a:graphic>
            <a:graphicData uri="http://schemas.openxmlformats.org/presentationml/2006/ole">
              <mc:AlternateContent xmlns:mc="http://schemas.openxmlformats.org/markup-compatibility/2006">
                <mc:Choice xmlns:v="urn:schemas-microsoft-com:vml" Requires="v">
                  <p:oleObj spid="_x0000_s57390" r:id="rId10" imgW="152334" imgH="139639" progId="Equation.DSMT4">
                    <p:embed/>
                  </p:oleObj>
                </mc:Choice>
                <mc:Fallback>
                  <p:oleObj r:id="rId10" imgW="152334" imgH="139639"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4" y="2478"/>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7378" name="Rectangle 34"/>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7380" name="Rectangle 36"/>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7382" name="Rectangle 38"/>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7383" name="Group 39"/>
          <p:cNvGrpSpPr>
            <a:grpSpLocks/>
          </p:cNvGrpSpPr>
          <p:nvPr/>
        </p:nvGrpSpPr>
        <p:grpSpPr bwMode="auto">
          <a:xfrm>
            <a:off x="519113" y="4416425"/>
            <a:ext cx="7724775" cy="835025"/>
            <a:chOff x="327" y="2782"/>
            <a:chExt cx="4866" cy="526"/>
          </a:xfrm>
        </p:grpSpPr>
        <p:sp>
          <p:nvSpPr>
            <p:cNvPr id="57376" name="Text Box 32"/>
            <p:cNvSpPr txBox="1">
              <a:spLocks noChangeArrowheads="1"/>
            </p:cNvSpPr>
            <p:nvPr/>
          </p:nvSpPr>
          <p:spPr bwMode="auto">
            <a:xfrm>
              <a:off x="327" y="2782"/>
              <a:ext cx="486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风险型决策也可采用期望后悔值法求解。首先，求出采取方案     </a:t>
              </a:r>
              <a:r>
                <a:rPr lang="en-US" altLang="zh-CN" i="1" baseline="-30000">
                  <a:solidFill>
                    <a:srgbClr val="000000"/>
                  </a:solidFill>
                  <a:cs typeface="Times New Roman" pitchFamily="18" charset="0"/>
                </a:rPr>
                <a:t>i</a:t>
              </a:r>
              <a:r>
                <a:rPr lang="zh-CN" altLang="en-US">
                  <a:solidFill>
                    <a:srgbClr val="000000"/>
                  </a:solidFill>
                  <a:cs typeface="Times New Roman" pitchFamily="18" charset="0"/>
                </a:rPr>
                <a:t>而出现状态     </a:t>
              </a:r>
              <a:r>
                <a:rPr lang="en-US" altLang="zh-CN" i="1" baseline="-30000">
                  <a:solidFill>
                    <a:srgbClr val="000000"/>
                  </a:solidFill>
                  <a:cs typeface="Times New Roman" pitchFamily="18" charset="0"/>
                </a:rPr>
                <a:t>j</a:t>
              </a:r>
              <a:r>
                <a:rPr lang="zh-CN" altLang="en-US">
                  <a:solidFill>
                    <a:srgbClr val="000000"/>
                  </a:solidFill>
                  <a:cs typeface="Times New Roman" pitchFamily="18" charset="0"/>
                </a:rPr>
                <a:t>时的后悔值                                。</a:t>
              </a:r>
            </a:p>
          </p:txBody>
        </p:sp>
        <p:graphicFrame>
          <p:nvGraphicFramePr>
            <p:cNvPr id="57377" name="Object 33"/>
            <p:cNvGraphicFramePr>
              <a:graphicFrameLocks noChangeAspect="1"/>
            </p:cNvGraphicFramePr>
            <p:nvPr/>
          </p:nvGraphicFramePr>
          <p:xfrm>
            <a:off x="4785" y="2840"/>
            <a:ext cx="182" cy="171"/>
          </p:xfrm>
          <a:graphic>
            <a:graphicData uri="http://schemas.openxmlformats.org/presentationml/2006/ole">
              <mc:AlternateContent xmlns:mc="http://schemas.openxmlformats.org/markup-compatibility/2006">
                <mc:Choice xmlns:v="urn:schemas-microsoft-com:vml" Requires="v">
                  <p:oleObj spid="_x0000_s57391" r:id="rId11" imgW="152334" imgH="139639" progId="Equation.DSMT4">
                    <p:embed/>
                  </p:oleObj>
                </mc:Choice>
                <mc:Fallback>
                  <p:oleObj r:id="rId11" imgW="152334" imgH="139639"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 y="2840"/>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79" name="Object 35"/>
            <p:cNvGraphicFramePr>
              <a:graphicFrameLocks noChangeAspect="1"/>
            </p:cNvGraphicFramePr>
            <p:nvPr/>
          </p:nvGraphicFramePr>
          <p:xfrm>
            <a:off x="1066" y="2976"/>
            <a:ext cx="156" cy="227"/>
          </p:xfrm>
          <a:graphic>
            <a:graphicData uri="http://schemas.openxmlformats.org/presentationml/2006/ole">
              <mc:AlternateContent xmlns:mc="http://schemas.openxmlformats.org/markup-compatibility/2006">
                <mc:Choice xmlns:v="urn:schemas-microsoft-com:vml" Requires="v">
                  <p:oleObj spid="_x0000_s57392" r:id="rId12" imgW="126725" imgH="177415" progId="Equation.DSMT4">
                    <p:embed/>
                  </p:oleObj>
                </mc:Choice>
                <mc:Fallback>
                  <p:oleObj r:id="rId12" imgW="126725" imgH="177415" progId="Equation.DSMT4">
                    <p:embed/>
                    <p:pic>
                      <p:nvPicPr>
                        <p:cNvPr id="0"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 y="2976"/>
                          <a:ext cx="15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81" name="Object 37"/>
            <p:cNvGraphicFramePr>
              <a:graphicFrameLocks noChangeAspect="1"/>
            </p:cNvGraphicFramePr>
            <p:nvPr/>
          </p:nvGraphicFramePr>
          <p:xfrm>
            <a:off x="2109" y="2976"/>
            <a:ext cx="1225" cy="332"/>
          </p:xfrm>
          <a:graphic>
            <a:graphicData uri="http://schemas.openxmlformats.org/presentationml/2006/ole">
              <mc:AlternateContent xmlns:mc="http://schemas.openxmlformats.org/markup-compatibility/2006">
                <mc:Choice xmlns:v="urn:schemas-microsoft-com:vml" Requires="v">
                  <p:oleObj spid="_x0000_s57393" r:id="rId14" imgW="1016000" imgH="279400" progId="Equation.DSMT4">
                    <p:embed/>
                  </p:oleObj>
                </mc:Choice>
                <mc:Fallback>
                  <p:oleObj r:id="rId14" imgW="1016000" imgH="279400" progId="Equation.DSMT4">
                    <p:embed/>
                    <p:pic>
                      <p:nvPicPr>
                        <p:cNvPr id="0"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09" y="2976"/>
                          <a:ext cx="1225"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7349"/>
                                        </p:tgtEl>
                                        <p:attrNameLst>
                                          <p:attrName>style.visibility</p:attrName>
                                        </p:attrNameLst>
                                      </p:cBhvr>
                                      <p:to>
                                        <p:strVal val="visible"/>
                                      </p:to>
                                    </p:set>
                                    <p:anim calcmode="lin" valueType="num">
                                      <p:cBhvr additive="base">
                                        <p:cTn id="7" dur="500" fill="hold"/>
                                        <p:tgtEl>
                                          <p:spTgt spid="57349"/>
                                        </p:tgtEl>
                                        <p:attrNameLst>
                                          <p:attrName>ppt_x</p:attrName>
                                        </p:attrNameLst>
                                      </p:cBhvr>
                                      <p:tavLst>
                                        <p:tav tm="0">
                                          <p:val>
                                            <p:strVal val="0-#ppt_w/2"/>
                                          </p:val>
                                        </p:tav>
                                        <p:tav tm="100000">
                                          <p:val>
                                            <p:strVal val="#ppt_x"/>
                                          </p:val>
                                        </p:tav>
                                      </p:tavLst>
                                    </p:anim>
                                    <p:anim calcmode="lin" valueType="num">
                                      <p:cBhvr additive="base">
                                        <p:cTn id="8" dur="500" fill="hold"/>
                                        <p:tgtEl>
                                          <p:spTgt spid="573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51"/>
                                        </p:tgtEl>
                                        <p:attrNameLst>
                                          <p:attrName>style.visibility</p:attrName>
                                        </p:attrNameLst>
                                      </p:cBhvr>
                                      <p:to>
                                        <p:strVal val="visible"/>
                                      </p:to>
                                    </p:set>
                                    <p:anim calcmode="lin" valueType="num">
                                      <p:cBhvr additive="base">
                                        <p:cTn id="13" dur="500" fill="hold"/>
                                        <p:tgtEl>
                                          <p:spTgt spid="57351"/>
                                        </p:tgtEl>
                                        <p:attrNameLst>
                                          <p:attrName>ppt_x</p:attrName>
                                        </p:attrNameLst>
                                      </p:cBhvr>
                                      <p:tavLst>
                                        <p:tav tm="0">
                                          <p:val>
                                            <p:strVal val="0-#ppt_w/2"/>
                                          </p:val>
                                        </p:tav>
                                        <p:tav tm="100000">
                                          <p:val>
                                            <p:strVal val="#ppt_x"/>
                                          </p:val>
                                        </p:tav>
                                      </p:tavLst>
                                    </p:anim>
                                    <p:anim calcmode="lin" valueType="num">
                                      <p:cBhvr additive="base">
                                        <p:cTn id="14"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7356"/>
                                        </p:tgtEl>
                                        <p:attrNameLst>
                                          <p:attrName>style.visibility</p:attrName>
                                        </p:attrNameLst>
                                      </p:cBhvr>
                                      <p:to>
                                        <p:strVal val="visible"/>
                                      </p:to>
                                    </p:set>
                                    <p:anim calcmode="lin" valueType="num">
                                      <p:cBhvr additive="base">
                                        <p:cTn id="19" dur="500" fill="hold"/>
                                        <p:tgtEl>
                                          <p:spTgt spid="57356"/>
                                        </p:tgtEl>
                                        <p:attrNameLst>
                                          <p:attrName>ppt_x</p:attrName>
                                        </p:attrNameLst>
                                      </p:cBhvr>
                                      <p:tavLst>
                                        <p:tav tm="0">
                                          <p:val>
                                            <p:strVal val="0-#ppt_w/2"/>
                                          </p:val>
                                        </p:tav>
                                        <p:tav tm="100000">
                                          <p:val>
                                            <p:strVal val="#ppt_x"/>
                                          </p:val>
                                        </p:tav>
                                      </p:tavLst>
                                    </p:anim>
                                    <p:anim calcmode="lin" valueType="num">
                                      <p:cBhvr additive="base">
                                        <p:cTn id="20" dur="500" fill="hold"/>
                                        <p:tgtEl>
                                          <p:spTgt spid="573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7365"/>
                                        </p:tgtEl>
                                        <p:attrNameLst>
                                          <p:attrName>style.visibility</p:attrName>
                                        </p:attrNameLst>
                                      </p:cBhvr>
                                      <p:to>
                                        <p:strVal val="visible"/>
                                      </p:to>
                                    </p:set>
                                    <p:anim calcmode="lin" valueType="num">
                                      <p:cBhvr additive="base">
                                        <p:cTn id="25" dur="500" fill="hold"/>
                                        <p:tgtEl>
                                          <p:spTgt spid="57365"/>
                                        </p:tgtEl>
                                        <p:attrNameLst>
                                          <p:attrName>ppt_x</p:attrName>
                                        </p:attrNameLst>
                                      </p:cBhvr>
                                      <p:tavLst>
                                        <p:tav tm="0">
                                          <p:val>
                                            <p:strVal val="0-#ppt_w/2"/>
                                          </p:val>
                                        </p:tav>
                                        <p:tav tm="100000">
                                          <p:val>
                                            <p:strVal val="#ppt_x"/>
                                          </p:val>
                                        </p:tav>
                                      </p:tavLst>
                                    </p:anim>
                                    <p:anim calcmode="lin" valueType="num">
                                      <p:cBhvr additive="base">
                                        <p:cTn id="26" dur="500" fill="hold"/>
                                        <p:tgtEl>
                                          <p:spTgt spid="5736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7366"/>
                                        </p:tgtEl>
                                        <p:attrNameLst>
                                          <p:attrName>style.visibility</p:attrName>
                                        </p:attrNameLst>
                                      </p:cBhvr>
                                      <p:to>
                                        <p:strVal val="visible"/>
                                      </p:to>
                                    </p:set>
                                    <p:anim calcmode="lin" valueType="num">
                                      <p:cBhvr additive="base">
                                        <p:cTn id="31" dur="500" fill="hold"/>
                                        <p:tgtEl>
                                          <p:spTgt spid="57366"/>
                                        </p:tgtEl>
                                        <p:attrNameLst>
                                          <p:attrName>ppt_x</p:attrName>
                                        </p:attrNameLst>
                                      </p:cBhvr>
                                      <p:tavLst>
                                        <p:tav tm="0">
                                          <p:val>
                                            <p:strVal val="0-#ppt_w/2"/>
                                          </p:val>
                                        </p:tav>
                                        <p:tav tm="100000">
                                          <p:val>
                                            <p:strVal val="#ppt_x"/>
                                          </p:val>
                                        </p:tav>
                                      </p:tavLst>
                                    </p:anim>
                                    <p:anim calcmode="lin" valueType="num">
                                      <p:cBhvr additive="base">
                                        <p:cTn id="32" dur="500" fill="hold"/>
                                        <p:tgtEl>
                                          <p:spTgt spid="5736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7375"/>
                                        </p:tgtEl>
                                        <p:attrNameLst>
                                          <p:attrName>style.visibility</p:attrName>
                                        </p:attrNameLst>
                                      </p:cBhvr>
                                      <p:to>
                                        <p:strVal val="visible"/>
                                      </p:to>
                                    </p:set>
                                    <p:anim calcmode="lin" valueType="num">
                                      <p:cBhvr additive="base">
                                        <p:cTn id="37" dur="500" fill="hold"/>
                                        <p:tgtEl>
                                          <p:spTgt spid="57375"/>
                                        </p:tgtEl>
                                        <p:attrNameLst>
                                          <p:attrName>ppt_x</p:attrName>
                                        </p:attrNameLst>
                                      </p:cBhvr>
                                      <p:tavLst>
                                        <p:tav tm="0">
                                          <p:val>
                                            <p:strVal val="0-#ppt_w/2"/>
                                          </p:val>
                                        </p:tav>
                                        <p:tav tm="100000">
                                          <p:val>
                                            <p:strVal val="#ppt_x"/>
                                          </p:val>
                                        </p:tav>
                                      </p:tavLst>
                                    </p:anim>
                                    <p:anim calcmode="lin" valueType="num">
                                      <p:cBhvr additive="base">
                                        <p:cTn id="38" dur="500" fill="hold"/>
                                        <p:tgtEl>
                                          <p:spTgt spid="5737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57383"/>
                                        </p:tgtEl>
                                        <p:attrNameLst>
                                          <p:attrName>style.visibility</p:attrName>
                                        </p:attrNameLst>
                                      </p:cBhvr>
                                      <p:to>
                                        <p:strVal val="visible"/>
                                      </p:to>
                                    </p:set>
                                    <p:anim calcmode="lin" valueType="num">
                                      <p:cBhvr additive="base">
                                        <p:cTn id="43" dur="500" fill="hold"/>
                                        <p:tgtEl>
                                          <p:spTgt spid="57383"/>
                                        </p:tgtEl>
                                        <p:attrNameLst>
                                          <p:attrName>ppt_x</p:attrName>
                                        </p:attrNameLst>
                                      </p:cBhvr>
                                      <p:tavLst>
                                        <p:tav tm="0">
                                          <p:val>
                                            <p:strVal val="0-#ppt_w/2"/>
                                          </p:val>
                                        </p:tav>
                                        <p:tav tm="100000">
                                          <p:val>
                                            <p:strVal val="#ppt_x"/>
                                          </p:val>
                                        </p:tav>
                                      </p:tavLst>
                                    </p:anim>
                                    <p:anim calcmode="lin" valueType="num">
                                      <p:cBhvr additive="base">
                                        <p:cTn id="44" dur="500" fill="hold"/>
                                        <p:tgtEl>
                                          <p:spTgt spid="573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p:bldP spid="5735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6"/>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8377" name="Rectangle 9"/>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8379" name="Group 11"/>
          <p:cNvGrpSpPr>
            <a:grpSpLocks/>
          </p:cNvGrpSpPr>
          <p:nvPr/>
        </p:nvGrpSpPr>
        <p:grpSpPr bwMode="auto">
          <a:xfrm>
            <a:off x="447675" y="401638"/>
            <a:ext cx="8301038" cy="1616075"/>
            <a:chOff x="282" y="253"/>
            <a:chExt cx="5229" cy="1018"/>
          </a:xfrm>
        </p:grpSpPr>
        <p:sp>
          <p:nvSpPr>
            <p:cNvPr id="58372" name="Text Box 4"/>
            <p:cNvSpPr txBox="1">
              <a:spLocks noChangeArrowheads="1"/>
            </p:cNvSpPr>
            <p:nvPr/>
          </p:nvSpPr>
          <p:spPr bwMode="auto">
            <a:xfrm>
              <a:off x="282" y="253"/>
              <a:ext cx="5229"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例如，如果不钻井，但事实上该处可开出一口高产井，则后悔值为</a:t>
              </a:r>
              <a:r>
                <a:rPr lang="en-US" altLang="zh-CN">
                  <a:solidFill>
                    <a:srgbClr val="000000"/>
                  </a:solidFill>
                  <a:cs typeface="Times New Roman" pitchFamily="18" charset="0"/>
                </a:rPr>
                <a:t>40</a:t>
              </a:r>
              <a:r>
                <a:rPr lang="zh-CN" altLang="en-US">
                  <a:solidFill>
                    <a:srgbClr val="000000"/>
                  </a:solidFill>
                  <a:cs typeface="Times New Roman" pitchFamily="18" charset="0"/>
                </a:rPr>
                <a:t>。因为钻井可收益</a:t>
              </a:r>
              <a:r>
                <a:rPr lang="en-US" altLang="zh-CN">
                  <a:solidFill>
                    <a:srgbClr val="000000"/>
                  </a:solidFill>
                  <a:cs typeface="Times New Roman" pitchFamily="18" charset="0"/>
                </a:rPr>
                <a:t>40</a:t>
              </a:r>
              <a:r>
                <a:rPr lang="zh-CN" altLang="en-US">
                  <a:solidFill>
                    <a:srgbClr val="000000"/>
                  </a:solidFill>
                  <a:cs typeface="Times New Roman" pitchFamily="18" charset="0"/>
                </a:rPr>
                <a:t>万元，但决策者作了不钻井的决策，未获得本来可以获得的</a:t>
              </a:r>
              <a:r>
                <a:rPr lang="en-US" altLang="zh-CN">
                  <a:solidFill>
                    <a:srgbClr val="000000"/>
                  </a:solidFill>
                  <a:cs typeface="Times New Roman" pitchFamily="18" charset="0"/>
                </a:rPr>
                <a:t>40</a:t>
              </a:r>
              <a:r>
                <a:rPr lang="zh-CN" altLang="en-US">
                  <a:solidFill>
                    <a:srgbClr val="000000"/>
                  </a:solidFill>
                  <a:cs typeface="Times New Roman" pitchFamily="18" charset="0"/>
                </a:rPr>
                <a:t>万元收益。然后，比较各方案的期望后悔值，选取期望后悔最小的方案作为最佳策略。在例</a:t>
              </a:r>
              <a:r>
                <a:rPr lang="en-US" altLang="zh-CN">
                  <a:solidFill>
                    <a:srgbClr val="000000"/>
                  </a:solidFill>
                  <a:cs typeface="Times New Roman" pitchFamily="18" charset="0"/>
                </a:rPr>
                <a:t>8.8</a:t>
              </a:r>
              <a:r>
                <a:rPr lang="zh-CN" altLang="en-US">
                  <a:solidFill>
                    <a:srgbClr val="000000"/>
                  </a:solidFill>
                  <a:cs typeface="Times New Roman" pitchFamily="18" charset="0"/>
                </a:rPr>
                <a:t>中，如采用期望后悔值法，则</a:t>
              </a:r>
              <a:r>
                <a:rPr lang="en-US" altLang="zh-CN" i="1">
                  <a:solidFill>
                    <a:srgbClr val="000000"/>
                  </a:solidFill>
                  <a:cs typeface="Times New Roman" pitchFamily="18" charset="0"/>
                </a:rPr>
                <a:t>E</a:t>
              </a:r>
              <a:r>
                <a:rPr lang="zh-CN" altLang="en-US">
                  <a:solidFill>
                    <a:srgbClr val="000000"/>
                  </a:solidFill>
                  <a:cs typeface="Times New Roman" pitchFamily="18" charset="0"/>
                </a:rPr>
                <a:t>（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a:t>
              </a:r>
              <a:r>
                <a:rPr lang="en-US" altLang="zh-CN">
                  <a:solidFill>
                    <a:srgbClr val="000000"/>
                  </a:solidFill>
                  <a:cs typeface="Times New Roman" pitchFamily="18" charset="0"/>
                </a:rPr>
                <a:t>=6</a:t>
              </a:r>
              <a:r>
                <a:rPr lang="zh-CN" altLang="en-US">
                  <a:solidFill>
                    <a:srgbClr val="000000"/>
                  </a:solidFill>
                  <a:cs typeface="Times New Roman" pitchFamily="18" charset="0"/>
                </a:rPr>
                <a:t>，</a:t>
              </a:r>
              <a:r>
                <a:rPr lang="en-US" altLang="zh-CN" i="1">
                  <a:solidFill>
                    <a:srgbClr val="000000"/>
                  </a:solidFill>
                  <a:cs typeface="Times New Roman" pitchFamily="18" charset="0"/>
                </a:rPr>
                <a:t>E</a:t>
              </a:r>
              <a:r>
                <a:rPr lang="zh-CN" altLang="en-US">
                  <a:solidFill>
                    <a:srgbClr val="000000"/>
                  </a:solidFill>
                  <a:cs typeface="Times New Roman" pitchFamily="18" charset="0"/>
                </a:rPr>
                <a:t>（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a:t>
              </a:r>
              <a:r>
                <a:rPr lang="en-US" altLang="zh-CN">
                  <a:solidFill>
                    <a:srgbClr val="000000"/>
                  </a:solidFill>
                  <a:cs typeface="Times New Roman" pitchFamily="18" charset="0"/>
                </a:rPr>
                <a:t>=22</a:t>
              </a:r>
              <a:r>
                <a:rPr lang="zh-CN" altLang="en-US">
                  <a:solidFill>
                    <a:srgbClr val="000000"/>
                  </a:solidFill>
                  <a:cs typeface="Times New Roman" pitchFamily="18" charset="0"/>
                </a:rPr>
                <a:t>，取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为最佳策略。</a:t>
              </a:r>
            </a:p>
          </p:txBody>
        </p:sp>
        <p:graphicFrame>
          <p:nvGraphicFramePr>
            <p:cNvPr id="58373" name="Object 5"/>
            <p:cNvGraphicFramePr>
              <a:graphicFrameLocks noChangeAspect="1"/>
            </p:cNvGraphicFramePr>
            <p:nvPr/>
          </p:nvGraphicFramePr>
          <p:xfrm>
            <a:off x="5012" y="901"/>
            <a:ext cx="181" cy="170"/>
          </p:xfrm>
          <a:graphic>
            <a:graphicData uri="http://schemas.openxmlformats.org/presentationml/2006/ole">
              <mc:AlternateContent xmlns:mc="http://schemas.openxmlformats.org/markup-compatibility/2006">
                <mc:Choice xmlns:v="urn:schemas-microsoft-com:vml" Requires="v">
                  <p:oleObj spid="_x0000_s58409" r:id="rId3" imgW="152334" imgH="139639" progId="Equation.DSMT4">
                    <p:embed/>
                  </p:oleObj>
                </mc:Choice>
                <mc:Fallback>
                  <p:oleObj r:id="rId3" imgW="152334" imgH="13963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2" y="901"/>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5" name="Object 7"/>
            <p:cNvGraphicFramePr>
              <a:graphicFrameLocks noChangeAspect="1"/>
            </p:cNvGraphicFramePr>
            <p:nvPr/>
          </p:nvGraphicFramePr>
          <p:xfrm>
            <a:off x="930" y="1071"/>
            <a:ext cx="181" cy="170"/>
          </p:xfrm>
          <a:graphic>
            <a:graphicData uri="http://schemas.openxmlformats.org/presentationml/2006/ole">
              <mc:AlternateContent xmlns:mc="http://schemas.openxmlformats.org/markup-compatibility/2006">
                <mc:Choice xmlns:v="urn:schemas-microsoft-com:vml" Requires="v">
                  <p:oleObj spid="_x0000_s58410" r:id="rId5" imgW="152334" imgH="139639" progId="Equation.DSMT4">
                    <p:embed/>
                  </p:oleObj>
                </mc:Choice>
                <mc:Fallback>
                  <p:oleObj r:id="rId5" imgW="152334" imgH="139639"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1071"/>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8" name="Object 10"/>
            <p:cNvGraphicFramePr>
              <a:graphicFrameLocks noChangeAspect="1"/>
            </p:cNvGraphicFramePr>
            <p:nvPr/>
          </p:nvGraphicFramePr>
          <p:xfrm>
            <a:off x="1882" y="1071"/>
            <a:ext cx="181" cy="170"/>
          </p:xfrm>
          <a:graphic>
            <a:graphicData uri="http://schemas.openxmlformats.org/presentationml/2006/ole">
              <mc:AlternateContent xmlns:mc="http://schemas.openxmlformats.org/markup-compatibility/2006">
                <mc:Choice xmlns:v="urn:schemas-microsoft-com:vml" Requires="v">
                  <p:oleObj spid="_x0000_s58411" r:id="rId6" imgW="152334" imgH="139639" progId="Equation.DSMT4">
                    <p:embed/>
                  </p:oleObj>
                </mc:Choice>
                <mc:Fallback>
                  <p:oleObj r:id="rId6" imgW="152334" imgH="139639"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1071"/>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8382" name="Rectangle 14"/>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8384" name="Rectangle 16"/>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zh-CN">
              <a:latin typeface="Arial" charset="0"/>
            </a:endParaRPr>
          </a:p>
        </p:txBody>
      </p:sp>
      <p:sp>
        <p:nvSpPr>
          <p:cNvPr id="5838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8388" name="Rectangle 20"/>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8390" name="Rectangle 22"/>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8392" name="Group 24"/>
          <p:cNvGrpSpPr>
            <a:grpSpLocks/>
          </p:cNvGrpSpPr>
          <p:nvPr/>
        </p:nvGrpSpPr>
        <p:grpSpPr bwMode="auto">
          <a:xfrm>
            <a:off x="519113" y="2041525"/>
            <a:ext cx="8013700" cy="1100138"/>
            <a:chOff x="327" y="1286"/>
            <a:chExt cx="5048" cy="693"/>
          </a:xfrm>
        </p:grpSpPr>
        <p:sp>
          <p:nvSpPr>
            <p:cNvPr id="58380" name="Text Box 12"/>
            <p:cNvSpPr txBox="1">
              <a:spLocks noChangeArrowheads="1"/>
            </p:cNvSpPr>
            <p:nvPr/>
          </p:nvSpPr>
          <p:spPr bwMode="auto">
            <a:xfrm>
              <a:off x="327" y="1286"/>
              <a:ext cx="50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在选取策略    </a:t>
              </a:r>
              <a:r>
                <a:rPr lang="en-US" altLang="zh-CN" i="1" baseline="-30000">
                  <a:solidFill>
                    <a:srgbClr val="000000"/>
                  </a:solidFill>
                  <a:cs typeface="Times New Roman" pitchFamily="18" charset="0"/>
                </a:rPr>
                <a:t>i</a:t>
              </a:r>
              <a:r>
                <a:rPr lang="zh-CN" altLang="en-US">
                  <a:solidFill>
                    <a:srgbClr val="000000"/>
                  </a:solidFill>
                  <a:cs typeface="Times New Roman" pitchFamily="18" charset="0"/>
                </a:rPr>
                <a:t>而出现状态    </a:t>
              </a:r>
              <a:r>
                <a:rPr lang="en-US" altLang="zh-CN" i="1" baseline="-30000">
                  <a:solidFill>
                    <a:srgbClr val="000000"/>
                  </a:solidFill>
                  <a:cs typeface="Times New Roman" pitchFamily="18" charset="0"/>
                </a:rPr>
                <a:t>j</a:t>
              </a:r>
              <a:r>
                <a:rPr lang="zh-CN" altLang="en-US">
                  <a:solidFill>
                    <a:srgbClr val="000000"/>
                  </a:solidFill>
                  <a:cs typeface="Times New Roman" pitchFamily="18" charset="0"/>
                </a:rPr>
                <a:t>时后悔值为                                 的理由是在</a:t>
              </a:r>
            </a:p>
            <a:p>
              <a:endParaRPr lang="zh-CN" altLang="en-US">
                <a:solidFill>
                  <a:srgbClr val="000000"/>
                </a:solidFill>
                <a:cs typeface="Times New Roman" pitchFamily="18" charset="0"/>
              </a:endParaRPr>
            </a:p>
            <a:p>
              <a:r>
                <a:rPr lang="zh-CN" altLang="en-US">
                  <a:solidFill>
                    <a:srgbClr val="000000"/>
                  </a:solidFill>
                  <a:cs typeface="Times New Roman" pitchFamily="18" charset="0"/>
                </a:rPr>
                <a:t>出现状态    </a:t>
              </a:r>
              <a:r>
                <a:rPr lang="en-US" altLang="zh-CN" i="1" baseline="-30000">
                  <a:solidFill>
                    <a:srgbClr val="000000"/>
                  </a:solidFill>
                  <a:cs typeface="Times New Roman" pitchFamily="18" charset="0"/>
                </a:rPr>
                <a:t>j</a:t>
              </a:r>
              <a:r>
                <a:rPr lang="zh-CN" altLang="en-US">
                  <a:solidFill>
                    <a:srgbClr val="000000"/>
                  </a:solidFill>
                  <a:cs typeface="Times New Roman" pitchFamily="18" charset="0"/>
                </a:rPr>
                <a:t>情况下的最大可能收益为                    。</a:t>
              </a:r>
            </a:p>
          </p:txBody>
        </p:sp>
        <p:graphicFrame>
          <p:nvGraphicFramePr>
            <p:cNvPr id="58381" name="Object 13"/>
            <p:cNvGraphicFramePr>
              <a:graphicFrameLocks noChangeAspect="1"/>
            </p:cNvGraphicFramePr>
            <p:nvPr/>
          </p:nvGraphicFramePr>
          <p:xfrm>
            <a:off x="1202" y="1312"/>
            <a:ext cx="227" cy="213"/>
          </p:xfrm>
          <a:graphic>
            <a:graphicData uri="http://schemas.openxmlformats.org/presentationml/2006/ole">
              <mc:AlternateContent xmlns:mc="http://schemas.openxmlformats.org/markup-compatibility/2006">
                <mc:Choice xmlns:v="urn:schemas-microsoft-com:vml" Requires="v">
                  <p:oleObj spid="_x0000_s58412" r:id="rId7" imgW="152334" imgH="139639" progId="Equation.DSMT4">
                    <p:embed/>
                  </p:oleObj>
                </mc:Choice>
                <mc:Fallback>
                  <p:oleObj r:id="rId7" imgW="152334" imgH="139639"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 y="1312"/>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83" name="Object 15"/>
            <p:cNvGraphicFramePr>
              <a:graphicFrameLocks noChangeAspect="1"/>
            </p:cNvGraphicFramePr>
            <p:nvPr/>
          </p:nvGraphicFramePr>
          <p:xfrm>
            <a:off x="2200" y="1298"/>
            <a:ext cx="155" cy="227"/>
          </p:xfrm>
          <a:graphic>
            <a:graphicData uri="http://schemas.openxmlformats.org/presentationml/2006/ole">
              <mc:AlternateContent xmlns:mc="http://schemas.openxmlformats.org/markup-compatibility/2006">
                <mc:Choice xmlns:v="urn:schemas-microsoft-com:vml" Requires="v">
                  <p:oleObj spid="_x0000_s58413" r:id="rId8" imgW="126725" imgH="177415" progId="Equation.DSMT4">
                    <p:embed/>
                  </p:oleObj>
                </mc:Choice>
                <mc:Fallback>
                  <p:oleObj r:id="rId8" imgW="126725" imgH="177415"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0" y="1298"/>
                          <a:ext cx="155"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85" name="Object 17"/>
            <p:cNvGraphicFramePr>
              <a:graphicFrameLocks noChangeAspect="1"/>
            </p:cNvGraphicFramePr>
            <p:nvPr/>
          </p:nvGraphicFramePr>
          <p:xfrm>
            <a:off x="3198" y="1296"/>
            <a:ext cx="1271" cy="345"/>
          </p:xfrm>
          <a:graphic>
            <a:graphicData uri="http://schemas.openxmlformats.org/presentationml/2006/ole">
              <mc:AlternateContent xmlns:mc="http://schemas.openxmlformats.org/markup-compatibility/2006">
                <mc:Choice xmlns:v="urn:schemas-microsoft-com:vml" Requires="v">
                  <p:oleObj spid="_x0000_s58414" r:id="rId10" imgW="1016000" imgH="279400" progId="Equation.DSMT4">
                    <p:embed/>
                  </p:oleObj>
                </mc:Choice>
                <mc:Fallback>
                  <p:oleObj r:id="rId10" imgW="1016000" imgH="279400"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8" y="1296"/>
                          <a:ext cx="1271"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87" name="Object 19"/>
            <p:cNvGraphicFramePr>
              <a:graphicFrameLocks noChangeAspect="1"/>
            </p:cNvGraphicFramePr>
            <p:nvPr/>
          </p:nvGraphicFramePr>
          <p:xfrm>
            <a:off x="1066" y="1661"/>
            <a:ext cx="155" cy="227"/>
          </p:xfrm>
          <a:graphic>
            <a:graphicData uri="http://schemas.openxmlformats.org/presentationml/2006/ole">
              <mc:AlternateContent xmlns:mc="http://schemas.openxmlformats.org/markup-compatibility/2006">
                <mc:Choice xmlns:v="urn:schemas-microsoft-com:vml" Requires="v">
                  <p:oleObj spid="_x0000_s58415" r:id="rId12" imgW="126725" imgH="177415" progId="Equation.DSMT4">
                    <p:embed/>
                  </p:oleObj>
                </mc:Choice>
                <mc:Fallback>
                  <p:oleObj r:id="rId12" imgW="126725" imgH="177415" progId="Equation.DSMT4">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 y="1661"/>
                          <a:ext cx="155"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89" name="Object 21"/>
            <p:cNvGraphicFramePr>
              <a:graphicFrameLocks noChangeAspect="1"/>
            </p:cNvGraphicFramePr>
            <p:nvPr/>
          </p:nvGraphicFramePr>
          <p:xfrm>
            <a:off x="3107" y="1617"/>
            <a:ext cx="635" cy="362"/>
          </p:xfrm>
          <a:graphic>
            <a:graphicData uri="http://schemas.openxmlformats.org/presentationml/2006/ole">
              <mc:AlternateContent xmlns:mc="http://schemas.openxmlformats.org/markup-compatibility/2006">
                <mc:Choice xmlns:v="urn:schemas-microsoft-com:vml" Requires="v">
                  <p:oleObj spid="_x0000_s58416" r:id="rId13" imgW="482391" imgH="279279" progId="Equation.DSMT4">
                    <p:embed/>
                  </p:oleObj>
                </mc:Choice>
                <mc:Fallback>
                  <p:oleObj r:id="rId13" imgW="482391" imgH="279279"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07" y="1617"/>
                          <a:ext cx="635"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8394" name="Rectangle 26"/>
          <p:cNvSpPr>
            <a:spLocks noChangeArrowheads="1"/>
          </p:cNvSpPr>
          <p:nvPr/>
        </p:nvSpPr>
        <p:spPr bwMode="auto">
          <a:xfrm>
            <a:off x="266700" y="3087688"/>
            <a:ext cx="8337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8000"/>
                </a:solidFill>
                <a:cs typeface="Times New Roman" pitchFamily="18" charset="0"/>
              </a:rPr>
              <a:t>定理</a:t>
            </a:r>
            <a:r>
              <a:rPr lang="en-US" altLang="zh-CN">
                <a:solidFill>
                  <a:srgbClr val="008000"/>
                </a:solidFill>
                <a:cs typeface="Times New Roman" pitchFamily="18" charset="0"/>
              </a:rPr>
              <a:t>8.6</a:t>
            </a:r>
            <a:r>
              <a:rPr lang="en-US" altLang="zh-CN">
                <a:cs typeface="Times New Roman" pitchFamily="18" charset="0"/>
              </a:rPr>
              <a:t>  </a:t>
            </a:r>
            <a:r>
              <a:rPr lang="zh-CN" altLang="en-US">
                <a:cs typeface="Times New Roman" pitchFamily="18" charset="0"/>
              </a:rPr>
              <a:t>最大期望收益法与最小期望后悔值法等价，即两者选出的最佳</a:t>
            </a:r>
          </a:p>
          <a:p>
            <a:r>
              <a:rPr lang="zh-CN" altLang="en-US">
                <a:cs typeface="Times New Roman" pitchFamily="18" charset="0"/>
              </a:rPr>
              <a:t>              策略相同。</a:t>
            </a:r>
          </a:p>
        </p:txBody>
      </p:sp>
      <p:sp>
        <p:nvSpPr>
          <p:cNvPr id="58397" name="Rectangle 29"/>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8407" name="Group 39"/>
          <p:cNvGrpSpPr>
            <a:grpSpLocks/>
          </p:cNvGrpSpPr>
          <p:nvPr/>
        </p:nvGrpSpPr>
        <p:grpSpPr bwMode="auto">
          <a:xfrm>
            <a:off x="592138" y="3922713"/>
            <a:ext cx="3836987" cy="585787"/>
            <a:chOff x="373" y="2471"/>
            <a:chExt cx="2417" cy="369"/>
          </a:xfrm>
        </p:grpSpPr>
        <p:sp>
          <p:nvSpPr>
            <p:cNvPr id="58395" name="Text Box 27"/>
            <p:cNvSpPr txBox="1">
              <a:spLocks noChangeArrowheads="1"/>
            </p:cNvSpPr>
            <p:nvPr/>
          </p:nvSpPr>
          <p:spPr bwMode="auto">
            <a:xfrm>
              <a:off x="373" y="2474"/>
              <a:ext cx="24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Arial" charset="0"/>
                </a:rPr>
                <a:t>证明：由                                  得</a:t>
              </a:r>
            </a:p>
          </p:txBody>
        </p:sp>
        <p:graphicFrame>
          <p:nvGraphicFramePr>
            <p:cNvPr id="58396" name="Object 28"/>
            <p:cNvGraphicFramePr>
              <a:graphicFrameLocks noChangeAspect="1"/>
            </p:cNvGraphicFramePr>
            <p:nvPr/>
          </p:nvGraphicFramePr>
          <p:xfrm>
            <a:off x="1156" y="2471"/>
            <a:ext cx="1361" cy="369"/>
          </p:xfrm>
          <a:graphic>
            <a:graphicData uri="http://schemas.openxmlformats.org/presentationml/2006/ole">
              <mc:AlternateContent xmlns:mc="http://schemas.openxmlformats.org/markup-compatibility/2006">
                <mc:Choice xmlns:v="urn:schemas-microsoft-com:vml" Requires="v">
                  <p:oleObj spid="_x0000_s58417" r:id="rId15" imgW="1016000" imgH="279400" progId="Equation.DSMT4">
                    <p:embed/>
                  </p:oleObj>
                </mc:Choice>
                <mc:Fallback>
                  <p:oleObj r:id="rId15" imgW="1016000" imgH="279400" progId="Equation.DSMT4">
                    <p:embed/>
                    <p:pic>
                      <p:nvPicPr>
                        <p:cNvPr id="0"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6" y="2471"/>
                          <a:ext cx="1361"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8399" name="Rectangle 31"/>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8398" name="Object 30"/>
          <p:cNvGraphicFramePr>
            <a:graphicFrameLocks noChangeAspect="1"/>
          </p:cNvGraphicFramePr>
          <p:nvPr/>
        </p:nvGraphicFramePr>
        <p:xfrm>
          <a:off x="1835150" y="4508500"/>
          <a:ext cx="2016125" cy="546100"/>
        </p:xfrm>
        <a:graphic>
          <a:graphicData uri="http://schemas.openxmlformats.org/presentationml/2006/ole">
            <mc:AlternateContent xmlns:mc="http://schemas.openxmlformats.org/markup-compatibility/2006">
              <mc:Choice xmlns:v="urn:schemas-microsoft-com:vml" Requires="v">
                <p:oleObj spid="_x0000_s58418" r:id="rId16" imgW="1016000" imgH="279400" progId="Equation.DSMT4">
                  <p:embed/>
                </p:oleObj>
              </mc:Choice>
              <mc:Fallback>
                <p:oleObj r:id="rId16" imgW="1016000" imgH="279400" progId="Equation.DSMT4">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35150" y="4508500"/>
                        <a:ext cx="201612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401" name="Rectangle 33"/>
          <p:cNvSpPr>
            <a:spLocks noChangeArrowheads="1"/>
          </p:cNvSpPr>
          <p:nvPr/>
        </p:nvSpPr>
        <p:spPr bwMode="auto">
          <a:xfrm>
            <a:off x="4067175" y="4581525"/>
            <a:ext cx="50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故</a:t>
            </a:r>
            <a:r>
              <a:rPr lang="zh-CN" altLang="en-US">
                <a:latin typeface="Arial" charset="0"/>
              </a:rPr>
              <a:t> </a:t>
            </a:r>
          </a:p>
        </p:txBody>
      </p:sp>
      <p:sp>
        <p:nvSpPr>
          <p:cNvPr id="58403" name="Rectangle 3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8402" name="Object 34"/>
          <p:cNvGraphicFramePr>
            <a:graphicFrameLocks noChangeAspect="1"/>
          </p:cNvGraphicFramePr>
          <p:nvPr/>
        </p:nvGraphicFramePr>
        <p:xfrm>
          <a:off x="4787900" y="4292600"/>
          <a:ext cx="3744913" cy="825500"/>
        </p:xfrm>
        <a:graphic>
          <a:graphicData uri="http://schemas.openxmlformats.org/presentationml/2006/ole">
            <mc:AlternateContent xmlns:mc="http://schemas.openxmlformats.org/markup-compatibility/2006">
              <mc:Choice xmlns:v="urn:schemas-microsoft-com:vml" Requires="v">
                <p:oleObj spid="_x0000_s58419" r:id="rId18" imgW="2032000" imgH="444500" progId="Equation.DSMT4">
                  <p:embed/>
                </p:oleObj>
              </mc:Choice>
              <mc:Fallback>
                <p:oleObj r:id="rId18" imgW="2032000" imgH="444500" progId="Equation.DSMT4">
                  <p:embed/>
                  <p:pic>
                    <p:nvPicPr>
                      <p:cNvPr id="0" name="Object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87900" y="4292600"/>
                        <a:ext cx="374491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406" name="Rectangle 38"/>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8408" name="Group 40"/>
          <p:cNvGrpSpPr>
            <a:grpSpLocks/>
          </p:cNvGrpSpPr>
          <p:nvPr/>
        </p:nvGrpSpPr>
        <p:grpSpPr bwMode="auto">
          <a:xfrm>
            <a:off x="447675" y="5226050"/>
            <a:ext cx="8156575" cy="1006475"/>
            <a:chOff x="282" y="3292"/>
            <a:chExt cx="5138" cy="634"/>
          </a:xfrm>
        </p:grpSpPr>
        <p:sp>
          <p:nvSpPr>
            <p:cNvPr id="58404" name="Text Box 36"/>
            <p:cNvSpPr txBox="1">
              <a:spLocks noChangeArrowheads="1"/>
            </p:cNvSpPr>
            <p:nvPr/>
          </p:nvSpPr>
          <p:spPr bwMode="auto">
            <a:xfrm>
              <a:off x="282" y="3292"/>
              <a:ext cx="513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等式（</a:t>
              </a:r>
              <a:r>
                <a:rPr lang="en-US" altLang="zh-CN">
                  <a:solidFill>
                    <a:srgbClr val="000000"/>
                  </a:solidFill>
                  <a:cs typeface="Times New Roman" pitchFamily="18" charset="0"/>
                </a:rPr>
                <a:t>8.4</a:t>
              </a:r>
              <a:r>
                <a:rPr lang="zh-CN" altLang="en-US">
                  <a:solidFill>
                    <a:srgbClr val="000000"/>
                  </a:solidFill>
                  <a:cs typeface="Times New Roman" pitchFamily="18" charset="0"/>
                </a:rPr>
                <a:t>）的右端项为一常数，其左端项为采取策略    </a:t>
              </a:r>
              <a:r>
                <a:rPr lang="en-US" altLang="zh-CN" i="1" baseline="-30000">
                  <a:solidFill>
                    <a:srgbClr val="000000"/>
                  </a:solidFill>
                  <a:cs typeface="Times New Roman" pitchFamily="18" charset="0"/>
                </a:rPr>
                <a:t>i</a:t>
              </a:r>
              <a:r>
                <a:rPr lang="zh-CN" altLang="en-US">
                  <a:solidFill>
                    <a:srgbClr val="000000"/>
                  </a:solidFill>
                  <a:cs typeface="Times New Roman" pitchFamily="18" charset="0"/>
                </a:rPr>
                <a:t>时期后悔值与期望收益值之和，从而，若某策略使期望收益最大，则该策略必使期望后悔值最小，定理得证。</a:t>
              </a:r>
            </a:p>
          </p:txBody>
        </p:sp>
        <p:graphicFrame>
          <p:nvGraphicFramePr>
            <p:cNvPr id="58405" name="Object 37"/>
            <p:cNvGraphicFramePr>
              <a:graphicFrameLocks noChangeAspect="1"/>
            </p:cNvGraphicFramePr>
            <p:nvPr/>
          </p:nvGraphicFramePr>
          <p:xfrm>
            <a:off x="4104" y="3350"/>
            <a:ext cx="182" cy="171"/>
          </p:xfrm>
          <a:graphic>
            <a:graphicData uri="http://schemas.openxmlformats.org/presentationml/2006/ole">
              <mc:AlternateContent xmlns:mc="http://schemas.openxmlformats.org/markup-compatibility/2006">
                <mc:Choice xmlns:v="urn:schemas-microsoft-com:vml" Requires="v">
                  <p:oleObj spid="_x0000_s58420" r:id="rId20" imgW="152334" imgH="139639" progId="Equation.DSMT4">
                    <p:embed/>
                  </p:oleObj>
                </mc:Choice>
                <mc:Fallback>
                  <p:oleObj r:id="rId20" imgW="152334" imgH="139639" progId="Equation.DSMT4">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4" y="3350"/>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8379"/>
                                        </p:tgtEl>
                                        <p:attrNameLst>
                                          <p:attrName>style.visibility</p:attrName>
                                        </p:attrNameLst>
                                      </p:cBhvr>
                                      <p:to>
                                        <p:strVal val="visible"/>
                                      </p:to>
                                    </p:set>
                                    <p:anim calcmode="lin" valueType="num">
                                      <p:cBhvr additive="base">
                                        <p:cTn id="7" dur="500" fill="hold"/>
                                        <p:tgtEl>
                                          <p:spTgt spid="58379"/>
                                        </p:tgtEl>
                                        <p:attrNameLst>
                                          <p:attrName>ppt_x</p:attrName>
                                        </p:attrNameLst>
                                      </p:cBhvr>
                                      <p:tavLst>
                                        <p:tav tm="0">
                                          <p:val>
                                            <p:strVal val="0-#ppt_w/2"/>
                                          </p:val>
                                        </p:tav>
                                        <p:tav tm="100000">
                                          <p:val>
                                            <p:strVal val="#ppt_x"/>
                                          </p:val>
                                        </p:tav>
                                      </p:tavLst>
                                    </p:anim>
                                    <p:anim calcmode="lin" valueType="num">
                                      <p:cBhvr additive="base">
                                        <p:cTn id="8" dur="500" fill="hold"/>
                                        <p:tgtEl>
                                          <p:spTgt spid="583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8392"/>
                                        </p:tgtEl>
                                        <p:attrNameLst>
                                          <p:attrName>style.visibility</p:attrName>
                                        </p:attrNameLst>
                                      </p:cBhvr>
                                      <p:to>
                                        <p:strVal val="visible"/>
                                      </p:to>
                                    </p:set>
                                    <p:anim calcmode="lin" valueType="num">
                                      <p:cBhvr additive="base">
                                        <p:cTn id="13" dur="500" fill="hold"/>
                                        <p:tgtEl>
                                          <p:spTgt spid="58392"/>
                                        </p:tgtEl>
                                        <p:attrNameLst>
                                          <p:attrName>ppt_x</p:attrName>
                                        </p:attrNameLst>
                                      </p:cBhvr>
                                      <p:tavLst>
                                        <p:tav tm="0">
                                          <p:val>
                                            <p:strVal val="0-#ppt_w/2"/>
                                          </p:val>
                                        </p:tav>
                                        <p:tav tm="100000">
                                          <p:val>
                                            <p:strVal val="#ppt_x"/>
                                          </p:val>
                                        </p:tav>
                                      </p:tavLst>
                                    </p:anim>
                                    <p:anim calcmode="lin" valueType="num">
                                      <p:cBhvr additive="base">
                                        <p:cTn id="14" dur="500" fill="hold"/>
                                        <p:tgtEl>
                                          <p:spTgt spid="583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94"/>
                                        </p:tgtEl>
                                        <p:attrNameLst>
                                          <p:attrName>style.visibility</p:attrName>
                                        </p:attrNameLst>
                                      </p:cBhvr>
                                      <p:to>
                                        <p:strVal val="visible"/>
                                      </p:to>
                                    </p:set>
                                    <p:anim calcmode="lin" valueType="num">
                                      <p:cBhvr additive="base">
                                        <p:cTn id="19" dur="500" fill="hold"/>
                                        <p:tgtEl>
                                          <p:spTgt spid="58394"/>
                                        </p:tgtEl>
                                        <p:attrNameLst>
                                          <p:attrName>ppt_x</p:attrName>
                                        </p:attrNameLst>
                                      </p:cBhvr>
                                      <p:tavLst>
                                        <p:tav tm="0">
                                          <p:val>
                                            <p:strVal val="0-#ppt_w/2"/>
                                          </p:val>
                                        </p:tav>
                                        <p:tav tm="100000">
                                          <p:val>
                                            <p:strVal val="#ppt_x"/>
                                          </p:val>
                                        </p:tav>
                                      </p:tavLst>
                                    </p:anim>
                                    <p:anim calcmode="lin" valueType="num">
                                      <p:cBhvr additive="base">
                                        <p:cTn id="20" dur="500" fill="hold"/>
                                        <p:tgtEl>
                                          <p:spTgt spid="583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8407"/>
                                        </p:tgtEl>
                                        <p:attrNameLst>
                                          <p:attrName>style.visibility</p:attrName>
                                        </p:attrNameLst>
                                      </p:cBhvr>
                                      <p:to>
                                        <p:strVal val="visible"/>
                                      </p:to>
                                    </p:set>
                                    <p:anim calcmode="lin" valueType="num">
                                      <p:cBhvr additive="base">
                                        <p:cTn id="25" dur="500" fill="hold"/>
                                        <p:tgtEl>
                                          <p:spTgt spid="58407"/>
                                        </p:tgtEl>
                                        <p:attrNameLst>
                                          <p:attrName>ppt_x</p:attrName>
                                        </p:attrNameLst>
                                      </p:cBhvr>
                                      <p:tavLst>
                                        <p:tav tm="0">
                                          <p:val>
                                            <p:strVal val="0-#ppt_w/2"/>
                                          </p:val>
                                        </p:tav>
                                        <p:tav tm="100000">
                                          <p:val>
                                            <p:strVal val="#ppt_x"/>
                                          </p:val>
                                        </p:tav>
                                      </p:tavLst>
                                    </p:anim>
                                    <p:anim calcmode="lin" valueType="num">
                                      <p:cBhvr additive="base">
                                        <p:cTn id="26" dur="500" fill="hold"/>
                                        <p:tgtEl>
                                          <p:spTgt spid="5840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8398"/>
                                        </p:tgtEl>
                                        <p:attrNameLst>
                                          <p:attrName>style.visibility</p:attrName>
                                        </p:attrNameLst>
                                      </p:cBhvr>
                                      <p:to>
                                        <p:strVal val="visible"/>
                                      </p:to>
                                    </p:set>
                                    <p:anim calcmode="lin" valueType="num">
                                      <p:cBhvr additive="base">
                                        <p:cTn id="31" dur="500" fill="hold"/>
                                        <p:tgtEl>
                                          <p:spTgt spid="58398"/>
                                        </p:tgtEl>
                                        <p:attrNameLst>
                                          <p:attrName>ppt_x</p:attrName>
                                        </p:attrNameLst>
                                      </p:cBhvr>
                                      <p:tavLst>
                                        <p:tav tm="0">
                                          <p:val>
                                            <p:strVal val="0-#ppt_w/2"/>
                                          </p:val>
                                        </p:tav>
                                        <p:tav tm="100000">
                                          <p:val>
                                            <p:strVal val="#ppt_x"/>
                                          </p:val>
                                        </p:tav>
                                      </p:tavLst>
                                    </p:anim>
                                    <p:anim calcmode="lin" valueType="num">
                                      <p:cBhvr additive="base">
                                        <p:cTn id="32" dur="500" fill="hold"/>
                                        <p:tgtEl>
                                          <p:spTgt spid="5839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401"/>
                                        </p:tgtEl>
                                        <p:attrNameLst>
                                          <p:attrName>style.visibility</p:attrName>
                                        </p:attrNameLst>
                                      </p:cBhvr>
                                      <p:to>
                                        <p:strVal val="visible"/>
                                      </p:to>
                                    </p:set>
                                    <p:anim calcmode="lin" valueType="num">
                                      <p:cBhvr additive="base">
                                        <p:cTn id="37" dur="500" fill="hold"/>
                                        <p:tgtEl>
                                          <p:spTgt spid="58401"/>
                                        </p:tgtEl>
                                        <p:attrNameLst>
                                          <p:attrName>ppt_x</p:attrName>
                                        </p:attrNameLst>
                                      </p:cBhvr>
                                      <p:tavLst>
                                        <p:tav tm="0">
                                          <p:val>
                                            <p:strVal val="0-#ppt_w/2"/>
                                          </p:val>
                                        </p:tav>
                                        <p:tav tm="100000">
                                          <p:val>
                                            <p:strVal val="#ppt_x"/>
                                          </p:val>
                                        </p:tav>
                                      </p:tavLst>
                                    </p:anim>
                                    <p:anim calcmode="lin" valueType="num">
                                      <p:cBhvr additive="base">
                                        <p:cTn id="38" dur="500" fill="hold"/>
                                        <p:tgtEl>
                                          <p:spTgt spid="5840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58402"/>
                                        </p:tgtEl>
                                        <p:attrNameLst>
                                          <p:attrName>style.visibility</p:attrName>
                                        </p:attrNameLst>
                                      </p:cBhvr>
                                      <p:to>
                                        <p:strVal val="visible"/>
                                      </p:to>
                                    </p:set>
                                    <p:anim calcmode="lin" valueType="num">
                                      <p:cBhvr additive="base">
                                        <p:cTn id="43" dur="500" fill="hold"/>
                                        <p:tgtEl>
                                          <p:spTgt spid="58402"/>
                                        </p:tgtEl>
                                        <p:attrNameLst>
                                          <p:attrName>ppt_x</p:attrName>
                                        </p:attrNameLst>
                                      </p:cBhvr>
                                      <p:tavLst>
                                        <p:tav tm="0">
                                          <p:val>
                                            <p:strVal val="0-#ppt_w/2"/>
                                          </p:val>
                                        </p:tav>
                                        <p:tav tm="100000">
                                          <p:val>
                                            <p:strVal val="#ppt_x"/>
                                          </p:val>
                                        </p:tav>
                                      </p:tavLst>
                                    </p:anim>
                                    <p:anim calcmode="lin" valueType="num">
                                      <p:cBhvr additive="base">
                                        <p:cTn id="44" dur="500" fill="hold"/>
                                        <p:tgtEl>
                                          <p:spTgt spid="5840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8408"/>
                                        </p:tgtEl>
                                        <p:attrNameLst>
                                          <p:attrName>style.visibility</p:attrName>
                                        </p:attrNameLst>
                                      </p:cBhvr>
                                      <p:to>
                                        <p:strVal val="visible"/>
                                      </p:to>
                                    </p:set>
                                    <p:anim calcmode="lin" valueType="num">
                                      <p:cBhvr additive="base">
                                        <p:cTn id="49" dur="500" fill="hold"/>
                                        <p:tgtEl>
                                          <p:spTgt spid="58408"/>
                                        </p:tgtEl>
                                        <p:attrNameLst>
                                          <p:attrName>ppt_x</p:attrName>
                                        </p:attrNameLst>
                                      </p:cBhvr>
                                      <p:tavLst>
                                        <p:tav tm="0">
                                          <p:val>
                                            <p:strVal val="#ppt_x"/>
                                          </p:val>
                                        </p:tav>
                                        <p:tav tm="100000">
                                          <p:val>
                                            <p:strVal val="#ppt_x"/>
                                          </p:val>
                                        </p:tav>
                                      </p:tavLst>
                                    </p:anim>
                                    <p:anim calcmode="lin" valueType="num">
                                      <p:cBhvr additive="base">
                                        <p:cTn id="50" dur="500" fill="hold"/>
                                        <p:tgtEl>
                                          <p:spTgt spid="584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4" grpId="0"/>
      <p:bldP spid="584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468313" y="333375"/>
            <a:ext cx="3227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8000"/>
                </a:solidFill>
                <a:latin typeface="Arial" charset="0"/>
              </a:rPr>
              <a:t>例</a:t>
            </a:r>
            <a:r>
              <a:rPr lang="en-US" altLang="zh-CN" sz="2400">
                <a:solidFill>
                  <a:srgbClr val="008000"/>
                </a:solidFill>
                <a:latin typeface="Arial" charset="0"/>
              </a:rPr>
              <a:t>8.3</a:t>
            </a:r>
            <a:r>
              <a:rPr lang="en-US" altLang="zh-CN" sz="2400">
                <a:latin typeface="Arial" charset="0"/>
              </a:rPr>
              <a:t> </a:t>
            </a:r>
            <a:r>
              <a:rPr lang="en-US" altLang="zh-CN" sz="2400" b="0">
                <a:latin typeface="Arial" charset="0"/>
              </a:rPr>
              <a:t> </a:t>
            </a:r>
            <a:r>
              <a:rPr lang="zh-CN" altLang="en-US" sz="2400">
                <a:solidFill>
                  <a:srgbClr val="FF0000"/>
                </a:solidFill>
                <a:latin typeface="Arial" charset="0"/>
              </a:rPr>
              <a:t>（囚犯的困惑）</a:t>
            </a:r>
          </a:p>
        </p:txBody>
      </p:sp>
      <p:sp>
        <p:nvSpPr>
          <p:cNvPr id="12294" name="Rectangle 6"/>
          <p:cNvSpPr>
            <a:spLocks noChangeArrowheads="1"/>
          </p:cNvSpPr>
          <p:nvPr/>
        </p:nvSpPr>
        <p:spPr bwMode="auto">
          <a:xfrm>
            <a:off x="433388" y="765175"/>
            <a:ext cx="8386762"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宋体" pitchFamily="2" charset="-122"/>
                <a:cs typeface="Times New Roman" pitchFamily="18" charset="0"/>
              </a:rPr>
              <a:t>警察同时逮捕了两人并分开关押，逮捕的原因是他们持有大量伪币，警方怀疑他们伪造钱币，但没有找到充分证据，希望他们能自己供认，这两个人都知道：如果他们双方都不供认，将被以使用和持有大量伪币罪被各判刑</a:t>
            </a:r>
            <a:r>
              <a:rPr lang="en-US" altLang="zh-CN" sz="2400">
                <a:latin typeface="宋体" pitchFamily="2" charset="-122"/>
                <a:cs typeface="Times New Roman" pitchFamily="18" charset="0"/>
              </a:rPr>
              <a:t>18</a:t>
            </a:r>
            <a:r>
              <a:rPr lang="zh-CN" altLang="en-US" sz="2400">
                <a:latin typeface="宋体" pitchFamily="2" charset="-122"/>
                <a:cs typeface="Times New Roman" pitchFamily="18" charset="0"/>
              </a:rPr>
              <a:t>个月；如果双方都供认伪造了钱币，将各被判刑</a:t>
            </a:r>
            <a:r>
              <a:rPr lang="en-US" altLang="zh-CN" sz="2400">
                <a:latin typeface="宋体" pitchFamily="2" charset="-122"/>
                <a:cs typeface="Times New Roman" pitchFamily="18" charset="0"/>
              </a:rPr>
              <a:t>3</a:t>
            </a:r>
            <a:r>
              <a:rPr lang="zh-CN" altLang="en-US" sz="2400">
                <a:latin typeface="宋体" pitchFamily="2" charset="-122"/>
                <a:cs typeface="Times New Roman" pitchFamily="18" charset="0"/>
              </a:rPr>
              <a:t>年；如果一方供认另一方不供认，则供认方将被从宽处理而免刑，但另一方面将被判刑</a:t>
            </a:r>
            <a:r>
              <a:rPr lang="en-US" altLang="zh-CN" sz="2400">
                <a:latin typeface="宋体" pitchFamily="2" charset="-122"/>
                <a:cs typeface="Times New Roman" pitchFamily="18" charset="0"/>
              </a:rPr>
              <a:t>7</a:t>
            </a:r>
            <a:r>
              <a:rPr lang="zh-CN" altLang="en-US" sz="2400">
                <a:latin typeface="宋体" pitchFamily="2" charset="-122"/>
                <a:cs typeface="Times New Roman" pitchFamily="18" charset="0"/>
              </a:rPr>
              <a:t>年。将嫌疑犯</a:t>
            </a:r>
            <a:r>
              <a:rPr lang="en-US" altLang="zh-CN" sz="2400">
                <a:latin typeface="宋体" pitchFamily="2" charset="-122"/>
                <a:cs typeface="Times New Roman" pitchFamily="18" charset="0"/>
              </a:rPr>
              <a:t>A</a:t>
            </a:r>
            <a:r>
              <a:rPr lang="zh-CN" altLang="en-US" sz="2400">
                <a:latin typeface="宋体" pitchFamily="2" charset="-122"/>
                <a:cs typeface="Times New Roman" pitchFamily="18" charset="0"/>
              </a:rPr>
              <a:t>、</a:t>
            </a:r>
            <a:r>
              <a:rPr lang="en-US" altLang="zh-CN" sz="2400">
                <a:latin typeface="宋体" pitchFamily="2" charset="-122"/>
                <a:cs typeface="Times New Roman" pitchFamily="18" charset="0"/>
              </a:rPr>
              <a:t>B</a:t>
            </a:r>
            <a:r>
              <a:rPr lang="zh-CN" altLang="en-US" sz="2400">
                <a:latin typeface="宋体" pitchFamily="2" charset="-122"/>
                <a:cs typeface="Times New Roman" pitchFamily="18" charset="0"/>
              </a:rPr>
              <a:t>被判刑的几种可能情况列表如下</a:t>
            </a:r>
            <a:r>
              <a:rPr lang="zh-CN" altLang="en-US" sz="2400" b="0">
                <a:latin typeface="宋体" pitchFamily="2" charset="-122"/>
                <a:cs typeface="Times New Roman" pitchFamily="18" charset="0"/>
              </a:rPr>
              <a:t>：</a:t>
            </a:r>
          </a:p>
        </p:txBody>
      </p:sp>
      <p:sp>
        <p:nvSpPr>
          <p:cNvPr id="12295" name="Rectangle 7"/>
          <p:cNvSpPr>
            <a:spLocks noChangeArrowheads="1"/>
          </p:cNvSpPr>
          <p:nvPr/>
        </p:nvSpPr>
        <p:spPr bwMode="auto">
          <a:xfrm>
            <a:off x="323850" y="3500438"/>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8000"/>
                </a:solidFill>
                <a:latin typeface="幼圆" pitchFamily="49" charset="-122"/>
                <a:ea typeface="幼圆" pitchFamily="49" charset="-122"/>
              </a:rPr>
              <a:t>表</a:t>
            </a:r>
            <a:r>
              <a:rPr lang="en-US" altLang="zh-CN" sz="2400">
                <a:solidFill>
                  <a:srgbClr val="008000"/>
                </a:solidFill>
                <a:latin typeface="幼圆" pitchFamily="49" charset="-122"/>
                <a:ea typeface="幼圆" pitchFamily="49" charset="-122"/>
              </a:rPr>
              <a:t>8.2</a:t>
            </a:r>
          </a:p>
        </p:txBody>
      </p:sp>
      <p:graphicFrame>
        <p:nvGraphicFramePr>
          <p:cNvPr id="12387" name="Group 99"/>
          <p:cNvGraphicFramePr>
            <a:graphicFrameLocks noGrp="1"/>
          </p:cNvGraphicFramePr>
          <p:nvPr/>
        </p:nvGraphicFramePr>
        <p:xfrm>
          <a:off x="827088" y="4005263"/>
          <a:ext cx="6840537" cy="1493520"/>
        </p:xfrm>
        <a:graphic>
          <a:graphicData uri="http://schemas.openxmlformats.org/drawingml/2006/table">
            <a:tbl>
              <a:tblPr/>
              <a:tblGrid>
                <a:gridCol w="1746250"/>
                <a:gridCol w="1052512"/>
                <a:gridCol w="2020888"/>
                <a:gridCol w="2020887"/>
              </a:tblGrid>
              <a:tr h="244475">
                <a:tc rowSpan="2" grid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嫌疑犯</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44475">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供认</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不供认</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嫌疑犯</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供认</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不供认</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383" name="Rectangle 95"/>
          <p:cNvSpPr>
            <a:spLocks noChangeArrowheads="1"/>
          </p:cNvSpPr>
          <p:nvPr/>
        </p:nvSpPr>
        <p:spPr bwMode="auto">
          <a:xfrm>
            <a:off x="395288" y="5589588"/>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幼圆" pitchFamily="49" charset="-122"/>
                <a:ea typeface="幼圆" pitchFamily="49" charset="-122"/>
              </a:rPr>
              <a:t>表中每对数字表示嫌疑犯</a:t>
            </a:r>
            <a:r>
              <a:rPr lang="en-US" altLang="zh-CN">
                <a:latin typeface="幼圆" pitchFamily="49" charset="-122"/>
                <a:ea typeface="幼圆" pitchFamily="49" charset="-122"/>
              </a:rPr>
              <a:t>A</a:t>
            </a:r>
            <a:r>
              <a:rPr lang="zh-CN" altLang="en-US">
                <a:latin typeface="幼圆" pitchFamily="49" charset="-122"/>
                <a:ea typeface="幼圆" pitchFamily="49" charset="-122"/>
              </a:rPr>
              <a:t>、</a:t>
            </a:r>
            <a:r>
              <a:rPr lang="en-US" altLang="zh-CN">
                <a:latin typeface="幼圆" pitchFamily="49" charset="-122"/>
                <a:ea typeface="幼圆" pitchFamily="49" charset="-122"/>
              </a:rPr>
              <a:t>B</a:t>
            </a:r>
            <a:r>
              <a:rPr lang="zh-CN" altLang="en-US">
                <a:latin typeface="幼圆" pitchFamily="49" charset="-122"/>
                <a:ea typeface="幼圆" pitchFamily="49" charset="-122"/>
              </a:rPr>
              <a:t>被判刑的年数。如果两名疑犯均担心对方供认并希望受到最轻的惩罚，最保险的办法自然是承认制造了伪币。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p:cTn id="7" dur="1000" fill="hold"/>
                                        <p:tgtEl>
                                          <p:spTgt spid="12292"/>
                                        </p:tgtEl>
                                        <p:attrNameLst>
                                          <p:attrName>ppt_x</p:attrName>
                                        </p:attrNameLst>
                                      </p:cBhvr>
                                      <p:tavLst>
                                        <p:tav tm="0">
                                          <p:val>
                                            <p:strVal val="#ppt_x-.2"/>
                                          </p:val>
                                        </p:tav>
                                        <p:tav tm="100000">
                                          <p:val>
                                            <p:strVal val="#ppt_x"/>
                                          </p:val>
                                        </p:tav>
                                      </p:tavLst>
                                    </p:anim>
                                    <p:anim calcmode="lin" valueType="num">
                                      <p:cBhvr>
                                        <p:cTn id="8" dur="1000" fill="hold"/>
                                        <p:tgtEl>
                                          <p:spTgt spid="1229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29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294"/>
                                        </p:tgtEl>
                                        <p:attrNameLst>
                                          <p:attrName>style.visibility</p:attrName>
                                        </p:attrNameLst>
                                      </p:cBhvr>
                                      <p:to>
                                        <p:strVal val="visible"/>
                                      </p:to>
                                    </p:set>
                                    <p:animEffect transition="in" filter="fade">
                                      <p:cBhvr>
                                        <p:cTn id="14" dur="1000"/>
                                        <p:tgtEl>
                                          <p:spTgt spid="12294"/>
                                        </p:tgtEl>
                                      </p:cBhvr>
                                    </p:animEffect>
                                    <p:anim calcmode="lin" valueType="num">
                                      <p:cBhvr>
                                        <p:cTn id="15" dur="1000" fill="hold"/>
                                        <p:tgtEl>
                                          <p:spTgt spid="12294"/>
                                        </p:tgtEl>
                                        <p:attrNameLst>
                                          <p:attrName>ppt_x</p:attrName>
                                        </p:attrNameLst>
                                      </p:cBhvr>
                                      <p:tavLst>
                                        <p:tav tm="0">
                                          <p:val>
                                            <p:strVal val="#ppt_x"/>
                                          </p:val>
                                        </p:tav>
                                        <p:tav tm="100000">
                                          <p:val>
                                            <p:strVal val="#ppt_x"/>
                                          </p:val>
                                        </p:tav>
                                      </p:tavLst>
                                    </p:anim>
                                    <p:anim calcmode="lin" valueType="num">
                                      <p:cBhvr>
                                        <p:cTn id="16" dur="1000" fill="hold"/>
                                        <p:tgtEl>
                                          <p:spTgt spid="1229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12295"/>
                                        </p:tgtEl>
                                        <p:attrNameLst>
                                          <p:attrName>style.visibility</p:attrName>
                                        </p:attrNameLst>
                                      </p:cBhvr>
                                      <p:to>
                                        <p:strVal val="visible"/>
                                      </p:to>
                                    </p:set>
                                    <p:animEffect transition="in" filter="fade">
                                      <p:cBhvr>
                                        <p:cTn id="21" dur="1000"/>
                                        <p:tgtEl>
                                          <p:spTgt spid="12295"/>
                                        </p:tgtEl>
                                      </p:cBhvr>
                                    </p:animEffect>
                                    <p:anim calcmode="lin" valueType="num">
                                      <p:cBhvr>
                                        <p:cTn id="22" dur="1000" fill="hold"/>
                                        <p:tgtEl>
                                          <p:spTgt spid="12295"/>
                                        </p:tgtEl>
                                        <p:attrNameLst>
                                          <p:attrName>ppt_x</p:attrName>
                                        </p:attrNameLst>
                                      </p:cBhvr>
                                      <p:tavLst>
                                        <p:tav tm="0">
                                          <p:val>
                                            <p:strVal val="#ppt_x"/>
                                          </p:val>
                                        </p:tav>
                                        <p:tav tm="100000">
                                          <p:val>
                                            <p:strVal val="#ppt_x"/>
                                          </p:val>
                                        </p:tav>
                                      </p:tavLst>
                                    </p:anim>
                                    <p:anim calcmode="lin" valueType="num">
                                      <p:cBhvr>
                                        <p:cTn id="23" dur="900" decel="100000" fill="hold"/>
                                        <p:tgtEl>
                                          <p:spTgt spid="12295"/>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2295"/>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nodeType="clickEffect">
                                  <p:stCondLst>
                                    <p:cond delay="0"/>
                                  </p:stCondLst>
                                  <p:childTnLst>
                                    <p:set>
                                      <p:cBhvr>
                                        <p:cTn id="28" dur="1" fill="hold">
                                          <p:stCondLst>
                                            <p:cond delay="0"/>
                                          </p:stCondLst>
                                        </p:cTn>
                                        <p:tgtEl>
                                          <p:spTgt spid="12387"/>
                                        </p:tgtEl>
                                        <p:attrNameLst>
                                          <p:attrName>style.visibility</p:attrName>
                                        </p:attrNameLst>
                                      </p:cBhvr>
                                      <p:to>
                                        <p:strVal val="visible"/>
                                      </p:to>
                                    </p:set>
                                    <p:anim calcmode="lin" valueType="num">
                                      <p:cBhvr>
                                        <p:cTn id="29" dur="1000" fill="hold"/>
                                        <p:tgtEl>
                                          <p:spTgt spid="12387"/>
                                        </p:tgtEl>
                                        <p:attrNameLst>
                                          <p:attrName>ppt_x</p:attrName>
                                        </p:attrNameLst>
                                      </p:cBhvr>
                                      <p:tavLst>
                                        <p:tav tm="0">
                                          <p:val>
                                            <p:strVal val="#ppt_x-.2"/>
                                          </p:val>
                                        </p:tav>
                                        <p:tav tm="100000">
                                          <p:val>
                                            <p:strVal val="#ppt_x"/>
                                          </p:val>
                                        </p:tav>
                                      </p:tavLst>
                                    </p:anim>
                                    <p:anim calcmode="lin" valueType="num">
                                      <p:cBhvr>
                                        <p:cTn id="30" dur="1000" fill="hold"/>
                                        <p:tgtEl>
                                          <p:spTgt spid="12387"/>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238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2383"/>
                                        </p:tgtEl>
                                        <p:attrNameLst>
                                          <p:attrName>style.visibility</p:attrName>
                                        </p:attrNameLst>
                                      </p:cBhvr>
                                      <p:to>
                                        <p:strVal val="visible"/>
                                      </p:to>
                                    </p:set>
                                    <p:animEffect transition="in" filter="fade">
                                      <p:cBhvr>
                                        <p:cTn id="36" dur="1000"/>
                                        <p:tgtEl>
                                          <p:spTgt spid="12383"/>
                                        </p:tgtEl>
                                      </p:cBhvr>
                                    </p:animEffect>
                                    <p:anim calcmode="lin" valueType="num">
                                      <p:cBhvr>
                                        <p:cTn id="37" dur="1000" fill="hold"/>
                                        <p:tgtEl>
                                          <p:spTgt spid="12383"/>
                                        </p:tgtEl>
                                        <p:attrNameLst>
                                          <p:attrName>ppt_x</p:attrName>
                                        </p:attrNameLst>
                                      </p:cBhvr>
                                      <p:tavLst>
                                        <p:tav tm="0">
                                          <p:val>
                                            <p:strVal val="#ppt_x"/>
                                          </p:val>
                                        </p:tav>
                                        <p:tav tm="100000">
                                          <p:val>
                                            <p:strVal val="#ppt_x"/>
                                          </p:val>
                                        </p:tav>
                                      </p:tavLst>
                                    </p:anim>
                                    <p:anim calcmode="lin" valueType="num">
                                      <p:cBhvr>
                                        <p:cTn id="38" dur="1000" fill="hold"/>
                                        <p:tgtEl>
                                          <p:spTgt spid="123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4" grpId="0"/>
      <p:bldP spid="12295" grpId="0"/>
      <p:bldP spid="1238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ChangeArrowheads="1"/>
          </p:cNvSpPr>
          <p:nvPr/>
        </p:nvSpPr>
        <p:spPr bwMode="auto">
          <a:xfrm>
            <a:off x="395288" y="423863"/>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对于较为复杂的决策问题，尤其是需要作多阶段决策的问题，常采用较直观的决策树方法，但从本质上讲，决策树方法仍然是一种期望值法。</a:t>
            </a:r>
            <a:r>
              <a:rPr lang="zh-CN" altLang="en-US">
                <a:latin typeface="Arial" charset="0"/>
              </a:rPr>
              <a:t> </a:t>
            </a:r>
          </a:p>
        </p:txBody>
      </p:sp>
      <p:sp>
        <p:nvSpPr>
          <p:cNvPr id="59399" name="Rectangle 7"/>
          <p:cNvSpPr>
            <a:spLocks noChangeArrowheads="1"/>
          </p:cNvSpPr>
          <p:nvPr/>
        </p:nvSpPr>
        <p:spPr bwMode="auto">
          <a:xfrm>
            <a:off x="468313" y="1236663"/>
            <a:ext cx="82073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8000"/>
                </a:solidFill>
                <a:cs typeface="Times New Roman" pitchFamily="18" charset="0"/>
              </a:rPr>
              <a:t>例</a:t>
            </a:r>
            <a:r>
              <a:rPr lang="en-US" altLang="zh-CN">
                <a:solidFill>
                  <a:srgbClr val="008000"/>
                </a:solidFill>
                <a:cs typeface="Times New Roman" pitchFamily="18" charset="0"/>
              </a:rPr>
              <a:t>8.9</a:t>
            </a:r>
            <a:r>
              <a:rPr lang="en-US" altLang="zh-CN">
                <a:cs typeface="Times New Roman" pitchFamily="18" charset="0"/>
              </a:rPr>
              <a:t>  </a:t>
            </a:r>
            <a:r>
              <a:rPr lang="zh-CN" altLang="en-US">
                <a:cs typeface="Times New Roman" pitchFamily="18" charset="0"/>
              </a:rPr>
              <a:t>某工程按正常速度施工时，若无坏天气影响可确保在</a:t>
            </a:r>
            <a:r>
              <a:rPr lang="en-US" altLang="zh-CN">
                <a:cs typeface="Times New Roman" pitchFamily="18" charset="0"/>
              </a:rPr>
              <a:t>30</a:t>
            </a:r>
            <a:r>
              <a:rPr lang="zh-CN" altLang="en-US">
                <a:cs typeface="Times New Roman" pitchFamily="18" charset="0"/>
              </a:rPr>
              <a:t>天内按期完工。但根据天气预报，</a:t>
            </a:r>
            <a:r>
              <a:rPr lang="en-US" altLang="zh-CN">
                <a:cs typeface="Times New Roman" pitchFamily="18" charset="0"/>
              </a:rPr>
              <a:t>15</a:t>
            </a:r>
            <a:r>
              <a:rPr lang="zh-CN" altLang="en-US">
                <a:cs typeface="Times New Roman" pitchFamily="18" charset="0"/>
              </a:rPr>
              <a:t>天后天气肯定变坏。有</a:t>
            </a:r>
            <a:r>
              <a:rPr lang="en-US" altLang="zh-CN">
                <a:cs typeface="Times New Roman" pitchFamily="18" charset="0"/>
              </a:rPr>
              <a:t>40%</a:t>
            </a:r>
            <a:r>
              <a:rPr lang="zh-CN" altLang="en-US">
                <a:cs typeface="Times New Roman" pitchFamily="18" charset="0"/>
              </a:rPr>
              <a:t>的可能会出现阴雨天气而不影响工期，在</a:t>
            </a:r>
            <a:r>
              <a:rPr lang="en-US" altLang="zh-CN">
                <a:cs typeface="Times New Roman" pitchFamily="18" charset="0"/>
              </a:rPr>
              <a:t>50%</a:t>
            </a:r>
            <a:r>
              <a:rPr lang="zh-CN" altLang="en-US">
                <a:cs typeface="Times New Roman" pitchFamily="18" charset="0"/>
              </a:rPr>
              <a:t>的可能会遇到小风暴而使工期推迟</a:t>
            </a:r>
            <a:r>
              <a:rPr lang="en-US" altLang="zh-CN">
                <a:cs typeface="Times New Roman" pitchFamily="18" charset="0"/>
              </a:rPr>
              <a:t>15</a:t>
            </a:r>
            <a:r>
              <a:rPr lang="zh-CN" altLang="en-US">
                <a:cs typeface="Times New Roman" pitchFamily="18" charset="0"/>
              </a:rPr>
              <a:t>天，另有</a:t>
            </a:r>
            <a:r>
              <a:rPr lang="en-US" altLang="zh-CN">
                <a:cs typeface="Times New Roman" pitchFamily="18" charset="0"/>
              </a:rPr>
              <a:t>10%</a:t>
            </a:r>
            <a:r>
              <a:rPr lang="zh-CN" altLang="en-US">
                <a:cs typeface="Times New Roman" pitchFamily="18" charset="0"/>
              </a:rPr>
              <a:t>的可能会遇到大风暴而使工期推迟</a:t>
            </a:r>
            <a:r>
              <a:rPr lang="en-US" altLang="zh-CN">
                <a:cs typeface="Times New Roman" pitchFamily="18" charset="0"/>
              </a:rPr>
              <a:t>20</a:t>
            </a:r>
            <a:r>
              <a:rPr lang="zh-CN" altLang="en-US">
                <a:cs typeface="Times New Roman" pitchFamily="18" charset="0"/>
              </a:rPr>
              <a:t>天。对于可能出现的情况，考虑两种方案：</a:t>
            </a:r>
          </a:p>
        </p:txBody>
      </p:sp>
      <p:sp>
        <p:nvSpPr>
          <p:cNvPr id="59401" name="Rectangle 9"/>
          <p:cNvSpPr>
            <a:spLocks noChangeArrowheads="1"/>
          </p:cNvSpPr>
          <p:nvPr/>
        </p:nvSpPr>
        <p:spPr bwMode="auto">
          <a:xfrm>
            <a:off x="254000" y="2852738"/>
            <a:ext cx="8682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cs typeface="Times New Roman" pitchFamily="18" charset="0"/>
              </a:rPr>
              <a:t>1</a:t>
            </a:r>
            <a:r>
              <a:rPr lang="zh-CN" altLang="en-US">
                <a:cs typeface="Times New Roman" pitchFamily="18" charset="0"/>
              </a:rPr>
              <a:t>）提前紧急加班，在</a:t>
            </a:r>
            <a:r>
              <a:rPr lang="en-US" altLang="zh-CN">
                <a:cs typeface="Times New Roman" pitchFamily="18" charset="0"/>
              </a:rPr>
              <a:t>15</a:t>
            </a:r>
            <a:r>
              <a:rPr lang="zh-CN" altLang="en-US">
                <a:cs typeface="Times New Roman" pitchFamily="18" charset="0"/>
              </a:rPr>
              <a:t>天内完成工程，实施此方案需增加开支</a:t>
            </a:r>
            <a:r>
              <a:rPr lang="en-US" altLang="zh-CN">
                <a:cs typeface="Times New Roman" pitchFamily="18" charset="0"/>
              </a:rPr>
              <a:t>18000</a:t>
            </a:r>
            <a:r>
              <a:rPr lang="zh-CN" altLang="en-US">
                <a:cs typeface="Times New Roman" pitchFamily="18" charset="0"/>
              </a:rPr>
              <a:t>元。</a:t>
            </a:r>
            <a:r>
              <a:rPr lang="zh-CN" altLang="en-US">
                <a:latin typeface="Arial" charset="0"/>
              </a:rPr>
              <a:t> </a:t>
            </a:r>
          </a:p>
        </p:txBody>
      </p:sp>
      <p:sp>
        <p:nvSpPr>
          <p:cNvPr id="59403" name="Rectangle 11"/>
          <p:cNvSpPr>
            <a:spLocks noChangeArrowheads="1"/>
          </p:cNvSpPr>
          <p:nvPr/>
        </p:nvSpPr>
        <p:spPr bwMode="auto">
          <a:xfrm>
            <a:off x="250825" y="3213100"/>
            <a:ext cx="7977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cs typeface="Times New Roman" pitchFamily="18" charset="0"/>
              </a:rPr>
              <a:t>2</a:t>
            </a:r>
            <a:r>
              <a:rPr lang="zh-CN" altLang="en-US">
                <a:cs typeface="Times New Roman" pitchFamily="18" charset="0"/>
              </a:rPr>
              <a:t>）先按正常速度施工，</a:t>
            </a:r>
            <a:r>
              <a:rPr lang="en-US" altLang="zh-CN">
                <a:cs typeface="Times New Roman" pitchFamily="18" charset="0"/>
              </a:rPr>
              <a:t>15</a:t>
            </a:r>
            <a:r>
              <a:rPr lang="zh-CN" altLang="en-US">
                <a:cs typeface="Times New Roman" pitchFamily="18" charset="0"/>
              </a:rPr>
              <a:t>天后根据实际出现的天气状况再作决策。</a:t>
            </a:r>
          </a:p>
        </p:txBody>
      </p:sp>
      <p:sp>
        <p:nvSpPr>
          <p:cNvPr id="59405" name="Rectangle 13"/>
          <p:cNvSpPr>
            <a:spLocks noChangeArrowheads="1"/>
          </p:cNvSpPr>
          <p:nvPr/>
        </p:nvSpPr>
        <p:spPr bwMode="auto">
          <a:xfrm>
            <a:off x="468313" y="3644900"/>
            <a:ext cx="6573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如遇到阴雨天气，则维持正常速度，不必支付额外费用。</a:t>
            </a:r>
          </a:p>
        </p:txBody>
      </p:sp>
      <p:sp>
        <p:nvSpPr>
          <p:cNvPr id="59407" name="Rectangle 15"/>
          <p:cNvSpPr>
            <a:spLocks noChangeArrowheads="1"/>
          </p:cNvSpPr>
          <p:nvPr/>
        </p:nvSpPr>
        <p:spPr bwMode="auto">
          <a:xfrm>
            <a:off x="466725" y="4149725"/>
            <a:ext cx="820896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如遇到小风暴，有两个备选方案：（</a:t>
            </a:r>
            <a:r>
              <a:rPr lang="en-US" altLang="zh-CN">
                <a:cs typeface="Times New Roman" pitchFamily="18" charset="0"/>
              </a:rPr>
              <a:t>i</a:t>
            </a:r>
            <a:r>
              <a:rPr lang="zh-CN" altLang="en-US">
                <a:cs typeface="Times New Roman" pitchFamily="18" charset="0"/>
              </a:rPr>
              <a:t>）维持正常速度施工，支付工程延期损失费</a:t>
            </a:r>
            <a:r>
              <a:rPr lang="en-US" altLang="zh-CN">
                <a:cs typeface="Times New Roman" pitchFamily="18" charset="0"/>
              </a:rPr>
              <a:t>20000</a:t>
            </a:r>
            <a:r>
              <a:rPr lang="zh-CN" altLang="en-US">
                <a:cs typeface="Times New Roman" pitchFamily="18" charset="0"/>
              </a:rPr>
              <a:t>元。（</a:t>
            </a:r>
            <a:r>
              <a:rPr lang="en-US" altLang="zh-CN">
                <a:cs typeface="Times New Roman" pitchFamily="18" charset="0"/>
              </a:rPr>
              <a:t>ii</a:t>
            </a:r>
            <a:r>
              <a:rPr lang="zh-CN" altLang="en-US">
                <a:cs typeface="Times New Roman" pitchFamily="18" charset="0"/>
              </a:rPr>
              <a:t>）采取应急措施。实施此应急措施有三种可能结果：有</a:t>
            </a:r>
            <a:r>
              <a:rPr lang="en-US" altLang="zh-CN">
                <a:cs typeface="Times New Roman" pitchFamily="18" charset="0"/>
              </a:rPr>
              <a:t>50%</a:t>
            </a:r>
            <a:r>
              <a:rPr lang="zh-CN" altLang="en-US">
                <a:cs typeface="Times New Roman" pitchFamily="18" charset="0"/>
              </a:rPr>
              <a:t>可能减少误工期</a:t>
            </a:r>
            <a:r>
              <a:rPr lang="en-US" altLang="zh-CN">
                <a:cs typeface="Times New Roman" pitchFamily="18" charset="0"/>
              </a:rPr>
              <a:t>1</a:t>
            </a:r>
            <a:r>
              <a:rPr lang="zh-CN" altLang="en-US">
                <a:cs typeface="Times New Roman" pitchFamily="18" charset="0"/>
              </a:rPr>
              <a:t>天，支付应急费用和延期损失费共</a:t>
            </a:r>
            <a:r>
              <a:rPr lang="en-US" altLang="zh-CN">
                <a:cs typeface="Times New Roman" pitchFamily="18" charset="0"/>
              </a:rPr>
              <a:t>24000</a:t>
            </a:r>
            <a:r>
              <a:rPr lang="zh-CN" altLang="en-US">
                <a:cs typeface="Times New Roman" pitchFamily="18" charset="0"/>
              </a:rPr>
              <a:t>元；有</a:t>
            </a:r>
            <a:r>
              <a:rPr lang="en-US" altLang="zh-CN">
                <a:cs typeface="Times New Roman" pitchFamily="18" charset="0"/>
              </a:rPr>
              <a:t>30%</a:t>
            </a:r>
            <a:r>
              <a:rPr lang="zh-CN" altLang="en-US">
                <a:cs typeface="Times New Roman" pitchFamily="18" charset="0"/>
              </a:rPr>
              <a:t>可能减少误工期</a:t>
            </a:r>
            <a:r>
              <a:rPr lang="en-US" altLang="zh-CN">
                <a:cs typeface="Times New Roman" pitchFamily="18" charset="0"/>
              </a:rPr>
              <a:t>2</a:t>
            </a:r>
            <a:r>
              <a:rPr lang="zh-CN" altLang="en-US">
                <a:cs typeface="Times New Roman" pitchFamily="18" charset="0"/>
              </a:rPr>
              <a:t>天，支付应急费用和延期损失费共</a:t>
            </a:r>
            <a:r>
              <a:rPr lang="en-US" altLang="zh-CN">
                <a:cs typeface="Times New Roman" pitchFamily="18" charset="0"/>
              </a:rPr>
              <a:t>18000</a:t>
            </a:r>
            <a:r>
              <a:rPr lang="zh-CN" altLang="en-US">
                <a:cs typeface="Times New Roman" pitchFamily="18" charset="0"/>
              </a:rPr>
              <a:t>元；有</a:t>
            </a:r>
            <a:r>
              <a:rPr lang="en-US" altLang="zh-CN">
                <a:cs typeface="Times New Roman" pitchFamily="18" charset="0"/>
              </a:rPr>
              <a:t>20%</a:t>
            </a:r>
            <a:r>
              <a:rPr lang="zh-CN" altLang="en-US">
                <a:cs typeface="Times New Roman" pitchFamily="18" charset="0"/>
              </a:rPr>
              <a:t>可能减少误工期</a:t>
            </a:r>
            <a:r>
              <a:rPr lang="en-US" altLang="zh-CN">
                <a:cs typeface="Times New Roman" pitchFamily="18" charset="0"/>
              </a:rPr>
              <a:t>3</a:t>
            </a:r>
            <a:r>
              <a:rPr lang="zh-CN" altLang="en-US">
                <a:cs typeface="Times New Roman" pitchFamily="18" charset="0"/>
              </a:rPr>
              <a:t>天，支付应急费用和延期损失费共</a:t>
            </a:r>
            <a:r>
              <a:rPr lang="en-US" altLang="zh-CN">
                <a:cs typeface="Times New Roman" pitchFamily="18" charset="0"/>
              </a:rPr>
              <a:t>12000</a:t>
            </a:r>
            <a:r>
              <a:rPr lang="zh-CN" altLang="en-US">
                <a:cs typeface="Times New Roman" pitchFamily="18" charset="0"/>
              </a:rPr>
              <a:t>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397"/>
                                        </p:tgtEl>
                                        <p:attrNameLst>
                                          <p:attrName>style.visibility</p:attrName>
                                        </p:attrNameLst>
                                      </p:cBhvr>
                                      <p:to>
                                        <p:strVal val="visible"/>
                                      </p:to>
                                    </p:set>
                                    <p:anim calcmode="lin" valueType="num">
                                      <p:cBhvr additive="base">
                                        <p:cTn id="7" dur="500" fill="hold"/>
                                        <p:tgtEl>
                                          <p:spTgt spid="59397"/>
                                        </p:tgtEl>
                                        <p:attrNameLst>
                                          <p:attrName>ppt_x</p:attrName>
                                        </p:attrNameLst>
                                      </p:cBhvr>
                                      <p:tavLst>
                                        <p:tav tm="0">
                                          <p:val>
                                            <p:strVal val="0-#ppt_w/2"/>
                                          </p:val>
                                        </p:tav>
                                        <p:tav tm="100000">
                                          <p:val>
                                            <p:strVal val="#ppt_x"/>
                                          </p:val>
                                        </p:tav>
                                      </p:tavLst>
                                    </p:anim>
                                    <p:anim calcmode="lin" valueType="num">
                                      <p:cBhvr additive="base">
                                        <p:cTn id="8" dur="500" fill="hold"/>
                                        <p:tgtEl>
                                          <p:spTgt spid="593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9"/>
                                        </p:tgtEl>
                                        <p:attrNameLst>
                                          <p:attrName>style.visibility</p:attrName>
                                        </p:attrNameLst>
                                      </p:cBhvr>
                                      <p:to>
                                        <p:strVal val="visible"/>
                                      </p:to>
                                    </p:set>
                                    <p:anim calcmode="lin" valueType="num">
                                      <p:cBhvr additive="base">
                                        <p:cTn id="13" dur="500" fill="hold"/>
                                        <p:tgtEl>
                                          <p:spTgt spid="59399"/>
                                        </p:tgtEl>
                                        <p:attrNameLst>
                                          <p:attrName>ppt_x</p:attrName>
                                        </p:attrNameLst>
                                      </p:cBhvr>
                                      <p:tavLst>
                                        <p:tav tm="0">
                                          <p:val>
                                            <p:strVal val="0-#ppt_w/2"/>
                                          </p:val>
                                        </p:tav>
                                        <p:tav tm="100000">
                                          <p:val>
                                            <p:strVal val="#ppt_x"/>
                                          </p:val>
                                        </p:tav>
                                      </p:tavLst>
                                    </p:anim>
                                    <p:anim calcmode="lin" valueType="num">
                                      <p:cBhvr additive="base">
                                        <p:cTn id="14" dur="500" fill="hold"/>
                                        <p:tgtEl>
                                          <p:spTgt spid="593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401"/>
                                        </p:tgtEl>
                                        <p:attrNameLst>
                                          <p:attrName>style.visibility</p:attrName>
                                        </p:attrNameLst>
                                      </p:cBhvr>
                                      <p:to>
                                        <p:strVal val="visible"/>
                                      </p:to>
                                    </p:set>
                                    <p:anim calcmode="lin" valueType="num">
                                      <p:cBhvr additive="base">
                                        <p:cTn id="19" dur="500" fill="hold"/>
                                        <p:tgtEl>
                                          <p:spTgt spid="59401"/>
                                        </p:tgtEl>
                                        <p:attrNameLst>
                                          <p:attrName>ppt_x</p:attrName>
                                        </p:attrNameLst>
                                      </p:cBhvr>
                                      <p:tavLst>
                                        <p:tav tm="0">
                                          <p:val>
                                            <p:strVal val="0-#ppt_w/2"/>
                                          </p:val>
                                        </p:tav>
                                        <p:tav tm="100000">
                                          <p:val>
                                            <p:strVal val="#ppt_x"/>
                                          </p:val>
                                        </p:tav>
                                      </p:tavLst>
                                    </p:anim>
                                    <p:anim calcmode="lin" valueType="num">
                                      <p:cBhvr additive="base">
                                        <p:cTn id="20" dur="500" fill="hold"/>
                                        <p:tgtEl>
                                          <p:spTgt spid="594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403"/>
                                        </p:tgtEl>
                                        <p:attrNameLst>
                                          <p:attrName>style.visibility</p:attrName>
                                        </p:attrNameLst>
                                      </p:cBhvr>
                                      <p:to>
                                        <p:strVal val="visible"/>
                                      </p:to>
                                    </p:set>
                                    <p:anim calcmode="lin" valueType="num">
                                      <p:cBhvr additive="base">
                                        <p:cTn id="25" dur="500" fill="hold"/>
                                        <p:tgtEl>
                                          <p:spTgt spid="59403"/>
                                        </p:tgtEl>
                                        <p:attrNameLst>
                                          <p:attrName>ppt_x</p:attrName>
                                        </p:attrNameLst>
                                      </p:cBhvr>
                                      <p:tavLst>
                                        <p:tav tm="0">
                                          <p:val>
                                            <p:strVal val="0-#ppt_w/2"/>
                                          </p:val>
                                        </p:tav>
                                        <p:tav tm="100000">
                                          <p:val>
                                            <p:strVal val="#ppt_x"/>
                                          </p:val>
                                        </p:tav>
                                      </p:tavLst>
                                    </p:anim>
                                    <p:anim calcmode="lin" valueType="num">
                                      <p:cBhvr additive="base">
                                        <p:cTn id="26" dur="500" fill="hold"/>
                                        <p:tgtEl>
                                          <p:spTgt spid="5940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405"/>
                                        </p:tgtEl>
                                        <p:attrNameLst>
                                          <p:attrName>style.visibility</p:attrName>
                                        </p:attrNameLst>
                                      </p:cBhvr>
                                      <p:to>
                                        <p:strVal val="visible"/>
                                      </p:to>
                                    </p:set>
                                    <p:anim calcmode="lin" valueType="num">
                                      <p:cBhvr additive="base">
                                        <p:cTn id="31" dur="500" fill="hold"/>
                                        <p:tgtEl>
                                          <p:spTgt spid="59405"/>
                                        </p:tgtEl>
                                        <p:attrNameLst>
                                          <p:attrName>ppt_x</p:attrName>
                                        </p:attrNameLst>
                                      </p:cBhvr>
                                      <p:tavLst>
                                        <p:tav tm="0">
                                          <p:val>
                                            <p:strVal val="0-#ppt_w/2"/>
                                          </p:val>
                                        </p:tav>
                                        <p:tav tm="100000">
                                          <p:val>
                                            <p:strVal val="#ppt_x"/>
                                          </p:val>
                                        </p:tav>
                                      </p:tavLst>
                                    </p:anim>
                                    <p:anim calcmode="lin" valueType="num">
                                      <p:cBhvr additive="base">
                                        <p:cTn id="32" dur="500" fill="hold"/>
                                        <p:tgtEl>
                                          <p:spTgt spid="5940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407"/>
                                        </p:tgtEl>
                                        <p:attrNameLst>
                                          <p:attrName>style.visibility</p:attrName>
                                        </p:attrNameLst>
                                      </p:cBhvr>
                                      <p:to>
                                        <p:strVal val="visible"/>
                                      </p:to>
                                    </p:set>
                                    <p:anim calcmode="lin" valueType="num">
                                      <p:cBhvr additive="base">
                                        <p:cTn id="37" dur="500" fill="hold"/>
                                        <p:tgtEl>
                                          <p:spTgt spid="59407"/>
                                        </p:tgtEl>
                                        <p:attrNameLst>
                                          <p:attrName>ppt_x</p:attrName>
                                        </p:attrNameLst>
                                      </p:cBhvr>
                                      <p:tavLst>
                                        <p:tav tm="0">
                                          <p:val>
                                            <p:strVal val="#ppt_x"/>
                                          </p:val>
                                        </p:tav>
                                        <p:tav tm="100000">
                                          <p:val>
                                            <p:strVal val="#ppt_x"/>
                                          </p:val>
                                        </p:tav>
                                      </p:tavLst>
                                    </p:anim>
                                    <p:anim calcmode="lin" valueType="num">
                                      <p:cBhvr additive="base">
                                        <p:cTn id="38" dur="500" fill="hold"/>
                                        <p:tgtEl>
                                          <p:spTgt spid="594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p:bldP spid="59399" grpId="0"/>
      <p:bldP spid="59401" grpId="0"/>
      <p:bldP spid="59403" grpId="0"/>
      <p:bldP spid="59405" grpId="0"/>
      <p:bldP spid="5940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ChangeArrowheads="1"/>
          </p:cNvSpPr>
          <p:nvPr/>
        </p:nvSpPr>
        <p:spPr bwMode="auto">
          <a:xfrm>
            <a:off x="396875" y="476250"/>
            <a:ext cx="813593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如遇大风暴，也有两个方案可供选择：（</a:t>
            </a:r>
            <a:r>
              <a:rPr lang="en-US" altLang="zh-CN">
                <a:cs typeface="Times New Roman" pitchFamily="18" charset="0"/>
              </a:rPr>
              <a:t>i</a:t>
            </a:r>
            <a:r>
              <a:rPr lang="zh-CN" altLang="en-US">
                <a:cs typeface="Times New Roman" pitchFamily="18" charset="0"/>
              </a:rPr>
              <a:t>）维持正常速度施工，支付工程延期损失费</a:t>
            </a:r>
            <a:r>
              <a:rPr lang="en-US" altLang="zh-CN">
                <a:cs typeface="Times New Roman" pitchFamily="18" charset="0"/>
              </a:rPr>
              <a:t>50000</a:t>
            </a:r>
            <a:r>
              <a:rPr lang="zh-CN" altLang="en-US">
                <a:cs typeface="Times New Roman" pitchFamily="18" charset="0"/>
              </a:rPr>
              <a:t>元。（</a:t>
            </a:r>
            <a:r>
              <a:rPr lang="en-US" altLang="zh-CN">
                <a:cs typeface="Times New Roman" pitchFamily="18" charset="0"/>
              </a:rPr>
              <a:t>ii</a:t>
            </a:r>
            <a:r>
              <a:rPr lang="zh-CN" altLang="en-US">
                <a:cs typeface="Times New Roman" pitchFamily="18" charset="0"/>
              </a:rPr>
              <a:t>）采取应急措施。实施此应急措施也有三种可能结果：有</a:t>
            </a:r>
            <a:r>
              <a:rPr lang="en-US" altLang="zh-CN">
                <a:cs typeface="Times New Roman" pitchFamily="18" charset="0"/>
              </a:rPr>
              <a:t>70%</a:t>
            </a:r>
            <a:r>
              <a:rPr lang="zh-CN" altLang="en-US">
                <a:cs typeface="Times New Roman" pitchFamily="18" charset="0"/>
              </a:rPr>
              <a:t>可能减少误工期</a:t>
            </a:r>
            <a:r>
              <a:rPr lang="en-US" altLang="zh-CN">
                <a:cs typeface="Times New Roman" pitchFamily="18" charset="0"/>
              </a:rPr>
              <a:t>2</a:t>
            </a:r>
            <a:r>
              <a:rPr lang="zh-CN" altLang="en-US">
                <a:cs typeface="Times New Roman" pitchFamily="18" charset="0"/>
              </a:rPr>
              <a:t>天，支付应急费及误工费共</a:t>
            </a:r>
            <a:r>
              <a:rPr lang="en-US" altLang="zh-CN">
                <a:cs typeface="Times New Roman" pitchFamily="18" charset="0"/>
              </a:rPr>
              <a:t>54000</a:t>
            </a:r>
            <a:r>
              <a:rPr lang="zh-CN" altLang="en-US">
                <a:cs typeface="Times New Roman" pitchFamily="18" charset="0"/>
              </a:rPr>
              <a:t>元；有</a:t>
            </a:r>
            <a:r>
              <a:rPr lang="en-US" altLang="zh-CN">
                <a:cs typeface="Times New Roman" pitchFamily="18" charset="0"/>
              </a:rPr>
              <a:t>20%</a:t>
            </a:r>
            <a:r>
              <a:rPr lang="zh-CN" altLang="en-US">
                <a:cs typeface="Times New Roman" pitchFamily="18" charset="0"/>
              </a:rPr>
              <a:t>可能减少误工期</a:t>
            </a:r>
            <a:r>
              <a:rPr lang="en-US" altLang="zh-CN">
                <a:cs typeface="Times New Roman" pitchFamily="18" charset="0"/>
              </a:rPr>
              <a:t>3</a:t>
            </a:r>
            <a:r>
              <a:rPr lang="zh-CN" altLang="en-US">
                <a:cs typeface="Times New Roman" pitchFamily="18" charset="0"/>
              </a:rPr>
              <a:t>天，支付应急费及误工费共</a:t>
            </a:r>
            <a:r>
              <a:rPr lang="en-US" altLang="zh-CN">
                <a:cs typeface="Times New Roman" pitchFamily="18" charset="0"/>
              </a:rPr>
              <a:t>46000</a:t>
            </a:r>
            <a:r>
              <a:rPr lang="zh-CN" altLang="en-US">
                <a:cs typeface="Times New Roman" pitchFamily="18" charset="0"/>
              </a:rPr>
              <a:t>元；有</a:t>
            </a:r>
            <a:r>
              <a:rPr lang="en-US" altLang="zh-CN">
                <a:cs typeface="Times New Roman" pitchFamily="18" charset="0"/>
              </a:rPr>
              <a:t>10%</a:t>
            </a:r>
            <a:r>
              <a:rPr lang="zh-CN" altLang="en-US">
                <a:cs typeface="Times New Roman" pitchFamily="18" charset="0"/>
              </a:rPr>
              <a:t>可能减少误工期</a:t>
            </a:r>
            <a:r>
              <a:rPr lang="en-US" altLang="zh-CN">
                <a:cs typeface="Times New Roman" pitchFamily="18" charset="0"/>
              </a:rPr>
              <a:t>4</a:t>
            </a:r>
            <a:r>
              <a:rPr lang="zh-CN" altLang="en-US">
                <a:cs typeface="Times New Roman" pitchFamily="18" charset="0"/>
              </a:rPr>
              <a:t>天，支付应急费和误工费共</a:t>
            </a:r>
            <a:r>
              <a:rPr lang="en-US" altLang="zh-CN">
                <a:cs typeface="Times New Roman" pitchFamily="18" charset="0"/>
              </a:rPr>
              <a:t>38000</a:t>
            </a:r>
            <a:r>
              <a:rPr lang="zh-CN" altLang="en-US">
                <a:cs typeface="Times New Roman" pitchFamily="18" charset="0"/>
              </a:rPr>
              <a:t>元。</a:t>
            </a:r>
          </a:p>
        </p:txBody>
      </p:sp>
      <p:sp>
        <p:nvSpPr>
          <p:cNvPr id="60423" name="Rectangle 7"/>
          <p:cNvSpPr>
            <a:spLocks noChangeArrowheads="1"/>
          </p:cNvSpPr>
          <p:nvPr/>
        </p:nvSpPr>
        <p:spPr bwMode="auto">
          <a:xfrm>
            <a:off x="374650" y="2060575"/>
            <a:ext cx="657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cs typeface="Times New Roman" pitchFamily="18" charset="0"/>
              </a:rPr>
              <a:t>根据上述情况，试作出最佳决策使支付的额外费用最少。</a:t>
            </a:r>
          </a:p>
        </p:txBody>
      </p:sp>
      <p:sp>
        <p:nvSpPr>
          <p:cNvPr id="60425" name="Rectangle 9"/>
          <p:cNvSpPr>
            <a:spLocks noChangeArrowheads="1"/>
          </p:cNvSpPr>
          <p:nvPr/>
        </p:nvSpPr>
        <p:spPr bwMode="auto">
          <a:xfrm>
            <a:off x="395288" y="2439988"/>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解：由于未来的天气状态未知，但各种天气状况出现的概率已知，本例是一个风险型决策问题，所谓的额外费用应理解为期望值。</a:t>
            </a:r>
            <a:r>
              <a:rPr lang="zh-CN" altLang="en-US">
                <a:latin typeface="Arial" charset="0"/>
              </a:rPr>
              <a:t> </a:t>
            </a:r>
          </a:p>
        </p:txBody>
      </p:sp>
      <p:sp>
        <p:nvSpPr>
          <p:cNvPr id="60427" name="Rectangle 11"/>
          <p:cNvSpPr>
            <a:spLocks noChangeArrowheads="1"/>
          </p:cNvSpPr>
          <p:nvPr/>
        </p:nvSpPr>
        <p:spPr bwMode="auto">
          <a:xfrm>
            <a:off x="395288" y="3141663"/>
            <a:ext cx="83534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本例要求作多次决策，工程初期应决定是按正常速度施工还是提前紧急加班。如按正常速度施工，则</a:t>
            </a:r>
            <a:r>
              <a:rPr lang="en-US" altLang="zh-CN">
                <a:cs typeface="Times New Roman" pitchFamily="18" charset="0"/>
              </a:rPr>
              <a:t>15</a:t>
            </a:r>
            <a:r>
              <a:rPr lang="zh-CN" altLang="en-US">
                <a:cs typeface="Times New Roman" pitchFamily="18" charset="0"/>
              </a:rPr>
              <a:t>天后还需根据天气状况再作一次决策，以决定是否采取应急措施，故本例为多阶段（两阶段）决策问题。为便于分析和决策，采用决策树方法。</a:t>
            </a:r>
          </a:p>
        </p:txBody>
      </p:sp>
      <p:sp>
        <p:nvSpPr>
          <p:cNvPr id="60429" name="Rectangle 13"/>
          <p:cNvSpPr>
            <a:spLocks noChangeArrowheads="1"/>
          </p:cNvSpPr>
          <p:nvPr/>
        </p:nvSpPr>
        <p:spPr bwMode="auto">
          <a:xfrm>
            <a:off x="539750" y="4471988"/>
            <a:ext cx="3589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根据题意，作决策树如图</a:t>
            </a:r>
            <a:r>
              <a:rPr lang="en-US" altLang="zh-CN">
                <a:cs typeface="Times New Roman" pitchFamily="18" charset="0"/>
              </a:rPr>
              <a:t>8.6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421"/>
                                        </p:tgtEl>
                                        <p:attrNameLst>
                                          <p:attrName>style.visibility</p:attrName>
                                        </p:attrNameLst>
                                      </p:cBhvr>
                                      <p:to>
                                        <p:strVal val="visible"/>
                                      </p:to>
                                    </p:set>
                                    <p:anim calcmode="lin" valueType="num">
                                      <p:cBhvr additive="base">
                                        <p:cTn id="7" dur="500" fill="hold"/>
                                        <p:tgtEl>
                                          <p:spTgt spid="60421"/>
                                        </p:tgtEl>
                                        <p:attrNameLst>
                                          <p:attrName>ppt_x</p:attrName>
                                        </p:attrNameLst>
                                      </p:cBhvr>
                                      <p:tavLst>
                                        <p:tav tm="0">
                                          <p:val>
                                            <p:strVal val="0-#ppt_w/2"/>
                                          </p:val>
                                        </p:tav>
                                        <p:tav tm="100000">
                                          <p:val>
                                            <p:strVal val="#ppt_x"/>
                                          </p:val>
                                        </p:tav>
                                      </p:tavLst>
                                    </p:anim>
                                    <p:anim calcmode="lin" valueType="num">
                                      <p:cBhvr additive="base">
                                        <p:cTn id="8" dur="500" fill="hold"/>
                                        <p:tgtEl>
                                          <p:spTgt spid="604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23"/>
                                        </p:tgtEl>
                                        <p:attrNameLst>
                                          <p:attrName>style.visibility</p:attrName>
                                        </p:attrNameLst>
                                      </p:cBhvr>
                                      <p:to>
                                        <p:strVal val="visible"/>
                                      </p:to>
                                    </p:set>
                                    <p:anim calcmode="lin" valueType="num">
                                      <p:cBhvr additive="base">
                                        <p:cTn id="13" dur="500" fill="hold"/>
                                        <p:tgtEl>
                                          <p:spTgt spid="60423"/>
                                        </p:tgtEl>
                                        <p:attrNameLst>
                                          <p:attrName>ppt_x</p:attrName>
                                        </p:attrNameLst>
                                      </p:cBhvr>
                                      <p:tavLst>
                                        <p:tav tm="0">
                                          <p:val>
                                            <p:strVal val="0-#ppt_w/2"/>
                                          </p:val>
                                        </p:tav>
                                        <p:tav tm="100000">
                                          <p:val>
                                            <p:strVal val="#ppt_x"/>
                                          </p:val>
                                        </p:tav>
                                      </p:tavLst>
                                    </p:anim>
                                    <p:anim calcmode="lin" valueType="num">
                                      <p:cBhvr additive="base">
                                        <p:cTn id="14" dur="500" fill="hold"/>
                                        <p:tgtEl>
                                          <p:spTgt spid="604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25"/>
                                        </p:tgtEl>
                                        <p:attrNameLst>
                                          <p:attrName>style.visibility</p:attrName>
                                        </p:attrNameLst>
                                      </p:cBhvr>
                                      <p:to>
                                        <p:strVal val="visible"/>
                                      </p:to>
                                    </p:set>
                                    <p:anim calcmode="lin" valueType="num">
                                      <p:cBhvr additive="base">
                                        <p:cTn id="19" dur="500" fill="hold"/>
                                        <p:tgtEl>
                                          <p:spTgt spid="60425"/>
                                        </p:tgtEl>
                                        <p:attrNameLst>
                                          <p:attrName>ppt_x</p:attrName>
                                        </p:attrNameLst>
                                      </p:cBhvr>
                                      <p:tavLst>
                                        <p:tav tm="0">
                                          <p:val>
                                            <p:strVal val="0-#ppt_w/2"/>
                                          </p:val>
                                        </p:tav>
                                        <p:tav tm="100000">
                                          <p:val>
                                            <p:strVal val="#ppt_x"/>
                                          </p:val>
                                        </p:tav>
                                      </p:tavLst>
                                    </p:anim>
                                    <p:anim calcmode="lin" valueType="num">
                                      <p:cBhvr additive="base">
                                        <p:cTn id="20" dur="500" fill="hold"/>
                                        <p:tgtEl>
                                          <p:spTgt spid="6042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27"/>
                                        </p:tgtEl>
                                        <p:attrNameLst>
                                          <p:attrName>style.visibility</p:attrName>
                                        </p:attrNameLst>
                                      </p:cBhvr>
                                      <p:to>
                                        <p:strVal val="visible"/>
                                      </p:to>
                                    </p:set>
                                    <p:anim calcmode="lin" valueType="num">
                                      <p:cBhvr additive="base">
                                        <p:cTn id="25" dur="500" fill="hold"/>
                                        <p:tgtEl>
                                          <p:spTgt spid="60427"/>
                                        </p:tgtEl>
                                        <p:attrNameLst>
                                          <p:attrName>ppt_x</p:attrName>
                                        </p:attrNameLst>
                                      </p:cBhvr>
                                      <p:tavLst>
                                        <p:tav tm="0">
                                          <p:val>
                                            <p:strVal val="0-#ppt_w/2"/>
                                          </p:val>
                                        </p:tav>
                                        <p:tav tm="100000">
                                          <p:val>
                                            <p:strVal val="#ppt_x"/>
                                          </p:val>
                                        </p:tav>
                                      </p:tavLst>
                                    </p:anim>
                                    <p:anim calcmode="lin" valueType="num">
                                      <p:cBhvr additive="base">
                                        <p:cTn id="26" dur="500" fill="hold"/>
                                        <p:tgtEl>
                                          <p:spTgt spid="6042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0429"/>
                                        </p:tgtEl>
                                        <p:attrNameLst>
                                          <p:attrName>style.visibility</p:attrName>
                                        </p:attrNameLst>
                                      </p:cBhvr>
                                      <p:to>
                                        <p:strVal val="visible"/>
                                      </p:to>
                                    </p:set>
                                    <p:anim calcmode="lin" valueType="num">
                                      <p:cBhvr additive="base">
                                        <p:cTn id="31" dur="500" fill="hold"/>
                                        <p:tgtEl>
                                          <p:spTgt spid="60429"/>
                                        </p:tgtEl>
                                        <p:attrNameLst>
                                          <p:attrName>ppt_x</p:attrName>
                                        </p:attrNameLst>
                                      </p:cBhvr>
                                      <p:tavLst>
                                        <p:tav tm="0">
                                          <p:val>
                                            <p:strVal val="0-#ppt_w/2"/>
                                          </p:val>
                                        </p:tav>
                                        <p:tav tm="100000">
                                          <p:val>
                                            <p:strVal val="#ppt_x"/>
                                          </p:val>
                                        </p:tav>
                                      </p:tavLst>
                                    </p:anim>
                                    <p:anim calcmode="lin" valueType="num">
                                      <p:cBhvr additive="base">
                                        <p:cTn id="32" dur="500" fill="hold"/>
                                        <p:tgtEl>
                                          <p:spTgt spid="60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P spid="60423" grpId="0"/>
      <p:bldP spid="60425" grpId="0"/>
      <p:bldP spid="60427" grpId="0"/>
      <p:bldP spid="6042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6"/>
          <p:cNvSpPr>
            <a:spLocks noChangeArrowheads="1"/>
          </p:cNvSpPr>
          <p:nvPr/>
        </p:nvSpPr>
        <p:spPr bwMode="auto">
          <a:xfrm>
            <a:off x="395288" y="4652963"/>
            <a:ext cx="83534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图</a:t>
            </a:r>
            <a:r>
              <a:rPr lang="en-US" altLang="zh-CN">
                <a:cs typeface="Times New Roman" pitchFamily="18" charset="0"/>
              </a:rPr>
              <a:t>8.6</a:t>
            </a:r>
            <a:r>
              <a:rPr lang="zh-CN" altLang="en-US">
                <a:cs typeface="Times New Roman" pitchFamily="18" charset="0"/>
              </a:rPr>
              <a:t>中，□表示决策点，从它分出的分枝称为方案分枝，分枝的数目就是方案的个数。○表示机会节点，从它分出的分枝称为概率分枝，一条概率分枝对应一条自然状态并标有相应的发生概率。△称为未梢节点，右边的数字表示相应的收益值或损失值。</a:t>
            </a:r>
          </a:p>
        </p:txBody>
      </p:sp>
      <p:pic>
        <p:nvPicPr>
          <p:cNvPr id="61448" name="Picture 8" descr="a7"/>
          <p:cNvPicPr>
            <a:picLocks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2484438" y="476250"/>
            <a:ext cx="3810000" cy="3810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61448"/>
                                        </p:tgtEl>
                                        <p:attrNameLst>
                                          <p:attrName>style.visibility</p:attrName>
                                        </p:attrNameLst>
                                      </p:cBhvr>
                                      <p:to>
                                        <p:strVal val="visible"/>
                                      </p:to>
                                    </p:set>
                                    <p:anim calcmode="lin" valueType="num">
                                      <p:cBhvr additive="base">
                                        <p:cTn id="7" dur="500" fill="hold"/>
                                        <p:tgtEl>
                                          <p:spTgt spid="61448"/>
                                        </p:tgtEl>
                                        <p:attrNameLst>
                                          <p:attrName>ppt_x</p:attrName>
                                        </p:attrNameLst>
                                      </p:cBhvr>
                                      <p:tavLst>
                                        <p:tav tm="0">
                                          <p:val>
                                            <p:strVal val="1+#ppt_w/2"/>
                                          </p:val>
                                        </p:tav>
                                        <p:tav tm="100000">
                                          <p:val>
                                            <p:strVal val="#ppt_x"/>
                                          </p:val>
                                        </p:tav>
                                      </p:tavLst>
                                    </p:anim>
                                    <p:anim calcmode="lin" valueType="num">
                                      <p:cBhvr additive="base">
                                        <p:cTn id="8" dur="500" fill="hold"/>
                                        <p:tgtEl>
                                          <p:spTgt spid="614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6"/>
                                        </p:tgtEl>
                                        <p:attrNameLst>
                                          <p:attrName>style.visibility</p:attrName>
                                        </p:attrNameLst>
                                      </p:cBhvr>
                                      <p:to>
                                        <p:strVal val="visible"/>
                                      </p:to>
                                    </p:set>
                                    <p:anim calcmode="lin" valueType="num">
                                      <p:cBhvr additive="base">
                                        <p:cTn id="13" dur="500" fill="hold"/>
                                        <p:tgtEl>
                                          <p:spTgt spid="61446"/>
                                        </p:tgtEl>
                                        <p:attrNameLst>
                                          <p:attrName>ppt_x</p:attrName>
                                        </p:attrNameLst>
                                      </p:cBhvr>
                                      <p:tavLst>
                                        <p:tav tm="0">
                                          <p:val>
                                            <p:strVal val="0-#ppt_w/2"/>
                                          </p:val>
                                        </p:tav>
                                        <p:tav tm="100000">
                                          <p:val>
                                            <p:strVal val="#ppt_x"/>
                                          </p:val>
                                        </p:tav>
                                      </p:tavLst>
                                    </p:anim>
                                    <p:anim calcmode="lin" valueType="num">
                                      <p:cBhvr additive="base">
                                        <p:cTn id="14" dur="500" fill="hold"/>
                                        <p:tgtEl>
                                          <p:spTgt spid="614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1" name="Rectangle 7"/>
          <p:cNvSpPr>
            <a:spLocks noChangeArrowheads="1"/>
          </p:cNvSpPr>
          <p:nvPr/>
        </p:nvSpPr>
        <p:spPr bwMode="auto">
          <a:xfrm>
            <a:off x="395288" y="765175"/>
            <a:ext cx="83534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在决策树上由右向左计算各机会节点处的期望值，并将结果标在节点旁。遇到决策点则比较各方案分枝的效益期望值以决定方案的优劣，并且用双线划去淘汰掉的方案分枝，在决策点旁标上最佳方案的效益期望值，计算步骤如下：</a:t>
            </a:r>
          </a:p>
        </p:txBody>
      </p:sp>
      <p:sp>
        <p:nvSpPr>
          <p:cNvPr id="62473" name="Rectangle 9"/>
          <p:cNvSpPr>
            <a:spLocks noChangeArrowheads="1"/>
          </p:cNvSpPr>
          <p:nvPr/>
        </p:nvSpPr>
        <p:spPr bwMode="auto">
          <a:xfrm>
            <a:off x="107950" y="2147888"/>
            <a:ext cx="546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cs typeface="Times New Roman" pitchFamily="18" charset="0"/>
              </a:rPr>
              <a:t>1</a:t>
            </a:r>
            <a:r>
              <a:rPr lang="zh-CN" altLang="en-US">
                <a:cs typeface="Times New Roman" pitchFamily="18" charset="0"/>
              </a:rPr>
              <a:t>）在机会节点</a:t>
            </a:r>
            <a:r>
              <a:rPr lang="en-US" altLang="zh-CN">
                <a:cs typeface="Times New Roman" pitchFamily="18" charset="0"/>
              </a:rPr>
              <a:t>E</a:t>
            </a:r>
            <a:r>
              <a:rPr lang="zh-CN" altLang="en-US">
                <a:cs typeface="Times New Roman" pitchFamily="18" charset="0"/>
              </a:rPr>
              <a:t>、</a:t>
            </a:r>
            <a:r>
              <a:rPr lang="en-US" altLang="zh-CN">
                <a:cs typeface="Times New Roman" pitchFamily="18" charset="0"/>
              </a:rPr>
              <a:t>F</a:t>
            </a:r>
            <a:r>
              <a:rPr lang="zh-CN" altLang="en-US">
                <a:cs typeface="Times New Roman" pitchFamily="18" charset="0"/>
              </a:rPr>
              <a:t>处计算它们的效益期望值</a:t>
            </a:r>
          </a:p>
        </p:txBody>
      </p:sp>
      <p:sp>
        <p:nvSpPr>
          <p:cNvPr id="62475" name="Rectangle 11"/>
          <p:cNvSpPr>
            <a:spLocks noChangeArrowheads="1"/>
          </p:cNvSpPr>
          <p:nvPr/>
        </p:nvSpPr>
        <p:spPr bwMode="auto">
          <a:xfrm>
            <a:off x="179388" y="2525713"/>
            <a:ext cx="868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r>
              <a:rPr lang="en-US" altLang="zh-CN" i="1">
                <a:cs typeface="Times New Roman" pitchFamily="18" charset="0"/>
              </a:rPr>
              <a:t>E</a:t>
            </a:r>
            <a:r>
              <a:rPr lang="en-US" altLang="zh-CN">
                <a:cs typeface="Times New Roman" pitchFamily="18" charset="0"/>
              </a:rPr>
              <a:t>(</a:t>
            </a:r>
            <a:r>
              <a:rPr lang="en-US" altLang="zh-CN" i="1">
                <a:cs typeface="Times New Roman" pitchFamily="18" charset="0"/>
              </a:rPr>
              <a:t>E</a:t>
            </a:r>
            <a:r>
              <a:rPr lang="en-US" altLang="zh-CN">
                <a:cs typeface="Times New Roman" pitchFamily="18" charset="0"/>
              </a:rPr>
              <a:t>) = 0.5×</a:t>
            </a:r>
            <a:r>
              <a:rPr lang="zh-CN" altLang="en-US">
                <a:cs typeface="Times New Roman" pitchFamily="18" charset="0"/>
              </a:rPr>
              <a:t>（－</a:t>
            </a:r>
            <a:r>
              <a:rPr lang="en-US" altLang="zh-CN">
                <a:cs typeface="Times New Roman" pitchFamily="18" charset="0"/>
              </a:rPr>
              <a:t>24000</a:t>
            </a:r>
            <a:r>
              <a:rPr lang="zh-CN" altLang="en-US">
                <a:cs typeface="Times New Roman" pitchFamily="18" charset="0"/>
              </a:rPr>
              <a:t>）＋</a:t>
            </a:r>
            <a:r>
              <a:rPr lang="en-US" altLang="zh-CN">
                <a:cs typeface="Times New Roman" pitchFamily="18" charset="0"/>
              </a:rPr>
              <a:t>0.3×</a:t>
            </a:r>
            <a:r>
              <a:rPr lang="zh-CN" altLang="en-US">
                <a:cs typeface="Times New Roman" pitchFamily="18" charset="0"/>
              </a:rPr>
              <a:t>（－</a:t>
            </a:r>
            <a:r>
              <a:rPr lang="en-US" altLang="zh-CN">
                <a:cs typeface="Times New Roman" pitchFamily="18" charset="0"/>
              </a:rPr>
              <a:t>18000</a:t>
            </a:r>
            <a:r>
              <a:rPr lang="zh-CN" altLang="en-US">
                <a:cs typeface="Times New Roman" pitchFamily="18" charset="0"/>
              </a:rPr>
              <a:t>）＋</a:t>
            </a:r>
            <a:r>
              <a:rPr lang="en-US" altLang="zh-CN">
                <a:cs typeface="Times New Roman" pitchFamily="18" charset="0"/>
              </a:rPr>
              <a:t>0.2×</a:t>
            </a:r>
            <a:r>
              <a:rPr lang="zh-CN" altLang="en-US">
                <a:cs typeface="Times New Roman" pitchFamily="18" charset="0"/>
              </a:rPr>
              <a:t>（－</a:t>
            </a:r>
            <a:r>
              <a:rPr lang="en-US" altLang="zh-CN">
                <a:cs typeface="Times New Roman" pitchFamily="18" charset="0"/>
              </a:rPr>
              <a:t>12000</a:t>
            </a:r>
            <a:r>
              <a:rPr lang="zh-CN" altLang="en-US">
                <a:cs typeface="Times New Roman" pitchFamily="18" charset="0"/>
              </a:rPr>
              <a:t>）</a:t>
            </a:r>
            <a:r>
              <a:rPr lang="en-US" altLang="zh-CN">
                <a:cs typeface="Times New Roman" pitchFamily="18" charset="0"/>
              </a:rPr>
              <a:t>=</a:t>
            </a:r>
            <a:r>
              <a:rPr lang="zh-CN" altLang="en-US">
                <a:cs typeface="Times New Roman" pitchFamily="18" charset="0"/>
              </a:rPr>
              <a:t>－</a:t>
            </a:r>
            <a:r>
              <a:rPr lang="en-US" altLang="zh-CN">
                <a:cs typeface="Times New Roman" pitchFamily="18" charset="0"/>
              </a:rPr>
              <a:t>19800</a:t>
            </a:r>
            <a:endParaRPr lang="en-US" altLang="zh-CN" sz="2400">
              <a:latin typeface="Arial" charset="0"/>
            </a:endParaRPr>
          </a:p>
          <a:p>
            <a:pPr indent="276225" eaLnBrk="0" hangingPunct="0"/>
            <a:r>
              <a:rPr lang="en-US" altLang="zh-CN" i="1">
                <a:cs typeface="Times New Roman" pitchFamily="18" charset="0"/>
              </a:rPr>
              <a:t>E</a:t>
            </a:r>
            <a:r>
              <a:rPr lang="en-US" altLang="zh-CN">
                <a:cs typeface="Times New Roman" pitchFamily="18" charset="0"/>
              </a:rPr>
              <a:t>(</a:t>
            </a:r>
            <a:r>
              <a:rPr lang="en-US" altLang="zh-CN" i="1">
                <a:cs typeface="Times New Roman" pitchFamily="18" charset="0"/>
              </a:rPr>
              <a:t>F</a:t>
            </a:r>
            <a:r>
              <a:rPr lang="en-US" altLang="zh-CN">
                <a:cs typeface="Times New Roman" pitchFamily="18" charset="0"/>
              </a:rPr>
              <a:t>) = 0.7×</a:t>
            </a:r>
            <a:r>
              <a:rPr lang="zh-CN" altLang="en-US">
                <a:cs typeface="Times New Roman" pitchFamily="18" charset="0"/>
              </a:rPr>
              <a:t>（－</a:t>
            </a:r>
            <a:r>
              <a:rPr lang="en-US" altLang="zh-CN">
                <a:cs typeface="Times New Roman" pitchFamily="18" charset="0"/>
              </a:rPr>
              <a:t>54000</a:t>
            </a:r>
            <a:r>
              <a:rPr lang="zh-CN" altLang="en-US">
                <a:cs typeface="Times New Roman" pitchFamily="18" charset="0"/>
              </a:rPr>
              <a:t>）＋</a:t>
            </a:r>
            <a:r>
              <a:rPr lang="en-US" altLang="zh-CN">
                <a:cs typeface="Times New Roman" pitchFamily="18" charset="0"/>
              </a:rPr>
              <a:t>0.2×</a:t>
            </a:r>
            <a:r>
              <a:rPr lang="zh-CN" altLang="en-US">
                <a:cs typeface="Times New Roman" pitchFamily="18" charset="0"/>
              </a:rPr>
              <a:t>（－</a:t>
            </a:r>
            <a:r>
              <a:rPr lang="en-US" altLang="zh-CN">
                <a:cs typeface="Times New Roman" pitchFamily="18" charset="0"/>
              </a:rPr>
              <a:t>46000</a:t>
            </a:r>
            <a:r>
              <a:rPr lang="zh-CN" altLang="en-US">
                <a:cs typeface="Times New Roman" pitchFamily="18" charset="0"/>
              </a:rPr>
              <a:t>）＋</a:t>
            </a:r>
            <a:r>
              <a:rPr lang="en-US" altLang="zh-CN">
                <a:cs typeface="Times New Roman" pitchFamily="18" charset="0"/>
              </a:rPr>
              <a:t>0.1×</a:t>
            </a:r>
            <a:r>
              <a:rPr lang="zh-CN" altLang="en-US">
                <a:cs typeface="Times New Roman" pitchFamily="18" charset="0"/>
              </a:rPr>
              <a:t>（－</a:t>
            </a:r>
            <a:r>
              <a:rPr lang="en-US" altLang="zh-CN">
                <a:cs typeface="Times New Roman" pitchFamily="18" charset="0"/>
              </a:rPr>
              <a:t>38000</a:t>
            </a:r>
            <a:r>
              <a:rPr lang="zh-CN" altLang="en-US">
                <a:cs typeface="Times New Roman" pitchFamily="18" charset="0"/>
              </a:rPr>
              <a:t>）</a:t>
            </a:r>
            <a:r>
              <a:rPr lang="en-US" altLang="zh-CN">
                <a:cs typeface="Times New Roman" pitchFamily="18" charset="0"/>
              </a:rPr>
              <a:t>=</a:t>
            </a:r>
            <a:r>
              <a:rPr lang="zh-CN" altLang="en-US">
                <a:cs typeface="Times New Roman" pitchFamily="18" charset="0"/>
              </a:rPr>
              <a:t>－</a:t>
            </a:r>
            <a:r>
              <a:rPr lang="en-US" altLang="zh-CN">
                <a:cs typeface="Times New Roman" pitchFamily="18" charset="0"/>
              </a:rPr>
              <a:t>50800</a:t>
            </a:r>
          </a:p>
        </p:txBody>
      </p:sp>
      <p:sp>
        <p:nvSpPr>
          <p:cNvPr id="62477" name="Rectangle 13"/>
          <p:cNvSpPr>
            <a:spLocks noChangeArrowheads="1"/>
          </p:cNvSpPr>
          <p:nvPr/>
        </p:nvSpPr>
        <p:spPr bwMode="auto">
          <a:xfrm>
            <a:off x="107950" y="3389313"/>
            <a:ext cx="8424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a:t>
            </a:r>
            <a:r>
              <a:rPr lang="en-US" altLang="zh-CN">
                <a:cs typeface="Times New Roman" pitchFamily="18" charset="0"/>
              </a:rPr>
              <a:t>2</a:t>
            </a:r>
            <a:r>
              <a:rPr lang="zh-CN" altLang="en-US">
                <a:cs typeface="Times New Roman" pitchFamily="18" charset="0"/>
              </a:rPr>
              <a:t>）在第一级决策点</a:t>
            </a:r>
            <a:r>
              <a:rPr lang="en-US" altLang="zh-CN">
                <a:cs typeface="Times New Roman" pitchFamily="18" charset="0"/>
              </a:rPr>
              <a:t>C</a:t>
            </a:r>
            <a:r>
              <a:rPr lang="zh-CN" altLang="en-US">
                <a:cs typeface="Times New Roman" pitchFamily="18" charset="0"/>
              </a:rPr>
              <a:t>、</a:t>
            </a:r>
            <a:r>
              <a:rPr lang="en-US" altLang="zh-CN">
                <a:cs typeface="Times New Roman" pitchFamily="18" charset="0"/>
              </a:rPr>
              <a:t>D</a:t>
            </a:r>
            <a:r>
              <a:rPr lang="zh-CN" altLang="en-US">
                <a:cs typeface="Times New Roman" pitchFamily="18" charset="0"/>
              </a:rPr>
              <a:t>处进行比较，在</a:t>
            </a:r>
            <a:r>
              <a:rPr lang="en-US" altLang="zh-CN">
                <a:cs typeface="Times New Roman" pitchFamily="18" charset="0"/>
              </a:rPr>
              <a:t>C</a:t>
            </a:r>
            <a:r>
              <a:rPr lang="zh-CN" altLang="en-US">
                <a:cs typeface="Times New Roman" pitchFamily="18" charset="0"/>
              </a:rPr>
              <a:t>点处划去正常速度分枝，在</a:t>
            </a:r>
            <a:r>
              <a:rPr lang="en-US" altLang="zh-CN">
                <a:cs typeface="Times New Roman" pitchFamily="18" charset="0"/>
              </a:rPr>
              <a:t>D</a:t>
            </a:r>
            <a:r>
              <a:rPr lang="zh-CN" altLang="en-US">
                <a:cs typeface="Times New Roman" pitchFamily="18" charset="0"/>
              </a:rPr>
              <a:t>处划去应急分枝。</a:t>
            </a:r>
            <a:r>
              <a:rPr lang="zh-CN" altLang="en-US">
                <a:latin typeface="Arial" charset="0"/>
              </a:rPr>
              <a:t> </a:t>
            </a:r>
          </a:p>
        </p:txBody>
      </p:sp>
      <p:sp>
        <p:nvSpPr>
          <p:cNvPr id="62479" name="Rectangle 15"/>
          <p:cNvSpPr>
            <a:spLocks noChangeArrowheads="1"/>
          </p:cNvSpPr>
          <p:nvPr/>
        </p:nvSpPr>
        <p:spPr bwMode="auto">
          <a:xfrm>
            <a:off x="107950" y="4343400"/>
            <a:ext cx="5053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cs typeface="Times New Roman" pitchFamily="18" charset="0"/>
              </a:rPr>
              <a:t>3</a:t>
            </a:r>
            <a:r>
              <a:rPr lang="zh-CN" altLang="en-US">
                <a:cs typeface="Times New Roman" pitchFamily="18" charset="0"/>
              </a:rPr>
              <a:t>）计算第二级机会节点</a:t>
            </a:r>
            <a:r>
              <a:rPr lang="en-US" altLang="zh-CN">
                <a:cs typeface="Times New Roman" pitchFamily="18" charset="0"/>
              </a:rPr>
              <a:t>B</a:t>
            </a:r>
            <a:r>
              <a:rPr lang="zh-CN" altLang="en-US">
                <a:cs typeface="Times New Roman" pitchFamily="18" charset="0"/>
              </a:rPr>
              <a:t>处的效益期望值</a:t>
            </a:r>
          </a:p>
        </p:txBody>
      </p:sp>
      <p:sp>
        <p:nvSpPr>
          <p:cNvPr id="62481" name="Rectangle 17"/>
          <p:cNvSpPr>
            <a:spLocks noChangeArrowheads="1"/>
          </p:cNvSpPr>
          <p:nvPr/>
        </p:nvSpPr>
        <p:spPr bwMode="auto">
          <a:xfrm>
            <a:off x="684213" y="4846638"/>
            <a:ext cx="714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cs typeface="Times New Roman" pitchFamily="18" charset="0"/>
              </a:rPr>
              <a:t>E</a:t>
            </a:r>
            <a:r>
              <a:rPr lang="en-US" altLang="zh-CN">
                <a:cs typeface="Times New Roman" pitchFamily="18" charset="0"/>
              </a:rPr>
              <a:t>(</a:t>
            </a:r>
            <a:r>
              <a:rPr lang="en-US" altLang="zh-CN" i="1">
                <a:cs typeface="Times New Roman" pitchFamily="18" charset="0"/>
              </a:rPr>
              <a:t>B</a:t>
            </a:r>
            <a:r>
              <a:rPr lang="en-US" altLang="zh-CN">
                <a:cs typeface="Times New Roman" pitchFamily="18" charset="0"/>
              </a:rPr>
              <a:t>) = 0.4×0</a:t>
            </a:r>
            <a:r>
              <a:rPr lang="zh-CN" altLang="en-US">
                <a:cs typeface="Times New Roman" pitchFamily="18" charset="0"/>
              </a:rPr>
              <a:t>＋</a:t>
            </a:r>
            <a:r>
              <a:rPr lang="en-US" altLang="zh-CN">
                <a:cs typeface="Times New Roman" pitchFamily="18" charset="0"/>
              </a:rPr>
              <a:t>0.5×</a:t>
            </a:r>
            <a:r>
              <a:rPr lang="zh-CN" altLang="en-US">
                <a:cs typeface="Times New Roman" pitchFamily="18" charset="0"/>
              </a:rPr>
              <a:t>（－</a:t>
            </a:r>
            <a:r>
              <a:rPr lang="en-US" altLang="zh-CN">
                <a:cs typeface="Times New Roman" pitchFamily="18" charset="0"/>
              </a:rPr>
              <a:t>19800</a:t>
            </a:r>
            <a:r>
              <a:rPr lang="zh-CN" altLang="en-US">
                <a:cs typeface="Times New Roman" pitchFamily="18" charset="0"/>
              </a:rPr>
              <a:t>）＋</a:t>
            </a:r>
            <a:r>
              <a:rPr lang="en-US" altLang="zh-CN">
                <a:cs typeface="Times New Roman" pitchFamily="18" charset="0"/>
              </a:rPr>
              <a:t>0.1×</a:t>
            </a:r>
            <a:r>
              <a:rPr lang="zh-CN" altLang="en-US">
                <a:cs typeface="Times New Roman" pitchFamily="18" charset="0"/>
              </a:rPr>
              <a:t>（－</a:t>
            </a:r>
            <a:r>
              <a:rPr lang="en-US" altLang="zh-CN">
                <a:cs typeface="Times New Roman" pitchFamily="18" charset="0"/>
              </a:rPr>
              <a:t>50000</a:t>
            </a:r>
            <a:r>
              <a:rPr lang="zh-CN" altLang="en-US">
                <a:cs typeface="Times New Roman" pitchFamily="18" charset="0"/>
              </a:rPr>
              <a:t>）</a:t>
            </a:r>
            <a:r>
              <a:rPr lang="en-US" altLang="zh-CN">
                <a:cs typeface="Times New Roman" pitchFamily="18" charset="0"/>
              </a:rPr>
              <a:t>=</a:t>
            </a:r>
            <a:r>
              <a:rPr lang="zh-CN" altLang="en-US">
                <a:cs typeface="Times New Roman" pitchFamily="18" charset="0"/>
              </a:rPr>
              <a:t>－</a:t>
            </a:r>
            <a:r>
              <a:rPr lang="en-US" altLang="zh-CN">
                <a:cs typeface="Times New Roman" pitchFamily="18" charset="0"/>
              </a:rPr>
              <a:t>14900</a:t>
            </a:r>
          </a:p>
        </p:txBody>
      </p:sp>
      <p:sp>
        <p:nvSpPr>
          <p:cNvPr id="62482" name="Rectangle 18"/>
          <p:cNvSpPr>
            <a:spLocks noChangeArrowheads="1"/>
          </p:cNvSpPr>
          <p:nvPr/>
        </p:nvSpPr>
        <p:spPr bwMode="auto">
          <a:xfrm>
            <a:off x="900113" y="5494338"/>
            <a:ext cx="3106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Arial" charset="0"/>
              </a:rPr>
              <a:t>并将－</a:t>
            </a:r>
            <a:r>
              <a:rPr lang="en-US" altLang="zh-CN">
                <a:latin typeface="Arial" charset="0"/>
              </a:rPr>
              <a:t>14900</a:t>
            </a:r>
            <a:r>
              <a:rPr lang="zh-CN" altLang="en-US">
                <a:latin typeface="Arial" charset="0"/>
              </a:rPr>
              <a:t>标在</a:t>
            </a:r>
            <a:r>
              <a:rPr lang="en-US" altLang="zh-CN">
                <a:latin typeface="Arial" charset="0"/>
              </a:rPr>
              <a:t>B</a:t>
            </a:r>
            <a:r>
              <a:rPr lang="zh-CN" altLang="en-US">
                <a:latin typeface="Arial" charset="0"/>
              </a:rPr>
              <a:t>点旁。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471"/>
                                        </p:tgtEl>
                                        <p:attrNameLst>
                                          <p:attrName>style.visibility</p:attrName>
                                        </p:attrNameLst>
                                      </p:cBhvr>
                                      <p:to>
                                        <p:strVal val="visible"/>
                                      </p:to>
                                    </p:set>
                                    <p:anim calcmode="lin" valueType="num">
                                      <p:cBhvr additive="base">
                                        <p:cTn id="7" dur="500" fill="hold"/>
                                        <p:tgtEl>
                                          <p:spTgt spid="62471"/>
                                        </p:tgtEl>
                                        <p:attrNameLst>
                                          <p:attrName>ppt_x</p:attrName>
                                        </p:attrNameLst>
                                      </p:cBhvr>
                                      <p:tavLst>
                                        <p:tav tm="0">
                                          <p:val>
                                            <p:strVal val="0-#ppt_w/2"/>
                                          </p:val>
                                        </p:tav>
                                        <p:tav tm="100000">
                                          <p:val>
                                            <p:strVal val="#ppt_x"/>
                                          </p:val>
                                        </p:tav>
                                      </p:tavLst>
                                    </p:anim>
                                    <p:anim calcmode="lin" valueType="num">
                                      <p:cBhvr additive="base">
                                        <p:cTn id="8" dur="500" fill="hold"/>
                                        <p:tgtEl>
                                          <p:spTgt spid="624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73"/>
                                        </p:tgtEl>
                                        <p:attrNameLst>
                                          <p:attrName>style.visibility</p:attrName>
                                        </p:attrNameLst>
                                      </p:cBhvr>
                                      <p:to>
                                        <p:strVal val="visible"/>
                                      </p:to>
                                    </p:set>
                                    <p:anim calcmode="lin" valueType="num">
                                      <p:cBhvr additive="base">
                                        <p:cTn id="13" dur="500" fill="hold"/>
                                        <p:tgtEl>
                                          <p:spTgt spid="62473"/>
                                        </p:tgtEl>
                                        <p:attrNameLst>
                                          <p:attrName>ppt_x</p:attrName>
                                        </p:attrNameLst>
                                      </p:cBhvr>
                                      <p:tavLst>
                                        <p:tav tm="0">
                                          <p:val>
                                            <p:strVal val="0-#ppt_w/2"/>
                                          </p:val>
                                        </p:tav>
                                        <p:tav tm="100000">
                                          <p:val>
                                            <p:strVal val="#ppt_x"/>
                                          </p:val>
                                        </p:tav>
                                      </p:tavLst>
                                    </p:anim>
                                    <p:anim calcmode="lin" valueType="num">
                                      <p:cBhvr additive="base">
                                        <p:cTn id="14" dur="500" fill="hold"/>
                                        <p:tgtEl>
                                          <p:spTgt spid="6247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475"/>
                                        </p:tgtEl>
                                        <p:attrNameLst>
                                          <p:attrName>style.visibility</p:attrName>
                                        </p:attrNameLst>
                                      </p:cBhvr>
                                      <p:to>
                                        <p:strVal val="visible"/>
                                      </p:to>
                                    </p:set>
                                    <p:anim calcmode="lin" valueType="num">
                                      <p:cBhvr additive="base">
                                        <p:cTn id="19" dur="500" fill="hold"/>
                                        <p:tgtEl>
                                          <p:spTgt spid="62475"/>
                                        </p:tgtEl>
                                        <p:attrNameLst>
                                          <p:attrName>ppt_x</p:attrName>
                                        </p:attrNameLst>
                                      </p:cBhvr>
                                      <p:tavLst>
                                        <p:tav tm="0">
                                          <p:val>
                                            <p:strVal val="0-#ppt_w/2"/>
                                          </p:val>
                                        </p:tav>
                                        <p:tav tm="100000">
                                          <p:val>
                                            <p:strVal val="#ppt_x"/>
                                          </p:val>
                                        </p:tav>
                                      </p:tavLst>
                                    </p:anim>
                                    <p:anim calcmode="lin" valueType="num">
                                      <p:cBhvr additive="base">
                                        <p:cTn id="20" dur="500" fill="hold"/>
                                        <p:tgtEl>
                                          <p:spTgt spid="6247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2477"/>
                                        </p:tgtEl>
                                        <p:attrNameLst>
                                          <p:attrName>style.visibility</p:attrName>
                                        </p:attrNameLst>
                                      </p:cBhvr>
                                      <p:to>
                                        <p:strVal val="visible"/>
                                      </p:to>
                                    </p:set>
                                    <p:anim calcmode="lin" valueType="num">
                                      <p:cBhvr additive="base">
                                        <p:cTn id="25" dur="500" fill="hold"/>
                                        <p:tgtEl>
                                          <p:spTgt spid="62477"/>
                                        </p:tgtEl>
                                        <p:attrNameLst>
                                          <p:attrName>ppt_x</p:attrName>
                                        </p:attrNameLst>
                                      </p:cBhvr>
                                      <p:tavLst>
                                        <p:tav tm="0">
                                          <p:val>
                                            <p:strVal val="0-#ppt_w/2"/>
                                          </p:val>
                                        </p:tav>
                                        <p:tav tm="100000">
                                          <p:val>
                                            <p:strVal val="#ppt_x"/>
                                          </p:val>
                                        </p:tav>
                                      </p:tavLst>
                                    </p:anim>
                                    <p:anim calcmode="lin" valueType="num">
                                      <p:cBhvr additive="base">
                                        <p:cTn id="26" dur="500" fill="hold"/>
                                        <p:tgtEl>
                                          <p:spTgt spid="6247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2479"/>
                                        </p:tgtEl>
                                        <p:attrNameLst>
                                          <p:attrName>style.visibility</p:attrName>
                                        </p:attrNameLst>
                                      </p:cBhvr>
                                      <p:to>
                                        <p:strVal val="visible"/>
                                      </p:to>
                                    </p:set>
                                    <p:anim calcmode="lin" valueType="num">
                                      <p:cBhvr additive="base">
                                        <p:cTn id="31" dur="500" fill="hold"/>
                                        <p:tgtEl>
                                          <p:spTgt spid="62479"/>
                                        </p:tgtEl>
                                        <p:attrNameLst>
                                          <p:attrName>ppt_x</p:attrName>
                                        </p:attrNameLst>
                                      </p:cBhvr>
                                      <p:tavLst>
                                        <p:tav tm="0">
                                          <p:val>
                                            <p:strVal val="0-#ppt_w/2"/>
                                          </p:val>
                                        </p:tav>
                                        <p:tav tm="100000">
                                          <p:val>
                                            <p:strVal val="#ppt_x"/>
                                          </p:val>
                                        </p:tav>
                                      </p:tavLst>
                                    </p:anim>
                                    <p:anim calcmode="lin" valueType="num">
                                      <p:cBhvr additive="base">
                                        <p:cTn id="32" dur="500" fill="hold"/>
                                        <p:tgtEl>
                                          <p:spTgt spid="6247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2481"/>
                                        </p:tgtEl>
                                        <p:attrNameLst>
                                          <p:attrName>style.visibility</p:attrName>
                                        </p:attrNameLst>
                                      </p:cBhvr>
                                      <p:to>
                                        <p:strVal val="visible"/>
                                      </p:to>
                                    </p:set>
                                    <p:anim calcmode="lin" valueType="num">
                                      <p:cBhvr additive="base">
                                        <p:cTn id="37" dur="500" fill="hold"/>
                                        <p:tgtEl>
                                          <p:spTgt spid="62481"/>
                                        </p:tgtEl>
                                        <p:attrNameLst>
                                          <p:attrName>ppt_x</p:attrName>
                                        </p:attrNameLst>
                                      </p:cBhvr>
                                      <p:tavLst>
                                        <p:tav tm="0">
                                          <p:val>
                                            <p:strVal val="0-#ppt_w/2"/>
                                          </p:val>
                                        </p:tav>
                                        <p:tav tm="100000">
                                          <p:val>
                                            <p:strVal val="#ppt_x"/>
                                          </p:val>
                                        </p:tav>
                                      </p:tavLst>
                                    </p:anim>
                                    <p:anim calcmode="lin" valueType="num">
                                      <p:cBhvr additive="base">
                                        <p:cTn id="38" dur="500" fill="hold"/>
                                        <p:tgtEl>
                                          <p:spTgt spid="6248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2482"/>
                                        </p:tgtEl>
                                        <p:attrNameLst>
                                          <p:attrName>style.visibility</p:attrName>
                                        </p:attrNameLst>
                                      </p:cBhvr>
                                      <p:to>
                                        <p:strVal val="visible"/>
                                      </p:to>
                                    </p:set>
                                    <p:anim calcmode="lin" valueType="num">
                                      <p:cBhvr additive="base">
                                        <p:cTn id="43" dur="500" fill="hold"/>
                                        <p:tgtEl>
                                          <p:spTgt spid="62482"/>
                                        </p:tgtEl>
                                        <p:attrNameLst>
                                          <p:attrName>ppt_x</p:attrName>
                                        </p:attrNameLst>
                                      </p:cBhvr>
                                      <p:tavLst>
                                        <p:tav tm="0">
                                          <p:val>
                                            <p:strVal val="0-#ppt_w/2"/>
                                          </p:val>
                                        </p:tav>
                                        <p:tav tm="100000">
                                          <p:val>
                                            <p:strVal val="#ppt_x"/>
                                          </p:val>
                                        </p:tav>
                                      </p:tavLst>
                                    </p:anim>
                                    <p:anim calcmode="lin" valueType="num">
                                      <p:cBhvr additive="base">
                                        <p:cTn id="44" dur="500" fill="hold"/>
                                        <p:tgtEl>
                                          <p:spTgt spid="624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p:bldP spid="62473" grpId="0"/>
      <p:bldP spid="62475" grpId="0"/>
      <p:bldP spid="62477" grpId="0"/>
      <p:bldP spid="62479" grpId="0"/>
      <p:bldP spid="62481" grpId="0"/>
      <p:bldP spid="6248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5"/>
          <p:cNvSpPr>
            <a:spLocks noChangeArrowheads="1"/>
          </p:cNvSpPr>
          <p:nvPr/>
        </p:nvSpPr>
        <p:spPr bwMode="auto">
          <a:xfrm>
            <a:off x="395288" y="495300"/>
            <a:ext cx="8353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a:t>
            </a:r>
            <a:r>
              <a:rPr lang="en-US" altLang="zh-CN">
                <a:cs typeface="Times New Roman" pitchFamily="18" charset="0"/>
              </a:rPr>
              <a:t>4</a:t>
            </a:r>
            <a:r>
              <a:rPr lang="zh-CN" altLang="en-US">
                <a:cs typeface="Times New Roman" pitchFamily="18" charset="0"/>
              </a:rPr>
              <a:t>）在第二级决策点</a:t>
            </a:r>
            <a:r>
              <a:rPr lang="en-US" altLang="zh-CN">
                <a:cs typeface="Times New Roman" pitchFamily="18" charset="0"/>
              </a:rPr>
              <a:t>A</a:t>
            </a:r>
            <a:r>
              <a:rPr lang="zh-CN" altLang="en-US">
                <a:cs typeface="Times New Roman" pitchFamily="18" charset="0"/>
              </a:rPr>
              <a:t>处进行方案比较，划去提前紧急加班，将－</a:t>
            </a:r>
            <a:r>
              <a:rPr lang="en-US" altLang="zh-CN">
                <a:cs typeface="Times New Roman" pitchFamily="18" charset="0"/>
              </a:rPr>
              <a:t>14900</a:t>
            </a:r>
            <a:r>
              <a:rPr lang="zh-CN" altLang="en-US">
                <a:cs typeface="Times New Roman" pitchFamily="18" charset="0"/>
              </a:rPr>
              <a:t>标在</a:t>
            </a:r>
            <a:r>
              <a:rPr lang="en-US" altLang="zh-CN">
                <a:cs typeface="Times New Roman" pitchFamily="18" charset="0"/>
              </a:rPr>
              <a:t>A</a:t>
            </a:r>
            <a:r>
              <a:rPr lang="zh-CN" altLang="en-US">
                <a:cs typeface="Times New Roman" pitchFamily="18" charset="0"/>
              </a:rPr>
              <a:t>点旁。</a:t>
            </a:r>
            <a:r>
              <a:rPr lang="zh-CN" altLang="en-US">
                <a:latin typeface="Arial" charset="0"/>
              </a:rPr>
              <a:t> </a:t>
            </a:r>
          </a:p>
        </p:txBody>
      </p:sp>
      <p:sp>
        <p:nvSpPr>
          <p:cNvPr id="63495" name="Rectangle 7"/>
          <p:cNvSpPr>
            <a:spLocks noChangeArrowheads="1"/>
          </p:cNvSpPr>
          <p:nvPr/>
        </p:nvSpPr>
        <p:spPr bwMode="auto">
          <a:xfrm>
            <a:off x="468313" y="1196975"/>
            <a:ext cx="80740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结论  最佳决策为前</a:t>
            </a:r>
            <a:r>
              <a:rPr lang="en-US" altLang="zh-CN">
                <a:cs typeface="Times New Roman" pitchFamily="18" charset="0"/>
              </a:rPr>
              <a:t>15</a:t>
            </a:r>
            <a:r>
              <a:rPr lang="zh-CN" altLang="en-US">
                <a:cs typeface="Times New Roman" pitchFamily="18" charset="0"/>
              </a:rPr>
              <a:t>天按正常速度施工，</a:t>
            </a:r>
            <a:r>
              <a:rPr lang="en-US" altLang="zh-CN">
                <a:cs typeface="Times New Roman" pitchFamily="18" charset="0"/>
              </a:rPr>
              <a:t>15</a:t>
            </a:r>
            <a:r>
              <a:rPr lang="zh-CN" altLang="en-US">
                <a:cs typeface="Times New Roman" pitchFamily="18" charset="0"/>
              </a:rPr>
              <a:t>天后按实际出现的天气状况再作决定。如出现阴雨天气，仍维持正常速度施工；如出现小风暴，则采取应急措施；如出现大风暴，也按正常速度施工，整个方案总损失的期望值为－</a:t>
            </a:r>
            <a:r>
              <a:rPr lang="en-US" altLang="zh-CN">
                <a:cs typeface="Times New Roman" pitchFamily="18" charset="0"/>
              </a:rPr>
              <a:t>14900</a:t>
            </a:r>
            <a:r>
              <a:rPr lang="zh-CN" altLang="en-US">
                <a:cs typeface="Times New Roman" pitchFamily="18" charset="0"/>
              </a:rPr>
              <a:t>元。</a:t>
            </a:r>
            <a:r>
              <a:rPr lang="zh-CN" altLang="en-US">
                <a:latin typeface="Arial" charset="0"/>
              </a:rPr>
              <a:t> </a:t>
            </a:r>
          </a:p>
        </p:txBody>
      </p:sp>
      <p:sp>
        <p:nvSpPr>
          <p:cNvPr id="63497" name="Rectangle 9"/>
          <p:cNvSpPr>
            <a:spLocks noChangeArrowheads="1"/>
          </p:cNvSpPr>
          <p:nvPr/>
        </p:nvSpPr>
        <p:spPr bwMode="auto">
          <a:xfrm>
            <a:off x="466725" y="2573338"/>
            <a:ext cx="8208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根据期望值大小决策是随机型决策问题最常用的办法之一。实际应用时应根据具体情况作出分析，选取期望收益最大或期望损失最小的方案。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additive="base">
                                        <p:cTn id="7" dur="500" fill="hold"/>
                                        <p:tgtEl>
                                          <p:spTgt spid="63493"/>
                                        </p:tgtEl>
                                        <p:attrNameLst>
                                          <p:attrName>ppt_x</p:attrName>
                                        </p:attrNameLst>
                                      </p:cBhvr>
                                      <p:tavLst>
                                        <p:tav tm="0">
                                          <p:val>
                                            <p:strVal val="0-#ppt_w/2"/>
                                          </p:val>
                                        </p:tav>
                                        <p:tav tm="100000">
                                          <p:val>
                                            <p:strVal val="#ppt_x"/>
                                          </p:val>
                                        </p:tav>
                                      </p:tavLst>
                                    </p:anim>
                                    <p:anim calcmode="lin" valueType="num">
                                      <p:cBhvr additive="base">
                                        <p:cTn id="8" dur="500" fill="hold"/>
                                        <p:tgtEl>
                                          <p:spTgt spid="634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5"/>
                                        </p:tgtEl>
                                        <p:attrNameLst>
                                          <p:attrName>style.visibility</p:attrName>
                                        </p:attrNameLst>
                                      </p:cBhvr>
                                      <p:to>
                                        <p:strVal val="visible"/>
                                      </p:to>
                                    </p:set>
                                    <p:anim calcmode="lin" valueType="num">
                                      <p:cBhvr additive="base">
                                        <p:cTn id="13" dur="500" fill="hold"/>
                                        <p:tgtEl>
                                          <p:spTgt spid="63495"/>
                                        </p:tgtEl>
                                        <p:attrNameLst>
                                          <p:attrName>ppt_x</p:attrName>
                                        </p:attrNameLst>
                                      </p:cBhvr>
                                      <p:tavLst>
                                        <p:tav tm="0">
                                          <p:val>
                                            <p:strVal val="0-#ppt_w/2"/>
                                          </p:val>
                                        </p:tav>
                                        <p:tav tm="100000">
                                          <p:val>
                                            <p:strVal val="#ppt_x"/>
                                          </p:val>
                                        </p:tav>
                                      </p:tavLst>
                                    </p:anim>
                                    <p:anim calcmode="lin" valueType="num">
                                      <p:cBhvr additive="base">
                                        <p:cTn id="14" dur="500" fill="hold"/>
                                        <p:tgtEl>
                                          <p:spTgt spid="634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497"/>
                                        </p:tgtEl>
                                        <p:attrNameLst>
                                          <p:attrName>style.visibility</p:attrName>
                                        </p:attrNameLst>
                                      </p:cBhvr>
                                      <p:to>
                                        <p:strVal val="visible"/>
                                      </p:to>
                                    </p:set>
                                    <p:anim calcmode="lin" valueType="num">
                                      <p:cBhvr additive="base">
                                        <p:cTn id="19" dur="500" fill="hold"/>
                                        <p:tgtEl>
                                          <p:spTgt spid="63497"/>
                                        </p:tgtEl>
                                        <p:attrNameLst>
                                          <p:attrName>ppt_x</p:attrName>
                                        </p:attrNameLst>
                                      </p:cBhvr>
                                      <p:tavLst>
                                        <p:tav tm="0">
                                          <p:val>
                                            <p:strVal val="0-#ppt_w/2"/>
                                          </p:val>
                                        </p:tav>
                                        <p:tav tm="100000">
                                          <p:val>
                                            <p:strVal val="#ppt_x"/>
                                          </p:val>
                                        </p:tav>
                                      </p:tavLst>
                                    </p:anim>
                                    <p:anim calcmode="lin" valueType="num">
                                      <p:cBhvr additive="base">
                                        <p:cTn id="20" dur="500" fill="hold"/>
                                        <p:tgtEl>
                                          <p:spTgt spid="634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P spid="63495" grpId="0"/>
      <p:bldP spid="6349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5"/>
          <p:cNvSpPr>
            <a:spLocks noChangeArrowheads="1"/>
          </p:cNvSpPr>
          <p:nvPr/>
        </p:nvSpPr>
        <p:spPr bwMode="auto">
          <a:xfrm>
            <a:off x="250825" y="317500"/>
            <a:ext cx="403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solidFill>
                  <a:srgbClr val="FF5050"/>
                </a:solidFill>
                <a:cs typeface="Times New Roman" pitchFamily="18" charset="0"/>
              </a:rPr>
              <a:t>二、不确定型决策问题</a:t>
            </a:r>
          </a:p>
        </p:txBody>
      </p:sp>
      <p:sp>
        <p:nvSpPr>
          <p:cNvPr id="64519" name="Rectangle 7"/>
          <p:cNvSpPr>
            <a:spLocks noChangeArrowheads="1"/>
          </p:cNvSpPr>
          <p:nvPr/>
        </p:nvSpPr>
        <p:spPr bwMode="auto">
          <a:xfrm>
            <a:off x="466725" y="836613"/>
            <a:ext cx="8208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只知道有几种可能自然状态发生，但各种自然状态发生的概率未知的决策问题称为不确定型决策问题，由于概率未知，期望值方法不能用于这类决策问题。下面结合一个例子，介绍几种处理这类问题的方法。</a:t>
            </a:r>
          </a:p>
        </p:txBody>
      </p:sp>
      <p:sp>
        <p:nvSpPr>
          <p:cNvPr id="64521" name="Rectangle 9"/>
          <p:cNvSpPr>
            <a:spLocks noChangeArrowheads="1"/>
          </p:cNvSpPr>
          <p:nvPr/>
        </p:nvSpPr>
        <p:spPr bwMode="auto">
          <a:xfrm>
            <a:off x="503238" y="1790700"/>
            <a:ext cx="83169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8000"/>
                </a:solidFill>
                <a:cs typeface="Times New Roman" pitchFamily="18" charset="0"/>
              </a:rPr>
              <a:t>例</a:t>
            </a:r>
            <a:r>
              <a:rPr lang="en-US" altLang="zh-CN">
                <a:solidFill>
                  <a:srgbClr val="008000"/>
                </a:solidFill>
                <a:cs typeface="Times New Roman" pitchFamily="18" charset="0"/>
              </a:rPr>
              <a:t>8.10   </a:t>
            </a:r>
            <a:r>
              <a:rPr lang="zh-CN" altLang="en-US">
                <a:solidFill>
                  <a:srgbClr val="008000"/>
                </a:solidFill>
                <a:cs typeface="Times New Roman" pitchFamily="18" charset="0"/>
              </a:rPr>
              <a:t>设存在五种可能的自然状态，其发生的概率未知。有四种可供选择的行动方案，相应的收益值见表</a:t>
            </a:r>
            <a:r>
              <a:rPr lang="en-US" altLang="zh-CN" b="0">
                <a:solidFill>
                  <a:srgbClr val="008000"/>
                </a:solidFill>
                <a:cs typeface="Times New Roman" pitchFamily="18" charset="0"/>
              </a:rPr>
              <a:t>8.7</a:t>
            </a:r>
          </a:p>
        </p:txBody>
      </p:sp>
      <p:sp>
        <p:nvSpPr>
          <p:cNvPr id="64522" name="Rectangle 10"/>
          <p:cNvSpPr>
            <a:spLocks noChangeArrowheads="1"/>
          </p:cNvSpPr>
          <p:nvPr/>
        </p:nvSpPr>
        <p:spPr bwMode="auto">
          <a:xfrm>
            <a:off x="468313" y="24923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latin typeface="Arial" charset="0"/>
              </a:rPr>
              <a:t>表</a:t>
            </a:r>
            <a:r>
              <a:rPr lang="en-US" altLang="zh-CN">
                <a:latin typeface="Arial" charset="0"/>
              </a:rPr>
              <a:t>8.8</a:t>
            </a:r>
          </a:p>
        </p:txBody>
      </p:sp>
      <p:sp>
        <p:nvSpPr>
          <p:cNvPr id="64534" name="Rectangle 22"/>
          <p:cNvSpPr>
            <a:spLocks noChangeArrowheads="1"/>
          </p:cNvSpPr>
          <p:nvPr/>
        </p:nvSpPr>
        <p:spPr bwMode="auto">
          <a:xfrm>
            <a:off x="1866900" y="2695575"/>
            <a:ext cx="90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536" name="Rectangle 24"/>
          <p:cNvSpPr>
            <a:spLocks noChangeArrowheads="1"/>
          </p:cNvSpPr>
          <p:nvPr/>
        </p:nvSpPr>
        <p:spPr bwMode="auto">
          <a:xfrm>
            <a:off x="1866900" y="2695575"/>
            <a:ext cx="90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538" name="Rectangle 26"/>
          <p:cNvSpPr>
            <a:spLocks noChangeArrowheads="1"/>
          </p:cNvSpPr>
          <p:nvPr/>
        </p:nvSpPr>
        <p:spPr bwMode="auto">
          <a:xfrm>
            <a:off x="1866900" y="2695575"/>
            <a:ext cx="90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540" name="Rectangle 28"/>
          <p:cNvSpPr>
            <a:spLocks noChangeArrowheads="1"/>
          </p:cNvSpPr>
          <p:nvPr/>
        </p:nvSpPr>
        <p:spPr bwMode="auto">
          <a:xfrm>
            <a:off x="1866900" y="2695575"/>
            <a:ext cx="90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542" name="Rectangle 30"/>
          <p:cNvSpPr>
            <a:spLocks noChangeArrowheads="1"/>
          </p:cNvSpPr>
          <p:nvPr/>
        </p:nvSpPr>
        <p:spPr bwMode="auto">
          <a:xfrm>
            <a:off x="1866900" y="2695575"/>
            <a:ext cx="90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544" name="Rectangle 32"/>
          <p:cNvSpPr>
            <a:spLocks noChangeArrowheads="1"/>
          </p:cNvSpPr>
          <p:nvPr/>
        </p:nvSpPr>
        <p:spPr bwMode="auto">
          <a:xfrm>
            <a:off x="1866900" y="2695575"/>
            <a:ext cx="90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551" name="Rectangle 39"/>
          <p:cNvSpPr>
            <a:spLocks noChangeArrowheads="1"/>
          </p:cNvSpPr>
          <p:nvPr/>
        </p:nvSpPr>
        <p:spPr bwMode="auto">
          <a:xfrm>
            <a:off x="1866900" y="2695575"/>
            <a:ext cx="90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558" name="Rectangle 46"/>
          <p:cNvSpPr>
            <a:spLocks noChangeArrowheads="1"/>
          </p:cNvSpPr>
          <p:nvPr/>
        </p:nvSpPr>
        <p:spPr bwMode="auto">
          <a:xfrm>
            <a:off x="1866900" y="2695575"/>
            <a:ext cx="90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565" name="Rectangle 53"/>
          <p:cNvSpPr>
            <a:spLocks noChangeArrowheads="1"/>
          </p:cNvSpPr>
          <p:nvPr/>
        </p:nvSpPr>
        <p:spPr bwMode="auto">
          <a:xfrm>
            <a:off x="1866900" y="2695575"/>
            <a:ext cx="90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762" name="Rectangle 250"/>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767" name="Rectangle 25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4774" name="Group 262"/>
          <p:cNvGrpSpPr>
            <a:grpSpLocks/>
          </p:cNvGrpSpPr>
          <p:nvPr/>
        </p:nvGrpSpPr>
        <p:grpSpPr bwMode="auto">
          <a:xfrm>
            <a:off x="611188" y="2924175"/>
            <a:ext cx="7993062" cy="2017713"/>
            <a:chOff x="385" y="1842"/>
            <a:chExt cx="5035" cy="1271"/>
          </a:xfrm>
        </p:grpSpPr>
        <p:sp>
          <p:nvSpPr>
            <p:cNvPr id="64608" name="Rectangle 96"/>
            <p:cNvSpPr>
              <a:spLocks noChangeArrowheads="1"/>
            </p:cNvSpPr>
            <p:nvPr/>
          </p:nvSpPr>
          <p:spPr bwMode="auto">
            <a:xfrm>
              <a:off x="4581" y="2897"/>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6</a:t>
              </a:r>
              <a:endParaRPr lang="en-US" altLang="zh-CN" sz="1600">
                <a:latin typeface="Arial" charset="0"/>
              </a:endParaRPr>
            </a:p>
          </p:txBody>
        </p:sp>
        <p:sp>
          <p:nvSpPr>
            <p:cNvPr id="64607" name="Rectangle 95"/>
            <p:cNvSpPr>
              <a:spLocks noChangeArrowheads="1"/>
            </p:cNvSpPr>
            <p:nvPr/>
          </p:nvSpPr>
          <p:spPr bwMode="auto">
            <a:xfrm>
              <a:off x="3742" y="2897"/>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6</a:t>
              </a:r>
              <a:endParaRPr lang="en-US" altLang="zh-CN" sz="1600">
                <a:latin typeface="Arial" charset="0"/>
              </a:endParaRPr>
            </a:p>
          </p:txBody>
        </p:sp>
        <p:sp>
          <p:nvSpPr>
            <p:cNvPr id="64606" name="Rectangle 94"/>
            <p:cNvSpPr>
              <a:spLocks noChangeArrowheads="1"/>
            </p:cNvSpPr>
            <p:nvPr/>
          </p:nvSpPr>
          <p:spPr bwMode="auto">
            <a:xfrm>
              <a:off x="2903" y="2897"/>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6</a:t>
              </a:r>
              <a:endParaRPr lang="en-US" altLang="zh-CN" sz="1600">
                <a:latin typeface="Arial" charset="0"/>
              </a:endParaRPr>
            </a:p>
          </p:txBody>
        </p:sp>
        <p:sp>
          <p:nvSpPr>
            <p:cNvPr id="64605" name="Rectangle 93"/>
            <p:cNvSpPr>
              <a:spLocks noChangeArrowheads="1"/>
            </p:cNvSpPr>
            <p:nvPr/>
          </p:nvSpPr>
          <p:spPr bwMode="auto">
            <a:xfrm>
              <a:off x="2063" y="2897"/>
              <a:ext cx="8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5</a:t>
              </a:r>
              <a:endParaRPr lang="en-US" altLang="zh-CN" sz="1600">
                <a:latin typeface="Arial" charset="0"/>
              </a:endParaRPr>
            </a:p>
          </p:txBody>
        </p:sp>
        <p:sp>
          <p:nvSpPr>
            <p:cNvPr id="64604" name="Rectangle 92"/>
            <p:cNvSpPr>
              <a:spLocks noChangeArrowheads="1"/>
            </p:cNvSpPr>
            <p:nvPr/>
          </p:nvSpPr>
          <p:spPr bwMode="auto">
            <a:xfrm>
              <a:off x="1224" y="2897"/>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3</a:t>
              </a:r>
              <a:endParaRPr lang="en-US" altLang="zh-CN" sz="1600">
                <a:latin typeface="Arial" charset="0"/>
              </a:endParaRPr>
            </a:p>
          </p:txBody>
        </p:sp>
        <p:sp>
          <p:nvSpPr>
            <p:cNvPr id="64603" name="Rectangle 91"/>
            <p:cNvSpPr>
              <a:spLocks noChangeArrowheads="1"/>
            </p:cNvSpPr>
            <p:nvPr/>
          </p:nvSpPr>
          <p:spPr bwMode="auto">
            <a:xfrm>
              <a:off x="385" y="2897"/>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aseline="-30000">
                  <a:cs typeface="Times New Roman" pitchFamily="18" charset="0"/>
                </a:rPr>
                <a:t>4</a:t>
              </a:r>
              <a:endParaRPr lang="en-US" altLang="zh-CN" sz="1600">
                <a:latin typeface="Arial" charset="0"/>
              </a:endParaRPr>
            </a:p>
          </p:txBody>
        </p:sp>
        <p:sp>
          <p:nvSpPr>
            <p:cNvPr id="64602" name="Rectangle 90"/>
            <p:cNvSpPr>
              <a:spLocks noChangeArrowheads="1"/>
            </p:cNvSpPr>
            <p:nvPr/>
          </p:nvSpPr>
          <p:spPr bwMode="auto">
            <a:xfrm>
              <a:off x="4581" y="2686"/>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1</a:t>
              </a:r>
              <a:endParaRPr lang="en-US" altLang="zh-CN" sz="1600">
                <a:latin typeface="Arial" charset="0"/>
              </a:endParaRPr>
            </a:p>
          </p:txBody>
        </p:sp>
        <p:sp>
          <p:nvSpPr>
            <p:cNvPr id="64601" name="Rectangle 89"/>
            <p:cNvSpPr>
              <a:spLocks noChangeArrowheads="1"/>
            </p:cNvSpPr>
            <p:nvPr/>
          </p:nvSpPr>
          <p:spPr bwMode="auto">
            <a:xfrm>
              <a:off x="3742" y="2686"/>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5</a:t>
              </a:r>
              <a:endParaRPr lang="en-US" altLang="zh-CN" sz="1600">
                <a:latin typeface="Arial" charset="0"/>
              </a:endParaRPr>
            </a:p>
          </p:txBody>
        </p:sp>
        <p:sp>
          <p:nvSpPr>
            <p:cNvPr id="64600" name="Rectangle 88"/>
            <p:cNvSpPr>
              <a:spLocks noChangeArrowheads="1"/>
            </p:cNvSpPr>
            <p:nvPr/>
          </p:nvSpPr>
          <p:spPr bwMode="auto">
            <a:xfrm>
              <a:off x="2903" y="2686"/>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9</a:t>
              </a:r>
              <a:endParaRPr lang="en-US" altLang="zh-CN" sz="1600">
                <a:latin typeface="Arial" charset="0"/>
              </a:endParaRPr>
            </a:p>
          </p:txBody>
        </p:sp>
        <p:sp>
          <p:nvSpPr>
            <p:cNvPr id="64599" name="Rectangle 87"/>
            <p:cNvSpPr>
              <a:spLocks noChangeArrowheads="1"/>
            </p:cNvSpPr>
            <p:nvPr/>
          </p:nvSpPr>
          <p:spPr bwMode="auto">
            <a:xfrm>
              <a:off x="2063" y="2686"/>
              <a:ext cx="8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6</a:t>
              </a:r>
              <a:endParaRPr lang="en-US" altLang="zh-CN" sz="1600">
                <a:latin typeface="Arial" charset="0"/>
              </a:endParaRPr>
            </a:p>
          </p:txBody>
        </p:sp>
        <p:sp>
          <p:nvSpPr>
            <p:cNvPr id="64598" name="Rectangle 86"/>
            <p:cNvSpPr>
              <a:spLocks noChangeArrowheads="1"/>
            </p:cNvSpPr>
            <p:nvPr/>
          </p:nvSpPr>
          <p:spPr bwMode="auto">
            <a:xfrm>
              <a:off x="1224" y="2686"/>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4</a:t>
              </a:r>
              <a:endParaRPr lang="en-US" altLang="zh-CN" sz="1600">
                <a:latin typeface="Arial" charset="0"/>
              </a:endParaRPr>
            </a:p>
          </p:txBody>
        </p:sp>
        <p:sp>
          <p:nvSpPr>
            <p:cNvPr id="64597" name="Rectangle 85"/>
            <p:cNvSpPr>
              <a:spLocks noChangeArrowheads="1"/>
            </p:cNvSpPr>
            <p:nvPr/>
          </p:nvSpPr>
          <p:spPr bwMode="auto">
            <a:xfrm>
              <a:off x="385" y="2686"/>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aseline="-30000">
                  <a:cs typeface="Times New Roman" pitchFamily="18" charset="0"/>
                </a:rPr>
                <a:t>3</a:t>
              </a:r>
              <a:endParaRPr lang="en-US" altLang="zh-CN" sz="1600">
                <a:latin typeface="Arial" charset="0"/>
              </a:endParaRPr>
            </a:p>
          </p:txBody>
        </p:sp>
        <p:sp>
          <p:nvSpPr>
            <p:cNvPr id="64596" name="Rectangle 84"/>
            <p:cNvSpPr>
              <a:spLocks noChangeArrowheads="1"/>
            </p:cNvSpPr>
            <p:nvPr/>
          </p:nvSpPr>
          <p:spPr bwMode="auto">
            <a:xfrm>
              <a:off x="4581" y="2475"/>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8</a:t>
              </a:r>
              <a:endParaRPr lang="en-US" altLang="zh-CN" sz="1600">
                <a:latin typeface="Arial" charset="0"/>
              </a:endParaRPr>
            </a:p>
          </p:txBody>
        </p:sp>
        <p:sp>
          <p:nvSpPr>
            <p:cNvPr id="64595" name="Rectangle 83"/>
            <p:cNvSpPr>
              <a:spLocks noChangeArrowheads="1"/>
            </p:cNvSpPr>
            <p:nvPr/>
          </p:nvSpPr>
          <p:spPr bwMode="auto">
            <a:xfrm>
              <a:off x="3742" y="2475"/>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7</a:t>
              </a:r>
              <a:endParaRPr lang="en-US" altLang="zh-CN" sz="1600">
                <a:latin typeface="Arial" charset="0"/>
              </a:endParaRPr>
            </a:p>
          </p:txBody>
        </p:sp>
        <p:sp>
          <p:nvSpPr>
            <p:cNvPr id="64594" name="Rectangle 82"/>
            <p:cNvSpPr>
              <a:spLocks noChangeArrowheads="1"/>
            </p:cNvSpPr>
            <p:nvPr/>
          </p:nvSpPr>
          <p:spPr bwMode="auto">
            <a:xfrm>
              <a:off x="2903" y="2475"/>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5</a:t>
              </a:r>
              <a:endParaRPr lang="en-US" altLang="zh-CN" sz="1600">
                <a:latin typeface="Arial" charset="0"/>
              </a:endParaRPr>
            </a:p>
          </p:txBody>
        </p:sp>
        <p:sp>
          <p:nvSpPr>
            <p:cNvPr id="64593" name="Rectangle 81"/>
            <p:cNvSpPr>
              <a:spLocks noChangeArrowheads="1"/>
            </p:cNvSpPr>
            <p:nvPr/>
          </p:nvSpPr>
          <p:spPr bwMode="auto">
            <a:xfrm>
              <a:off x="2063" y="2475"/>
              <a:ext cx="8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4</a:t>
              </a:r>
              <a:endParaRPr lang="en-US" altLang="zh-CN" sz="1600">
                <a:latin typeface="Arial" charset="0"/>
              </a:endParaRPr>
            </a:p>
          </p:txBody>
        </p:sp>
        <p:sp>
          <p:nvSpPr>
            <p:cNvPr id="64592" name="Rectangle 80"/>
            <p:cNvSpPr>
              <a:spLocks noChangeArrowheads="1"/>
            </p:cNvSpPr>
            <p:nvPr/>
          </p:nvSpPr>
          <p:spPr bwMode="auto">
            <a:xfrm>
              <a:off x="1224" y="2475"/>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3</a:t>
              </a:r>
              <a:endParaRPr lang="en-US" altLang="zh-CN" sz="1600">
                <a:latin typeface="Arial" charset="0"/>
              </a:endParaRPr>
            </a:p>
          </p:txBody>
        </p:sp>
        <p:sp>
          <p:nvSpPr>
            <p:cNvPr id="64591" name="Rectangle 79"/>
            <p:cNvSpPr>
              <a:spLocks noChangeArrowheads="1"/>
            </p:cNvSpPr>
            <p:nvPr/>
          </p:nvSpPr>
          <p:spPr bwMode="auto">
            <a:xfrm>
              <a:off x="385" y="2475"/>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aseline="-30000">
                  <a:cs typeface="Times New Roman" pitchFamily="18" charset="0"/>
                </a:rPr>
                <a:t>2</a:t>
              </a:r>
              <a:endParaRPr lang="en-US" altLang="zh-CN" sz="1600">
                <a:latin typeface="Arial" charset="0"/>
              </a:endParaRPr>
            </a:p>
          </p:txBody>
        </p:sp>
        <p:sp>
          <p:nvSpPr>
            <p:cNvPr id="64590" name="Rectangle 78"/>
            <p:cNvSpPr>
              <a:spLocks noChangeArrowheads="1"/>
            </p:cNvSpPr>
            <p:nvPr/>
          </p:nvSpPr>
          <p:spPr bwMode="auto">
            <a:xfrm>
              <a:off x="4581" y="2264"/>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6</a:t>
              </a:r>
              <a:endParaRPr lang="en-US" altLang="zh-CN" sz="1600">
                <a:latin typeface="Arial" charset="0"/>
              </a:endParaRPr>
            </a:p>
          </p:txBody>
        </p:sp>
        <p:sp>
          <p:nvSpPr>
            <p:cNvPr id="64589" name="Rectangle 77"/>
            <p:cNvSpPr>
              <a:spLocks noChangeArrowheads="1"/>
            </p:cNvSpPr>
            <p:nvPr/>
          </p:nvSpPr>
          <p:spPr bwMode="auto">
            <a:xfrm>
              <a:off x="3742" y="2264"/>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6</a:t>
              </a:r>
              <a:endParaRPr lang="en-US" altLang="zh-CN" sz="1600">
                <a:latin typeface="Arial" charset="0"/>
              </a:endParaRPr>
            </a:p>
          </p:txBody>
        </p:sp>
        <p:sp>
          <p:nvSpPr>
            <p:cNvPr id="64588" name="Rectangle 76"/>
            <p:cNvSpPr>
              <a:spLocks noChangeArrowheads="1"/>
            </p:cNvSpPr>
            <p:nvPr/>
          </p:nvSpPr>
          <p:spPr bwMode="auto">
            <a:xfrm>
              <a:off x="2903" y="2264"/>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5</a:t>
              </a:r>
              <a:endParaRPr lang="en-US" altLang="zh-CN" sz="1600">
                <a:latin typeface="Arial" charset="0"/>
              </a:endParaRPr>
            </a:p>
          </p:txBody>
        </p:sp>
        <p:sp>
          <p:nvSpPr>
            <p:cNvPr id="64587" name="Rectangle 75"/>
            <p:cNvSpPr>
              <a:spLocks noChangeArrowheads="1"/>
            </p:cNvSpPr>
            <p:nvPr/>
          </p:nvSpPr>
          <p:spPr bwMode="auto">
            <a:xfrm>
              <a:off x="2063" y="2264"/>
              <a:ext cx="8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4</a:t>
              </a:r>
              <a:endParaRPr lang="en-US" altLang="zh-CN" sz="1600">
                <a:latin typeface="Arial" charset="0"/>
              </a:endParaRPr>
            </a:p>
          </p:txBody>
        </p:sp>
        <p:sp>
          <p:nvSpPr>
            <p:cNvPr id="64586" name="Rectangle 74"/>
            <p:cNvSpPr>
              <a:spLocks noChangeArrowheads="1"/>
            </p:cNvSpPr>
            <p:nvPr/>
          </p:nvSpPr>
          <p:spPr bwMode="auto">
            <a:xfrm>
              <a:off x="1224" y="2264"/>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cs typeface="Times New Roman" pitchFamily="18" charset="0"/>
                </a:rPr>
                <a:t>4</a:t>
              </a:r>
              <a:endParaRPr lang="en-US" altLang="zh-CN" sz="1600">
                <a:latin typeface="Arial" charset="0"/>
              </a:endParaRPr>
            </a:p>
          </p:txBody>
        </p:sp>
        <p:sp>
          <p:nvSpPr>
            <p:cNvPr id="64585" name="Rectangle 73"/>
            <p:cNvSpPr>
              <a:spLocks noChangeArrowheads="1"/>
            </p:cNvSpPr>
            <p:nvPr/>
          </p:nvSpPr>
          <p:spPr bwMode="auto">
            <a:xfrm>
              <a:off x="385" y="2264"/>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aseline="-30000">
                  <a:cs typeface="Times New Roman" pitchFamily="18" charset="0"/>
                </a:rPr>
                <a:t>1</a:t>
              </a:r>
              <a:endParaRPr lang="en-US" altLang="zh-CN" sz="1600">
                <a:latin typeface="Arial" charset="0"/>
              </a:endParaRPr>
            </a:p>
          </p:txBody>
        </p:sp>
        <p:sp>
          <p:nvSpPr>
            <p:cNvPr id="64584" name="Rectangle 72"/>
            <p:cNvSpPr>
              <a:spLocks noChangeArrowheads="1"/>
            </p:cNvSpPr>
            <p:nvPr/>
          </p:nvSpPr>
          <p:spPr bwMode="auto">
            <a:xfrm>
              <a:off x="4581" y="2053"/>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aseline="-30000">
                  <a:cs typeface="Times New Roman" pitchFamily="18" charset="0"/>
                </a:rPr>
                <a:t>   5</a:t>
              </a:r>
              <a:endParaRPr lang="en-US" altLang="zh-CN" sz="1600">
                <a:latin typeface="Arial" charset="0"/>
              </a:endParaRPr>
            </a:p>
          </p:txBody>
        </p:sp>
        <p:sp>
          <p:nvSpPr>
            <p:cNvPr id="64583" name="Rectangle 71"/>
            <p:cNvSpPr>
              <a:spLocks noChangeArrowheads="1"/>
            </p:cNvSpPr>
            <p:nvPr/>
          </p:nvSpPr>
          <p:spPr bwMode="auto">
            <a:xfrm>
              <a:off x="3742" y="2053"/>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aseline="-30000">
                  <a:cs typeface="Times New Roman" pitchFamily="18" charset="0"/>
                </a:rPr>
                <a:t>   4</a:t>
              </a:r>
              <a:endParaRPr lang="en-US" altLang="zh-CN" sz="1600">
                <a:latin typeface="Arial" charset="0"/>
              </a:endParaRPr>
            </a:p>
          </p:txBody>
        </p:sp>
        <p:sp>
          <p:nvSpPr>
            <p:cNvPr id="64582" name="Rectangle 70"/>
            <p:cNvSpPr>
              <a:spLocks noChangeArrowheads="1"/>
            </p:cNvSpPr>
            <p:nvPr/>
          </p:nvSpPr>
          <p:spPr bwMode="auto">
            <a:xfrm>
              <a:off x="2903" y="2053"/>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aseline="-30000">
                  <a:cs typeface="Times New Roman" pitchFamily="18" charset="0"/>
                </a:rPr>
                <a:t>   3</a:t>
              </a:r>
              <a:endParaRPr lang="en-US" altLang="zh-CN" sz="1600">
                <a:latin typeface="Arial" charset="0"/>
              </a:endParaRPr>
            </a:p>
          </p:txBody>
        </p:sp>
        <p:sp>
          <p:nvSpPr>
            <p:cNvPr id="64581" name="Rectangle 69"/>
            <p:cNvSpPr>
              <a:spLocks noChangeArrowheads="1"/>
            </p:cNvSpPr>
            <p:nvPr/>
          </p:nvSpPr>
          <p:spPr bwMode="auto">
            <a:xfrm>
              <a:off x="2063" y="2053"/>
              <a:ext cx="8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aseline="-30000">
                  <a:cs typeface="Times New Roman" pitchFamily="18" charset="0"/>
                </a:rPr>
                <a:t>   2</a:t>
              </a:r>
              <a:endParaRPr lang="en-US" altLang="zh-CN" sz="1600">
                <a:latin typeface="Arial" charset="0"/>
              </a:endParaRPr>
            </a:p>
          </p:txBody>
        </p:sp>
        <p:sp>
          <p:nvSpPr>
            <p:cNvPr id="64580" name="Rectangle 68"/>
            <p:cNvSpPr>
              <a:spLocks noChangeArrowheads="1"/>
            </p:cNvSpPr>
            <p:nvPr/>
          </p:nvSpPr>
          <p:spPr bwMode="auto">
            <a:xfrm>
              <a:off x="1224" y="2053"/>
              <a:ext cx="83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aseline="-30000">
                  <a:cs typeface="Times New Roman" pitchFamily="18" charset="0"/>
                </a:rPr>
                <a:t>   1</a:t>
              </a:r>
              <a:endParaRPr lang="en-US" altLang="zh-CN" sz="1600">
                <a:latin typeface="Arial" charset="0"/>
              </a:endParaRPr>
            </a:p>
          </p:txBody>
        </p:sp>
        <p:sp>
          <p:nvSpPr>
            <p:cNvPr id="64574" name="Rectangle 62"/>
            <p:cNvSpPr>
              <a:spLocks noChangeArrowheads="1"/>
            </p:cNvSpPr>
            <p:nvPr/>
          </p:nvSpPr>
          <p:spPr bwMode="auto">
            <a:xfrm>
              <a:off x="1224" y="1842"/>
              <a:ext cx="419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cs typeface="Times New Roman" pitchFamily="18" charset="0"/>
                </a:rPr>
                <a:t>自然状态</a:t>
              </a:r>
              <a:endParaRPr lang="zh-CN" altLang="en-US" sz="1600">
                <a:latin typeface="Arial" charset="0"/>
              </a:endParaRPr>
            </a:p>
          </p:txBody>
        </p:sp>
        <p:sp>
          <p:nvSpPr>
            <p:cNvPr id="64573" name="Rectangle 61"/>
            <p:cNvSpPr>
              <a:spLocks noChangeArrowheads="1"/>
            </p:cNvSpPr>
            <p:nvPr/>
          </p:nvSpPr>
          <p:spPr bwMode="auto">
            <a:xfrm>
              <a:off x="385" y="1842"/>
              <a:ext cx="839"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cs typeface="Times New Roman" pitchFamily="18" charset="0"/>
                </a:rPr>
                <a:t>方案</a:t>
              </a:r>
              <a:endParaRPr lang="zh-CN" altLang="en-US" sz="1600">
                <a:latin typeface="Arial" charset="0"/>
              </a:endParaRPr>
            </a:p>
          </p:txBody>
        </p:sp>
        <p:sp>
          <p:nvSpPr>
            <p:cNvPr id="64609" name="Line 97"/>
            <p:cNvSpPr>
              <a:spLocks noChangeShapeType="1"/>
            </p:cNvSpPr>
            <p:nvPr/>
          </p:nvSpPr>
          <p:spPr bwMode="auto">
            <a:xfrm>
              <a:off x="385" y="1842"/>
              <a:ext cx="503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0" name="Line 98"/>
            <p:cNvSpPr>
              <a:spLocks noChangeShapeType="1"/>
            </p:cNvSpPr>
            <p:nvPr/>
          </p:nvSpPr>
          <p:spPr bwMode="auto">
            <a:xfrm>
              <a:off x="385" y="3108"/>
              <a:ext cx="503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1" name="Line 99"/>
            <p:cNvSpPr>
              <a:spLocks noChangeShapeType="1"/>
            </p:cNvSpPr>
            <p:nvPr/>
          </p:nvSpPr>
          <p:spPr bwMode="auto">
            <a:xfrm>
              <a:off x="385" y="1842"/>
              <a:ext cx="0" cy="422"/>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2" name="Line 100"/>
            <p:cNvSpPr>
              <a:spLocks noChangeShapeType="1"/>
            </p:cNvSpPr>
            <p:nvPr/>
          </p:nvSpPr>
          <p:spPr bwMode="auto">
            <a:xfrm>
              <a:off x="5420" y="1842"/>
              <a:ext cx="0" cy="126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5" name="Line 103"/>
            <p:cNvSpPr>
              <a:spLocks noChangeShapeType="1"/>
            </p:cNvSpPr>
            <p:nvPr/>
          </p:nvSpPr>
          <p:spPr bwMode="auto">
            <a:xfrm>
              <a:off x="385" y="2264"/>
              <a:ext cx="503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6" name="Line 104"/>
            <p:cNvSpPr>
              <a:spLocks noChangeShapeType="1"/>
            </p:cNvSpPr>
            <p:nvPr/>
          </p:nvSpPr>
          <p:spPr bwMode="auto">
            <a:xfrm>
              <a:off x="385" y="2264"/>
              <a:ext cx="0" cy="84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7" name="Line 105"/>
            <p:cNvSpPr>
              <a:spLocks noChangeShapeType="1"/>
            </p:cNvSpPr>
            <p:nvPr/>
          </p:nvSpPr>
          <p:spPr bwMode="auto">
            <a:xfrm>
              <a:off x="1224" y="1842"/>
              <a:ext cx="0" cy="126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9" name="Line 107"/>
            <p:cNvSpPr>
              <a:spLocks noChangeShapeType="1"/>
            </p:cNvSpPr>
            <p:nvPr/>
          </p:nvSpPr>
          <p:spPr bwMode="auto">
            <a:xfrm>
              <a:off x="2063" y="2053"/>
              <a:ext cx="0" cy="105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20" name="Line 108"/>
            <p:cNvSpPr>
              <a:spLocks noChangeShapeType="1"/>
            </p:cNvSpPr>
            <p:nvPr/>
          </p:nvSpPr>
          <p:spPr bwMode="auto">
            <a:xfrm>
              <a:off x="1224" y="2053"/>
              <a:ext cx="419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37" name="Line 125"/>
            <p:cNvSpPr>
              <a:spLocks noChangeShapeType="1"/>
            </p:cNvSpPr>
            <p:nvPr/>
          </p:nvSpPr>
          <p:spPr bwMode="auto">
            <a:xfrm>
              <a:off x="2903" y="2053"/>
              <a:ext cx="0" cy="105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41" name="Line 129"/>
            <p:cNvSpPr>
              <a:spLocks noChangeShapeType="1"/>
            </p:cNvSpPr>
            <p:nvPr/>
          </p:nvSpPr>
          <p:spPr bwMode="auto">
            <a:xfrm>
              <a:off x="3742" y="2053"/>
              <a:ext cx="0" cy="105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45" name="Line 133"/>
            <p:cNvSpPr>
              <a:spLocks noChangeShapeType="1"/>
            </p:cNvSpPr>
            <p:nvPr/>
          </p:nvSpPr>
          <p:spPr bwMode="auto">
            <a:xfrm>
              <a:off x="4581" y="2053"/>
              <a:ext cx="0" cy="105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50" name="Line 138"/>
            <p:cNvSpPr>
              <a:spLocks noChangeShapeType="1"/>
            </p:cNvSpPr>
            <p:nvPr/>
          </p:nvSpPr>
          <p:spPr bwMode="auto">
            <a:xfrm>
              <a:off x="385" y="2475"/>
              <a:ext cx="503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78" name="Line 166"/>
            <p:cNvSpPr>
              <a:spLocks noChangeShapeType="1"/>
            </p:cNvSpPr>
            <p:nvPr/>
          </p:nvSpPr>
          <p:spPr bwMode="auto">
            <a:xfrm>
              <a:off x="385" y="2686"/>
              <a:ext cx="503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706" name="Line 194"/>
            <p:cNvSpPr>
              <a:spLocks noChangeShapeType="1"/>
            </p:cNvSpPr>
            <p:nvPr/>
          </p:nvSpPr>
          <p:spPr bwMode="auto">
            <a:xfrm>
              <a:off x="385" y="2897"/>
              <a:ext cx="503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4761" name="Object 249"/>
            <p:cNvGraphicFramePr>
              <a:graphicFrameLocks noChangeAspect="1"/>
            </p:cNvGraphicFramePr>
            <p:nvPr/>
          </p:nvGraphicFramePr>
          <p:xfrm>
            <a:off x="1531" y="2069"/>
            <a:ext cx="124" cy="181"/>
          </p:xfrm>
          <a:graphic>
            <a:graphicData uri="http://schemas.openxmlformats.org/presentationml/2006/ole">
              <mc:AlternateContent xmlns:mc="http://schemas.openxmlformats.org/markup-compatibility/2006">
                <mc:Choice xmlns:v="urn:schemas-microsoft-com:vml" Requires="v">
                  <p:oleObj spid="_x0000_s154624" r:id="rId3" imgW="126725" imgH="177415" progId="Equation.DSMT4">
                    <p:embed/>
                  </p:oleObj>
                </mc:Choice>
                <mc:Fallback>
                  <p:oleObj r:id="rId3" imgW="126725" imgH="177415" progId="Equation.DSMT4">
                    <p:embed/>
                    <p:pic>
                      <p:nvPicPr>
                        <p:cNvPr id="0" name="Object 2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 y="2069"/>
                          <a:ext cx="124"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763" name="Object 251"/>
            <p:cNvGraphicFramePr>
              <a:graphicFrameLocks noChangeAspect="1"/>
            </p:cNvGraphicFramePr>
            <p:nvPr/>
          </p:nvGraphicFramePr>
          <p:xfrm>
            <a:off x="2381" y="2069"/>
            <a:ext cx="124" cy="181"/>
          </p:xfrm>
          <a:graphic>
            <a:graphicData uri="http://schemas.openxmlformats.org/presentationml/2006/ole">
              <mc:AlternateContent xmlns:mc="http://schemas.openxmlformats.org/markup-compatibility/2006">
                <mc:Choice xmlns:v="urn:schemas-microsoft-com:vml" Requires="v">
                  <p:oleObj spid="_x0000_s154625" r:id="rId5" imgW="126725" imgH="177415" progId="Equation.DSMT4">
                    <p:embed/>
                  </p:oleObj>
                </mc:Choice>
                <mc:Fallback>
                  <p:oleObj r:id="rId5" imgW="126725" imgH="177415" progId="Equation.DSMT4">
                    <p:embed/>
                    <p:pic>
                      <p:nvPicPr>
                        <p:cNvPr id="0" name="Object 2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 y="2069"/>
                          <a:ext cx="124"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764" name="Object 252"/>
            <p:cNvGraphicFramePr>
              <a:graphicFrameLocks noChangeAspect="1"/>
            </p:cNvGraphicFramePr>
            <p:nvPr/>
          </p:nvGraphicFramePr>
          <p:xfrm>
            <a:off x="3210" y="2069"/>
            <a:ext cx="124" cy="181"/>
          </p:xfrm>
          <a:graphic>
            <a:graphicData uri="http://schemas.openxmlformats.org/presentationml/2006/ole">
              <mc:AlternateContent xmlns:mc="http://schemas.openxmlformats.org/markup-compatibility/2006">
                <mc:Choice xmlns:v="urn:schemas-microsoft-com:vml" Requires="v">
                  <p:oleObj spid="_x0000_s154626" r:id="rId6" imgW="126725" imgH="177415" progId="Equation.DSMT4">
                    <p:embed/>
                  </p:oleObj>
                </mc:Choice>
                <mc:Fallback>
                  <p:oleObj r:id="rId6" imgW="126725" imgH="177415" progId="Equation.DSMT4">
                    <p:embed/>
                    <p:pic>
                      <p:nvPicPr>
                        <p:cNvPr id="0" name="Object 2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0" y="2069"/>
                          <a:ext cx="124"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765" name="Object 253"/>
            <p:cNvGraphicFramePr>
              <a:graphicFrameLocks noChangeAspect="1"/>
            </p:cNvGraphicFramePr>
            <p:nvPr/>
          </p:nvGraphicFramePr>
          <p:xfrm>
            <a:off x="4071" y="2069"/>
            <a:ext cx="124" cy="181"/>
          </p:xfrm>
          <a:graphic>
            <a:graphicData uri="http://schemas.openxmlformats.org/presentationml/2006/ole">
              <mc:AlternateContent xmlns:mc="http://schemas.openxmlformats.org/markup-compatibility/2006">
                <mc:Choice xmlns:v="urn:schemas-microsoft-com:vml" Requires="v">
                  <p:oleObj spid="_x0000_s154627" r:id="rId7" imgW="126725" imgH="177415" progId="Equation.DSMT4">
                    <p:embed/>
                  </p:oleObj>
                </mc:Choice>
                <mc:Fallback>
                  <p:oleObj r:id="rId7" imgW="126725" imgH="177415" progId="Equation.DSMT4">
                    <p:embed/>
                    <p:pic>
                      <p:nvPicPr>
                        <p:cNvPr id="0" name="Object 2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1" y="2069"/>
                          <a:ext cx="124"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766" name="Object 254"/>
            <p:cNvGraphicFramePr>
              <a:graphicFrameLocks noChangeAspect="1"/>
            </p:cNvGraphicFramePr>
            <p:nvPr/>
          </p:nvGraphicFramePr>
          <p:xfrm>
            <a:off x="611" y="2298"/>
            <a:ext cx="182" cy="171"/>
          </p:xfrm>
          <a:graphic>
            <a:graphicData uri="http://schemas.openxmlformats.org/presentationml/2006/ole">
              <mc:AlternateContent xmlns:mc="http://schemas.openxmlformats.org/markup-compatibility/2006">
                <mc:Choice xmlns:v="urn:schemas-microsoft-com:vml" Requires="v">
                  <p:oleObj spid="_x0000_s154628" r:id="rId8" imgW="152334" imgH="139639" progId="Equation.DSMT4">
                    <p:embed/>
                  </p:oleObj>
                </mc:Choice>
                <mc:Fallback>
                  <p:oleObj r:id="rId8" imgW="152334" imgH="139639" progId="Equation.DSMT4">
                    <p:embed/>
                    <p:pic>
                      <p:nvPicPr>
                        <p:cNvPr id="0" name="Object 2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 y="2298"/>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770" name="Object 258"/>
            <p:cNvGraphicFramePr>
              <a:graphicFrameLocks noChangeAspect="1"/>
            </p:cNvGraphicFramePr>
            <p:nvPr/>
          </p:nvGraphicFramePr>
          <p:xfrm>
            <a:off x="612" y="2533"/>
            <a:ext cx="182" cy="171"/>
          </p:xfrm>
          <a:graphic>
            <a:graphicData uri="http://schemas.openxmlformats.org/presentationml/2006/ole">
              <mc:AlternateContent xmlns:mc="http://schemas.openxmlformats.org/markup-compatibility/2006">
                <mc:Choice xmlns:v="urn:schemas-microsoft-com:vml" Requires="v">
                  <p:oleObj spid="_x0000_s154629" r:id="rId10" imgW="152334" imgH="139639" progId="Equation.DSMT4">
                    <p:embed/>
                  </p:oleObj>
                </mc:Choice>
                <mc:Fallback>
                  <p:oleObj r:id="rId10" imgW="152334" imgH="139639" progId="Equation.DSMT4">
                    <p:embed/>
                    <p:pic>
                      <p:nvPicPr>
                        <p:cNvPr id="0" name="Object 2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 y="2533"/>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771" name="Object 259"/>
            <p:cNvGraphicFramePr>
              <a:graphicFrameLocks noChangeAspect="1"/>
            </p:cNvGraphicFramePr>
            <p:nvPr/>
          </p:nvGraphicFramePr>
          <p:xfrm>
            <a:off x="611" y="2750"/>
            <a:ext cx="182" cy="171"/>
          </p:xfrm>
          <a:graphic>
            <a:graphicData uri="http://schemas.openxmlformats.org/presentationml/2006/ole">
              <mc:AlternateContent xmlns:mc="http://schemas.openxmlformats.org/markup-compatibility/2006">
                <mc:Choice xmlns:v="urn:schemas-microsoft-com:vml" Requires="v">
                  <p:oleObj spid="_x0000_s154630" r:id="rId11" imgW="152334" imgH="139639" progId="Equation.DSMT4">
                    <p:embed/>
                  </p:oleObj>
                </mc:Choice>
                <mc:Fallback>
                  <p:oleObj r:id="rId11" imgW="152334" imgH="139639" progId="Equation.DSMT4">
                    <p:embed/>
                    <p:pic>
                      <p:nvPicPr>
                        <p:cNvPr id="0" name="Object 2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 y="2750"/>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772" name="Object 260"/>
            <p:cNvGraphicFramePr>
              <a:graphicFrameLocks noChangeAspect="1"/>
            </p:cNvGraphicFramePr>
            <p:nvPr/>
          </p:nvGraphicFramePr>
          <p:xfrm>
            <a:off x="612" y="2942"/>
            <a:ext cx="182" cy="171"/>
          </p:xfrm>
          <a:graphic>
            <a:graphicData uri="http://schemas.openxmlformats.org/presentationml/2006/ole">
              <mc:AlternateContent xmlns:mc="http://schemas.openxmlformats.org/markup-compatibility/2006">
                <mc:Choice xmlns:v="urn:schemas-microsoft-com:vml" Requires="v">
                  <p:oleObj spid="_x0000_s154631" r:id="rId12" imgW="152334" imgH="139639" progId="Equation.DSMT4">
                    <p:embed/>
                  </p:oleObj>
                </mc:Choice>
                <mc:Fallback>
                  <p:oleObj r:id="rId12" imgW="152334" imgH="139639" progId="Equation.DSMT4">
                    <p:embed/>
                    <p:pic>
                      <p:nvPicPr>
                        <p:cNvPr id="0" name="Object 2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 y="2942"/>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773" name="Object 261"/>
            <p:cNvGraphicFramePr>
              <a:graphicFrameLocks noChangeAspect="1"/>
            </p:cNvGraphicFramePr>
            <p:nvPr/>
          </p:nvGraphicFramePr>
          <p:xfrm>
            <a:off x="4921" y="2069"/>
            <a:ext cx="124" cy="181"/>
          </p:xfrm>
          <a:graphic>
            <a:graphicData uri="http://schemas.openxmlformats.org/presentationml/2006/ole">
              <mc:AlternateContent xmlns:mc="http://schemas.openxmlformats.org/markup-compatibility/2006">
                <mc:Choice xmlns:v="urn:schemas-microsoft-com:vml" Requires="v">
                  <p:oleObj spid="_x0000_s154632" r:id="rId13" imgW="126725" imgH="177415" progId="Equation.DSMT4">
                    <p:embed/>
                  </p:oleObj>
                </mc:Choice>
                <mc:Fallback>
                  <p:oleObj r:id="rId13" imgW="126725" imgH="177415" progId="Equation.DSMT4">
                    <p:embed/>
                    <p:pic>
                      <p:nvPicPr>
                        <p:cNvPr id="0" name="Object 2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 y="2069"/>
                          <a:ext cx="124"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additive="base">
                                        <p:cTn id="7" dur="500" fill="hold"/>
                                        <p:tgtEl>
                                          <p:spTgt spid="64517"/>
                                        </p:tgtEl>
                                        <p:attrNameLst>
                                          <p:attrName>ppt_x</p:attrName>
                                        </p:attrNameLst>
                                      </p:cBhvr>
                                      <p:tavLst>
                                        <p:tav tm="0">
                                          <p:val>
                                            <p:strVal val="0-#ppt_w/2"/>
                                          </p:val>
                                        </p:tav>
                                        <p:tav tm="100000">
                                          <p:val>
                                            <p:strVal val="#ppt_x"/>
                                          </p:val>
                                        </p:tav>
                                      </p:tavLst>
                                    </p:anim>
                                    <p:anim calcmode="lin" valueType="num">
                                      <p:cBhvr additive="base">
                                        <p:cTn id="8" dur="500" fill="hold"/>
                                        <p:tgtEl>
                                          <p:spTgt spid="645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9"/>
                                        </p:tgtEl>
                                        <p:attrNameLst>
                                          <p:attrName>style.visibility</p:attrName>
                                        </p:attrNameLst>
                                      </p:cBhvr>
                                      <p:to>
                                        <p:strVal val="visible"/>
                                      </p:to>
                                    </p:set>
                                    <p:anim calcmode="lin" valueType="num">
                                      <p:cBhvr additive="base">
                                        <p:cTn id="13" dur="500" fill="hold"/>
                                        <p:tgtEl>
                                          <p:spTgt spid="64519"/>
                                        </p:tgtEl>
                                        <p:attrNameLst>
                                          <p:attrName>ppt_x</p:attrName>
                                        </p:attrNameLst>
                                      </p:cBhvr>
                                      <p:tavLst>
                                        <p:tav tm="0">
                                          <p:val>
                                            <p:strVal val="0-#ppt_w/2"/>
                                          </p:val>
                                        </p:tav>
                                        <p:tav tm="100000">
                                          <p:val>
                                            <p:strVal val="#ppt_x"/>
                                          </p:val>
                                        </p:tav>
                                      </p:tavLst>
                                    </p:anim>
                                    <p:anim calcmode="lin" valueType="num">
                                      <p:cBhvr additive="base">
                                        <p:cTn id="14" dur="500" fill="hold"/>
                                        <p:tgtEl>
                                          <p:spTgt spid="645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21"/>
                                        </p:tgtEl>
                                        <p:attrNameLst>
                                          <p:attrName>style.visibility</p:attrName>
                                        </p:attrNameLst>
                                      </p:cBhvr>
                                      <p:to>
                                        <p:strVal val="visible"/>
                                      </p:to>
                                    </p:set>
                                    <p:anim calcmode="lin" valueType="num">
                                      <p:cBhvr additive="base">
                                        <p:cTn id="19" dur="500" fill="hold"/>
                                        <p:tgtEl>
                                          <p:spTgt spid="64521"/>
                                        </p:tgtEl>
                                        <p:attrNameLst>
                                          <p:attrName>ppt_x</p:attrName>
                                        </p:attrNameLst>
                                      </p:cBhvr>
                                      <p:tavLst>
                                        <p:tav tm="0">
                                          <p:val>
                                            <p:strVal val="0-#ppt_w/2"/>
                                          </p:val>
                                        </p:tav>
                                        <p:tav tm="100000">
                                          <p:val>
                                            <p:strVal val="#ppt_x"/>
                                          </p:val>
                                        </p:tav>
                                      </p:tavLst>
                                    </p:anim>
                                    <p:anim calcmode="lin" valueType="num">
                                      <p:cBhvr additive="base">
                                        <p:cTn id="20" dur="500" fill="hold"/>
                                        <p:tgtEl>
                                          <p:spTgt spid="645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22"/>
                                        </p:tgtEl>
                                        <p:attrNameLst>
                                          <p:attrName>style.visibility</p:attrName>
                                        </p:attrNameLst>
                                      </p:cBhvr>
                                      <p:to>
                                        <p:strVal val="visible"/>
                                      </p:to>
                                    </p:set>
                                    <p:anim calcmode="lin" valueType="num">
                                      <p:cBhvr additive="base">
                                        <p:cTn id="25" dur="500" fill="hold"/>
                                        <p:tgtEl>
                                          <p:spTgt spid="64522"/>
                                        </p:tgtEl>
                                        <p:attrNameLst>
                                          <p:attrName>ppt_x</p:attrName>
                                        </p:attrNameLst>
                                      </p:cBhvr>
                                      <p:tavLst>
                                        <p:tav tm="0">
                                          <p:val>
                                            <p:strVal val="0-#ppt_w/2"/>
                                          </p:val>
                                        </p:tav>
                                        <p:tav tm="100000">
                                          <p:val>
                                            <p:strVal val="#ppt_x"/>
                                          </p:val>
                                        </p:tav>
                                      </p:tavLst>
                                    </p:anim>
                                    <p:anim calcmode="lin" valueType="num">
                                      <p:cBhvr additive="base">
                                        <p:cTn id="26" dur="500" fill="hold"/>
                                        <p:tgtEl>
                                          <p:spTgt spid="6452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4774"/>
                                        </p:tgtEl>
                                        <p:attrNameLst>
                                          <p:attrName>style.visibility</p:attrName>
                                        </p:attrNameLst>
                                      </p:cBhvr>
                                      <p:to>
                                        <p:strVal val="visible"/>
                                      </p:to>
                                    </p:set>
                                    <p:anim calcmode="lin" valueType="num">
                                      <p:cBhvr additive="base">
                                        <p:cTn id="31" dur="500" fill="hold"/>
                                        <p:tgtEl>
                                          <p:spTgt spid="64774"/>
                                        </p:tgtEl>
                                        <p:attrNameLst>
                                          <p:attrName>ppt_x</p:attrName>
                                        </p:attrNameLst>
                                      </p:cBhvr>
                                      <p:tavLst>
                                        <p:tav tm="0">
                                          <p:val>
                                            <p:strVal val="0-#ppt_w/2"/>
                                          </p:val>
                                        </p:tav>
                                        <p:tav tm="100000">
                                          <p:val>
                                            <p:strVal val="#ppt_x"/>
                                          </p:val>
                                        </p:tav>
                                      </p:tavLst>
                                    </p:anim>
                                    <p:anim calcmode="lin" valueType="num">
                                      <p:cBhvr additive="base">
                                        <p:cTn id="32" dur="500" fill="hold"/>
                                        <p:tgtEl>
                                          <p:spTgt spid="647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P spid="64519" grpId="0"/>
      <p:bldP spid="64521" grpId="0"/>
      <p:bldP spid="6452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5"/>
          <p:cNvSpPr>
            <a:spLocks noChangeArrowheads="1"/>
          </p:cNvSpPr>
          <p:nvPr/>
        </p:nvSpPr>
        <p:spPr bwMode="auto">
          <a:xfrm>
            <a:off x="323850" y="476250"/>
            <a:ext cx="3675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cs typeface="Times New Roman" pitchFamily="18" charset="0"/>
              </a:rPr>
              <a:t>（</a:t>
            </a:r>
            <a:r>
              <a:rPr lang="en-US" altLang="zh-CN">
                <a:solidFill>
                  <a:srgbClr val="008000"/>
                </a:solidFill>
                <a:cs typeface="Times New Roman" pitchFamily="18" charset="0"/>
              </a:rPr>
              <a:t>1</a:t>
            </a:r>
            <a:r>
              <a:rPr lang="zh-CN" altLang="en-US">
                <a:solidFill>
                  <a:srgbClr val="008000"/>
                </a:solidFill>
                <a:cs typeface="Times New Roman" pitchFamily="18" charset="0"/>
              </a:rPr>
              <a:t>）乐观法（</a:t>
            </a:r>
            <a:r>
              <a:rPr lang="en-US" altLang="zh-CN">
                <a:solidFill>
                  <a:srgbClr val="008000"/>
                </a:solidFill>
                <a:cs typeface="Times New Roman" pitchFamily="18" charset="0"/>
              </a:rPr>
              <a:t>max max</a:t>
            </a:r>
            <a:r>
              <a:rPr lang="zh-CN" altLang="en-US">
                <a:solidFill>
                  <a:srgbClr val="008000"/>
                </a:solidFill>
                <a:cs typeface="Times New Roman" pitchFamily="18" charset="0"/>
              </a:rPr>
              <a:t>原则）</a:t>
            </a:r>
            <a:r>
              <a:rPr lang="zh-CN" altLang="en-US">
                <a:latin typeface="Arial" charset="0"/>
              </a:rPr>
              <a:t> </a:t>
            </a:r>
          </a:p>
        </p:txBody>
      </p:sp>
      <p:sp>
        <p:nvSpPr>
          <p:cNvPr id="65547" name="Rectangle 11"/>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5548" name="Group 12"/>
          <p:cNvGrpSpPr>
            <a:grpSpLocks/>
          </p:cNvGrpSpPr>
          <p:nvPr/>
        </p:nvGrpSpPr>
        <p:grpSpPr bwMode="auto">
          <a:xfrm>
            <a:off x="304800" y="914400"/>
            <a:ext cx="8156575" cy="1311275"/>
            <a:chOff x="373" y="572"/>
            <a:chExt cx="5138" cy="826"/>
          </a:xfrm>
        </p:grpSpPr>
        <p:sp>
          <p:nvSpPr>
            <p:cNvPr id="65545" name="Text Box 9"/>
            <p:cNvSpPr txBox="1">
              <a:spLocks noChangeArrowheads="1"/>
            </p:cNvSpPr>
            <p:nvPr/>
          </p:nvSpPr>
          <p:spPr bwMode="auto">
            <a:xfrm>
              <a:off x="373" y="572"/>
              <a:ext cx="513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cs typeface="Times New Roman" pitchFamily="18" charset="0"/>
                </a:rPr>
                <a:t>     </a:t>
              </a:r>
              <a:r>
                <a:rPr lang="zh-CN" altLang="en-US">
                  <a:solidFill>
                    <a:srgbClr val="000000"/>
                  </a:solidFill>
                  <a:cs typeface="Times New Roman" pitchFamily="18" charset="0"/>
                </a:rPr>
                <a:t>采用乐观法时，决策者意在追求最大可能收益。他先计算每一方案的最大收益值，再比较找出其中的最大者，并采取这一使最大收益最大的方案，在例</a:t>
              </a:r>
              <a:r>
                <a:rPr lang="en-US" altLang="zh-CN">
                  <a:solidFill>
                    <a:srgbClr val="000000"/>
                  </a:solidFill>
                  <a:cs typeface="Times New Roman" pitchFamily="18" charset="0"/>
                </a:rPr>
                <a:t>8.10</a:t>
              </a:r>
              <a:r>
                <a:rPr lang="zh-CN" altLang="en-US">
                  <a:solidFill>
                    <a:srgbClr val="000000"/>
                  </a:solidFill>
                  <a:cs typeface="Times New Roman" pitchFamily="18" charset="0"/>
                </a:rPr>
                <a:t>中，</a:t>
              </a:r>
              <a:r>
                <a:rPr lang="en-US" altLang="zh-CN">
                  <a:solidFill>
                    <a:srgbClr val="000000"/>
                  </a:solidFill>
                  <a:cs typeface="Times New Roman" pitchFamily="18" charset="0"/>
                </a:rPr>
                <a:t>max </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1</a:t>
              </a:r>
              <a:r>
                <a:rPr lang="en-US" altLang="zh-CN" i="1" baseline="-30000">
                  <a:solidFill>
                    <a:srgbClr val="000000"/>
                  </a:solidFill>
                  <a:cs typeface="Times New Roman" pitchFamily="18" charset="0"/>
                </a:rPr>
                <a:t>j</a:t>
              </a:r>
              <a:r>
                <a:rPr lang="en-US" altLang="zh-CN">
                  <a:solidFill>
                    <a:srgbClr val="000000"/>
                  </a:solidFill>
                  <a:cs typeface="Times New Roman" pitchFamily="18" charset="0"/>
                </a:rPr>
                <a:t> = 6</a:t>
              </a:r>
              <a:r>
                <a:rPr lang="zh-CN" altLang="en-US">
                  <a:solidFill>
                    <a:srgbClr val="000000"/>
                  </a:solidFill>
                  <a:cs typeface="Times New Roman" pitchFamily="18" charset="0"/>
                </a:rPr>
                <a:t>，</a:t>
              </a:r>
              <a:r>
                <a:rPr lang="en-US" altLang="zh-CN">
                  <a:solidFill>
                    <a:srgbClr val="000000"/>
                  </a:solidFill>
                  <a:cs typeface="Times New Roman" pitchFamily="18" charset="0"/>
                </a:rPr>
                <a:t>max </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2</a:t>
              </a:r>
              <a:r>
                <a:rPr lang="en-US" altLang="zh-CN" i="1" baseline="-30000">
                  <a:solidFill>
                    <a:srgbClr val="000000"/>
                  </a:solidFill>
                  <a:cs typeface="Times New Roman" pitchFamily="18" charset="0"/>
                </a:rPr>
                <a:t>j</a:t>
              </a:r>
              <a:r>
                <a:rPr lang="en-US" altLang="zh-CN">
                  <a:solidFill>
                    <a:srgbClr val="000000"/>
                  </a:solidFill>
                  <a:cs typeface="Times New Roman" pitchFamily="18" charset="0"/>
                </a:rPr>
                <a:t> = 8</a:t>
              </a:r>
              <a:r>
                <a:rPr lang="zh-CN" altLang="en-US">
                  <a:solidFill>
                    <a:srgbClr val="000000"/>
                  </a:solidFill>
                  <a:cs typeface="Times New Roman" pitchFamily="18" charset="0"/>
                </a:rPr>
                <a:t>，</a:t>
              </a:r>
              <a:r>
                <a:rPr lang="en-US" altLang="zh-CN">
                  <a:solidFill>
                    <a:srgbClr val="000000"/>
                  </a:solidFill>
                  <a:cs typeface="Times New Roman" pitchFamily="18" charset="0"/>
                </a:rPr>
                <a:t>max </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3</a:t>
              </a:r>
              <a:r>
                <a:rPr lang="en-US" altLang="zh-CN" i="1" baseline="-30000">
                  <a:solidFill>
                    <a:srgbClr val="000000"/>
                  </a:solidFill>
                  <a:cs typeface="Times New Roman" pitchFamily="18" charset="0"/>
                </a:rPr>
                <a:t>j</a:t>
              </a:r>
              <a:r>
                <a:rPr lang="en-US" altLang="zh-CN">
                  <a:solidFill>
                    <a:srgbClr val="000000"/>
                  </a:solidFill>
                  <a:cs typeface="Times New Roman" pitchFamily="18" charset="0"/>
                </a:rPr>
                <a:t> = 9</a:t>
              </a:r>
              <a:r>
                <a:rPr lang="zh-CN" altLang="en-US">
                  <a:solidFill>
                    <a:srgbClr val="000000"/>
                  </a:solidFill>
                  <a:cs typeface="Times New Roman" pitchFamily="18" charset="0"/>
                </a:rPr>
                <a:t>，</a:t>
              </a:r>
              <a:r>
                <a:rPr lang="en-US" altLang="zh-CN">
                  <a:solidFill>
                    <a:srgbClr val="000000"/>
                  </a:solidFill>
                  <a:cs typeface="Times New Roman" pitchFamily="18" charset="0"/>
                </a:rPr>
                <a:t>max </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4</a:t>
              </a:r>
              <a:r>
                <a:rPr lang="en-US" altLang="zh-CN" i="1" baseline="-30000">
                  <a:solidFill>
                    <a:srgbClr val="000000"/>
                  </a:solidFill>
                  <a:cs typeface="Times New Roman" pitchFamily="18" charset="0"/>
                </a:rPr>
                <a:t>j</a:t>
              </a:r>
              <a:r>
                <a:rPr lang="en-US" altLang="zh-CN">
                  <a:solidFill>
                    <a:srgbClr val="000000"/>
                  </a:solidFill>
                  <a:cs typeface="Times New Roman" pitchFamily="18" charset="0"/>
                </a:rPr>
                <a:t> = 6</a:t>
              </a:r>
              <a:r>
                <a:rPr lang="zh-CN" altLang="en-US">
                  <a:solidFill>
                    <a:srgbClr val="000000"/>
                  </a:solidFill>
                  <a:cs typeface="Times New Roman" pitchFamily="18" charset="0"/>
                </a:rPr>
                <a:t>，而</a:t>
              </a:r>
              <a:r>
                <a:rPr lang="en-US" altLang="zh-CN">
                  <a:solidFill>
                    <a:srgbClr val="000000"/>
                  </a:solidFill>
                  <a:cs typeface="Times New Roman" pitchFamily="18" charset="0"/>
                </a:rPr>
                <a:t>max {6</a:t>
              </a:r>
              <a:r>
                <a:rPr lang="zh-CN" altLang="en-US">
                  <a:solidFill>
                    <a:srgbClr val="000000"/>
                  </a:solidFill>
                  <a:cs typeface="Times New Roman" pitchFamily="18" charset="0"/>
                </a:rPr>
                <a:t>，</a:t>
              </a:r>
              <a:r>
                <a:rPr lang="en-US" altLang="zh-CN">
                  <a:solidFill>
                    <a:srgbClr val="000000"/>
                  </a:solidFill>
                  <a:cs typeface="Times New Roman" pitchFamily="18" charset="0"/>
                </a:rPr>
                <a:t>8</a:t>
              </a:r>
              <a:r>
                <a:rPr lang="zh-CN" altLang="en-US">
                  <a:solidFill>
                    <a:srgbClr val="000000"/>
                  </a:solidFill>
                  <a:cs typeface="Times New Roman" pitchFamily="18" charset="0"/>
                </a:rPr>
                <a:t>，</a:t>
              </a:r>
              <a:r>
                <a:rPr lang="en-US" altLang="zh-CN">
                  <a:solidFill>
                    <a:srgbClr val="000000"/>
                  </a:solidFill>
                  <a:cs typeface="Times New Roman" pitchFamily="18" charset="0"/>
                </a:rPr>
                <a:t>9</a:t>
              </a:r>
              <a:r>
                <a:rPr lang="zh-CN" altLang="en-US">
                  <a:solidFill>
                    <a:srgbClr val="000000"/>
                  </a:solidFill>
                  <a:cs typeface="Times New Roman" pitchFamily="18" charset="0"/>
                </a:rPr>
                <a:t>，</a:t>
              </a:r>
              <a:r>
                <a:rPr lang="en-US" altLang="zh-CN">
                  <a:solidFill>
                    <a:srgbClr val="000000"/>
                  </a:solidFill>
                  <a:cs typeface="Times New Roman" pitchFamily="18" charset="0"/>
                </a:rPr>
                <a:t>6}=9</a:t>
              </a:r>
              <a:r>
                <a:rPr lang="zh-CN" altLang="en-US">
                  <a:solidFill>
                    <a:srgbClr val="000000"/>
                  </a:solidFill>
                  <a:cs typeface="Times New Roman" pitchFamily="18" charset="0"/>
                </a:rPr>
                <a:t>， 采取方案     </a:t>
              </a:r>
              <a:r>
                <a:rPr lang="en-US" altLang="zh-CN" baseline="-30000">
                  <a:solidFill>
                    <a:srgbClr val="000000"/>
                  </a:solidFill>
                  <a:cs typeface="Times New Roman" pitchFamily="18" charset="0"/>
                </a:rPr>
                <a:t>3</a:t>
              </a:r>
              <a:r>
                <a:rPr lang="zh-CN" altLang="en-US">
                  <a:solidFill>
                    <a:srgbClr val="000000"/>
                  </a:solidFill>
                  <a:cs typeface="Times New Roman" pitchFamily="18" charset="0"/>
                </a:rPr>
                <a:t>。</a:t>
              </a:r>
            </a:p>
          </p:txBody>
        </p:sp>
        <p:graphicFrame>
          <p:nvGraphicFramePr>
            <p:cNvPr id="65546" name="Object 10"/>
            <p:cNvGraphicFramePr>
              <a:graphicFrameLocks noChangeAspect="1"/>
            </p:cNvGraphicFramePr>
            <p:nvPr/>
          </p:nvGraphicFramePr>
          <p:xfrm>
            <a:off x="2835" y="1176"/>
            <a:ext cx="227" cy="213"/>
          </p:xfrm>
          <a:graphic>
            <a:graphicData uri="http://schemas.openxmlformats.org/presentationml/2006/ole">
              <mc:AlternateContent xmlns:mc="http://schemas.openxmlformats.org/markup-compatibility/2006">
                <mc:Choice xmlns:v="urn:schemas-microsoft-com:vml" Requires="v">
                  <p:oleObj spid="_x0000_s155648" r:id="rId3" imgW="152334" imgH="139639" progId="Equation.DSMT4">
                    <p:embed/>
                  </p:oleObj>
                </mc:Choice>
                <mc:Fallback>
                  <p:oleObj r:id="rId3" imgW="152334" imgH="139639"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 y="1176"/>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5550" name="Rectangle 14"/>
          <p:cNvSpPr>
            <a:spLocks noChangeArrowheads="1"/>
          </p:cNvSpPr>
          <p:nvPr/>
        </p:nvSpPr>
        <p:spPr bwMode="auto">
          <a:xfrm>
            <a:off x="361950" y="2133600"/>
            <a:ext cx="3562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cs typeface="Times New Roman" pitchFamily="18" charset="0"/>
              </a:rPr>
              <a:t>（</a:t>
            </a:r>
            <a:r>
              <a:rPr lang="en-US" altLang="zh-CN">
                <a:solidFill>
                  <a:srgbClr val="008000"/>
                </a:solidFill>
                <a:cs typeface="Times New Roman" pitchFamily="18" charset="0"/>
              </a:rPr>
              <a:t>2</a:t>
            </a:r>
            <a:r>
              <a:rPr lang="zh-CN" altLang="en-US">
                <a:solidFill>
                  <a:srgbClr val="008000"/>
                </a:solidFill>
                <a:cs typeface="Times New Roman" pitchFamily="18" charset="0"/>
              </a:rPr>
              <a:t>）悲观法（</a:t>
            </a:r>
            <a:r>
              <a:rPr lang="en-US" altLang="zh-CN">
                <a:solidFill>
                  <a:srgbClr val="008000"/>
                </a:solidFill>
                <a:cs typeface="Times New Roman" pitchFamily="18" charset="0"/>
              </a:rPr>
              <a:t>max min</a:t>
            </a:r>
            <a:r>
              <a:rPr lang="zh-CN" altLang="en-US">
                <a:solidFill>
                  <a:srgbClr val="008000"/>
                </a:solidFill>
                <a:cs typeface="Times New Roman" pitchFamily="18" charset="0"/>
              </a:rPr>
              <a:t>原则）</a:t>
            </a:r>
          </a:p>
        </p:txBody>
      </p:sp>
      <p:sp>
        <p:nvSpPr>
          <p:cNvPr id="65553" name="Rectangle 17"/>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5554" name="Group 18"/>
          <p:cNvGrpSpPr>
            <a:grpSpLocks/>
          </p:cNvGrpSpPr>
          <p:nvPr/>
        </p:nvGrpSpPr>
        <p:grpSpPr bwMode="auto">
          <a:xfrm>
            <a:off x="468313" y="2490788"/>
            <a:ext cx="8229600" cy="1311275"/>
            <a:chOff x="295" y="1569"/>
            <a:chExt cx="5184" cy="826"/>
          </a:xfrm>
        </p:grpSpPr>
        <p:sp>
          <p:nvSpPr>
            <p:cNvPr id="65551" name="Text Box 15"/>
            <p:cNvSpPr txBox="1">
              <a:spLocks noChangeArrowheads="1"/>
            </p:cNvSpPr>
            <p:nvPr/>
          </p:nvSpPr>
          <p:spPr bwMode="auto">
            <a:xfrm>
              <a:off x="295" y="1569"/>
              <a:ext cx="518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cs typeface="Times New Roman" pitchFamily="18" charset="0"/>
                </a:rPr>
                <a:t>     </a:t>
              </a:r>
              <a:r>
                <a:rPr lang="zh-CN" altLang="en-US">
                  <a:solidFill>
                    <a:srgbClr val="000000"/>
                  </a:solidFill>
                  <a:cs typeface="Times New Roman" pitchFamily="18" charset="0"/>
                </a:rPr>
                <a:t>采用悲观法时，决策者意在安全保险。他先求每一方案的最小收益</a:t>
              </a:r>
              <a:r>
                <a:rPr lang="en-US" altLang="zh-CN">
                  <a:solidFill>
                    <a:srgbClr val="000000"/>
                  </a:solidFill>
                  <a:cs typeface="Times New Roman" pitchFamily="18" charset="0"/>
                </a:rPr>
                <a:t>,</a:t>
              </a:r>
              <a:r>
                <a:rPr lang="zh-CN" altLang="en-US">
                  <a:solidFill>
                    <a:srgbClr val="000000"/>
                  </a:solidFill>
                  <a:cs typeface="Times New Roman" pitchFamily="18" charset="0"/>
                </a:rPr>
                <a:t>再比较找出其中的最大者，并采取这一使最小收益值最大化的方案。对于例</a:t>
              </a:r>
              <a:r>
                <a:rPr lang="en-US" altLang="zh-CN">
                  <a:solidFill>
                    <a:srgbClr val="000000"/>
                  </a:solidFill>
                  <a:cs typeface="Times New Roman" pitchFamily="18" charset="0"/>
                </a:rPr>
                <a:t>8.10</a:t>
              </a:r>
              <a:r>
                <a:rPr lang="zh-CN" altLang="en-US">
                  <a:solidFill>
                    <a:srgbClr val="000000"/>
                  </a:solidFill>
                  <a:cs typeface="Times New Roman" pitchFamily="18" charset="0"/>
                </a:rPr>
                <a:t>，</a:t>
              </a:r>
              <a:r>
                <a:rPr lang="en-US" altLang="zh-CN">
                  <a:solidFill>
                    <a:srgbClr val="000000"/>
                  </a:solidFill>
                  <a:cs typeface="Times New Roman" pitchFamily="18" charset="0"/>
                </a:rPr>
                <a:t>min </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1</a:t>
              </a:r>
              <a:r>
                <a:rPr lang="en-US" altLang="zh-CN" i="1" baseline="-30000">
                  <a:solidFill>
                    <a:srgbClr val="000000"/>
                  </a:solidFill>
                  <a:cs typeface="Times New Roman" pitchFamily="18" charset="0"/>
                </a:rPr>
                <a:t>j</a:t>
              </a:r>
              <a:r>
                <a:rPr lang="en-US" altLang="zh-CN">
                  <a:solidFill>
                    <a:srgbClr val="000000"/>
                  </a:solidFill>
                  <a:cs typeface="Times New Roman" pitchFamily="18" charset="0"/>
                </a:rPr>
                <a:t> = 4</a:t>
              </a:r>
              <a:r>
                <a:rPr lang="zh-CN" altLang="en-US">
                  <a:solidFill>
                    <a:srgbClr val="000000"/>
                  </a:solidFill>
                  <a:cs typeface="Times New Roman" pitchFamily="18" charset="0"/>
                </a:rPr>
                <a:t>，</a:t>
              </a:r>
              <a:r>
                <a:rPr lang="en-US" altLang="zh-CN">
                  <a:solidFill>
                    <a:srgbClr val="000000"/>
                  </a:solidFill>
                  <a:cs typeface="Times New Roman" pitchFamily="18" charset="0"/>
                </a:rPr>
                <a:t>min </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2</a:t>
              </a:r>
              <a:r>
                <a:rPr lang="en-US" altLang="zh-CN" i="1" baseline="-30000">
                  <a:solidFill>
                    <a:srgbClr val="000000"/>
                  </a:solidFill>
                  <a:cs typeface="Times New Roman" pitchFamily="18" charset="0"/>
                </a:rPr>
                <a:t>j</a:t>
              </a:r>
              <a:r>
                <a:rPr lang="en-US" altLang="zh-CN">
                  <a:solidFill>
                    <a:srgbClr val="000000"/>
                  </a:solidFill>
                  <a:cs typeface="Times New Roman" pitchFamily="18" charset="0"/>
                </a:rPr>
                <a:t> = 3</a:t>
              </a:r>
              <a:r>
                <a:rPr lang="zh-CN" altLang="en-US">
                  <a:solidFill>
                    <a:srgbClr val="000000"/>
                  </a:solidFill>
                  <a:cs typeface="Times New Roman" pitchFamily="18" charset="0"/>
                </a:rPr>
                <a:t>，</a:t>
              </a:r>
              <a:r>
                <a:rPr lang="en-US" altLang="zh-CN">
                  <a:solidFill>
                    <a:srgbClr val="000000"/>
                  </a:solidFill>
                  <a:cs typeface="Times New Roman" pitchFamily="18" charset="0"/>
                </a:rPr>
                <a:t>min </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3</a:t>
              </a:r>
              <a:r>
                <a:rPr lang="en-US" altLang="zh-CN" i="1" baseline="-30000">
                  <a:solidFill>
                    <a:srgbClr val="000000"/>
                  </a:solidFill>
                  <a:cs typeface="Times New Roman" pitchFamily="18" charset="0"/>
                </a:rPr>
                <a:t>j</a:t>
              </a:r>
              <a:r>
                <a:rPr lang="en-US" altLang="zh-CN">
                  <a:solidFill>
                    <a:srgbClr val="000000"/>
                  </a:solidFill>
                  <a:cs typeface="Times New Roman" pitchFamily="18" charset="0"/>
                </a:rPr>
                <a:t> = 1</a:t>
              </a:r>
              <a:r>
                <a:rPr lang="zh-CN" altLang="en-US">
                  <a:solidFill>
                    <a:srgbClr val="000000"/>
                  </a:solidFill>
                  <a:cs typeface="Times New Roman" pitchFamily="18" charset="0"/>
                </a:rPr>
                <a:t>，</a:t>
              </a:r>
              <a:r>
                <a:rPr lang="en-US" altLang="zh-CN">
                  <a:solidFill>
                    <a:srgbClr val="000000"/>
                  </a:solidFill>
                  <a:cs typeface="Times New Roman" pitchFamily="18" charset="0"/>
                </a:rPr>
                <a:t>min </a:t>
              </a:r>
              <a:r>
                <a:rPr lang="en-US" altLang="zh-CN" i="1">
                  <a:solidFill>
                    <a:srgbClr val="000000"/>
                  </a:solidFill>
                  <a:cs typeface="Times New Roman" pitchFamily="18" charset="0"/>
                </a:rPr>
                <a:t>a</a:t>
              </a:r>
              <a:r>
                <a:rPr lang="en-US" altLang="zh-CN" baseline="-30000">
                  <a:solidFill>
                    <a:srgbClr val="000000"/>
                  </a:solidFill>
                  <a:cs typeface="Times New Roman" pitchFamily="18" charset="0"/>
                </a:rPr>
                <a:t>4</a:t>
              </a:r>
              <a:r>
                <a:rPr lang="en-US" altLang="zh-CN" i="1" baseline="-30000">
                  <a:solidFill>
                    <a:srgbClr val="000000"/>
                  </a:solidFill>
                  <a:cs typeface="Times New Roman" pitchFamily="18" charset="0"/>
                </a:rPr>
                <a:t>j</a:t>
              </a:r>
              <a:r>
                <a:rPr lang="en-US" altLang="zh-CN">
                  <a:solidFill>
                    <a:srgbClr val="000000"/>
                  </a:solidFill>
                  <a:cs typeface="Times New Roman" pitchFamily="18" charset="0"/>
                </a:rPr>
                <a:t> = 3</a:t>
              </a:r>
              <a:r>
                <a:rPr lang="zh-CN" altLang="en-US">
                  <a:solidFill>
                    <a:srgbClr val="000000"/>
                  </a:solidFill>
                  <a:cs typeface="Times New Roman" pitchFamily="18" charset="0"/>
                </a:rPr>
                <a:t>。 因为</a:t>
              </a:r>
              <a:r>
                <a:rPr lang="en-US" altLang="zh-CN">
                  <a:solidFill>
                    <a:srgbClr val="000000"/>
                  </a:solidFill>
                  <a:cs typeface="Times New Roman" pitchFamily="18" charset="0"/>
                </a:rPr>
                <a:t>max {4, 3</a:t>
              </a:r>
              <a:r>
                <a:rPr lang="zh-CN" altLang="en-US">
                  <a:solidFill>
                    <a:srgbClr val="000000"/>
                  </a:solidFill>
                  <a:cs typeface="Times New Roman" pitchFamily="18" charset="0"/>
                </a:rPr>
                <a:t>，</a:t>
              </a:r>
              <a:r>
                <a:rPr lang="en-US" altLang="zh-CN">
                  <a:solidFill>
                    <a:srgbClr val="000000"/>
                  </a:solidFill>
                  <a:cs typeface="Times New Roman" pitchFamily="18" charset="0"/>
                </a:rPr>
                <a:t>1</a:t>
              </a:r>
              <a:r>
                <a:rPr lang="zh-CN" altLang="en-US">
                  <a:solidFill>
                    <a:srgbClr val="000000"/>
                  </a:solidFill>
                  <a:cs typeface="Times New Roman" pitchFamily="18" charset="0"/>
                </a:rPr>
                <a:t>，</a:t>
              </a:r>
              <a:r>
                <a:rPr lang="en-US" altLang="zh-CN">
                  <a:solidFill>
                    <a:srgbClr val="000000"/>
                  </a:solidFill>
                  <a:cs typeface="Times New Roman" pitchFamily="18" charset="0"/>
                </a:rPr>
                <a:t>3} = 4,          </a:t>
              </a:r>
              <a:r>
                <a:rPr lang="zh-CN" altLang="en-US">
                  <a:solidFill>
                    <a:srgbClr val="000000"/>
                  </a:solidFill>
                  <a:cs typeface="Times New Roman" pitchFamily="18" charset="0"/>
                </a:rPr>
                <a:t>采取方案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a:t>
              </a:r>
            </a:p>
          </p:txBody>
        </p:sp>
        <p:graphicFrame>
          <p:nvGraphicFramePr>
            <p:cNvPr id="65552" name="Object 16"/>
            <p:cNvGraphicFramePr>
              <a:graphicFrameLocks noChangeAspect="1"/>
            </p:cNvGraphicFramePr>
            <p:nvPr/>
          </p:nvGraphicFramePr>
          <p:xfrm>
            <a:off x="2381" y="2174"/>
            <a:ext cx="227" cy="213"/>
          </p:xfrm>
          <a:graphic>
            <a:graphicData uri="http://schemas.openxmlformats.org/presentationml/2006/ole">
              <mc:AlternateContent xmlns:mc="http://schemas.openxmlformats.org/markup-compatibility/2006">
                <mc:Choice xmlns:v="urn:schemas-microsoft-com:vml" Requires="v">
                  <p:oleObj spid="_x0000_s155649" r:id="rId5" imgW="152334" imgH="139639" progId="Equation.DSMT4">
                    <p:embed/>
                  </p:oleObj>
                </mc:Choice>
                <mc:Fallback>
                  <p:oleObj r:id="rId5" imgW="152334" imgH="139639"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 y="2174"/>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5556" name="Rectangle 20"/>
          <p:cNvSpPr>
            <a:spLocks noChangeArrowheads="1"/>
          </p:cNvSpPr>
          <p:nvPr/>
        </p:nvSpPr>
        <p:spPr bwMode="auto">
          <a:xfrm>
            <a:off x="368300" y="3789363"/>
            <a:ext cx="4564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cs typeface="Times New Roman" pitchFamily="18" charset="0"/>
              </a:rPr>
              <a:t>（</a:t>
            </a:r>
            <a:r>
              <a:rPr lang="en-US" altLang="zh-CN">
                <a:solidFill>
                  <a:srgbClr val="008000"/>
                </a:solidFill>
                <a:cs typeface="Times New Roman" pitchFamily="18" charset="0"/>
              </a:rPr>
              <a:t>3</a:t>
            </a:r>
            <a:r>
              <a:rPr lang="zh-CN" altLang="en-US">
                <a:solidFill>
                  <a:srgbClr val="008000"/>
                </a:solidFill>
                <a:cs typeface="Times New Roman" pitchFamily="18" charset="0"/>
              </a:rPr>
              <a:t>）乐观系数法（</a:t>
            </a:r>
            <a:r>
              <a:rPr lang="en-US" altLang="zh-CN">
                <a:solidFill>
                  <a:srgbClr val="008000"/>
                </a:solidFill>
                <a:cs typeface="Times New Roman" pitchFamily="18" charset="0"/>
              </a:rPr>
              <a:t>Hurwicz</a:t>
            </a:r>
            <a:r>
              <a:rPr lang="zh-CN" altLang="en-US">
                <a:solidFill>
                  <a:srgbClr val="008000"/>
                </a:solidFill>
                <a:cs typeface="Times New Roman" pitchFamily="18" charset="0"/>
              </a:rPr>
              <a:t>决策准则）</a:t>
            </a:r>
          </a:p>
        </p:txBody>
      </p:sp>
      <p:sp>
        <p:nvSpPr>
          <p:cNvPr id="65558" name="Rectangle 22"/>
          <p:cNvSpPr>
            <a:spLocks noChangeArrowheads="1"/>
          </p:cNvSpPr>
          <p:nvPr/>
        </p:nvSpPr>
        <p:spPr bwMode="auto">
          <a:xfrm>
            <a:off x="433388" y="4221163"/>
            <a:ext cx="8386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latin typeface="Arial" charset="0"/>
              </a:rPr>
              <a:t>乐观系数法采用折中的办法，引入一个参数</a:t>
            </a:r>
            <a:r>
              <a:rPr lang="en-US" altLang="zh-CN" i="1">
                <a:solidFill>
                  <a:srgbClr val="000000"/>
                </a:solidFill>
                <a:latin typeface="Arial" charset="0"/>
              </a:rPr>
              <a:t>t</a:t>
            </a:r>
            <a:r>
              <a:rPr lang="zh-CN" altLang="en-US">
                <a:solidFill>
                  <a:srgbClr val="000000"/>
                </a:solidFill>
                <a:latin typeface="Arial" charset="0"/>
              </a:rPr>
              <a:t>，</a:t>
            </a:r>
            <a:r>
              <a:rPr lang="en-US" altLang="zh-CN">
                <a:solidFill>
                  <a:srgbClr val="000000"/>
                </a:solidFill>
                <a:latin typeface="Arial" charset="0"/>
              </a:rPr>
              <a:t>0≤</a:t>
            </a:r>
            <a:r>
              <a:rPr lang="en-US" altLang="zh-CN" i="1">
                <a:solidFill>
                  <a:srgbClr val="000000"/>
                </a:solidFill>
                <a:latin typeface="Arial" charset="0"/>
              </a:rPr>
              <a:t>t</a:t>
            </a:r>
            <a:r>
              <a:rPr lang="en-US" altLang="zh-CN">
                <a:solidFill>
                  <a:srgbClr val="000000"/>
                </a:solidFill>
                <a:latin typeface="Arial" charset="0"/>
              </a:rPr>
              <a:t>≤1</a:t>
            </a:r>
            <a:r>
              <a:rPr lang="zh-CN" altLang="en-US">
                <a:solidFill>
                  <a:srgbClr val="000000"/>
                </a:solidFill>
                <a:latin typeface="Arial" charset="0"/>
              </a:rPr>
              <a:t>，称</a:t>
            </a:r>
            <a:r>
              <a:rPr lang="en-US" altLang="zh-CN" i="1">
                <a:solidFill>
                  <a:srgbClr val="000000"/>
                </a:solidFill>
                <a:latin typeface="Arial" charset="0"/>
              </a:rPr>
              <a:t>t</a:t>
            </a:r>
            <a:r>
              <a:rPr lang="zh-CN" altLang="en-US">
                <a:solidFill>
                  <a:srgbClr val="000000"/>
                </a:solidFill>
                <a:latin typeface="Arial" charset="0"/>
              </a:rPr>
              <a:t>为乐观系数。</a:t>
            </a:r>
          </a:p>
        </p:txBody>
      </p:sp>
      <p:sp>
        <p:nvSpPr>
          <p:cNvPr id="65560" name="Rectangle 24"/>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5562" name="Rectangle 26"/>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5564" name="Rectangle 28"/>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5568" name="Group 32"/>
          <p:cNvGrpSpPr>
            <a:grpSpLocks/>
          </p:cNvGrpSpPr>
          <p:nvPr/>
        </p:nvGrpSpPr>
        <p:grpSpPr bwMode="auto">
          <a:xfrm>
            <a:off x="468313" y="4581525"/>
            <a:ext cx="8135937" cy="1616075"/>
            <a:chOff x="113" y="2886"/>
            <a:chExt cx="5125" cy="1018"/>
          </a:xfrm>
        </p:grpSpPr>
        <p:sp>
          <p:nvSpPr>
            <p:cNvPr id="65557" name="Text Box 21"/>
            <p:cNvSpPr txBox="1">
              <a:spLocks noChangeArrowheads="1"/>
            </p:cNvSpPr>
            <p:nvPr/>
          </p:nvSpPr>
          <p:spPr bwMode="auto">
            <a:xfrm>
              <a:off x="113" y="2886"/>
              <a:ext cx="5125"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作决策时，决策者先适当选取一个</a:t>
              </a:r>
              <a:r>
                <a:rPr lang="en-US" altLang="zh-CN" i="1">
                  <a:solidFill>
                    <a:srgbClr val="000000"/>
                  </a:solidFill>
                  <a:cs typeface="Times New Roman" pitchFamily="18" charset="0"/>
                </a:rPr>
                <a:t>t</a:t>
              </a:r>
              <a:r>
                <a:rPr lang="zh-CN" altLang="en-US">
                  <a:solidFill>
                    <a:srgbClr val="000000"/>
                  </a:solidFill>
                  <a:cs typeface="Times New Roman" pitchFamily="18" charset="0"/>
                </a:rPr>
                <a:t>的值；再对各方案     </a:t>
              </a:r>
              <a:r>
                <a:rPr lang="en-US" altLang="zh-CN" baseline="-30000">
                  <a:solidFill>
                    <a:srgbClr val="000000"/>
                  </a:solidFill>
                  <a:cs typeface="Times New Roman" pitchFamily="18" charset="0"/>
                </a:rPr>
                <a:t>1</a:t>
              </a:r>
              <a:r>
                <a:rPr lang="zh-CN" altLang="en-US">
                  <a:solidFill>
                    <a:srgbClr val="000000"/>
                  </a:solidFill>
                  <a:cs typeface="Times New Roman" pitchFamily="18" charset="0"/>
                </a:rPr>
                <a:t>求出</a:t>
              </a:r>
            </a:p>
            <a:p>
              <a:r>
                <a:rPr lang="zh-CN" altLang="en-US">
                  <a:solidFill>
                    <a:srgbClr val="000000"/>
                  </a:solidFill>
                  <a:cs typeface="Times New Roman" pitchFamily="18" charset="0"/>
                </a:rPr>
                <a:t>                                                      ；</a:t>
              </a:r>
            </a:p>
            <a:p>
              <a:r>
                <a:rPr lang="zh-CN" altLang="en-US">
                  <a:solidFill>
                    <a:srgbClr val="000000"/>
                  </a:solidFill>
                  <a:cs typeface="Times New Roman" pitchFamily="18" charset="0"/>
                </a:rPr>
                <a:t>最后再作比较，找出使</a:t>
              </a:r>
            </a:p>
            <a:p>
              <a:r>
                <a:rPr lang="zh-CN" altLang="en-US">
                  <a:solidFill>
                    <a:srgbClr val="000000"/>
                  </a:solidFill>
                  <a:cs typeface="Times New Roman" pitchFamily="18" charset="0"/>
                </a:rPr>
                <a:t>最大的方案。在例</a:t>
              </a:r>
              <a:r>
                <a:rPr lang="en-US" altLang="zh-CN">
                  <a:solidFill>
                    <a:srgbClr val="000000"/>
                  </a:solidFill>
                  <a:cs typeface="Times New Roman" pitchFamily="18" charset="0"/>
                </a:rPr>
                <a:t>8.10</a:t>
              </a:r>
              <a:r>
                <a:rPr lang="zh-CN" altLang="en-US">
                  <a:solidFill>
                    <a:srgbClr val="000000"/>
                  </a:solidFill>
                  <a:cs typeface="Times New Roman" pitchFamily="18" charset="0"/>
                </a:rPr>
                <a:t>中，若取</a:t>
              </a:r>
              <a:r>
                <a:rPr lang="en-US" altLang="zh-CN" i="1">
                  <a:solidFill>
                    <a:srgbClr val="000000"/>
                  </a:solidFill>
                  <a:cs typeface="Times New Roman" pitchFamily="18" charset="0"/>
                </a:rPr>
                <a:t>t</a:t>
              </a:r>
              <a:r>
                <a:rPr lang="en-US" altLang="zh-CN">
                  <a:solidFill>
                    <a:srgbClr val="000000"/>
                  </a:solidFill>
                  <a:cs typeface="Times New Roman" pitchFamily="18" charset="0"/>
                </a:rPr>
                <a:t>=0.5</a:t>
              </a:r>
              <a:r>
                <a:rPr lang="zh-CN" altLang="en-US">
                  <a:solidFill>
                    <a:srgbClr val="000000"/>
                  </a:solidFill>
                  <a:cs typeface="Times New Roman" pitchFamily="18" charset="0"/>
                </a:rPr>
                <a:t>，采用乐观系数法决策，将选取</a:t>
              </a:r>
            </a:p>
            <a:p>
              <a:r>
                <a:rPr lang="zh-CN" altLang="en-US">
                  <a:solidFill>
                    <a:srgbClr val="000000"/>
                  </a:solidFill>
                  <a:cs typeface="Times New Roman" pitchFamily="18" charset="0"/>
                </a:rPr>
                <a:t>方案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。易见，</a:t>
              </a:r>
              <a:r>
                <a:rPr lang="en-US" altLang="zh-CN" i="1">
                  <a:solidFill>
                    <a:srgbClr val="000000"/>
                  </a:solidFill>
                  <a:cs typeface="Times New Roman" pitchFamily="18" charset="0"/>
                </a:rPr>
                <a:t>t</a:t>
              </a:r>
              <a:r>
                <a:rPr lang="en-US" altLang="zh-CN">
                  <a:solidFill>
                    <a:srgbClr val="000000"/>
                  </a:solidFill>
                  <a:cs typeface="Times New Roman" pitchFamily="18" charset="0"/>
                </a:rPr>
                <a:t>=1</a:t>
              </a:r>
              <a:r>
                <a:rPr lang="zh-CN" altLang="en-US">
                  <a:solidFill>
                    <a:srgbClr val="000000"/>
                  </a:solidFill>
                  <a:cs typeface="Times New Roman" pitchFamily="18" charset="0"/>
                </a:rPr>
                <a:t>对应乐观法，而</a:t>
              </a:r>
              <a:r>
                <a:rPr lang="en-US" altLang="zh-CN" i="1">
                  <a:solidFill>
                    <a:srgbClr val="000000"/>
                  </a:solidFill>
                  <a:cs typeface="Times New Roman" pitchFamily="18" charset="0"/>
                </a:rPr>
                <a:t>t</a:t>
              </a:r>
              <a:r>
                <a:rPr lang="en-US" altLang="zh-CN">
                  <a:solidFill>
                    <a:srgbClr val="000000"/>
                  </a:solidFill>
                  <a:cs typeface="Times New Roman" pitchFamily="18" charset="0"/>
                </a:rPr>
                <a:t>=0</a:t>
              </a:r>
              <a:r>
                <a:rPr lang="zh-CN" altLang="en-US">
                  <a:solidFill>
                    <a:srgbClr val="000000"/>
                  </a:solidFill>
                  <a:cs typeface="Times New Roman" pitchFamily="18" charset="0"/>
                </a:rPr>
                <a:t>则对应于悲观法。</a:t>
              </a:r>
            </a:p>
          </p:txBody>
        </p:sp>
        <p:graphicFrame>
          <p:nvGraphicFramePr>
            <p:cNvPr id="65559" name="Object 23"/>
            <p:cNvGraphicFramePr>
              <a:graphicFrameLocks noChangeAspect="1"/>
            </p:cNvGraphicFramePr>
            <p:nvPr/>
          </p:nvGraphicFramePr>
          <p:xfrm>
            <a:off x="4127" y="2941"/>
            <a:ext cx="204" cy="191"/>
          </p:xfrm>
          <a:graphic>
            <a:graphicData uri="http://schemas.openxmlformats.org/presentationml/2006/ole">
              <mc:AlternateContent xmlns:mc="http://schemas.openxmlformats.org/markup-compatibility/2006">
                <mc:Choice xmlns:v="urn:schemas-microsoft-com:vml" Requires="v">
                  <p:oleObj spid="_x0000_s155650" r:id="rId6" imgW="152334" imgH="139639" progId="Equation.DSMT4">
                    <p:embed/>
                  </p:oleObj>
                </mc:Choice>
                <mc:Fallback>
                  <p:oleObj r:id="rId6" imgW="152334" imgH="139639" progId="Equation.DSMT4">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 y="2941"/>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61" name="Object 25"/>
            <p:cNvGraphicFramePr>
              <a:graphicFrameLocks noChangeAspect="1"/>
            </p:cNvGraphicFramePr>
            <p:nvPr/>
          </p:nvGraphicFramePr>
          <p:xfrm>
            <a:off x="929" y="3077"/>
            <a:ext cx="1451" cy="302"/>
          </p:xfrm>
          <a:graphic>
            <a:graphicData uri="http://schemas.openxmlformats.org/presentationml/2006/ole">
              <mc:AlternateContent xmlns:mc="http://schemas.openxmlformats.org/markup-compatibility/2006">
                <mc:Choice xmlns:v="urn:schemas-microsoft-com:vml" Requires="v">
                  <p:oleObj spid="_x0000_s155651" r:id="rId7" imgW="1422400" imgH="292100" progId="Equation.DSMT4">
                    <p:embed/>
                  </p:oleObj>
                </mc:Choice>
                <mc:Fallback>
                  <p:oleObj r:id="rId7" imgW="1422400" imgH="292100"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9" y="3077"/>
                          <a:ext cx="1451"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63" name="Object 27"/>
            <p:cNvGraphicFramePr>
              <a:graphicFrameLocks noChangeAspect="1"/>
            </p:cNvGraphicFramePr>
            <p:nvPr/>
          </p:nvGraphicFramePr>
          <p:xfrm>
            <a:off x="2381" y="3294"/>
            <a:ext cx="1406" cy="293"/>
          </p:xfrm>
          <a:graphic>
            <a:graphicData uri="http://schemas.openxmlformats.org/presentationml/2006/ole">
              <mc:AlternateContent xmlns:mc="http://schemas.openxmlformats.org/markup-compatibility/2006">
                <mc:Choice xmlns:v="urn:schemas-microsoft-com:vml" Requires="v">
                  <p:oleObj spid="_x0000_s155652" r:id="rId9" imgW="1422400" imgH="292100" progId="Equation.DSMT4">
                    <p:embed/>
                  </p:oleObj>
                </mc:Choice>
                <mc:Fallback>
                  <p:oleObj r:id="rId9" imgW="1422400" imgH="292100" progId="Equation.DSMT4">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 y="3294"/>
                          <a:ext cx="1406"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65" name="Object 29"/>
            <p:cNvGraphicFramePr>
              <a:graphicFrameLocks noChangeAspect="1"/>
            </p:cNvGraphicFramePr>
            <p:nvPr/>
          </p:nvGraphicFramePr>
          <p:xfrm>
            <a:off x="656" y="3712"/>
            <a:ext cx="204" cy="191"/>
          </p:xfrm>
          <a:graphic>
            <a:graphicData uri="http://schemas.openxmlformats.org/presentationml/2006/ole">
              <mc:AlternateContent xmlns:mc="http://schemas.openxmlformats.org/markup-compatibility/2006">
                <mc:Choice xmlns:v="urn:schemas-microsoft-com:vml" Requires="v">
                  <p:oleObj spid="_x0000_s155653" r:id="rId10" imgW="152334" imgH="139639" progId="Equation.DSMT4">
                    <p:embed/>
                  </p:oleObj>
                </mc:Choice>
                <mc:Fallback>
                  <p:oleObj r:id="rId10" imgW="152334" imgH="139639" progId="Equation.DSMT4">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 y="3712"/>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541"/>
                                        </p:tgtEl>
                                        <p:attrNameLst>
                                          <p:attrName>style.visibility</p:attrName>
                                        </p:attrNameLst>
                                      </p:cBhvr>
                                      <p:to>
                                        <p:strVal val="visible"/>
                                      </p:to>
                                    </p:set>
                                    <p:anim calcmode="lin" valueType="num">
                                      <p:cBhvr additive="base">
                                        <p:cTn id="7" dur="500" fill="hold"/>
                                        <p:tgtEl>
                                          <p:spTgt spid="65541"/>
                                        </p:tgtEl>
                                        <p:attrNameLst>
                                          <p:attrName>ppt_x</p:attrName>
                                        </p:attrNameLst>
                                      </p:cBhvr>
                                      <p:tavLst>
                                        <p:tav tm="0">
                                          <p:val>
                                            <p:strVal val="0-#ppt_w/2"/>
                                          </p:val>
                                        </p:tav>
                                        <p:tav tm="100000">
                                          <p:val>
                                            <p:strVal val="#ppt_x"/>
                                          </p:val>
                                        </p:tav>
                                      </p:tavLst>
                                    </p:anim>
                                    <p:anim calcmode="lin" valueType="num">
                                      <p:cBhvr additive="base">
                                        <p:cTn id="8" dur="500" fill="hold"/>
                                        <p:tgtEl>
                                          <p:spTgt spid="655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5548"/>
                                        </p:tgtEl>
                                        <p:attrNameLst>
                                          <p:attrName>style.visibility</p:attrName>
                                        </p:attrNameLst>
                                      </p:cBhvr>
                                      <p:to>
                                        <p:strVal val="visible"/>
                                      </p:to>
                                    </p:set>
                                    <p:anim calcmode="lin" valueType="num">
                                      <p:cBhvr additive="base">
                                        <p:cTn id="13" dur="500" fill="hold"/>
                                        <p:tgtEl>
                                          <p:spTgt spid="65548"/>
                                        </p:tgtEl>
                                        <p:attrNameLst>
                                          <p:attrName>ppt_x</p:attrName>
                                        </p:attrNameLst>
                                      </p:cBhvr>
                                      <p:tavLst>
                                        <p:tav tm="0">
                                          <p:val>
                                            <p:strVal val="0-#ppt_w/2"/>
                                          </p:val>
                                        </p:tav>
                                        <p:tav tm="100000">
                                          <p:val>
                                            <p:strVal val="#ppt_x"/>
                                          </p:val>
                                        </p:tav>
                                      </p:tavLst>
                                    </p:anim>
                                    <p:anim calcmode="lin" valueType="num">
                                      <p:cBhvr additive="base">
                                        <p:cTn id="14"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50"/>
                                        </p:tgtEl>
                                        <p:attrNameLst>
                                          <p:attrName>style.visibility</p:attrName>
                                        </p:attrNameLst>
                                      </p:cBhvr>
                                      <p:to>
                                        <p:strVal val="visible"/>
                                      </p:to>
                                    </p:set>
                                    <p:anim calcmode="lin" valueType="num">
                                      <p:cBhvr additive="base">
                                        <p:cTn id="19" dur="500" fill="hold"/>
                                        <p:tgtEl>
                                          <p:spTgt spid="65550"/>
                                        </p:tgtEl>
                                        <p:attrNameLst>
                                          <p:attrName>ppt_x</p:attrName>
                                        </p:attrNameLst>
                                      </p:cBhvr>
                                      <p:tavLst>
                                        <p:tav tm="0">
                                          <p:val>
                                            <p:strVal val="0-#ppt_w/2"/>
                                          </p:val>
                                        </p:tav>
                                        <p:tav tm="100000">
                                          <p:val>
                                            <p:strVal val="#ppt_x"/>
                                          </p:val>
                                        </p:tav>
                                      </p:tavLst>
                                    </p:anim>
                                    <p:anim calcmode="lin" valueType="num">
                                      <p:cBhvr additive="base">
                                        <p:cTn id="20" dur="500" fill="hold"/>
                                        <p:tgtEl>
                                          <p:spTgt spid="6555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5554"/>
                                        </p:tgtEl>
                                        <p:attrNameLst>
                                          <p:attrName>style.visibility</p:attrName>
                                        </p:attrNameLst>
                                      </p:cBhvr>
                                      <p:to>
                                        <p:strVal val="visible"/>
                                      </p:to>
                                    </p:set>
                                    <p:anim calcmode="lin" valueType="num">
                                      <p:cBhvr additive="base">
                                        <p:cTn id="25" dur="500" fill="hold"/>
                                        <p:tgtEl>
                                          <p:spTgt spid="65554"/>
                                        </p:tgtEl>
                                        <p:attrNameLst>
                                          <p:attrName>ppt_x</p:attrName>
                                        </p:attrNameLst>
                                      </p:cBhvr>
                                      <p:tavLst>
                                        <p:tav tm="0">
                                          <p:val>
                                            <p:strVal val="0-#ppt_w/2"/>
                                          </p:val>
                                        </p:tav>
                                        <p:tav tm="100000">
                                          <p:val>
                                            <p:strVal val="#ppt_x"/>
                                          </p:val>
                                        </p:tav>
                                      </p:tavLst>
                                    </p:anim>
                                    <p:anim calcmode="lin" valueType="num">
                                      <p:cBhvr additive="base">
                                        <p:cTn id="26" dur="500" fill="hold"/>
                                        <p:tgtEl>
                                          <p:spTgt spid="6555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5556"/>
                                        </p:tgtEl>
                                        <p:attrNameLst>
                                          <p:attrName>style.visibility</p:attrName>
                                        </p:attrNameLst>
                                      </p:cBhvr>
                                      <p:to>
                                        <p:strVal val="visible"/>
                                      </p:to>
                                    </p:set>
                                    <p:anim calcmode="lin" valueType="num">
                                      <p:cBhvr additive="base">
                                        <p:cTn id="31" dur="500" fill="hold"/>
                                        <p:tgtEl>
                                          <p:spTgt spid="65556"/>
                                        </p:tgtEl>
                                        <p:attrNameLst>
                                          <p:attrName>ppt_x</p:attrName>
                                        </p:attrNameLst>
                                      </p:cBhvr>
                                      <p:tavLst>
                                        <p:tav tm="0">
                                          <p:val>
                                            <p:strVal val="0-#ppt_w/2"/>
                                          </p:val>
                                        </p:tav>
                                        <p:tav tm="100000">
                                          <p:val>
                                            <p:strVal val="#ppt_x"/>
                                          </p:val>
                                        </p:tav>
                                      </p:tavLst>
                                    </p:anim>
                                    <p:anim calcmode="lin" valueType="num">
                                      <p:cBhvr additive="base">
                                        <p:cTn id="32" dur="500" fill="hold"/>
                                        <p:tgtEl>
                                          <p:spTgt spid="6555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5558"/>
                                        </p:tgtEl>
                                        <p:attrNameLst>
                                          <p:attrName>style.visibility</p:attrName>
                                        </p:attrNameLst>
                                      </p:cBhvr>
                                      <p:to>
                                        <p:strVal val="visible"/>
                                      </p:to>
                                    </p:set>
                                    <p:anim calcmode="lin" valueType="num">
                                      <p:cBhvr additive="base">
                                        <p:cTn id="37" dur="500" fill="hold"/>
                                        <p:tgtEl>
                                          <p:spTgt spid="65558"/>
                                        </p:tgtEl>
                                        <p:attrNameLst>
                                          <p:attrName>ppt_x</p:attrName>
                                        </p:attrNameLst>
                                      </p:cBhvr>
                                      <p:tavLst>
                                        <p:tav tm="0">
                                          <p:val>
                                            <p:strVal val="0-#ppt_w/2"/>
                                          </p:val>
                                        </p:tav>
                                        <p:tav tm="100000">
                                          <p:val>
                                            <p:strVal val="#ppt_x"/>
                                          </p:val>
                                        </p:tav>
                                      </p:tavLst>
                                    </p:anim>
                                    <p:anim calcmode="lin" valueType="num">
                                      <p:cBhvr additive="base">
                                        <p:cTn id="38" dur="500" fill="hold"/>
                                        <p:tgtEl>
                                          <p:spTgt spid="6555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65568"/>
                                        </p:tgtEl>
                                        <p:attrNameLst>
                                          <p:attrName>style.visibility</p:attrName>
                                        </p:attrNameLst>
                                      </p:cBhvr>
                                      <p:to>
                                        <p:strVal val="visible"/>
                                      </p:to>
                                    </p:set>
                                    <p:anim calcmode="lin" valueType="num">
                                      <p:cBhvr additive="base">
                                        <p:cTn id="43" dur="500" fill="hold"/>
                                        <p:tgtEl>
                                          <p:spTgt spid="65568"/>
                                        </p:tgtEl>
                                        <p:attrNameLst>
                                          <p:attrName>ppt_x</p:attrName>
                                        </p:attrNameLst>
                                      </p:cBhvr>
                                      <p:tavLst>
                                        <p:tav tm="0">
                                          <p:val>
                                            <p:strVal val="0-#ppt_w/2"/>
                                          </p:val>
                                        </p:tav>
                                        <p:tav tm="100000">
                                          <p:val>
                                            <p:strVal val="#ppt_x"/>
                                          </p:val>
                                        </p:tav>
                                      </p:tavLst>
                                    </p:anim>
                                    <p:anim calcmode="lin" valueType="num">
                                      <p:cBhvr additive="base">
                                        <p:cTn id="44" dur="500" fill="hold"/>
                                        <p:tgtEl>
                                          <p:spTgt spid="655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p:bldP spid="65550" grpId="0"/>
      <p:bldP spid="65556" grpId="0"/>
      <p:bldP spid="6555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5"/>
          <p:cNvSpPr>
            <a:spLocks noChangeArrowheads="1"/>
          </p:cNvSpPr>
          <p:nvPr/>
        </p:nvSpPr>
        <p:spPr bwMode="auto">
          <a:xfrm>
            <a:off x="360363" y="476250"/>
            <a:ext cx="3790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cs typeface="Times New Roman" pitchFamily="18" charset="0"/>
              </a:rPr>
              <a:t>（</a:t>
            </a:r>
            <a:r>
              <a:rPr lang="en-US" altLang="zh-CN">
                <a:solidFill>
                  <a:srgbClr val="008000"/>
                </a:solidFill>
                <a:cs typeface="Times New Roman" pitchFamily="18" charset="0"/>
              </a:rPr>
              <a:t>4</a:t>
            </a:r>
            <a:r>
              <a:rPr lang="zh-CN" altLang="en-US">
                <a:solidFill>
                  <a:srgbClr val="008000"/>
                </a:solidFill>
                <a:cs typeface="Times New Roman" pitchFamily="18" charset="0"/>
              </a:rPr>
              <a:t>）等可能法（</a:t>
            </a:r>
            <a:r>
              <a:rPr lang="en-US" altLang="zh-CN">
                <a:solidFill>
                  <a:srgbClr val="008000"/>
                </a:solidFill>
                <a:cs typeface="Times New Roman" pitchFamily="18" charset="0"/>
              </a:rPr>
              <a:t>Laplace </a:t>
            </a:r>
            <a:r>
              <a:rPr lang="zh-CN" altLang="en-US">
                <a:solidFill>
                  <a:srgbClr val="008000"/>
                </a:solidFill>
                <a:cs typeface="Times New Roman" pitchFamily="18" charset="0"/>
              </a:rPr>
              <a:t>准则）</a:t>
            </a:r>
          </a:p>
        </p:txBody>
      </p:sp>
      <p:sp>
        <p:nvSpPr>
          <p:cNvPr id="66568" name="Rectangle 8"/>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6569" name="Group 9"/>
          <p:cNvGrpSpPr>
            <a:grpSpLocks/>
          </p:cNvGrpSpPr>
          <p:nvPr/>
        </p:nvGrpSpPr>
        <p:grpSpPr bwMode="auto">
          <a:xfrm>
            <a:off x="447675" y="1004888"/>
            <a:ext cx="8372475" cy="1344612"/>
            <a:chOff x="237" y="572"/>
            <a:chExt cx="5274" cy="847"/>
          </a:xfrm>
        </p:grpSpPr>
        <p:sp>
          <p:nvSpPr>
            <p:cNvPr id="66566" name="Text Box 6"/>
            <p:cNvSpPr txBox="1">
              <a:spLocks noChangeArrowheads="1"/>
            </p:cNvSpPr>
            <p:nvPr/>
          </p:nvSpPr>
          <p:spPr bwMode="auto">
            <a:xfrm>
              <a:off x="237" y="572"/>
              <a:ext cx="527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由于不能估计各状态出现的概率，决策者认为它们相差不会过大。此时，决策者采用将各状态的概率取成相同值的办法把问题转化为风险型，并借用风险型问题的期望值法来决策。对于例</a:t>
              </a:r>
              <a:r>
                <a:rPr lang="en-US" altLang="zh-CN">
                  <a:solidFill>
                    <a:srgbClr val="000000"/>
                  </a:solidFill>
                  <a:cs typeface="Times New Roman" pitchFamily="18" charset="0"/>
                </a:rPr>
                <a:t>8.10</a:t>
              </a:r>
              <a:r>
                <a:rPr lang="zh-CN" altLang="en-US">
                  <a:solidFill>
                    <a:srgbClr val="000000"/>
                  </a:solidFill>
                  <a:cs typeface="Times New Roman" pitchFamily="18" charset="0"/>
                </a:rPr>
                <a:t>，如取各状态出现的概率均为</a:t>
              </a:r>
              <a:r>
                <a:rPr lang="en-US" altLang="zh-CN">
                  <a:solidFill>
                    <a:srgbClr val="000000"/>
                  </a:solidFill>
                  <a:cs typeface="Times New Roman" pitchFamily="18" charset="0"/>
                </a:rPr>
                <a:t>0.2</a:t>
              </a:r>
              <a:r>
                <a:rPr lang="zh-CN" altLang="en-US">
                  <a:solidFill>
                    <a:srgbClr val="000000"/>
                  </a:solidFill>
                  <a:cs typeface="Times New Roman" pitchFamily="18" charset="0"/>
                </a:rPr>
                <a:t>，用期望值法决策，将选取策略     </a:t>
              </a:r>
              <a:r>
                <a:rPr lang="en-US" altLang="zh-CN" baseline="-30000">
                  <a:solidFill>
                    <a:srgbClr val="000000"/>
                  </a:solidFill>
                  <a:cs typeface="Times New Roman" pitchFamily="18" charset="0"/>
                </a:rPr>
                <a:t>2</a:t>
              </a:r>
              <a:r>
                <a:rPr lang="zh-CN" altLang="en-US">
                  <a:solidFill>
                    <a:srgbClr val="000000"/>
                  </a:solidFill>
                  <a:cs typeface="Times New Roman" pitchFamily="18" charset="0"/>
                </a:rPr>
                <a:t>。</a:t>
              </a:r>
            </a:p>
          </p:txBody>
        </p:sp>
        <p:graphicFrame>
          <p:nvGraphicFramePr>
            <p:cNvPr id="66567" name="Object 7"/>
            <p:cNvGraphicFramePr>
              <a:graphicFrameLocks noChangeAspect="1"/>
            </p:cNvGraphicFramePr>
            <p:nvPr/>
          </p:nvGraphicFramePr>
          <p:xfrm>
            <a:off x="2925" y="1207"/>
            <a:ext cx="226" cy="212"/>
          </p:xfrm>
          <a:graphic>
            <a:graphicData uri="http://schemas.openxmlformats.org/presentationml/2006/ole">
              <mc:AlternateContent xmlns:mc="http://schemas.openxmlformats.org/markup-compatibility/2006">
                <mc:Choice xmlns:v="urn:schemas-microsoft-com:vml" Requires="v">
                  <p:oleObj spid="_x0000_s66571" r:id="rId3" imgW="152334" imgH="139639" progId="Equation.DSMT4">
                    <p:embed/>
                  </p:oleObj>
                </mc:Choice>
                <mc:Fallback>
                  <p:oleObj r:id="rId3" imgW="152334" imgH="139639"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 y="1207"/>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6570" name="Text Box 10"/>
          <p:cNvSpPr txBox="1">
            <a:spLocks noChangeArrowheads="1"/>
          </p:cNvSpPr>
          <p:nvPr/>
        </p:nvSpPr>
        <p:spPr bwMode="auto">
          <a:xfrm>
            <a:off x="447675" y="2449513"/>
            <a:ext cx="8228013"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不难看出，对于不确定型决策问题，不论采用什么方法决策，最终采用的策略都不能称为最佳策略。事实上，采取什么方法决策与决策者的心理状态有关。而且，即使对同一决策者，在处理不同决策问题时也可能采取不同的方法。例如，在决定购买几元钱一张的对奖券时，决策者也许会采用乐观法。因为几元钱的损失对他来讲是无所谓的事，小额奖金他也许看不上眼，要中就来个大奖。但是，在决策购买何种股票时，因为关系重大，也许他为了保险又会采取悲观法。同而，不确定型问题的决策充其量只能算是在决策者某种心理状态下的选优。要作出较符合实际情况的决策，还需决策者多作些调查研究，以便对未来自然状态的出现作出较符合客观实际的预测，才能收到较好的效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6565"/>
                                        </p:tgtEl>
                                        <p:attrNameLst>
                                          <p:attrName>style.visibility</p:attrName>
                                        </p:attrNameLst>
                                      </p:cBhvr>
                                      <p:to>
                                        <p:strVal val="visible"/>
                                      </p:to>
                                    </p:set>
                                    <p:anim calcmode="lin" valueType="num">
                                      <p:cBhvr additive="base">
                                        <p:cTn id="7" dur="500" fill="hold"/>
                                        <p:tgtEl>
                                          <p:spTgt spid="66565"/>
                                        </p:tgtEl>
                                        <p:attrNameLst>
                                          <p:attrName>ppt_x</p:attrName>
                                        </p:attrNameLst>
                                      </p:cBhvr>
                                      <p:tavLst>
                                        <p:tav tm="0">
                                          <p:val>
                                            <p:strVal val="0-#ppt_w/2"/>
                                          </p:val>
                                        </p:tav>
                                        <p:tav tm="100000">
                                          <p:val>
                                            <p:strVal val="#ppt_x"/>
                                          </p:val>
                                        </p:tav>
                                      </p:tavLst>
                                    </p:anim>
                                    <p:anim calcmode="lin" valueType="num">
                                      <p:cBhvr additive="base">
                                        <p:cTn id="8" dur="500" fill="hold"/>
                                        <p:tgtEl>
                                          <p:spTgt spid="665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6569"/>
                                        </p:tgtEl>
                                        <p:attrNameLst>
                                          <p:attrName>style.visibility</p:attrName>
                                        </p:attrNameLst>
                                      </p:cBhvr>
                                      <p:to>
                                        <p:strVal val="visible"/>
                                      </p:to>
                                    </p:set>
                                    <p:anim calcmode="lin" valueType="num">
                                      <p:cBhvr additive="base">
                                        <p:cTn id="13" dur="500" fill="hold"/>
                                        <p:tgtEl>
                                          <p:spTgt spid="66569"/>
                                        </p:tgtEl>
                                        <p:attrNameLst>
                                          <p:attrName>ppt_x</p:attrName>
                                        </p:attrNameLst>
                                      </p:cBhvr>
                                      <p:tavLst>
                                        <p:tav tm="0">
                                          <p:val>
                                            <p:strVal val="0-#ppt_w/2"/>
                                          </p:val>
                                        </p:tav>
                                        <p:tav tm="100000">
                                          <p:val>
                                            <p:strVal val="#ppt_x"/>
                                          </p:val>
                                        </p:tav>
                                      </p:tavLst>
                                    </p:anim>
                                    <p:anim calcmode="lin" valueType="num">
                                      <p:cBhvr additive="base">
                                        <p:cTn id="14" dur="500" fill="hold"/>
                                        <p:tgtEl>
                                          <p:spTgt spid="6656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70"/>
                                        </p:tgtEl>
                                        <p:attrNameLst>
                                          <p:attrName>style.visibility</p:attrName>
                                        </p:attrNameLst>
                                      </p:cBhvr>
                                      <p:to>
                                        <p:strVal val="visible"/>
                                      </p:to>
                                    </p:set>
                                    <p:anim calcmode="lin" valueType="num">
                                      <p:cBhvr additive="base">
                                        <p:cTn id="19" dur="500" fill="hold"/>
                                        <p:tgtEl>
                                          <p:spTgt spid="66570"/>
                                        </p:tgtEl>
                                        <p:attrNameLst>
                                          <p:attrName>ppt_x</p:attrName>
                                        </p:attrNameLst>
                                      </p:cBhvr>
                                      <p:tavLst>
                                        <p:tav tm="0">
                                          <p:val>
                                            <p:strVal val="0-#ppt_w/2"/>
                                          </p:val>
                                        </p:tav>
                                        <p:tav tm="100000">
                                          <p:val>
                                            <p:strVal val="#ppt_x"/>
                                          </p:val>
                                        </p:tav>
                                      </p:tavLst>
                                    </p:anim>
                                    <p:anim calcmode="lin" valueType="num">
                                      <p:cBhvr additive="base">
                                        <p:cTn id="20" dur="500" fill="hold"/>
                                        <p:tgtEl>
                                          <p:spTgt spid="665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p:bldP spid="6657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759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7600" name="Rectangle 16"/>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7603" name="Group 19"/>
          <p:cNvGrpSpPr>
            <a:grpSpLocks/>
          </p:cNvGrpSpPr>
          <p:nvPr/>
        </p:nvGrpSpPr>
        <p:grpSpPr bwMode="auto">
          <a:xfrm>
            <a:off x="395288" y="476250"/>
            <a:ext cx="8228012" cy="1616075"/>
            <a:chOff x="295" y="300"/>
            <a:chExt cx="5183" cy="1018"/>
          </a:xfrm>
        </p:grpSpPr>
        <p:sp>
          <p:nvSpPr>
            <p:cNvPr id="67588" name="Text Box 4"/>
            <p:cNvSpPr txBox="1">
              <a:spLocks noChangeArrowheads="1"/>
            </p:cNvSpPr>
            <p:nvPr/>
          </p:nvSpPr>
          <p:spPr bwMode="auto">
            <a:xfrm>
              <a:off x="295" y="300"/>
              <a:ext cx="5183"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例</a:t>
              </a:r>
              <a:r>
                <a:rPr lang="en-US" altLang="zh-CN">
                  <a:solidFill>
                    <a:srgbClr val="000000"/>
                  </a:solidFill>
                  <a:cs typeface="Times New Roman" pitchFamily="18" charset="0"/>
                </a:rPr>
                <a:t>8.11</a:t>
              </a:r>
              <a:r>
                <a:rPr lang="zh-CN" altLang="en-US">
                  <a:solidFill>
                    <a:srgbClr val="000000"/>
                  </a:solidFill>
                  <a:cs typeface="Times New Roman" pitchFamily="18" charset="0"/>
                </a:rPr>
                <a:t>（离散报童模型）设某商品的需求量</a:t>
              </a:r>
              <a:r>
                <a:rPr lang="en-US" altLang="zh-CN" i="1">
                  <a:solidFill>
                    <a:srgbClr val="000000"/>
                  </a:solidFill>
                  <a:cs typeface="Times New Roman" pitchFamily="18" charset="0"/>
                </a:rPr>
                <a:t>θ</a:t>
              </a:r>
              <a:r>
                <a:rPr lang="zh-CN" altLang="en-US">
                  <a:solidFill>
                    <a:srgbClr val="000000"/>
                  </a:solidFill>
                  <a:cs typeface="Times New Roman" pitchFamily="18" charset="0"/>
                </a:rPr>
                <a:t>为离散变量，其取值范围为</a:t>
              </a:r>
              <a:r>
                <a:rPr lang="en-US" altLang="zh-CN" i="1">
                  <a:solidFill>
                    <a:srgbClr val="000000"/>
                  </a:solidFill>
                  <a:cs typeface="Times New Roman" pitchFamily="18" charset="0"/>
                </a:rPr>
                <a:t>Q </a:t>
              </a:r>
              <a:r>
                <a:rPr lang="en-US" altLang="zh-CN">
                  <a:solidFill>
                    <a:srgbClr val="000000"/>
                  </a:solidFill>
                  <a:cs typeface="Times New Roman" pitchFamily="18" charset="0"/>
                </a:rPr>
                <a:t>= {        </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a:t>
              </a:r>
              <a:r>
                <a:rPr lang="en-US" altLang="zh-CN">
                  <a:solidFill>
                    <a:srgbClr val="000000"/>
                  </a:solidFill>
                  <a:latin typeface="Arial"/>
                  <a:cs typeface="Times New Roman" pitchFamily="18" charset="0"/>
                </a:rPr>
                <a:t>…</a:t>
              </a:r>
              <a:r>
                <a:rPr lang="en-US" altLang="zh-CN">
                  <a:solidFill>
                    <a:srgbClr val="000000"/>
                  </a:solidFill>
                  <a:cs typeface="Times New Roman" pitchFamily="18" charset="0"/>
                </a:rPr>
                <a:t>,     </a:t>
              </a:r>
              <a:r>
                <a:rPr lang="en-US" altLang="zh-CN" i="1" baseline="-30000">
                  <a:solidFill>
                    <a:srgbClr val="000000"/>
                  </a:solidFill>
                  <a:cs typeface="Times New Roman" pitchFamily="18" charset="0"/>
                </a:rPr>
                <a:t>n</a:t>
              </a:r>
              <a:r>
                <a:rPr lang="en-US" altLang="zh-CN">
                  <a:solidFill>
                    <a:srgbClr val="000000"/>
                  </a:solidFill>
                  <a:cs typeface="Times New Roman" pitchFamily="18" charset="0"/>
                </a:rPr>
                <a:t>}</a:t>
              </a:r>
              <a:r>
                <a:rPr lang="zh-CN" altLang="en-US">
                  <a:solidFill>
                    <a:srgbClr val="000000"/>
                  </a:solidFill>
                  <a:cs typeface="Times New Roman" pitchFamily="18" charset="0"/>
                </a:rPr>
                <a:t>，     取值     </a:t>
              </a:r>
              <a:r>
                <a:rPr lang="en-US" altLang="zh-CN" i="1" baseline="-30000">
                  <a:solidFill>
                    <a:srgbClr val="000000"/>
                  </a:solidFill>
                  <a:cs typeface="Times New Roman" pitchFamily="18" charset="0"/>
                </a:rPr>
                <a:t>i</a:t>
              </a:r>
              <a:r>
                <a:rPr lang="zh-CN" altLang="en-US">
                  <a:solidFill>
                    <a:srgbClr val="000000"/>
                  </a:solidFill>
                  <a:cs typeface="Times New Roman" pitchFamily="18" charset="0"/>
                </a:rPr>
                <a:t>的概率为</a:t>
              </a:r>
              <a:r>
                <a:rPr lang="en-US" altLang="zh-CN" i="1">
                  <a:solidFill>
                    <a:srgbClr val="000000"/>
                  </a:solidFill>
                  <a:cs typeface="Times New Roman" pitchFamily="18" charset="0"/>
                </a:rPr>
                <a:t>P</a:t>
              </a:r>
              <a:r>
                <a:rPr lang="en-US" altLang="zh-CN">
                  <a:solidFill>
                    <a:srgbClr val="000000"/>
                  </a:solidFill>
                  <a:cs typeface="Times New Roman" pitchFamily="18" charset="0"/>
                </a:rPr>
                <a:t>(    </a:t>
              </a:r>
              <a:r>
                <a:rPr lang="en-US" altLang="zh-CN" i="1" baseline="-30000">
                  <a:solidFill>
                    <a:srgbClr val="000000"/>
                  </a:solidFill>
                  <a:cs typeface="Times New Roman" pitchFamily="18" charset="0"/>
                </a:rPr>
                <a:t>i </a:t>
              </a:r>
              <a:r>
                <a:rPr lang="en-US" altLang="zh-CN">
                  <a:solidFill>
                    <a:srgbClr val="000000"/>
                  </a:solidFill>
                  <a:cs typeface="Times New Roman" pitchFamily="18" charset="0"/>
                </a:rPr>
                <a:t>)</a:t>
              </a:r>
              <a:r>
                <a:rPr lang="zh-CN" altLang="en-US">
                  <a:solidFill>
                    <a:srgbClr val="000000"/>
                  </a:solidFill>
                  <a:cs typeface="Times New Roman" pitchFamily="18" charset="0"/>
                </a:rPr>
                <a:t>，</a:t>
              </a:r>
              <a:r>
                <a:rPr lang="en-US" altLang="zh-CN">
                  <a:solidFill>
                    <a:srgbClr val="000000"/>
                  </a:solidFill>
                  <a:cs typeface="Times New Roman" pitchFamily="18" charset="0"/>
                </a:rPr>
                <a:t>=1</a:t>
              </a:r>
              <a:r>
                <a:rPr lang="zh-CN" altLang="en-US">
                  <a:solidFill>
                    <a:srgbClr val="000000"/>
                  </a:solidFill>
                  <a:cs typeface="Times New Roman" pitchFamily="18" charset="0"/>
                </a:rPr>
                <a:t>。记该商品的进货量为   （决策变量），若      </a:t>
              </a:r>
              <a:r>
                <a:rPr lang="en-US" altLang="zh-CN">
                  <a:solidFill>
                    <a:srgbClr val="000000"/>
                  </a:solidFill>
                  <a:cs typeface="Times New Roman" pitchFamily="18" charset="0"/>
                </a:rPr>
                <a:t>&gt;      </a:t>
              </a:r>
              <a:r>
                <a:rPr lang="zh-CN" altLang="en-US">
                  <a:solidFill>
                    <a:srgbClr val="000000"/>
                  </a:solidFill>
                  <a:cs typeface="Times New Roman" pitchFamily="18" charset="0"/>
                </a:rPr>
                <a:t>，进货过量，每单位进货过剩将造成</a:t>
              </a:r>
              <a:r>
                <a:rPr lang="en-US" altLang="zh-CN" i="1">
                  <a:solidFill>
                    <a:srgbClr val="000000"/>
                  </a:solidFill>
                  <a:cs typeface="Times New Roman" pitchFamily="18" charset="0"/>
                </a:rPr>
                <a:t>k</a:t>
              </a:r>
              <a:r>
                <a:rPr lang="en-US" altLang="zh-CN" baseline="-30000">
                  <a:solidFill>
                    <a:srgbClr val="000000"/>
                  </a:solidFill>
                  <a:cs typeface="Times New Roman" pitchFamily="18" charset="0"/>
                </a:rPr>
                <a:t>0</a:t>
              </a:r>
              <a:r>
                <a:rPr lang="zh-CN" altLang="en-US">
                  <a:solidFill>
                    <a:srgbClr val="000000"/>
                  </a:solidFill>
                  <a:cs typeface="Times New Roman" pitchFamily="18" charset="0"/>
                </a:rPr>
                <a:t>元过量损失；反之，若      </a:t>
              </a:r>
              <a:r>
                <a:rPr lang="en-US" altLang="zh-CN">
                  <a:solidFill>
                    <a:srgbClr val="000000"/>
                  </a:solidFill>
                  <a:cs typeface="Times New Roman" pitchFamily="18" charset="0"/>
                </a:rPr>
                <a:t>&lt;      </a:t>
              </a:r>
              <a:r>
                <a:rPr lang="zh-CN" altLang="en-US">
                  <a:solidFill>
                    <a:srgbClr val="000000"/>
                  </a:solidFill>
                  <a:cs typeface="Times New Roman" pitchFamily="18" charset="0"/>
                </a:rPr>
                <a:t>，进货不足，每单位进货不足将造成</a:t>
              </a:r>
              <a:r>
                <a:rPr lang="en-US" altLang="zh-CN" i="1">
                  <a:solidFill>
                    <a:srgbClr val="000000"/>
                  </a:solidFill>
                  <a:cs typeface="Times New Roman" pitchFamily="18" charset="0"/>
                </a:rPr>
                <a:t>k</a:t>
              </a:r>
              <a:r>
                <a:rPr lang="en-US" altLang="zh-CN" baseline="-30000">
                  <a:solidFill>
                    <a:srgbClr val="000000"/>
                  </a:solidFill>
                  <a:cs typeface="Times New Roman" pitchFamily="18" charset="0"/>
                </a:rPr>
                <a:t>u</a:t>
              </a:r>
              <a:r>
                <a:rPr lang="zh-CN" altLang="en-US">
                  <a:solidFill>
                    <a:srgbClr val="000000"/>
                  </a:solidFill>
                  <a:cs typeface="Times New Roman" pitchFamily="18" charset="0"/>
                </a:rPr>
                <a:t>元的不足损失。试确定该商品的最佳进货量。</a:t>
              </a:r>
            </a:p>
          </p:txBody>
        </p:sp>
        <p:graphicFrame>
          <p:nvGraphicFramePr>
            <p:cNvPr id="67589" name="Object 5"/>
            <p:cNvGraphicFramePr>
              <a:graphicFrameLocks noChangeAspect="1"/>
            </p:cNvGraphicFramePr>
            <p:nvPr/>
          </p:nvGraphicFramePr>
          <p:xfrm>
            <a:off x="884" y="527"/>
            <a:ext cx="182" cy="226"/>
          </p:xfrm>
          <a:graphic>
            <a:graphicData uri="http://schemas.openxmlformats.org/presentationml/2006/ole">
              <mc:AlternateContent xmlns:mc="http://schemas.openxmlformats.org/markup-compatibility/2006">
                <mc:Choice xmlns:v="urn:schemas-microsoft-com:vml" Requires="v">
                  <p:oleObj spid="_x0000_s156672" r:id="rId3" imgW="126725" imgH="177415" progId="Equation.DSMT4">
                    <p:embed/>
                  </p:oleObj>
                </mc:Choice>
                <mc:Fallback>
                  <p:oleObj r:id="rId3" imgW="126725" imgH="17741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527"/>
                          <a:ext cx="182"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1" name="Object 7"/>
            <p:cNvGraphicFramePr>
              <a:graphicFrameLocks noChangeAspect="1"/>
            </p:cNvGraphicFramePr>
            <p:nvPr/>
          </p:nvGraphicFramePr>
          <p:xfrm>
            <a:off x="1383" y="528"/>
            <a:ext cx="182" cy="226"/>
          </p:xfrm>
          <a:graphic>
            <a:graphicData uri="http://schemas.openxmlformats.org/presentationml/2006/ole">
              <mc:AlternateContent xmlns:mc="http://schemas.openxmlformats.org/markup-compatibility/2006">
                <mc:Choice xmlns:v="urn:schemas-microsoft-com:vml" Requires="v">
                  <p:oleObj spid="_x0000_s156673" r:id="rId5" imgW="126725" imgH="177415" progId="Equation.DSMT4">
                    <p:embed/>
                  </p:oleObj>
                </mc:Choice>
                <mc:Fallback>
                  <p:oleObj r:id="rId5" imgW="126725" imgH="177415"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 y="528"/>
                          <a:ext cx="182"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3" name="Object 9"/>
            <p:cNvGraphicFramePr>
              <a:graphicFrameLocks noChangeAspect="1"/>
            </p:cNvGraphicFramePr>
            <p:nvPr/>
          </p:nvGraphicFramePr>
          <p:xfrm>
            <a:off x="1746" y="483"/>
            <a:ext cx="182" cy="226"/>
          </p:xfrm>
          <a:graphic>
            <a:graphicData uri="http://schemas.openxmlformats.org/presentationml/2006/ole">
              <mc:AlternateContent xmlns:mc="http://schemas.openxmlformats.org/markup-compatibility/2006">
                <mc:Choice xmlns:v="urn:schemas-microsoft-com:vml" Requires="v">
                  <p:oleObj spid="_x0000_s156674" r:id="rId6" imgW="126725" imgH="177415" progId="Equation.DSMT4">
                    <p:embed/>
                  </p:oleObj>
                </mc:Choice>
                <mc:Fallback>
                  <p:oleObj r:id="rId6" imgW="126725" imgH="177415"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483"/>
                          <a:ext cx="182"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4" name="Object 10"/>
            <p:cNvGraphicFramePr>
              <a:graphicFrameLocks noChangeAspect="1"/>
            </p:cNvGraphicFramePr>
            <p:nvPr/>
          </p:nvGraphicFramePr>
          <p:xfrm>
            <a:off x="2290" y="482"/>
            <a:ext cx="182" cy="226"/>
          </p:xfrm>
          <a:graphic>
            <a:graphicData uri="http://schemas.openxmlformats.org/presentationml/2006/ole">
              <mc:AlternateContent xmlns:mc="http://schemas.openxmlformats.org/markup-compatibility/2006">
                <mc:Choice xmlns:v="urn:schemas-microsoft-com:vml" Requires="v">
                  <p:oleObj spid="_x0000_s156675" r:id="rId7" imgW="126725" imgH="177415" progId="Equation.DSMT4">
                    <p:embed/>
                  </p:oleObj>
                </mc:Choice>
                <mc:Fallback>
                  <p:oleObj r:id="rId7" imgW="126725" imgH="177415"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 y="482"/>
                          <a:ext cx="182"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5" name="Object 11"/>
            <p:cNvGraphicFramePr>
              <a:graphicFrameLocks noChangeAspect="1"/>
            </p:cNvGraphicFramePr>
            <p:nvPr/>
          </p:nvGraphicFramePr>
          <p:xfrm>
            <a:off x="3288" y="482"/>
            <a:ext cx="182" cy="226"/>
          </p:xfrm>
          <a:graphic>
            <a:graphicData uri="http://schemas.openxmlformats.org/presentationml/2006/ole">
              <mc:AlternateContent xmlns:mc="http://schemas.openxmlformats.org/markup-compatibility/2006">
                <mc:Choice xmlns:v="urn:schemas-microsoft-com:vml" Requires="v">
                  <p:oleObj spid="_x0000_s156676" r:id="rId8" imgW="126725" imgH="177415" progId="Equation.DSMT4">
                    <p:embed/>
                  </p:oleObj>
                </mc:Choice>
                <mc:Fallback>
                  <p:oleObj r:id="rId8" imgW="126725" imgH="177415"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 y="482"/>
                          <a:ext cx="182"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6" name="Object 12"/>
            <p:cNvGraphicFramePr>
              <a:graphicFrameLocks noChangeAspect="1"/>
            </p:cNvGraphicFramePr>
            <p:nvPr/>
          </p:nvGraphicFramePr>
          <p:xfrm>
            <a:off x="521" y="709"/>
            <a:ext cx="227" cy="213"/>
          </p:xfrm>
          <a:graphic>
            <a:graphicData uri="http://schemas.openxmlformats.org/presentationml/2006/ole">
              <mc:AlternateContent xmlns:mc="http://schemas.openxmlformats.org/markup-compatibility/2006">
                <mc:Choice xmlns:v="urn:schemas-microsoft-com:vml" Requires="v">
                  <p:oleObj spid="_x0000_s156677" r:id="rId9" imgW="152334" imgH="139639" progId="Equation.DSMT4">
                    <p:embed/>
                  </p:oleObj>
                </mc:Choice>
                <mc:Fallback>
                  <p:oleObj r:id="rId9" imgW="152334" imgH="139639"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 y="709"/>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8" name="Object 14"/>
            <p:cNvGraphicFramePr>
              <a:graphicFrameLocks noChangeAspect="1"/>
            </p:cNvGraphicFramePr>
            <p:nvPr/>
          </p:nvGraphicFramePr>
          <p:xfrm>
            <a:off x="1927" y="709"/>
            <a:ext cx="227" cy="213"/>
          </p:xfrm>
          <a:graphic>
            <a:graphicData uri="http://schemas.openxmlformats.org/presentationml/2006/ole">
              <mc:AlternateContent xmlns:mc="http://schemas.openxmlformats.org/markup-compatibility/2006">
                <mc:Choice xmlns:v="urn:schemas-microsoft-com:vml" Requires="v">
                  <p:oleObj spid="_x0000_s156678" r:id="rId11" imgW="152334" imgH="139639" progId="Equation.DSMT4">
                    <p:embed/>
                  </p:oleObj>
                </mc:Choice>
                <mc:Fallback>
                  <p:oleObj r:id="rId11" imgW="152334" imgH="139639"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7" y="709"/>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9" name="Object 15"/>
            <p:cNvGraphicFramePr>
              <a:graphicFrameLocks noChangeAspect="1"/>
            </p:cNvGraphicFramePr>
            <p:nvPr/>
          </p:nvGraphicFramePr>
          <p:xfrm>
            <a:off x="2285" y="663"/>
            <a:ext cx="187" cy="272"/>
          </p:xfrm>
          <a:graphic>
            <a:graphicData uri="http://schemas.openxmlformats.org/presentationml/2006/ole">
              <mc:AlternateContent xmlns:mc="http://schemas.openxmlformats.org/markup-compatibility/2006">
                <mc:Choice xmlns:v="urn:schemas-microsoft-com:vml" Requires="v">
                  <p:oleObj spid="_x0000_s156679" r:id="rId12" imgW="126725" imgH="177415" progId="Equation.DSMT4">
                    <p:embed/>
                  </p:oleObj>
                </mc:Choice>
                <mc:Fallback>
                  <p:oleObj r:id="rId12" imgW="126725" imgH="177415"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 y="663"/>
                          <a:ext cx="18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01" name="Object 17"/>
            <p:cNvGraphicFramePr>
              <a:graphicFrameLocks noChangeAspect="1"/>
            </p:cNvGraphicFramePr>
            <p:nvPr/>
          </p:nvGraphicFramePr>
          <p:xfrm>
            <a:off x="1837" y="890"/>
            <a:ext cx="227" cy="213"/>
          </p:xfrm>
          <a:graphic>
            <a:graphicData uri="http://schemas.openxmlformats.org/presentationml/2006/ole">
              <mc:AlternateContent xmlns:mc="http://schemas.openxmlformats.org/markup-compatibility/2006">
                <mc:Choice xmlns:v="urn:schemas-microsoft-com:vml" Requires="v">
                  <p:oleObj spid="_x0000_s156680" r:id="rId13" imgW="152334" imgH="139639" progId="Equation.DSMT4">
                    <p:embed/>
                  </p:oleObj>
                </mc:Choice>
                <mc:Fallback>
                  <p:oleObj r:id="rId13" imgW="152334" imgH="139639"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7" y="890"/>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02" name="Object 18"/>
            <p:cNvGraphicFramePr>
              <a:graphicFrameLocks noChangeAspect="1"/>
            </p:cNvGraphicFramePr>
            <p:nvPr/>
          </p:nvGraphicFramePr>
          <p:xfrm>
            <a:off x="2154" y="845"/>
            <a:ext cx="186" cy="272"/>
          </p:xfrm>
          <a:graphic>
            <a:graphicData uri="http://schemas.openxmlformats.org/presentationml/2006/ole">
              <mc:AlternateContent xmlns:mc="http://schemas.openxmlformats.org/markup-compatibility/2006">
                <mc:Choice xmlns:v="urn:schemas-microsoft-com:vml" Requires="v">
                  <p:oleObj spid="_x0000_s156681" r:id="rId14" imgW="126725" imgH="177415" progId="Equation.DSMT4">
                    <p:embed/>
                  </p:oleObj>
                </mc:Choice>
                <mc:Fallback>
                  <p:oleObj r:id="rId14" imgW="126725" imgH="177415"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845"/>
                          <a:ext cx="186"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7624" name="Rectangle 40"/>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7626" name="Rectangle 42"/>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7640" name="Rectangle 56"/>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7647" name="Group 63"/>
          <p:cNvGrpSpPr>
            <a:grpSpLocks/>
          </p:cNvGrpSpPr>
          <p:nvPr/>
        </p:nvGrpSpPr>
        <p:grpSpPr bwMode="auto">
          <a:xfrm>
            <a:off x="447675" y="2079625"/>
            <a:ext cx="7724775" cy="701675"/>
            <a:chOff x="282" y="1433"/>
            <a:chExt cx="4866" cy="442"/>
          </a:xfrm>
        </p:grpSpPr>
        <p:sp>
          <p:nvSpPr>
            <p:cNvPr id="67622" name="Text Box 38"/>
            <p:cNvSpPr txBox="1">
              <a:spLocks noChangeArrowheads="1"/>
            </p:cNvSpPr>
            <p:nvPr/>
          </p:nvSpPr>
          <p:spPr bwMode="auto">
            <a:xfrm>
              <a:off x="282" y="1433"/>
              <a:ext cx="486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解：当     ≥     时，将有过量损失</a:t>
              </a:r>
              <a:r>
                <a:rPr lang="en-US" altLang="zh-CN" i="1">
                  <a:solidFill>
                    <a:srgbClr val="000000"/>
                  </a:solidFill>
                </a:rPr>
                <a:t>k</a:t>
              </a:r>
              <a:r>
                <a:rPr lang="en-US" altLang="zh-CN" baseline="-30000">
                  <a:solidFill>
                    <a:srgbClr val="000000"/>
                  </a:solidFill>
                </a:rPr>
                <a:t>0</a:t>
              </a:r>
              <a:r>
                <a:rPr lang="zh-CN" altLang="en-US">
                  <a:solidFill>
                    <a:srgbClr val="000000"/>
                  </a:solidFill>
                </a:rPr>
                <a:t>（     －     ）；当     </a:t>
              </a:r>
              <a:r>
                <a:rPr lang="en-US" altLang="zh-CN">
                  <a:solidFill>
                    <a:srgbClr val="000000"/>
                  </a:solidFill>
                </a:rPr>
                <a:t>&lt;     </a:t>
              </a:r>
              <a:r>
                <a:rPr lang="zh-CN" altLang="en-US">
                  <a:solidFill>
                    <a:srgbClr val="000000"/>
                  </a:solidFill>
                </a:rPr>
                <a:t>时，将有不足损失</a:t>
              </a:r>
              <a:r>
                <a:rPr lang="en-US" altLang="zh-CN" i="1">
                  <a:solidFill>
                    <a:srgbClr val="000000"/>
                  </a:solidFill>
                </a:rPr>
                <a:t>k</a:t>
              </a:r>
              <a:r>
                <a:rPr lang="en-US" altLang="zh-CN" i="1" baseline="-30000">
                  <a:solidFill>
                    <a:srgbClr val="000000"/>
                  </a:solidFill>
                </a:rPr>
                <a:t>u</a:t>
              </a:r>
              <a:r>
                <a:rPr lang="zh-CN" altLang="en-US">
                  <a:solidFill>
                    <a:srgbClr val="000000"/>
                  </a:solidFill>
                </a:rPr>
                <a:t>（     －     ）。故总期望损失为</a:t>
              </a:r>
            </a:p>
          </p:txBody>
        </p:sp>
        <p:graphicFrame>
          <p:nvGraphicFramePr>
            <p:cNvPr id="67623" name="Object 39"/>
            <p:cNvGraphicFramePr>
              <a:graphicFrameLocks noChangeAspect="1"/>
            </p:cNvGraphicFramePr>
            <p:nvPr/>
          </p:nvGraphicFramePr>
          <p:xfrm>
            <a:off x="839" y="1480"/>
            <a:ext cx="182" cy="171"/>
          </p:xfrm>
          <a:graphic>
            <a:graphicData uri="http://schemas.openxmlformats.org/presentationml/2006/ole">
              <mc:AlternateContent xmlns:mc="http://schemas.openxmlformats.org/markup-compatibility/2006">
                <mc:Choice xmlns:v="urn:schemas-microsoft-com:vml" Requires="v">
                  <p:oleObj spid="_x0000_s156682" r:id="rId15" imgW="152334" imgH="139639" progId="Equation.DSMT4">
                    <p:embed/>
                  </p:oleObj>
                </mc:Choice>
                <mc:Fallback>
                  <p:oleObj r:id="rId15" imgW="152334" imgH="139639" progId="Equation.DSMT4">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9" y="1480"/>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25" name="Object 41"/>
            <p:cNvGraphicFramePr>
              <a:graphicFrameLocks noChangeAspect="1"/>
            </p:cNvGraphicFramePr>
            <p:nvPr/>
          </p:nvGraphicFramePr>
          <p:xfrm>
            <a:off x="1213" y="1434"/>
            <a:ext cx="156" cy="227"/>
          </p:xfrm>
          <a:graphic>
            <a:graphicData uri="http://schemas.openxmlformats.org/presentationml/2006/ole">
              <mc:AlternateContent xmlns:mc="http://schemas.openxmlformats.org/markup-compatibility/2006">
                <mc:Choice xmlns:v="urn:schemas-microsoft-com:vml" Requires="v">
                  <p:oleObj spid="_x0000_s156683" r:id="rId16" imgW="126725" imgH="177415" progId="Equation.DSMT4">
                    <p:embed/>
                  </p:oleObj>
                </mc:Choice>
                <mc:Fallback>
                  <p:oleObj r:id="rId16" imgW="126725" imgH="177415" progId="Equation.DSMT4">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3" y="1434"/>
                          <a:ext cx="15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29" name="Object 45"/>
            <p:cNvGraphicFramePr>
              <a:graphicFrameLocks noChangeAspect="1"/>
            </p:cNvGraphicFramePr>
            <p:nvPr/>
          </p:nvGraphicFramePr>
          <p:xfrm>
            <a:off x="2970" y="1480"/>
            <a:ext cx="182" cy="171"/>
          </p:xfrm>
          <a:graphic>
            <a:graphicData uri="http://schemas.openxmlformats.org/presentationml/2006/ole">
              <mc:AlternateContent xmlns:mc="http://schemas.openxmlformats.org/markup-compatibility/2006">
                <mc:Choice xmlns:v="urn:schemas-microsoft-com:vml" Requires="v">
                  <p:oleObj spid="_x0000_s156684" r:id="rId17" imgW="152334" imgH="139639" progId="Equation.DSMT4">
                    <p:embed/>
                  </p:oleObj>
                </mc:Choice>
                <mc:Fallback>
                  <p:oleObj r:id="rId17" imgW="152334" imgH="139639" progId="Equation.DSMT4">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0" y="1480"/>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32" name="Object 48"/>
            <p:cNvGraphicFramePr>
              <a:graphicFrameLocks noChangeAspect="1"/>
            </p:cNvGraphicFramePr>
            <p:nvPr/>
          </p:nvGraphicFramePr>
          <p:xfrm>
            <a:off x="3379" y="1434"/>
            <a:ext cx="156" cy="227"/>
          </p:xfrm>
          <a:graphic>
            <a:graphicData uri="http://schemas.openxmlformats.org/presentationml/2006/ole">
              <mc:AlternateContent xmlns:mc="http://schemas.openxmlformats.org/markup-compatibility/2006">
                <mc:Choice xmlns:v="urn:schemas-microsoft-com:vml" Requires="v">
                  <p:oleObj spid="_x0000_s156685" r:id="rId18" imgW="126725" imgH="177415" progId="Equation.DSMT4">
                    <p:embed/>
                  </p:oleObj>
                </mc:Choice>
                <mc:Fallback>
                  <p:oleObj r:id="rId18" imgW="126725" imgH="177415" progId="Equation.DSMT4">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 y="1434"/>
                          <a:ext cx="15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35" name="Object 51"/>
            <p:cNvGraphicFramePr>
              <a:graphicFrameLocks noChangeAspect="1"/>
            </p:cNvGraphicFramePr>
            <p:nvPr/>
          </p:nvGraphicFramePr>
          <p:xfrm>
            <a:off x="4014" y="1480"/>
            <a:ext cx="182" cy="171"/>
          </p:xfrm>
          <a:graphic>
            <a:graphicData uri="http://schemas.openxmlformats.org/presentationml/2006/ole">
              <mc:AlternateContent xmlns:mc="http://schemas.openxmlformats.org/markup-compatibility/2006">
                <mc:Choice xmlns:v="urn:schemas-microsoft-com:vml" Requires="v">
                  <p:oleObj spid="_x0000_s156686" r:id="rId19" imgW="152334" imgH="139639" progId="Equation.DSMT4">
                    <p:embed/>
                  </p:oleObj>
                </mc:Choice>
                <mc:Fallback>
                  <p:oleObj r:id="rId19" imgW="152334" imgH="139639" progId="Equation.DSMT4">
                    <p:embed/>
                    <p:pic>
                      <p:nvPicPr>
                        <p:cNvPr id="0" name="Object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4" y="1480"/>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38" name="Object 54"/>
            <p:cNvGraphicFramePr>
              <a:graphicFrameLocks noChangeAspect="1"/>
            </p:cNvGraphicFramePr>
            <p:nvPr/>
          </p:nvGraphicFramePr>
          <p:xfrm>
            <a:off x="4332" y="1434"/>
            <a:ext cx="156" cy="227"/>
          </p:xfrm>
          <a:graphic>
            <a:graphicData uri="http://schemas.openxmlformats.org/presentationml/2006/ole">
              <mc:AlternateContent xmlns:mc="http://schemas.openxmlformats.org/markup-compatibility/2006">
                <mc:Choice xmlns:v="urn:schemas-microsoft-com:vml" Requires="v">
                  <p:oleObj spid="_x0000_s156687" r:id="rId20" imgW="126725" imgH="177415" progId="Equation.DSMT4">
                    <p:embed/>
                  </p:oleObj>
                </mc:Choice>
                <mc:Fallback>
                  <p:oleObj r:id="rId20" imgW="126725" imgH="177415" progId="Equation.DSMT4">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 y="1434"/>
                          <a:ext cx="15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43" name="Object 59"/>
            <p:cNvGraphicFramePr>
              <a:graphicFrameLocks noChangeAspect="1"/>
            </p:cNvGraphicFramePr>
            <p:nvPr/>
          </p:nvGraphicFramePr>
          <p:xfrm>
            <a:off x="1429" y="1616"/>
            <a:ext cx="156" cy="227"/>
          </p:xfrm>
          <a:graphic>
            <a:graphicData uri="http://schemas.openxmlformats.org/presentationml/2006/ole">
              <mc:AlternateContent xmlns:mc="http://schemas.openxmlformats.org/markup-compatibility/2006">
                <mc:Choice xmlns:v="urn:schemas-microsoft-com:vml" Requires="v">
                  <p:oleObj spid="_x0000_s156688" r:id="rId21" imgW="126725" imgH="177415" progId="Equation.DSMT4">
                    <p:embed/>
                  </p:oleObj>
                </mc:Choice>
                <mc:Fallback>
                  <p:oleObj r:id="rId21" imgW="126725" imgH="177415" progId="Equation.DSMT4">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9" y="1616"/>
                          <a:ext cx="15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46" name="Object 62"/>
            <p:cNvGraphicFramePr>
              <a:graphicFrameLocks noChangeAspect="1"/>
            </p:cNvGraphicFramePr>
            <p:nvPr/>
          </p:nvGraphicFramePr>
          <p:xfrm>
            <a:off x="1836" y="1661"/>
            <a:ext cx="182" cy="171"/>
          </p:xfrm>
          <a:graphic>
            <a:graphicData uri="http://schemas.openxmlformats.org/presentationml/2006/ole">
              <mc:AlternateContent xmlns:mc="http://schemas.openxmlformats.org/markup-compatibility/2006">
                <mc:Choice xmlns:v="urn:schemas-microsoft-com:vml" Requires="v">
                  <p:oleObj spid="_x0000_s156689" r:id="rId22" imgW="152334" imgH="139639" progId="Equation.DSMT4">
                    <p:embed/>
                  </p:oleObj>
                </mc:Choice>
                <mc:Fallback>
                  <p:oleObj r:id="rId22" imgW="152334" imgH="139639" progId="Equation.DSMT4">
                    <p:embed/>
                    <p:pic>
                      <p:nvPicPr>
                        <p:cNvPr id="0" name="Object 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6" y="1661"/>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7649" name="Rectangle 65"/>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7648" name="Object 64"/>
          <p:cNvGraphicFramePr>
            <a:graphicFrameLocks noChangeAspect="1"/>
          </p:cNvGraphicFramePr>
          <p:nvPr/>
        </p:nvGraphicFramePr>
        <p:xfrm>
          <a:off x="900113" y="2636838"/>
          <a:ext cx="4608512" cy="820737"/>
        </p:xfrm>
        <a:graphic>
          <a:graphicData uri="http://schemas.openxmlformats.org/presentationml/2006/ole">
            <mc:AlternateContent xmlns:mc="http://schemas.openxmlformats.org/markup-compatibility/2006">
              <mc:Choice xmlns:v="urn:schemas-microsoft-com:vml" Requires="v">
                <p:oleObj spid="_x0000_s156690" r:id="rId23" imgW="2616200" imgH="469900" progId="Equation.DSMT4">
                  <p:embed/>
                </p:oleObj>
              </mc:Choice>
              <mc:Fallback>
                <p:oleObj r:id="rId23" imgW="2616200" imgH="469900" progId="Equation.DSMT4">
                  <p:embed/>
                  <p:pic>
                    <p:nvPicPr>
                      <p:cNvPr id="0" name="Object 6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00113" y="2636838"/>
                        <a:ext cx="4608512"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52" name="Rectangle 68"/>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7653" name="Group 69"/>
          <p:cNvGrpSpPr>
            <a:grpSpLocks/>
          </p:cNvGrpSpPr>
          <p:nvPr/>
        </p:nvGrpSpPr>
        <p:grpSpPr bwMode="auto">
          <a:xfrm>
            <a:off x="468313" y="3429000"/>
            <a:ext cx="3395662" cy="396875"/>
            <a:chOff x="509" y="2295"/>
            <a:chExt cx="2139" cy="250"/>
          </a:xfrm>
        </p:grpSpPr>
        <p:sp>
          <p:nvSpPr>
            <p:cNvPr id="67650" name="Text Box 66"/>
            <p:cNvSpPr txBox="1">
              <a:spLocks noChangeArrowheads="1"/>
            </p:cNvSpPr>
            <p:nvPr/>
          </p:nvSpPr>
          <p:spPr bwMode="auto">
            <a:xfrm>
              <a:off x="509" y="2295"/>
              <a:ext cx="21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若     </a:t>
              </a:r>
              <a:r>
                <a:rPr lang="zh-CN" altLang="en-US" baseline="30000">
                  <a:solidFill>
                    <a:srgbClr val="000000"/>
                  </a:solidFill>
                </a:rPr>
                <a:t>*</a:t>
              </a:r>
              <a:r>
                <a:rPr lang="zh-CN" altLang="en-US">
                  <a:solidFill>
                    <a:srgbClr val="000000"/>
                  </a:solidFill>
                </a:rPr>
                <a:t>为最优进货量，则必有</a:t>
              </a:r>
            </a:p>
          </p:txBody>
        </p:sp>
        <p:graphicFrame>
          <p:nvGraphicFramePr>
            <p:cNvPr id="67651" name="Object 67"/>
            <p:cNvGraphicFramePr>
              <a:graphicFrameLocks noChangeAspect="1"/>
            </p:cNvGraphicFramePr>
            <p:nvPr/>
          </p:nvGraphicFramePr>
          <p:xfrm>
            <a:off x="793" y="2352"/>
            <a:ext cx="182" cy="171"/>
          </p:xfrm>
          <a:graphic>
            <a:graphicData uri="http://schemas.openxmlformats.org/presentationml/2006/ole">
              <mc:AlternateContent xmlns:mc="http://schemas.openxmlformats.org/markup-compatibility/2006">
                <mc:Choice xmlns:v="urn:schemas-microsoft-com:vml" Requires="v">
                  <p:oleObj spid="_x0000_s156691" r:id="rId25" imgW="152334" imgH="139639" progId="Equation.DSMT4">
                    <p:embed/>
                  </p:oleObj>
                </mc:Choice>
                <mc:Fallback>
                  <p:oleObj r:id="rId25" imgW="152334" imgH="139639" progId="Equation.DSMT4">
                    <p:embed/>
                    <p:pic>
                      <p:nvPicPr>
                        <p:cNvPr id="0" name="Object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3" y="2352"/>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7655" name="Rectangle 7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7662"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7663" name="Group 79"/>
          <p:cNvGrpSpPr>
            <a:grpSpLocks/>
          </p:cNvGrpSpPr>
          <p:nvPr/>
        </p:nvGrpSpPr>
        <p:grpSpPr bwMode="auto">
          <a:xfrm>
            <a:off x="684213" y="4005263"/>
            <a:ext cx="3311525" cy="431800"/>
            <a:chOff x="431" y="2523"/>
            <a:chExt cx="2086" cy="272"/>
          </a:xfrm>
        </p:grpSpPr>
        <p:graphicFrame>
          <p:nvGraphicFramePr>
            <p:cNvPr id="67654" name="Object 70"/>
            <p:cNvGraphicFramePr>
              <a:graphicFrameLocks noChangeAspect="1"/>
            </p:cNvGraphicFramePr>
            <p:nvPr/>
          </p:nvGraphicFramePr>
          <p:xfrm>
            <a:off x="431" y="2523"/>
            <a:ext cx="861" cy="272"/>
          </p:xfrm>
          <a:graphic>
            <a:graphicData uri="http://schemas.openxmlformats.org/presentationml/2006/ole">
              <mc:AlternateContent xmlns:mc="http://schemas.openxmlformats.org/markup-compatibility/2006">
                <mc:Choice xmlns:v="urn:schemas-microsoft-com:vml" Requires="v">
                  <p:oleObj spid="_x0000_s156692" r:id="rId26" imgW="723586" imgH="228501" progId="Equation.DSMT4">
                    <p:embed/>
                  </p:oleObj>
                </mc:Choice>
                <mc:Fallback>
                  <p:oleObj r:id="rId26" imgW="723586" imgH="228501" progId="Equation.DSMT4">
                    <p:embed/>
                    <p:pic>
                      <p:nvPicPr>
                        <p:cNvPr id="0" name="Object 7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1" y="2523"/>
                          <a:ext cx="86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60" name="Rectangle 76"/>
            <p:cNvSpPr>
              <a:spLocks noChangeArrowheads="1"/>
            </p:cNvSpPr>
            <p:nvPr/>
          </p:nvSpPr>
          <p:spPr bwMode="auto">
            <a:xfrm>
              <a:off x="1383" y="2523"/>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且</a:t>
              </a:r>
              <a:r>
                <a:rPr lang="zh-CN" altLang="en-US"/>
                <a:t> </a:t>
              </a:r>
            </a:p>
          </p:txBody>
        </p:sp>
        <p:graphicFrame>
          <p:nvGraphicFramePr>
            <p:cNvPr id="67661" name="Object 77"/>
            <p:cNvGraphicFramePr>
              <a:graphicFrameLocks noChangeAspect="1"/>
            </p:cNvGraphicFramePr>
            <p:nvPr/>
          </p:nvGraphicFramePr>
          <p:xfrm>
            <a:off x="1701" y="2537"/>
            <a:ext cx="816" cy="258"/>
          </p:xfrm>
          <a:graphic>
            <a:graphicData uri="http://schemas.openxmlformats.org/presentationml/2006/ole">
              <mc:AlternateContent xmlns:mc="http://schemas.openxmlformats.org/markup-compatibility/2006">
                <mc:Choice xmlns:v="urn:schemas-microsoft-com:vml" Requires="v">
                  <p:oleObj spid="_x0000_s156693" r:id="rId28" imgW="723586" imgH="228501" progId="Equation.DSMT4">
                    <p:embed/>
                  </p:oleObj>
                </mc:Choice>
                <mc:Fallback>
                  <p:oleObj r:id="rId28" imgW="723586" imgH="228501" progId="Equation.DSMT4">
                    <p:embed/>
                    <p:pic>
                      <p:nvPicPr>
                        <p:cNvPr id="0" name="Object 7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701" y="2537"/>
                          <a:ext cx="816"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7666" name="Rectangle 82"/>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7667" name="Group 83"/>
          <p:cNvGrpSpPr>
            <a:grpSpLocks/>
          </p:cNvGrpSpPr>
          <p:nvPr/>
        </p:nvGrpSpPr>
        <p:grpSpPr bwMode="auto">
          <a:xfrm>
            <a:off x="519113" y="4506913"/>
            <a:ext cx="5695950" cy="396875"/>
            <a:chOff x="327" y="2839"/>
            <a:chExt cx="3588" cy="250"/>
          </a:xfrm>
        </p:grpSpPr>
        <p:sp>
          <p:nvSpPr>
            <p:cNvPr id="67664" name="Text Box 80"/>
            <p:cNvSpPr txBox="1">
              <a:spLocks noChangeArrowheads="1"/>
            </p:cNvSpPr>
            <p:nvPr/>
          </p:nvSpPr>
          <p:spPr bwMode="auto">
            <a:xfrm>
              <a:off x="327" y="2839"/>
              <a:ext cx="35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由此经平凡的计算可以得出：最佳进货量     </a:t>
              </a:r>
              <a:r>
                <a:rPr lang="zh-CN" altLang="en-US" baseline="30000">
                  <a:solidFill>
                    <a:srgbClr val="000000"/>
                  </a:solidFill>
                </a:rPr>
                <a:t>*</a:t>
              </a:r>
              <a:r>
                <a:rPr lang="zh-CN" altLang="en-US">
                  <a:solidFill>
                    <a:srgbClr val="000000"/>
                  </a:solidFill>
                </a:rPr>
                <a:t>应使</a:t>
              </a:r>
            </a:p>
          </p:txBody>
        </p:sp>
        <p:graphicFrame>
          <p:nvGraphicFramePr>
            <p:cNvPr id="67665" name="Object 81"/>
            <p:cNvGraphicFramePr>
              <a:graphicFrameLocks noChangeAspect="1"/>
            </p:cNvGraphicFramePr>
            <p:nvPr/>
          </p:nvGraphicFramePr>
          <p:xfrm>
            <a:off x="3333" y="2886"/>
            <a:ext cx="182" cy="171"/>
          </p:xfrm>
          <a:graphic>
            <a:graphicData uri="http://schemas.openxmlformats.org/presentationml/2006/ole">
              <mc:AlternateContent xmlns:mc="http://schemas.openxmlformats.org/markup-compatibility/2006">
                <mc:Choice xmlns:v="urn:schemas-microsoft-com:vml" Requires="v">
                  <p:oleObj spid="_x0000_s156694" r:id="rId30" imgW="152334" imgH="139639" progId="Equation.DSMT4">
                    <p:embed/>
                  </p:oleObj>
                </mc:Choice>
                <mc:Fallback>
                  <p:oleObj r:id="rId30" imgW="152334" imgH="139639" progId="Equation.DSMT4">
                    <p:embed/>
                    <p:pic>
                      <p:nvPicPr>
                        <p:cNvPr id="0" name="Object 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3" y="2886"/>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7669" name="Rectangle 8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7668" name="Object 84"/>
          <p:cNvGraphicFramePr>
            <a:graphicFrameLocks noChangeAspect="1"/>
          </p:cNvGraphicFramePr>
          <p:nvPr/>
        </p:nvGraphicFramePr>
        <p:xfrm>
          <a:off x="684213" y="5013325"/>
          <a:ext cx="3168650" cy="822325"/>
        </p:xfrm>
        <a:graphic>
          <a:graphicData uri="http://schemas.openxmlformats.org/presentationml/2006/ole">
            <mc:AlternateContent xmlns:mc="http://schemas.openxmlformats.org/markup-compatibility/2006">
              <mc:Choice xmlns:v="urn:schemas-microsoft-com:vml" Requires="v">
                <p:oleObj spid="_x0000_s156695" r:id="rId31" imgW="1765300" imgH="457200" progId="Equation.DSMT4">
                  <p:embed/>
                </p:oleObj>
              </mc:Choice>
              <mc:Fallback>
                <p:oleObj r:id="rId31" imgW="1765300" imgH="457200" progId="Equation.DSMT4">
                  <p:embed/>
                  <p:pic>
                    <p:nvPicPr>
                      <p:cNvPr id="0" name="Object 8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84213" y="5013325"/>
                        <a:ext cx="316865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70" name="Rectangle 86"/>
          <p:cNvSpPr>
            <a:spLocks noChangeArrowheads="1"/>
          </p:cNvSpPr>
          <p:nvPr/>
        </p:nvSpPr>
        <p:spPr bwMode="auto">
          <a:xfrm>
            <a:off x="250825" y="5949950"/>
            <a:ext cx="3271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成立（推导过程从略）。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67603"/>
                                        </p:tgtEl>
                                        <p:attrNameLst>
                                          <p:attrName>style.visibility</p:attrName>
                                        </p:attrNameLst>
                                      </p:cBhvr>
                                      <p:to>
                                        <p:strVal val="visible"/>
                                      </p:to>
                                    </p:set>
                                    <p:anim calcmode="lin" valueType="num">
                                      <p:cBhvr additive="base">
                                        <p:cTn id="7" dur="500" fill="hold"/>
                                        <p:tgtEl>
                                          <p:spTgt spid="67603"/>
                                        </p:tgtEl>
                                        <p:attrNameLst>
                                          <p:attrName>ppt_x</p:attrName>
                                        </p:attrNameLst>
                                      </p:cBhvr>
                                      <p:tavLst>
                                        <p:tav tm="0">
                                          <p:val>
                                            <p:strVal val="0-#ppt_w/2"/>
                                          </p:val>
                                        </p:tav>
                                        <p:tav tm="100000">
                                          <p:val>
                                            <p:strVal val="#ppt_x"/>
                                          </p:val>
                                        </p:tav>
                                      </p:tavLst>
                                    </p:anim>
                                    <p:anim calcmode="lin" valueType="num">
                                      <p:cBhvr additive="base">
                                        <p:cTn id="8" dur="500" fill="hold"/>
                                        <p:tgtEl>
                                          <p:spTgt spid="676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7647"/>
                                        </p:tgtEl>
                                        <p:attrNameLst>
                                          <p:attrName>style.visibility</p:attrName>
                                        </p:attrNameLst>
                                      </p:cBhvr>
                                      <p:to>
                                        <p:strVal val="visible"/>
                                      </p:to>
                                    </p:set>
                                    <p:anim calcmode="lin" valueType="num">
                                      <p:cBhvr additive="base">
                                        <p:cTn id="13" dur="500" fill="hold"/>
                                        <p:tgtEl>
                                          <p:spTgt spid="67647"/>
                                        </p:tgtEl>
                                        <p:attrNameLst>
                                          <p:attrName>ppt_x</p:attrName>
                                        </p:attrNameLst>
                                      </p:cBhvr>
                                      <p:tavLst>
                                        <p:tav tm="0">
                                          <p:val>
                                            <p:strVal val="0-#ppt_w/2"/>
                                          </p:val>
                                        </p:tav>
                                        <p:tav tm="100000">
                                          <p:val>
                                            <p:strVal val="#ppt_x"/>
                                          </p:val>
                                        </p:tav>
                                      </p:tavLst>
                                    </p:anim>
                                    <p:anim calcmode="lin" valueType="num">
                                      <p:cBhvr additive="base">
                                        <p:cTn id="14" dur="500" fill="hold"/>
                                        <p:tgtEl>
                                          <p:spTgt spid="676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7648"/>
                                        </p:tgtEl>
                                        <p:attrNameLst>
                                          <p:attrName>style.visibility</p:attrName>
                                        </p:attrNameLst>
                                      </p:cBhvr>
                                      <p:to>
                                        <p:strVal val="visible"/>
                                      </p:to>
                                    </p:set>
                                    <p:anim calcmode="lin" valueType="num">
                                      <p:cBhvr additive="base">
                                        <p:cTn id="19" dur="500" fill="hold"/>
                                        <p:tgtEl>
                                          <p:spTgt spid="67648"/>
                                        </p:tgtEl>
                                        <p:attrNameLst>
                                          <p:attrName>ppt_x</p:attrName>
                                        </p:attrNameLst>
                                      </p:cBhvr>
                                      <p:tavLst>
                                        <p:tav tm="0">
                                          <p:val>
                                            <p:strVal val="0-#ppt_w/2"/>
                                          </p:val>
                                        </p:tav>
                                        <p:tav tm="100000">
                                          <p:val>
                                            <p:strVal val="#ppt_x"/>
                                          </p:val>
                                        </p:tav>
                                      </p:tavLst>
                                    </p:anim>
                                    <p:anim calcmode="lin" valueType="num">
                                      <p:cBhvr additive="base">
                                        <p:cTn id="20" dur="500" fill="hold"/>
                                        <p:tgtEl>
                                          <p:spTgt spid="676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7653"/>
                                        </p:tgtEl>
                                        <p:attrNameLst>
                                          <p:attrName>style.visibility</p:attrName>
                                        </p:attrNameLst>
                                      </p:cBhvr>
                                      <p:to>
                                        <p:strVal val="visible"/>
                                      </p:to>
                                    </p:set>
                                    <p:anim calcmode="lin" valueType="num">
                                      <p:cBhvr additive="base">
                                        <p:cTn id="25" dur="500" fill="hold"/>
                                        <p:tgtEl>
                                          <p:spTgt spid="67653"/>
                                        </p:tgtEl>
                                        <p:attrNameLst>
                                          <p:attrName>ppt_x</p:attrName>
                                        </p:attrNameLst>
                                      </p:cBhvr>
                                      <p:tavLst>
                                        <p:tav tm="0">
                                          <p:val>
                                            <p:strVal val="0-#ppt_w/2"/>
                                          </p:val>
                                        </p:tav>
                                        <p:tav tm="100000">
                                          <p:val>
                                            <p:strVal val="#ppt_x"/>
                                          </p:val>
                                        </p:tav>
                                      </p:tavLst>
                                    </p:anim>
                                    <p:anim calcmode="lin" valueType="num">
                                      <p:cBhvr additive="base">
                                        <p:cTn id="26" dur="500" fill="hold"/>
                                        <p:tgtEl>
                                          <p:spTgt spid="6765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7663"/>
                                        </p:tgtEl>
                                        <p:attrNameLst>
                                          <p:attrName>style.visibility</p:attrName>
                                        </p:attrNameLst>
                                      </p:cBhvr>
                                      <p:to>
                                        <p:strVal val="visible"/>
                                      </p:to>
                                    </p:set>
                                    <p:anim calcmode="lin" valueType="num">
                                      <p:cBhvr additive="base">
                                        <p:cTn id="31" dur="500" fill="hold"/>
                                        <p:tgtEl>
                                          <p:spTgt spid="67663"/>
                                        </p:tgtEl>
                                        <p:attrNameLst>
                                          <p:attrName>ppt_x</p:attrName>
                                        </p:attrNameLst>
                                      </p:cBhvr>
                                      <p:tavLst>
                                        <p:tav tm="0">
                                          <p:val>
                                            <p:strVal val="0-#ppt_w/2"/>
                                          </p:val>
                                        </p:tav>
                                        <p:tav tm="100000">
                                          <p:val>
                                            <p:strVal val="#ppt_x"/>
                                          </p:val>
                                        </p:tav>
                                      </p:tavLst>
                                    </p:anim>
                                    <p:anim calcmode="lin" valueType="num">
                                      <p:cBhvr additive="base">
                                        <p:cTn id="32" dur="500" fill="hold"/>
                                        <p:tgtEl>
                                          <p:spTgt spid="6766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7667"/>
                                        </p:tgtEl>
                                        <p:attrNameLst>
                                          <p:attrName>style.visibility</p:attrName>
                                        </p:attrNameLst>
                                      </p:cBhvr>
                                      <p:to>
                                        <p:strVal val="visible"/>
                                      </p:to>
                                    </p:set>
                                    <p:anim calcmode="lin" valueType="num">
                                      <p:cBhvr additive="base">
                                        <p:cTn id="37" dur="500" fill="hold"/>
                                        <p:tgtEl>
                                          <p:spTgt spid="67667"/>
                                        </p:tgtEl>
                                        <p:attrNameLst>
                                          <p:attrName>ppt_x</p:attrName>
                                        </p:attrNameLst>
                                      </p:cBhvr>
                                      <p:tavLst>
                                        <p:tav tm="0">
                                          <p:val>
                                            <p:strVal val="0-#ppt_w/2"/>
                                          </p:val>
                                        </p:tav>
                                        <p:tav tm="100000">
                                          <p:val>
                                            <p:strVal val="#ppt_x"/>
                                          </p:val>
                                        </p:tav>
                                      </p:tavLst>
                                    </p:anim>
                                    <p:anim calcmode="lin" valueType="num">
                                      <p:cBhvr additive="base">
                                        <p:cTn id="38" dur="500" fill="hold"/>
                                        <p:tgtEl>
                                          <p:spTgt spid="6766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67668"/>
                                        </p:tgtEl>
                                        <p:attrNameLst>
                                          <p:attrName>style.visibility</p:attrName>
                                        </p:attrNameLst>
                                      </p:cBhvr>
                                      <p:to>
                                        <p:strVal val="visible"/>
                                      </p:to>
                                    </p:set>
                                    <p:anim calcmode="lin" valueType="num">
                                      <p:cBhvr additive="base">
                                        <p:cTn id="43" dur="500" fill="hold"/>
                                        <p:tgtEl>
                                          <p:spTgt spid="67668"/>
                                        </p:tgtEl>
                                        <p:attrNameLst>
                                          <p:attrName>ppt_x</p:attrName>
                                        </p:attrNameLst>
                                      </p:cBhvr>
                                      <p:tavLst>
                                        <p:tav tm="0">
                                          <p:val>
                                            <p:strVal val="0-#ppt_w/2"/>
                                          </p:val>
                                        </p:tav>
                                        <p:tav tm="100000">
                                          <p:val>
                                            <p:strVal val="#ppt_x"/>
                                          </p:val>
                                        </p:tav>
                                      </p:tavLst>
                                    </p:anim>
                                    <p:anim calcmode="lin" valueType="num">
                                      <p:cBhvr additive="base">
                                        <p:cTn id="44" dur="500" fill="hold"/>
                                        <p:tgtEl>
                                          <p:spTgt spid="6766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7670"/>
                                        </p:tgtEl>
                                        <p:attrNameLst>
                                          <p:attrName>style.visibility</p:attrName>
                                        </p:attrNameLst>
                                      </p:cBhvr>
                                      <p:to>
                                        <p:strVal val="visible"/>
                                      </p:to>
                                    </p:set>
                                    <p:anim calcmode="lin" valueType="num">
                                      <p:cBhvr additive="base">
                                        <p:cTn id="49" dur="500" fill="hold"/>
                                        <p:tgtEl>
                                          <p:spTgt spid="67670"/>
                                        </p:tgtEl>
                                        <p:attrNameLst>
                                          <p:attrName>ppt_x</p:attrName>
                                        </p:attrNameLst>
                                      </p:cBhvr>
                                      <p:tavLst>
                                        <p:tav tm="0">
                                          <p:val>
                                            <p:strVal val="0-#ppt_w/2"/>
                                          </p:val>
                                        </p:tav>
                                        <p:tav tm="100000">
                                          <p:val>
                                            <p:strVal val="#ppt_x"/>
                                          </p:val>
                                        </p:tav>
                                      </p:tavLst>
                                    </p:anim>
                                    <p:anim calcmode="lin" valueType="num">
                                      <p:cBhvr additive="base">
                                        <p:cTn id="50" dur="500" fill="hold"/>
                                        <p:tgtEl>
                                          <p:spTgt spid="676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7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5"/>
          <p:cNvSpPr>
            <a:spLocks noChangeArrowheads="1"/>
          </p:cNvSpPr>
          <p:nvPr/>
        </p:nvSpPr>
        <p:spPr bwMode="auto">
          <a:xfrm>
            <a:off x="395288" y="549275"/>
            <a:ext cx="79422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8000"/>
                </a:solidFill>
              </a:rPr>
              <a:t>例</a:t>
            </a:r>
            <a:r>
              <a:rPr lang="en-US" altLang="zh-CN">
                <a:solidFill>
                  <a:srgbClr val="008000"/>
                </a:solidFill>
              </a:rPr>
              <a:t>8.12</a:t>
            </a:r>
            <a:r>
              <a:rPr lang="en-US" altLang="zh-CN">
                <a:latin typeface="Arial" charset="0"/>
              </a:rPr>
              <a:t>  </a:t>
            </a:r>
            <a:r>
              <a:rPr lang="zh-CN" altLang="en-US"/>
              <a:t>某烧鸡店每卖出一只烧鸡可赚</a:t>
            </a:r>
            <a:r>
              <a:rPr lang="en-US" altLang="zh-CN"/>
              <a:t>5</a:t>
            </a:r>
            <a:r>
              <a:rPr lang="zh-CN" altLang="en-US"/>
              <a:t>元，如出现过剩将于下午</a:t>
            </a:r>
            <a:r>
              <a:rPr lang="en-US" altLang="zh-CN"/>
              <a:t>5</a:t>
            </a:r>
            <a:r>
              <a:rPr lang="zh-CN" altLang="en-US"/>
              <a:t>点另作处理，每剩一只将损失</a:t>
            </a:r>
            <a:r>
              <a:rPr lang="en-US" altLang="zh-CN"/>
              <a:t>2.5</a:t>
            </a:r>
            <a:r>
              <a:rPr lang="zh-CN" altLang="en-US"/>
              <a:t>元。该店根据平时销售情况列出下表，试根据表</a:t>
            </a:r>
            <a:r>
              <a:rPr lang="en-US" altLang="zh-CN"/>
              <a:t>8.9</a:t>
            </a:r>
            <a:r>
              <a:rPr lang="zh-CN" altLang="en-US"/>
              <a:t>中提供的信息确定制作烧鸡的最佳数量并求该店销售烧鸡的最佳平均利润。</a:t>
            </a:r>
          </a:p>
        </p:txBody>
      </p:sp>
      <p:sp>
        <p:nvSpPr>
          <p:cNvPr id="146438" name="Rectangle 6"/>
          <p:cNvSpPr>
            <a:spLocks noChangeArrowheads="1"/>
          </p:cNvSpPr>
          <p:nvPr/>
        </p:nvSpPr>
        <p:spPr bwMode="auto">
          <a:xfrm>
            <a:off x="468313" y="1844675"/>
            <a:ext cx="1031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表</a:t>
            </a:r>
            <a:r>
              <a:rPr lang="en-US" altLang="zh-CN"/>
              <a:t>8.9</a:t>
            </a:r>
          </a:p>
        </p:txBody>
      </p:sp>
      <p:sp>
        <p:nvSpPr>
          <p:cNvPr id="146540" name="Rectangle 108"/>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6544" name="Group 112"/>
          <p:cNvGrpSpPr>
            <a:grpSpLocks/>
          </p:cNvGrpSpPr>
          <p:nvPr/>
        </p:nvGrpSpPr>
        <p:grpSpPr bwMode="auto">
          <a:xfrm>
            <a:off x="539750" y="2276475"/>
            <a:ext cx="7848600" cy="863600"/>
            <a:chOff x="385" y="1525"/>
            <a:chExt cx="4944" cy="544"/>
          </a:xfrm>
        </p:grpSpPr>
        <p:sp>
          <p:nvSpPr>
            <p:cNvPr id="146471" name="Rectangle 39"/>
            <p:cNvSpPr>
              <a:spLocks noChangeArrowheads="1"/>
            </p:cNvSpPr>
            <p:nvPr/>
          </p:nvSpPr>
          <p:spPr bwMode="auto">
            <a:xfrm>
              <a:off x="4623" y="1797"/>
              <a:ext cx="70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ltLang="zh-CN" sz="1600">
                  <a:latin typeface="Arial" charset="0"/>
                </a:rPr>
                <a:t>0.1</a:t>
              </a:r>
            </a:p>
          </p:txBody>
        </p:sp>
        <p:sp>
          <p:nvSpPr>
            <p:cNvPr id="146470" name="Rectangle 38"/>
            <p:cNvSpPr>
              <a:spLocks noChangeArrowheads="1"/>
            </p:cNvSpPr>
            <p:nvPr/>
          </p:nvSpPr>
          <p:spPr bwMode="auto">
            <a:xfrm>
              <a:off x="3916" y="1797"/>
              <a:ext cx="70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ltLang="zh-CN" sz="1600">
                  <a:latin typeface="Arial" charset="0"/>
                </a:rPr>
                <a:t>0.18</a:t>
              </a:r>
            </a:p>
          </p:txBody>
        </p:sp>
        <p:sp>
          <p:nvSpPr>
            <p:cNvPr id="146469" name="Rectangle 37"/>
            <p:cNvSpPr>
              <a:spLocks noChangeArrowheads="1"/>
            </p:cNvSpPr>
            <p:nvPr/>
          </p:nvSpPr>
          <p:spPr bwMode="auto">
            <a:xfrm>
              <a:off x="3210" y="1797"/>
              <a:ext cx="70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ltLang="zh-CN" sz="1600">
                  <a:latin typeface="Arial" charset="0"/>
                </a:rPr>
                <a:t>0.2</a:t>
              </a:r>
            </a:p>
          </p:txBody>
        </p:sp>
        <p:sp>
          <p:nvSpPr>
            <p:cNvPr id="146468" name="Rectangle 36"/>
            <p:cNvSpPr>
              <a:spLocks noChangeArrowheads="1"/>
            </p:cNvSpPr>
            <p:nvPr/>
          </p:nvSpPr>
          <p:spPr bwMode="auto">
            <a:xfrm>
              <a:off x="2504" y="1797"/>
              <a:ext cx="70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ltLang="zh-CN" sz="1600">
                  <a:latin typeface="Arial" charset="0"/>
                </a:rPr>
                <a:t>0.22</a:t>
              </a:r>
            </a:p>
          </p:txBody>
        </p:sp>
        <p:sp>
          <p:nvSpPr>
            <p:cNvPr id="146467" name="Rectangle 35"/>
            <p:cNvSpPr>
              <a:spLocks noChangeArrowheads="1"/>
            </p:cNvSpPr>
            <p:nvPr/>
          </p:nvSpPr>
          <p:spPr bwMode="auto">
            <a:xfrm>
              <a:off x="1798" y="1797"/>
              <a:ext cx="70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ltLang="zh-CN" sz="1600">
                  <a:latin typeface="Arial" charset="0"/>
                </a:rPr>
                <a:t>0.2</a:t>
              </a:r>
            </a:p>
          </p:txBody>
        </p:sp>
        <p:sp>
          <p:nvSpPr>
            <p:cNvPr id="146466" name="Rectangle 34"/>
            <p:cNvSpPr>
              <a:spLocks noChangeArrowheads="1"/>
            </p:cNvSpPr>
            <p:nvPr/>
          </p:nvSpPr>
          <p:spPr bwMode="auto">
            <a:xfrm>
              <a:off x="1091" y="1797"/>
              <a:ext cx="70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ltLang="zh-CN" sz="1600">
                  <a:latin typeface="Arial" charset="0"/>
                </a:rPr>
                <a:t>0.1</a:t>
              </a:r>
            </a:p>
          </p:txBody>
        </p:sp>
        <p:sp>
          <p:nvSpPr>
            <p:cNvPr id="146465" name="Rectangle 33"/>
            <p:cNvSpPr>
              <a:spLocks noChangeArrowheads="1"/>
            </p:cNvSpPr>
            <p:nvPr/>
          </p:nvSpPr>
          <p:spPr bwMode="auto">
            <a:xfrm>
              <a:off x="385" y="1797"/>
              <a:ext cx="70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zh-CN" altLang="en-US" sz="1600">
                  <a:solidFill>
                    <a:srgbClr val="000000"/>
                  </a:solidFill>
                  <a:cs typeface="Times New Roman" pitchFamily="18" charset="0"/>
                </a:rPr>
                <a:t>概率</a:t>
              </a:r>
              <a:r>
                <a:rPr lang="en-US" altLang="zh-CN" sz="1600" i="1">
                  <a:solidFill>
                    <a:srgbClr val="000000"/>
                  </a:solidFill>
                  <a:cs typeface="Times New Roman" pitchFamily="18" charset="0"/>
                </a:rPr>
                <a:t>P</a:t>
              </a:r>
              <a:r>
                <a:rPr lang="en-US" altLang="zh-CN" sz="1600">
                  <a:solidFill>
                    <a:srgbClr val="000000"/>
                  </a:solidFill>
                  <a:cs typeface="Times New Roman" pitchFamily="18" charset="0"/>
                </a:rPr>
                <a:t>(    )</a:t>
              </a:r>
              <a:r>
                <a:rPr lang="en-US" altLang="zh-CN" sz="1600">
                  <a:latin typeface="Arial" charset="0"/>
                </a:rPr>
                <a:t> </a:t>
              </a:r>
            </a:p>
          </p:txBody>
        </p:sp>
        <p:sp>
          <p:nvSpPr>
            <p:cNvPr id="146464" name="Rectangle 32"/>
            <p:cNvSpPr>
              <a:spLocks noChangeArrowheads="1"/>
            </p:cNvSpPr>
            <p:nvPr/>
          </p:nvSpPr>
          <p:spPr bwMode="auto">
            <a:xfrm>
              <a:off x="4623" y="1525"/>
              <a:ext cx="70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ltLang="zh-CN" sz="1600">
                  <a:latin typeface="Arial" charset="0"/>
                </a:rPr>
                <a:t>30</a:t>
              </a:r>
            </a:p>
          </p:txBody>
        </p:sp>
        <p:sp>
          <p:nvSpPr>
            <p:cNvPr id="146463" name="Rectangle 31"/>
            <p:cNvSpPr>
              <a:spLocks noChangeArrowheads="1"/>
            </p:cNvSpPr>
            <p:nvPr/>
          </p:nvSpPr>
          <p:spPr bwMode="auto">
            <a:xfrm>
              <a:off x="3916" y="1525"/>
              <a:ext cx="70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ltLang="zh-CN" sz="1600">
                  <a:latin typeface="Arial" charset="0"/>
                </a:rPr>
                <a:t>29</a:t>
              </a:r>
            </a:p>
          </p:txBody>
        </p:sp>
        <p:sp>
          <p:nvSpPr>
            <p:cNvPr id="146462" name="Rectangle 30"/>
            <p:cNvSpPr>
              <a:spLocks noChangeArrowheads="1"/>
            </p:cNvSpPr>
            <p:nvPr/>
          </p:nvSpPr>
          <p:spPr bwMode="auto">
            <a:xfrm>
              <a:off x="3210" y="1525"/>
              <a:ext cx="70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ltLang="zh-CN" sz="1600">
                  <a:latin typeface="Arial" charset="0"/>
                </a:rPr>
                <a:t>28</a:t>
              </a:r>
            </a:p>
          </p:txBody>
        </p:sp>
        <p:sp>
          <p:nvSpPr>
            <p:cNvPr id="146461" name="Rectangle 29"/>
            <p:cNvSpPr>
              <a:spLocks noChangeArrowheads="1"/>
            </p:cNvSpPr>
            <p:nvPr/>
          </p:nvSpPr>
          <p:spPr bwMode="auto">
            <a:xfrm>
              <a:off x="2504" y="1525"/>
              <a:ext cx="70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ltLang="zh-CN" sz="1600">
                  <a:latin typeface="Arial" charset="0"/>
                </a:rPr>
                <a:t>27</a:t>
              </a:r>
            </a:p>
          </p:txBody>
        </p:sp>
        <p:sp>
          <p:nvSpPr>
            <p:cNvPr id="146460" name="Rectangle 28"/>
            <p:cNvSpPr>
              <a:spLocks noChangeArrowheads="1"/>
            </p:cNvSpPr>
            <p:nvPr/>
          </p:nvSpPr>
          <p:spPr bwMode="auto">
            <a:xfrm>
              <a:off x="1798" y="1525"/>
              <a:ext cx="70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ltLang="zh-CN" sz="1600">
                  <a:latin typeface="Arial" charset="0"/>
                </a:rPr>
                <a:t>26</a:t>
              </a:r>
            </a:p>
          </p:txBody>
        </p:sp>
        <p:sp>
          <p:nvSpPr>
            <p:cNvPr id="146459" name="Rectangle 27"/>
            <p:cNvSpPr>
              <a:spLocks noChangeArrowheads="1"/>
            </p:cNvSpPr>
            <p:nvPr/>
          </p:nvSpPr>
          <p:spPr bwMode="auto">
            <a:xfrm>
              <a:off x="1091" y="1525"/>
              <a:ext cx="70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ltLang="zh-CN" sz="1600">
                  <a:latin typeface="Arial" charset="0"/>
                </a:rPr>
                <a:t>25</a:t>
              </a:r>
            </a:p>
          </p:txBody>
        </p:sp>
        <p:sp>
          <p:nvSpPr>
            <p:cNvPr id="146458" name="Rectangle 26"/>
            <p:cNvSpPr>
              <a:spLocks noChangeArrowheads="1"/>
            </p:cNvSpPr>
            <p:nvPr/>
          </p:nvSpPr>
          <p:spPr bwMode="auto">
            <a:xfrm>
              <a:off x="385" y="1525"/>
              <a:ext cx="70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bg2"/>
                </a:buClr>
                <a:buSzPct val="75000"/>
                <a:buFont typeface="Wingdings" pitchFamily="2" charset="2"/>
                <a:buNone/>
              </a:pPr>
              <a:r>
                <a:rPr lang="zh-CN" altLang="en-US" sz="1600">
                  <a:solidFill>
                    <a:srgbClr val="000000"/>
                  </a:solidFill>
                  <a:cs typeface="Times New Roman" pitchFamily="18" charset="0"/>
                </a:rPr>
                <a:t>需求量</a:t>
              </a:r>
              <a:r>
                <a:rPr lang="zh-CN" altLang="en-US" sz="1600">
                  <a:latin typeface="Arial" charset="0"/>
                </a:rPr>
                <a:t> </a:t>
              </a:r>
            </a:p>
          </p:txBody>
        </p:sp>
        <p:sp>
          <p:nvSpPr>
            <p:cNvPr id="146472" name="Line 40"/>
            <p:cNvSpPr>
              <a:spLocks noChangeShapeType="1"/>
            </p:cNvSpPr>
            <p:nvPr/>
          </p:nvSpPr>
          <p:spPr bwMode="auto">
            <a:xfrm>
              <a:off x="385" y="1525"/>
              <a:ext cx="494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73" name="Line 41"/>
            <p:cNvSpPr>
              <a:spLocks noChangeShapeType="1"/>
            </p:cNvSpPr>
            <p:nvPr/>
          </p:nvSpPr>
          <p:spPr bwMode="auto">
            <a:xfrm>
              <a:off x="385" y="2069"/>
              <a:ext cx="494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74" name="Line 42"/>
            <p:cNvSpPr>
              <a:spLocks noChangeShapeType="1"/>
            </p:cNvSpPr>
            <p:nvPr/>
          </p:nvSpPr>
          <p:spPr bwMode="auto">
            <a:xfrm>
              <a:off x="385" y="1525"/>
              <a:ext cx="0" cy="544"/>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75" name="Line 43"/>
            <p:cNvSpPr>
              <a:spLocks noChangeShapeType="1"/>
            </p:cNvSpPr>
            <p:nvPr/>
          </p:nvSpPr>
          <p:spPr bwMode="auto">
            <a:xfrm>
              <a:off x="5329" y="1525"/>
              <a:ext cx="0" cy="544"/>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78" name="Line 46"/>
            <p:cNvSpPr>
              <a:spLocks noChangeShapeType="1"/>
            </p:cNvSpPr>
            <p:nvPr/>
          </p:nvSpPr>
          <p:spPr bwMode="auto">
            <a:xfrm>
              <a:off x="385" y="1797"/>
              <a:ext cx="494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80" name="Line 48"/>
            <p:cNvSpPr>
              <a:spLocks noChangeShapeType="1"/>
            </p:cNvSpPr>
            <p:nvPr/>
          </p:nvSpPr>
          <p:spPr bwMode="auto">
            <a:xfrm>
              <a:off x="1091" y="1525"/>
              <a:ext cx="0" cy="544"/>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83" name="Line 51"/>
            <p:cNvSpPr>
              <a:spLocks noChangeShapeType="1"/>
            </p:cNvSpPr>
            <p:nvPr/>
          </p:nvSpPr>
          <p:spPr bwMode="auto">
            <a:xfrm>
              <a:off x="1798" y="1525"/>
              <a:ext cx="0" cy="544"/>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86" name="Line 54"/>
            <p:cNvSpPr>
              <a:spLocks noChangeShapeType="1"/>
            </p:cNvSpPr>
            <p:nvPr/>
          </p:nvSpPr>
          <p:spPr bwMode="auto">
            <a:xfrm>
              <a:off x="2504" y="1525"/>
              <a:ext cx="0" cy="544"/>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89" name="Line 57"/>
            <p:cNvSpPr>
              <a:spLocks noChangeShapeType="1"/>
            </p:cNvSpPr>
            <p:nvPr/>
          </p:nvSpPr>
          <p:spPr bwMode="auto">
            <a:xfrm>
              <a:off x="3210" y="1525"/>
              <a:ext cx="0" cy="544"/>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92" name="Line 60"/>
            <p:cNvSpPr>
              <a:spLocks noChangeShapeType="1"/>
            </p:cNvSpPr>
            <p:nvPr/>
          </p:nvSpPr>
          <p:spPr bwMode="auto">
            <a:xfrm>
              <a:off x="3916" y="1525"/>
              <a:ext cx="0" cy="544"/>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95" name="Line 63"/>
            <p:cNvSpPr>
              <a:spLocks noChangeShapeType="1"/>
            </p:cNvSpPr>
            <p:nvPr/>
          </p:nvSpPr>
          <p:spPr bwMode="auto">
            <a:xfrm>
              <a:off x="4623" y="1525"/>
              <a:ext cx="0" cy="544"/>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6539" name="Object 107"/>
            <p:cNvGraphicFramePr>
              <a:graphicFrameLocks noChangeAspect="1"/>
            </p:cNvGraphicFramePr>
            <p:nvPr/>
          </p:nvGraphicFramePr>
          <p:xfrm>
            <a:off x="930" y="1525"/>
            <a:ext cx="125" cy="182"/>
          </p:xfrm>
          <a:graphic>
            <a:graphicData uri="http://schemas.openxmlformats.org/presentationml/2006/ole">
              <mc:AlternateContent xmlns:mc="http://schemas.openxmlformats.org/markup-compatibility/2006">
                <mc:Choice xmlns:v="urn:schemas-microsoft-com:vml" Requires="v">
                  <p:oleObj spid="_x0000_s157696" r:id="rId3" imgW="126725" imgH="177415" progId="Equation.DSMT4">
                    <p:embed/>
                  </p:oleObj>
                </mc:Choice>
                <mc:Fallback>
                  <p:oleObj r:id="rId3" imgW="126725" imgH="177415" progId="Equation.DSMT4">
                    <p:embed/>
                    <p:pic>
                      <p:nvPicPr>
                        <p:cNvPr id="0" name="Object 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1525"/>
                          <a:ext cx="125"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543" name="Object 111"/>
            <p:cNvGraphicFramePr>
              <a:graphicFrameLocks noChangeAspect="1"/>
            </p:cNvGraphicFramePr>
            <p:nvPr/>
          </p:nvGraphicFramePr>
          <p:xfrm>
            <a:off x="839" y="1842"/>
            <a:ext cx="125" cy="182"/>
          </p:xfrm>
          <a:graphic>
            <a:graphicData uri="http://schemas.openxmlformats.org/presentationml/2006/ole">
              <mc:AlternateContent xmlns:mc="http://schemas.openxmlformats.org/markup-compatibility/2006">
                <mc:Choice xmlns:v="urn:schemas-microsoft-com:vml" Requires="v">
                  <p:oleObj spid="_x0000_s157697" r:id="rId5" imgW="126725" imgH="177415" progId="Equation.DSMT4">
                    <p:embed/>
                  </p:oleObj>
                </mc:Choice>
                <mc:Fallback>
                  <p:oleObj r:id="rId5" imgW="126725" imgH="177415" progId="Equation.DSMT4">
                    <p:embed/>
                    <p:pic>
                      <p:nvPicPr>
                        <p:cNvPr id="0" name="Object 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1842"/>
                          <a:ext cx="125"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6547" name="Rectangle 11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6548" name="Group 116"/>
          <p:cNvGrpSpPr>
            <a:grpSpLocks/>
          </p:cNvGrpSpPr>
          <p:nvPr/>
        </p:nvGrpSpPr>
        <p:grpSpPr bwMode="auto">
          <a:xfrm>
            <a:off x="280988" y="3097213"/>
            <a:ext cx="8683625" cy="836612"/>
            <a:chOff x="282" y="2041"/>
            <a:chExt cx="5470" cy="527"/>
          </a:xfrm>
        </p:grpSpPr>
        <p:sp>
          <p:nvSpPr>
            <p:cNvPr id="146545" name="Text Box 113"/>
            <p:cNvSpPr txBox="1">
              <a:spLocks noChangeArrowheads="1"/>
            </p:cNvSpPr>
            <p:nvPr/>
          </p:nvSpPr>
          <p:spPr bwMode="auto">
            <a:xfrm>
              <a:off x="282" y="2158"/>
              <a:ext cx="54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解：根据题意，单位过剩损失</a:t>
              </a:r>
              <a:r>
                <a:rPr lang="en-US" altLang="zh-CN" i="1">
                  <a:solidFill>
                    <a:srgbClr val="000000"/>
                  </a:solidFill>
                </a:rPr>
                <a:t>k</a:t>
              </a:r>
              <a:r>
                <a:rPr lang="en-US" altLang="zh-CN" baseline="-30000">
                  <a:solidFill>
                    <a:srgbClr val="000000"/>
                  </a:solidFill>
                </a:rPr>
                <a:t>0</a:t>
              </a:r>
              <a:r>
                <a:rPr lang="en-US" altLang="zh-CN">
                  <a:solidFill>
                    <a:srgbClr val="000000"/>
                  </a:solidFill>
                </a:rPr>
                <a:t>=2.5</a:t>
              </a:r>
              <a:r>
                <a:rPr lang="zh-CN" altLang="en-US">
                  <a:solidFill>
                    <a:srgbClr val="000000"/>
                  </a:solidFill>
                  <a:cs typeface="Times New Roman" pitchFamily="18" charset="0"/>
                </a:rPr>
                <a:t>，单位不足损失</a:t>
              </a:r>
              <a:r>
                <a:rPr lang="en-US" altLang="zh-CN" i="1">
                  <a:solidFill>
                    <a:srgbClr val="000000"/>
                  </a:solidFill>
                </a:rPr>
                <a:t>k</a:t>
              </a:r>
              <a:r>
                <a:rPr lang="en-US" altLang="zh-CN" i="1" baseline="-30000">
                  <a:solidFill>
                    <a:srgbClr val="000000"/>
                  </a:solidFill>
                </a:rPr>
                <a:t>u</a:t>
              </a:r>
              <a:r>
                <a:rPr lang="en-US" altLang="zh-CN">
                  <a:solidFill>
                    <a:srgbClr val="000000"/>
                  </a:solidFill>
                </a:rPr>
                <a:t> = 5</a:t>
              </a:r>
              <a:r>
                <a:rPr lang="zh-CN" altLang="en-US">
                  <a:solidFill>
                    <a:srgbClr val="000000"/>
                  </a:solidFill>
                  <a:cs typeface="Times New Roman" pitchFamily="18" charset="0"/>
                </a:rPr>
                <a:t>，                        。</a:t>
              </a:r>
              <a:r>
                <a:rPr lang="zh-CN" altLang="en-US"/>
                <a:t> </a:t>
              </a:r>
            </a:p>
          </p:txBody>
        </p:sp>
        <p:graphicFrame>
          <p:nvGraphicFramePr>
            <p:cNvPr id="146546" name="Object 114"/>
            <p:cNvGraphicFramePr>
              <a:graphicFrameLocks noChangeAspect="1"/>
            </p:cNvGraphicFramePr>
            <p:nvPr/>
          </p:nvGraphicFramePr>
          <p:xfrm>
            <a:off x="4468" y="2041"/>
            <a:ext cx="1088" cy="527"/>
          </p:xfrm>
          <a:graphic>
            <a:graphicData uri="http://schemas.openxmlformats.org/presentationml/2006/ole">
              <mc:AlternateContent xmlns:mc="http://schemas.openxmlformats.org/markup-compatibility/2006">
                <mc:Choice xmlns:v="urn:schemas-microsoft-com:vml" Requires="v">
                  <p:oleObj spid="_x0000_s157698" r:id="rId6" imgW="888614" imgH="431613" progId="Equation.DSMT4">
                    <p:embed/>
                  </p:oleObj>
                </mc:Choice>
                <mc:Fallback>
                  <p:oleObj r:id="rId6" imgW="888614" imgH="431613" progId="Equation.DSMT4">
                    <p:embed/>
                    <p:pic>
                      <p:nvPicPr>
                        <p:cNvPr id="0" name="Object 1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8" y="2041"/>
                          <a:ext cx="1088" cy="5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6551" name="Rectangle 11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6553" name="Rectangle 1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6560" name="Group 128"/>
          <p:cNvGrpSpPr>
            <a:grpSpLocks/>
          </p:cNvGrpSpPr>
          <p:nvPr/>
        </p:nvGrpSpPr>
        <p:grpSpPr bwMode="auto">
          <a:xfrm>
            <a:off x="376238" y="3573463"/>
            <a:ext cx="4062412" cy="1757362"/>
            <a:chOff x="237" y="2251"/>
            <a:chExt cx="2559" cy="1107"/>
          </a:xfrm>
        </p:grpSpPr>
        <p:sp>
          <p:nvSpPr>
            <p:cNvPr id="146549" name="Text Box 117"/>
            <p:cNvSpPr txBox="1">
              <a:spLocks noChangeArrowheads="1"/>
            </p:cNvSpPr>
            <p:nvPr/>
          </p:nvSpPr>
          <p:spPr bwMode="auto">
            <a:xfrm>
              <a:off x="237" y="2340"/>
              <a:ext cx="2559"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因为                                                 ，</a:t>
              </a:r>
            </a:p>
            <a:p>
              <a:r>
                <a:rPr lang="zh-CN" altLang="en-US">
                  <a:solidFill>
                    <a:srgbClr val="000000"/>
                  </a:solidFill>
                  <a:cs typeface="Times New Roman" pitchFamily="18" charset="0"/>
                </a:rPr>
                <a:t>                         </a:t>
              </a:r>
            </a:p>
            <a:p>
              <a:r>
                <a:rPr lang="zh-CN" altLang="en-US">
                  <a:solidFill>
                    <a:srgbClr val="000000"/>
                  </a:solidFill>
                  <a:cs typeface="Times New Roman" pitchFamily="18" charset="0"/>
                </a:rPr>
                <a:t>但                                                     。</a:t>
              </a:r>
            </a:p>
            <a:p>
              <a:endParaRPr lang="zh-CN" altLang="en-US">
                <a:solidFill>
                  <a:srgbClr val="000000"/>
                </a:solidFill>
                <a:cs typeface="Times New Roman" pitchFamily="18" charset="0"/>
              </a:endParaRPr>
            </a:p>
            <a:p>
              <a:r>
                <a:rPr lang="zh-CN" altLang="en-US">
                  <a:solidFill>
                    <a:srgbClr val="000000"/>
                  </a:solidFill>
                  <a:cs typeface="Times New Roman" pitchFamily="18" charset="0"/>
                </a:rPr>
                <a:t>故烧鸡的最佳制作量为</a:t>
              </a:r>
              <a:r>
                <a:rPr lang="en-US" altLang="zh-CN">
                  <a:solidFill>
                    <a:srgbClr val="000000"/>
                  </a:solidFill>
                </a:rPr>
                <a:t>28</a:t>
              </a:r>
              <a:r>
                <a:rPr lang="zh-CN" altLang="en-US">
                  <a:solidFill>
                    <a:srgbClr val="000000"/>
                  </a:solidFill>
                  <a:cs typeface="Times New Roman" pitchFamily="18" charset="0"/>
                </a:rPr>
                <a:t>只。</a:t>
              </a:r>
              <a:r>
                <a:rPr lang="zh-CN" altLang="en-US"/>
                <a:t> </a:t>
              </a:r>
            </a:p>
          </p:txBody>
        </p:sp>
        <p:graphicFrame>
          <p:nvGraphicFramePr>
            <p:cNvPr id="146550" name="Object 118"/>
            <p:cNvGraphicFramePr>
              <a:graphicFrameLocks noChangeAspect="1"/>
            </p:cNvGraphicFramePr>
            <p:nvPr/>
          </p:nvGraphicFramePr>
          <p:xfrm>
            <a:off x="975" y="2251"/>
            <a:ext cx="1315" cy="403"/>
          </p:xfrm>
          <a:graphic>
            <a:graphicData uri="http://schemas.openxmlformats.org/presentationml/2006/ole">
              <mc:AlternateContent xmlns:mc="http://schemas.openxmlformats.org/markup-compatibility/2006">
                <mc:Choice xmlns:v="urn:schemas-microsoft-com:vml" Requires="v">
                  <p:oleObj spid="_x0000_s157699" r:id="rId8" imgW="1397000" imgH="431800" progId="Equation.DSMT4">
                    <p:embed/>
                  </p:oleObj>
                </mc:Choice>
                <mc:Fallback>
                  <p:oleObj r:id="rId8" imgW="1397000" imgH="431800" progId="Equation.DSMT4">
                    <p:embed/>
                    <p:pic>
                      <p:nvPicPr>
                        <p:cNvPr id="0" name="Object 1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5" y="2251"/>
                          <a:ext cx="1315" cy="4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552" name="Object 120"/>
            <p:cNvGraphicFramePr>
              <a:graphicFrameLocks noChangeAspect="1"/>
            </p:cNvGraphicFramePr>
            <p:nvPr/>
          </p:nvGraphicFramePr>
          <p:xfrm>
            <a:off x="1202" y="2614"/>
            <a:ext cx="1406" cy="430"/>
          </p:xfrm>
          <a:graphic>
            <a:graphicData uri="http://schemas.openxmlformats.org/presentationml/2006/ole">
              <mc:AlternateContent xmlns:mc="http://schemas.openxmlformats.org/markup-compatibility/2006">
                <mc:Choice xmlns:v="urn:schemas-microsoft-com:vml" Requires="v">
                  <p:oleObj spid="_x0000_s157700" r:id="rId10" imgW="1397000" imgH="431800" progId="Equation.DSMT4">
                    <p:embed/>
                  </p:oleObj>
                </mc:Choice>
                <mc:Fallback>
                  <p:oleObj r:id="rId10" imgW="1397000" imgH="431800" progId="Equation.DSMT4">
                    <p:embed/>
                    <p:pic>
                      <p:nvPicPr>
                        <p:cNvPr id="0" name="Object 1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2" y="2614"/>
                          <a:ext cx="1406" cy="4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6557" name="Rectangle 12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6561" name="Group 129"/>
          <p:cNvGrpSpPr>
            <a:grpSpLocks/>
          </p:cNvGrpSpPr>
          <p:nvPr/>
        </p:nvGrpSpPr>
        <p:grpSpPr bwMode="auto">
          <a:xfrm>
            <a:off x="395288" y="5316538"/>
            <a:ext cx="6553200" cy="704850"/>
            <a:chOff x="249" y="3349"/>
            <a:chExt cx="4128" cy="444"/>
          </a:xfrm>
        </p:grpSpPr>
        <p:sp>
          <p:nvSpPr>
            <p:cNvPr id="146555" name="Rectangle 123"/>
            <p:cNvSpPr>
              <a:spLocks noChangeArrowheads="1"/>
            </p:cNvSpPr>
            <p:nvPr/>
          </p:nvSpPr>
          <p:spPr bwMode="auto">
            <a:xfrm>
              <a:off x="249" y="3430"/>
              <a:ext cx="1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最佳平均利润为</a:t>
              </a:r>
              <a:r>
                <a:rPr lang="zh-CN" altLang="en-US"/>
                <a:t> </a:t>
              </a:r>
            </a:p>
          </p:txBody>
        </p:sp>
        <p:graphicFrame>
          <p:nvGraphicFramePr>
            <p:cNvPr id="146556" name="Object 124"/>
            <p:cNvGraphicFramePr>
              <a:graphicFrameLocks noChangeAspect="1"/>
            </p:cNvGraphicFramePr>
            <p:nvPr/>
          </p:nvGraphicFramePr>
          <p:xfrm>
            <a:off x="1519" y="3349"/>
            <a:ext cx="2313" cy="444"/>
          </p:xfrm>
          <a:graphic>
            <a:graphicData uri="http://schemas.openxmlformats.org/presentationml/2006/ole">
              <mc:AlternateContent xmlns:mc="http://schemas.openxmlformats.org/markup-compatibility/2006">
                <mc:Choice xmlns:v="urn:schemas-microsoft-com:vml" Requires="v">
                  <p:oleObj spid="_x0000_s157701" r:id="rId12" imgW="2235200" imgH="431800" progId="Equation.DSMT4">
                    <p:embed/>
                  </p:oleObj>
                </mc:Choice>
                <mc:Fallback>
                  <p:oleObj r:id="rId12" imgW="2235200" imgH="431800" progId="Equation.DSMT4">
                    <p:embed/>
                    <p:pic>
                      <p:nvPicPr>
                        <p:cNvPr id="0" name="Object 1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9" y="3349"/>
                          <a:ext cx="2313" cy="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559" name="Rectangle 127"/>
            <p:cNvSpPr>
              <a:spLocks noChangeArrowheads="1"/>
            </p:cNvSpPr>
            <p:nvPr/>
          </p:nvSpPr>
          <p:spPr bwMode="auto">
            <a:xfrm>
              <a:off x="3738" y="3430"/>
              <a:ext cx="6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（元）</a:t>
              </a:r>
              <a:r>
                <a:rPr lang="zh-CN" altLang="en-US"/>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6437"/>
                                        </p:tgtEl>
                                        <p:attrNameLst>
                                          <p:attrName>style.visibility</p:attrName>
                                        </p:attrNameLst>
                                      </p:cBhvr>
                                      <p:to>
                                        <p:strVal val="visible"/>
                                      </p:to>
                                    </p:set>
                                    <p:anim calcmode="lin" valueType="num">
                                      <p:cBhvr additive="base">
                                        <p:cTn id="7" dur="500" fill="hold"/>
                                        <p:tgtEl>
                                          <p:spTgt spid="146437"/>
                                        </p:tgtEl>
                                        <p:attrNameLst>
                                          <p:attrName>ppt_x</p:attrName>
                                        </p:attrNameLst>
                                      </p:cBhvr>
                                      <p:tavLst>
                                        <p:tav tm="0">
                                          <p:val>
                                            <p:strVal val="0-#ppt_w/2"/>
                                          </p:val>
                                        </p:tav>
                                        <p:tav tm="100000">
                                          <p:val>
                                            <p:strVal val="#ppt_x"/>
                                          </p:val>
                                        </p:tav>
                                      </p:tavLst>
                                    </p:anim>
                                    <p:anim calcmode="lin" valueType="num">
                                      <p:cBhvr additive="base">
                                        <p:cTn id="8" dur="500" fill="hold"/>
                                        <p:tgtEl>
                                          <p:spTgt spid="1464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6438"/>
                                        </p:tgtEl>
                                        <p:attrNameLst>
                                          <p:attrName>style.visibility</p:attrName>
                                        </p:attrNameLst>
                                      </p:cBhvr>
                                      <p:to>
                                        <p:strVal val="visible"/>
                                      </p:to>
                                    </p:set>
                                    <p:anim calcmode="lin" valueType="num">
                                      <p:cBhvr additive="base">
                                        <p:cTn id="13" dur="500" fill="hold"/>
                                        <p:tgtEl>
                                          <p:spTgt spid="146438"/>
                                        </p:tgtEl>
                                        <p:attrNameLst>
                                          <p:attrName>ppt_x</p:attrName>
                                        </p:attrNameLst>
                                      </p:cBhvr>
                                      <p:tavLst>
                                        <p:tav tm="0">
                                          <p:val>
                                            <p:strVal val="0-#ppt_w/2"/>
                                          </p:val>
                                        </p:tav>
                                        <p:tav tm="100000">
                                          <p:val>
                                            <p:strVal val="#ppt_x"/>
                                          </p:val>
                                        </p:tav>
                                      </p:tavLst>
                                    </p:anim>
                                    <p:anim calcmode="lin" valueType="num">
                                      <p:cBhvr additive="base">
                                        <p:cTn id="14" dur="500" fill="hold"/>
                                        <p:tgtEl>
                                          <p:spTgt spid="1464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46544"/>
                                        </p:tgtEl>
                                        <p:attrNameLst>
                                          <p:attrName>style.visibility</p:attrName>
                                        </p:attrNameLst>
                                      </p:cBhvr>
                                      <p:to>
                                        <p:strVal val="visible"/>
                                      </p:to>
                                    </p:set>
                                    <p:anim calcmode="lin" valueType="num">
                                      <p:cBhvr additive="base">
                                        <p:cTn id="19" dur="500" fill="hold"/>
                                        <p:tgtEl>
                                          <p:spTgt spid="146544"/>
                                        </p:tgtEl>
                                        <p:attrNameLst>
                                          <p:attrName>ppt_x</p:attrName>
                                        </p:attrNameLst>
                                      </p:cBhvr>
                                      <p:tavLst>
                                        <p:tav tm="0">
                                          <p:val>
                                            <p:strVal val="0-#ppt_w/2"/>
                                          </p:val>
                                        </p:tav>
                                        <p:tav tm="100000">
                                          <p:val>
                                            <p:strVal val="#ppt_x"/>
                                          </p:val>
                                        </p:tav>
                                      </p:tavLst>
                                    </p:anim>
                                    <p:anim calcmode="lin" valueType="num">
                                      <p:cBhvr additive="base">
                                        <p:cTn id="20" dur="500" fill="hold"/>
                                        <p:tgtEl>
                                          <p:spTgt spid="14654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46548"/>
                                        </p:tgtEl>
                                        <p:attrNameLst>
                                          <p:attrName>style.visibility</p:attrName>
                                        </p:attrNameLst>
                                      </p:cBhvr>
                                      <p:to>
                                        <p:strVal val="visible"/>
                                      </p:to>
                                    </p:set>
                                    <p:anim calcmode="lin" valueType="num">
                                      <p:cBhvr additive="base">
                                        <p:cTn id="25" dur="500" fill="hold"/>
                                        <p:tgtEl>
                                          <p:spTgt spid="146548"/>
                                        </p:tgtEl>
                                        <p:attrNameLst>
                                          <p:attrName>ppt_x</p:attrName>
                                        </p:attrNameLst>
                                      </p:cBhvr>
                                      <p:tavLst>
                                        <p:tav tm="0">
                                          <p:val>
                                            <p:strVal val="0-#ppt_w/2"/>
                                          </p:val>
                                        </p:tav>
                                        <p:tav tm="100000">
                                          <p:val>
                                            <p:strVal val="#ppt_x"/>
                                          </p:val>
                                        </p:tav>
                                      </p:tavLst>
                                    </p:anim>
                                    <p:anim calcmode="lin" valueType="num">
                                      <p:cBhvr additive="base">
                                        <p:cTn id="26" dur="500" fill="hold"/>
                                        <p:tgtEl>
                                          <p:spTgt spid="14654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46560"/>
                                        </p:tgtEl>
                                        <p:attrNameLst>
                                          <p:attrName>style.visibility</p:attrName>
                                        </p:attrNameLst>
                                      </p:cBhvr>
                                      <p:to>
                                        <p:strVal val="visible"/>
                                      </p:to>
                                    </p:set>
                                    <p:anim calcmode="lin" valueType="num">
                                      <p:cBhvr additive="base">
                                        <p:cTn id="31" dur="500" fill="hold"/>
                                        <p:tgtEl>
                                          <p:spTgt spid="146560"/>
                                        </p:tgtEl>
                                        <p:attrNameLst>
                                          <p:attrName>ppt_x</p:attrName>
                                        </p:attrNameLst>
                                      </p:cBhvr>
                                      <p:tavLst>
                                        <p:tav tm="0">
                                          <p:val>
                                            <p:strVal val="0-#ppt_w/2"/>
                                          </p:val>
                                        </p:tav>
                                        <p:tav tm="100000">
                                          <p:val>
                                            <p:strVal val="#ppt_x"/>
                                          </p:val>
                                        </p:tav>
                                      </p:tavLst>
                                    </p:anim>
                                    <p:anim calcmode="lin" valueType="num">
                                      <p:cBhvr additive="base">
                                        <p:cTn id="32" dur="500" fill="hold"/>
                                        <p:tgtEl>
                                          <p:spTgt spid="14656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6561"/>
                                        </p:tgtEl>
                                        <p:attrNameLst>
                                          <p:attrName>style.visibility</p:attrName>
                                        </p:attrNameLst>
                                      </p:cBhvr>
                                      <p:to>
                                        <p:strVal val="visible"/>
                                      </p:to>
                                    </p:set>
                                    <p:anim calcmode="lin" valueType="num">
                                      <p:cBhvr additive="base">
                                        <p:cTn id="37" dur="500" fill="hold"/>
                                        <p:tgtEl>
                                          <p:spTgt spid="146561"/>
                                        </p:tgtEl>
                                        <p:attrNameLst>
                                          <p:attrName>ppt_x</p:attrName>
                                        </p:attrNameLst>
                                      </p:cBhvr>
                                      <p:tavLst>
                                        <p:tav tm="0">
                                          <p:val>
                                            <p:strVal val="#ppt_x"/>
                                          </p:val>
                                        </p:tav>
                                        <p:tav tm="100000">
                                          <p:val>
                                            <p:strVal val="#ppt_x"/>
                                          </p:val>
                                        </p:tav>
                                      </p:tavLst>
                                    </p:anim>
                                    <p:anim calcmode="lin" valueType="num">
                                      <p:cBhvr additive="base">
                                        <p:cTn id="38" dur="500" fill="hold"/>
                                        <p:tgtEl>
                                          <p:spTgt spid="146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p:bldP spid="1464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ChangeArrowheads="1"/>
          </p:cNvSpPr>
          <p:nvPr/>
        </p:nvSpPr>
        <p:spPr bwMode="auto">
          <a:xfrm>
            <a:off x="250825" y="2103438"/>
            <a:ext cx="3675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a:solidFill>
                  <a:srgbClr val="FF5050"/>
                </a:solidFill>
                <a:latin typeface="Arial" charset="0"/>
                <a:ea typeface="楷体_GB2312" pitchFamily="49" charset="-122"/>
              </a:rPr>
              <a:t>一、对策的基本要素</a:t>
            </a:r>
          </a:p>
        </p:txBody>
      </p:sp>
      <p:sp>
        <p:nvSpPr>
          <p:cNvPr id="13319" name="Rectangle 7"/>
          <p:cNvSpPr>
            <a:spLocks noChangeArrowheads="1"/>
          </p:cNvSpPr>
          <p:nvPr/>
        </p:nvSpPr>
        <p:spPr bwMode="auto">
          <a:xfrm>
            <a:off x="468313" y="2781300"/>
            <a:ext cx="8280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1</a:t>
            </a:r>
            <a:r>
              <a:rPr lang="zh-CN" altLang="en-US" sz="2400">
                <a:solidFill>
                  <a:srgbClr val="FF0000"/>
                </a:solidFill>
                <a:latin typeface="楷体_GB2312" pitchFamily="49" charset="-122"/>
                <a:ea typeface="楷体_GB2312" pitchFamily="49" charset="-122"/>
              </a:rPr>
              <a:t>）</a:t>
            </a:r>
            <a:r>
              <a:rPr lang="zh-CN" altLang="en-US" sz="2400">
                <a:solidFill>
                  <a:srgbClr val="008000"/>
                </a:solidFill>
                <a:latin typeface="楷体_GB2312" pitchFamily="49" charset="-122"/>
                <a:ea typeface="楷体_GB2312" pitchFamily="49" charset="-122"/>
              </a:rPr>
              <a:t>局中人</a:t>
            </a:r>
            <a:r>
              <a:rPr lang="zh-CN" altLang="en-US" sz="2400">
                <a:latin typeface="楷体_GB2312" pitchFamily="49" charset="-122"/>
                <a:ea typeface="楷体_GB2312" pitchFamily="49" charset="-122"/>
              </a:rPr>
              <a:t>。参加决策的各方被称为决策问题的局中人，一个决策总是可以包含两名局中人（如棋类比赛、人与大自然作斗争等），也可以包含多于两名局中人（如大多数商业中的竞争、政治派别间的斗争）。局中人必须要拥用可供其选择并影响最终结局的策略，在例</a:t>
            </a:r>
            <a:r>
              <a:rPr lang="en-US" altLang="zh-CN" sz="2400">
                <a:latin typeface="楷体_GB2312" pitchFamily="49" charset="-122"/>
                <a:ea typeface="楷体_GB2312" pitchFamily="49" charset="-122"/>
              </a:rPr>
              <a:t>8.3</a:t>
            </a:r>
            <a:r>
              <a:rPr lang="zh-CN" altLang="en-US" sz="2400">
                <a:latin typeface="楷体_GB2312" pitchFamily="49" charset="-122"/>
                <a:ea typeface="楷体_GB2312" pitchFamily="49" charset="-122"/>
              </a:rPr>
              <a:t>中，局中人是</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B</a:t>
            </a:r>
            <a:r>
              <a:rPr lang="zh-CN" altLang="en-US" sz="2400">
                <a:latin typeface="楷体_GB2312" pitchFamily="49" charset="-122"/>
                <a:ea typeface="楷体_GB2312" pitchFamily="49" charset="-122"/>
              </a:rPr>
              <a:t>两名疑犯，警方不是局中人。两名疑犯最终如何判刑取决于他们各自采取的态度，警方不能为他们做出选择。</a:t>
            </a:r>
          </a:p>
        </p:txBody>
      </p:sp>
      <p:pic>
        <p:nvPicPr>
          <p:cNvPr id="13320" name="Picture 8" descr="GIFICOB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1268413"/>
            <a:ext cx="457200" cy="1000125"/>
          </a:xfrm>
          <a:prstGeom prst="rect">
            <a:avLst/>
          </a:prstGeom>
          <a:noFill/>
          <a:extLst>
            <a:ext uri="{909E8E84-426E-40DD-AFC4-6F175D3DCCD1}">
              <a14:hiddenFill xmlns:a14="http://schemas.microsoft.com/office/drawing/2010/main">
                <a:solidFill>
                  <a:srgbClr val="FFFFFF"/>
                </a:solidFill>
              </a14:hiddenFill>
            </a:ext>
          </a:extLst>
        </p:spPr>
      </p:pic>
      <p:sp>
        <p:nvSpPr>
          <p:cNvPr id="13321" name="AutoShape 9"/>
          <p:cNvSpPr>
            <a:spLocks noChangeArrowheads="1"/>
          </p:cNvSpPr>
          <p:nvPr/>
        </p:nvSpPr>
        <p:spPr bwMode="auto">
          <a:xfrm>
            <a:off x="1116013" y="476250"/>
            <a:ext cx="4464050" cy="936625"/>
          </a:xfrm>
          <a:prstGeom prst="wedgeRoundRectCallout">
            <a:avLst>
              <a:gd name="adj1" fmla="val 76708"/>
              <a:gd name="adj2" fmla="val 58477"/>
              <a:gd name="adj3" fmla="val 16667"/>
            </a:avLst>
          </a:prstGeom>
          <a:noFill/>
          <a:ln w="19050">
            <a:solidFill>
              <a:srgbClr val="008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solidFill>
                  <a:srgbClr val="008000"/>
                </a:solidFill>
              </a:rPr>
              <a:t>从这些简单实例中可以看出对策现象中包含的几个基本要素。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afterEffect">
                                  <p:stCondLst>
                                    <p:cond delay="0"/>
                                  </p:stCondLst>
                                  <p:childTnLst>
                                    <p:set>
                                      <p:cBhvr>
                                        <p:cTn id="6" dur="1" fill="hold">
                                          <p:stCondLst>
                                            <p:cond delay="0"/>
                                          </p:stCondLst>
                                        </p:cTn>
                                        <p:tgtEl>
                                          <p:spTgt spid="13320"/>
                                        </p:tgtEl>
                                        <p:attrNameLst>
                                          <p:attrName>style.visibility</p:attrName>
                                        </p:attrNameLst>
                                      </p:cBhvr>
                                      <p:to>
                                        <p:strVal val="visible"/>
                                      </p:to>
                                    </p:set>
                                    <p:animScale>
                                      <p:cBhvr>
                                        <p:cTn id="7" dur="1000" decel="50000" fill="hold">
                                          <p:stCondLst>
                                            <p:cond delay="0"/>
                                          </p:stCondLst>
                                        </p:cTn>
                                        <p:tgtEl>
                                          <p:spTgt spid="133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3320"/>
                                        </p:tgtEl>
                                        <p:attrNameLst>
                                          <p:attrName>ppt_x</p:attrName>
                                          <p:attrName>ppt_y</p:attrName>
                                        </p:attrNameLst>
                                      </p:cBhvr>
                                    </p:animMotion>
                                    <p:animEffect transition="in" filter="fade">
                                      <p:cBhvr>
                                        <p:cTn id="9" dur="1000"/>
                                        <p:tgtEl>
                                          <p:spTgt spid="1332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13321"/>
                                        </p:tgtEl>
                                        <p:attrNameLst>
                                          <p:attrName>style.visibility</p:attrName>
                                        </p:attrNameLst>
                                      </p:cBhvr>
                                      <p:to>
                                        <p:strVal val="visible"/>
                                      </p:to>
                                    </p:set>
                                    <p:animEffect transition="in" filter="wipe(right)">
                                      <p:cBhvr>
                                        <p:cTn id="14" dur="500"/>
                                        <p:tgtEl>
                                          <p:spTgt spid="1332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13318"/>
                                        </p:tgtEl>
                                        <p:attrNameLst>
                                          <p:attrName>style.visibility</p:attrName>
                                        </p:attrNameLst>
                                      </p:cBhvr>
                                      <p:to>
                                        <p:strVal val="visible"/>
                                      </p:to>
                                    </p:set>
                                    <p:anim calcmode="lin" valueType="num">
                                      <p:cBhvr additive="base">
                                        <p:cTn id="19" dur="500" fill="hold"/>
                                        <p:tgtEl>
                                          <p:spTgt spid="13318"/>
                                        </p:tgtEl>
                                        <p:attrNameLst>
                                          <p:attrName>ppt_x</p:attrName>
                                        </p:attrNameLst>
                                      </p:cBhvr>
                                      <p:tavLst>
                                        <p:tav tm="0">
                                          <p:val>
                                            <p:strVal val="#ppt_x"/>
                                          </p:val>
                                        </p:tav>
                                        <p:tav tm="100000">
                                          <p:val>
                                            <p:strVal val="#ppt_x"/>
                                          </p:val>
                                        </p:tav>
                                      </p:tavLst>
                                    </p:anim>
                                    <p:anim calcmode="lin" valueType="num">
                                      <p:cBhvr additive="base">
                                        <p:cTn id="20"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319"/>
                                        </p:tgtEl>
                                        <p:attrNameLst>
                                          <p:attrName>style.visibility</p:attrName>
                                        </p:attrNameLst>
                                      </p:cBhvr>
                                      <p:to>
                                        <p:strVal val="visible"/>
                                      </p:to>
                                    </p:set>
                                    <p:animEffect transition="in" filter="fade">
                                      <p:cBhvr>
                                        <p:cTn id="25" dur="1000"/>
                                        <p:tgtEl>
                                          <p:spTgt spid="13319"/>
                                        </p:tgtEl>
                                      </p:cBhvr>
                                    </p:animEffect>
                                    <p:anim calcmode="lin" valueType="num">
                                      <p:cBhvr>
                                        <p:cTn id="26" dur="1000" fill="hold"/>
                                        <p:tgtEl>
                                          <p:spTgt spid="13319"/>
                                        </p:tgtEl>
                                        <p:attrNameLst>
                                          <p:attrName>ppt_x</p:attrName>
                                        </p:attrNameLst>
                                      </p:cBhvr>
                                      <p:tavLst>
                                        <p:tav tm="0">
                                          <p:val>
                                            <p:strVal val="#ppt_x"/>
                                          </p:val>
                                        </p:tav>
                                        <p:tav tm="100000">
                                          <p:val>
                                            <p:strVal val="#ppt_x"/>
                                          </p:val>
                                        </p:tav>
                                      </p:tavLst>
                                    </p:anim>
                                    <p:anim calcmode="lin" valueType="num">
                                      <p:cBhvr>
                                        <p:cTn id="27" dur="1000" fill="hold"/>
                                        <p:tgtEl>
                                          <p:spTgt spid="133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1"/>
      <p:bldP spid="13319" grpId="0"/>
      <p:bldP spid="1332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5"/>
          <p:cNvSpPr>
            <a:spLocks noChangeArrowheads="1"/>
          </p:cNvSpPr>
          <p:nvPr/>
        </p:nvSpPr>
        <p:spPr bwMode="auto">
          <a:xfrm>
            <a:off x="271463" y="533400"/>
            <a:ext cx="3663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a:solidFill>
                  <a:srgbClr val="FF5050"/>
                </a:solidFill>
                <a:cs typeface="Times New Roman" pitchFamily="18" charset="0"/>
              </a:rPr>
              <a:t>§8.3  </a:t>
            </a:r>
            <a:r>
              <a:rPr lang="zh-CN" altLang="en-US" sz="2800">
                <a:solidFill>
                  <a:srgbClr val="FF5050"/>
                </a:solidFill>
                <a:cs typeface="Times New Roman" pitchFamily="18" charset="0"/>
              </a:rPr>
              <a:t>层次分析法建模</a:t>
            </a:r>
          </a:p>
        </p:txBody>
      </p:sp>
      <p:sp>
        <p:nvSpPr>
          <p:cNvPr id="68615" name="Rectangle 7"/>
          <p:cNvSpPr>
            <a:spLocks noChangeArrowheads="1"/>
          </p:cNvSpPr>
          <p:nvPr/>
        </p:nvSpPr>
        <p:spPr bwMode="auto">
          <a:xfrm>
            <a:off x="611188" y="1268413"/>
            <a:ext cx="7993062"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层次分析法是对一些较为复杂、较为模糊的问题作出决策的简易方法，它特别适用于那些难于完全定量分析的问题。社会的发展导致了社会结构、经济体系及人们之间相互关系的日益复杂，人们希望能在错综复杂的情况下，利用各种信息，通过理智的、科学的分析，作出最佳决策。例如，生产者面对消费者的各种喜好或竞争对手的策略要作出最佳决策；消费者面对琳琅满目的商品要根据它们的性能质量的好坏、价格的高低、外形的美观程度等选择自己最为满意的商品；毕业生要根据自己的专业特长、社会的需求情况、福利待遇的好坏等挑选最为合意的工作；科研单位要根据项目的科学意义和实用价值的大小、项目的可行性、项目的资助情况及周期长短等选择最合适的研究课题</a:t>
            </a:r>
            <a:r>
              <a:rPr lang="en-US" altLang="zh-CN">
                <a:cs typeface="Times New Roman" pitchFamily="18" charset="0"/>
              </a:rPr>
              <a:t>……</a:t>
            </a:r>
            <a:r>
              <a:rPr lang="zh-CN" altLang="en-US">
                <a:cs typeface="Times New Roman" pitchFamily="18" charset="0"/>
              </a:rPr>
              <a:t>。当我们面对这类决策问题时，容易发现，影响我们作决策的因素很多，其中某些因素存在定量指标，可以给以度量，但也有些因素不存在定量指标，只能定性地比较它们的强弱。在处理这类比较复杂而又比较模糊的问题时，如何尽可能克服因主观臆断而造成的片面性，较系统、全面地比较分析并作出较为明智的决策呢？</a:t>
            </a:r>
            <a:endParaRPr lang="zh-CN" altLang="en-US">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8613"/>
                                        </p:tgtEl>
                                        <p:attrNameLst>
                                          <p:attrName>style.visibility</p:attrName>
                                        </p:attrNameLst>
                                      </p:cBhvr>
                                      <p:to>
                                        <p:strVal val="visible"/>
                                      </p:to>
                                    </p:set>
                                    <p:anim calcmode="lin" valueType="num">
                                      <p:cBhvr additive="base">
                                        <p:cTn id="7" dur="500" fill="hold"/>
                                        <p:tgtEl>
                                          <p:spTgt spid="68613"/>
                                        </p:tgtEl>
                                        <p:attrNameLst>
                                          <p:attrName>ppt_x</p:attrName>
                                        </p:attrNameLst>
                                      </p:cBhvr>
                                      <p:tavLst>
                                        <p:tav tm="0">
                                          <p:val>
                                            <p:strVal val="0-#ppt_w/2"/>
                                          </p:val>
                                        </p:tav>
                                        <p:tav tm="100000">
                                          <p:val>
                                            <p:strVal val="#ppt_x"/>
                                          </p:val>
                                        </p:tav>
                                      </p:tavLst>
                                    </p:anim>
                                    <p:anim calcmode="lin" valueType="num">
                                      <p:cBhvr additive="base">
                                        <p:cTn id="8" dur="500" fill="hold"/>
                                        <p:tgtEl>
                                          <p:spTgt spid="686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5"/>
                                        </p:tgtEl>
                                        <p:attrNameLst>
                                          <p:attrName>style.visibility</p:attrName>
                                        </p:attrNameLst>
                                      </p:cBhvr>
                                      <p:to>
                                        <p:strVal val="visible"/>
                                      </p:to>
                                    </p:set>
                                    <p:anim calcmode="lin" valueType="num">
                                      <p:cBhvr additive="base">
                                        <p:cTn id="13" dur="500" fill="hold"/>
                                        <p:tgtEl>
                                          <p:spTgt spid="68615"/>
                                        </p:tgtEl>
                                        <p:attrNameLst>
                                          <p:attrName>ppt_x</p:attrName>
                                        </p:attrNameLst>
                                      </p:cBhvr>
                                      <p:tavLst>
                                        <p:tav tm="0">
                                          <p:val>
                                            <p:strVal val="0-#ppt_w/2"/>
                                          </p:val>
                                        </p:tav>
                                        <p:tav tm="100000">
                                          <p:val>
                                            <p:strVal val="#ppt_x"/>
                                          </p:val>
                                        </p:tav>
                                      </p:tavLst>
                                    </p:anim>
                                    <p:anim calcmode="lin" valueType="num">
                                      <p:cBhvr additive="base">
                                        <p:cTn id="14" dur="500" fill="hold"/>
                                        <p:tgtEl>
                                          <p:spTgt spid="686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P spid="686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5"/>
          <p:cNvSpPr>
            <a:spLocks noChangeArrowheads="1"/>
          </p:cNvSpPr>
          <p:nvPr/>
        </p:nvSpPr>
        <p:spPr bwMode="auto">
          <a:xfrm>
            <a:off x="395288" y="555625"/>
            <a:ext cx="8424862"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cs typeface="Times New Roman" pitchFamily="18" charset="0"/>
              </a:rPr>
              <a:t>Saaty.T.L</a:t>
            </a:r>
            <a:r>
              <a:rPr lang="zh-CN" altLang="en-US">
                <a:cs typeface="Times New Roman" pitchFamily="18" charset="0"/>
              </a:rPr>
              <a:t>等人在</a:t>
            </a:r>
            <a:r>
              <a:rPr lang="en-US" altLang="zh-CN">
                <a:cs typeface="Times New Roman" pitchFamily="18" charset="0"/>
              </a:rPr>
              <a:t>70</a:t>
            </a:r>
            <a:r>
              <a:rPr lang="zh-CN" altLang="en-US">
                <a:cs typeface="Times New Roman" pitchFamily="18" charset="0"/>
              </a:rPr>
              <a:t>年代提出了一种以定性与定量相结合，系统化、层次化分析问题的方法，称为层次分析法（</a:t>
            </a:r>
            <a:r>
              <a:rPr lang="en-US" altLang="zh-CN">
                <a:cs typeface="Times New Roman" pitchFamily="18" charset="0"/>
              </a:rPr>
              <a:t>Analytic Hiearchy Process</a:t>
            </a:r>
            <a:r>
              <a:rPr lang="zh-CN" altLang="en-US">
                <a:cs typeface="Times New Roman" pitchFamily="18" charset="0"/>
              </a:rPr>
              <a:t>，简称</a:t>
            </a:r>
            <a:r>
              <a:rPr lang="en-US" altLang="zh-CN">
                <a:cs typeface="Times New Roman" pitchFamily="18" charset="0"/>
              </a:rPr>
              <a:t>AHP</a:t>
            </a:r>
            <a:r>
              <a:rPr lang="zh-CN" altLang="en-US">
                <a:cs typeface="Times New Roman" pitchFamily="18" charset="0"/>
              </a:rPr>
              <a:t>）。层次分析法将人们的思维过程层次化，逐层比较其间的相关因素并逐层检验比较结果是否合理，从而为分析决策提供了较具说服力的定量依据，层次分析法的提出不仅为处理这类问题提供了一种实用的决策方法，而且也提供了一个在处理机理比较模糊的问题时，如何通过科学分析，在系统全面分析机理及因果关系的基础上建立数学模型的范例。</a:t>
            </a:r>
            <a:r>
              <a:rPr lang="zh-CN" altLang="en-US">
                <a:latin typeface="Arial" charset="0"/>
              </a:rPr>
              <a:t> </a:t>
            </a:r>
          </a:p>
        </p:txBody>
      </p:sp>
      <p:sp>
        <p:nvSpPr>
          <p:cNvPr id="69639" name="Rectangle 7"/>
          <p:cNvSpPr>
            <a:spLocks noChangeArrowheads="1"/>
          </p:cNvSpPr>
          <p:nvPr/>
        </p:nvSpPr>
        <p:spPr bwMode="auto">
          <a:xfrm>
            <a:off x="423863" y="2708275"/>
            <a:ext cx="2995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cs typeface="Times New Roman" pitchFamily="18" charset="0"/>
              </a:rPr>
              <a:t>一、层次分析的基本步骤</a:t>
            </a:r>
          </a:p>
        </p:txBody>
      </p:sp>
      <p:sp>
        <p:nvSpPr>
          <p:cNvPr id="69641" name="Rectangle 9"/>
          <p:cNvSpPr>
            <a:spLocks noChangeArrowheads="1"/>
          </p:cNvSpPr>
          <p:nvPr/>
        </p:nvSpPr>
        <p:spPr bwMode="auto">
          <a:xfrm>
            <a:off x="395288" y="3141663"/>
            <a:ext cx="849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cs typeface="Times New Roman" pitchFamily="18" charset="0"/>
              </a:rPr>
              <a:t>    </a:t>
            </a:r>
            <a:r>
              <a:rPr lang="zh-CN" altLang="en-US">
                <a:cs typeface="Times New Roman" pitchFamily="18" charset="0"/>
              </a:rPr>
              <a:t>层次分析过程可分为四个基本步骤：（</a:t>
            </a:r>
            <a:r>
              <a:rPr lang="en-US" altLang="zh-CN">
                <a:cs typeface="Times New Roman" pitchFamily="18" charset="0"/>
              </a:rPr>
              <a:t>1</a:t>
            </a:r>
            <a:r>
              <a:rPr lang="zh-CN" altLang="en-US">
                <a:cs typeface="Times New Roman" pitchFamily="18" charset="0"/>
              </a:rPr>
              <a:t>）建立层次结构模型；（</a:t>
            </a:r>
            <a:r>
              <a:rPr lang="en-US" altLang="zh-CN">
                <a:cs typeface="Times New Roman" pitchFamily="18" charset="0"/>
              </a:rPr>
              <a:t>2</a:t>
            </a:r>
            <a:r>
              <a:rPr lang="zh-CN" altLang="en-US">
                <a:cs typeface="Times New Roman" pitchFamily="18" charset="0"/>
              </a:rPr>
              <a:t>）构造出各层次中的所有判断矩阵；（</a:t>
            </a:r>
            <a:r>
              <a:rPr lang="en-US" altLang="zh-CN">
                <a:cs typeface="Times New Roman" pitchFamily="18" charset="0"/>
              </a:rPr>
              <a:t>3</a:t>
            </a:r>
            <a:r>
              <a:rPr lang="zh-CN" altLang="en-US">
                <a:cs typeface="Times New Roman" pitchFamily="18" charset="0"/>
              </a:rPr>
              <a:t>）层次单排序及一致性检验；（</a:t>
            </a:r>
            <a:r>
              <a:rPr lang="en-US" altLang="zh-CN">
                <a:cs typeface="Times New Roman" pitchFamily="18" charset="0"/>
              </a:rPr>
              <a:t>4</a:t>
            </a:r>
            <a:r>
              <a:rPr lang="zh-CN" altLang="en-US">
                <a:cs typeface="Times New Roman" pitchFamily="18" charset="0"/>
              </a:rPr>
              <a:t>）层次总排序及一致性检验。</a:t>
            </a:r>
          </a:p>
        </p:txBody>
      </p:sp>
      <p:sp>
        <p:nvSpPr>
          <p:cNvPr id="69643" name="Rectangle 11"/>
          <p:cNvSpPr>
            <a:spLocks noChangeArrowheads="1"/>
          </p:cNvSpPr>
          <p:nvPr/>
        </p:nvSpPr>
        <p:spPr bwMode="auto">
          <a:xfrm>
            <a:off x="341313" y="4256088"/>
            <a:ext cx="6318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下面通过一个简单的实例来说明各步骤中所做的工作。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7"/>
                                        </p:tgtEl>
                                        <p:attrNameLst>
                                          <p:attrName>style.visibility</p:attrName>
                                        </p:attrNameLst>
                                      </p:cBhvr>
                                      <p:to>
                                        <p:strVal val="visible"/>
                                      </p:to>
                                    </p:set>
                                    <p:anim calcmode="lin" valueType="num">
                                      <p:cBhvr additive="base">
                                        <p:cTn id="7" dur="500" fill="hold"/>
                                        <p:tgtEl>
                                          <p:spTgt spid="69637"/>
                                        </p:tgtEl>
                                        <p:attrNameLst>
                                          <p:attrName>ppt_x</p:attrName>
                                        </p:attrNameLst>
                                      </p:cBhvr>
                                      <p:tavLst>
                                        <p:tav tm="0">
                                          <p:val>
                                            <p:strVal val="0-#ppt_w/2"/>
                                          </p:val>
                                        </p:tav>
                                        <p:tav tm="100000">
                                          <p:val>
                                            <p:strVal val="#ppt_x"/>
                                          </p:val>
                                        </p:tav>
                                      </p:tavLst>
                                    </p:anim>
                                    <p:anim calcmode="lin" valueType="num">
                                      <p:cBhvr additive="base">
                                        <p:cTn id="8" dur="500" fill="hold"/>
                                        <p:tgtEl>
                                          <p:spTgt spid="696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9"/>
                                        </p:tgtEl>
                                        <p:attrNameLst>
                                          <p:attrName>style.visibility</p:attrName>
                                        </p:attrNameLst>
                                      </p:cBhvr>
                                      <p:to>
                                        <p:strVal val="visible"/>
                                      </p:to>
                                    </p:set>
                                    <p:anim calcmode="lin" valueType="num">
                                      <p:cBhvr additive="base">
                                        <p:cTn id="13" dur="500" fill="hold"/>
                                        <p:tgtEl>
                                          <p:spTgt spid="69639"/>
                                        </p:tgtEl>
                                        <p:attrNameLst>
                                          <p:attrName>ppt_x</p:attrName>
                                        </p:attrNameLst>
                                      </p:cBhvr>
                                      <p:tavLst>
                                        <p:tav tm="0">
                                          <p:val>
                                            <p:strVal val="0-#ppt_w/2"/>
                                          </p:val>
                                        </p:tav>
                                        <p:tav tm="100000">
                                          <p:val>
                                            <p:strVal val="#ppt_x"/>
                                          </p:val>
                                        </p:tav>
                                      </p:tavLst>
                                    </p:anim>
                                    <p:anim calcmode="lin" valueType="num">
                                      <p:cBhvr additive="base">
                                        <p:cTn id="14" dur="500" fill="hold"/>
                                        <p:tgtEl>
                                          <p:spTgt spid="696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9641"/>
                                        </p:tgtEl>
                                        <p:attrNameLst>
                                          <p:attrName>style.visibility</p:attrName>
                                        </p:attrNameLst>
                                      </p:cBhvr>
                                      <p:to>
                                        <p:strVal val="visible"/>
                                      </p:to>
                                    </p:set>
                                    <p:anim calcmode="lin" valueType="num">
                                      <p:cBhvr additive="base">
                                        <p:cTn id="19" dur="500" fill="hold"/>
                                        <p:tgtEl>
                                          <p:spTgt spid="69641"/>
                                        </p:tgtEl>
                                        <p:attrNameLst>
                                          <p:attrName>ppt_x</p:attrName>
                                        </p:attrNameLst>
                                      </p:cBhvr>
                                      <p:tavLst>
                                        <p:tav tm="0">
                                          <p:val>
                                            <p:strVal val="#ppt_x"/>
                                          </p:val>
                                        </p:tav>
                                        <p:tav tm="100000">
                                          <p:val>
                                            <p:strVal val="#ppt_x"/>
                                          </p:val>
                                        </p:tav>
                                      </p:tavLst>
                                    </p:anim>
                                    <p:anim calcmode="lin" valueType="num">
                                      <p:cBhvr additive="base">
                                        <p:cTn id="20" dur="500" fill="hold"/>
                                        <p:tgtEl>
                                          <p:spTgt spid="6964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69643"/>
                                        </p:tgtEl>
                                        <p:attrNameLst>
                                          <p:attrName>style.visibility</p:attrName>
                                        </p:attrNameLst>
                                      </p:cBhvr>
                                      <p:to>
                                        <p:strVal val="visible"/>
                                      </p:to>
                                    </p:set>
                                    <p:animEffect transition="in" filter="fade">
                                      <p:cBhvr>
                                        <p:cTn id="25" dur="1000"/>
                                        <p:tgtEl>
                                          <p:spTgt spid="69643"/>
                                        </p:tgtEl>
                                      </p:cBhvr>
                                    </p:animEffect>
                                    <p:anim calcmode="lin" valueType="num">
                                      <p:cBhvr>
                                        <p:cTn id="26" dur="1000" fill="hold"/>
                                        <p:tgtEl>
                                          <p:spTgt spid="69643"/>
                                        </p:tgtEl>
                                        <p:attrNameLst>
                                          <p:attrName>ppt_x</p:attrName>
                                        </p:attrNameLst>
                                      </p:cBhvr>
                                      <p:tavLst>
                                        <p:tav tm="0">
                                          <p:val>
                                            <p:strVal val="#ppt_x"/>
                                          </p:val>
                                        </p:tav>
                                        <p:tav tm="100000">
                                          <p:val>
                                            <p:strVal val="#ppt_x"/>
                                          </p:val>
                                        </p:tav>
                                      </p:tavLst>
                                    </p:anim>
                                    <p:anim calcmode="lin" valueType="num">
                                      <p:cBhvr>
                                        <p:cTn id="27" dur="900" decel="100000" fill="hold"/>
                                        <p:tgtEl>
                                          <p:spTgt spid="6964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6964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P spid="69639" grpId="0"/>
      <p:bldP spid="69641" grpId="0"/>
      <p:bldP spid="6964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5"/>
          <p:cNvSpPr>
            <a:spLocks noChangeArrowheads="1"/>
          </p:cNvSpPr>
          <p:nvPr/>
        </p:nvSpPr>
        <p:spPr bwMode="auto">
          <a:xfrm>
            <a:off x="431800" y="388938"/>
            <a:ext cx="82438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8000"/>
                </a:solidFill>
                <a:cs typeface="Times New Roman" pitchFamily="18" charset="0"/>
              </a:rPr>
              <a:t>例</a:t>
            </a:r>
            <a:r>
              <a:rPr lang="en-US" altLang="zh-CN">
                <a:solidFill>
                  <a:srgbClr val="008000"/>
                </a:solidFill>
                <a:cs typeface="Times New Roman" pitchFamily="18" charset="0"/>
              </a:rPr>
              <a:t>8.13</a:t>
            </a:r>
            <a:r>
              <a:rPr lang="en-US" altLang="zh-CN">
                <a:cs typeface="Times New Roman" pitchFamily="18" charset="0"/>
              </a:rPr>
              <a:t>  </a:t>
            </a:r>
            <a:r>
              <a:rPr lang="zh-CN" altLang="en-US">
                <a:cs typeface="Times New Roman" pitchFamily="18" charset="0"/>
              </a:rPr>
              <a:t>某工厂有一笔企业留成利润要由厂领导决定如何使用。可供选择的方案有：给职工发奖金、扩建企业的福利设施（改善企业环境、改善食堂等）和引进新技术新设备。工厂领导希望知道按怎样的比例来使用这笔资金较为合理。</a:t>
            </a:r>
          </a:p>
        </p:txBody>
      </p:sp>
      <p:sp>
        <p:nvSpPr>
          <p:cNvPr id="70663" name="Rectangle 7"/>
          <p:cNvSpPr>
            <a:spLocks noChangeArrowheads="1"/>
          </p:cNvSpPr>
          <p:nvPr/>
        </p:nvSpPr>
        <p:spPr bwMode="auto">
          <a:xfrm>
            <a:off x="395288" y="1773238"/>
            <a:ext cx="2738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FF5050"/>
                </a:solidFill>
                <a:cs typeface="Times New Roman" pitchFamily="18" charset="0"/>
              </a:rPr>
              <a:t>步</a:t>
            </a:r>
            <a:r>
              <a:rPr lang="en-US" altLang="zh-CN">
                <a:solidFill>
                  <a:srgbClr val="FF5050"/>
                </a:solidFill>
                <a:cs typeface="Times New Roman" pitchFamily="18" charset="0"/>
              </a:rPr>
              <a:t>1  </a:t>
            </a:r>
            <a:r>
              <a:rPr lang="zh-CN" altLang="en-US">
                <a:solidFill>
                  <a:srgbClr val="FF5050"/>
                </a:solidFill>
                <a:cs typeface="Times New Roman" pitchFamily="18" charset="0"/>
              </a:rPr>
              <a:t>建立层次结构模型</a:t>
            </a:r>
          </a:p>
        </p:txBody>
      </p:sp>
      <p:sp>
        <p:nvSpPr>
          <p:cNvPr id="70665" name="Rectangle 9"/>
          <p:cNvSpPr>
            <a:spLocks noChangeArrowheads="1"/>
          </p:cNvSpPr>
          <p:nvPr/>
        </p:nvSpPr>
        <p:spPr bwMode="auto">
          <a:xfrm>
            <a:off x="468313" y="2276475"/>
            <a:ext cx="82804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在用层次分析法研究问题时，首先要根据问题的因果关系并将这些关系分解成若干个层次。较简单的问题通常可分解为目标层（最高层）、准则层（中间层）和方案措施层（最低层）。与其他决策问题一样，研究分析者不一定是决策者，不应自作主张地作出决策。对于本例，如果分析者自行决定分配比例，厂领导必定会询问为什么要按此比例分配，符合决策者要求的决策来自于对决策者意图的真实了解。经过双方沟通，分析者了解到如下信息：决策者的目的是合理利用企业的留成利润，而利润的利用是否合理，决策者的主要标准为：（</a:t>
            </a:r>
            <a:r>
              <a:rPr lang="en-US" altLang="zh-CN">
                <a:cs typeface="Times New Roman" pitchFamily="18" charset="0"/>
              </a:rPr>
              <a:t>1</a:t>
            </a:r>
            <a:r>
              <a:rPr lang="zh-CN" altLang="en-US">
                <a:cs typeface="Times New Roman" pitchFamily="18" charset="0"/>
              </a:rPr>
              <a:t>）是否有利于调动企业职工的积极性，（</a:t>
            </a:r>
            <a:r>
              <a:rPr lang="en-US" altLang="zh-CN">
                <a:cs typeface="Times New Roman" pitchFamily="18" charset="0"/>
              </a:rPr>
              <a:t>2</a:t>
            </a:r>
            <a:r>
              <a:rPr lang="zh-CN" altLang="en-US">
                <a:cs typeface="Times New Roman" pitchFamily="18" charset="0"/>
              </a:rPr>
              <a:t>）是否有利于提高企业的生产能力，（</a:t>
            </a:r>
            <a:r>
              <a:rPr lang="en-US" altLang="zh-CN">
                <a:cs typeface="Times New Roman" pitchFamily="18" charset="0"/>
              </a:rPr>
              <a:t>3</a:t>
            </a:r>
            <a:r>
              <a:rPr lang="zh-CN" altLang="en-US">
                <a:cs typeface="Times New Roman" pitchFamily="18" charset="0"/>
              </a:rPr>
              <a:t>）是否有利于改善职工的工作、生活环境。分析者可以提出自己的看法，但标准的最终确定将由决策者决定。</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0661"/>
                                        </p:tgtEl>
                                        <p:attrNameLst>
                                          <p:attrName>style.visibility</p:attrName>
                                        </p:attrNameLst>
                                      </p:cBhvr>
                                      <p:to>
                                        <p:strVal val="visible"/>
                                      </p:to>
                                    </p:set>
                                    <p:anim calcmode="lin" valueType="num">
                                      <p:cBhvr additive="base">
                                        <p:cTn id="7" dur="500" fill="hold"/>
                                        <p:tgtEl>
                                          <p:spTgt spid="70661"/>
                                        </p:tgtEl>
                                        <p:attrNameLst>
                                          <p:attrName>ppt_x</p:attrName>
                                        </p:attrNameLst>
                                      </p:cBhvr>
                                      <p:tavLst>
                                        <p:tav tm="0">
                                          <p:val>
                                            <p:strVal val="0-#ppt_w/2"/>
                                          </p:val>
                                        </p:tav>
                                        <p:tav tm="100000">
                                          <p:val>
                                            <p:strVal val="#ppt_x"/>
                                          </p:val>
                                        </p:tav>
                                      </p:tavLst>
                                    </p:anim>
                                    <p:anim calcmode="lin" valueType="num">
                                      <p:cBhvr additive="base">
                                        <p:cTn id="8" dur="500" fill="hold"/>
                                        <p:tgtEl>
                                          <p:spTgt spid="706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63"/>
                                        </p:tgtEl>
                                        <p:attrNameLst>
                                          <p:attrName>style.visibility</p:attrName>
                                        </p:attrNameLst>
                                      </p:cBhvr>
                                      <p:to>
                                        <p:strVal val="visible"/>
                                      </p:to>
                                    </p:set>
                                    <p:anim calcmode="lin" valueType="num">
                                      <p:cBhvr additive="base">
                                        <p:cTn id="13" dur="500" fill="hold"/>
                                        <p:tgtEl>
                                          <p:spTgt spid="70663"/>
                                        </p:tgtEl>
                                        <p:attrNameLst>
                                          <p:attrName>ppt_x</p:attrName>
                                        </p:attrNameLst>
                                      </p:cBhvr>
                                      <p:tavLst>
                                        <p:tav tm="0">
                                          <p:val>
                                            <p:strVal val="0-#ppt_w/2"/>
                                          </p:val>
                                        </p:tav>
                                        <p:tav tm="100000">
                                          <p:val>
                                            <p:strVal val="#ppt_x"/>
                                          </p:val>
                                        </p:tav>
                                      </p:tavLst>
                                    </p:anim>
                                    <p:anim calcmode="lin" valueType="num">
                                      <p:cBhvr additive="base">
                                        <p:cTn id="14" dur="500" fill="hold"/>
                                        <p:tgtEl>
                                          <p:spTgt spid="706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665"/>
                                        </p:tgtEl>
                                        <p:attrNameLst>
                                          <p:attrName>style.visibility</p:attrName>
                                        </p:attrNameLst>
                                      </p:cBhvr>
                                      <p:to>
                                        <p:strVal val="visible"/>
                                      </p:to>
                                    </p:set>
                                    <p:anim calcmode="lin" valueType="num">
                                      <p:cBhvr additive="base">
                                        <p:cTn id="19" dur="500" fill="hold"/>
                                        <p:tgtEl>
                                          <p:spTgt spid="70665"/>
                                        </p:tgtEl>
                                        <p:attrNameLst>
                                          <p:attrName>ppt_x</p:attrName>
                                        </p:attrNameLst>
                                      </p:cBhvr>
                                      <p:tavLst>
                                        <p:tav tm="0">
                                          <p:val>
                                            <p:strVal val="0-#ppt_w/2"/>
                                          </p:val>
                                        </p:tav>
                                        <p:tav tm="100000">
                                          <p:val>
                                            <p:strVal val="#ppt_x"/>
                                          </p:val>
                                        </p:tav>
                                      </p:tavLst>
                                    </p:anim>
                                    <p:anim calcmode="lin" valueType="num">
                                      <p:cBhvr additive="base">
                                        <p:cTn id="20" dur="500" fill="hold"/>
                                        <p:tgtEl>
                                          <p:spTgt spid="706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p:bldP spid="70663" grpId="0"/>
      <p:bldP spid="7066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5"/>
          <p:cNvSpPr>
            <a:spLocks noChangeArrowheads="1"/>
          </p:cNvSpPr>
          <p:nvPr/>
        </p:nvSpPr>
        <p:spPr bwMode="auto">
          <a:xfrm>
            <a:off x="250825" y="404813"/>
            <a:ext cx="8189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根据决策者的意图，可以建立起本问题的层次结构模型如图</a:t>
            </a:r>
            <a:r>
              <a:rPr lang="en-US" altLang="zh-CN">
                <a:cs typeface="Times New Roman" pitchFamily="18" charset="0"/>
              </a:rPr>
              <a:t>8.7</a:t>
            </a:r>
            <a:r>
              <a:rPr lang="zh-CN" altLang="en-US">
                <a:cs typeface="Times New Roman" pitchFamily="18" charset="0"/>
              </a:rPr>
              <a:t>所示。</a:t>
            </a:r>
          </a:p>
        </p:txBody>
      </p:sp>
      <p:grpSp>
        <p:nvGrpSpPr>
          <p:cNvPr id="71686" name="Group 6"/>
          <p:cNvGrpSpPr>
            <a:grpSpLocks/>
          </p:cNvGrpSpPr>
          <p:nvPr/>
        </p:nvGrpSpPr>
        <p:grpSpPr bwMode="auto">
          <a:xfrm>
            <a:off x="1257300" y="1112838"/>
            <a:ext cx="6915150" cy="3971925"/>
            <a:chOff x="1980" y="5434"/>
            <a:chExt cx="7200" cy="4524"/>
          </a:xfrm>
        </p:grpSpPr>
        <p:sp>
          <p:nvSpPr>
            <p:cNvPr id="71687" name="Text Box 7"/>
            <p:cNvSpPr txBox="1">
              <a:spLocks noChangeArrowheads="1"/>
            </p:cNvSpPr>
            <p:nvPr/>
          </p:nvSpPr>
          <p:spPr bwMode="auto">
            <a:xfrm>
              <a:off x="5400" y="5434"/>
              <a:ext cx="2160" cy="468"/>
            </a:xfrm>
            <a:prstGeom prst="rect">
              <a:avLst/>
            </a:prstGeom>
            <a:solidFill>
              <a:srgbClr val="FFFFFF"/>
            </a:solidFill>
            <a:ln w="9525">
              <a:solidFill>
                <a:srgbClr val="000000"/>
              </a:solidFill>
              <a:miter lim="800000"/>
              <a:headEnd/>
              <a:tailEnd/>
            </a:ln>
          </p:spPr>
          <p:txBody>
            <a:bodyPr/>
            <a:lstStyle/>
            <a:p>
              <a:pPr algn="ctr"/>
              <a:r>
                <a:rPr lang="zh-CN" altLang="en-US" sz="1600"/>
                <a:t>合理利用企业利润</a:t>
              </a:r>
              <a:endParaRPr lang="zh-CN" altLang="en-US" sz="1600">
                <a:latin typeface="Arial" charset="0"/>
              </a:endParaRPr>
            </a:p>
          </p:txBody>
        </p:sp>
        <p:sp>
          <p:nvSpPr>
            <p:cNvPr id="71688" name="Text Box 8"/>
            <p:cNvSpPr txBox="1">
              <a:spLocks noChangeArrowheads="1"/>
            </p:cNvSpPr>
            <p:nvPr/>
          </p:nvSpPr>
          <p:spPr bwMode="auto">
            <a:xfrm>
              <a:off x="3780" y="6838"/>
              <a:ext cx="1440" cy="1092"/>
            </a:xfrm>
            <a:prstGeom prst="rect">
              <a:avLst/>
            </a:prstGeom>
            <a:solidFill>
              <a:srgbClr val="FFFFFF"/>
            </a:solidFill>
            <a:ln w="9525">
              <a:solidFill>
                <a:srgbClr val="000000"/>
              </a:solidFill>
              <a:miter lim="800000"/>
              <a:headEnd/>
              <a:tailEnd/>
            </a:ln>
          </p:spPr>
          <p:txBody>
            <a:bodyPr/>
            <a:lstStyle/>
            <a:p>
              <a:pPr algn="ctr"/>
              <a:r>
                <a:rPr lang="zh-CN" altLang="en-US" sz="1600"/>
                <a:t>调动职工积极性</a:t>
              </a:r>
            </a:p>
            <a:p>
              <a:pPr algn="ctr"/>
              <a:r>
                <a:rPr lang="en-US" altLang="zh-CN" sz="1600" i="1"/>
                <a:t>C</a:t>
              </a:r>
              <a:r>
                <a:rPr lang="en-US" altLang="zh-CN" sz="1600" baseline="-25000"/>
                <a:t>1</a:t>
              </a:r>
              <a:endParaRPr lang="en-US" altLang="zh-CN" sz="1600">
                <a:latin typeface="Arial" charset="0"/>
              </a:endParaRPr>
            </a:p>
          </p:txBody>
        </p:sp>
        <p:sp>
          <p:nvSpPr>
            <p:cNvPr id="71689" name="Text Box 9"/>
            <p:cNvSpPr txBox="1">
              <a:spLocks noChangeArrowheads="1"/>
            </p:cNvSpPr>
            <p:nvPr/>
          </p:nvSpPr>
          <p:spPr bwMode="auto">
            <a:xfrm>
              <a:off x="5760" y="6838"/>
              <a:ext cx="1440" cy="1092"/>
            </a:xfrm>
            <a:prstGeom prst="rect">
              <a:avLst/>
            </a:prstGeom>
            <a:solidFill>
              <a:srgbClr val="FFFFFF"/>
            </a:solidFill>
            <a:ln w="9525">
              <a:solidFill>
                <a:srgbClr val="000000"/>
              </a:solidFill>
              <a:miter lim="800000"/>
              <a:headEnd/>
              <a:tailEnd/>
            </a:ln>
          </p:spPr>
          <p:txBody>
            <a:bodyPr/>
            <a:lstStyle/>
            <a:p>
              <a:pPr algn="ctr"/>
              <a:r>
                <a:rPr lang="zh-CN" altLang="en-US" sz="1600"/>
                <a:t>提高企业技术水平</a:t>
              </a:r>
            </a:p>
            <a:p>
              <a:pPr algn="ctr"/>
              <a:r>
                <a:rPr lang="en-US" altLang="zh-CN" sz="1600" i="1"/>
                <a:t>C</a:t>
              </a:r>
              <a:r>
                <a:rPr lang="en-US" altLang="zh-CN" sz="1600" baseline="-25000"/>
                <a:t>2</a:t>
              </a:r>
              <a:endParaRPr lang="en-US" altLang="zh-CN" sz="1600"/>
            </a:p>
            <a:p>
              <a:endParaRPr lang="en-US" altLang="zh-CN" sz="1600">
                <a:latin typeface="Arial" charset="0"/>
              </a:endParaRPr>
            </a:p>
          </p:txBody>
        </p:sp>
        <p:sp>
          <p:nvSpPr>
            <p:cNvPr id="71690" name="Text Box 10"/>
            <p:cNvSpPr txBox="1">
              <a:spLocks noChangeArrowheads="1"/>
            </p:cNvSpPr>
            <p:nvPr/>
          </p:nvSpPr>
          <p:spPr bwMode="auto">
            <a:xfrm>
              <a:off x="7740" y="6838"/>
              <a:ext cx="1440" cy="1092"/>
            </a:xfrm>
            <a:prstGeom prst="rect">
              <a:avLst/>
            </a:prstGeom>
            <a:solidFill>
              <a:srgbClr val="FFFFFF"/>
            </a:solidFill>
            <a:ln w="9525">
              <a:solidFill>
                <a:srgbClr val="000000"/>
              </a:solidFill>
              <a:miter lim="800000"/>
              <a:headEnd/>
              <a:tailEnd/>
            </a:ln>
          </p:spPr>
          <p:txBody>
            <a:bodyPr/>
            <a:lstStyle/>
            <a:p>
              <a:pPr algn="ctr"/>
              <a:r>
                <a:rPr lang="zh-CN" altLang="en-US" sz="1600"/>
                <a:t>改善职工工作生活条件</a:t>
              </a:r>
            </a:p>
            <a:p>
              <a:pPr algn="ctr"/>
              <a:r>
                <a:rPr lang="en-US" altLang="zh-CN" sz="1600" i="1"/>
                <a:t>C</a:t>
              </a:r>
              <a:r>
                <a:rPr lang="en-US" altLang="zh-CN" sz="1600" baseline="-25000"/>
                <a:t>3</a:t>
              </a:r>
              <a:endParaRPr lang="en-US" altLang="zh-CN" sz="1600"/>
            </a:p>
            <a:p>
              <a:endParaRPr lang="en-US" altLang="zh-CN" sz="1600">
                <a:latin typeface="Arial" charset="0"/>
              </a:endParaRPr>
            </a:p>
          </p:txBody>
        </p:sp>
        <p:sp>
          <p:nvSpPr>
            <p:cNvPr id="71691" name="Text Box 11"/>
            <p:cNvSpPr txBox="1">
              <a:spLocks noChangeArrowheads="1"/>
            </p:cNvSpPr>
            <p:nvPr/>
          </p:nvSpPr>
          <p:spPr bwMode="auto">
            <a:xfrm>
              <a:off x="3780" y="8866"/>
              <a:ext cx="1440" cy="1092"/>
            </a:xfrm>
            <a:prstGeom prst="rect">
              <a:avLst/>
            </a:prstGeom>
            <a:solidFill>
              <a:srgbClr val="FFFFFF"/>
            </a:solidFill>
            <a:ln w="9525">
              <a:solidFill>
                <a:srgbClr val="000000"/>
              </a:solidFill>
              <a:miter lim="800000"/>
              <a:headEnd/>
              <a:tailEnd/>
            </a:ln>
          </p:spPr>
          <p:txBody>
            <a:bodyPr/>
            <a:lstStyle/>
            <a:p>
              <a:pPr algn="ctr"/>
              <a:r>
                <a:rPr lang="zh-CN" altLang="en-US" sz="1600"/>
                <a:t>发奖金</a:t>
              </a:r>
            </a:p>
            <a:p>
              <a:pPr algn="ctr"/>
              <a:r>
                <a:rPr lang="en-US" altLang="zh-CN" sz="1600" i="1"/>
                <a:t>P</a:t>
              </a:r>
              <a:r>
                <a:rPr lang="en-US" altLang="zh-CN" sz="1600" baseline="-25000"/>
                <a:t>1</a:t>
              </a:r>
              <a:endParaRPr lang="en-US" altLang="zh-CN" sz="1600">
                <a:latin typeface="Arial" charset="0"/>
              </a:endParaRPr>
            </a:p>
          </p:txBody>
        </p:sp>
        <p:sp>
          <p:nvSpPr>
            <p:cNvPr id="71692" name="Text Box 12"/>
            <p:cNvSpPr txBox="1">
              <a:spLocks noChangeArrowheads="1"/>
            </p:cNvSpPr>
            <p:nvPr/>
          </p:nvSpPr>
          <p:spPr bwMode="auto">
            <a:xfrm>
              <a:off x="5760" y="8866"/>
              <a:ext cx="1440" cy="1092"/>
            </a:xfrm>
            <a:prstGeom prst="rect">
              <a:avLst/>
            </a:prstGeom>
            <a:solidFill>
              <a:srgbClr val="FFFFFF"/>
            </a:solidFill>
            <a:ln w="9525">
              <a:solidFill>
                <a:srgbClr val="000000"/>
              </a:solidFill>
              <a:miter lim="800000"/>
              <a:headEnd/>
              <a:tailEnd/>
            </a:ln>
          </p:spPr>
          <p:txBody>
            <a:bodyPr/>
            <a:lstStyle/>
            <a:p>
              <a:pPr algn="ctr"/>
              <a:r>
                <a:rPr lang="zh-CN" altLang="en-US" sz="1600"/>
                <a:t>扩建福利</a:t>
              </a:r>
            </a:p>
            <a:p>
              <a:pPr algn="ctr"/>
              <a:r>
                <a:rPr lang="zh-CN" altLang="en-US" sz="1600"/>
                <a:t>事业</a:t>
              </a:r>
            </a:p>
            <a:p>
              <a:pPr algn="ctr"/>
              <a:r>
                <a:rPr lang="en-US" altLang="zh-CN" sz="1600" i="1"/>
                <a:t>P</a:t>
              </a:r>
              <a:r>
                <a:rPr lang="en-US" altLang="zh-CN" sz="1600" baseline="-25000"/>
                <a:t>2</a:t>
              </a:r>
              <a:endParaRPr lang="en-US" altLang="zh-CN" sz="1600"/>
            </a:p>
            <a:p>
              <a:endParaRPr lang="en-US" altLang="zh-CN">
                <a:latin typeface="Arial" charset="0"/>
              </a:endParaRPr>
            </a:p>
          </p:txBody>
        </p:sp>
        <p:sp>
          <p:nvSpPr>
            <p:cNvPr id="71693" name="Text Box 13"/>
            <p:cNvSpPr txBox="1">
              <a:spLocks noChangeArrowheads="1"/>
            </p:cNvSpPr>
            <p:nvPr/>
          </p:nvSpPr>
          <p:spPr bwMode="auto">
            <a:xfrm>
              <a:off x="7740" y="8866"/>
              <a:ext cx="1440" cy="1092"/>
            </a:xfrm>
            <a:prstGeom prst="rect">
              <a:avLst/>
            </a:prstGeom>
            <a:solidFill>
              <a:srgbClr val="FFFFFF"/>
            </a:solidFill>
            <a:ln w="9525">
              <a:solidFill>
                <a:srgbClr val="000000"/>
              </a:solidFill>
              <a:miter lim="800000"/>
              <a:headEnd/>
              <a:tailEnd/>
            </a:ln>
          </p:spPr>
          <p:txBody>
            <a:bodyPr/>
            <a:lstStyle/>
            <a:p>
              <a:pPr algn="ctr"/>
              <a:r>
                <a:rPr lang="zh-CN" altLang="en-US" sz="1600"/>
                <a:t>引进新设备</a:t>
              </a:r>
            </a:p>
            <a:p>
              <a:pPr algn="ctr"/>
              <a:r>
                <a:rPr lang="en-US" altLang="zh-CN" sz="1600" i="1"/>
                <a:t>P</a:t>
              </a:r>
              <a:r>
                <a:rPr lang="en-US" altLang="zh-CN" sz="1600" baseline="-25000"/>
                <a:t>3</a:t>
              </a:r>
              <a:endParaRPr lang="en-US" altLang="zh-CN" sz="1600"/>
            </a:p>
            <a:p>
              <a:endParaRPr lang="en-US" altLang="zh-CN" sz="1600">
                <a:latin typeface="Arial" charset="0"/>
              </a:endParaRPr>
            </a:p>
          </p:txBody>
        </p:sp>
        <p:sp>
          <p:nvSpPr>
            <p:cNvPr id="71694" name="Text Box 14"/>
            <p:cNvSpPr txBox="1">
              <a:spLocks noChangeArrowheads="1"/>
            </p:cNvSpPr>
            <p:nvPr/>
          </p:nvSpPr>
          <p:spPr bwMode="auto">
            <a:xfrm>
              <a:off x="1980" y="5434"/>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a:t>目标层</a:t>
              </a:r>
              <a:r>
                <a:rPr lang="en-US" altLang="zh-CN" sz="1600" i="1"/>
                <a:t>O</a:t>
              </a:r>
              <a:endParaRPr lang="en-US" altLang="zh-CN" sz="1600">
                <a:latin typeface="Arial" charset="0"/>
              </a:endParaRPr>
            </a:p>
          </p:txBody>
        </p:sp>
        <p:sp>
          <p:nvSpPr>
            <p:cNvPr id="71695" name="Text Box 15"/>
            <p:cNvSpPr txBox="1">
              <a:spLocks noChangeArrowheads="1"/>
            </p:cNvSpPr>
            <p:nvPr/>
          </p:nvSpPr>
          <p:spPr bwMode="auto">
            <a:xfrm>
              <a:off x="1980" y="6994"/>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a:t>准则层</a:t>
              </a:r>
              <a:r>
                <a:rPr lang="en-US" altLang="zh-CN" sz="1600" i="1"/>
                <a:t>C</a:t>
              </a:r>
              <a:endParaRPr lang="en-US" altLang="zh-CN" sz="1600">
                <a:latin typeface="Arial" charset="0"/>
              </a:endParaRPr>
            </a:p>
          </p:txBody>
        </p:sp>
        <p:sp>
          <p:nvSpPr>
            <p:cNvPr id="71696" name="Text Box 16"/>
            <p:cNvSpPr txBox="1">
              <a:spLocks noChangeArrowheads="1"/>
            </p:cNvSpPr>
            <p:nvPr/>
          </p:nvSpPr>
          <p:spPr bwMode="auto">
            <a:xfrm>
              <a:off x="1980" y="9178"/>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a:t>措施层</a:t>
              </a:r>
              <a:r>
                <a:rPr lang="en-US" altLang="zh-CN" sz="1600" i="1"/>
                <a:t>P</a:t>
              </a:r>
              <a:endParaRPr lang="en-US" altLang="zh-CN" sz="1600">
                <a:latin typeface="Arial" charset="0"/>
              </a:endParaRPr>
            </a:p>
          </p:txBody>
        </p:sp>
        <p:sp>
          <p:nvSpPr>
            <p:cNvPr id="71697" name="Line 17"/>
            <p:cNvSpPr>
              <a:spLocks noChangeShapeType="1"/>
            </p:cNvSpPr>
            <p:nvPr/>
          </p:nvSpPr>
          <p:spPr bwMode="auto">
            <a:xfrm flipH="1">
              <a:off x="4320" y="5902"/>
              <a:ext cx="162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Line 18"/>
            <p:cNvSpPr>
              <a:spLocks noChangeShapeType="1"/>
            </p:cNvSpPr>
            <p:nvPr/>
          </p:nvSpPr>
          <p:spPr bwMode="auto">
            <a:xfrm>
              <a:off x="6840" y="5902"/>
              <a:ext cx="180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9" name="Line 19"/>
            <p:cNvSpPr>
              <a:spLocks noChangeShapeType="1"/>
            </p:cNvSpPr>
            <p:nvPr/>
          </p:nvSpPr>
          <p:spPr bwMode="auto">
            <a:xfrm>
              <a:off x="6300" y="590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0" name="Line 20"/>
            <p:cNvSpPr>
              <a:spLocks noChangeShapeType="1"/>
            </p:cNvSpPr>
            <p:nvPr/>
          </p:nvSpPr>
          <p:spPr bwMode="auto">
            <a:xfrm>
              <a:off x="4500" y="7930"/>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1" name="Line 21"/>
            <p:cNvSpPr>
              <a:spLocks noChangeShapeType="1"/>
            </p:cNvSpPr>
            <p:nvPr/>
          </p:nvSpPr>
          <p:spPr bwMode="auto">
            <a:xfrm>
              <a:off x="6480" y="7930"/>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2" name="Line 22"/>
            <p:cNvSpPr>
              <a:spLocks noChangeShapeType="1"/>
            </p:cNvSpPr>
            <p:nvPr/>
          </p:nvSpPr>
          <p:spPr bwMode="auto">
            <a:xfrm>
              <a:off x="4860" y="7930"/>
              <a:ext cx="126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3" name="Line 23"/>
            <p:cNvSpPr>
              <a:spLocks noChangeShapeType="1"/>
            </p:cNvSpPr>
            <p:nvPr/>
          </p:nvSpPr>
          <p:spPr bwMode="auto">
            <a:xfrm flipV="1">
              <a:off x="6840" y="7930"/>
              <a:ext cx="144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4" name="Line 24"/>
            <p:cNvSpPr>
              <a:spLocks noChangeShapeType="1"/>
            </p:cNvSpPr>
            <p:nvPr/>
          </p:nvSpPr>
          <p:spPr bwMode="auto">
            <a:xfrm flipV="1">
              <a:off x="4680" y="7930"/>
              <a:ext cx="360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5" name="Line 25"/>
            <p:cNvSpPr>
              <a:spLocks noChangeShapeType="1"/>
            </p:cNvSpPr>
            <p:nvPr/>
          </p:nvSpPr>
          <p:spPr bwMode="auto">
            <a:xfrm>
              <a:off x="6660" y="7930"/>
              <a:ext cx="180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707" name="Rectangle 27"/>
          <p:cNvSpPr>
            <a:spLocks noChangeArrowheads="1"/>
          </p:cNvSpPr>
          <p:nvPr/>
        </p:nvSpPr>
        <p:spPr bwMode="auto">
          <a:xfrm>
            <a:off x="468313" y="5445125"/>
            <a:ext cx="8207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图中的连线反映了因素间存在的关联关系，哪些因素存在关联关系也应由决策者决定。</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685"/>
                                        </p:tgtEl>
                                        <p:attrNameLst>
                                          <p:attrName>style.visibility</p:attrName>
                                        </p:attrNameLst>
                                      </p:cBhvr>
                                      <p:to>
                                        <p:strVal val="visible"/>
                                      </p:to>
                                    </p:set>
                                    <p:anim calcmode="lin" valueType="num">
                                      <p:cBhvr additive="base">
                                        <p:cTn id="7" dur="500" fill="hold"/>
                                        <p:tgtEl>
                                          <p:spTgt spid="71685"/>
                                        </p:tgtEl>
                                        <p:attrNameLst>
                                          <p:attrName>ppt_x</p:attrName>
                                        </p:attrNameLst>
                                      </p:cBhvr>
                                      <p:tavLst>
                                        <p:tav tm="0">
                                          <p:val>
                                            <p:strVal val="0-#ppt_w/2"/>
                                          </p:val>
                                        </p:tav>
                                        <p:tav tm="100000">
                                          <p:val>
                                            <p:strVal val="#ppt_x"/>
                                          </p:val>
                                        </p:tav>
                                      </p:tavLst>
                                    </p:anim>
                                    <p:anim calcmode="lin" valueType="num">
                                      <p:cBhvr additive="base">
                                        <p:cTn id="8" dur="500" fill="hold"/>
                                        <p:tgtEl>
                                          <p:spTgt spid="716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686"/>
                                        </p:tgtEl>
                                        <p:attrNameLst>
                                          <p:attrName>style.visibility</p:attrName>
                                        </p:attrNameLst>
                                      </p:cBhvr>
                                      <p:to>
                                        <p:strVal val="visible"/>
                                      </p:to>
                                    </p:set>
                                    <p:anim calcmode="lin" valueType="num">
                                      <p:cBhvr additive="base">
                                        <p:cTn id="13" dur="500" fill="hold"/>
                                        <p:tgtEl>
                                          <p:spTgt spid="71686"/>
                                        </p:tgtEl>
                                        <p:attrNameLst>
                                          <p:attrName>ppt_x</p:attrName>
                                        </p:attrNameLst>
                                      </p:cBhvr>
                                      <p:tavLst>
                                        <p:tav tm="0">
                                          <p:val>
                                            <p:strVal val="#ppt_x"/>
                                          </p:val>
                                        </p:tav>
                                        <p:tav tm="100000">
                                          <p:val>
                                            <p:strVal val="#ppt_x"/>
                                          </p:val>
                                        </p:tav>
                                      </p:tavLst>
                                    </p:anim>
                                    <p:anim calcmode="lin" valueType="num">
                                      <p:cBhvr additive="base">
                                        <p:cTn id="14" dur="500" fill="hold"/>
                                        <p:tgtEl>
                                          <p:spTgt spid="7168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07"/>
                                        </p:tgtEl>
                                        <p:attrNameLst>
                                          <p:attrName>style.visibility</p:attrName>
                                        </p:attrNameLst>
                                      </p:cBhvr>
                                      <p:to>
                                        <p:strVal val="visible"/>
                                      </p:to>
                                    </p:set>
                                    <p:anim calcmode="lin" valueType="num">
                                      <p:cBhvr additive="base">
                                        <p:cTn id="19" dur="500" fill="hold"/>
                                        <p:tgtEl>
                                          <p:spTgt spid="71707"/>
                                        </p:tgtEl>
                                        <p:attrNameLst>
                                          <p:attrName>ppt_x</p:attrName>
                                        </p:attrNameLst>
                                      </p:cBhvr>
                                      <p:tavLst>
                                        <p:tav tm="0">
                                          <p:val>
                                            <p:strVal val="#ppt_x"/>
                                          </p:val>
                                        </p:tav>
                                        <p:tav tm="100000">
                                          <p:val>
                                            <p:strVal val="#ppt_x"/>
                                          </p:val>
                                        </p:tav>
                                      </p:tavLst>
                                    </p:anim>
                                    <p:anim calcmode="lin" valueType="num">
                                      <p:cBhvr additive="base">
                                        <p:cTn id="20" dur="500" fill="hold"/>
                                        <p:tgtEl>
                                          <p:spTgt spid="717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P spid="7170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ChangeArrowheads="1"/>
          </p:cNvSpPr>
          <p:nvPr/>
        </p:nvSpPr>
        <p:spPr bwMode="auto">
          <a:xfrm>
            <a:off x="395288" y="396875"/>
            <a:ext cx="84248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对于因果关系较为复杂的问题也可以引进更多的层次。例如，在选购电冰箱时，如以质量、外观、价格、品牌及信誉等为准则，也许在衡量质量优劣时又可分出若干个不同的子准则，如制冷性能、结霜情况、耗电量大小等等。</a:t>
            </a:r>
          </a:p>
        </p:txBody>
      </p:sp>
      <p:sp>
        <p:nvSpPr>
          <p:cNvPr id="72711" name="Rectangle 7"/>
          <p:cNvSpPr>
            <a:spLocks noChangeArrowheads="1"/>
          </p:cNvSpPr>
          <p:nvPr/>
        </p:nvSpPr>
        <p:spPr bwMode="auto">
          <a:xfrm>
            <a:off x="396875" y="1773238"/>
            <a:ext cx="8207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建立层次结构模型是进行层次分析的基础，它将思维过程结构化、层次化，为进一步分析研究创造了条件。</a:t>
            </a:r>
          </a:p>
        </p:txBody>
      </p:sp>
      <p:sp>
        <p:nvSpPr>
          <p:cNvPr id="72713" name="Rectangle 9"/>
          <p:cNvSpPr>
            <a:spLocks noChangeArrowheads="1"/>
          </p:cNvSpPr>
          <p:nvPr/>
        </p:nvSpPr>
        <p:spPr bwMode="auto">
          <a:xfrm>
            <a:off x="339725" y="2852738"/>
            <a:ext cx="2227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FF5050"/>
                </a:solidFill>
                <a:cs typeface="Times New Roman" pitchFamily="18" charset="0"/>
              </a:rPr>
              <a:t>步</a:t>
            </a:r>
            <a:r>
              <a:rPr lang="en-US" altLang="zh-CN">
                <a:solidFill>
                  <a:srgbClr val="FF5050"/>
                </a:solidFill>
                <a:cs typeface="Times New Roman" pitchFamily="18" charset="0"/>
              </a:rPr>
              <a:t>2  </a:t>
            </a:r>
            <a:r>
              <a:rPr lang="zh-CN" altLang="en-US">
                <a:solidFill>
                  <a:srgbClr val="FF5050"/>
                </a:solidFill>
                <a:cs typeface="Times New Roman" pitchFamily="18" charset="0"/>
              </a:rPr>
              <a:t>构造判断矩阵</a:t>
            </a:r>
          </a:p>
        </p:txBody>
      </p:sp>
      <p:sp>
        <p:nvSpPr>
          <p:cNvPr id="72715" name="Rectangle 11"/>
          <p:cNvSpPr>
            <a:spLocks noChangeArrowheads="1"/>
          </p:cNvSpPr>
          <p:nvPr/>
        </p:nvSpPr>
        <p:spPr bwMode="auto">
          <a:xfrm>
            <a:off x="395288" y="3500438"/>
            <a:ext cx="84248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层次结构反映了因素之间的关系，例如图</a:t>
            </a:r>
            <a:r>
              <a:rPr lang="en-US" altLang="zh-CN">
                <a:cs typeface="Times New Roman" pitchFamily="18" charset="0"/>
              </a:rPr>
              <a:t>10.7</a:t>
            </a:r>
            <a:r>
              <a:rPr lang="zh-CN" altLang="en-US">
                <a:cs typeface="Times New Roman" pitchFamily="18" charset="0"/>
              </a:rPr>
              <a:t>中目标层利润利用是否合理可由准则层中的各准则反映出来。但准则层中的各准则在目标衡量中所占的比重并不一定相同，在决策者的心目中，它们各占有一定的比例。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2709"/>
                                        </p:tgtEl>
                                        <p:attrNameLst>
                                          <p:attrName>style.visibility</p:attrName>
                                        </p:attrNameLst>
                                      </p:cBhvr>
                                      <p:to>
                                        <p:strVal val="visible"/>
                                      </p:to>
                                    </p:set>
                                    <p:anim calcmode="lin" valueType="num">
                                      <p:cBhvr additive="base">
                                        <p:cTn id="7" dur="500" fill="hold"/>
                                        <p:tgtEl>
                                          <p:spTgt spid="72709"/>
                                        </p:tgtEl>
                                        <p:attrNameLst>
                                          <p:attrName>ppt_x</p:attrName>
                                        </p:attrNameLst>
                                      </p:cBhvr>
                                      <p:tavLst>
                                        <p:tav tm="0">
                                          <p:val>
                                            <p:strVal val="0-#ppt_w/2"/>
                                          </p:val>
                                        </p:tav>
                                        <p:tav tm="100000">
                                          <p:val>
                                            <p:strVal val="#ppt_x"/>
                                          </p:val>
                                        </p:tav>
                                      </p:tavLst>
                                    </p:anim>
                                    <p:anim calcmode="lin" valueType="num">
                                      <p:cBhvr additive="base">
                                        <p:cTn id="8" dur="500" fill="hold"/>
                                        <p:tgtEl>
                                          <p:spTgt spid="727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11"/>
                                        </p:tgtEl>
                                        <p:attrNameLst>
                                          <p:attrName>style.visibility</p:attrName>
                                        </p:attrNameLst>
                                      </p:cBhvr>
                                      <p:to>
                                        <p:strVal val="visible"/>
                                      </p:to>
                                    </p:set>
                                    <p:anim calcmode="lin" valueType="num">
                                      <p:cBhvr additive="base">
                                        <p:cTn id="13" dur="500" fill="hold"/>
                                        <p:tgtEl>
                                          <p:spTgt spid="72711"/>
                                        </p:tgtEl>
                                        <p:attrNameLst>
                                          <p:attrName>ppt_x</p:attrName>
                                        </p:attrNameLst>
                                      </p:cBhvr>
                                      <p:tavLst>
                                        <p:tav tm="0">
                                          <p:val>
                                            <p:strVal val="0-#ppt_w/2"/>
                                          </p:val>
                                        </p:tav>
                                        <p:tav tm="100000">
                                          <p:val>
                                            <p:strVal val="#ppt_x"/>
                                          </p:val>
                                        </p:tav>
                                      </p:tavLst>
                                    </p:anim>
                                    <p:anim calcmode="lin" valueType="num">
                                      <p:cBhvr additive="base">
                                        <p:cTn id="14" dur="500" fill="hold"/>
                                        <p:tgtEl>
                                          <p:spTgt spid="7271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13"/>
                                        </p:tgtEl>
                                        <p:attrNameLst>
                                          <p:attrName>style.visibility</p:attrName>
                                        </p:attrNameLst>
                                      </p:cBhvr>
                                      <p:to>
                                        <p:strVal val="visible"/>
                                      </p:to>
                                    </p:set>
                                    <p:anim calcmode="lin" valueType="num">
                                      <p:cBhvr additive="base">
                                        <p:cTn id="19" dur="500" fill="hold"/>
                                        <p:tgtEl>
                                          <p:spTgt spid="72713"/>
                                        </p:tgtEl>
                                        <p:attrNameLst>
                                          <p:attrName>ppt_x</p:attrName>
                                        </p:attrNameLst>
                                      </p:cBhvr>
                                      <p:tavLst>
                                        <p:tav tm="0">
                                          <p:val>
                                            <p:strVal val="0-#ppt_w/2"/>
                                          </p:val>
                                        </p:tav>
                                        <p:tav tm="100000">
                                          <p:val>
                                            <p:strVal val="#ppt_x"/>
                                          </p:val>
                                        </p:tav>
                                      </p:tavLst>
                                    </p:anim>
                                    <p:anim calcmode="lin" valueType="num">
                                      <p:cBhvr additive="base">
                                        <p:cTn id="20" dur="500" fill="hold"/>
                                        <p:tgtEl>
                                          <p:spTgt spid="7271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15"/>
                                        </p:tgtEl>
                                        <p:attrNameLst>
                                          <p:attrName>style.visibility</p:attrName>
                                        </p:attrNameLst>
                                      </p:cBhvr>
                                      <p:to>
                                        <p:strVal val="visible"/>
                                      </p:to>
                                    </p:set>
                                    <p:anim calcmode="lin" valueType="num">
                                      <p:cBhvr additive="base">
                                        <p:cTn id="25" dur="500" fill="hold"/>
                                        <p:tgtEl>
                                          <p:spTgt spid="72715"/>
                                        </p:tgtEl>
                                        <p:attrNameLst>
                                          <p:attrName>ppt_x</p:attrName>
                                        </p:attrNameLst>
                                      </p:cBhvr>
                                      <p:tavLst>
                                        <p:tav tm="0">
                                          <p:val>
                                            <p:strVal val="0-#ppt_w/2"/>
                                          </p:val>
                                        </p:tav>
                                        <p:tav tm="100000">
                                          <p:val>
                                            <p:strVal val="#ppt_x"/>
                                          </p:val>
                                        </p:tav>
                                      </p:tavLst>
                                    </p:anim>
                                    <p:anim calcmode="lin" valueType="num">
                                      <p:cBhvr additive="base">
                                        <p:cTn id="26" dur="500" fill="hold"/>
                                        <p:tgtEl>
                                          <p:spTgt spid="72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P spid="72711" grpId="0"/>
      <p:bldP spid="72713" grpId="0"/>
      <p:bldP spid="727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5"/>
          <p:cNvSpPr>
            <a:spLocks noChangeArrowheads="1"/>
          </p:cNvSpPr>
          <p:nvPr/>
        </p:nvSpPr>
        <p:spPr bwMode="auto">
          <a:xfrm>
            <a:off x="612775" y="981075"/>
            <a:ext cx="7920038"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在确定影响某因素的诸因子在该因素中所占的比重时，遇到的主要困难是这些比重常常不易定量化。虽然你必须让决策者根据经验提供这些数据，但假如你提出“调动职工积极性在判断利润利用是否合理中占百分之几的比例”之类的问题，不仅会让人感到难以精确回答，而且还会使人感到你书生气十足，不能胜任这一工作。此外，当影响某因素的因子较多时，直接考虑各因子对该因素有多大程度的影响时，常常会因考虑不周全、顾此失彼而使决策者提出与他实际认为的重要性程度不相一致的数据，甚至有可能提出一组隐含矛盾的数据。为看清这一点，可作如下设想：将一块重为</a:t>
            </a:r>
            <a:r>
              <a:rPr lang="en-US" altLang="zh-CN">
                <a:cs typeface="Times New Roman" pitchFamily="18" charset="0"/>
              </a:rPr>
              <a:t>1</a:t>
            </a:r>
            <a:r>
              <a:rPr lang="zh-CN" altLang="en-US">
                <a:cs typeface="Times New Roman" pitchFamily="18" charset="0"/>
              </a:rPr>
              <a:t>千克的石块砸成</a:t>
            </a:r>
            <a:r>
              <a:rPr lang="en-US" altLang="zh-CN" i="1">
                <a:cs typeface="Times New Roman" pitchFamily="18" charset="0"/>
              </a:rPr>
              <a:t>n</a:t>
            </a:r>
            <a:r>
              <a:rPr lang="zh-CN" altLang="en-US">
                <a:cs typeface="Times New Roman" pitchFamily="18" charset="0"/>
              </a:rPr>
              <a:t>小块，你可以精确称出它们的质量，设为</a:t>
            </a:r>
            <a:r>
              <a:rPr lang="en-US" altLang="zh-CN">
                <a:cs typeface="Times New Roman" pitchFamily="18" charset="0"/>
              </a:rPr>
              <a:t>w</a:t>
            </a:r>
            <a:r>
              <a:rPr lang="en-US" altLang="zh-CN" baseline="-30000">
                <a:cs typeface="Times New Roman" pitchFamily="18" charset="0"/>
              </a:rPr>
              <a:t>1</a:t>
            </a:r>
            <a:r>
              <a:rPr lang="en-US" altLang="zh-CN">
                <a:cs typeface="Times New Roman" pitchFamily="18" charset="0"/>
              </a:rPr>
              <a:t>,…, w</a:t>
            </a:r>
            <a:r>
              <a:rPr lang="en-US" altLang="zh-CN" i="1" baseline="-30000">
                <a:cs typeface="Times New Roman" pitchFamily="18" charset="0"/>
              </a:rPr>
              <a:t>n</a:t>
            </a:r>
            <a:r>
              <a:rPr lang="zh-CN" altLang="en-US">
                <a:cs typeface="Times New Roman" pitchFamily="18" charset="0"/>
              </a:rPr>
              <a:t>。现在，请人估计这</a:t>
            </a:r>
            <a:r>
              <a:rPr lang="en-US" altLang="zh-CN" i="1">
                <a:cs typeface="Times New Roman" pitchFamily="18" charset="0"/>
              </a:rPr>
              <a:t>n</a:t>
            </a:r>
            <a:r>
              <a:rPr lang="zh-CN" altLang="en-US">
                <a:cs typeface="Times New Roman" pitchFamily="18" charset="0"/>
              </a:rPr>
              <a:t>小块的重量占总重量的比例（不能让他知道各小石块的重量），此人不仅很难给出精确的比值，而且完全可能因顾此失彼而提供彼此矛盾的数据。</a:t>
            </a:r>
            <a:r>
              <a:rPr lang="zh-CN" altLang="en-US">
                <a:latin typeface="Arial"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3733"/>
                                        </p:tgtEl>
                                        <p:attrNameLst>
                                          <p:attrName>style.visibility</p:attrName>
                                        </p:attrNameLst>
                                      </p:cBhvr>
                                      <p:to>
                                        <p:strVal val="visible"/>
                                      </p:to>
                                    </p:set>
                                    <p:anim calcmode="lin" valueType="num">
                                      <p:cBhvr additive="base">
                                        <p:cTn id="7" dur="500" fill="hold"/>
                                        <p:tgtEl>
                                          <p:spTgt spid="73733"/>
                                        </p:tgtEl>
                                        <p:attrNameLst>
                                          <p:attrName>ppt_x</p:attrName>
                                        </p:attrNameLst>
                                      </p:cBhvr>
                                      <p:tavLst>
                                        <p:tav tm="0">
                                          <p:val>
                                            <p:strVal val="#ppt_x"/>
                                          </p:val>
                                        </p:tav>
                                        <p:tav tm="100000">
                                          <p:val>
                                            <p:strVal val="#ppt_x"/>
                                          </p:val>
                                        </p:tav>
                                      </p:tavLst>
                                    </p:anim>
                                    <p:anim calcmode="lin" valueType="num">
                                      <p:cBhvr additive="base">
                                        <p:cTn id="8" dur="500" fill="hold"/>
                                        <p:tgtEl>
                                          <p:spTgt spid="737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Rectangle 6"/>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4761" name="Group 9"/>
          <p:cNvGrpSpPr>
            <a:grpSpLocks/>
          </p:cNvGrpSpPr>
          <p:nvPr/>
        </p:nvGrpSpPr>
        <p:grpSpPr bwMode="auto">
          <a:xfrm>
            <a:off x="519113" y="401638"/>
            <a:ext cx="8229600" cy="2522537"/>
            <a:chOff x="327" y="253"/>
            <a:chExt cx="5184" cy="1589"/>
          </a:xfrm>
        </p:grpSpPr>
        <p:sp>
          <p:nvSpPr>
            <p:cNvPr id="74756" name="Text Box 4"/>
            <p:cNvSpPr txBox="1">
              <a:spLocks noChangeArrowheads="1"/>
            </p:cNvSpPr>
            <p:nvPr/>
          </p:nvSpPr>
          <p:spPr bwMode="auto">
            <a:xfrm>
              <a:off x="327" y="253"/>
              <a:ext cx="5184"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设现在要比较</a:t>
              </a:r>
              <a:r>
                <a:rPr lang="en-US" altLang="zh-CN" i="1">
                  <a:solidFill>
                    <a:srgbClr val="000000"/>
                  </a:solidFill>
                  <a:cs typeface="Times New Roman" pitchFamily="18" charset="0"/>
                </a:rPr>
                <a:t>n</a:t>
              </a:r>
              <a:r>
                <a:rPr lang="zh-CN" altLang="en-US">
                  <a:solidFill>
                    <a:srgbClr val="000000"/>
                  </a:solidFill>
                  <a:cs typeface="Times New Roman" pitchFamily="18" charset="0"/>
                </a:rPr>
                <a:t>个因子</a:t>
              </a:r>
              <a:r>
                <a:rPr lang="en-US" altLang="zh-CN" i="1">
                  <a:solidFill>
                    <a:srgbClr val="000000"/>
                  </a:solidFill>
                  <a:cs typeface="Times New Roman" pitchFamily="18" charset="0"/>
                </a:rPr>
                <a:t>X </a:t>
              </a:r>
              <a:r>
                <a:rPr lang="en-US" altLang="zh-CN">
                  <a:solidFill>
                    <a:srgbClr val="000000"/>
                  </a:solidFill>
                  <a:cs typeface="Times New Roman" pitchFamily="18" charset="0"/>
                </a:rPr>
                <a:t>= {</a:t>
              </a:r>
              <a:r>
                <a:rPr lang="en-US" altLang="zh-CN" i="1">
                  <a:solidFill>
                    <a:srgbClr val="000000"/>
                  </a:solidFill>
                  <a:cs typeface="Times New Roman" pitchFamily="18" charset="0"/>
                </a:rPr>
                <a:t>x</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a:t>
              </a:r>
              <a:r>
                <a:rPr lang="en-US" altLang="zh-CN" i="1">
                  <a:solidFill>
                    <a:srgbClr val="000000"/>
                  </a:solidFill>
                  <a:cs typeface="Times New Roman" pitchFamily="18" charset="0"/>
                </a:rPr>
                <a:t>x</a:t>
              </a:r>
              <a:r>
                <a:rPr lang="en-US" altLang="zh-CN" i="1" baseline="-30000">
                  <a:solidFill>
                    <a:srgbClr val="000000"/>
                  </a:solidFill>
                  <a:cs typeface="Times New Roman" pitchFamily="18" charset="0"/>
                </a:rPr>
                <a:t>n</a:t>
              </a:r>
              <a:r>
                <a:rPr lang="en-US" altLang="zh-CN">
                  <a:solidFill>
                    <a:srgbClr val="000000"/>
                  </a:solidFill>
                  <a:cs typeface="Times New Roman" pitchFamily="18" charset="0"/>
                </a:rPr>
                <a:t>}</a:t>
              </a:r>
              <a:r>
                <a:rPr lang="zh-CN" altLang="en-US">
                  <a:solidFill>
                    <a:srgbClr val="000000"/>
                  </a:solidFill>
                  <a:cs typeface="Times New Roman" pitchFamily="18" charset="0"/>
                </a:rPr>
                <a:t>对某因素</a:t>
              </a:r>
              <a:r>
                <a:rPr lang="en-US" altLang="zh-CN" i="1">
                  <a:solidFill>
                    <a:srgbClr val="000000"/>
                  </a:solidFill>
                  <a:cs typeface="Times New Roman" pitchFamily="18" charset="0"/>
                </a:rPr>
                <a:t>Z</a:t>
              </a:r>
              <a:r>
                <a:rPr lang="zh-CN" altLang="en-US">
                  <a:solidFill>
                    <a:srgbClr val="000000"/>
                  </a:solidFill>
                  <a:cs typeface="Times New Roman" pitchFamily="18" charset="0"/>
                </a:rPr>
                <a:t>的影响大小，怎样比较才能提供可信的数据呢？</a:t>
              </a:r>
              <a:r>
                <a:rPr lang="en-US" altLang="zh-CN">
                  <a:solidFill>
                    <a:srgbClr val="000000"/>
                  </a:solidFill>
                  <a:cs typeface="Times New Roman" pitchFamily="18" charset="0"/>
                </a:rPr>
                <a:t>Saaty</a:t>
              </a:r>
              <a:r>
                <a:rPr lang="zh-CN" altLang="en-US">
                  <a:solidFill>
                    <a:srgbClr val="000000"/>
                  </a:solidFill>
                  <a:cs typeface="Times New Roman" pitchFamily="18" charset="0"/>
                </a:rPr>
                <a:t>等人建议可以采取对因子进行两两比较建立成对比较矩阵的办法。即每次取两个因子</a:t>
              </a:r>
              <a:r>
                <a:rPr lang="en-US" altLang="zh-CN" i="1">
                  <a:solidFill>
                    <a:srgbClr val="000000"/>
                  </a:solidFill>
                  <a:cs typeface="Times New Roman" pitchFamily="18" charset="0"/>
                </a:rPr>
                <a:t>x</a:t>
              </a:r>
              <a:r>
                <a:rPr lang="en-US" altLang="zh-CN" i="1" baseline="-30000">
                  <a:solidFill>
                    <a:srgbClr val="000000"/>
                  </a:solidFill>
                  <a:cs typeface="Times New Roman" pitchFamily="18" charset="0"/>
                </a:rPr>
                <a:t>i</a:t>
              </a:r>
              <a:r>
                <a:rPr lang="zh-CN" altLang="en-US">
                  <a:solidFill>
                    <a:srgbClr val="000000"/>
                  </a:solidFill>
                  <a:cs typeface="Times New Roman" pitchFamily="18" charset="0"/>
                </a:rPr>
                <a:t>和</a:t>
              </a:r>
              <a:r>
                <a:rPr lang="en-US" altLang="zh-CN" i="1">
                  <a:solidFill>
                    <a:srgbClr val="000000"/>
                  </a:solidFill>
                  <a:cs typeface="Times New Roman" pitchFamily="18" charset="0"/>
                </a:rPr>
                <a:t>x</a:t>
              </a:r>
              <a:r>
                <a:rPr lang="en-US" altLang="zh-CN" i="1" baseline="-30000">
                  <a:solidFill>
                    <a:srgbClr val="000000"/>
                  </a:solidFill>
                  <a:cs typeface="Times New Roman" pitchFamily="18" charset="0"/>
                </a:rPr>
                <a:t>j</a:t>
              </a:r>
              <a:r>
                <a:rPr lang="zh-CN" altLang="en-US">
                  <a:solidFill>
                    <a:srgbClr val="000000"/>
                  </a:solidFill>
                  <a:cs typeface="Times New Roman" pitchFamily="18" charset="0"/>
                </a:rPr>
                <a:t>，以</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ij</a:t>
              </a:r>
              <a:r>
                <a:rPr lang="zh-CN" altLang="en-US">
                  <a:solidFill>
                    <a:srgbClr val="000000"/>
                  </a:solidFill>
                  <a:cs typeface="Times New Roman" pitchFamily="18" charset="0"/>
                </a:rPr>
                <a:t>表示</a:t>
              </a:r>
              <a:r>
                <a:rPr lang="en-US" altLang="zh-CN" i="1">
                  <a:solidFill>
                    <a:srgbClr val="000000"/>
                  </a:solidFill>
                  <a:cs typeface="Times New Roman" pitchFamily="18" charset="0"/>
                </a:rPr>
                <a:t>x</a:t>
              </a:r>
              <a:r>
                <a:rPr lang="en-US" altLang="zh-CN" i="1" baseline="-30000">
                  <a:solidFill>
                    <a:srgbClr val="000000"/>
                  </a:solidFill>
                  <a:cs typeface="Times New Roman" pitchFamily="18" charset="0"/>
                </a:rPr>
                <a:t>i</a:t>
              </a:r>
              <a:r>
                <a:rPr lang="zh-CN" altLang="en-US">
                  <a:solidFill>
                    <a:srgbClr val="000000"/>
                  </a:solidFill>
                  <a:cs typeface="Times New Roman" pitchFamily="18" charset="0"/>
                </a:rPr>
                <a:t>和</a:t>
              </a:r>
              <a:r>
                <a:rPr lang="en-US" altLang="zh-CN" i="1">
                  <a:solidFill>
                    <a:srgbClr val="000000"/>
                  </a:solidFill>
                  <a:cs typeface="Times New Roman" pitchFamily="18" charset="0"/>
                </a:rPr>
                <a:t>x</a:t>
              </a:r>
              <a:r>
                <a:rPr lang="en-US" altLang="zh-CN" i="1" baseline="-30000">
                  <a:solidFill>
                    <a:srgbClr val="000000"/>
                  </a:solidFill>
                  <a:cs typeface="Times New Roman" pitchFamily="18" charset="0"/>
                </a:rPr>
                <a:t>j</a:t>
              </a:r>
              <a:r>
                <a:rPr lang="zh-CN" altLang="en-US">
                  <a:solidFill>
                    <a:srgbClr val="000000"/>
                  </a:solidFill>
                  <a:cs typeface="Times New Roman" pitchFamily="18" charset="0"/>
                </a:rPr>
                <a:t>对</a:t>
              </a:r>
              <a:r>
                <a:rPr lang="en-US" altLang="zh-CN" i="1">
                  <a:solidFill>
                    <a:srgbClr val="000000"/>
                  </a:solidFill>
                  <a:cs typeface="Times New Roman" pitchFamily="18" charset="0"/>
                </a:rPr>
                <a:t>Z</a:t>
              </a:r>
              <a:r>
                <a:rPr lang="zh-CN" altLang="en-US">
                  <a:solidFill>
                    <a:srgbClr val="000000"/>
                  </a:solidFill>
                  <a:cs typeface="Times New Roman" pitchFamily="18" charset="0"/>
                </a:rPr>
                <a:t>的影响大小之比，全部比较结果用矩阵</a:t>
              </a:r>
              <a:r>
                <a:rPr lang="en-US" altLang="zh-CN" i="1">
                  <a:solidFill>
                    <a:srgbClr val="000000"/>
                  </a:solidFill>
                  <a:cs typeface="Times New Roman" pitchFamily="18" charset="0"/>
                </a:rPr>
                <a:t>A</a:t>
              </a:r>
              <a:r>
                <a:rPr lang="en-US" altLang="zh-CN">
                  <a:solidFill>
                    <a:srgbClr val="000000"/>
                  </a:solidFill>
                  <a:cs typeface="Times New Roman" pitchFamily="18" charset="0"/>
                </a:rPr>
                <a:t>=(</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ij</a:t>
              </a:r>
              <a:r>
                <a:rPr lang="en-US" altLang="zh-CN">
                  <a:solidFill>
                    <a:srgbClr val="000000"/>
                  </a:solidFill>
                  <a:cs typeface="Times New Roman" pitchFamily="18" charset="0"/>
                </a:rPr>
                <a:t>)</a:t>
              </a:r>
              <a:r>
                <a:rPr lang="en-US" altLang="zh-CN" i="1" baseline="-30000">
                  <a:solidFill>
                    <a:srgbClr val="000000"/>
                  </a:solidFill>
                  <a:cs typeface="Times New Roman" pitchFamily="18" charset="0"/>
                </a:rPr>
                <a:t>n</a:t>
              </a:r>
              <a:r>
                <a:rPr lang="en-US" altLang="zh-CN" baseline="-30000">
                  <a:solidFill>
                    <a:srgbClr val="000000"/>
                  </a:solidFill>
                  <a:cs typeface="Times New Roman" pitchFamily="18" charset="0"/>
                </a:rPr>
                <a:t>×</a:t>
              </a:r>
              <a:r>
                <a:rPr lang="en-US" altLang="zh-CN" i="1" baseline="-30000">
                  <a:solidFill>
                    <a:srgbClr val="000000"/>
                  </a:solidFill>
                  <a:cs typeface="Times New Roman" pitchFamily="18" charset="0"/>
                </a:rPr>
                <a:t>n</a:t>
              </a:r>
              <a:r>
                <a:rPr lang="zh-CN" altLang="en-US">
                  <a:solidFill>
                    <a:srgbClr val="000000"/>
                  </a:solidFill>
                  <a:cs typeface="Times New Roman" pitchFamily="18" charset="0"/>
                </a:rPr>
                <a:t>表示，称</a:t>
              </a:r>
              <a:r>
                <a:rPr lang="en-US" altLang="zh-CN" i="1">
                  <a:solidFill>
                    <a:srgbClr val="000000"/>
                  </a:solidFill>
                  <a:cs typeface="Times New Roman" pitchFamily="18" charset="0"/>
                </a:rPr>
                <a:t>A</a:t>
              </a:r>
              <a:r>
                <a:rPr lang="zh-CN" altLang="en-US">
                  <a:solidFill>
                    <a:srgbClr val="000000"/>
                  </a:solidFill>
                  <a:cs typeface="Times New Roman" pitchFamily="18" charset="0"/>
                </a:rPr>
                <a:t>为</a:t>
              </a:r>
              <a:r>
                <a:rPr lang="en-US" altLang="zh-CN" i="1">
                  <a:solidFill>
                    <a:srgbClr val="000000"/>
                  </a:solidFill>
                  <a:cs typeface="Times New Roman" pitchFamily="18" charset="0"/>
                </a:rPr>
                <a:t>Z</a:t>
              </a:r>
              <a:r>
                <a:rPr lang="zh-CN" altLang="en-US">
                  <a:solidFill>
                    <a:srgbClr val="000000"/>
                  </a:solidFill>
                  <a:cs typeface="Times New Roman" pitchFamily="18" charset="0"/>
                </a:rPr>
                <a:t>－</a:t>
              </a:r>
              <a:r>
                <a:rPr lang="en-US" altLang="zh-CN" i="1">
                  <a:solidFill>
                    <a:srgbClr val="000000"/>
                  </a:solidFill>
                  <a:cs typeface="Times New Roman" pitchFamily="18" charset="0"/>
                </a:rPr>
                <a:t>X</a:t>
              </a:r>
              <a:r>
                <a:rPr lang="zh-CN" altLang="en-US">
                  <a:solidFill>
                    <a:srgbClr val="000000"/>
                  </a:solidFill>
                  <a:cs typeface="Times New Roman" pitchFamily="18" charset="0"/>
                </a:rPr>
                <a:t>之间的成对比较判断矩阵（简称判断矩阵）。容易看出，若</a:t>
              </a:r>
              <a:r>
                <a:rPr lang="en-US" altLang="zh-CN" i="1">
                  <a:solidFill>
                    <a:srgbClr val="000000"/>
                  </a:solidFill>
                  <a:cs typeface="Times New Roman" pitchFamily="18" charset="0"/>
                </a:rPr>
                <a:t>x</a:t>
              </a:r>
              <a:r>
                <a:rPr lang="en-US" altLang="zh-CN" i="1" baseline="-30000">
                  <a:solidFill>
                    <a:srgbClr val="000000"/>
                  </a:solidFill>
                  <a:cs typeface="Times New Roman" pitchFamily="18" charset="0"/>
                </a:rPr>
                <a:t>i</a:t>
              </a:r>
              <a:r>
                <a:rPr lang="zh-CN" altLang="en-US">
                  <a:solidFill>
                    <a:srgbClr val="000000"/>
                  </a:solidFill>
                  <a:cs typeface="Times New Roman" pitchFamily="18" charset="0"/>
                </a:rPr>
                <a:t>和</a:t>
              </a:r>
              <a:r>
                <a:rPr lang="en-US" altLang="zh-CN" i="1">
                  <a:solidFill>
                    <a:srgbClr val="000000"/>
                  </a:solidFill>
                  <a:cs typeface="Times New Roman" pitchFamily="18" charset="0"/>
                </a:rPr>
                <a:t>x</a:t>
              </a:r>
              <a:r>
                <a:rPr lang="en-US" altLang="zh-CN" i="1" baseline="-30000">
                  <a:solidFill>
                    <a:srgbClr val="000000"/>
                  </a:solidFill>
                  <a:cs typeface="Times New Roman" pitchFamily="18" charset="0"/>
                </a:rPr>
                <a:t>j</a:t>
              </a:r>
              <a:r>
                <a:rPr lang="zh-CN" altLang="en-US">
                  <a:solidFill>
                    <a:srgbClr val="000000"/>
                  </a:solidFill>
                  <a:cs typeface="Times New Roman" pitchFamily="18" charset="0"/>
                </a:rPr>
                <a:t>对</a:t>
              </a:r>
              <a:r>
                <a:rPr lang="en-US" altLang="zh-CN" i="1">
                  <a:solidFill>
                    <a:srgbClr val="000000"/>
                  </a:solidFill>
                  <a:cs typeface="Times New Roman" pitchFamily="18" charset="0"/>
                </a:rPr>
                <a:t>Z</a:t>
              </a:r>
              <a:r>
                <a:rPr lang="zh-CN" altLang="en-US">
                  <a:solidFill>
                    <a:srgbClr val="000000"/>
                  </a:solidFill>
                  <a:cs typeface="Times New Roman" pitchFamily="18" charset="0"/>
                </a:rPr>
                <a:t>的影响之比</a:t>
              </a:r>
            </a:p>
            <a:p>
              <a:endParaRPr lang="zh-CN" altLang="en-US">
                <a:solidFill>
                  <a:srgbClr val="000000"/>
                </a:solidFill>
                <a:cs typeface="Times New Roman" pitchFamily="18" charset="0"/>
              </a:endParaRPr>
            </a:p>
            <a:p>
              <a:r>
                <a:rPr lang="zh-CN" altLang="en-US">
                  <a:solidFill>
                    <a:srgbClr val="000000"/>
                  </a:solidFill>
                  <a:cs typeface="Times New Roman" pitchFamily="18" charset="0"/>
                </a:rPr>
                <a:t>为</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ij</a:t>
              </a:r>
              <a:r>
                <a:rPr lang="zh-CN" altLang="en-US">
                  <a:solidFill>
                    <a:srgbClr val="000000"/>
                  </a:solidFill>
                  <a:cs typeface="Times New Roman" pitchFamily="18" charset="0"/>
                </a:rPr>
                <a:t>，则</a:t>
              </a:r>
              <a:r>
                <a:rPr lang="en-US" altLang="zh-CN" i="1">
                  <a:solidFill>
                    <a:srgbClr val="000000"/>
                  </a:solidFill>
                  <a:cs typeface="Times New Roman" pitchFamily="18" charset="0"/>
                </a:rPr>
                <a:t>x</a:t>
              </a:r>
              <a:r>
                <a:rPr lang="en-US" altLang="zh-CN" i="1" baseline="-30000">
                  <a:solidFill>
                    <a:srgbClr val="000000"/>
                  </a:solidFill>
                  <a:cs typeface="Times New Roman" pitchFamily="18" charset="0"/>
                </a:rPr>
                <a:t>j</a:t>
              </a:r>
              <a:r>
                <a:rPr lang="zh-CN" altLang="en-US">
                  <a:solidFill>
                    <a:srgbClr val="000000"/>
                  </a:solidFill>
                  <a:cs typeface="Times New Roman" pitchFamily="18" charset="0"/>
                </a:rPr>
                <a:t>和</a:t>
              </a:r>
              <a:r>
                <a:rPr lang="en-US" altLang="zh-CN" i="1">
                  <a:solidFill>
                    <a:srgbClr val="000000"/>
                  </a:solidFill>
                  <a:cs typeface="Times New Roman" pitchFamily="18" charset="0"/>
                </a:rPr>
                <a:t>x</a:t>
              </a:r>
              <a:r>
                <a:rPr lang="en-US" altLang="zh-CN" i="1" baseline="-30000">
                  <a:solidFill>
                    <a:srgbClr val="000000"/>
                  </a:solidFill>
                  <a:cs typeface="Times New Roman" pitchFamily="18" charset="0"/>
                </a:rPr>
                <a:t>i</a:t>
              </a:r>
              <a:r>
                <a:rPr lang="zh-CN" altLang="en-US">
                  <a:solidFill>
                    <a:srgbClr val="000000"/>
                  </a:solidFill>
                  <a:cs typeface="Times New Roman" pitchFamily="18" charset="0"/>
                </a:rPr>
                <a:t>对</a:t>
              </a:r>
              <a:r>
                <a:rPr lang="en-US" altLang="zh-CN" i="1">
                  <a:solidFill>
                    <a:srgbClr val="000000"/>
                  </a:solidFill>
                  <a:cs typeface="Times New Roman" pitchFamily="18" charset="0"/>
                </a:rPr>
                <a:t>Z</a:t>
              </a:r>
              <a:r>
                <a:rPr lang="zh-CN" altLang="en-US">
                  <a:solidFill>
                    <a:srgbClr val="000000"/>
                  </a:solidFill>
                  <a:cs typeface="Times New Roman" pitchFamily="18" charset="0"/>
                </a:rPr>
                <a:t>的影响之比应为                  。</a:t>
              </a:r>
            </a:p>
          </p:txBody>
        </p:sp>
        <p:graphicFrame>
          <p:nvGraphicFramePr>
            <p:cNvPr id="74757" name="Object 5"/>
            <p:cNvGraphicFramePr>
              <a:graphicFrameLocks noChangeAspect="1"/>
            </p:cNvGraphicFramePr>
            <p:nvPr/>
          </p:nvGraphicFramePr>
          <p:xfrm>
            <a:off x="2789" y="1231"/>
            <a:ext cx="726" cy="611"/>
          </p:xfrm>
          <a:graphic>
            <a:graphicData uri="http://schemas.openxmlformats.org/presentationml/2006/ole">
              <mc:AlternateContent xmlns:mc="http://schemas.openxmlformats.org/markup-compatibility/2006">
                <mc:Choice xmlns:v="urn:schemas-microsoft-com:vml" Requires="v">
                  <p:oleObj spid="_x0000_s158720" r:id="rId3" imgW="533169" imgH="444307" progId="Equation.DSMT4">
                    <p:embed/>
                  </p:oleObj>
                </mc:Choice>
                <mc:Fallback>
                  <p:oleObj r:id="rId3" imgW="533169" imgH="444307"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9" y="1231"/>
                          <a:ext cx="726" cy="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4760" name="Rectangle 8"/>
          <p:cNvSpPr>
            <a:spLocks noChangeArrowheads="1"/>
          </p:cNvSpPr>
          <p:nvPr/>
        </p:nvSpPr>
        <p:spPr bwMode="auto">
          <a:xfrm>
            <a:off x="468313" y="2708275"/>
            <a:ext cx="3871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cs typeface="Times New Roman" pitchFamily="18" charset="0"/>
              </a:rPr>
              <a:t>定义  </a:t>
            </a:r>
            <a:r>
              <a:rPr lang="en-US" altLang="zh-CN">
                <a:solidFill>
                  <a:srgbClr val="008000"/>
                </a:solidFill>
                <a:cs typeface="Times New Roman" pitchFamily="18" charset="0"/>
              </a:rPr>
              <a:t>8.4</a:t>
            </a:r>
            <a:r>
              <a:rPr lang="en-US" altLang="zh-CN">
                <a:cs typeface="Times New Roman" pitchFamily="18" charset="0"/>
              </a:rPr>
              <a:t>  </a:t>
            </a:r>
            <a:r>
              <a:rPr lang="zh-CN" altLang="en-US">
                <a:cs typeface="Times New Roman" pitchFamily="18" charset="0"/>
              </a:rPr>
              <a:t>若矩阵</a:t>
            </a:r>
            <a:r>
              <a:rPr lang="en-US" altLang="zh-CN" i="1">
                <a:cs typeface="Times New Roman" pitchFamily="18" charset="0"/>
              </a:rPr>
              <a:t>A</a:t>
            </a:r>
            <a:r>
              <a:rPr lang="en-US" altLang="zh-CN">
                <a:cs typeface="Times New Roman" pitchFamily="18" charset="0"/>
              </a:rPr>
              <a:t>=(</a:t>
            </a:r>
            <a:r>
              <a:rPr lang="en-US" altLang="zh-CN" i="1">
                <a:cs typeface="Times New Roman" pitchFamily="18" charset="0"/>
              </a:rPr>
              <a:t>a</a:t>
            </a:r>
            <a:r>
              <a:rPr lang="en-US" altLang="zh-CN" i="1" baseline="-30000">
                <a:cs typeface="Times New Roman" pitchFamily="18" charset="0"/>
              </a:rPr>
              <a:t>ij</a:t>
            </a:r>
            <a:r>
              <a:rPr lang="en-US" altLang="zh-CN">
                <a:cs typeface="Times New Roman" pitchFamily="18" charset="0"/>
              </a:rPr>
              <a:t>)</a:t>
            </a:r>
            <a:r>
              <a:rPr lang="en-US" altLang="zh-CN" i="1" baseline="-30000">
                <a:cs typeface="Times New Roman" pitchFamily="18" charset="0"/>
              </a:rPr>
              <a:t>n</a:t>
            </a:r>
            <a:r>
              <a:rPr lang="en-US" altLang="zh-CN" baseline="-30000">
                <a:cs typeface="Times New Roman" pitchFamily="18" charset="0"/>
              </a:rPr>
              <a:t>×</a:t>
            </a:r>
            <a:r>
              <a:rPr lang="en-US" altLang="zh-CN" i="1" baseline="-30000">
                <a:cs typeface="Times New Roman" pitchFamily="18" charset="0"/>
              </a:rPr>
              <a:t>n</a:t>
            </a:r>
            <a:r>
              <a:rPr lang="zh-CN" altLang="en-US">
                <a:cs typeface="Times New Roman" pitchFamily="18" charset="0"/>
              </a:rPr>
              <a:t>满足</a:t>
            </a:r>
          </a:p>
        </p:txBody>
      </p:sp>
      <p:sp>
        <p:nvSpPr>
          <p:cNvPr id="74764" name="Rectangle 12"/>
          <p:cNvSpPr>
            <a:spLocks noChangeArrowheads="1"/>
          </p:cNvSpPr>
          <p:nvPr/>
        </p:nvSpPr>
        <p:spPr bwMode="auto">
          <a:xfrm>
            <a:off x="693738" y="3178175"/>
            <a:ext cx="157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a:t>
            </a:r>
            <a:r>
              <a:rPr lang="en-US" altLang="zh-CN">
                <a:solidFill>
                  <a:srgbClr val="000000"/>
                </a:solidFill>
                <a:cs typeface="Times New Roman" pitchFamily="18" charset="0"/>
              </a:rPr>
              <a:t>i</a:t>
            </a:r>
            <a:r>
              <a:rPr lang="zh-CN" altLang="en-US">
                <a:solidFill>
                  <a:srgbClr val="000000"/>
                </a:solidFill>
                <a:cs typeface="Times New Roman" pitchFamily="18" charset="0"/>
              </a:rPr>
              <a:t>）</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ij</a:t>
            </a:r>
            <a:r>
              <a:rPr lang="en-US" altLang="zh-CN">
                <a:solidFill>
                  <a:srgbClr val="000000"/>
                </a:solidFill>
                <a:cs typeface="Times New Roman" pitchFamily="18" charset="0"/>
              </a:rPr>
              <a:t> &gt;0</a:t>
            </a:r>
            <a:r>
              <a:rPr lang="zh-CN" altLang="en-US">
                <a:solidFill>
                  <a:srgbClr val="000000"/>
                </a:solidFill>
                <a:cs typeface="Times New Roman" pitchFamily="18" charset="0"/>
              </a:rPr>
              <a:t>，</a:t>
            </a:r>
          </a:p>
        </p:txBody>
      </p:sp>
      <p:sp>
        <p:nvSpPr>
          <p:cNvPr id="74766" name="Rectangle 14"/>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4767" name="Group 15"/>
          <p:cNvGrpSpPr>
            <a:grpSpLocks/>
          </p:cNvGrpSpPr>
          <p:nvPr/>
        </p:nvGrpSpPr>
        <p:grpSpPr bwMode="auto">
          <a:xfrm>
            <a:off x="663575" y="3573463"/>
            <a:ext cx="8078788" cy="917575"/>
            <a:chOff x="418" y="2251"/>
            <a:chExt cx="5089" cy="578"/>
          </a:xfrm>
        </p:grpSpPr>
        <p:sp>
          <p:nvSpPr>
            <p:cNvPr id="74762" name="Text Box 10"/>
            <p:cNvSpPr txBox="1">
              <a:spLocks noChangeArrowheads="1"/>
            </p:cNvSpPr>
            <p:nvPr/>
          </p:nvSpPr>
          <p:spPr bwMode="auto">
            <a:xfrm>
              <a:off x="418" y="2387"/>
              <a:ext cx="508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a:t>
              </a:r>
              <a:r>
                <a:rPr lang="en-US" altLang="zh-CN">
                  <a:solidFill>
                    <a:srgbClr val="000000"/>
                  </a:solidFill>
                  <a:cs typeface="Times New Roman" pitchFamily="18" charset="0"/>
                </a:rPr>
                <a:t>ii</a:t>
              </a:r>
              <a:r>
                <a:rPr lang="zh-CN" altLang="en-US">
                  <a:solidFill>
                    <a:srgbClr val="000000"/>
                  </a:solidFill>
                  <a:cs typeface="Times New Roman" pitchFamily="18" charset="0"/>
                </a:rPr>
                <a:t>）                   （</a:t>
              </a:r>
              <a:r>
                <a:rPr lang="en-US" altLang="zh-CN" i="1">
                  <a:solidFill>
                    <a:srgbClr val="000000"/>
                  </a:solidFill>
                  <a:cs typeface="Times New Roman" pitchFamily="18" charset="0"/>
                </a:rPr>
                <a:t>i</a:t>
              </a:r>
              <a:r>
                <a:rPr lang="en-US" altLang="zh-CN">
                  <a:solidFill>
                    <a:srgbClr val="000000"/>
                  </a:solidFill>
                  <a:cs typeface="Times New Roman" pitchFamily="18" charset="0"/>
                </a:rPr>
                <a:t>, </a:t>
              </a:r>
              <a:r>
                <a:rPr lang="en-US" altLang="zh-CN" i="1">
                  <a:solidFill>
                    <a:srgbClr val="000000"/>
                  </a:solidFill>
                  <a:cs typeface="Times New Roman" pitchFamily="18" charset="0"/>
                </a:rPr>
                <a:t>j</a:t>
              </a:r>
              <a:r>
                <a:rPr lang="en-US" altLang="zh-CN">
                  <a:solidFill>
                    <a:srgbClr val="000000"/>
                  </a:solidFill>
                  <a:cs typeface="Times New Roman" pitchFamily="18" charset="0"/>
                </a:rPr>
                <a:t> = 1,2,…,</a:t>
              </a:r>
              <a:r>
                <a:rPr lang="en-US" altLang="zh-CN" i="1">
                  <a:solidFill>
                    <a:srgbClr val="000000"/>
                  </a:solidFill>
                  <a:cs typeface="Times New Roman" pitchFamily="18" charset="0"/>
                </a:rPr>
                <a:t>n</a:t>
              </a:r>
              <a:r>
                <a:rPr lang="zh-CN" altLang="en-US">
                  <a:solidFill>
                    <a:srgbClr val="000000"/>
                  </a:solidFill>
                  <a:cs typeface="Times New Roman" pitchFamily="18" charset="0"/>
                </a:rPr>
                <a:t>），</a:t>
              </a:r>
            </a:p>
            <a:p>
              <a:r>
                <a:rPr lang="zh-CN" altLang="en-US">
                  <a:solidFill>
                    <a:srgbClr val="000000"/>
                  </a:solidFill>
                  <a:cs typeface="Times New Roman" pitchFamily="18" charset="0"/>
                </a:rPr>
                <a:t>                                        则称之为正互反矩阵（易见</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ii </a:t>
              </a:r>
              <a:r>
                <a:rPr lang="en-US" altLang="zh-CN">
                  <a:solidFill>
                    <a:srgbClr val="000000"/>
                  </a:solidFill>
                  <a:cs typeface="Times New Roman" pitchFamily="18" charset="0"/>
                </a:rPr>
                <a:t>=1, </a:t>
              </a:r>
              <a:r>
                <a:rPr lang="en-US" altLang="zh-CN" i="1">
                  <a:solidFill>
                    <a:srgbClr val="000000"/>
                  </a:solidFill>
                  <a:cs typeface="Times New Roman" pitchFamily="18" charset="0"/>
                </a:rPr>
                <a:t>i</a:t>
              </a:r>
              <a:r>
                <a:rPr lang="en-US" altLang="zh-CN">
                  <a:solidFill>
                    <a:srgbClr val="000000"/>
                  </a:solidFill>
                  <a:cs typeface="Times New Roman" pitchFamily="18" charset="0"/>
                </a:rPr>
                <a:t> = 1, …, </a:t>
              </a:r>
              <a:r>
                <a:rPr lang="en-US" altLang="zh-CN" i="1">
                  <a:solidFill>
                    <a:srgbClr val="000000"/>
                  </a:solidFill>
                  <a:cs typeface="Times New Roman" pitchFamily="18" charset="0"/>
                </a:rPr>
                <a:t>n</a:t>
              </a:r>
              <a:r>
                <a:rPr lang="zh-CN" altLang="en-US">
                  <a:solidFill>
                    <a:srgbClr val="000000"/>
                  </a:solidFill>
                  <a:cs typeface="Times New Roman" pitchFamily="18" charset="0"/>
                </a:rPr>
                <a:t>）。</a:t>
              </a:r>
            </a:p>
          </p:txBody>
        </p:sp>
        <p:graphicFrame>
          <p:nvGraphicFramePr>
            <p:cNvPr id="74765" name="Object 13"/>
            <p:cNvGraphicFramePr>
              <a:graphicFrameLocks noChangeAspect="1"/>
            </p:cNvGraphicFramePr>
            <p:nvPr/>
          </p:nvGraphicFramePr>
          <p:xfrm>
            <a:off x="975" y="2251"/>
            <a:ext cx="681" cy="571"/>
          </p:xfrm>
          <a:graphic>
            <a:graphicData uri="http://schemas.openxmlformats.org/presentationml/2006/ole">
              <mc:AlternateContent xmlns:mc="http://schemas.openxmlformats.org/markup-compatibility/2006">
                <mc:Choice xmlns:v="urn:schemas-microsoft-com:vml" Requires="v">
                  <p:oleObj spid="_x0000_s158721" r:id="rId5" imgW="533169" imgH="444307" progId="Equation.DSMT4">
                    <p:embed/>
                  </p:oleObj>
                </mc:Choice>
                <mc:Fallback>
                  <p:oleObj r:id="rId5" imgW="533169" imgH="444307"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2251"/>
                          <a:ext cx="681" cy="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4769" name="Rectangle 17"/>
          <p:cNvSpPr>
            <a:spLocks noChangeArrowheads="1"/>
          </p:cNvSpPr>
          <p:nvPr/>
        </p:nvSpPr>
        <p:spPr bwMode="auto">
          <a:xfrm>
            <a:off x="503238" y="4652963"/>
            <a:ext cx="83169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关于如何确定</a:t>
            </a:r>
            <a:r>
              <a:rPr lang="en-US" altLang="zh-CN" i="1">
                <a:cs typeface="Times New Roman" pitchFamily="18" charset="0"/>
              </a:rPr>
              <a:t>a</a:t>
            </a:r>
            <a:r>
              <a:rPr lang="en-US" altLang="zh-CN" i="1" baseline="-30000">
                <a:cs typeface="Times New Roman" pitchFamily="18" charset="0"/>
              </a:rPr>
              <a:t>ij</a:t>
            </a:r>
            <a:r>
              <a:rPr lang="zh-CN" altLang="en-US">
                <a:cs typeface="Times New Roman" pitchFamily="18" charset="0"/>
              </a:rPr>
              <a:t>的值，</a:t>
            </a:r>
            <a:r>
              <a:rPr lang="en-US" altLang="zh-CN">
                <a:cs typeface="Times New Roman" pitchFamily="18" charset="0"/>
              </a:rPr>
              <a:t>Saaty</a:t>
            </a:r>
            <a:r>
              <a:rPr lang="zh-CN" altLang="en-US">
                <a:cs typeface="Times New Roman" pitchFamily="18" charset="0"/>
              </a:rPr>
              <a:t>等建议引用数字</a:t>
            </a:r>
            <a:r>
              <a:rPr lang="en-US" altLang="zh-CN">
                <a:cs typeface="Times New Roman" pitchFamily="18" charset="0"/>
              </a:rPr>
              <a:t>1~9</a:t>
            </a:r>
            <a:r>
              <a:rPr lang="zh-CN" altLang="en-US">
                <a:cs typeface="Times New Roman" pitchFamily="18" charset="0"/>
              </a:rPr>
              <a:t>及其倒数作为标度。他们认为，人们在成对比较差别时，用</a:t>
            </a:r>
            <a:r>
              <a:rPr lang="en-US" altLang="zh-CN">
                <a:cs typeface="Times New Roman" pitchFamily="18" charset="0"/>
              </a:rPr>
              <a:t>5</a:t>
            </a:r>
            <a:r>
              <a:rPr lang="zh-CN" altLang="en-US">
                <a:cs typeface="Times New Roman" pitchFamily="18" charset="0"/>
              </a:rPr>
              <a:t>种判断级较为合适。即使用相等、较强、强、很强、绝对地强表示差别程度，</a:t>
            </a:r>
            <a:r>
              <a:rPr lang="en-US" altLang="zh-CN" i="1">
                <a:cs typeface="Times New Roman" pitchFamily="18" charset="0"/>
              </a:rPr>
              <a:t>a</a:t>
            </a:r>
            <a:r>
              <a:rPr lang="en-US" altLang="zh-CN" i="1" baseline="-30000">
                <a:cs typeface="Times New Roman" pitchFamily="18" charset="0"/>
              </a:rPr>
              <a:t>ij</a:t>
            </a:r>
            <a:r>
              <a:rPr lang="zh-CN" altLang="en-US">
                <a:cs typeface="Times New Roman" pitchFamily="18" charset="0"/>
              </a:rPr>
              <a:t>相应地取</a:t>
            </a:r>
            <a:r>
              <a:rPr lang="en-US" altLang="zh-CN">
                <a:cs typeface="Times New Roman" pitchFamily="18" charset="0"/>
              </a:rPr>
              <a:t>1,3,5,7</a:t>
            </a:r>
            <a:r>
              <a:rPr lang="zh-CN" altLang="en-US">
                <a:cs typeface="Times New Roman" pitchFamily="18" charset="0"/>
              </a:rPr>
              <a:t>和</a:t>
            </a:r>
            <a:r>
              <a:rPr lang="en-US" altLang="zh-CN">
                <a:cs typeface="Times New Roman" pitchFamily="18" charset="0"/>
              </a:rPr>
              <a:t>9</a:t>
            </a:r>
            <a:r>
              <a:rPr lang="zh-CN" altLang="en-US">
                <a:cs typeface="Times New Roman" pitchFamily="18" charset="0"/>
              </a:rPr>
              <a:t>。在成对事物的差别介于两者之间难以定夺时，</a:t>
            </a:r>
            <a:r>
              <a:rPr lang="en-US" altLang="zh-CN" i="1">
                <a:cs typeface="Times New Roman" pitchFamily="18" charset="0"/>
              </a:rPr>
              <a:t>a</a:t>
            </a:r>
            <a:r>
              <a:rPr lang="en-US" altLang="zh-CN" i="1" baseline="-30000">
                <a:cs typeface="Times New Roman" pitchFamily="18" charset="0"/>
              </a:rPr>
              <a:t>ij</a:t>
            </a:r>
            <a:r>
              <a:rPr lang="zh-CN" altLang="en-US">
                <a:cs typeface="Times New Roman" pitchFamily="18" charset="0"/>
              </a:rPr>
              <a:t>可分别取值</a:t>
            </a:r>
            <a:r>
              <a:rPr lang="en-US" altLang="zh-CN">
                <a:cs typeface="Times New Roman" pitchFamily="18" charset="0"/>
              </a:rPr>
              <a:t>2</a:t>
            </a:r>
            <a:r>
              <a:rPr lang="zh-CN" altLang="en-US">
                <a:cs typeface="Times New Roman" pitchFamily="18" charset="0"/>
              </a:rPr>
              <a:t>、</a:t>
            </a:r>
            <a:r>
              <a:rPr lang="en-US" altLang="zh-CN">
                <a:cs typeface="Times New Roman" pitchFamily="18" charset="0"/>
              </a:rPr>
              <a:t>4</a:t>
            </a:r>
            <a:r>
              <a:rPr lang="zh-CN" altLang="en-US">
                <a:cs typeface="Times New Roman" pitchFamily="18" charset="0"/>
              </a:rPr>
              <a:t>、</a:t>
            </a:r>
            <a:r>
              <a:rPr lang="en-US" altLang="zh-CN">
                <a:cs typeface="Times New Roman" pitchFamily="18" charset="0"/>
              </a:rPr>
              <a:t>6</a:t>
            </a:r>
            <a:r>
              <a:rPr lang="zh-CN" altLang="en-US">
                <a:cs typeface="Times New Roman" pitchFamily="18" charset="0"/>
              </a:rPr>
              <a:t>、</a:t>
            </a:r>
            <a:r>
              <a:rPr lang="en-US" altLang="zh-CN">
                <a:cs typeface="Times New Roman" pitchFamily="18" charset="0"/>
              </a:rPr>
              <a:t>8</a:t>
            </a:r>
            <a:r>
              <a:rPr lang="zh-CN" altLang="en-US">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4761"/>
                                        </p:tgtEl>
                                        <p:attrNameLst>
                                          <p:attrName>style.visibility</p:attrName>
                                        </p:attrNameLst>
                                      </p:cBhvr>
                                      <p:to>
                                        <p:strVal val="visible"/>
                                      </p:to>
                                    </p:set>
                                    <p:anim calcmode="lin" valueType="num">
                                      <p:cBhvr additive="base">
                                        <p:cTn id="7" dur="500" fill="hold"/>
                                        <p:tgtEl>
                                          <p:spTgt spid="74761"/>
                                        </p:tgtEl>
                                        <p:attrNameLst>
                                          <p:attrName>ppt_x</p:attrName>
                                        </p:attrNameLst>
                                      </p:cBhvr>
                                      <p:tavLst>
                                        <p:tav tm="0">
                                          <p:val>
                                            <p:strVal val="0-#ppt_w/2"/>
                                          </p:val>
                                        </p:tav>
                                        <p:tav tm="100000">
                                          <p:val>
                                            <p:strVal val="#ppt_x"/>
                                          </p:val>
                                        </p:tav>
                                      </p:tavLst>
                                    </p:anim>
                                    <p:anim calcmode="lin" valueType="num">
                                      <p:cBhvr additive="base">
                                        <p:cTn id="8" dur="500" fill="hold"/>
                                        <p:tgtEl>
                                          <p:spTgt spid="747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60"/>
                                        </p:tgtEl>
                                        <p:attrNameLst>
                                          <p:attrName>style.visibility</p:attrName>
                                        </p:attrNameLst>
                                      </p:cBhvr>
                                      <p:to>
                                        <p:strVal val="visible"/>
                                      </p:to>
                                    </p:set>
                                    <p:anim calcmode="lin" valueType="num">
                                      <p:cBhvr additive="base">
                                        <p:cTn id="13" dur="500" fill="hold"/>
                                        <p:tgtEl>
                                          <p:spTgt spid="74760"/>
                                        </p:tgtEl>
                                        <p:attrNameLst>
                                          <p:attrName>ppt_x</p:attrName>
                                        </p:attrNameLst>
                                      </p:cBhvr>
                                      <p:tavLst>
                                        <p:tav tm="0">
                                          <p:val>
                                            <p:strVal val="0-#ppt_w/2"/>
                                          </p:val>
                                        </p:tav>
                                        <p:tav tm="100000">
                                          <p:val>
                                            <p:strVal val="#ppt_x"/>
                                          </p:val>
                                        </p:tav>
                                      </p:tavLst>
                                    </p:anim>
                                    <p:anim calcmode="lin" valueType="num">
                                      <p:cBhvr additive="base">
                                        <p:cTn id="14" dur="500" fill="hold"/>
                                        <p:tgtEl>
                                          <p:spTgt spid="747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764"/>
                                        </p:tgtEl>
                                        <p:attrNameLst>
                                          <p:attrName>style.visibility</p:attrName>
                                        </p:attrNameLst>
                                      </p:cBhvr>
                                      <p:to>
                                        <p:strVal val="visible"/>
                                      </p:to>
                                    </p:set>
                                    <p:anim calcmode="lin" valueType="num">
                                      <p:cBhvr additive="base">
                                        <p:cTn id="19" dur="500" fill="hold"/>
                                        <p:tgtEl>
                                          <p:spTgt spid="74764"/>
                                        </p:tgtEl>
                                        <p:attrNameLst>
                                          <p:attrName>ppt_x</p:attrName>
                                        </p:attrNameLst>
                                      </p:cBhvr>
                                      <p:tavLst>
                                        <p:tav tm="0">
                                          <p:val>
                                            <p:strVal val="0-#ppt_w/2"/>
                                          </p:val>
                                        </p:tav>
                                        <p:tav tm="100000">
                                          <p:val>
                                            <p:strVal val="#ppt_x"/>
                                          </p:val>
                                        </p:tav>
                                      </p:tavLst>
                                    </p:anim>
                                    <p:anim calcmode="lin" valueType="num">
                                      <p:cBhvr additive="base">
                                        <p:cTn id="20" dur="500" fill="hold"/>
                                        <p:tgtEl>
                                          <p:spTgt spid="747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4767"/>
                                        </p:tgtEl>
                                        <p:attrNameLst>
                                          <p:attrName>style.visibility</p:attrName>
                                        </p:attrNameLst>
                                      </p:cBhvr>
                                      <p:to>
                                        <p:strVal val="visible"/>
                                      </p:to>
                                    </p:set>
                                    <p:anim calcmode="lin" valueType="num">
                                      <p:cBhvr additive="base">
                                        <p:cTn id="25" dur="500" fill="hold"/>
                                        <p:tgtEl>
                                          <p:spTgt spid="74767"/>
                                        </p:tgtEl>
                                        <p:attrNameLst>
                                          <p:attrName>ppt_x</p:attrName>
                                        </p:attrNameLst>
                                      </p:cBhvr>
                                      <p:tavLst>
                                        <p:tav tm="0">
                                          <p:val>
                                            <p:strVal val="0-#ppt_w/2"/>
                                          </p:val>
                                        </p:tav>
                                        <p:tav tm="100000">
                                          <p:val>
                                            <p:strVal val="#ppt_x"/>
                                          </p:val>
                                        </p:tav>
                                      </p:tavLst>
                                    </p:anim>
                                    <p:anim calcmode="lin" valueType="num">
                                      <p:cBhvr additive="base">
                                        <p:cTn id="26" dur="500" fill="hold"/>
                                        <p:tgtEl>
                                          <p:spTgt spid="7476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74769"/>
                                        </p:tgtEl>
                                        <p:attrNameLst>
                                          <p:attrName>style.visibility</p:attrName>
                                        </p:attrNameLst>
                                      </p:cBhvr>
                                      <p:to>
                                        <p:strVal val="visible"/>
                                      </p:to>
                                    </p:set>
                                    <p:animEffect transition="in" filter="fade">
                                      <p:cBhvr>
                                        <p:cTn id="31" dur="1000"/>
                                        <p:tgtEl>
                                          <p:spTgt spid="74769"/>
                                        </p:tgtEl>
                                      </p:cBhvr>
                                    </p:animEffect>
                                    <p:anim calcmode="lin" valueType="num">
                                      <p:cBhvr>
                                        <p:cTn id="32" dur="1000" fill="hold"/>
                                        <p:tgtEl>
                                          <p:spTgt spid="74769"/>
                                        </p:tgtEl>
                                        <p:attrNameLst>
                                          <p:attrName>ppt_x</p:attrName>
                                        </p:attrNameLst>
                                      </p:cBhvr>
                                      <p:tavLst>
                                        <p:tav tm="0">
                                          <p:val>
                                            <p:strVal val="#ppt_x"/>
                                          </p:val>
                                        </p:tav>
                                        <p:tav tm="100000">
                                          <p:val>
                                            <p:strVal val="#ppt_x"/>
                                          </p:val>
                                        </p:tav>
                                      </p:tavLst>
                                    </p:anim>
                                    <p:anim calcmode="lin" valueType="num">
                                      <p:cBhvr>
                                        <p:cTn id="33" dur="900" decel="100000" fill="hold"/>
                                        <p:tgtEl>
                                          <p:spTgt spid="74769"/>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7476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0" grpId="0"/>
      <p:bldP spid="74764" grpId="0"/>
      <p:bldP spid="7476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ChangeArrowheads="1"/>
          </p:cNvSpPr>
          <p:nvPr/>
        </p:nvSpPr>
        <p:spPr bwMode="auto">
          <a:xfrm>
            <a:off x="468313" y="469900"/>
            <a:ext cx="8280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从心理学观点来看，分级太多会超越人们的判断能力，既增加了作判断的难度，又容易因此而提供虚假数据。</a:t>
            </a:r>
            <a:r>
              <a:rPr lang="en-US" altLang="zh-CN">
                <a:cs typeface="Times New Roman" pitchFamily="18" charset="0"/>
              </a:rPr>
              <a:t>Saaty</a:t>
            </a:r>
            <a:r>
              <a:rPr lang="zh-CN" altLang="en-US">
                <a:cs typeface="Times New Roman" pitchFamily="18" charset="0"/>
              </a:rPr>
              <a:t>等人还用实验方法比较了在各种不同标度下人们判断结果的正确性，实验结果也表明，采用</a:t>
            </a:r>
            <a:r>
              <a:rPr lang="en-US" altLang="zh-CN">
                <a:cs typeface="Times New Roman" pitchFamily="18" charset="0"/>
              </a:rPr>
              <a:t>1~9</a:t>
            </a:r>
            <a:r>
              <a:rPr lang="zh-CN" altLang="en-US">
                <a:cs typeface="Times New Roman" pitchFamily="18" charset="0"/>
              </a:rPr>
              <a:t>标度最为合适。</a:t>
            </a:r>
          </a:p>
        </p:txBody>
      </p:sp>
      <p:sp>
        <p:nvSpPr>
          <p:cNvPr id="75783" name="Rectangle 7"/>
          <p:cNvSpPr>
            <a:spLocks noChangeArrowheads="1"/>
          </p:cNvSpPr>
          <p:nvPr/>
        </p:nvSpPr>
        <p:spPr bwMode="auto">
          <a:xfrm>
            <a:off x="468313" y="1844675"/>
            <a:ext cx="8208962"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如果在构造成对比较判断矩阵时，确实感到仅用</a:t>
            </a:r>
            <a:r>
              <a:rPr lang="en-US" altLang="zh-CN">
                <a:cs typeface="Times New Roman" pitchFamily="18" charset="0"/>
              </a:rPr>
              <a:t>1~9</a:t>
            </a:r>
            <a:r>
              <a:rPr lang="zh-CN" altLang="en-US">
                <a:cs typeface="Times New Roman" pitchFamily="18" charset="0"/>
              </a:rPr>
              <a:t>及其倒数还不够理想时，可以根据情况再采用因子分解聚类的方法，先比较类，再比较每一类中的元素。</a:t>
            </a:r>
          </a:p>
        </p:txBody>
      </p:sp>
      <p:sp>
        <p:nvSpPr>
          <p:cNvPr id="75785" name="Rectangle 9"/>
          <p:cNvSpPr>
            <a:spLocks noChangeArrowheads="1"/>
          </p:cNvSpPr>
          <p:nvPr/>
        </p:nvSpPr>
        <p:spPr bwMode="auto">
          <a:xfrm>
            <a:off x="430213" y="2852738"/>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FF5050"/>
                </a:solidFill>
                <a:cs typeface="Times New Roman" pitchFamily="18" charset="0"/>
              </a:rPr>
              <a:t>步</a:t>
            </a:r>
            <a:r>
              <a:rPr lang="en-US" altLang="zh-CN">
                <a:solidFill>
                  <a:srgbClr val="FF5050"/>
                </a:solidFill>
                <a:cs typeface="Times New Roman" pitchFamily="18" charset="0"/>
              </a:rPr>
              <a:t>3  </a:t>
            </a:r>
            <a:r>
              <a:rPr lang="zh-CN" altLang="en-US">
                <a:solidFill>
                  <a:srgbClr val="FF5050"/>
                </a:solidFill>
                <a:cs typeface="Times New Roman" pitchFamily="18" charset="0"/>
              </a:rPr>
              <a:t>层次单排序及一致性检验</a:t>
            </a:r>
          </a:p>
        </p:txBody>
      </p:sp>
      <p:sp>
        <p:nvSpPr>
          <p:cNvPr id="75787" name="Rectangle 11"/>
          <p:cNvSpPr>
            <a:spLocks noChangeArrowheads="1"/>
          </p:cNvSpPr>
          <p:nvPr/>
        </p:nvSpPr>
        <p:spPr bwMode="auto">
          <a:xfrm>
            <a:off x="395288" y="3486150"/>
            <a:ext cx="8064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上述构造成对比较判断矩阵的办法虽能减少其他因素的干扰影响，较客观地反映出一对因子影响力的差别。但综合全部比较结果时，其中难免包含一定程度的非一致性。如果比较结果是前后完全一致的，则矩阵</a:t>
            </a:r>
            <a:r>
              <a:rPr lang="en-US" altLang="zh-CN">
                <a:cs typeface="Times New Roman" pitchFamily="18" charset="0"/>
              </a:rPr>
              <a:t>A</a:t>
            </a:r>
            <a:r>
              <a:rPr lang="zh-CN" altLang="en-US">
                <a:cs typeface="Times New Roman" pitchFamily="18" charset="0"/>
              </a:rPr>
              <a:t>的元素还应当满足：</a:t>
            </a:r>
          </a:p>
        </p:txBody>
      </p:sp>
      <p:sp>
        <p:nvSpPr>
          <p:cNvPr id="75790" name="Rectangle 1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5791" name="Group 15"/>
          <p:cNvGrpSpPr>
            <a:grpSpLocks/>
          </p:cNvGrpSpPr>
          <p:nvPr/>
        </p:nvGrpSpPr>
        <p:grpSpPr bwMode="auto">
          <a:xfrm>
            <a:off x="776288" y="4868863"/>
            <a:ext cx="4516437" cy="635000"/>
            <a:chOff x="476" y="3067"/>
            <a:chExt cx="2845" cy="400"/>
          </a:xfrm>
        </p:grpSpPr>
        <p:sp>
          <p:nvSpPr>
            <p:cNvPr id="75788" name="Text Box 12"/>
            <p:cNvSpPr txBox="1">
              <a:spLocks noChangeArrowheads="1"/>
            </p:cNvSpPr>
            <p:nvPr/>
          </p:nvSpPr>
          <p:spPr bwMode="auto">
            <a:xfrm>
              <a:off x="1927" y="3158"/>
              <a:ext cx="13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Arial" charset="0"/>
                </a:rPr>
                <a:t> </a:t>
              </a:r>
              <a:r>
                <a:rPr lang="en-US" altLang="zh-CN" i="1">
                  <a:solidFill>
                    <a:srgbClr val="000000"/>
                  </a:solidFill>
                  <a:cs typeface="Times New Roman" pitchFamily="18" charset="0"/>
                </a:rPr>
                <a:t>i</a:t>
              </a:r>
              <a:r>
                <a:rPr lang="zh-CN" altLang="en-US">
                  <a:solidFill>
                    <a:srgbClr val="000000"/>
                  </a:solidFill>
                  <a:cs typeface="Times New Roman" pitchFamily="18" charset="0"/>
                </a:rPr>
                <a:t>、</a:t>
              </a:r>
              <a:r>
                <a:rPr lang="en-US" altLang="zh-CN" i="1">
                  <a:solidFill>
                    <a:srgbClr val="000000"/>
                  </a:solidFill>
                  <a:cs typeface="Times New Roman" pitchFamily="18" charset="0"/>
                </a:rPr>
                <a:t>j</a:t>
              </a:r>
              <a:r>
                <a:rPr lang="zh-CN" altLang="en-US">
                  <a:solidFill>
                    <a:srgbClr val="000000"/>
                  </a:solidFill>
                  <a:cs typeface="Times New Roman" pitchFamily="18" charset="0"/>
                </a:rPr>
                <a:t>、</a:t>
              </a:r>
              <a:r>
                <a:rPr lang="en-US" altLang="zh-CN" i="1">
                  <a:solidFill>
                    <a:srgbClr val="000000"/>
                  </a:solidFill>
                  <a:cs typeface="Times New Roman" pitchFamily="18" charset="0"/>
                </a:rPr>
                <a:t>k</a:t>
              </a:r>
              <a:r>
                <a:rPr lang="en-US" altLang="zh-CN">
                  <a:solidFill>
                    <a:srgbClr val="000000"/>
                  </a:solidFill>
                  <a:cs typeface="Times New Roman" pitchFamily="18" charset="0"/>
                </a:rPr>
                <a:t> = 1,2,…,</a:t>
              </a:r>
              <a:r>
                <a:rPr lang="en-US" altLang="zh-CN" i="1">
                  <a:solidFill>
                    <a:srgbClr val="000000"/>
                  </a:solidFill>
                  <a:cs typeface="Times New Roman" pitchFamily="18" charset="0"/>
                </a:rPr>
                <a:t>n</a:t>
              </a:r>
              <a:r>
                <a:rPr lang="en-US" altLang="zh-CN">
                  <a:latin typeface="Arial" charset="0"/>
                </a:rPr>
                <a:t> </a:t>
              </a:r>
            </a:p>
          </p:txBody>
        </p:sp>
        <p:graphicFrame>
          <p:nvGraphicFramePr>
            <p:cNvPr id="75789" name="Object 13"/>
            <p:cNvGraphicFramePr>
              <a:graphicFrameLocks noChangeAspect="1"/>
            </p:cNvGraphicFramePr>
            <p:nvPr/>
          </p:nvGraphicFramePr>
          <p:xfrm>
            <a:off x="476" y="3067"/>
            <a:ext cx="1361" cy="400"/>
          </p:xfrm>
          <a:graphic>
            <a:graphicData uri="http://schemas.openxmlformats.org/presentationml/2006/ole">
              <mc:AlternateContent xmlns:mc="http://schemas.openxmlformats.org/markup-compatibility/2006">
                <mc:Choice xmlns:v="urn:schemas-microsoft-com:vml" Requires="v">
                  <p:oleObj spid="_x0000_s159744" r:id="rId3" imgW="812447" imgH="241195" progId="Equation.DSMT4">
                    <p:embed/>
                  </p:oleObj>
                </mc:Choice>
                <mc:Fallback>
                  <p:oleObj r:id="rId3" imgW="812447" imgH="241195"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3067"/>
                          <a:ext cx="1361" cy="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additive="base">
                                        <p:cTn id="7" dur="500" fill="hold"/>
                                        <p:tgtEl>
                                          <p:spTgt spid="75781"/>
                                        </p:tgtEl>
                                        <p:attrNameLst>
                                          <p:attrName>ppt_x</p:attrName>
                                        </p:attrNameLst>
                                      </p:cBhvr>
                                      <p:tavLst>
                                        <p:tav tm="0">
                                          <p:val>
                                            <p:strVal val="0-#ppt_w/2"/>
                                          </p:val>
                                        </p:tav>
                                        <p:tav tm="100000">
                                          <p:val>
                                            <p:strVal val="#ppt_x"/>
                                          </p:val>
                                        </p:tav>
                                      </p:tavLst>
                                    </p:anim>
                                    <p:anim calcmode="lin" valueType="num">
                                      <p:cBhvr additive="base">
                                        <p:cTn id="8" dur="500" fill="hold"/>
                                        <p:tgtEl>
                                          <p:spTgt spid="757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83"/>
                                        </p:tgtEl>
                                        <p:attrNameLst>
                                          <p:attrName>style.visibility</p:attrName>
                                        </p:attrNameLst>
                                      </p:cBhvr>
                                      <p:to>
                                        <p:strVal val="visible"/>
                                      </p:to>
                                    </p:set>
                                    <p:anim calcmode="lin" valueType="num">
                                      <p:cBhvr additive="base">
                                        <p:cTn id="13" dur="500" fill="hold"/>
                                        <p:tgtEl>
                                          <p:spTgt spid="75783"/>
                                        </p:tgtEl>
                                        <p:attrNameLst>
                                          <p:attrName>ppt_x</p:attrName>
                                        </p:attrNameLst>
                                      </p:cBhvr>
                                      <p:tavLst>
                                        <p:tav tm="0">
                                          <p:val>
                                            <p:strVal val="0-#ppt_w/2"/>
                                          </p:val>
                                        </p:tav>
                                        <p:tav tm="100000">
                                          <p:val>
                                            <p:strVal val="#ppt_x"/>
                                          </p:val>
                                        </p:tav>
                                      </p:tavLst>
                                    </p:anim>
                                    <p:anim calcmode="lin" valueType="num">
                                      <p:cBhvr additive="base">
                                        <p:cTn id="14" dur="500" fill="hold"/>
                                        <p:tgtEl>
                                          <p:spTgt spid="7578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85"/>
                                        </p:tgtEl>
                                        <p:attrNameLst>
                                          <p:attrName>style.visibility</p:attrName>
                                        </p:attrNameLst>
                                      </p:cBhvr>
                                      <p:to>
                                        <p:strVal val="visible"/>
                                      </p:to>
                                    </p:set>
                                    <p:anim calcmode="lin" valueType="num">
                                      <p:cBhvr additive="base">
                                        <p:cTn id="19" dur="500" fill="hold"/>
                                        <p:tgtEl>
                                          <p:spTgt spid="75785"/>
                                        </p:tgtEl>
                                        <p:attrNameLst>
                                          <p:attrName>ppt_x</p:attrName>
                                        </p:attrNameLst>
                                      </p:cBhvr>
                                      <p:tavLst>
                                        <p:tav tm="0">
                                          <p:val>
                                            <p:strVal val="0-#ppt_w/2"/>
                                          </p:val>
                                        </p:tav>
                                        <p:tav tm="100000">
                                          <p:val>
                                            <p:strVal val="#ppt_x"/>
                                          </p:val>
                                        </p:tav>
                                      </p:tavLst>
                                    </p:anim>
                                    <p:anim calcmode="lin" valueType="num">
                                      <p:cBhvr additive="base">
                                        <p:cTn id="20" dur="500" fill="hold"/>
                                        <p:tgtEl>
                                          <p:spTgt spid="7578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5787"/>
                                        </p:tgtEl>
                                        <p:attrNameLst>
                                          <p:attrName>style.visibility</p:attrName>
                                        </p:attrNameLst>
                                      </p:cBhvr>
                                      <p:to>
                                        <p:strVal val="visible"/>
                                      </p:to>
                                    </p:set>
                                    <p:anim calcmode="lin" valueType="num">
                                      <p:cBhvr additive="base">
                                        <p:cTn id="25" dur="500" fill="hold"/>
                                        <p:tgtEl>
                                          <p:spTgt spid="75787"/>
                                        </p:tgtEl>
                                        <p:attrNameLst>
                                          <p:attrName>ppt_x</p:attrName>
                                        </p:attrNameLst>
                                      </p:cBhvr>
                                      <p:tavLst>
                                        <p:tav tm="0">
                                          <p:val>
                                            <p:strVal val="0-#ppt_w/2"/>
                                          </p:val>
                                        </p:tav>
                                        <p:tav tm="100000">
                                          <p:val>
                                            <p:strVal val="#ppt_x"/>
                                          </p:val>
                                        </p:tav>
                                      </p:tavLst>
                                    </p:anim>
                                    <p:anim calcmode="lin" valueType="num">
                                      <p:cBhvr additive="base">
                                        <p:cTn id="26" dur="500" fill="hold"/>
                                        <p:tgtEl>
                                          <p:spTgt spid="7578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5791"/>
                                        </p:tgtEl>
                                        <p:attrNameLst>
                                          <p:attrName>style.visibility</p:attrName>
                                        </p:attrNameLst>
                                      </p:cBhvr>
                                      <p:to>
                                        <p:strVal val="visible"/>
                                      </p:to>
                                    </p:set>
                                    <p:anim calcmode="lin" valueType="num">
                                      <p:cBhvr additive="base">
                                        <p:cTn id="31" dur="500" fill="hold"/>
                                        <p:tgtEl>
                                          <p:spTgt spid="75791"/>
                                        </p:tgtEl>
                                        <p:attrNameLst>
                                          <p:attrName>ppt_x</p:attrName>
                                        </p:attrNameLst>
                                      </p:cBhvr>
                                      <p:tavLst>
                                        <p:tav tm="0">
                                          <p:val>
                                            <p:strVal val="0-#ppt_w/2"/>
                                          </p:val>
                                        </p:tav>
                                        <p:tav tm="100000">
                                          <p:val>
                                            <p:strVal val="#ppt_x"/>
                                          </p:val>
                                        </p:tav>
                                      </p:tavLst>
                                    </p:anim>
                                    <p:anim calcmode="lin" valueType="num">
                                      <p:cBhvr additive="base">
                                        <p:cTn id="32" dur="500" fill="hold"/>
                                        <p:tgtEl>
                                          <p:spTgt spid="757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p:bldP spid="75783" grpId="0"/>
      <p:bldP spid="75785" grpId="0"/>
      <p:bldP spid="7578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5"/>
          <p:cNvSpPr>
            <a:spLocks noChangeArrowheads="1"/>
          </p:cNvSpPr>
          <p:nvPr/>
        </p:nvSpPr>
        <p:spPr bwMode="auto">
          <a:xfrm>
            <a:off x="523875" y="620713"/>
            <a:ext cx="656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cs typeface="Times New Roman" pitchFamily="18" charset="0"/>
              </a:rPr>
              <a:t>定义</a:t>
            </a:r>
            <a:r>
              <a:rPr lang="en-US" altLang="zh-CN">
                <a:solidFill>
                  <a:srgbClr val="008000"/>
                </a:solidFill>
                <a:cs typeface="Times New Roman" pitchFamily="18" charset="0"/>
              </a:rPr>
              <a:t>8.5  </a:t>
            </a:r>
            <a:r>
              <a:rPr lang="zh-CN" altLang="en-US">
                <a:solidFill>
                  <a:srgbClr val="008000"/>
                </a:solidFill>
                <a:cs typeface="Times New Roman" pitchFamily="18" charset="0"/>
              </a:rPr>
              <a:t>满足（</a:t>
            </a:r>
            <a:r>
              <a:rPr lang="en-US" altLang="zh-CN">
                <a:solidFill>
                  <a:srgbClr val="008000"/>
                </a:solidFill>
                <a:cs typeface="Times New Roman" pitchFamily="18" charset="0"/>
              </a:rPr>
              <a:t>8.5</a:t>
            </a:r>
            <a:r>
              <a:rPr lang="zh-CN" altLang="en-US">
                <a:solidFill>
                  <a:srgbClr val="008000"/>
                </a:solidFill>
                <a:cs typeface="Times New Roman" pitchFamily="18" charset="0"/>
              </a:rPr>
              <a:t>）关系式的正互反矩阵称为一致矩阵。</a:t>
            </a:r>
          </a:p>
        </p:txBody>
      </p:sp>
      <p:sp>
        <p:nvSpPr>
          <p:cNvPr id="76811" name="Rectangle 1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6812" name="Group 12"/>
          <p:cNvGrpSpPr>
            <a:grpSpLocks/>
          </p:cNvGrpSpPr>
          <p:nvPr/>
        </p:nvGrpSpPr>
        <p:grpSpPr bwMode="auto">
          <a:xfrm>
            <a:off x="468313" y="1122363"/>
            <a:ext cx="8207375" cy="3749675"/>
            <a:chOff x="295" y="707"/>
            <a:chExt cx="5170" cy="2362"/>
          </a:xfrm>
        </p:grpSpPr>
        <p:sp>
          <p:nvSpPr>
            <p:cNvPr id="76809" name="Text Box 9"/>
            <p:cNvSpPr txBox="1">
              <a:spLocks noChangeArrowheads="1"/>
            </p:cNvSpPr>
            <p:nvPr/>
          </p:nvSpPr>
          <p:spPr bwMode="auto">
            <a:xfrm>
              <a:off x="295" y="707"/>
              <a:ext cx="5170" cy="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如前所述，如果判断者前后完全一致，则构造出的成对比较判断矩阵应</a:t>
              </a:r>
            </a:p>
            <a:p>
              <a:endParaRPr lang="zh-CN" altLang="en-US">
                <a:solidFill>
                  <a:srgbClr val="000000"/>
                </a:solidFill>
                <a:cs typeface="Times New Roman" pitchFamily="18" charset="0"/>
              </a:endParaRPr>
            </a:p>
            <a:p>
              <a:r>
                <a:rPr lang="zh-CN" altLang="en-US">
                  <a:solidFill>
                    <a:srgbClr val="000000"/>
                  </a:solidFill>
                  <a:cs typeface="Times New Roman" pitchFamily="18" charset="0"/>
                </a:rPr>
                <a:t>当是一个一致矩阵。但构造成对比较判断矩阵</a:t>
              </a:r>
              <a:r>
                <a:rPr lang="en-US" altLang="zh-CN" i="1">
                  <a:solidFill>
                    <a:srgbClr val="000000"/>
                  </a:solidFill>
                  <a:cs typeface="Times New Roman" pitchFamily="18" charset="0"/>
                </a:rPr>
                <a:t>A</a:t>
              </a:r>
              <a:r>
                <a:rPr lang="zh-CN" altLang="en-US">
                  <a:solidFill>
                    <a:srgbClr val="000000"/>
                  </a:solidFill>
                  <a:cs typeface="Times New Roman" pitchFamily="18" charset="0"/>
                </a:rPr>
                <a:t>共计要作</a:t>
              </a:r>
            </a:p>
            <a:p>
              <a:endParaRPr lang="zh-CN" altLang="en-US">
                <a:solidFill>
                  <a:srgbClr val="000000"/>
                </a:solidFill>
                <a:cs typeface="Times New Roman" pitchFamily="18" charset="0"/>
              </a:endParaRPr>
            </a:p>
            <a:p>
              <a:r>
                <a:rPr lang="zh-CN" altLang="en-US">
                  <a:solidFill>
                    <a:srgbClr val="000000"/>
                  </a:solidFill>
                  <a:cs typeface="Times New Roman" pitchFamily="18" charset="0"/>
                </a:rPr>
                <a:t>次比较（设有</a:t>
              </a:r>
              <a:r>
                <a:rPr lang="en-US" altLang="zh-CN" i="1">
                  <a:solidFill>
                    <a:srgbClr val="000000"/>
                  </a:solidFill>
                  <a:cs typeface="Times New Roman" pitchFamily="18" charset="0"/>
                </a:rPr>
                <a:t>n</a:t>
              </a:r>
              <a:r>
                <a:rPr lang="zh-CN" altLang="en-US">
                  <a:solidFill>
                    <a:srgbClr val="000000"/>
                  </a:solidFill>
                  <a:cs typeface="Times New Roman" pitchFamily="18" charset="0"/>
                </a:rPr>
                <a:t>个因素要两两比较），保证</a:t>
              </a:r>
              <a:r>
                <a:rPr lang="en-US" altLang="zh-CN" i="1">
                  <a:solidFill>
                    <a:srgbClr val="000000"/>
                  </a:solidFill>
                  <a:cs typeface="Times New Roman" pitchFamily="18" charset="0"/>
                </a:rPr>
                <a:t>A</a:t>
              </a:r>
              <a:r>
                <a:rPr lang="zh-CN" altLang="en-US">
                  <a:solidFill>
                    <a:srgbClr val="000000"/>
                  </a:solidFill>
                  <a:cs typeface="Times New Roman" pitchFamily="18" charset="0"/>
                </a:rPr>
                <a:t>是正互反矩阵是较容易办到的，但要求所有比较结果严格满足一致性，在</a:t>
              </a:r>
              <a:r>
                <a:rPr lang="en-US" altLang="zh-CN" i="1">
                  <a:solidFill>
                    <a:srgbClr val="000000"/>
                  </a:solidFill>
                  <a:cs typeface="Times New Roman" pitchFamily="18" charset="0"/>
                </a:rPr>
                <a:t>n</a:t>
              </a:r>
              <a:r>
                <a:rPr lang="zh-CN" altLang="en-US">
                  <a:solidFill>
                    <a:srgbClr val="000000"/>
                  </a:solidFill>
                  <a:cs typeface="Times New Roman" pitchFamily="18" charset="0"/>
                </a:rPr>
                <a:t>较大时几乎可以说是无法办到的，其中多少带有一定程度的非一致性。更何况比较时采用了</a:t>
              </a:r>
              <a:r>
                <a:rPr lang="en-US" altLang="zh-CN">
                  <a:solidFill>
                    <a:srgbClr val="000000"/>
                  </a:solidFill>
                  <a:cs typeface="Times New Roman" pitchFamily="18" charset="0"/>
                </a:rPr>
                <a:t>1~9</a:t>
              </a:r>
              <a:r>
                <a:rPr lang="zh-CN" altLang="en-US">
                  <a:solidFill>
                    <a:srgbClr val="000000"/>
                  </a:solidFill>
                  <a:cs typeface="Times New Roman" pitchFamily="18" charset="0"/>
                </a:rPr>
                <a:t>标度，已经接受了一定程度的误差，就不应再要求最终判断矩阵的严格一致性。如何检验构造出来的（正互反）判断矩阵</a:t>
              </a:r>
              <a:r>
                <a:rPr lang="en-US" altLang="zh-CN" i="1">
                  <a:solidFill>
                    <a:srgbClr val="000000"/>
                  </a:solidFill>
                  <a:cs typeface="Times New Roman" pitchFamily="18" charset="0"/>
                </a:rPr>
                <a:t>A</a:t>
              </a:r>
              <a:r>
                <a:rPr lang="zh-CN" altLang="en-US">
                  <a:solidFill>
                    <a:srgbClr val="000000"/>
                  </a:solidFill>
                  <a:cs typeface="Times New Roman" pitchFamily="18" charset="0"/>
                </a:rPr>
                <a:t>是否严重地非一致，以便确定是否接受</a:t>
              </a:r>
              <a:r>
                <a:rPr lang="en-US" altLang="zh-CN" i="1">
                  <a:solidFill>
                    <a:srgbClr val="000000"/>
                  </a:solidFill>
                  <a:cs typeface="Times New Roman" pitchFamily="18" charset="0"/>
                </a:rPr>
                <a:t>A</a:t>
              </a:r>
              <a:r>
                <a:rPr lang="zh-CN" altLang="en-US">
                  <a:solidFill>
                    <a:srgbClr val="000000"/>
                  </a:solidFill>
                  <a:cs typeface="Times New Roman" pitchFamily="18" charset="0"/>
                </a:rPr>
                <a:t>，并用它作为进一步分析研究的工具？</a:t>
              </a:r>
              <a:r>
                <a:rPr lang="en-US" altLang="zh-CN">
                  <a:solidFill>
                    <a:srgbClr val="000000"/>
                  </a:solidFill>
                  <a:cs typeface="Times New Roman" pitchFamily="18" charset="0"/>
                </a:rPr>
                <a:t>Saaty</a:t>
              </a:r>
              <a:r>
                <a:rPr lang="zh-CN" altLang="en-US">
                  <a:solidFill>
                    <a:srgbClr val="000000"/>
                  </a:solidFill>
                  <a:cs typeface="Times New Roman" pitchFamily="18" charset="0"/>
                </a:rPr>
                <a:t>等人在研究正互反矩阵和一致矩阵性质的基础上，找到了解决这一困难的办法，给出了确定矩阵</a:t>
              </a:r>
              <a:r>
                <a:rPr lang="en-US" altLang="zh-CN" i="1">
                  <a:solidFill>
                    <a:srgbClr val="000000"/>
                  </a:solidFill>
                  <a:cs typeface="Times New Roman" pitchFamily="18" charset="0"/>
                </a:rPr>
                <a:t>A</a:t>
              </a:r>
              <a:r>
                <a:rPr lang="zh-CN" altLang="en-US">
                  <a:solidFill>
                    <a:srgbClr val="000000"/>
                  </a:solidFill>
                  <a:cs typeface="Times New Roman" pitchFamily="18" charset="0"/>
                </a:rPr>
                <a:t>中的非一致性是否可以允忍的检验方法。</a:t>
              </a:r>
            </a:p>
          </p:txBody>
        </p:sp>
        <p:graphicFrame>
          <p:nvGraphicFramePr>
            <p:cNvPr id="76810" name="Object 10"/>
            <p:cNvGraphicFramePr>
              <a:graphicFrameLocks noChangeAspect="1"/>
            </p:cNvGraphicFramePr>
            <p:nvPr/>
          </p:nvGraphicFramePr>
          <p:xfrm>
            <a:off x="4332" y="960"/>
            <a:ext cx="635" cy="474"/>
          </p:xfrm>
          <a:graphic>
            <a:graphicData uri="http://schemas.openxmlformats.org/presentationml/2006/ole">
              <mc:AlternateContent xmlns:mc="http://schemas.openxmlformats.org/markup-compatibility/2006">
                <mc:Choice xmlns:v="urn:schemas-microsoft-com:vml" Requires="v">
                  <p:oleObj spid="_x0000_s160768" r:id="rId3" imgW="520474" imgH="393529" progId="Equation.DSMT4">
                    <p:embed/>
                  </p:oleObj>
                </mc:Choice>
                <mc:Fallback>
                  <p:oleObj r:id="rId3" imgW="520474" imgH="393529"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 y="960"/>
                          <a:ext cx="635" cy="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6805"/>
                                        </p:tgtEl>
                                        <p:attrNameLst>
                                          <p:attrName>style.visibility</p:attrName>
                                        </p:attrNameLst>
                                      </p:cBhvr>
                                      <p:to>
                                        <p:strVal val="visible"/>
                                      </p:to>
                                    </p:set>
                                    <p:anim calcmode="lin" valueType="num">
                                      <p:cBhvr additive="base">
                                        <p:cTn id="7" dur="500" fill="hold"/>
                                        <p:tgtEl>
                                          <p:spTgt spid="76805"/>
                                        </p:tgtEl>
                                        <p:attrNameLst>
                                          <p:attrName>ppt_x</p:attrName>
                                        </p:attrNameLst>
                                      </p:cBhvr>
                                      <p:tavLst>
                                        <p:tav tm="0">
                                          <p:val>
                                            <p:strVal val="0-#ppt_w/2"/>
                                          </p:val>
                                        </p:tav>
                                        <p:tav tm="100000">
                                          <p:val>
                                            <p:strVal val="#ppt_x"/>
                                          </p:val>
                                        </p:tav>
                                      </p:tavLst>
                                    </p:anim>
                                    <p:anim calcmode="lin" valueType="num">
                                      <p:cBhvr additive="base">
                                        <p:cTn id="8" dur="500" fill="hold"/>
                                        <p:tgtEl>
                                          <p:spTgt spid="768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76812"/>
                                        </p:tgtEl>
                                        <p:attrNameLst>
                                          <p:attrName>style.visibility</p:attrName>
                                        </p:attrNameLst>
                                      </p:cBhvr>
                                      <p:to>
                                        <p:strVal val="visible"/>
                                      </p:to>
                                    </p:set>
                                    <p:animEffect transition="in" filter="box(in)">
                                      <p:cBhvr>
                                        <p:cTn id="13" dur="500"/>
                                        <p:tgtEl>
                                          <p:spTgt spid="76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1" name="Rectangle 7"/>
          <p:cNvSpPr>
            <a:spLocks noChangeArrowheads="1"/>
          </p:cNvSpPr>
          <p:nvPr/>
        </p:nvSpPr>
        <p:spPr bwMode="auto">
          <a:xfrm>
            <a:off x="323850" y="476250"/>
            <a:ext cx="8569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8000"/>
                </a:solidFill>
                <a:cs typeface="Times New Roman" pitchFamily="18" charset="0"/>
              </a:rPr>
              <a:t>定理</a:t>
            </a:r>
            <a:r>
              <a:rPr lang="en-US" altLang="zh-CN">
                <a:solidFill>
                  <a:srgbClr val="008000"/>
                </a:solidFill>
                <a:cs typeface="Times New Roman" pitchFamily="18" charset="0"/>
              </a:rPr>
              <a:t>8.7</a:t>
            </a:r>
            <a:r>
              <a:rPr lang="en-US" altLang="zh-CN">
                <a:cs typeface="Times New Roman" pitchFamily="18" charset="0"/>
              </a:rPr>
              <a:t>  </a:t>
            </a:r>
            <a:r>
              <a:rPr lang="zh-CN" altLang="en-US">
                <a:cs typeface="Times New Roman" pitchFamily="18" charset="0"/>
              </a:rPr>
              <a:t>正互反矩阵</a:t>
            </a:r>
            <a:r>
              <a:rPr lang="en-US" altLang="zh-CN">
                <a:cs typeface="Times New Roman" pitchFamily="18" charset="0"/>
              </a:rPr>
              <a:t>A</a:t>
            </a:r>
            <a:r>
              <a:rPr lang="zh-CN" altLang="en-US">
                <a:cs typeface="Times New Roman" pitchFamily="18" charset="0"/>
              </a:rPr>
              <a:t>的最大特征根</a:t>
            </a:r>
            <a:r>
              <a:rPr lang="en-US" altLang="zh-CN">
                <a:cs typeface="Times New Roman" pitchFamily="18" charset="0"/>
              </a:rPr>
              <a:t>λ</a:t>
            </a:r>
            <a:r>
              <a:rPr lang="en-US" altLang="zh-CN" baseline="-30000">
                <a:cs typeface="Times New Roman" pitchFamily="18" charset="0"/>
              </a:rPr>
              <a:t>max</a:t>
            </a:r>
            <a:r>
              <a:rPr lang="zh-CN" altLang="en-US">
                <a:cs typeface="Times New Roman" pitchFamily="18" charset="0"/>
              </a:rPr>
              <a:t>必为正实数，其对应特征向量的所有分量均为正实数。</a:t>
            </a:r>
            <a:r>
              <a:rPr lang="en-US" altLang="zh-CN">
                <a:cs typeface="Times New Roman" pitchFamily="18" charset="0"/>
              </a:rPr>
              <a:t>A</a:t>
            </a:r>
            <a:r>
              <a:rPr lang="zh-CN" altLang="en-US">
                <a:cs typeface="Times New Roman" pitchFamily="18" charset="0"/>
              </a:rPr>
              <a:t>的其余特征根的模均严格小于</a:t>
            </a:r>
            <a:r>
              <a:rPr lang="en-US" altLang="zh-CN">
                <a:cs typeface="Times New Roman" pitchFamily="18" charset="0"/>
              </a:rPr>
              <a:t>λ</a:t>
            </a:r>
            <a:r>
              <a:rPr lang="en-US" altLang="zh-CN" baseline="-30000">
                <a:cs typeface="Times New Roman" pitchFamily="18" charset="0"/>
              </a:rPr>
              <a:t>max</a:t>
            </a:r>
            <a:r>
              <a:rPr lang="zh-CN" altLang="en-US">
                <a:cs typeface="Times New Roman" pitchFamily="18" charset="0"/>
              </a:rPr>
              <a:t>。（证明从略）</a:t>
            </a:r>
          </a:p>
        </p:txBody>
      </p:sp>
      <p:sp>
        <p:nvSpPr>
          <p:cNvPr id="77839" name="Rectangle 1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7845" name="Group 21"/>
          <p:cNvGrpSpPr>
            <a:grpSpLocks/>
          </p:cNvGrpSpPr>
          <p:nvPr/>
        </p:nvGrpSpPr>
        <p:grpSpPr bwMode="auto">
          <a:xfrm>
            <a:off x="323850" y="1412875"/>
            <a:ext cx="8424863" cy="1006475"/>
            <a:chOff x="204" y="890"/>
            <a:chExt cx="5307" cy="634"/>
          </a:xfrm>
        </p:grpSpPr>
        <p:sp>
          <p:nvSpPr>
            <p:cNvPr id="77837" name="Text Box 13"/>
            <p:cNvSpPr txBox="1">
              <a:spLocks noChangeArrowheads="1"/>
            </p:cNvSpPr>
            <p:nvPr/>
          </p:nvSpPr>
          <p:spPr bwMode="auto">
            <a:xfrm>
              <a:off x="204" y="890"/>
              <a:ext cx="5307"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现在来考察一致矩阵</a:t>
              </a:r>
              <a:r>
                <a:rPr lang="en-US" altLang="zh-CN">
                  <a:solidFill>
                    <a:srgbClr val="000000"/>
                  </a:solidFill>
                  <a:cs typeface="Times New Roman" pitchFamily="18" charset="0"/>
                </a:rPr>
                <a:t>A</a:t>
              </a:r>
              <a:r>
                <a:rPr lang="zh-CN" altLang="en-US">
                  <a:solidFill>
                    <a:srgbClr val="000000"/>
                  </a:solidFill>
                  <a:cs typeface="Times New Roman" pitchFamily="18" charset="0"/>
                </a:rPr>
                <a:t>的性质，回复到将单位重量的大石块剖分成重量为</a:t>
              </a:r>
            </a:p>
            <a:p>
              <a:r>
                <a:rPr lang="zh-CN" altLang="en-US">
                  <a:solidFill>
                    <a:srgbClr val="000000"/>
                  </a:solidFill>
                  <a:cs typeface="Times New Roman" pitchFamily="18" charset="0"/>
                </a:rPr>
                <a:t>      </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     </a:t>
              </a:r>
              <a:r>
                <a:rPr lang="en-US" altLang="zh-CN" i="1" baseline="-30000">
                  <a:solidFill>
                    <a:srgbClr val="000000"/>
                  </a:solidFill>
                  <a:cs typeface="Times New Roman" pitchFamily="18" charset="0"/>
                </a:rPr>
                <a:t>n</a:t>
              </a:r>
              <a:r>
                <a:rPr lang="zh-CN" altLang="en-US">
                  <a:solidFill>
                    <a:srgbClr val="000000"/>
                  </a:solidFill>
                  <a:cs typeface="Times New Roman" pitchFamily="18" charset="0"/>
                </a:rPr>
                <a:t>的</a:t>
              </a:r>
              <a:r>
                <a:rPr lang="en-US" altLang="zh-CN" i="1">
                  <a:solidFill>
                    <a:srgbClr val="000000"/>
                  </a:solidFill>
                  <a:cs typeface="Times New Roman" pitchFamily="18" charset="0"/>
                </a:rPr>
                <a:t>n</a:t>
              </a:r>
              <a:r>
                <a:rPr lang="zh-CN" altLang="en-US">
                  <a:solidFill>
                    <a:srgbClr val="000000"/>
                  </a:solidFill>
                  <a:cs typeface="Times New Roman" pitchFamily="18" charset="0"/>
                </a:rPr>
                <a:t>块小石块的例子，如果判断者的判断结果完全一致，则构造出来的一致矩阵为</a:t>
              </a:r>
            </a:p>
          </p:txBody>
        </p:sp>
        <p:graphicFrame>
          <p:nvGraphicFramePr>
            <p:cNvPr id="77838" name="Object 14"/>
            <p:cNvGraphicFramePr>
              <a:graphicFrameLocks noChangeAspect="1"/>
            </p:cNvGraphicFramePr>
            <p:nvPr/>
          </p:nvGraphicFramePr>
          <p:xfrm>
            <a:off x="340" y="1117"/>
            <a:ext cx="227" cy="213"/>
          </p:xfrm>
          <a:graphic>
            <a:graphicData uri="http://schemas.openxmlformats.org/presentationml/2006/ole">
              <mc:AlternateContent xmlns:mc="http://schemas.openxmlformats.org/markup-compatibility/2006">
                <mc:Choice xmlns:v="urn:schemas-microsoft-com:vml" Requires="v">
                  <p:oleObj spid="_x0000_s161792" r:id="rId3" imgW="152334" imgH="139639" progId="Equation.DSMT4">
                    <p:embed/>
                  </p:oleObj>
                </mc:Choice>
                <mc:Fallback>
                  <p:oleObj r:id="rId3" imgW="152334" imgH="139639"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1117"/>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40" name="Object 16"/>
            <p:cNvGraphicFramePr>
              <a:graphicFrameLocks noChangeAspect="1"/>
            </p:cNvGraphicFramePr>
            <p:nvPr/>
          </p:nvGraphicFramePr>
          <p:xfrm>
            <a:off x="839" y="1117"/>
            <a:ext cx="227" cy="213"/>
          </p:xfrm>
          <a:graphic>
            <a:graphicData uri="http://schemas.openxmlformats.org/presentationml/2006/ole">
              <mc:AlternateContent xmlns:mc="http://schemas.openxmlformats.org/markup-compatibility/2006">
                <mc:Choice xmlns:v="urn:schemas-microsoft-com:vml" Requires="v">
                  <p:oleObj spid="_x0000_s161793" r:id="rId5" imgW="152334" imgH="139639" progId="Equation.DSMT4">
                    <p:embed/>
                  </p:oleObj>
                </mc:Choice>
                <mc:Fallback>
                  <p:oleObj r:id="rId5" imgW="152334" imgH="139639"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1117"/>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7842" name="Rectangle 18"/>
          <p:cNvSpPr>
            <a:spLocks noChangeArrowheads="1"/>
          </p:cNvSpPr>
          <p:nvPr/>
        </p:nvSpPr>
        <p:spPr bwMode="auto">
          <a:xfrm>
            <a:off x="0" y="2643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7841" name="Object 17"/>
          <p:cNvGraphicFramePr>
            <a:graphicFrameLocks noChangeAspect="1"/>
          </p:cNvGraphicFramePr>
          <p:nvPr/>
        </p:nvGraphicFramePr>
        <p:xfrm>
          <a:off x="2438400" y="2362200"/>
          <a:ext cx="3136900" cy="2663825"/>
        </p:xfrm>
        <a:graphic>
          <a:graphicData uri="http://schemas.openxmlformats.org/presentationml/2006/ole">
            <mc:AlternateContent xmlns:mc="http://schemas.openxmlformats.org/markup-compatibility/2006">
              <mc:Choice xmlns:v="urn:schemas-microsoft-com:vml" Requires="v">
                <p:oleObj spid="_x0000_s161794" name="Equation" r:id="rId6" imgW="1549080" imgH="1574640" progId="Equation.DSMT4">
                  <p:embed/>
                </p:oleObj>
              </mc:Choice>
              <mc:Fallback>
                <p:oleObj name="Equation" r:id="rId6" imgW="1549080" imgH="157464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2362200"/>
                        <a:ext cx="3136900" cy="266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44" name="Rectangle 20"/>
          <p:cNvSpPr>
            <a:spLocks noChangeArrowheads="1"/>
          </p:cNvSpPr>
          <p:nvPr/>
        </p:nvSpPr>
        <p:spPr bwMode="auto">
          <a:xfrm>
            <a:off x="474663" y="5157788"/>
            <a:ext cx="4457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cs typeface="Times New Roman" pitchFamily="18" charset="0"/>
              </a:rPr>
              <a:t>容易看出，一致矩阵</a:t>
            </a:r>
            <a:r>
              <a:rPr lang="en-US" altLang="zh-CN">
                <a:solidFill>
                  <a:srgbClr val="008000"/>
                </a:solidFill>
                <a:cs typeface="Times New Roman" pitchFamily="18" charset="0"/>
              </a:rPr>
              <a:t>A</a:t>
            </a:r>
            <a:r>
              <a:rPr lang="zh-CN" altLang="en-US">
                <a:solidFill>
                  <a:srgbClr val="008000"/>
                </a:solidFill>
                <a:cs typeface="Times New Roman" pitchFamily="18" charset="0"/>
              </a:rPr>
              <a:t>具有以下性质：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7831"/>
                                        </p:tgtEl>
                                        <p:attrNameLst>
                                          <p:attrName>style.visibility</p:attrName>
                                        </p:attrNameLst>
                                      </p:cBhvr>
                                      <p:to>
                                        <p:strVal val="visible"/>
                                      </p:to>
                                    </p:set>
                                    <p:anim calcmode="lin" valueType="num">
                                      <p:cBhvr additive="base">
                                        <p:cTn id="7" dur="500" fill="hold"/>
                                        <p:tgtEl>
                                          <p:spTgt spid="77831"/>
                                        </p:tgtEl>
                                        <p:attrNameLst>
                                          <p:attrName>ppt_x</p:attrName>
                                        </p:attrNameLst>
                                      </p:cBhvr>
                                      <p:tavLst>
                                        <p:tav tm="0">
                                          <p:val>
                                            <p:strVal val="0-#ppt_w/2"/>
                                          </p:val>
                                        </p:tav>
                                        <p:tav tm="100000">
                                          <p:val>
                                            <p:strVal val="#ppt_x"/>
                                          </p:val>
                                        </p:tav>
                                      </p:tavLst>
                                    </p:anim>
                                    <p:anim calcmode="lin" valueType="num">
                                      <p:cBhvr additive="base">
                                        <p:cTn id="8" dur="500" fill="hold"/>
                                        <p:tgtEl>
                                          <p:spTgt spid="778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nodeType="clickEffect">
                                  <p:stCondLst>
                                    <p:cond delay="0"/>
                                  </p:stCondLst>
                                  <p:childTnLst>
                                    <p:set>
                                      <p:cBhvr>
                                        <p:cTn id="12" dur="1" fill="hold">
                                          <p:stCondLst>
                                            <p:cond delay="0"/>
                                          </p:stCondLst>
                                        </p:cTn>
                                        <p:tgtEl>
                                          <p:spTgt spid="77845"/>
                                        </p:tgtEl>
                                        <p:attrNameLst>
                                          <p:attrName>style.visibility</p:attrName>
                                        </p:attrNameLst>
                                      </p:cBhvr>
                                      <p:to>
                                        <p:strVal val="visible"/>
                                      </p:to>
                                    </p:set>
                                    <p:anim calcmode="lin" valueType="num">
                                      <p:cBhvr>
                                        <p:cTn id="13" dur="1000" fill="hold"/>
                                        <p:tgtEl>
                                          <p:spTgt spid="77845"/>
                                        </p:tgtEl>
                                        <p:attrNameLst>
                                          <p:attrName>ppt_x</p:attrName>
                                        </p:attrNameLst>
                                      </p:cBhvr>
                                      <p:tavLst>
                                        <p:tav tm="0">
                                          <p:val>
                                            <p:strVal val="#ppt_x-.2"/>
                                          </p:val>
                                        </p:tav>
                                        <p:tav tm="100000">
                                          <p:val>
                                            <p:strVal val="#ppt_x"/>
                                          </p:val>
                                        </p:tav>
                                      </p:tavLst>
                                    </p:anim>
                                    <p:anim calcmode="lin" valueType="num">
                                      <p:cBhvr>
                                        <p:cTn id="14" dur="1000" fill="hold"/>
                                        <p:tgtEl>
                                          <p:spTgt spid="77845"/>
                                        </p:tgtEl>
                                        <p:attrNameLst>
                                          <p:attrName>ppt_y</p:attrName>
                                        </p:attrNameLst>
                                      </p:cBhvr>
                                      <p:tavLst>
                                        <p:tav tm="0">
                                          <p:val>
                                            <p:strVal val="#ppt_y"/>
                                          </p:val>
                                        </p:tav>
                                        <p:tav tm="100000">
                                          <p:val>
                                            <p:strVal val="#ppt_y"/>
                                          </p:val>
                                        </p:tav>
                                      </p:tavLst>
                                    </p:anim>
                                    <p:animEffect transition="in" filter="wipe(right)" prLst="gradientSize: 0.1">
                                      <p:cBhvr>
                                        <p:cTn id="15" dur="1000"/>
                                        <p:tgtEl>
                                          <p:spTgt spid="7784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7841"/>
                                        </p:tgtEl>
                                        <p:attrNameLst>
                                          <p:attrName>style.visibility</p:attrName>
                                        </p:attrNameLst>
                                      </p:cBhvr>
                                      <p:to>
                                        <p:strVal val="visible"/>
                                      </p:to>
                                    </p:set>
                                    <p:animEffect transition="in" filter="blinds(horizontal)">
                                      <p:cBhvr>
                                        <p:cTn id="20" dur="500"/>
                                        <p:tgtEl>
                                          <p:spTgt spid="7784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7844">
                                            <p:txEl>
                                              <p:pRg st="0" end="0"/>
                                            </p:txEl>
                                          </p:spTgt>
                                        </p:tgtEl>
                                        <p:attrNameLst>
                                          <p:attrName>style.visibility</p:attrName>
                                        </p:attrNameLst>
                                      </p:cBhvr>
                                      <p:to>
                                        <p:strVal val="visible"/>
                                      </p:to>
                                    </p:set>
                                    <p:anim calcmode="lin" valueType="num">
                                      <p:cBhvr additive="base">
                                        <p:cTn id="25" dur="500" fill="hold"/>
                                        <p:tgtEl>
                                          <p:spTgt spid="7784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4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395288" y="620713"/>
            <a:ext cx="8208962"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2</a:t>
            </a:r>
            <a:r>
              <a:rPr lang="zh-CN" altLang="en-US" sz="2400">
                <a:solidFill>
                  <a:srgbClr val="FF0000"/>
                </a:solidFill>
                <a:latin typeface="楷体_GB2312" pitchFamily="49" charset="-122"/>
                <a:ea typeface="楷体_GB2312" pitchFamily="49" charset="-122"/>
              </a:rPr>
              <a:t>）</a:t>
            </a:r>
            <a:r>
              <a:rPr lang="zh-CN" altLang="en-US" sz="2400">
                <a:solidFill>
                  <a:srgbClr val="008000"/>
                </a:solidFill>
                <a:latin typeface="楷体_GB2312" pitchFamily="49" charset="-122"/>
                <a:ea typeface="楷体_GB2312" pitchFamily="49" charset="-122"/>
              </a:rPr>
              <a:t>策略集合</a:t>
            </a:r>
            <a:r>
              <a:rPr lang="zh-CN" altLang="en-US" sz="2400">
                <a:latin typeface="楷体_GB2312" pitchFamily="49" charset="-122"/>
                <a:ea typeface="楷体_GB2312" pitchFamily="49" charset="-122"/>
              </a:rPr>
              <a:t>。局中人能采取的可行方案称为策略，每一局中人可采取的全部策略称为此局中人的策略集合。对策问题中，对应于每一局中人存在着一个策略集合，而每一策略集合中至少要有两个策略，否则该局中人可从此对策问题中删去，因为对他来讲，不存在选择策略的余地。应当注意的是，所谓策略是指在整个竞争过程中对付他方的完整方法，并非指竞争过程中某步所采取的具体局部办法。例如下棋中的某步只能看和一个完整策略的组成部分，而不能看成一个完整的策略。当然，有时可将它看成一个多阶段对策中的子对策。策略集合可以是有限集也可以是无限集。策略集为有限集时称为有限对策，否则称为无限对策。</a:t>
            </a:r>
            <a:r>
              <a:rPr lang="zh-CN" altLang="en-US" sz="1800" b="0">
                <a:latin typeface="Arial" charset="0"/>
              </a:rPr>
              <a:t> </a:t>
            </a:r>
          </a:p>
        </p:txBody>
      </p:sp>
      <p:sp>
        <p:nvSpPr>
          <p:cNvPr id="14341" name="Rectangle 5"/>
          <p:cNvSpPr>
            <a:spLocks noChangeArrowheads="1"/>
          </p:cNvSpPr>
          <p:nvPr/>
        </p:nvSpPr>
        <p:spPr bwMode="auto">
          <a:xfrm>
            <a:off x="323850" y="4724400"/>
            <a:ext cx="83534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solidFill>
                  <a:srgbClr val="008000"/>
                </a:solidFill>
                <a:latin typeface="宋体" pitchFamily="2" charset="-122"/>
              </a:rPr>
              <a:t>记局中人</a:t>
            </a:r>
            <a:r>
              <a:rPr lang="en-US" altLang="zh-CN" sz="2400" i="1">
                <a:solidFill>
                  <a:srgbClr val="008000"/>
                </a:solidFill>
                <a:latin typeface="宋体" pitchFamily="2" charset="-122"/>
              </a:rPr>
              <a:t>i</a:t>
            </a:r>
            <a:r>
              <a:rPr lang="zh-CN" altLang="en-US" sz="2400">
                <a:solidFill>
                  <a:srgbClr val="008000"/>
                </a:solidFill>
                <a:latin typeface="宋体" pitchFamily="2" charset="-122"/>
              </a:rPr>
              <a:t>的策略集合为</a:t>
            </a:r>
            <a:r>
              <a:rPr lang="en-US" altLang="zh-CN" sz="2400" i="1">
                <a:solidFill>
                  <a:srgbClr val="008000"/>
                </a:solidFill>
                <a:latin typeface="宋体" pitchFamily="2" charset="-122"/>
              </a:rPr>
              <a:t>Si</a:t>
            </a:r>
            <a:r>
              <a:rPr lang="zh-CN" altLang="en-US" sz="2400">
                <a:solidFill>
                  <a:srgbClr val="008000"/>
                </a:solidFill>
                <a:latin typeface="宋体" pitchFamily="2" charset="-122"/>
              </a:rPr>
              <a:t>。当对策问题各方都从各自的策略集合中选定了一个策略后，各方采取的策略全体可用一矢量</a:t>
            </a:r>
            <a:r>
              <a:rPr lang="en-US" altLang="zh-CN" sz="2400" i="1">
                <a:solidFill>
                  <a:srgbClr val="008000"/>
                </a:solidFill>
                <a:latin typeface="宋体" pitchFamily="2" charset="-122"/>
              </a:rPr>
              <a:t>S</a:t>
            </a:r>
            <a:r>
              <a:rPr lang="zh-CN" altLang="en-US" sz="2400">
                <a:solidFill>
                  <a:srgbClr val="008000"/>
                </a:solidFill>
                <a:latin typeface="宋体" pitchFamily="2" charset="-122"/>
              </a:rPr>
              <a:t>表示，称之为一个纯局势（简称局势）。</a:t>
            </a:r>
            <a:r>
              <a:rPr lang="zh-CN" altLang="en-US" sz="1800" b="0">
                <a:latin typeface="宋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strips(downLeft)">
                                      <p:cBhvr>
                                        <p:cTn id="7" dur="500"/>
                                        <p:tgtEl>
                                          <p:spTgt spid="1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fade">
                                      <p:cBhvr>
                                        <p:cTn id="12" dur="1000"/>
                                        <p:tgtEl>
                                          <p:spTgt spid="14341"/>
                                        </p:tgtEl>
                                      </p:cBhvr>
                                    </p:animEffect>
                                    <p:anim calcmode="lin" valueType="num">
                                      <p:cBhvr>
                                        <p:cTn id="13" dur="1000" fill="hold"/>
                                        <p:tgtEl>
                                          <p:spTgt spid="14341"/>
                                        </p:tgtEl>
                                        <p:attrNameLst>
                                          <p:attrName>ppt_x</p:attrName>
                                        </p:attrNameLst>
                                      </p:cBhvr>
                                      <p:tavLst>
                                        <p:tav tm="0">
                                          <p:val>
                                            <p:strVal val="#ppt_x"/>
                                          </p:val>
                                        </p:tav>
                                        <p:tav tm="100000">
                                          <p:val>
                                            <p:strVal val="#ppt_x"/>
                                          </p:val>
                                        </p:tav>
                                      </p:tavLst>
                                    </p:anim>
                                    <p:anim calcmode="lin" valueType="num">
                                      <p:cBhvr>
                                        <p:cTn id="14" dur="900" decel="100000" fill="hold"/>
                                        <p:tgtEl>
                                          <p:spTgt spid="14341"/>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434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5"/>
          <p:cNvSpPr>
            <a:spLocks noChangeArrowheads="1"/>
          </p:cNvSpPr>
          <p:nvPr/>
        </p:nvSpPr>
        <p:spPr bwMode="auto">
          <a:xfrm>
            <a:off x="395288" y="404813"/>
            <a:ext cx="3511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latin typeface="宋体" pitchFamily="2" charset="-122"/>
                <a:cs typeface="Times New Roman" pitchFamily="18" charset="0"/>
              </a:rPr>
              <a:t>定理</a:t>
            </a:r>
            <a:r>
              <a:rPr lang="en-US" altLang="zh-CN">
                <a:solidFill>
                  <a:srgbClr val="008000"/>
                </a:solidFill>
                <a:latin typeface="宋体" pitchFamily="2" charset="-122"/>
                <a:cs typeface="Times New Roman" pitchFamily="18" charset="0"/>
              </a:rPr>
              <a:t>8.8</a:t>
            </a:r>
            <a:r>
              <a:rPr lang="en-US" altLang="zh-CN">
                <a:latin typeface="宋体" pitchFamily="2" charset="-122"/>
                <a:cs typeface="Times New Roman" pitchFamily="18" charset="0"/>
              </a:rPr>
              <a:t>  </a:t>
            </a:r>
            <a:r>
              <a:rPr lang="zh-CN" altLang="en-US">
                <a:latin typeface="宋体" pitchFamily="2" charset="-122"/>
                <a:cs typeface="Times New Roman" pitchFamily="18" charset="0"/>
              </a:rPr>
              <a:t>若</a:t>
            </a:r>
            <a:r>
              <a:rPr lang="en-US" altLang="zh-CN">
                <a:latin typeface="宋体" pitchFamily="2" charset="-122"/>
                <a:cs typeface="Times New Roman" pitchFamily="18" charset="0"/>
              </a:rPr>
              <a:t>A</a:t>
            </a:r>
            <a:r>
              <a:rPr lang="zh-CN" altLang="en-US">
                <a:latin typeface="宋体" pitchFamily="2" charset="-122"/>
                <a:cs typeface="Times New Roman" pitchFamily="18" charset="0"/>
              </a:rPr>
              <a:t>为一致矩阵，则</a:t>
            </a:r>
          </a:p>
        </p:txBody>
      </p:sp>
      <p:sp>
        <p:nvSpPr>
          <p:cNvPr id="78855" name="Rectangle 7"/>
          <p:cNvSpPr>
            <a:spLocks noChangeArrowheads="1"/>
          </p:cNvSpPr>
          <p:nvPr/>
        </p:nvSpPr>
        <p:spPr bwMode="auto">
          <a:xfrm>
            <a:off x="1089025" y="981075"/>
            <a:ext cx="3051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cs typeface="Times New Roman" pitchFamily="18" charset="0"/>
              </a:rPr>
              <a:t>1</a:t>
            </a:r>
            <a:r>
              <a:rPr lang="zh-CN" altLang="en-US">
                <a:cs typeface="Times New Roman" pitchFamily="18" charset="0"/>
              </a:rPr>
              <a:t>）</a:t>
            </a:r>
            <a:r>
              <a:rPr lang="en-US" altLang="zh-CN">
                <a:cs typeface="Times New Roman" pitchFamily="18" charset="0"/>
              </a:rPr>
              <a:t>A</a:t>
            </a:r>
            <a:r>
              <a:rPr lang="zh-CN" altLang="en-US">
                <a:cs typeface="Times New Roman" pitchFamily="18" charset="0"/>
              </a:rPr>
              <a:t>必为正互反矩阵。</a:t>
            </a:r>
          </a:p>
        </p:txBody>
      </p:sp>
      <p:sp>
        <p:nvSpPr>
          <p:cNvPr id="78857" name="Rectangle 9"/>
          <p:cNvSpPr>
            <a:spLocks noChangeArrowheads="1"/>
          </p:cNvSpPr>
          <p:nvPr/>
        </p:nvSpPr>
        <p:spPr bwMode="auto">
          <a:xfrm>
            <a:off x="1089025" y="1557338"/>
            <a:ext cx="4635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cs typeface="Times New Roman" pitchFamily="18" charset="0"/>
              </a:rPr>
              <a:t>2</a:t>
            </a:r>
            <a:r>
              <a:rPr lang="zh-CN" altLang="en-US">
                <a:cs typeface="Times New Roman" pitchFamily="18" charset="0"/>
              </a:rPr>
              <a:t>）</a:t>
            </a:r>
            <a:r>
              <a:rPr lang="en-US" altLang="zh-CN">
                <a:cs typeface="Times New Roman" pitchFamily="18" charset="0"/>
              </a:rPr>
              <a:t>A</a:t>
            </a:r>
            <a:r>
              <a:rPr lang="zh-CN" altLang="en-US">
                <a:cs typeface="Times New Roman" pitchFamily="18" charset="0"/>
              </a:rPr>
              <a:t>的转置矩阵</a:t>
            </a:r>
            <a:r>
              <a:rPr lang="en-US" altLang="zh-CN">
                <a:cs typeface="Times New Roman" pitchFamily="18" charset="0"/>
              </a:rPr>
              <a:t>A</a:t>
            </a:r>
            <a:r>
              <a:rPr lang="en-US" altLang="zh-CN" i="1" baseline="30000">
                <a:cs typeface="Times New Roman" pitchFamily="18" charset="0"/>
              </a:rPr>
              <a:t>T</a:t>
            </a:r>
            <a:r>
              <a:rPr lang="zh-CN" altLang="en-US">
                <a:cs typeface="Times New Roman" pitchFamily="18" charset="0"/>
              </a:rPr>
              <a:t>也是一致矩阵。</a:t>
            </a:r>
          </a:p>
        </p:txBody>
      </p:sp>
      <p:sp>
        <p:nvSpPr>
          <p:cNvPr id="78859" name="Rectangle 11"/>
          <p:cNvSpPr>
            <a:spLocks noChangeArrowheads="1"/>
          </p:cNvSpPr>
          <p:nvPr/>
        </p:nvSpPr>
        <p:spPr bwMode="auto">
          <a:xfrm>
            <a:off x="1042988" y="2133600"/>
            <a:ext cx="71612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a:t>
            </a:r>
            <a:r>
              <a:rPr lang="en-US" altLang="zh-CN">
                <a:cs typeface="Times New Roman" pitchFamily="18" charset="0"/>
              </a:rPr>
              <a:t>3</a:t>
            </a:r>
            <a:r>
              <a:rPr lang="zh-CN" altLang="en-US">
                <a:cs typeface="Times New Roman" pitchFamily="18" charset="0"/>
              </a:rPr>
              <a:t>）</a:t>
            </a:r>
            <a:r>
              <a:rPr lang="en-US" altLang="zh-CN">
                <a:cs typeface="Times New Roman" pitchFamily="18" charset="0"/>
              </a:rPr>
              <a:t>A</a:t>
            </a:r>
            <a:r>
              <a:rPr lang="zh-CN" altLang="en-US">
                <a:cs typeface="Times New Roman" pitchFamily="18" charset="0"/>
              </a:rPr>
              <a:t>的任意两行成比例，比例因子（即</a:t>
            </a:r>
            <a:r>
              <a:rPr lang="en-US" altLang="zh-CN">
                <a:cs typeface="Times New Roman" pitchFamily="18" charset="0"/>
              </a:rPr>
              <a:t>w</a:t>
            </a:r>
            <a:r>
              <a:rPr lang="en-US" altLang="zh-CN" i="1" baseline="-30000">
                <a:cs typeface="Times New Roman" pitchFamily="18" charset="0"/>
              </a:rPr>
              <a:t>i</a:t>
            </a:r>
            <a:r>
              <a:rPr lang="en-US" altLang="zh-CN">
                <a:cs typeface="Times New Roman" pitchFamily="18" charset="0"/>
              </a:rPr>
              <a:t> /w</a:t>
            </a:r>
            <a:r>
              <a:rPr lang="en-US" altLang="zh-CN" i="1" baseline="-30000">
                <a:cs typeface="Times New Roman" pitchFamily="18" charset="0"/>
              </a:rPr>
              <a:t>j</a:t>
            </a:r>
            <a:r>
              <a:rPr lang="zh-CN" altLang="en-US">
                <a:cs typeface="Times New Roman" pitchFamily="18" charset="0"/>
              </a:rPr>
              <a:t>）大于零，从而</a:t>
            </a:r>
            <a:r>
              <a:rPr lang="en-US" altLang="zh-CN" i="1">
                <a:cs typeface="Times New Roman" pitchFamily="18" charset="0"/>
              </a:rPr>
              <a:t>rank</a:t>
            </a:r>
            <a:r>
              <a:rPr lang="zh-CN" altLang="en-US">
                <a:cs typeface="Times New Roman" pitchFamily="18" charset="0"/>
              </a:rPr>
              <a:t>（</a:t>
            </a:r>
            <a:r>
              <a:rPr lang="en-US" altLang="zh-CN">
                <a:cs typeface="Times New Roman" pitchFamily="18" charset="0"/>
              </a:rPr>
              <a:t>A</a:t>
            </a:r>
            <a:r>
              <a:rPr lang="zh-CN" altLang="en-US">
                <a:cs typeface="Times New Roman" pitchFamily="18" charset="0"/>
              </a:rPr>
              <a:t>）</a:t>
            </a:r>
            <a:r>
              <a:rPr lang="en-US" altLang="zh-CN">
                <a:cs typeface="Times New Roman" pitchFamily="18" charset="0"/>
              </a:rPr>
              <a:t>=1</a:t>
            </a:r>
            <a:r>
              <a:rPr lang="zh-CN" altLang="en-US">
                <a:cs typeface="Times New Roman" pitchFamily="18" charset="0"/>
              </a:rPr>
              <a:t>（同样，</a:t>
            </a:r>
            <a:r>
              <a:rPr lang="en-US" altLang="zh-CN">
                <a:cs typeface="Times New Roman" pitchFamily="18" charset="0"/>
              </a:rPr>
              <a:t>A</a:t>
            </a:r>
            <a:r>
              <a:rPr lang="zh-CN" altLang="en-US">
                <a:cs typeface="Times New Roman" pitchFamily="18" charset="0"/>
              </a:rPr>
              <a:t>的任意两列也成比例）。</a:t>
            </a:r>
          </a:p>
        </p:txBody>
      </p:sp>
      <p:sp>
        <p:nvSpPr>
          <p:cNvPr id="78861" name="Rectangle 13"/>
          <p:cNvSpPr>
            <a:spLocks noChangeArrowheads="1"/>
          </p:cNvSpPr>
          <p:nvPr/>
        </p:nvSpPr>
        <p:spPr bwMode="auto">
          <a:xfrm>
            <a:off x="1042988" y="2852738"/>
            <a:ext cx="73453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a:t>
            </a:r>
            <a:r>
              <a:rPr lang="en-US" altLang="zh-CN">
                <a:cs typeface="Times New Roman" pitchFamily="18" charset="0"/>
              </a:rPr>
              <a:t>4</a:t>
            </a:r>
            <a:r>
              <a:rPr lang="zh-CN" altLang="en-US">
                <a:cs typeface="Times New Roman" pitchFamily="18" charset="0"/>
              </a:rPr>
              <a:t>）</a:t>
            </a:r>
            <a:r>
              <a:rPr lang="en-US" altLang="zh-CN">
                <a:cs typeface="Times New Roman" pitchFamily="18" charset="0"/>
              </a:rPr>
              <a:t>A</a:t>
            </a:r>
            <a:r>
              <a:rPr lang="zh-CN" altLang="en-US">
                <a:cs typeface="Times New Roman" pitchFamily="18" charset="0"/>
              </a:rPr>
              <a:t>的最大特征根</a:t>
            </a:r>
            <a:r>
              <a:rPr lang="en-US" altLang="zh-CN">
                <a:cs typeface="Times New Roman" pitchFamily="18" charset="0"/>
              </a:rPr>
              <a:t>λ</a:t>
            </a:r>
            <a:r>
              <a:rPr lang="en-US" altLang="zh-CN" baseline="-30000">
                <a:cs typeface="Times New Roman" pitchFamily="18" charset="0"/>
              </a:rPr>
              <a:t>max</a:t>
            </a:r>
            <a:r>
              <a:rPr lang="en-US" altLang="zh-CN">
                <a:cs typeface="Times New Roman" pitchFamily="18" charset="0"/>
              </a:rPr>
              <a:t>=</a:t>
            </a:r>
            <a:r>
              <a:rPr lang="en-US" altLang="zh-CN" i="1">
                <a:cs typeface="Times New Roman" pitchFamily="18" charset="0"/>
              </a:rPr>
              <a:t>n</a:t>
            </a:r>
            <a:r>
              <a:rPr lang="zh-CN" altLang="en-US">
                <a:cs typeface="Times New Roman" pitchFamily="18" charset="0"/>
              </a:rPr>
              <a:t>，其中</a:t>
            </a:r>
            <a:r>
              <a:rPr lang="en-US" altLang="zh-CN" i="1">
                <a:cs typeface="Times New Roman" pitchFamily="18" charset="0"/>
              </a:rPr>
              <a:t>n</a:t>
            </a:r>
            <a:r>
              <a:rPr lang="zh-CN" altLang="en-US">
                <a:cs typeface="Times New Roman" pitchFamily="18" charset="0"/>
              </a:rPr>
              <a:t>为矩阵</a:t>
            </a:r>
            <a:r>
              <a:rPr lang="en-US" altLang="zh-CN">
                <a:cs typeface="Times New Roman" pitchFamily="18" charset="0"/>
              </a:rPr>
              <a:t>A</a:t>
            </a:r>
            <a:r>
              <a:rPr lang="zh-CN" altLang="en-US">
                <a:cs typeface="Times New Roman" pitchFamily="18" charset="0"/>
              </a:rPr>
              <a:t>的阶。</a:t>
            </a:r>
            <a:r>
              <a:rPr lang="en-US" altLang="zh-CN">
                <a:cs typeface="Times New Roman" pitchFamily="18" charset="0"/>
              </a:rPr>
              <a:t>A</a:t>
            </a:r>
            <a:r>
              <a:rPr lang="zh-CN" altLang="en-US">
                <a:cs typeface="Times New Roman" pitchFamily="18" charset="0"/>
              </a:rPr>
              <a:t>的其余特征根均为零。</a:t>
            </a:r>
          </a:p>
        </p:txBody>
      </p:sp>
      <p:sp>
        <p:nvSpPr>
          <p:cNvPr id="78867" name="Rectangle 19"/>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8868" name="Group 20"/>
          <p:cNvGrpSpPr>
            <a:grpSpLocks/>
          </p:cNvGrpSpPr>
          <p:nvPr/>
        </p:nvGrpSpPr>
        <p:grpSpPr bwMode="auto">
          <a:xfrm>
            <a:off x="1042988" y="3573463"/>
            <a:ext cx="7653337" cy="701675"/>
            <a:chOff x="781" y="2251"/>
            <a:chExt cx="4821" cy="442"/>
          </a:xfrm>
        </p:grpSpPr>
        <p:sp>
          <p:nvSpPr>
            <p:cNvPr id="78865" name="Text Box 17"/>
            <p:cNvSpPr txBox="1">
              <a:spLocks noChangeArrowheads="1"/>
            </p:cNvSpPr>
            <p:nvPr/>
          </p:nvSpPr>
          <p:spPr bwMode="auto">
            <a:xfrm>
              <a:off x="781" y="2251"/>
              <a:ext cx="48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a:t>
              </a:r>
              <a:r>
                <a:rPr lang="en-US" altLang="zh-CN">
                  <a:solidFill>
                    <a:srgbClr val="000000"/>
                  </a:solidFill>
                  <a:cs typeface="Times New Roman" pitchFamily="18" charset="0"/>
                </a:rPr>
                <a:t>5</a:t>
              </a:r>
              <a:r>
                <a:rPr lang="zh-CN" altLang="en-US">
                  <a:solidFill>
                    <a:srgbClr val="000000"/>
                  </a:solidFill>
                  <a:cs typeface="Times New Roman" pitchFamily="18" charset="0"/>
                </a:rPr>
                <a:t>）若</a:t>
              </a:r>
              <a:r>
                <a:rPr lang="en-US" altLang="zh-CN">
                  <a:solidFill>
                    <a:srgbClr val="000000"/>
                  </a:solidFill>
                  <a:cs typeface="Times New Roman" pitchFamily="18" charset="0"/>
                </a:rPr>
                <a:t>A</a:t>
              </a:r>
              <a:r>
                <a:rPr lang="zh-CN" altLang="en-US">
                  <a:solidFill>
                    <a:srgbClr val="000000"/>
                  </a:solidFill>
                  <a:cs typeface="Times New Roman" pitchFamily="18" charset="0"/>
                </a:rPr>
                <a:t>的最大特征根</a:t>
              </a:r>
              <a:r>
                <a:rPr lang="en-US" altLang="zh-CN">
                  <a:solidFill>
                    <a:srgbClr val="000000"/>
                  </a:solidFill>
                  <a:cs typeface="Times New Roman" pitchFamily="18" charset="0"/>
                </a:rPr>
                <a:t>λ</a:t>
              </a:r>
              <a:r>
                <a:rPr lang="en-US" altLang="zh-CN" baseline="-30000">
                  <a:solidFill>
                    <a:srgbClr val="000000"/>
                  </a:solidFill>
                  <a:cs typeface="Times New Roman" pitchFamily="18" charset="0"/>
                </a:rPr>
                <a:t>max</a:t>
              </a:r>
              <a:r>
                <a:rPr lang="zh-CN" altLang="en-US">
                  <a:solidFill>
                    <a:srgbClr val="000000"/>
                  </a:solidFill>
                  <a:cs typeface="Times New Roman" pitchFamily="18" charset="0"/>
                </a:rPr>
                <a:t>对应的特征向量为</a:t>
              </a:r>
              <a:r>
                <a:rPr lang="en-US" altLang="zh-CN" i="1">
                  <a:solidFill>
                    <a:srgbClr val="000000"/>
                  </a:solidFill>
                  <a:cs typeface="Times New Roman" pitchFamily="18" charset="0"/>
                </a:rPr>
                <a:t>W</a:t>
              </a:r>
              <a:r>
                <a:rPr lang="en-US" altLang="zh-CN">
                  <a:solidFill>
                    <a:srgbClr val="000000"/>
                  </a:solidFill>
                  <a:cs typeface="Times New Roman" pitchFamily="18" charset="0"/>
                </a:rPr>
                <a:t>=</a:t>
              </a:r>
              <a:r>
                <a:rPr lang="zh-CN" altLang="en-US">
                  <a:solidFill>
                    <a:srgbClr val="000000"/>
                  </a:solidFill>
                  <a:cs typeface="Times New Roman" pitchFamily="18" charset="0"/>
                </a:rPr>
                <a:t>（</a:t>
              </a:r>
              <a:r>
                <a:rPr lang="en-US" altLang="zh-CN">
                  <a:solidFill>
                    <a:srgbClr val="000000"/>
                  </a:solidFill>
                  <a:cs typeface="Times New Roman" pitchFamily="18" charset="0"/>
                </a:rPr>
                <a:t>w</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 w</a:t>
              </a:r>
              <a:r>
                <a:rPr lang="en-US" altLang="zh-CN" i="1" baseline="-30000">
                  <a:solidFill>
                    <a:srgbClr val="000000"/>
                  </a:solidFill>
                  <a:cs typeface="Times New Roman" pitchFamily="18" charset="0"/>
                </a:rPr>
                <a:t>n</a:t>
              </a:r>
              <a:r>
                <a:rPr lang="zh-CN" altLang="en-US">
                  <a:solidFill>
                    <a:srgbClr val="000000"/>
                  </a:solidFill>
                  <a:cs typeface="Times New Roman" pitchFamily="18" charset="0"/>
                </a:rPr>
                <a:t>）</a:t>
              </a:r>
              <a:r>
                <a:rPr lang="en-US" altLang="zh-CN" i="1" baseline="30000">
                  <a:solidFill>
                    <a:srgbClr val="000000"/>
                  </a:solidFill>
                  <a:cs typeface="Times New Roman" pitchFamily="18" charset="0"/>
                </a:rPr>
                <a:t>I</a:t>
              </a:r>
              <a:r>
                <a:rPr lang="zh-CN" altLang="en-US">
                  <a:solidFill>
                    <a:srgbClr val="000000"/>
                  </a:solidFill>
                  <a:cs typeface="Times New Roman" pitchFamily="18" charset="0"/>
                </a:rPr>
                <a:t>，则</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ij</a:t>
              </a:r>
              <a:r>
                <a:rPr lang="en-US" altLang="zh-CN">
                  <a:solidFill>
                    <a:srgbClr val="000000"/>
                  </a:solidFill>
                  <a:cs typeface="Times New Roman" pitchFamily="18" charset="0"/>
                </a:rPr>
                <a:t>=w</a:t>
              </a:r>
              <a:r>
                <a:rPr lang="en-US" altLang="zh-CN" i="1" baseline="-30000">
                  <a:solidFill>
                    <a:srgbClr val="000000"/>
                  </a:solidFill>
                  <a:cs typeface="Times New Roman" pitchFamily="18" charset="0"/>
                </a:rPr>
                <a:t>i</a:t>
              </a:r>
              <a:r>
                <a:rPr lang="en-US" altLang="zh-CN">
                  <a:solidFill>
                    <a:srgbClr val="000000"/>
                  </a:solidFill>
                  <a:cs typeface="Times New Roman" pitchFamily="18" charset="0"/>
                </a:rPr>
                <a:t> /w</a:t>
              </a:r>
              <a:r>
                <a:rPr lang="en-US" altLang="zh-CN" i="1" baseline="-30000">
                  <a:solidFill>
                    <a:srgbClr val="000000"/>
                  </a:solidFill>
                  <a:cs typeface="Times New Roman" pitchFamily="18" charset="0"/>
                </a:rPr>
                <a:t>j</a:t>
              </a:r>
              <a:r>
                <a:rPr lang="zh-CN" altLang="en-US">
                  <a:solidFill>
                    <a:srgbClr val="000000"/>
                  </a:solidFill>
                  <a:cs typeface="Times New Roman" pitchFamily="18" charset="0"/>
                </a:rPr>
                <a:t>，   </a:t>
              </a:r>
              <a:r>
                <a:rPr lang="en-US" altLang="zh-CN" i="1">
                  <a:solidFill>
                    <a:srgbClr val="000000"/>
                  </a:solidFill>
                  <a:cs typeface="Times New Roman" pitchFamily="18" charset="0"/>
                </a:rPr>
                <a:t>i</a:t>
              </a:r>
              <a:r>
                <a:rPr lang="en-US" altLang="zh-CN">
                  <a:solidFill>
                    <a:srgbClr val="000000"/>
                  </a:solidFill>
                  <a:cs typeface="Times New Roman" pitchFamily="18" charset="0"/>
                </a:rPr>
                <a:t>,</a:t>
              </a:r>
              <a:r>
                <a:rPr lang="en-US" altLang="zh-CN" i="1">
                  <a:solidFill>
                    <a:srgbClr val="000000"/>
                  </a:solidFill>
                  <a:cs typeface="Times New Roman" pitchFamily="18" charset="0"/>
                </a:rPr>
                <a:t>j</a:t>
              </a:r>
              <a:r>
                <a:rPr lang="en-US" altLang="zh-CN">
                  <a:solidFill>
                    <a:srgbClr val="000000"/>
                  </a:solidFill>
                  <a:cs typeface="Times New Roman" pitchFamily="18" charset="0"/>
                </a:rPr>
                <a:t> = 1,2,…,</a:t>
              </a:r>
              <a:r>
                <a:rPr lang="en-US" altLang="zh-CN" i="1">
                  <a:solidFill>
                    <a:srgbClr val="000000"/>
                  </a:solidFill>
                  <a:cs typeface="Times New Roman" pitchFamily="18" charset="0"/>
                </a:rPr>
                <a:t>n</a:t>
              </a:r>
              <a:r>
                <a:rPr lang="zh-CN" altLang="en-US">
                  <a:solidFill>
                    <a:srgbClr val="000000"/>
                  </a:solidFill>
                  <a:cs typeface="Times New Roman" pitchFamily="18" charset="0"/>
                </a:rPr>
                <a:t>。</a:t>
              </a:r>
            </a:p>
          </p:txBody>
        </p:sp>
        <p:graphicFrame>
          <p:nvGraphicFramePr>
            <p:cNvPr id="78866" name="Object 18"/>
            <p:cNvGraphicFramePr>
              <a:graphicFrameLocks noChangeAspect="1"/>
            </p:cNvGraphicFramePr>
            <p:nvPr/>
          </p:nvGraphicFramePr>
          <p:xfrm>
            <a:off x="1701" y="2432"/>
            <a:ext cx="214" cy="227"/>
          </p:xfrm>
          <a:graphic>
            <a:graphicData uri="http://schemas.openxmlformats.org/presentationml/2006/ole">
              <mc:AlternateContent xmlns:mc="http://schemas.openxmlformats.org/markup-compatibility/2006">
                <mc:Choice xmlns:v="urn:schemas-microsoft-com:vml" Requires="v">
                  <p:oleObj spid="_x0000_s78871" r:id="rId3" imgW="152268" imgH="164957" progId="Equation.DSMT4">
                    <p:embed/>
                  </p:oleObj>
                </mc:Choice>
                <mc:Fallback>
                  <p:oleObj r:id="rId3" imgW="152268" imgH="164957"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2432"/>
                          <a:ext cx="21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8870" name="Rectangle 22"/>
          <p:cNvSpPr>
            <a:spLocks noChangeArrowheads="1"/>
          </p:cNvSpPr>
          <p:nvPr/>
        </p:nvSpPr>
        <p:spPr bwMode="auto">
          <a:xfrm>
            <a:off x="468313" y="4527550"/>
            <a:ext cx="79930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8000"/>
                </a:solidFill>
                <a:latin typeface="幼圆" pitchFamily="49" charset="-122"/>
                <a:ea typeface="幼圆" pitchFamily="49" charset="-122"/>
                <a:cs typeface="Times New Roman" pitchFamily="18" charset="0"/>
              </a:rPr>
              <a:t>（注：（</a:t>
            </a:r>
            <a:r>
              <a:rPr lang="en-US" altLang="zh-CN">
                <a:solidFill>
                  <a:srgbClr val="008000"/>
                </a:solidFill>
                <a:latin typeface="幼圆" pitchFamily="49" charset="-122"/>
                <a:ea typeface="幼圆" pitchFamily="49" charset="-122"/>
                <a:cs typeface="Times New Roman" pitchFamily="18" charset="0"/>
              </a:rPr>
              <a:t>1</a:t>
            </a:r>
            <a:r>
              <a:rPr lang="zh-CN" altLang="en-US">
                <a:solidFill>
                  <a:srgbClr val="008000"/>
                </a:solidFill>
                <a:latin typeface="幼圆" pitchFamily="49" charset="-122"/>
                <a:ea typeface="幼圆" pitchFamily="49" charset="-122"/>
                <a:cs typeface="Times New Roman" pitchFamily="18" charset="0"/>
              </a:rPr>
              <a:t>）、（</a:t>
            </a:r>
            <a:r>
              <a:rPr lang="en-US" altLang="zh-CN">
                <a:solidFill>
                  <a:srgbClr val="008000"/>
                </a:solidFill>
                <a:latin typeface="幼圆" pitchFamily="49" charset="-122"/>
                <a:ea typeface="幼圆" pitchFamily="49" charset="-122"/>
                <a:cs typeface="Times New Roman" pitchFamily="18" charset="0"/>
              </a:rPr>
              <a:t>2</a:t>
            </a:r>
            <a:r>
              <a:rPr lang="zh-CN" altLang="en-US">
                <a:solidFill>
                  <a:srgbClr val="008000"/>
                </a:solidFill>
                <a:latin typeface="幼圆" pitchFamily="49" charset="-122"/>
                <a:ea typeface="幼圆" pitchFamily="49" charset="-122"/>
                <a:cs typeface="Times New Roman" pitchFamily="18" charset="0"/>
              </a:rPr>
              <a:t>）可由一致矩阵定义得出，（</a:t>
            </a:r>
            <a:r>
              <a:rPr lang="en-US" altLang="zh-CN">
                <a:solidFill>
                  <a:srgbClr val="008000"/>
                </a:solidFill>
                <a:latin typeface="幼圆" pitchFamily="49" charset="-122"/>
                <a:ea typeface="幼圆" pitchFamily="49" charset="-122"/>
                <a:cs typeface="Times New Roman" pitchFamily="18" charset="0"/>
              </a:rPr>
              <a:t>3</a:t>
            </a:r>
            <a:r>
              <a:rPr lang="zh-CN" altLang="en-US">
                <a:solidFill>
                  <a:srgbClr val="008000"/>
                </a:solidFill>
                <a:latin typeface="幼圆" pitchFamily="49" charset="-122"/>
                <a:ea typeface="幼圆" pitchFamily="49" charset="-122"/>
                <a:cs typeface="Times New Roman" pitchFamily="18" charset="0"/>
              </a:rPr>
              <a:t>）</a:t>
            </a:r>
            <a:r>
              <a:rPr lang="en-US" altLang="zh-CN">
                <a:solidFill>
                  <a:srgbClr val="008000"/>
                </a:solidFill>
                <a:latin typeface="Times New Roman"/>
                <a:ea typeface="幼圆" pitchFamily="49" charset="-122"/>
                <a:cs typeface="Times New Roman" pitchFamily="18" charset="0"/>
              </a:rPr>
              <a:t>—</a:t>
            </a:r>
            <a:r>
              <a:rPr lang="zh-CN" altLang="en-US">
                <a:solidFill>
                  <a:srgbClr val="008000"/>
                </a:solidFill>
                <a:latin typeface="幼圆" pitchFamily="49" charset="-122"/>
                <a:ea typeface="幼圆" pitchFamily="49" charset="-122"/>
                <a:cs typeface="Times New Roman" pitchFamily="18" charset="0"/>
              </a:rPr>
              <a:t>（</a:t>
            </a:r>
            <a:r>
              <a:rPr lang="en-US" altLang="zh-CN">
                <a:solidFill>
                  <a:srgbClr val="008000"/>
                </a:solidFill>
                <a:latin typeface="幼圆" pitchFamily="49" charset="-122"/>
                <a:ea typeface="幼圆" pitchFamily="49" charset="-122"/>
                <a:cs typeface="Times New Roman" pitchFamily="18" charset="0"/>
              </a:rPr>
              <a:t>5</a:t>
            </a:r>
            <a:r>
              <a:rPr lang="zh-CN" altLang="en-US">
                <a:solidFill>
                  <a:srgbClr val="008000"/>
                </a:solidFill>
                <a:latin typeface="幼圆" pitchFamily="49" charset="-122"/>
                <a:ea typeface="幼圆" pitchFamily="49" charset="-122"/>
                <a:cs typeface="Times New Roman" pitchFamily="18" charset="0"/>
              </a:rPr>
              <a:t>）均容易由线性代数知识得到，证明从略）。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8853"/>
                                        </p:tgtEl>
                                        <p:attrNameLst>
                                          <p:attrName>style.visibility</p:attrName>
                                        </p:attrNameLst>
                                      </p:cBhvr>
                                      <p:to>
                                        <p:strVal val="visible"/>
                                      </p:to>
                                    </p:set>
                                    <p:anim calcmode="lin" valueType="num">
                                      <p:cBhvr additive="base">
                                        <p:cTn id="7" dur="500" fill="hold"/>
                                        <p:tgtEl>
                                          <p:spTgt spid="78853"/>
                                        </p:tgtEl>
                                        <p:attrNameLst>
                                          <p:attrName>ppt_x</p:attrName>
                                        </p:attrNameLst>
                                      </p:cBhvr>
                                      <p:tavLst>
                                        <p:tav tm="0">
                                          <p:val>
                                            <p:strVal val="0-#ppt_w/2"/>
                                          </p:val>
                                        </p:tav>
                                        <p:tav tm="100000">
                                          <p:val>
                                            <p:strVal val="#ppt_x"/>
                                          </p:val>
                                        </p:tav>
                                      </p:tavLst>
                                    </p:anim>
                                    <p:anim calcmode="lin" valueType="num">
                                      <p:cBhvr additive="base">
                                        <p:cTn id="8" dur="500" fill="hold"/>
                                        <p:tgtEl>
                                          <p:spTgt spid="7885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5"/>
                                        </p:tgtEl>
                                        <p:attrNameLst>
                                          <p:attrName>style.visibility</p:attrName>
                                        </p:attrNameLst>
                                      </p:cBhvr>
                                      <p:to>
                                        <p:strVal val="visible"/>
                                      </p:to>
                                    </p:set>
                                    <p:anim calcmode="lin" valueType="num">
                                      <p:cBhvr additive="base">
                                        <p:cTn id="13" dur="500" fill="hold"/>
                                        <p:tgtEl>
                                          <p:spTgt spid="78855"/>
                                        </p:tgtEl>
                                        <p:attrNameLst>
                                          <p:attrName>ppt_x</p:attrName>
                                        </p:attrNameLst>
                                      </p:cBhvr>
                                      <p:tavLst>
                                        <p:tav tm="0">
                                          <p:val>
                                            <p:strVal val="0-#ppt_w/2"/>
                                          </p:val>
                                        </p:tav>
                                        <p:tav tm="100000">
                                          <p:val>
                                            <p:strVal val="#ppt_x"/>
                                          </p:val>
                                        </p:tav>
                                      </p:tavLst>
                                    </p:anim>
                                    <p:anim calcmode="lin" valueType="num">
                                      <p:cBhvr additive="base">
                                        <p:cTn id="14" dur="500" fill="hold"/>
                                        <p:tgtEl>
                                          <p:spTgt spid="788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857"/>
                                        </p:tgtEl>
                                        <p:attrNameLst>
                                          <p:attrName>style.visibility</p:attrName>
                                        </p:attrNameLst>
                                      </p:cBhvr>
                                      <p:to>
                                        <p:strVal val="visible"/>
                                      </p:to>
                                    </p:set>
                                    <p:anim calcmode="lin" valueType="num">
                                      <p:cBhvr additive="base">
                                        <p:cTn id="19" dur="500" fill="hold"/>
                                        <p:tgtEl>
                                          <p:spTgt spid="78857"/>
                                        </p:tgtEl>
                                        <p:attrNameLst>
                                          <p:attrName>ppt_x</p:attrName>
                                        </p:attrNameLst>
                                      </p:cBhvr>
                                      <p:tavLst>
                                        <p:tav tm="0">
                                          <p:val>
                                            <p:strVal val="0-#ppt_w/2"/>
                                          </p:val>
                                        </p:tav>
                                        <p:tav tm="100000">
                                          <p:val>
                                            <p:strVal val="#ppt_x"/>
                                          </p:val>
                                        </p:tav>
                                      </p:tavLst>
                                    </p:anim>
                                    <p:anim calcmode="lin" valueType="num">
                                      <p:cBhvr additive="base">
                                        <p:cTn id="20" dur="500" fill="hold"/>
                                        <p:tgtEl>
                                          <p:spTgt spid="7885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8859"/>
                                        </p:tgtEl>
                                        <p:attrNameLst>
                                          <p:attrName>style.visibility</p:attrName>
                                        </p:attrNameLst>
                                      </p:cBhvr>
                                      <p:to>
                                        <p:strVal val="visible"/>
                                      </p:to>
                                    </p:set>
                                    <p:anim calcmode="lin" valueType="num">
                                      <p:cBhvr additive="base">
                                        <p:cTn id="25" dur="500" fill="hold"/>
                                        <p:tgtEl>
                                          <p:spTgt spid="78859"/>
                                        </p:tgtEl>
                                        <p:attrNameLst>
                                          <p:attrName>ppt_x</p:attrName>
                                        </p:attrNameLst>
                                      </p:cBhvr>
                                      <p:tavLst>
                                        <p:tav tm="0">
                                          <p:val>
                                            <p:strVal val="0-#ppt_w/2"/>
                                          </p:val>
                                        </p:tav>
                                        <p:tav tm="100000">
                                          <p:val>
                                            <p:strVal val="#ppt_x"/>
                                          </p:val>
                                        </p:tav>
                                      </p:tavLst>
                                    </p:anim>
                                    <p:anim calcmode="lin" valueType="num">
                                      <p:cBhvr additive="base">
                                        <p:cTn id="26" dur="500" fill="hold"/>
                                        <p:tgtEl>
                                          <p:spTgt spid="7885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861"/>
                                        </p:tgtEl>
                                        <p:attrNameLst>
                                          <p:attrName>style.visibility</p:attrName>
                                        </p:attrNameLst>
                                      </p:cBhvr>
                                      <p:to>
                                        <p:strVal val="visible"/>
                                      </p:to>
                                    </p:set>
                                    <p:anim calcmode="lin" valueType="num">
                                      <p:cBhvr additive="base">
                                        <p:cTn id="31" dur="500" fill="hold"/>
                                        <p:tgtEl>
                                          <p:spTgt spid="78861"/>
                                        </p:tgtEl>
                                        <p:attrNameLst>
                                          <p:attrName>ppt_x</p:attrName>
                                        </p:attrNameLst>
                                      </p:cBhvr>
                                      <p:tavLst>
                                        <p:tav tm="0">
                                          <p:val>
                                            <p:strVal val="0-#ppt_w/2"/>
                                          </p:val>
                                        </p:tav>
                                        <p:tav tm="100000">
                                          <p:val>
                                            <p:strVal val="#ppt_x"/>
                                          </p:val>
                                        </p:tav>
                                      </p:tavLst>
                                    </p:anim>
                                    <p:anim calcmode="lin" valueType="num">
                                      <p:cBhvr additive="base">
                                        <p:cTn id="32" dur="500" fill="hold"/>
                                        <p:tgtEl>
                                          <p:spTgt spid="7886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8868"/>
                                        </p:tgtEl>
                                        <p:attrNameLst>
                                          <p:attrName>style.visibility</p:attrName>
                                        </p:attrNameLst>
                                      </p:cBhvr>
                                      <p:to>
                                        <p:strVal val="visible"/>
                                      </p:to>
                                    </p:set>
                                    <p:anim calcmode="lin" valueType="num">
                                      <p:cBhvr additive="base">
                                        <p:cTn id="37" dur="500" fill="hold"/>
                                        <p:tgtEl>
                                          <p:spTgt spid="78868"/>
                                        </p:tgtEl>
                                        <p:attrNameLst>
                                          <p:attrName>ppt_x</p:attrName>
                                        </p:attrNameLst>
                                      </p:cBhvr>
                                      <p:tavLst>
                                        <p:tav tm="0">
                                          <p:val>
                                            <p:strVal val="0-#ppt_w/2"/>
                                          </p:val>
                                        </p:tav>
                                        <p:tav tm="100000">
                                          <p:val>
                                            <p:strVal val="#ppt_x"/>
                                          </p:val>
                                        </p:tav>
                                      </p:tavLst>
                                    </p:anim>
                                    <p:anim calcmode="lin" valueType="num">
                                      <p:cBhvr additive="base">
                                        <p:cTn id="38" dur="500" fill="hold"/>
                                        <p:tgtEl>
                                          <p:spTgt spid="7886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8870"/>
                                        </p:tgtEl>
                                        <p:attrNameLst>
                                          <p:attrName>style.visibility</p:attrName>
                                        </p:attrNameLst>
                                      </p:cBhvr>
                                      <p:to>
                                        <p:strVal val="visible"/>
                                      </p:to>
                                    </p:set>
                                    <p:anim calcmode="lin" valueType="num">
                                      <p:cBhvr additive="base">
                                        <p:cTn id="43" dur="500" fill="hold"/>
                                        <p:tgtEl>
                                          <p:spTgt spid="78870"/>
                                        </p:tgtEl>
                                        <p:attrNameLst>
                                          <p:attrName>ppt_x</p:attrName>
                                        </p:attrNameLst>
                                      </p:cBhvr>
                                      <p:tavLst>
                                        <p:tav tm="0">
                                          <p:val>
                                            <p:strVal val="0-#ppt_w/2"/>
                                          </p:val>
                                        </p:tav>
                                        <p:tav tm="100000">
                                          <p:val>
                                            <p:strVal val="#ppt_x"/>
                                          </p:val>
                                        </p:tav>
                                      </p:tavLst>
                                    </p:anim>
                                    <p:anim calcmode="lin" valueType="num">
                                      <p:cBhvr additive="base">
                                        <p:cTn id="44" dur="500" fill="hold"/>
                                        <p:tgtEl>
                                          <p:spTgt spid="78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P spid="78855" grpId="0"/>
      <p:bldP spid="78857" grpId="0"/>
      <p:bldP spid="78859" grpId="0"/>
      <p:bldP spid="78861" grpId="0"/>
      <p:bldP spid="7887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p:cNvSpPr>
            <a:spLocks noChangeArrowheads="1"/>
          </p:cNvSpPr>
          <p:nvPr/>
        </p:nvSpPr>
        <p:spPr bwMode="auto">
          <a:xfrm>
            <a:off x="468313" y="476250"/>
            <a:ext cx="7686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8000"/>
                </a:solidFill>
                <a:cs typeface="Times New Roman" pitchFamily="18" charset="0"/>
              </a:rPr>
              <a:t>定理</a:t>
            </a:r>
            <a:r>
              <a:rPr lang="en-US" altLang="zh-CN">
                <a:solidFill>
                  <a:srgbClr val="008000"/>
                </a:solidFill>
                <a:cs typeface="Times New Roman" pitchFamily="18" charset="0"/>
              </a:rPr>
              <a:t>8.9</a:t>
            </a:r>
            <a:r>
              <a:rPr lang="en-US" altLang="zh-CN">
                <a:cs typeface="Times New Roman" pitchFamily="18" charset="0"/>
              </a:rPr>
              <a:t>  </a:t>
            </a:r>
            <a:r>
              <a:rPr lang="en-US" altLang="zh-CN" i="1">
                <a:cs typeface="Times New Roman" pitchFamily="18" charset="0"/>
              </a:rPr>
              <a:t>n</a:t>
            </a:r>
            <a:r>
              <a:rPr lang="zh-CN" altLang="en-US">
                <a:cs typeface="Times New Roman" pitchFamily="18" charset="0"/>
              </a:rPr>
              <a:t>阶正互反矩阵</a:t>
            </a:r>
            <a:r>
              <a:rPr lang="en-US" altLang="zh-CN">
                <a:cs typeface="Times New Roman" pitchFamily="18" charset="0"/>
              </a:rPr>
              <a:t>A</a:t>
            </a:r>
            <a:r>
              <a:rPr lang="zh-CN" altLang="en-US">
                <a:cs typeface="Times New Roman" pitchFamily="18" charset="0"/>
              </a:rPr>
              <a:t>为一致矩阵当且仅当其最大特征根</a:t>
            </a:r>
          </a:p>
          <a:p>
            <a:r>
              <a:rPr lang="zh-CN" altLang="en-US">
                <a:cs typeface="Times New Roman" pitchFamily="18" charset="0"/>
              </a:rPr>
              <a:t>               </a:t>
            </a:r>
            <a:r>
              <a:rPr lang="en-US" altLang="zh-CN">
                <a:cs typeface="Times New Roman" pitchFamily="18" charset="0"/>
              </a:rPr>
              <a:t>λ</a:t>
            </a:r>
            <a:r>
              <a:rPr lang="en-US" altLang="zh-CN" baseline="-30000">
                <a:cs typeface="Times New Roman" pitchFamily="18" charset="0"/>
              </a:rPr>
              <a:t>max</a:t>
            </a:r>
            <a:r>
              <a:rPr lang="en-US" altLang="zh-CN">
                <a:cs typeface="Times New Roman" pitchFamily="18" charset="0"/>
              </a:rPr>
              <a:t>=</a:t>
            </a:r>
            <a:r>
              <a:rPr lang="en-US" altLang="zh-CN" i="1">
                <a:cs typeface="Times New Roman" pitchFamily="18" charset="0"/>
              </a:rPr>
              <a:t>n</a:t>
            </a:r>
            <a:r>
              <a:rPr lang="zh-CN" altLang="en-US">
                <a:cs typeface="Times New Roman" pitchFamily="18" charset="0"/>
              </a:rPr>
              <a:t>，且当正互反矩阵</a:t>
            </a:r>
            <a:r>
              <a:rPr lang="en-US" altLang="zh-CN">
                <a:cs typeface="Times New Roman" pitchFamily="18" charset="0"/>
              </a:rPr>
              <a:t>A</a:t>
            </a:r>
            <a:r>
              <a:rPr lang="zh-CN" altLang="en-US">
                <a:cs typeface="Times New Roman" pitchFamily="18" charset="0"/>
              </a:rPr>
              <a:t>非一致时，必有</a:t>
            </a:r>
            <a:r>
              <a:rPr lang="en-US" altLang="zh-CN">
                <a:cs typeface="Times New Roman" pitchFamily="18" charset="0"/>
              </a:rPr>
              <a:t>λ</a:t>
            </a:r>
            <a:r>
              <a:rPr lang="en-US" altLang="zh-CN" baseline="-30000">
                <a:cs typeface="Times New Roman" pitchFamily="18" charset="0"/>
              </a:rPr>
              <a:t>max</a:t>
            </a:r>
            <a:r>
              <a:rPr lang="en-US" altLang="zh-CN">
                <a:cs typeface="Times New Roman" pitchFamily="18" charset="0"/>
              </a:rPr>
              <a:t>&gt;</a:t>
            </a:r>
            <a:r>
              <a:rPr lang="en-US" altLang="zh-CN" i="1">
                <a:cs typeface="Times New Roman" pitchFamily="18" charset="0"/>
              </a:rPr>
              <a:t>n</a:t>
            </a:r>
            <a:r>
              <a:rPr lang="zh-CN" altLang="en-US">
                <a:cs typeface="Times New Roman" pitchFamily="18" charset="0"/>
              </a:rPr>
              <a:t>。</a:t>
            </a:r>
          </a:p>
        </p:txBody>
      </p:sp>
      <p:sp>
        <p:nvSpPr>
          <p:cNvPr id="79879" name="Rectangle 7"/>
          <p:cNvSpPr>
            <a:spLocks noChangeArrowheads="1"/>
          </p:cNvSpPr>
          <p:nvPr/>
        </p:nvSpPr>
        <p:spPr bwMode="auto">
          <a:xfrm>
            <a:off x="539750" y="1214438"/>
            <a:ext cx="7791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FF5050"/>
                </a:solidFill>
                <a:cs typeface="Times New Roman" pitchFamily="18" charset="0"/>
              </a:rPr>
              <a:t>证明：</a:t>
            </a:r>
            <a:r>
              <a:rPr lang="zh-CN" altLang="en-US">
                <a:cs typeface="Times New Roman" pitchFamily="18" charset="0"/>
              </a:rPr>
              <a:t>设正互反矩阵</a:t>
            </a:r>
            <a:r>
              <a:rPr lang="en-US" altLang="zh-CN">
                <a:cs typeface="Times New Roman" pitchFamily="18" charset="0"/>
              </a:rPr>
              <a:t>A</a:t>
            </a:r>
            <a:r>
              <a:rPr lang="zh-CN" altLang="en-US">
                <a:cs typeface="Times New Roman" pitchFamily="18" charset="0"/>
              </a:rPr>
              <a:t>的最大特征根为</a:t>
            </a:r>
            <a:r>
              <a:rPr lang="en-US" altLang="zh-CN">
                <a:cs typeface="Times New Roman" pitchFamily="18" charset="0"/>
              </a:rPr>
              <a:t>λ</a:t>
            </a:r>
            <a:r>
              <a:rPr lang="en-US" altLang="zh-CN" baseline="-30000">
                <a:cs typeface="Times New Roman" pitchFamily="18" charset="0"/>
              </a:rPr>
              <a:t>max</a:t>
            </a:r>
            <a:r>
              <a:rPr lang="zh-CN" altLang="en-US">
                <a:cs typeface="Times New Roman" pitchFamily="18" charset="0"/>
              </a:rPr>
              <a:t>，</a:t>
            </a:r>
          </a:p>
          <a:p>
            <a:r>
              <a:rPr lang="zh-CN" altLang="en-US">
                <a:cs typeface="Times New Roman" pitchFamily="18" charset="0"/>
              </a:rPr>
              <a:t>                 对应的特征向量为</a:t>
            </a:r>
            <a:r>
              <a:rPr lang="en-US" altLang="zh-CN" i="1">
                <a:cs typeface="Times New Roman" pitchFamily="18" charset="0"/>
              </a:rPr>
              <a:t>W</a:t>
            </a:r>
            <a:r>
              <a:rPr lang="en-US" altLang="zh-CN">
                <a:cs typeface="Times New Roman" pitchFamily="18" charset="0"/>
              </a:rPr>
              <a:t>=</a:t>
            </a:r>
            <a:r>
              <a:rPr lang="zh-CN" altLang="en-US">
                <a:cs typeface="Times New Roman" pitchFamily="18" charset="0"/>
              </a:rPr>
              <a:t>（</a:t>
            </a:r>
            <a:r>
              <a:rPr lang="en-US" altLang="zh-CN">
                <a:cs typeface="Times New Roman" pitchFamily="18" charset="0"/>
              </a:rPr>
              <a:t>w</a:t>
            </a:r>
            <a:r>
              <a:rPr lang="en-US" altLang="zh-CN" baseline="-30000">
                <a:cs typeface="Times New Roman" pitchFamily="18" charset="0"/>
              </a:rPr>
              <a:t>1</a:t>
            </a:r>
            <a:r>
              <a:rPr lang="en-US" altLang="zh-CN">
                <a:cs typeface="Times New Roman" pitchFamily="18" charset="0"/>
              </a:rPr>
              <a:t>,…, w</a:t>
            </a:r>
            <a:r>
              <a:rPr lang="en-US" altLang="zh-CN" i="1" baseline="-30000">
                <a:cs typeface="Times New Roman" pitchFamily="18" charset="0"/>
              </a:rPr>
              <a:t>n</a:t>
            </a:r>
            <a:r>
              <a:rPr lang="zh-CN" altLang="en-US">
                <a:cs typeface="Times New Roman" pitchFamily="18" charset="0"/>
              </a:rPr>
              <a:t>）</a:t>
            </a:r>
            <a:r>
              <a:rPr lang="en-US" altLang="zh-CN" baseline="30000">
                <a:cs typeface="Times New Roman" pitchFamily="18" charset="0"/>
              </a:rPr>
              <a:t>T</a:t>
            </a:r>
            <a:r>
              <a:rPr lang="zh-CN" altLang="en-US">
                <a:cs typeface="Times New Roman" pitchFamily="18" charset="0"/>
              </a:rPr>
              <a:t>。</a:t>
            </a:r>
            <a:r>
              <a:rPr lang="zh-CN" altLang="en-US">
                <a:latin typeface="Arial" charset="0"/>
              </a:rPr>
              <a:t> </a:t>
            </a:r>
          </a:p>
        </p:txBody>
      </p:sp>
      <p:sp>
        <p:nvSpPr>
          <p:cNvPr id="79881" name="Rectangle 9"/>
          <p:cNvSpPr>
            <a:spLocks noChangeArrowheads="1"/>
          </p:cNvSpPr>
          <p:nvPr/>
        </p:nvSpPr>
        <p:spPr bwMode="auto">
          <a:xfrm>
            <a:off x="1258888" y="1916113"/>
            <a:ext cx="71294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由定理，</a:t>
            </a:r>
            <a:r>
              <a:rPr lang="en-US" altLang="zh-CN">
                <a:cs typeface="Times New Roman" pitchFamily="18" charset="0"/>
              </a:rPr>
              <a:t>λ</a:t>
            </a:r>
            <a:r>
              <a:rPr lang="en-US" altLang="zh-CN" baseline="-30000">
                <a:cs typeface="Times New Roman" pitchFamily="18" charset="0"/>
              </a:rPr>
              <a:t>max</a:t>
            </a:r>
            <a:r>
              <a:rPr lang="en-US" altLang="zh-CN">
                <a:cs typeface="Times New Roman" pitchFamily="18" charset="0"/>
              </a:rPr>
              <a:t>&gt;0</a:t>
            </a:r>
            <a:r>
              <a:rPr lang="zh-CN" altLang="en-US">
                <a:cs typeface="Times New Roman" pitchFamily="18" charset="0"/>
              </a:rPr>
              <a:t>且</a:t>
            </a:r>
            <a:r>
              <a:rPr lang="en-US" altLang="zh-CN">
                <a:cs typeface="Times New Roman" pitchFamily="18" charset="0"/>
              </a:rPr>
              <a:t>w</a:t>
            </a:r>
            <a:r>
              <a:rPr lang="en-US" altLang="zh-CN" i="1" baseline="-30000">
                <a:cs typeface="Times New Roman" pitchFamily="18" charset="0"/>
              </a:rPr>
              <a:t>i</a:t>
            </a:r>
            <a:r>
              <a:rPr lang="en-US" altLang="zh-CN">
                <a:cs typeface="Times New Roman" pitchFamily="18" charset="0"/>
              </a:rPr>
              <a:t> &gt;0</a:t>
            </a:r>
            <a:r>
              <a:rPr lang="zh-CN" altLang="en-US">
                <a:cs typeface="Times New Roman" pitchFamily="18" charset="0"/>
              </a:rPr>
              <a:t>，</a:t>
            </a:r>
            <a:r>
              <a:rPr lang="en-US" altLang="zh-CN" i="1">
                <a:cs typeface="Times New Roman" pitchFamily="18" charset="0"/>
              </a:rPr>
              <a:t>i</a:t>
            </a:r>
            <a:r>
              <a:rPr lang="en-US" altLang="zh-CN">
                <a:cs typeface="Times New Roman" pitchFamily="18" charset="0"/>
              </a:rPr>
              <a:t>=1</a:t>
            </a:r>
            <a:r>
              <a:rPr lang="zh-CN" altLang="en-US">
                <a:cs typeface="Times New Roman" pitchFamily="18" charset="0"/>
              </a:rPr>
              <a:t>，</a:t>
            </a:r>
            <a:r>
              <a:rPr lang="en-US" altLang="zh-CN">
                <a:cs typeface="Times New Roman" pitchFamily="18" charset="0"/>
              </a:rPr>
              <a:t>…</a:t>
            </a:r>
            <a:r>
              <a:rPr lang="zh-CN" altLang="en-US">
                <a:cs typeface="Times New Roman" pitchFamily="18" charset="0"/>
              </a:rPr>
              <a:t>，</a:t>
            </a:r>
            <a:r>
              <a:rPr lang="en-US" altLang="zh-CN" i="1">
                <a:cs typeface="Times New Roman" pitchFamily="18" charset="0"/>
              </a:rPr>
              <a:t>n</a:t>
            </a:r>
            <a:r>
              <a:rPr lang="zh-CN" altLang="en-US">
                <a:cs typeface="Times New Roman" pitchFamily="18" charset="0"/>
              </a:rPr>
              <a:t>。又由特征根和特征向量的性质知，</a:t>
            </a:r>
            <a:r>
              <a:rPr lang="en-US" altLang="zh-CN" i="1">
                <a:cs typeface="Times New Roman" pitchFamily="18" charset="0"/>
              </a:rPr>
              <a:t>AW</a:t>
            </a:r>
            <a:r>
              <a:rPr lang="en-US" altLang="zh-CN">
                <a:cs typeface="Times New Roman" pitchFamily="18" charset="0"/>
              </a:rPr>
              <a:t>=λ</a:t>
            </a:r>
            <a:r>
              <a:rPr lang="en-US" altLang="zh-CN" baseline="-30000">
                <a:cs typeface="Times New Roman" pitchFamily="18" charset="0"/>
              </a:rPr>
              <a:t>max</a:t>
            </a:r>
            <a:r>
              <a:rPr lang="en-US" altLang="zh-CN">
                <a:cs typeface="Times New Roman" pitchFamily="18" charset="0"/>
              </a:rPr>
              <a:t> </a:t>
            </a:r>
            <a:r>
              <a:rPr lang="en-US" altLang="zh-CN" i="1">
                <a:cs typeface="Times New Roman" pitchFamily="18" charset="0"/>
              </a:rPr>
              <a:t>W</a:t>
            </a:r>
            <a:r>
              <a:rPr lang="en-US" altLang="zh-CN">
                <a:cs typeface="Times New Roman" pitchFamily="18" charset="0"/>
              </a:rPr>
              <a:t>,</a:t>
            </a:r>
            <a:r>
              <a:rPr lang="en-US" altLang="zh-CN">
                <a:latin typeface="Arial" charset="0"/>
              </a:rPr>
              <a:t> </a:t>
            </a:r>
          </a:p>
        </p:txBody>
      </p:sp>
      <p:sp>
        <p:nvSpPr>
          <p:cNvPr id="79885" name="Rectangle 1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9901" name="Group 29"/>
          <p:cNvGrpSpPr>
            <a:grpSpLocks/>
          </p:cNvGrpSpPr>
          <p:nvPr/>
        </p:nvGrpSpPr>
        <p:grpSpPr bwMode="auto">
          <a:xfrm>
            <a:off x="1331913" y="2570163"/>
            <a:ext cx="5838825" cy="858837"/>
            <a:chOff x="839" y="1846"/>
            <a:chExt cx="3678" cy="541"/>
          </a:xfrm>
        </p:grpSpPr>
        <p:sp>
          <p:nvSpPr>
            <p:cNvPr id="79883" name="Rectangle 11"/>
            <p:cNvSpPr>
              <a:spLocks noChangeArrowheads="1"/>
            </p:cNvSpPr>
            <p:nvPr/>
          </p:nvSpPr>
          <p:spPr bwMode="auto">
            <a:xfrm>
              <a:off x="839" y="1979"/>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故</a:t>
              </a:r>
              <a:r>
                <a:rPr lang="zh-CN" altLang="en-US">
                  <a:latin typeface="Arial" charset="0"/>
                </a:rPr>
                <a:t> </a:t>
              </a:r>
            </a:p>
          </p:txBody>
        </p:sp>
        <p:graphicFrame>
          <p:nvGraphicFramePr>
            <p:cNvPr id="79884" name="Object 12"/>
            <p:cNvGraphicFramePr>
              <a:graphicFrameLocks noChangeAspect="1"/>
            </p:cNvGraphicFramePr>
            <p:nvPr/>
          </p:nvGraphicFramePr>
          <p:xfrm>
            <a:off x="1202" y="1846"/>
            <a:ext cx="1406" cy="541"/>
          </p:xfrm>
          <a:graphic>
            <a:graphicData uri="http://schemas.openxmlformats.org/presentationml/2006/ole">
              <mc:AlternateContent xmlns:mc="http://schemas.openxmlformats.org/markup-compatibility/2006">
                <mc:Choice xmlns:v="urn:schemas-microsoft-com:vml" Requires="v">
                  <p:oleObj spid="_x0000_s79905" name="公式" r:id="rId3" imgW="1117600" imgH="431800" progId="Equation.3">
                    <p:embed/>
                  </p:oleObj>
                </mc:Choice>
                <mc:Fallback>
                  <p:oleObj name="公式" r:id="rId3" imgW="1117600" imgH="4318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 y="1846"/>
                          <a:ext cx="1406" cy="5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7" name="Rectangle 15"/>
            <p:cNvSpPr>
              <a:spLocks noChangeArrowheads="1"/>
            </p:cNvSpPr>
            <p:nvPr/>
          </p:nvSpPr>
          <p:spPr bwMode="auto">
            <a:xfrm>
              <a:off x="2653" y="2024"/>
              <a:ext cx="1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Arial" charset="0"/>
                </a:rPr>
                <a:t> </a:t>
              </a:r>
              <a:r>
                <a:rPr lang="en-US" altLang="zh-CN">
                  <a:cs typeface="Times New Roman" pitchFamily="18" charset="0"/>
                </a:rPr>
                <a:t>, </a:t>
              </a:r>
              <a:r>
                <a:rPr lang="en-US" altLang="zh-CN" i="1">
                  <a:cs typeface="Times New Roman" pitchFamily="18" charset="0"/>
                </a:rPr>
                <a:t>i = 1,</a:t>
              </a:r>
              <a:r>
                <a:rPr lang="en-US" altLang="zh-CN" i="1">
                  <a:latin typeface="Arial"/>
                  <a:cs typeface="Times New Roman" pitchFamily="18" charset="0"/>
                </a:rPr>
                <a:t>…</a:t>
              </a:r>
              <a:r>
                <a:rPr lang="en-US" altLang="zh-CN" i="1">
                  <a:cs typeface="Times New Roman" pitchFamily="18" charset="0"/>
                </a:rPr>
                <a:t>,n             </a:t>
              </a:r>
              <a:r>
                <a:rPr lang="en-US" altLang="zh-CN">
                  <a:cs typeface="Times New Roman" pitchFamily="18" charset="0"/>
                </a:rPr>
                <a:t>(8.7)</a:t>
              </a:r>
            </a:p>
          </p:txBody>
        </p:sp>
      </p:grpSp>
      <p:sp>
        <p:nvSpPr>
          <p:cNvPr id="79889" name="Rectangle 17"/>
          <p:cNvSpPr>
            <a:spLocks noChangeArrowheads="1"/>
          </p:cNvSpPr>
          <p:nvPr/>
        </p:nvSpPr>
        <p:spPr bwMode="auto">
          <a:xfrm>
            <a:off x="1101725" y="3357563"/>
            <a:ext cx="5414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cs typeface="Times New Roman" pitchFamily="18" charset="0"/>
              </a:rPr>
              <a:t>8.7</a:t>
            </a:r>
            <a:r>
              <a:rPr lang="zh-CN" altLang="en-US">
                <a:cs typeface="Times New Roman" pitchFamily="18" charset="0"/>
              </a:rPr>
              <a:t>）式两边同除</a:t>
            </a:r>
            <a:r>
              <a:rPr lang="en-US" altLang="zh-CN">
                <a:cs typeface="Times New Roman" pitchFamily="18" charset="0"/>
              </a:rPr>
              <a:t>w</a:t>
            </a:r>
            <a:r>
              <a:rPr lang="en-US" altLang="zh-CN" i="1" baseline="-30000">
                <a:cs typeface="Times New Roman" pitchFamily="18" charset="0"/>
              </a:rPr>
              <a:t>i</a:t>
            </a:r>
            <a:r>
              <a:rPr lang="zh-CN" altLang="en-US">
                <a:cs typeface="Times New Roman" pitchFamily="18" charset="0"/>
              </a:rPr>
              <a:t>且关于</a:t>
            </a:r>
            <a:r>
              <a:rPr lang="en-US" altLang="zh-CN" i="1">
                <a:cs typeface="Times New Roman" pitchFamily="18" charset="0"/>
              </a:rPr>
              <a:t>i</a:t>
            </a:r>
            <a:r>
              <a:rPr lang="zh-CN" altLang="en-US">
                <a:cs typeface="Times New Roman" pitchFamily="18" charset="0"/>
              </a:rPr>
              <a:t>从</a:t>
            </a:r>
            <a:r>
              <a:rPr lang="en-US" altLang="zh-CN">
                <a:cs typeface="Times New Roman" pitchFamily="18" charset="0"/>
              </a:rPr>
              <a:t>1</a:t>
            </a:r>
            <a:r>
              <a:rPr lang="zh-CN" altLang="en-US">
                <a:cs typeface="Times New Roman" pitchFamily="18" charset="0"/>
              </a:rPr>
              <a:t>到</a:t>
            </a:r>
            <a:r>
              <a:rPr lang="en-US" altLang="zh-CN" i="1">
                <a:cs typeface="Times New Roman" pitchFamily="18" charset="0"/>
              </a:rPr>
              <a:t>n</a:t>
            </a:r>
            <a:r>
              <a:rPr lang="zh-CN" altLang="en-US">
                <a:cs typeface="Times New Roman" pitchFamily="18" charset="0"/>
              </a:rPr>
              <a:t>相加，得到</a:t>
            </a:r>
          </a:p>
        </p:txBody>
      </p:sp>
      <p:sp>
        <p:nvSpPr>
          <p:cNvPr id="79891" name="Rectangle 19"/>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9890" name="Object 18"/>
          <p:cNvGraphicFramePr>
            <a:graphicFrameLocks noChangeAspect="1"/>
          </p:cNvGraphicFramePr>
          <p:nvPr/>
        </p:nvGraphicFramePr>
        <p:xfrm>
          <a:off x="1187450" y="3695700"/>
          <a:ext cx="3240088" cy="885825"/>
        </p:xfrm>
        <a:graphic>
          <a:graphicData uri="http://schemas.openxmlformats.org/presentationml/2006/ole">
            <mc:AlternateContent xmlns:mc="http://schemas.openxmlformats.org/markup-compatibility/2006">
              <mc:Choice xmlns:v="urn:schemas-microsoft-com:vml" Requires="v">
                <p:oleObj spid="_x0000_s79906" name="公式" r:id="rId5" imgW="1637589" imgH="444307" progId="Equation.3">
                  <p:embed/>
                </p:oleObj>
              </mc:Choice>
              <mc:Fallback>
                <p:oleObj name="公式" r:id="rId5" imgW="1637589" imgH="444307"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695700"/>
                        <a:ext cx="3240088"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3" name="Rectangle 21"/>
          <p:cNvSpPr>
            <a:spLocks noChangeArrowheads="1"/>
          </p:cNvSpPr>
          <p:nvPr/>
        </p:nvSpPr>
        <p:spPr bwMode="auto">
          <a:xfrm>
            <a:off x="2771775" y="4941888"/>
            <a:ext cx="70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即</a:t>
            </a:r>
          </a:p>
        </p:txBody>
      </p:sp>
      <p:sp>
        <p:nvSpPr>
          <p:cNvPr id="79895" name="Rectangle 23"/>
          <p:cNvSpPr>
            <a:spLocks noChangeArrowheads="1"/>
          </p:cNvSpPr>
          <p:nvPr/>
        </p:nvSpPr>
        <p:spPr bwMode="auto">
          <a:xfrm>
            <a:off x="179388" y="2349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9894" name="Object 22"/>
          <p:cNvGraphicFramePr>
            <a:graphicFrameLocks noChangeAspect="1"/>
          </p:cNvGraphicFramePr>
          <p:nvPr/>
        </p:nvGraphicFramePr>
        <p:xfrm>
          <a:off x="3348038" y="4221163"/>
          <a:ext cx="4032250" cy="1801812"/>
        </p:xfrm>
        <a:graphic>
          <a:graphicData uri="http://schemas.openxmlformats.org/presentationml/2006/ole">
            <mc:AlternateContent xmlns:mc="http://schemas.openxmlformats.org/markup-compatibility/2006">
              <mc:Choice xmlns:v="urn:schemas-microsoft-com:vml" Requires="v">
                <p:oleObj spid="_x0000_s79907" name="公式" r:id="rId7" imgW="2044700" imgH="914400" progId="Equation.3">
                  <p:embed/>
                </p:oleObj>
              </mc:Choice>
              <mc:Fallback>
                <p:oleObj name="公式" r:id="rId7" imgW="2044700" imgH="91440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4221163"/>
                        <a:ext cx="4032250" cy="180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00" name="Rectangle 28"/>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9904" name="Group 32"/>
          <p:cNvGrpSpPr>
            <a:grpSpLocks/>
          </p:cNvGrpSpPr>
          <p:nvPr/>
        </p:nvGrpSpPr>
        <p:grpSpPr bwMode="auto">
          <a:xfrm>
            <a:off x="1150938" y="5734050"/>
            <a:ext cx="4716462" cy="806450"/>
            <a:chOff x="725" y="3612"/>
            <a:chExt cx="2971" cy="508"/>
          </a:xfrm>
        </p:grpSpPr>
        <p:sp>
          <p:nvSpPr>
            <p:cNvPr id="79897" name="Rectangle 25"/>
            <p:cNvSpPr>
              <a:spLocks noChangeArrowheads="1"/>
            </p:cNvSpPr>
            <p:nvPr/>
          </p:nvSpPr>
          <p:spPr bwMode="auto">
            <a:xfrm>
              <a:off x="725" y="3748"/>
              <a:ext cx="29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cs typeface="Times New Roman" pitchFamily="18" charset="0"/>
                </a:rPr>
                <a:t>8.8</a:t>
              </a:r>
              <a:r>
                <a:rPr lang="zh-CN" altLang="en-US">
                  <a:cs typeface="Times New Roman" pitchFamily="18" charset="0"/>
                </a:rPr>
                <a:t>）式的括号内共有                     </a:t>
              </a:r>
              <a:r>
                <a:rPr lang="zh-CN" altLang="en-US">
                  <a:solidFill>
                    <a:srgbClr val="000000"/>
                  </a:solidFill>
                  <a:cs typeface="Times New Roman" pitchFamily="18" charset="0"/>
                </a:rPr>
                <a:t>项。</a:t>
              </a:r>
              <a:r>
                <a:rPr lang="zh-CN" altLang="en-US">
                  <a:latin typeface="Arial" charset="0"/>
                </a:rPr>
                <a:t> </a:t>
              </a:r>
            </a:p>
          </p:txBody>
        </p:sp>
        <p:graphicFrame>
          <p:nvGraphicFramePr>
            <p:cNvPr id="79899" name="Object 27"/>
            <p:cNvGraphicFramePr>
              <a:graphicFrameLocks noChangeAspect="1"/>
            </p:cNvGraphicFramePr>
            <p:nvPr/>
          </p:nvGraphicFramePr>
          <p:xfrm>
            <a:off x="2517" y="3612"/>
            <a:ext cx="681" cy="508"/>
          </p:xfrm>
          <a:graphic>
            <a:graphicData uri="http://schemas.openxmlformats.org/presentationml/2006/ole">
              <mc:AlternateContent xmlns:mc="http://schemas.openxmlformats.org/markup-compatibility/2006">
                <mc:Choice xmlns:v="urn:schemas-microsoft-com:vml" Requires="v">
                  <p:oleObj spid="_x0000_s79908" r:id="rId9" imgW="520474" imgH="393529" progId="Equation.DSMT4">
                    <p:embed/>
                  </p:oleObj>
                </mc:Choice>
                <mc:Fallback>
                  <p:oleObj r:id="rId9" imgW="520474" imgH="393529"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7" y="3612"/>
                          <a:ext cx="681" cy="5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9903" name="Rectangle 31"/>
          <p:cNvSpPr>
            <a:spLocks noChangeArrowheads="1"/>
          </p:cNvSpPr>
          <p:nvPr/>
        </p:nvSpPr>
        <p:spPr bwMode="auto">
          <a:xfrm>
            <a:off x="7524750" y="5013325"/>
            <a:ext cx="1082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cs typeface="Times New Roman" pitchFamily="18" charset="0"/>
              </a:rPr>
              <a:t>8.8</a:t>
            </a:r>
            <a:r>
              <a:rPr lang="zh-CN" altLang="en-US">
                <a:cs typeface="Times New Roman" pitchFamily="18" charset="0"/>
              </a:rPr>
              <a:t>）</a:t>
            </a:r>
            <a:r>
              <a:rPr lang="zh-CN" altLang="en-US" b="0">
                <a:latin typeface="Arial"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7"/>
                                        </p:tgtEl>
                                        <p:attrNameLst>
                                          <p:attrName>style.visibility</p:attrName>
                                        </p:attrNameLst>
                                      </p:cBhvr>
                                      <p:to>
                                        <p:strVal val="visible"/>
                                      </p:to>
                                    </p:set>
                                    <p:anim calcmode="lin" valueType="num">
                                      <p:cBhvr additive="base">
                                        <p:cTn id="7" dur="500" fill="hold"/>
                                        <p:tgtEl>
                                          <p:spTgt spid="79877"/>
                                        </p:tgtEl>
                                        <p:attrNameLst>
                                          <p:attrName>ppt_x</p:attrName>
                                        </p:attrNameLst>
                                      </p:cBhvr>
                                      <p:tavLst>
                                        <p:tav tm="0">
                                          <p:val>
                                            <p:strVal val="0-#ppt_w/2"/>
                                          </p:val>
                                        </p:tav>
                                        <p:tav tm="100000">
                                          <p:val>
                                            <p:strVal val="#ppt_x"/>
                                          </p:val>
                                        </p:tav>
                                      </p:tavLst>
                                    </p:anim>
                                    <p:anim calcmode="lin" valueType="num">
                                      <p:cBhvr additive="base">
                                        <p:cTn id="8" dur="500" fill="hold"/>
                                        <p:tgtEl>
                                          <p:spTgt spid="798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9"/>
                                        </p:tgtEl>
                                        <p:attrNameLst>
                                          <p:attrName>style.visibility</p:attrName>
                                        </p:attrNameLst>
                                      </p:cBhvr>
                                      <p:to>
                                        <p:strVal val="visible"/>
                                      </p:to>
                                    </p:set>
                                    <p:anim calcmode="lin" valueType="num">
                                      <p:cBhvr additive="base">
                                        <p:cTn id="13" dur="500" fill="hold"/>
                                        <p:tgtEl>
                                          <p:spTgt spid="79879"/>
                                        </p:tgtEl>
                                        <p:attrNameLst>
                                          <p:attrName>ppt_x</p:attrName>
                                        </p:attrNameLst>
                                      </p:cBhvr>
                                      <p:tavLst>
                                        <p:tav tm="0">
                                          <p:val>
                                            <p:strVal val="0-#ppt_w/2"/>
                                          </p:val>
                                        </p:tav>
                                        <p:tav tm="100000">
                                          <p:val>
                                            <p:strVal val="#ppt_x"/>
                                          </p:val>
                                        </p:tav>
                                      </p:tavLst>
                                    </p:anim>
                                    <p:anim calcmode="lin" valueType="num">
                                      <p:cBhvr additive="base">
                                        <p:cTn id="14" dur="500" fill="hold"/>
                                        <p:tgtEl>
                                          <p:spTgt spid="798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9881"/>
                                        </p:tgtEl>
                                        <p:attrNameLst>
                                          <p:attrName>style.visibility</p:attrName>
                                        </p:attrNameLst>
                                      </p:cBhvr>
                                      <p:to>
                                        <p:strVal val="visible"/>
                                      </p:to>
                                    </p:set>
                                    <p:anim calcmode="lin" valueType="num">
                                      <p:cBhvr additive="base">
                                        <p:cTn id="19" dur="500" fill="hold"/>
                                        <p:tgtEl>
                                          <p:spTgt spid="79881"/>
                                        </p:tgtEl>
                                        <p:attrNameLst>
                                          <p:attrName>ppt_x</p:attrName>
                                        </p:attrNameLst>
                                      </p:cBhvr>
                                      <p:tavLst>
                                        <p:tav tm="0">
                                          <p:val>
                                            <p:strVal val="0-#ppt_w/2"/>
                                          </p:val>
                                        </p:tav>
                                        <p:tav tm="100000">
                                          <p:val>
                                            <p:strVal val="#ppt_x"/>
                                          </p:val>
                                        </p:tav>
                                      </p:tavLst>
                                    </p:anim>
                                    <p:anim calcmode="lin" valueType="num">
                                      <p:cBhvr additive="base">
                                        <p:cTn id="20" dur="500" fill="hold"/>
                                        <p:tgtEl>
                                          <p:spTgt spid="7988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9901"/>
                                        </p:tgtEl>
                                        <p:attrNameLst>
                                          <p:attrName>style.visibility</p:attrName>
                                        </p:attrNameLst>
                                      </p:cBhvr>
                                      <p:to>
                                        <p:strVal val="visible"/>
                                      </p:to>
                                    </p:set>
                                    <p:anim calcmode="lin" valueType="num">
                                      <p:cBhvr additive="base">
                                        <p:cTn id="25" dur="500" fill="hold"/>
                                        <p:tgtEl>
                                          <p:spTgt spid="79901"/>
                                        </p:tgtEl>
                                        <p:attrNameLst>
                                          <p:attrName>ppt_x</p:attrName>
                                        </p:attrNameLst>
                                      </p:cBhvr>
                                      <p:tavLst>
                                        <p:tav tm="0">
                                          <p:val>
                                            <p:strVal val="0-#ppt_w/2"/>
                                          </p:val>
                                        </p:tav>
                                        <p:tav tm="100000">
                                          <p:val>
                                            <p:strVal val="#ppt_x"/>
                                          </p:val>
                                        </p:tav>
                                      </p:tavLst>
                                    </p:anim>
                                    <p:anim calcmode="lin" valueType="num">
                                      <p:cBhvr additive="base">
                                        <p:cTn id="26" dur="500" fill="hold"/>
                                        <p:tgtEl>
                                          <p:spTgt spid="7990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9889"/>
                                        </p:tgtEl>
                                        <p:attrNameLst>
                                          <p:attrName>style.visibility</p:attrName>
                                        </p:attrNameLst>
                                      </p:cBhvr>
                                      <p:to>
                                        <p:strVal val="visible"/>
                                      </p:to>
                                    </p:set>
                                    <p:anim calcmode="lin" valueType="num">
                                      <p:cBhvr additive="base">
                                        <p:cTn id="31" dur="500" fill="hold"/>
                                        <p:tgtEl>
                                          <p:spTgt spid="79889"/>
                                        </p:tgtEl>
                                        <p:attrNameLst>
                                          <p:attrName>ppt_x</p:attrName>
                                        </p:attrNameLst>
                                      </p:cBhvr>
                                      <p:tavLst>
                                        <p:tav tm="0">
                                          <p:val>
                                            <p:strVal val="0-#ppt_w/2"/>
                                          </p:val>
                                        </p:tav>
                                        <p:tav tm="100000">
                                          <p:val>
                                            <p:strVal val="#ppt_x"/>
                                          </p:val>
                                        </p:tav>
                                      </p:tavLst>
                                    </p:anim>
                                    <p:anim calcmode="lin" valueType="num">
                                      <p:cBhvr additive="base">
                                        <p:cTn id="32" dur="500" fill="hold"/>
                                        <p:tgtEl>
                                          <p:spTgt spid="7988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9890"/>
                                        </p:tgtEl>
                                        <p:attrNameLst>
                                          <p:attrName>style.visibility</p:attrName>
                                        </p:attrNameLst>
                                      </p:cBhvr>
                                      <p:to>
                                        <p:strVal val="visible"/>
                                      </p:to>
                                    </p:set>
                                    <p:anim calcmode="lin" valueType="num">
                                      <p:cBhvr additive="base">
                                        <p:cTn id="37" dur="500" fill="hold"/>
                                        <p:tgtEl>
                                          <p:spTgt spid="79890"/>
                                        </p:tgtEl>
                                        <p:attrNameLst>
                                          <p:attrName>ppt_x</p:attrName>
                                        </p:attrNameLst>
                                      </p:cBhvr>
                                      <p:tavLst>
                                        <p:tav tm="0">
                                          <p:val>
                                            <p:strVal val="0-#ppt_w/2"/>
                                          </p:val>
                                        </p:tav>
                                        <p:tav tm="100000">
                                          <p:val>
                                            <p:strVal val="#ppt_x"/>
                                          </p:val>
                                        </p:tav>
                                      </p:tavLst>
                                    </p:anim>
                                    <p:anim calcmode="lin" valueType="num">
                                      <p:cBhvr additive="base">
                                        <p:cTn id="38" dur="500" fill="hold"/>
                                        <p:tgtEl>
                                          <p:spTgt spid="7989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9893"/>
                                        </p:tgtEl>
                                        <p:attrNameLst>
                                          <p:attrName>style.visibility</p:attrName>
                                        </p:attrNameLst>
                                      </p:cBhvr>
                                      <p:to>
                                        <p:strVal val="visible"/>
                                      </p:to>
                                    </p:set>
                                    <p:anim calcmode="lin" valueType="num">
                                      <p:cBhvr additive="base">
                                        <p:cTn id="43" dur="500" fill="hold"/>
                                        <p:tgtEl>
                                          <p:spTgt spid="79893"/>
                                        </p:tgtEl>
                                        <p:attrNameLst>
                                          <p:attrName>ppt_x</p:attrName>
                                        </p:attrNameLst>
                                      </p:cBhvr>
                                      <p:tavLst>
                                        <p:tav tm="0">
                                          <p:val>
                                            <p:strVal val="#ppt_x"/>
                                          </p:val>
                                        </p:tav>
                                        <p:tav tm="100000">
                                          <p:val>
                                            <p:strVal val="#ppt_x"/>
                                          </p:val>
                                        </p:tav>
                                      </p:tavLst>
                                    </p:anim>
                                    <p:anim calcmode="lin" valueType="num">
                                      <p:cBhvr additive="base">
                                        <p:cTn id="44" dur="500" fill="hold"/>
                                        <p:tgtEl>
                                          <p:spTgt spid="7989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79894"/>
                                        </p:tgtEl>
                                        <p:attrNameLst>
                                          <p:attrName>style.visibility</p:attrName>
                                        </p:attrNameLst>
                                      </p:cBhvr>
                                      <p:to>
                                        <p:strVal val="visible"/>
                                      </p:to>
                                    </p:set>
                                    <p:anim calcmode="lin" valueType="num">
                                      <p:cBhvr additive="base">
                                        <p:cTn id="49" dur="500" fill="hold"/>
                                        <p:tgtEl>
                                          <p:spTgt spid="79894"/>
                                        </p:tgtEl>
                                        <p:attrNameLst>
                                          <p:attrName>ppt_x</p:attrName>
                                        </p:attrNameLst>
                                      </p:cBhvr>
                                      <p:tavLst>
                                        <p:tav tm="0">
                                          <p:val>
                                            <p:strVal val="#ppt_x"/>
                                          </p:val>
                                        </p:tav>
                                        <p:tav tm="100000">
                                          <p:val>
                                            <p:strVal val="#ppt_x"/>
                                          </p:val>
                                        </p:tav>
                                      </p:tavLst>
                                    </p:anim>
                                    <p:anim calcmode="lin" valueType="num">
                                      <p:cBhvr additive="base">
                                        <p:cTn id="50" dur="500" fill="hold"/>
                                        <p:tgtEl>
                                          <p:spTgt spid="79894"/>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500"/>
                            </p:stCondLst>
                            <p:childTnLst>
                              <p:par>
                                <p:cTn id="52" presetID="2" presetClass="entr" presetSubtype="4" fill="hold" grpId="0" nodeType="afterEffect">
                                  <p:stCondLst>
                                    <p:cond delay="0"/>
                                  </p:stCondLst>
                                  <p:childTnLst>
                                    <p:set>
                                      <p:cBhvr>
                                        <p:cTn id="53" dur="1" fill="hold">
                                          <p:stCondLst>
                                            <p:cond delay="0"/>
                                          </p:stCondLst>
                                        </p:cTn>
                                        <p:tgtEl>
                                          <p:spTgt spid="79903"/>
                                        </p:tgtEl>
                                        <p:attrNameLst>
                                          <p:attrName>style.visibility</p:attrName>
                                        </p:attrNameLst>
                                      </p:cBhvr>
                                      <p:to>
                                        <p:strVal val="visible"/>
                                      </p:to>
                                    </p:set>
                                    <p:anim calcmode="lin" valueType="num">
                                      <p:cBhvr additive="base">
                                        <p:cTn id="54" dur="500" fill="hold"/>
                                        <p:tgtEl>
                                          <p:spTgt spid="79903"/>
                                        </p:tgtEl>
                                        <p:attrNameLst>
                                          <p:attrName>ppt_x</p:attrName>
                                        </p:attrNameLst>
                                      </p:cBhvr>
                                      <p:tavLst>
                                        <p:tav tm="0">
                                          <p:val>
                                            <p:strVal val="#ppt_x"/>
                                          </p:val>
                                        </p:tav>
                                        <p:tav tm="100000">
                                          <p:val>
                                            <p:strVal val="#ppt_x"/>
                                          </p:val>
                                        </p:tav>
                                      </p:tavLst>
                                    </p:anim>
                                    <p:anim calcmode="lin" valueType="num">
                                      <p:cBhvr additive="base">
                                        <p:cTn id="55" dur="500" fill="hold"/>
                                        <p:tgtEl>
                                          <p:spTgt spid="79903"/>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79904"/>
                                        </p:tgtEl>
                                        <p:attrNameLst>
                                          <p:attrName>style.visibility</p:attrName>
                                        </p:attrNameLst>
                                      </p:cBhvr>
                                      <p:to>
                                        <p:strVal val="visible"/>
                                      </p:to>
                                    </p:set>
                                    <p:anim calcmode="lin" valueType="num">
                                      <p:cBhvr additive="base">
                                        <p:cTn id="60" dur="500" fill="hold"/>
                                        <p:tgtEl>
                                          <p:spTgt spid="79904"/>
                                        </p:tgtEl>
                                        <p:attrNameLst>
                                          <p:attrName>ppt_x</p:attrName>
                                        </p:attrNameLst>
                                      </p:cBhvr>
                                      <p:tavLst>
                                        <p:tav tm="0">
                                          <p:val>
                                            <p:strVal val="#ppt_x"/>
                                          </p:val>
                                        </p:tav>
                                        <p:tav tm="100000">
                                          <p:val>
                                            <p:strVal val="#ppt_x"/>
                                          </p:val>
                                        </p:tav>
                                      </p:tavLst>
                                    </p:anim>
                                    <p:anim calcmode="lin" valueType="num">
                                      <p:cBhvr additive="base">
                                        <p:cTn id="61" dur="500" fill="hold"/>
                                        <p:tgtEl>
                                          <p:spTgt spid="799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p:bldP spid="79879" grpId="0"/>
      <p:bldP spid="79881" grpId="0"/>
      <p:bldP spid="79889" grpId="0"/>
      <p:bldP spid="79893" grpId="0"/>
      <p:bldP spid="7990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0921" name="Group 25"/>
          <p:cNvGrpSpPr>
            <a:grpSpLocks/>
          </p:cNvGrpSpPr>
          <p:nvPr/>
        </p:nvGrpSpPr>
        <p:grpSpPr bwMode="auto">
          <a:xfrm>
            <a:off x="592138" y="333375"/>
            <a:ext cx="6373812" cy="914400"/>
            <a:chOff x="373" y="210"/>
            <a:chExt cx="4015" cy="576"/>
          </a:xfrm>
        </p:grpSpPr>
        <p:sp>
          <p:nvSpPr>
            <p:cNvPr id="80900" name="Text Box 4"/>
            <p:cNvSpPr txBox="1">
              <a:spLocks noChangeArrowheads="1"/>
            </p:cNvSpPr>
            <p:nvPr/>
          </p:nvSpPr>
          <p:spPr bwMode="auto">
            <a:xfrm>
              <a:off x="373" y="344"/>
              <a:ext cx="401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现证明必要性，由一致矩阵性质（</a:t>
              </a:r>
              <a:r>
                <a:rPr lang="en-US" altLang="zh-CN">
                  <a:solidFill>
                    <a:srgbClr val="000000"/>
                  </a:solidFill>
                  <a:cs typeface="Times New Roman" pitchFamily="18" charset="0"/>
                </a:rPr>
                <a:t>5</a:t>
              </a:r>
              <a:r>
                <a:rPr lang="zh-CN" altLang="en-US">
                  <a:solidFill>
                    <a:srgbClr val="000000"/>
                  </a:solidFill>
                  <a:cs typeface="Times New Roman" pitchFamily="18" charset="0"/>
                </a:rPr>
                <a:t>），有                   ，</a:t>
              </a:r>
            </a:p>
            <a:p>
              <a:r>
                <a:rPr lang="zh-CN" altLang="en-US">
                  <a:solidFill>
                    <a:srgbClr val="000000"/>
                  </a:solidFill>
                  <a:cs typeface="Times New Roman" pitchFamily="18" charset="0"/>
                </a:rPr>
                <a:t>故由（</a:t>
              </a:r>
              <a:r>
                <a:rPr lang="en-US" altLang="zh-CN">
                  <a:solidFill>
                    <a:srgbClr val="000000"/>
                  </a:solidFill>
                  <a:cs typeface="Times New Roman" pitchFamily="18" charset="0"/>
                </a:rPr>
                <a:t>8.8</a:t>
              </a:r>
              <a:r>
                <a:rPr lang="zh-CN" altLang="en-US">
                  <a:solidFill>
                    <a:srgbClr val="000000"/>
                  </a:solidFill>
                  <a:cs typeface="Times New Roman" pitchFamily="18" charset="0"/>
                </a:rPr>
                <a:t>）式，得</a:t>
              </a:r>
              <a:r>
                <a:rPr lang="en-US" altLang="zh-CN">
                  <a:solidFill>
                    <a:srgbClr val="000000"/>
                  </a:solidFill>
                  <a:cs typeface="Times New Roman" pitchFamily="18" charset="0"/>
                </a:rPr>
                <a:t>λ</a:t>
              </a:r>
              <a:r>
                <a:rPr lang="en-US" altLang="zh-CN" baseline="-30000">
                  <a:solidFill>
                    <a:srgbClr val="000000"/>
                  </a:solidFill>
                  <a:cs typeface="Times New Roman" pitchFamily="18" charset="0"/>
                </a:rPr>
                <a:t>max</a:t>
              </a:r>
              <a:r>
                <a:rPr lang="en-US" altLang="zh-CN">
                  <a:solidFill>
                    <a:srgbClr val="000000"/>
                  </a:solidFill>
                  <a:cs typeface="Times New Roman" pitchFamily="18" charset="0"/>
                </a:rPr>
                <a:t>=</a:t>
              </a:r>
              <a:r>
                <a:rPr lang="en-US" altLang="zh-CN" i="1">
                  <a:solidFill>
                    <a:srgbClr val="000000"/>
                  </a:solidFill>
                  <a:cs typeface="Times New Roman" pitchFamily="18" charset="0"/>
                </a:rPr>
                <a:t>n</a:t>
              </a:r>
              <a:r>
                <a:rPr lang="zh-CN" altLang="en-US">
                  <a:solidFill>
                    <a:srgbClr val="000000"/>
                  </a:solidFill>
                  <a:cs typeface="Times New Roman" pitchFamily="18" charset="0"/>
                </a:rPr>
                <a:t>。</a:t>
              </a:r>
            </a:p>
          </p:txBody>
        </p:sp>
        <p:graphicFrame>
          <p:nvGraphicFramePr>
            <p:cNvPr id="80901" name="Object 5"/>
            <p:cNvGraphicFramePr>
              <a:graphicFrameLocks noChangeAspect="1"/>
            </p:cNvGraphicFramePr>
            <p:nvPr/>
          </p:nvGraphicFramePr>
          <p:xfrm>
            <a:off x="3470" y="210"/>
            <a:ext cx="635" cy="516"/>
          </p:xfrm>
          <a:graphic>
            <a:graphicData uri="http://schemas.openxmlformats.org/presentationml/2006/ole">
              <mc:AlternateContent xmlns:mc="http://schemas.openxmlformats.org/markup-compatibility/2006">
                <mc:Choice xmlns:v="urn:schemas-microsoft-com:vml" Requires="v">
                  <p:oleObj spid="_x0000_s162816" name="公式" r:id="rId3" imgW="558800" imgH="457200" progId="Equation.3">
                    <p:embed/>
                  </p:oleObj>
                </mc:Choice>
                <mc:Fallback>
                  <p:oleObj name="公式" r:id="rId3" imgW="5588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 y="210"/>
                          <a:ext cx="635" cy="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0904" name="Rectangle 8"/>
          <p:cNvSpPr>
            <a:spLocks noChangeArrowheads="1"/>
          </p:cNvSpPr>
          <p:nvPr/>
        </p:nvSpPr>
        <p:spPr bwMode="auto">
          <a:xfrm>
            <a:off x="539750" y="1341438"/>
            <a:ext cx="2484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再证明充分性。由于</a:t>
            </a:r>
          </a:p>
        </p:txBody>
      </p:sp>
      <p:sp>
        <p:nvSpPr>
          <p:cNvPr id="80906" name="Rectangle 10"/>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0905" name="Object 9"/>
          <p:cNvGraphicFramePr>
            <a:graphicFrameLocks noChangeAspect="1"/>
          </p:cNvGraphicFramePr>
          <p:nvPr/>
        </p:nvGraphicFramePr>
        <p:xfrm>
          <a:off x="1187450" y="1773238"/>
          <a:ext cx="2232025" cy="1247775"/>
        </p:xfrm>
        <a:graphic>
          <a:graphicData uri="http://schemas.openxmlformats.org/presentationml/2006/ole">
            <mc:AlternateContent xmlns:mc="http://schemas.openxmlformats.org/markup-compatibility/2006">
              <mc:Choice xmlns:v="urn:schemas-microsoft-com:vml" Requires="v">
                <p:oleObj spid="_x0000_s162817" name="公式" r:id="rId5" imgW="1206500" imgH="673100" progId="Equation.3">
                  <p:embed/>
                </p:oleObj>
              </mc:Choice>
              <mc:Fallback>
                <p:oleObj name="公式" r:id="rId5" imgW="1206500" imgH="6731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1773238"/>
                        <a:ext cx="2232025"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8" name="Rectangle 12"/>
          <p:cNvSpPr>
            <a:spLocks noChangeArrowheads="1"/>
          </p:cNvSpPr>
          <p:nvPr/>
        </p:nvSpPr>
        <p:spPr bwMode="auto">
          <a:xfrm>
            <a:off x="5580063" y="1989138"/>
            <a:ext cx="739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cs typeface="Times New Roman" pitchFamily="18" charset="0"/>
              </a:rPr>
              <a:t>(8.9)</a:t>
            </a:r>
            <a:r>
              <a:rPr lang="en-US" altLang="zh-CN" b="0">
                <a:latin typeface="Arial" charset="0"/>
              </a:rPr>
              <a:t> </a:t>
            </a:r>
          </a:p>
        </p:txBody>
      </p:sp>
      <p:sp>
        <p:nvSpPr>
          <p:cNvPr id="80911" name="Rectangle 1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0913" name="Rectangle 1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0915" name="Rectangle 19"/>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0917" name="Rectangle 21"/>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0918" name="Group 22"/>
          <p:cNvGrpSpPr>
            <a:grpSpLocks/>
          </p:cNvGrpSpPr>
          <p:nvPr/>
        </p:nvGrpSpPr>
        <p:grpSpPr bwMode="auto">
          <a:xfrm>
            <a:off x="592138" y="2852738"/>
            <a:ext cx="8156575" cy="1833562"/>
            <a:chOff x="373" y="1797"/>
            <a:chExt cx="5138" cy="1155"/>
          </a:xfrm>
        </p:grpSpPr>
        <p:sp>
          <p:nvSpPr>
            <p:cNvPr id="80909" name="Text Box 13"/>
            <p:cNvSpPr txBox="1">
              <a:spLocks noChangeArrowheads="1"/>
            </p:cNvSpPr>
            <p:nvPr/>
          </p:nvSpPr>
          <p:spPr bwMode="auto">
            <a:xfrm>
              <a:off x="373" y="1934"/>
              <a:ext cx="5138"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当且仅当              </a:t>
              </a:r>
              <a:r>
                <a:rPr lang="en-US" altLang="zh-CN">
                  <a:solidFill>
                    <a:srgbClr val="000000"/>
                  </a:solidFill>
                  <a:cs typeface="Times New Roman" pitchFamily="18" charset="0"/>
                </a:rPr>
                <a:t>=1</a:t>
              </a:r>
              <a:r>
                <a:rPr lang="zh-CN" altLang="en-US">
                  <a:solidFill>
                    <a:srgbClr val="000000"/>
                  </a:solidFill>
                  <a:cs typeface="Times New Roman" pitchFamily="18" charset="0"/>
                </a:rPr>
                <a:t>（即                  ）时（</a:t>
              </a:r>
              <a:r>
                <a:rPr lang="en-US" altLang="zh-CN">
                  <a:solidFill>
                    <a:srgbClr val="000000"/>
                  </a:solidFill>
                  <a:cs typeface="Times New Roman" pitchFamily="18" charset="0"/>
                </a:rPr>
                <a:t>8.9</a:t>
              </a:r>
              <a:r>
                <a:rPr lang="zh-CN" altLang="en-US">
                  <a:solidFill>
                    <a:srgbClr val="000000"/>
                  </a:solidFill>
                  <a:cs typeface="Times New Roman" pitchFamily="18" charset="0"/>
                </a:rPr>
                <a:t>）式中的等号成立，</a:t>
              </a:r>
            </a:p>
            <a:p>
              <a:endParaRPr lang="zh-CN" altLang="en-US">
                <a:solidFill>
                  <a:srgbClr val="000000"/>
                </a:solidFill>
                <a:cs typeface="Times New Roman" pitchFamily="18" charset="0"/>
              </a:endParaRPr>
            </a:p>
            <a:p>
              <a:r>
                <a:rPr lang="zh-CN" altLang="en-US">
                  <a:solidFill>
                    <a:srgbClr val="000000"/>
                  </a:solidFill>
                  <a:cs typeface="Times New Roman" pitchFamily="18" charset="0"/>
                </a:rPr>
                <a:t>故由（</a:t>
              </a:r>
              <a:r>
                <a:rPr lang="en-US" altLang="zh-CN">
                  <a:solidFill>
                    <a:srgbClr val="000000"/>
                  </a:solidFill>
                  <a:cs typeface="Times New Roman" pitchFamily="18" charset="0"/>
                </a:rPr>
                <a:t>8.8</a:t>
              </a:r>
              <a:r>
                <a:rPr lang="zh-CN" altLang="en-US">
                  <a:solidFill>
                    <a:srgbClr val="000000"/>
                  </a:solidFill>
                  <a:cs typeface="Times New Roman" pitchFamily="18" charset="0"/>
                </a:rPr>
                <a:t>）式</a:t>
              </a:r>
              <a:r>
                <a:rPr lang="en-US" altLang="zh-CN">
                  <a:solidFill>
                    <a:srgbClr val="000000"/>
                  </a:solidFill>
                  <a:cs typeface="Times New Roman" pitchFamily="18" charset="0"/>
                </a:rPr>
                <a:t>λ</a:t>
              </a:r>
              <a:r>
                <a:rPr lang="en-US" altLang="zh-CN" baseline="-30000">
                  <a:solidFill>
                    <a:srgbClr val="000000"/>
                  </a:solidFill>
                  <a:cs typeface="Times New Roman" pitchFamily="18" charset="0"/>
                </a:rPr>
                <a:t>max</a:t>
              </a:r>
              <a:r>
                <a:rPr lang="en-US" altLang="zh-CN">
                  <a:solidFill>
                    <a:srgbClr val="000000"/>
                  </a:solidFill>
                  <a:cs typeface="Times New Roman" pitchFamily="18" charset="0"/>
                </a:rPr>
                <a:t>=</a:t>
              </a:r>
              <a:r>
                <a:rPr lang="en-US" altLang="zh-CN" i="1">
                  <a:solidFill>
                    <a:srgbClr val="000000"/>
                  </a:solidFill>
                  <a:cs typeface="Times New Roman" pitchFamily="18" charset="0"/>
                </a:rPr>
                <a:t>n</a:t>
              </a:r>
              <a:r>
                <a:rPr lang="zh-CN" altLang="en-US">
                  <a:solidFill>
                    <a:srgbClr val="000000"/>
                  </a:solidFill>
                  <a:cs typeface="Times New Roman" pitchFamily="18" charset="0"/>
                </a:rPr>
                <a:t>。因而当</a:t>
              </a:r>
              <a:r>
                <a:rPr lang="en-US" altLang="zh-CN">
                  <a:solidFill>
                    <a:srgbClr val="000000"/>
                  </a:solidFill>
                  <a:cs typeface="Times New Roman" pitchFamily="18" charset="0"/>
                </a:rPr>
                <a:t>λ</a:t>
              </a:r>
              <a:r>
                <a:rPr lang="en-US" altLang="zh-CN" baseline="-30000">
                  <a:solidFill>
                    <a:srgbClr val="000000"/>
                  </a:solidFill>
                  <a:cs typeface="Times New Roman" pitchFamily="18" charset="0"/>
                </a:rPr>
                <a:t>max</a:t>
              </a:r>
              <a:r>
                <a:rPr lang="en-US" altLang="zh-CN">
                  <a:solidFill>
                    <a:srgbClr val="000000"/>
                  </a:solidFill>
                  <a:cs typeface="Times New Roman" pitchFamily="18" charset="0"/>
                </a:rPr>
                <a:t>=</a:t>
              </a:r>
              <a:r>
                <a:rPr lang="en-US" altLang="zh-CN" i="1">
                  <a:solidFill>
                    <a:srgbClr val="000000"/>
                  </a:solidFill>
                  <a:cs typeface="Times New Roman" pitchFamily="18" charset="0"/>
                </a:rPr>
                <a:t>n</a:t>
              </a:r>
              <a:r>
                <a:rPr lang="zh-CN" altLang="en-US">
                  <a:solidFill>
                    <a:srgbClr val="000000"/>
                  </a:solidFill>
                  <a:cs typeface="Times New Roman" pitchFamily="18" charset="0"/>
                </a:rPr>
                <a:t>时必有             </a:t>
              </a:r>
              <a:r>
                <a:rPr lang="en-US" altLang="zh-CN">
                  <a:solidFill>
                    <a:srgbClr val="000000"/>
                  </a:solidFill>
                  <a:cs typeface="Times New Roman" pitchFamily="18" charset="0"/>
                </a:rPr>
                <a:t>=1</a:t>
              </a:r>
              <a:r>
                <a:rPr lang="zh-CN" altLang="en-US">
                  <a:solidFill>
                    <a:srgbClr val="000000"/>
                  </a:solidFill>
                  <a:cs typeface="Times New Roman" pitchFamily="18" charset="0"/>
                </a:rPr>
                <a:t>，</a:t>
              </a:r>
            </a:p>
            <a:p>
              <a:endParaRPr lang="zh-CN" altLang="en-US">
                <a:solidFill>
                  <a:srgbClr val="000000"/>
                </a:solidFill>
                <a:cs typeface="Times New Roman" pitchFamily="18" charset="0"/>
              </a:endParaRPr>
            </a:p>
            <a:p>
              <a:r>
                <a:rPr lang="zh-CN" altLang="en-US">
                  <a:solidFill>
                    <a:srgbClr val="000000"/>
                  </a:solidFill>
                  <a:cs typeface="Times New Roman" pitchFamily="18" charset="0"/>
                </a:rPr>
                <a:t>于是</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ij</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jk</a:t>
              </a:r>
              <a:r>
                <a:rPr lang="en-US" altLang="zh-CN">
                  <a:solidFill>
                    <a:srgbClr val="000000"/>
                  </a:solidFill>
                  <a:cs typeface="Times New Roman" pitchFamily="18" charset="0"/>
                </a:rPr>
                <a:t>=</a:t>
              </a:r>
              <a:r>
                <a:rPr lang="en-US" altLang="zh-CN" i="1">
                  <a:solidFill>
                    <a:srgbClr val="000000"/>
                  </a:solidFill>
                  <a:cs typeface="Times New Roman" pitchFamily="18" charset="0"/>
                </a:rPr>
                <a:t>a</a:t>
              </a:r>
              <a:r>
                <a:rPr lang="en-US" altLang="zh-CN" i="1" baseline="-30000">
                  <a:solidFill>
                    <a:srgbClr val="000000"/>
                  </a:solidFill>
                  <a:cs typeface="Times New Roman" pitchFamily="18" charset="0"/>
                </a:rPr>
                <a:t>ik       </a:t>
              </a:r>
              <a:r>
                <a:rPr lang="en-US" altLang="zh-CN" i="1">
                  <a:solidFill>
                    <a:srgbClr val="000000"/>
                  </a:solidFill>
                  <a:cs typeface="Times New Roman" pitchFamily="18" charset="0"/>
                </a:rPr>
                <a:t>i</a:t>
              </a:r>
              <a:r>
                <a:rPr lang="en-US" altLang="zh-CN">
                  <a:solidFill>
                    <a:srgbClr val="000000"/>
                  </a:solidFill>
                  <a:cs typeface="Times New Roman" pitchFamily="18" charset="0"/>
                </a:rPr>
                <a:t>,</a:t>
              </a:r>
              <a:r>
                <a:rPr lang="en-US" altLang="zh-CN" i="1">
                  <a:solidFill>
                    <a:srgbClr val="000000"/>
                  </a:solidFill>
                  <a:cs typeface="Times New Roman" pitchFamily="18" charset="0"/>
                </a:rPr>
                <a:t>j</a:t>
              </a:r>
              <a:r>
                <a:rPr lang="en-US" altLang="zh-CN">
                  <a:solidFill>
                    <a:srgbClr val="000000"/>
                  </a:solidFill>
                  <a:cs typeface="Times New Roman" pitchFamily="18" charset="0"/>
                </a:rPr>
                <a:t>,</a:t>
              </a:r>
              <a:r>
                <a:rPr lang="en-US" altLang="zh-CN" i="1">
                  <a:solidFill>
                    <a:srgbClr val="000000"/>
                  </a:solidFill>
                  <a:cs typeface="Times New Roman" pitchFamily="18" charset="0"/>
                </a:rPr>
                <a:t>k</a:t>
              </a:r>
              <a:r>
                <a:rPr lang="en-US" altLang="zh-CN">
                  <a:solidFill>
                    <a:srgbClr val="000000"/>
                  </a:solidFill>
                  <a:cs typeface="Times New Roman" pitchFamily="18" charset="0"/>
                </a:rPr>
                <a:t> = 1,2,…,</a:t>
              </a:r>
              <a:r>
                <a:rPr lang="en-US" altLang="zh-CN" i="1">
                  <a:solidFill>
                    <a:srgbClr val="000000"/>
                  </a:solidFill>
                  <a:cs typeface="Times New Roman" pitchFamily="18" charset="0"/>
                </a:rPr>
                <a:t>n</a:t>
              </a:r>
              <a:r>
                <a:rPr lang="zh-CN" altLang="en-US">
                  <a:solidFill>
                    <a:srgbClr val="000000"/>
                  </a:solidFill>
                  <a:cs typeface="Times New Roman" pitchFamily="18" charset="0"/>
                </a:rPr>
                <a:t>成立，</a:t>
              </a:r>
              <a:r>
                <a:rPr lang="en-US" altLang="zh-CN">
                  <a:solidFill>
                    <a:srgbClr val="000000"/>
                  </a:solidFill>
                  <a:cs typeface="Times New Roman" pitchFamily="18" charset="0"/>
                </a:rPr>
                <a:t>A</a:t>
              </a:r>
              <a:r>
                <a:rPr lang="zh-CN" altLang="en-US">
                  <a:solidFill>
                    <a:srgbClr val="000000"/>
                  </a:solidFill>
                  <a:cs typeface="Times New Roman" pitchFamily="18" charset="0"/>
                </a:rPr>
                <a:t>为一致矩阵。</a:t>
              </a:r>
            </a:p>
          </p:txBody>
        </p:sp>
        <p:graphicFrame>
          <p:nvGraphicFramePr>
            <p:cNvPr id="80910" name="Object 14"/>
            <p:cNvGraphicFramePr>
              <a:graphicFrameLocks noChangeAspect="1"/>
            </p:cNvGraphicFramePr>
            <p:nvPr/>
          </p:nvGraphicFramePr>
          <p:xfrm>
            <a:off x="1066" y="1797"/>
            <a:ext cx="457" cy="499"/>
          </p:xfrm>
          <a:graphic>
            <a:graphicData uri="http://schemas.openxmlformats.org/presentationml/2006/ole">
              <mc:AlternateContent xmlns:mc="http://schemas.openxmlformats.org/markup-compatibility/2006">
                <mc:Choice xmlns:v="urn:schemas-microsoft-com:vml" Requires="v">
                  <p:oleObj spid="_x0000_s162818" name="公式" r:id="rId7" imgW="419100" imgH="457200" progId="Equation.3">
                    <p:embed/>
                  </p:oleObj>
                </mc:Choice>
                <mc:Fallback>
                  <p:oleObj name="公式" r:id="rId7" imgW="419100" imgH="4572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 y="1797"/>
                          <a:ext cx="457" cy="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12" name="Object 16"/>
            <p:cNvGraphicFramePr>
              <a:graphicFrameLocks noChangeAspect="1"/>
            </p:cNvGraphicFramePr>
            <p:nvPr/>
          </p:nvGraphicFramePr>
          <p:xfrm>
            <a:off x="2154" y="1797"/>
            <a:ext cx="680" cy="553"/>
          </p:xfrm>
          <a:graphic>
            <a:graphicData uri="http://schemas.openxmlformats.org/presentationml/2006/ole">
              <mc:AlternateContent xmlns:mc="http://schemas.openxmlformats.org/markup-compatibility/2006">
                <mc:Choice xmlns:v="urn:schemas-microsoft-com:vml" Requires="v">
                  <p:oleObj spid="_x0000_s162819" name="公式" r:id="rId9" imgW="558800" imgH="457200" progId="Equation.3">
                    <p:embed/>
                  </p:oleObj>
                </mc:Choice>
                <mc:Fallback>
                  <p:oleObj name="公式" r:id="rId9" imgW="558800" imgH="4572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4" y="1797"/>
                          <a:ext cx="680" cy="5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14" name="Object 18"/>
            <p:cNvGraphicFramePr>
              <a:graphicFrameLocks noChangeAspect="1"/>
            </p:cNvGraphicFramePr>
            <p:nvPr/>
          </p:nvGraphicFramePr>
          <p:xfrm>
            <a:off x="3606" y="2160"/>
            <a:ext cx="499" cy="544"/>
          </p:xfrm>
          <a:graphic>
            <a:graphicData uri="http://schemas.openxmlformats.org/presentationml/2006/ole">
              <mc:AlternateContent xmlns:mc="http://schemas.openxmlformats.org/markup-compatibility/2006">
                <mc:Choice xmlns:v="urn:schemas-microsoft-com:vml" Requires="v">
                  <p:oleObj spid="_x0000_s162820" name="公式" r:id="rId11" imgW="419100" imgH="457200" progId="Equation.3">
                    <p:embed/>
                  </p:oleObj>
                </mc:Choice>
                <mc:Fallback>
                  <p:oleObj name="公式" r:id="rId11" imgW="419100" imgH="4572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6" y="2160"/>
                          <a:ext cx="499"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16" name="Object 20"/>
            <p:cNvGraphicFramePr>
              <a:graphicFrameLocks noChangeAspect="1"/>
            </p:cNvGraphicFramePr>
            <p:nvPr/>
          </p:nvGraphicFramePr>
          <p:xfrm>
            <a:off x="1306" y="2704"/>
            <a:ext cx="213" cy="227"/>
          </p:xfrm>
          <a:graphic>
            <a:graphicData uri="http://schemas.openxmlformats.org/presentationml/2006/ole">
              <mc:AlternateContent xmlns:mc="http://schemas.openxmlformats.org/markup-compatibility/2006">
                <mc:Choice xmlns:v="urn:schemas-microsoft-com:vml" Requires="v">
                  <p:oleObj spid="_x0000_s162821" r:id="rId13" imgW="152268" imgH="164957" progId="Equation.DSMT4">
                    <p:embed/>
                  </p:oleObj>
                </mc:Choice>
                <mc:Fallback>
                  <p:oleObj r:id="rId13" imgW="152268" imgH="164957" progId="Equation.DSMT4">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06" y="2704"/>
                          <a:ext cx="213"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0920" name="Rectangle 24"/>
          <p:cNvSpPr>
            <a:spLocks noChangeArrowheads="1"/>
          </p:cNvSpPr>
          <p:nvPr/>
        </p:nvSpPr>
        <p:spPr bwMode="auto">
          <a:xfrm>
            <a:off x="611188" y="4814888"/>
            <a:ext cx="8097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当</a:t>
            </a:r>
            <a:r>
              <a:rPr lang="en-US" altLang="zh-CN">
                <a:cs typeface="Times New Roman" pitchFamily="18" charset="0"/>
              </a:rPr>
              <a:t>A</a:t>
            </a:r>
            <a:r>
              <a:rPr lang="zh-CN" altLang="en-US">
                <a:cs typeface="Times New Roman" pitchFamily="18" charset="0"/>
              </a:rPr>
              <a:t>非一致矩阵时，（</a:t>
            </a:r>
            <a:r>
              <a:rPr lang="en-US" altLang="zh-CN">
                <a:cs typeface="Times New Roman" pitchFamily="18" charset="0"/>
              </a:rPr>
              <a:t>8.9</a:t>
            </a:r>
            <a:r>
              <a:rPr lang="zh-CN" altLang="en-US">
                <a:cs typeface="Times New Roman" pitchFamily="18" charset="0"/>
              </a:rPr>
              <a:t>）式中的等号不能对一切</a:t>
            </a:r>
            <a:r>
              <a:rPr lang="en-US" altLang="zh-CN" i="1">
                <a:cs typeface="Times New Roman" pitchFamily="18" charset="0"/>
              </a:rPr>
              <a:t>i</a:t>
            </a:r>
            <a:r>
              <a:rPr lang="zh-CN" altLang="en-US">
                <a:cs typeface="Times New Roman" pitchFamily="18" charset="0"/>
              </a:rPr>
              <a:t>，</a:t>
            </a:r>
            <a:r>
              <a:rPr lang="en-US" altLang="zh-CN" i="1">
                <a:cs typeface="Times New Roman" pitchFamily="18" charset="0"/>
              </a:rPr>
              <a:t>j</a:t>
            </a:r>
            <a:r>
              <a:rPr lang="zh-CN" altLang="en-US">
                <a:cs typeface="Times New Roman" pitchFamily="18" charset="0"/>
              </a:rPr>
              <a:t>成立，从而必有</a:t>
            </a:r>
            <a:r>
              <a:rPr lang="en-US" altLang="zh-CN">
                <a:cs typeface="Times New Roman" pitchFamily="18" charset="0"/>
              </a:rPr>
              <a:t>λ</a:t>
            </a:r>
            <a:r>
              <a:rPr lang="en-US" altLang="zh-CN" baseline="-30000">
                <a:cs typeface="Times New Roman" pitchFamily="18" charset="0"/>
              </a:rPr>
              <a:t>max</a:t>
            </a:r>
            <a:r>
              <a:rPr lang="en-US" altLang="zh-CN">
                <a:cs typeface="Times New Roman" pitchFamily="18" charset="0"/>
              </a:rPr>
              <a:t>&gt;</a:t>
            </a:r>
            <a:r>
              <a:rPr lang="en-US" altLang="zh-CN" i="1">
                <a:cs typeface="Times New Roman" pitchFamily="18" charset="0"/>
              </a:rPr>
              <a:t>n</a:t>
            </a:r>
            <a:r>
              <a:rPr lang="zh-CN" altLang="en-US">
                <a:cs typeface="Times New Roman" pitchFamily="18" charset="0"/>
              </a:rPr>
              <a:t>。</a:t>
            </a:r>
            <a:r>
              <a:rPr lang="zh-CN" altLang="en-US">
                <a:latin typeface="Arial"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80921"/>
                                        </p:tgtEl>
                                        <p:attrNameLst>
                                          <p:attrName>style.visibility</p:attrName>
                                        </p:attrNameLst>
                                      </p:cBhvr>
                                      <p:to>
                                        <p:strVal val="visible"/>
                                      </p:to>
                                    </p:set>
                                    <p:anim calcmode="lin" valueType="num">
                                      <p:cBhvr additive="base">
                                        <p:cTn id="7" dur="500" fill="hold"/>
                                        <p:tgtEl>
                                          <p:spTgt spid="80921"/>
                                        </p:tgtEl>
                                        <p:attrNameLst>
                                          <p:attrName>ppt_x</p:attrName>
                                        </p:attrNameLst>
                                      </p:cBhvr>
                                      <p:tavLst>
                                        <p:tav tm="0">
                                          <p:val>
                                            <p:strVal val="0-#ppt_w/2"/>
                                          </p:val>
                                        </p:tav>
                                        <p:tav tm="100000">
                                          <p:val>
                                            <p:strVal val="#ppt_x"/>
                                          </p:val>
                                        </p:tav>
                                      </p:tavLst>
                                    </p:anim>
                                    <p:anim calcmode="lin" valueType="num">
                                      <p:cBhvr additive="base">
                                        <p:cTn id="8" dur="500" fill="hold"/>
                                        <p:tgtEl>
                                          <p:spTgt spid="809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904"/>
                                        </p:tgtEl>
                                        <p:attrNameLst>
                                          <p:attrName>style.visibility</p:attrName>
                                        </p:attrNameLst>
                                      </p:cBhvr>
                                      <p:to>
                                        <p:strVal val="visible"/>
                                      </p:to>
                                    </p:set>
                                    <p:anim calcmode="lin" valueType="num">
                                      <p:cBhvr additive="base">
                                        <p:cTn id="13" dur="500" fill="hold"/>
                                        <p:tgtEl>
                                          <p:spTgt spid="80904"/>
                                        </p:tgtEl>
                                        <p:attrNameLst>
                                          <p:attrName>ppt_x</p:attrName>
                                        </p:attrNameLst>
                                      </p:cBhvr>
                                      <p:tavLst>
                                        <p:tav tm="0">
                                          <p:val>
                                            <p:strVal val="0-#ppt_w/2"/>
                                          </p:val>
                                        </p:tav>
                                        <p:tav tm="100000">
                                          <p:val>
                                            <p:strVal val="#ppt_x"/>
                                          </p:val>
                                        </p:tav>
                                      </p:tavLst>
                                    </p:anim>
                                    <p:anim calcmode="lin" valueType="num">
                                      <p:cBhvr additive="base">
                                        <p:cTn id="14" dur="500" fill="hold"/>
                                        <p:tgtEl>
                                          <p:spTgt spid="809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0905"/>
                                        </p:tgtEl>
                                        <p:attrNameLst>
                                          <p:attrName>style.visibility</p:attrName>
                                        </p:attrNameLst>
                                      </p:cBhvr>
                                      <p:to>
                                        <p:strVal val="visible"/>
                                      </p:to>
                                    </p:set>
                                    <p:anim calcmode="lin" valueType="num">
                                      <p:cBhvr additive="base">
                                        <p:cTn id="19" dur="500" fill="hold"/>
                                        <p:tgtEl>
                                          <p:spTgt spid="80905"/>
                                        </p:tgtEl>
                                        <p:attrNameLst>
                                          <p:attrName>ppt_x</p:attrName>
                                        </p:attrNameLst>
                                      </p:cBhvr>
                                      <p:tavLst>
                                        <p:tav tm="0">
                                          <p:val>
                                            <p:strVal val="0-#ppt_w/2"/>
                                          </p:val>
                                        </p:tav>
                                        <p:tav tm="100000">
                                          <p:val>
                                            <p:strVal val="#ppt_x"/>
                                          </p:val>
                                        </p:tav>
                                      </p:tavLst>
                                    </p:anim>
                                    <p:anim calcmode="lin" valueType="num">
                                      <p:cBhvr additive="base">
                                        <p:cTn id="20" dur="500" fill="hold"/>
                                        <p:tgtEl>
                                          <p:spTgt spid="80905"/>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80908"/>
                                        </p:tgtEl>
                                        <p:attrNameLst>
                                          <p:attrName>style.visibility</p:attrName>
                                        </p:attrNameLst>
                                      </p:cBhvr>
                                      <p:to>
                                        <p:strVal val="visible"/>
                                      </p:to>
                                    </p:set>
                                    <p:anim calcmode="lin" valueType="num">
                                      <p:cBhvr additive="base">
                                        <p:cTn id="24" dur="500" fill="hold"/>
                                        <p:tgtEl>
                                          <p:spTgt spid="80908"/>
                                        </p:tgtEl>
                                        <p:attrNameLst>
                                          <p:attrName>ppt_x</p:attrName>
                                        </p:attrNameLst>
                                      </p:cBhvr>
                                      <p:tavLst>
                                        <p:tav tm="0">
                                          <p:val>
                                            <p:strVal val="1+#ppt_w/2"/>
                                          </p:val>
                                        </p:tav>
                                        <p:tav tm="100000">
                                          <p:val>
                                            <p:strVal val="#ppt_x"/>
                                          </p:val>
                                        </p:tav>
                                      </p:tavLst>
                                    </p:anim>
                                    <p:anim calcmode="lin" valueType="num">
                                      <p:cBhvr additive="base">
                                        <p:cTn id="25" dur="500" fill="hold"/>
                                        <p:tgtEl>
                                          <p:spTgt spid="80908"/>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80918"/>
                                        </p:tgtEl>
                                        <p:attrNameLst>
                                          <p:attrName>style.visibility</p:attrName>
                                        </p:attrNameLst>
                                      </p:cBhvr>
                                      <p:to>
                                        <p:strVal val="visible"/>
                                      </p:to>
                                    </p:set>
                                    <p:anim calcmode="lin" valueType="num">
                                      <p:cBhvr additive="base">
                                        <p:cTn id="30" dur="500" fill="hold"/>
                                        <p:tgtEl>
                                          <p:spTgt spid="80918"/>
                                        </p:tgtEl>
                                        <p:attrNameLst>
                                          <p:attrName>ppt_x</p:attrName>
                                        </p:attrNameLst>
                                      </p:cBhvr>
                                      <p:tavLst>
                                        <p:tav tm="0">
                                          <p:val>
                                            <p:strVal val="0-#ppt_w/2"/>
                                          </p:val>
                                        </p:tav>
                                        <p:tav tm="100000">
                                          <p:val>
                                            <p:strVal val="#ppt_x"/>
                                          </p:val>
                                        </p:tav>
                                      </p:tavLst>
                                    </p:anim>
                                    <p:anim calcmode="lin" valueType="num">
                                      <p:cBhvr additive="base">
                                        <p:cTn id="31" dur="500" fill="hold"/>
                                        <p:tgtEl>
                                          <p:spTgt spid="80918"/>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7" presetClass="entr" presetSubtype="0" fill="hold" grpId="0" nodeType="clickEffect">
                                  <p:stCondLst>
                                    <p:cond delay="0"/>
                                  </p:stCondLst>
                                  <p:childTnLst>
                                    <p:set>
                                      <p:cBhvr>
                                        <p:cTn id="35" dur="1" fill="hold">
                                          <p:stCondLst>
                                            <p:cond delay="0"/>
                                          </p:stCondLst>
                                        </p:cTn>
                                        <p:tgtEl>
                                          <p:spTgt spid="80920"/>
                                        </p:tgtEl>
                                        <p:attrNameLst>
                                          <p:attrName>style.visibility</p:attrName>
                                        </p:attrNameLst>
                                      </p:cBhvr>
                                      <p:to>
                                        <p:strVal val="visible"/>
                                      </p:to>
                                    </p:set>
                                    <p:animEffect transition="in" filter="fade">
                                      <p:cBhvr>
                                        <p:cTn id="36" dur="1000"/>
                                        <p:tgtEl>
                                          <p:spTgt spid="80920"/>
                                        </p:tgtEl>
                                      </p:cBhvr>
                                    </p:animEffect>
                                    <p:anim calcmode="lin" valueType="num">
                                      <p:cBhvr>
                                        <p:cTn id="37" dur="1000" fill="hold"/>
                                        <p:tgtEl>
                                          <p:spTgt spid="80920"/>
                                        </p:tgtEl>
                                        <p:attrNameLst>
                                          <p:attrName>ppt_x</p:attrName>
                                        </p:attrNameLst>
                                      </p:cBhvr>
                                      <p:tavLst>
                                        <p:tav tm="0">
                                          <p:val>
                                            <p:strVal val="#ppt_x"/>
                                          </p:val>
                                        </p:tav>
                                        <p:tav tm="100000">
                                          <p:val>
                                            <p:strVal val="#ppt_x"/>
                                          </p:val>
                                        </p:tav>
                                      </p:tavLst>
                                    </p:anim>
                                    <p:anim calcmode="lin" valueType="num">
                                      <p:cBhvr>
                                        <p:cTn id="38" dur="900" decel="100000" fill="hold"/>
                                        <p:tgtEl>
                                          <p:spTgt spid="80920"/>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8092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4" grpId="0"/>
      <p:bldP spid="80908" grpId="0"/>
      <p:bldP spid="8092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5"/>
          <p:cNvSpPr>
            <a:spLocks noChangeArrowheads="1"/>
          </p:cNvSpPr>
          <p:nvPr/>
        </p:nvSpPr>
        <p:spPr bwMode="auto">
          <a:xfrm>
            <a:off x="395288" y="404813"/>
            <a:ext cx="79930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根据定理</a:t>
            </a:r>
            <a:r>
              <a:rPr lang="en-US" altLang="zh-CN">
                <a:cs typeface="Times New Roman" pitchFamily="18" charset="0"/>
              </a:rPr>
              <a:t>8.9</a:t>
            </a:r>
            <a:r>
              <a:rPr lang="zh-CN" altLang="en-US">
                <a:cs typeface="Times New Roman" pitchFamily="18" charset="0"/>
              </a:rPr>
              <a:t>，我们可以由</a:t>
            </a:r>
            <a:r>
              <a:rPr lang="en-US" altLang="zh-CN">
                <a:cs typeface="Times New Roman" pitchFamily="18" charset="0"/>
              </a:rPr>
              <a:t>λ</a:t>
            </a:r>
            <a:r>
              <a:rPr lang="en-US" altLang="zh-CN" baseline="-30000">
                <a:cs typeface="Times New Roman" pitchFamily="18" charset="0"/>
              </a:rPr>
              <a:t>max</a:t>
            </a:r>
            <a:r>
              <a:rPr lang="zh-CN" altLang="en-US">
                <a:cs typeface="Times New Roman" pitchFamily="18" charset="0"/>
              </a:rPr>
              <a:t>是否等于</a:t>
            </a:r>
            <a:r>
              <a:rPr lang="en-US" altLang="zh-CN" i="1">
                <a:cs typeface="Times New Roman" pitchFamily="18" charset="0"/>
              </a:rPr>
              <a:t>n</a:t>
            </a:r>
            <a:r>
              <a:rPr lang="zh-CN" altLang="en-US">
                <a:cs typeface="Times New Roman" pitchFamily="18" charset="0"/>
              </a:rPr>
              <a:t>来检验判断矩阵</a:t>
            </a:r>
            <a:r>
              <a:rPr lang="en-US" altLang="zh-CN">
                <a:cs typeface="Times New Roman" pitchFamily="18" charset="0"/>
              </a:rPr>
              <a:t>A</a:t>
            </a:r>
            <a:r>
              <a:rPr lang="zh-CN" altLang="en-US">
                <a:cs typeface="Times New Roman" pitchFamily="18" charset="0"/>
              </a:rPr>
              <a:t>是否为一致矩阵。由于特征根连续地依赖于</a:t>
            </a:r>
            <a:r>
              <a:rPr lang="en-US" altLang="zh-CN" i="1">
                <a:cs typeface="Times New Roman" pitchFamily="18" charset="0"/>
              </a:rPr>
              <a:t>a</a:t>
            </a:r>
            <a:r>
              <a:rPr lang="en-US" altLang="zh-CN" i="1" baseline="-30000">
                <a:cs typeface="Times New Roman" pitchFamily="18" charset="0"/>
              </a:rPr>
              <a:t>ij</a:t>
            </a:r>
            <a:r>
              <a:rPr lang="zh-CN" altLang="en-US">
                <a:cs typeface="Times New Roman" pitchFamily="18" charset="0"/>
              </a:rPr>
              <a:t>，故</a:t>
            </a:r>
            <a:r>
              <a:rPr lang="en-US" altLang="zh-CN">
                <a:cs typeface="Times New Roman" pitchFamily="18" charset="0"/>
              </a:rPr>
              <a:t>λ</a:t>
            </a:r>
            <a:r>
              <a:rPr lang="en-US" altLang="zh-CN" baseline="-30000">
                <a:cs typeface="Times New Roman" pitchFamily="18" charset="0"/>
              </a:rPr>
              <a:t>max</a:t>
            </a:r>
            <a:r>
              <a:rPr lang="zh-CN" altLang="en-US">
                <a:cs typeface="Times New Roman" pitchFamily="18" charset="0"/>
              </a:rPr>
              <a:t>比</a:t>
            </a:r>
            <a:r>
              <a:rPr lang="en-US" altLang="zh-CN" i="1">
                <a:cs typeface="Times New Roman" pitchFamily="18" charset="0"/>
              </a:rPr>
              <a:t>n</a:t>
            </a:r>
            <a:r>
              <a:rPr lang="zh-CN" altLang="en-US">
                <a:cs typeface="Times New Roman" pitchFamily="18" charset="0"/>
              </a:rPr>
              <a:t>大得越多，</a:t>
            </a:r>
            <a:r>
              <a:rPr lang="en-US" altLang="zh-CN">
                <a:cs typeface="Times New Roman" pitchFamily="18" charset="0"/>
              </a:rPr>
              <a:t>A</a:t>
            </a:r>
            <a:r>
              <a:rPr lang="zh-CN" altLang="en-US">
                <a:cs typeface="Times New Roman" pitchFamily="18" charset="0"/>
              </a:rPr>
              <a:t>的非一致性程度也就越为严重，</a:t>
            </a:r>
            <a:r>
              <a:rPr lang="en-US" altLang="zh-CN">
                <a:cs typeface="Times New Roman" pitchFamily="18" charset="0"/>
              </a:rPr>
              <a:t>λ</a:t>
            </a:r>
            <a:r>
              <a:rPr lang="en-US" altLang="zh-CN" baseline="-30000">
                <a:cs typeface="Times New Roman" pitchFamily="18" charset="0"/>
              </a:rPr>
              <a:t>max</a:t>
            </a:r>
            <a:r>
              <a:rPr lang="zh-CN" altLang="en-US">
                <a:cs typeface="Times New Roman" pitchFamily="18" charset="0"/>
              </a:rPr>
              <a:t>对应的标准化特征向量也就越不能真实地反映出</a:t>
            </a:r>
            <a:r>
              <a:rPr lang="en-US" altLang="zh-CN" i="1">
                <a:cs typeface="Times New Roman" pitchFamily="18" charset="0"/>
              </a:rPr>
              <a:t>X</a:t>
            </a:r>
            <a:r>
              <a:rPr lang="en-US" altLang="zh-CN">
                <a:cs typeface="Times New Roman" pitchFamily="18" charset="0"/>
              </a:rPr>
              <a:t>={</a:t>
            </a:r>
            <a:r>
              <a:rPr lang="en-US" altLang="zh-CN" i="1">
                <a:cs typeface="Times New Roman" pitchFamily="18" charset="0"/>
              </a:rPr>
              <a:t>x</a:t>
            </a:r>
            <a:r>
              <a:rPr lang="en-US" altLang="zh-CN" baseline="-30000">
                <a:cs typeface="Times New Roman" pitchFamily="18" charset="0"/>
              </a:rPr>
              <a:t>1</a:t>
            </a:r>
            <a:r>
              <a:rPr lang="en-US" altLang="zh-CN">
                <a:cs typeface="Times New Roman" pitchFamily="18" charset="0"/>
              </a:rPr>
              <a:t>,…,</a:t>
            </a:r>
            <a:r>
              <a:rPr lang="en-US" altLang="zh-CN" i="1">
                <a:cs typeface="Times New Roman" pitchFamily="18" charset="0"/>
              </a:rPr>
              <a:t>x</a:t>
            </a:r>
            <a:r>
              <a:rPr lang="en-US" altLang="zh-CN" i="1" baseline="-30000">
                <a:cs typeface="Times New Roman" pitchFamily="18" charset="0"/>
              </a:rPr>
              <a:t>n</a:t>
            </a:r>
            <a:r>
              <a:rPr lang="en-US" altLang="zh-CN">
                <a:cs typeface="Times New Roman" pitchFamily="18" charset="0"/>
              </a:rPr>
              <a:t>}</a:t>
            </a:r>
            <a:r>
              <a:rPr lang="zh-CN" altLang="en-US">
                <a:cs typeface="Times New Roman" pitchFamily="18" charset="0"/>
              </a:rPr>
              <a:t>在对因素</a:t>
            </a:r>
            <a:r>
              <a:rPr lang="en-US" altLang="zh-CN">
                <a:cs typeface="Times New Roman" pitchFamily="18" charset="0"/>
              </a:rPr>
              <a:t>Z</a:t>
            </a:r>
            <a:r>
              <a:rPr lang="zh-CN" altLang="en-US">
                <a:cs typeface="Times New Roman" pitchFamily="18" charset="0"/>
              </a:rPr>
              <a:t>的影响中所占的比重。因此，对决策者提供的判断矩阵有必要作一次一致性检验，以决定是否能接受它。</a:t>
            </a:r>
            <a:r>
              <a:rPr lang="zh-CN" altLang="en-US" b="0">
                <a:latin typeface="Arial" charset="0"/>
              </a:rPr>
              <a:t> </a:t>
            </a:r>
          </a:p>
        </p:txBody>
      </p:sp>
      <p:sp>
        <p:nvSpPr>
          <p:cNvPr id="81927" name="Rectangle 7"/>
          <p:cNvSpPr>
            <a:spLocks noChangeArrowheads="1"/>
          </p:cNvSpPr>
          <p:nvPr/>
        </p:nvSpPr>
        <p:spPr bwMode="auto">
          <a:xfrm>
            <a:off x="401638" y="1989138"/>
            <a:ext cx="8202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为确定多大程度的非一致性是可以允忍的，</a:t>
            </a:r>
            <a:r>
              <a:rPr lang="en-US" altLang="zh-CN">
                <a:cs typeface="Times New Roman" pitchFamily="18" charset="0"/>
              </a:rPr>
              <a:t>Saaty</a:t>
            </a:r>
            <a:r>
              <a:rPr lang="zh-CN" altLang="en-US">
                <a:cs typeface="Times New Roman" pitchFamily="18" charset="0"/>
              </a:rPr>
              <a:t>等人采用了如下办法：</a:t>
            </a:r>
          </a:p>
        </p:txBody>
      </p:sp>
      <p:sp>
        <p:nvSpPr>
          <p:cNvPr id="81930" name="Rectangle 10"/>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1933" name="Group 13"/>
          <p:cNvGrpSpPr>
            <a:grpSpLocks/>
          </p:cNvGrpSpPr>
          <p:nvPr/>
        </p:nvGrpSpPr>
        <p:grpSpPr bwMode="auto">
          <a:xfrm>
            <a:off x="447675" y="2446338"/>
            <a:ext cx="6056313" cy="695325"/>
            <a:chOff x="282" y="1562"/>
            <a:chExt cx="3815" cy="438"/>
          </a:xfrm>
        </p:grpSpPr>
        <p:sp>
          <p:nvSpPr>
            <p:cNvPr id="81928" name="Text Box 8"/>
            <p:cNvSpPr txBox="1">
              <a:spLocks noChangeArrowheads="1"/>
            </p:cNvSpPr>
            <p:nvPr/>
          </p:nvSpPr>
          <p:spPr bwMode="auto">
            <a:xfrm>
              <a:off x="282" y="1659"/>
              <a:ext cx="38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a:t>
              </a:r>
              <a:r>
                <a:rPr lang="en-US" altLang="zh-CN">
                  <a:solidFill>
                    <a:srgbClr val="000000"/>
                  </a:solidFill>
                  <a:cs typeface="Times New Roman" pitchFamily="18" charset="0"/>
                </a:rPr>
                <a:t>1</a:t>
              </a:r>
              <a:r>
                <a:rPr lang="zh-CN" altLang="en-US">
                  <a:solidFill>
                    <a:srgbClr val="000000"/>
                  </a:solidFill>
                  <a:cs typeface="Times New Roman" pitchFamily="18" charset="0"/>
                </a:rPr>
                <a:t>）求出                           ，称</a:t>
              </a:r>
              <a:r>
                <a:rPr lang="en-US" altLang="zh-CN" i="1">
                  <a:solidFill>
                    <a:srgbClr val="000000"/>
                  </a:solidFill>
                  <a:cs typeface="Times New Roman" pitchFamily="18" charset="0"/>
                </a:rPr>
                <a:t>CI</a:t>
              </a:r>
              <a:r>
                <a:rPr lang="zh-CN" altLang="en-US">
                  <a:solidFill>
                    <a:srgbClr val="000000"/>
                  </a:solidFill>
                  <a:cs typeface="Times New Roman" pitchFamily="18" charset="0"/>
                </a:rPr>
                <a:t>为</a:t>
              </a:r>
              <a:r>
                <a:rPr lang="en-US" altLang="zh-CN">
                  <a:solidFill>
                    <a:srgbClr val="000000"/>
                  </a:solidFill>
                  <a:cs typeface="Times New Roman" pitchFamily="18" charset="0"/>
                </a:rPr>
                <a:t>A</a:t>
              </a:r>
              <a:r>
                <a:rPr lang="zh-CN" altLang="en-US">
                  <a:solidFill>
                    <a:srgbClr val="000000"/>
                  </a:solidFill>
                  <a:cs typeface="Times New Roman" pitchFamily="18" charset="0"/>
                </a:rPr>
                <a:t>的一致性指标。</a:t>
              </a:r>
            </a:p>
          </p:txBody>
        </p:sp>
        <p:graphicFrame>
          <p:nvGraphicFramePr>
            <p:cNvPr id="81929" name="Object 9"/>
            <p:cNvGraphicFramePr>
              <a:graphicFrameLocks noChangeAspect="1"/>
            </p:cNvGraphicFramePr>
            <p:nvPr/>
          </p:nvGraphicFramePr>
          <p:xfrm>
            <a:off x="1111" y="1562"/>
            <a:ext cx="952" cy="438"/>
          </p:xfrm>
          <a:graphic>
            <a:graphicData uri="http://schemas.openxmlformats.org/presentationml/2006/ole">
              <mc:AlternateContent xmlns:mc="http://schemas.openxmlformats.org/markup-compatibility/2006">
                <mc:Choice xmlns:v="urn:schemas-microsoft-com:vml" Requires="v">
                  <p:oleObj spid="_x0000_s81934" r:id="rId3" imgW="850531" imgH="393529" progId="Equation.DSMT4">
                    <p:embed/>
                  </p:oleObj>
                </mc:Choice>
                <mc:Fallback>
                  <p:oleObj r:id="rId3" imgW="850531" imgH="393529"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 y="1562"/>
                          <a:ext cx="952" cy="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1932" name="Rectangle 12"/>
          <p:cNvSpPr>
            <a:spLocks noChangeArrowheads="1"/>
          </p:cNvSpPr>
          <p:nvPr/>
        </p:nvSpPr>
        <p:spPr bwMode="auto">
          <a:xfrm>
            <a:off x="466725" y="3213100"/>
            <a:ext cx="806608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容易看出，当且仅当</a:t>
            </a:r>
            <a:r>
              <a:rPr lang="en-US" altLang="zh-CN">
                <a:cs typeface="Times New Roman" pitchFamily="18" charset="0"/>
              </a:rPr>
              <a:t>A</a:t>
            </a:r>
            <a:r>
              <a:rPr lang="zh-CN" altLang="en-US">
                <a:cs typeface="Times New Roman" pitchFamily="18" charset="0"/>
              </a:rPr>
              <a:t>为一致矩阵时，</a:t>
            </a:r>
            <a:r>
              <a:rPr lang="en-US" altLang="zh-CN" i="1">
                <a:cs typeface="Times New Roman" pitchFamily="18" charset="0"/>
              </a:rPr>
              <a:t>CI</a:t>
            </a:r>
            <a:r>
              <a:rPr lang="en-US" altLang="zh-CN">
                <a:cs typeface="Times New Roman" pitchFamily="18" charset="0"/>
              </a:rPr>
              <a:t> = 0</a:t>
            </a:r>
            <a:r>
              <a:rPr lang="zh-CN" altLang="en-US">
                <a:cs typeface="Times New Roman" pitchFamily="18" charset="0"/>
              </a:rPr>
              <a:t>。</a:t>
            </a:r>
            <a:r>
              <a:rPr lang="en-US" altLang="zh-CN" i="1">
                <a:cs typeface="Times New Roman" pitchFamily="18" charset="0"/>
              </a:rPr>
              <a:t>CI</a:t>
            </a:r>
            <a:r>
              <a:rPr lang="zh-CN" altLang="en-US">
                <a:cs typeface="Times New Roman" pitchFamily="18" charset="0"/>
              </a:rPr>
              <a:t>的值越大，</a:t>
            </a:r>
            <a:r>
              <a:rPr lang="en-US" altLang="zh-CN">
                <a:cs typeface="Times New Roman" pitchFamily="18" charset="0"/>
              </a:rPr>
              <a:t>A</a:t>
            </a:r>
            <a:r>
              <a:rPr lang="zh-CN" altLang="en-US">
                <a:cs typeface="Times New Roman" pitchFamily="18" charset="0"/>
              </a:rPr>
              <a:t>的非一致性越严重。利用线性代数知识可以证明，</a:t>
            </a:r>
            <a:r>
              <a:rPr lang="en-US" altLang="zh-CN">
                <a:cs typeface="Times New Roman" pitchFamily="18" charset="0"/>
              </a:rPr>
              <a:t>A</a:t>
            </a:r>
            <a:r>
              <a:rPr lang="zh-CN" altLang="en-US">
                <a:cs typeface="Times New Roman" pitchFamily="18" charset="0"/>
              </a:rPr>
              <a:t>的</a:t>
            </a:r>
            <a:r>
              <a:rPr lang="en-US" altLang="zh-CN" i="1">
                <a:cs typeface="Times New Roman" pitchFamily="18" charset="0"/>
              </a:rPr>
              <a:t>n</a:t>
            </a:r>
            <a:r>
              <a:rPr lang="zh-CN" altLang="en-US">
                <a:cs typeface="Times New Roman" pitchFamily="18" charset="0"/>
              </a:rPr>
              <a:t>个特征根之和等于其对角线元素之和（即</a:t>
            </a:r>
            <a:r>
              <a:rPr lang="en-US" altLang="zh-CN" i="1">
                <a:cs typeface="Times New Roman" pitchFamily="18" charset="0"/>
              </a:rPr>
              <a:t>n</a:t>
            </a:r>
            <a:r>
              <a:rPr lang="zh-CN" altLang="en-US">
                <a:cs typeface="Times New Roman" pitchFamily="18" charset="0"/>
              </a:rPr>
              <a:t>）故</a:t>
            </a:r>
            <a:r>
              <a:rPr lang="en-US" altLang="zh-CN" i="1">
                <a:cs typeface="Times New Roman" pitchFamily="18" charset="0"/>
              </a:rPr>
              <a:t>CI</a:t>
            </a:r>
            <a:r>
              <a:rPr lang="zh-CN" altLang="en-US">
                <a:cs typeface="Times New Roman" pitchFamily="18" charset="0"/>
              </a:rPr>
              <a:t>事实上是</a:t>
            </a:r>
            <a:r>
              <a:rPr lang="en-US" altLang="zh-CN">
                <a:cs typeface="Times New Roman" pitchFamily="18" charset="0"/>
              </a:rPr>
              <a:t>A</a:t>
            </a:r>
            <a:r>
              <a:rPr lang="zh-CN" altLang="en-US">
                <a:cs typeface="Times New Roman" pitchFamily="18" charset="0"/>
              </a:rPr>
              <a:t>的除</a:t>
            </a:r>
            <a:r>
              <a:rPr lang="en-US" altLang="zh-CN">
                <a:cs typeface="Times New Roman" pitchFamily="18" charset="0"/>
              </a:rPr>
              <a:t>λ</a:t>
            </a:r>
            <a:r>
              <a:rPr lang="en-US" altLang="zh-CN" baseline="-30000">
                <a:cs typeface="Times New Roman" pitchFamily="18" charset="0"/>
              </a:rPr>
              <a:t>max</a:t>
            </a:r>
            <a:r>
              <a:rPr lang="zh-CN" altLang="en-US">
                <a:cs typeface="Times New Roman" pitchFamily="18" charset="0"/>
              </a:rPr>
              <a:t>以外其余</a:t>
            </a:r>
            <a:r>
              <a:rPr lang="en-US" altLang="zh-CN" i="1">
                <a:cs typeface="Times New Roman" pitchFamily="18" charset="0"/>
              </a:rPr>
              <a:t>n</a:t>
            </a:r>
            <a:r>
              <a:rPr lang="zh-CN" altLang="en-US">
                <a:cs typeface="Times New Roman" pitchFamily="18" charset="0"/>
              </a:rPr>
              <a:t>－</a:t>
            </a:r>
            <a:r>
              <a:rPr lang="en-US" altLang="zh-CN">
                <a:cs typeface="Times New Roman" pitchFamily="18" charset="0"/>
              </a:rPr>
              <a:t>1</a:t>
            </a:r>
            <a:r>
              <a:rPr lang="zh-CN" altLang="en-US">
                <a:cs typeface="Times New Roman" pitchFamily="18" charset="0"/>
              </a:rPr>
              <a:t>个特征根的平均值的绝对值。若</a:t>
            </a:r>
            <a:r>
              <a:rPr lang="en-US" altLang="zh-CN">
                <a:cs typeface="Times New Roman" pitchFamily="18" charset="0"/>
              </a:rPr>
              <a:t>A</a:t>
            </a:r>
            <a:r>
              <a:rPr lang="zh-CN" altLang="en-US">
                <a:cs typeface="Times New Roman" pitchFamily="18" charset="0"/>
              </a:rPr>
              <a:t>是一致矩阵，其余</a:t>
            </a:r>
            <a:r>
              <a:rPr lang="en-US" altLang="zh-CN" i="1">
                <a:cs typeface="Times New Roman" pitchFamily="18" charset="0"/>
              </a:rPr>
              <a:t>n</a:t>
            </a:r>
            <a:r>
              <a:rPr lang="zh-CN" altLang="en-US">
                <a:cs typeface="Times New Roman" pitchFamily="18" charset="0"/>
              </a:rPr>
              <a:t>－</a:t>
            </a:r>
            <a:r>
              <a:rPr lang="en-US" altLang="zh-CN">
                <a:cs typeface="Times New Roman" pitchFamily="18" charset="0"/>
              </a:rPr>
              <a:t>1</a:t>
            </a:r>
            <a:r>
              <a:rPr lang="zh-CN" altLang="en-US">
                <a:cs typeface="Times New Roman" pitchFamily="18" charset="0"/>
              </a:rPr>
              <a:t>个特征根均为零，故</a:t>
            </a:r>
            <a:r>
              <a:rPr lang="en-US" altLang="zh-CN" i="1">
                <a:cs typeface="Times New Roman" pitchFamily="18" charset="0"/>
              </a:rPr>
              <a:t>CI</a:t>
            </a:r>
            <a:r>
              <a:rPr lang="en-US" altLang="zh-CN">
                <a:cs typeface="Times New Roman" pitchFamily="18" charset="0"/>
              </a:rPr>
              <a:t>=0</a:t>
            </a:r>
            <a:r>
              <a:rPr lang="zh-CN" altLang="en-US">
                <a:cs typeface="Times New Roman" pitchFamily="18" charset="0"/>
              </a:rPr>
              <a:t>；否则，</a:t>
            </a:r>
            <a:r>
              <a:rPr lang="en-US" altLang="zh-CN" i="1">
                <a:cs typeface="Times New Roman" pitchFamily="18" charset="0"/>
              </a:rPr>
              <a:t>CI</a:t>
            </a:r>
            <a:r>
              <a:rPr lang="en-US" altLang="zh-CN">
                <a:cs typeface="Times New Roman" pitchFamily="18" charset="0"/>
              </a:rPr>
              <a:t>&gt;0</a:t>
            </a:r>
            <a:r>
              <a:rPr lang="zh-CN" altLang="en-US">
                <a:cs typeface="Times New Roman" pitchFamily="18" charset="0"/>
              </a:rPr>
              <a:t>，其值随</a:t>
            </a:r>
            <a:r>
              <a:rPr lang="en-US" altLang="zh-CN">
                <a:cs typeface="Times New Roman" pitchFamily="18" charset="0"/>
              </a:rPr>
              <a:t>A</a:t>
            </a:r>
            <a:r>
              <a:rPr lang="zh-CN" altLang="en-US">
                <a:cs typeface="Times New Roman" pitchFamily="18" charset="0"/>
              </a:rPr>
              <a:t>非一致性程度的加重而连续地增大。当</a:t>
            </a:r>
            <a:r>
              <a:rPr lang="en-US" altLang="zh-CN" i="1">
                <a:cs typeface="Times New Roman" pitchFamily="18" charset="0"/>
              </a:rPr>
              <a:t>CI</a:t>
            </a:r>
            <a:r>
              <a:rPr lang="zh-CN" altLang="en-US">
                <a:cs typeface="Times New Roman" pitchFamily="18" charset="0"/>
              </a:rPr>
              <a:t>略大于零时（对应地，</a:t>
            </a:r>
            <a:r>
              <a:rPr lang="en-US" altLang="zh-CN">
                <a:cs typeface="Times New Roman" pitchFamily="18" charset="0"/>
              </a:rPr>
              <a:t>λ</a:t>
            </a:r>
            <a:r>
              <a:rPr lang="en-US" altLang="zh-CN" baseline="-30000">
                <a:cs typeface="Times New Roman" pitchFamily="18" charset="0"/>
              </a:rPr>
              <a:t>max</a:t>
            </a:r>
            <a:r>
              <a:rPr lang="zh-CN" altLang="en-US">
                <a:cs typeface="Times New Roman" pitchFamily="18" charset="0"/>
              </a:rPr>
              <a:t>稍大于</a:t>
            </a:r>
            <a:r>
              <a:rPr lang="en-US" altLang="zh-CN" i="1">
                <a:cs typeface="Times New Roman" pitchFamily="18" charset="0"/>
              </a:rPr>
              <a:t>n</a:t>
            </a:r>
            <a:r>
              <a:rPr lang="zh-CN" altLang="en-US">
                <a:cs typeface="Times New Roman" pitchFamily="18" charset="0"/>
              </a:rPr>
              <a:t>），</a:t>
            </a:r>
            <a:r>
              <a:rPr lang="en-US" altLang="zh-CN">
                <a:cs typeface="Times New Roman" pitchFamily="18" charset="0"/>
              </a:rPr>
              <a:t>A</a:t>
            </a:r>
            <a:r>
              <a:rPr lang="zh-CN" altLang="en-US">
                <a:cs typeface="Times New Roman" pitchFamily="18" charset="0"/>
              </a:rPr>
              <a:t>具有较为满意的一致性；否则，</a:t>
            </a:r>
            <a:r>
              <a:rPr lang="en-US" altLang="zh-CN">
                <a:cs typeface="Times New Roman" pitchFamily="18" charset="0"/>
              </a:rPr>
              <a:t>A</a:t>
            </a:r>
            <a:r>
              <a:rPr lang="zh-CN" altLang="en-US">
                <a:cs typeface="Times New Roman" pitchFamily="18" charset="0"/>
              </a:rPr>
              <a:t>的一致性就较差。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25"/>
                                        </p:tgtEl>
                                        <p:attrNameLst>
                                          <p:attrName>style.visibility</p:attrName>
                                        </p:attrNameLst>
                                      </p:cBhvr>
                                      <p:to>
                                        <p:strVal val="visible"/>
                                      </p:to>
                                    </p:set>
                                    <p:anim calcmode="lin" valueType="num">
                                      <p:cBhvr additive="base">
                                        <p:cTn id="7" dur="500" fill="hold"/>
                                        <p:tgtEl>
                                          <p:spTgt spid="81925"/>
                                        </p:tgtEl>
                                        <p:attrNameLst>
                                          <p:attrName>ppt_x</p:attrName>
                                        </p:attrNameLst>
                                      </p:cBhvr>
                                      <p:tavLst>
                                        <p:tav tm="0">
                                          <p:val>
                                            <p:strVal val="0-#ppt_w/2"/>
                                          </p:val>
                                        </p:tav>
                                        <p:tav tm="100000">
                                          <p:val>
                                            <p:strVal val="#ppt_x"/>
                                          </p:val>
                                        </p:tav>
                                      </p:tavLst>
                                    </p:anim>
                                    <p:anim calcmode="lin" valueType="num">
                                      <p:cBhvr additive="base">
                                        <p:cTn id="8" dur="500" fill="hold"/>
                                        <p:tgtEl>
                                          <p:spTgt spid="819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7"/>
                                        </p:tgtEl>
                                        <p:attrNameLst>
                                          <p:attrName>style.visibility</p:attrName>
                                        </p:attrNameLst>
                                      </p:cBhvr>
                                      <p:to>
                                        <p:strVal val="visible"/>
                                      </p:to>
                                    </p:set>
                                    <p:anim calcmode="lin" valueType="num">
                                      <p:cBhvr additive="base">
                                        <p:cTn id="13" dur="500" fill="hold"/>
                                        <p:tgtEl>
                                          <p:spTgt spid="81927"/>
                                        </p:tgtEl>
                                        <p:attrNameLst>
                                          <p:attrName>ppt_x</p:attrName>
                                        </p:attrNameLst>
                                      </p:cBhvr>
                                      <p:tavLst>
                                        <p:tav tm="0">
                                          <p:val>
                                            <p:strVal val="#ppt_x"/>
                                          </p:val>
                                        </p:tav>
                                        <p:tav tm="100000">
                                          <p:val>
                                            <p:strVal val="#ppt_x"/>
                                          </p:val>
                                        </p:tav>
                                      </p:tavLst>
                                    </p:anim>
                                    <p:anim calcmode="lin" valueType="num">
                                      <p:cBhvr additive="base">
                                        <p:cTn id="14" dur="500" fill="hold"/>
                                        <p:tgtEl>
                                          <p:spTgt spid="8192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1933"/>
                                        </p:tgtEl>
                                        <p:attrNameLst>
                                          <p:attrName>style.visibility</p:attrName>
                                        </p:attrNameLst>
                                      </p:cBhvr>
                                      <p:to>
                                        <p:strVal val="visible"/>
                                      </p:to>
                                    </p:set>
                                    <p:anim calcmode="lin" valueType="num">
                                      <p:cBhvr additive="base">
                                        <p:cTn id="19" dur="500" fill="hold"/>
                                        <p:tgtEl>
                                          <p:spTgt spid="81933"/>
                                        </p:tgtEl>
                                        <p:attrNameLst>
                                          <p:attrName>ppt_x</p:attrName>
                                        </p:attrNameLst>
                                      </p:cBhvr>
                                      <p:tavLst>
                                        <p:tav tm="0">
                                          <p:val>
                                            <p:strVal val="0-#ppt_w/2"/>
                                          </p:val>
                                        </p:tav>
                                        <p:tav tm="100000">
                                          <p:val>
                                            <p:strVal val="#ppt_x"/>
                                          </p:val>
                                        </p:tav>
                                      </p:tavLst>
                                    </p:anim>
                                    <p:anim calcmode="lin" valueType="num">
                                      <p:cBhvr additive="base">
                                        <p:cTn id="20" dur="500" fill="hold"/>
                                        <p:tgtEl>
                                          <p:spTgt spid="8193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32"/>
                                        </p:tgtEl>
                                        <p:attrNameLst>
                                          <p:attrName>style.visibility</p:attrName>
                                        </p:attrNameLst>
                                      </p:cBhvr>
                                      <p:to>
                                        <p:strVal val="visible"/>
                                      </p:to>
                                    </p:set>
                                    <p:anim calcmode="lin" valueType="num">
                                      <p:cBhvr additive="base">
                                        <p:cTn id="25" dur="500" fill="hold"/>
                                        <p:tgtEl>
                                          <p:spTgt spid="81932"/>
                                        </p:tgtEl>
                                        <p:attrNameLst>
                                          <p:attrName>ppt_x</p:attrName>
                                        </p:attrNameLst>
                                      </p:cBhvr>
                                      <p:tavLst>
                                        <p:tav tm="0">
                                          <p:val>
                                            <p:strVal val="#ppt_x"/>
                                          </p:val>
                                        </p:tav>
                                        <p:tav tm="100000">
                                          <p:val>
                                            <p:strVal val="#ppt_x"/>
                                          </p:val>
                                        </p:tav>
                                      </p:tavLst>
                                    </p:anim>
                                    <p:anim calcmode="lin" valueType="num">
                                      <p:cBhvr additive="base">
                                        <p:cTn id="26" dur="500" fill="hold"/>
                                        <p:tgtEl>
                                          <p:spTgt spid="81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P spid="81927" grpId="0"/>
      <p:bldP spid="8193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0" name="Rectangle 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2951" name="Group 7"/>
          <p:cNvGrpSpPr>
            <a:grpSpLocks/>
          </p:cNvGrpSpPr>
          <p:nvPr/>
        </p:nvGrpSpPr>
        <p:grpSpPr bwMode="auto">
          <a:xfrm>
            <a:off x="395288" y="373063"/>
            <a:ext cx="8353425" cy="1628775"/>
            <a:chOff x="249" y="235"/>
            <a:chExt cx="5262" cy="1026"/>
          </a:xfrm>
        </p:grpSpPr>
        <p:sp>
          <p:nvSpPr>
            <p:cNvPr id="82948" name="Text Box 4"/>
            <p:cNvSpPr txBox="1">
              <a:spLocks noChangeArrowheads="1"/>
            </p:cNvSpPr>
            <p:nvPr/>
          </p:nvSpPr>
          <p:spPr bwMode="auto">
            <a:xfrm>
              <a:off x="249" y="235"/>
              <a:ext cx="5262"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a:t>
              </a:r>
              <a:r>
                <a:rPr lang="en-US" altLang="zh-CN">
                  <a:solidFill>
                    <a:srgbClr val="000000"/>
                  </a:solidFill>
                  <a:cs typeface="Times New Roman" pitchFamily="18" charset="0"/>
                </a:rPr>
                <a:t>2</a:t>
              </a:r>
              <a:r>
                <a:rPr lang="zh-CN" altLang="en-US">
                  <a:solidFill>
                    <a:srgbClr val="000000"/>
                  </a:solidFill>
                  <a:cs typeface="Times New Roman" pitchFamily="18" charset="0"/>
                </a:rPr>
                <a:t>）上面定义的</a:t>
              </a:r>
              <a:r>
                <a:rPr lang="en-US" altLang="zh-CN" i="1">
                  <a:solidFill>
                    <a:srgbClr val="000000"/>
                  </a:solidFill>
                  <a:cs typeface="Times New Roman" pitchFamily="18" charset="0"/>
                </a:rPr>
                <a:t>CI</a:t>
              </a:r>
              <a:r>
                <a:rPr lang="zh-CN" altLang="en-US">
                  <a:solidFill>
                    <a:srgbClr val="000000"/>
                  </a:solidFill>
                  <a:cs typeface="Times New Roman" pitchFamily="18" charset="0"/>
                </a:rPr>
                <a:t>值虽然能反映出非一致性的严重程度，但仍未能指明该非一致性是否应当被认为是可以允许的。事实上，我们还需要一个度量标准。为此，</a:t>
              </a:r>
              <a:r>
                <a:rPr lang="en-US" altLang="zh-CN">
                  <a:solidFill>
                    <a:srgbClr val="000000"/>
                  </a:solidFill>
                  <a:cs typeface="Times New Roman" pitchFamily="18" charset="0"/>
                </a:rPr>
                <a:t>Saaty</a:t>
              </a:r>
              <a:r>
                <a:rPr lang="zh-CN" altLang="en-US">
                  <a:solidFill>
                    <a:srgbClr val="000000"/>
                  </a:solidFill>
                  <a:cs typeface="Times New Roman" pitchFamily="18" charset="0"/>
                </a:rPr>
                <a:t>等人又研究了他们认为最不一致的矩阵</a:t>
              </a:r>
              <a:r>
                <a:rPr lang="en-US" altLang="zh-CN">
                  <a:solidFill>
                    <a:srgbClr val="000000"/>
                  </a:solidFill>
                  <a:cs typeface="Times New Roman" pitchFamily="18" charset="0"/>
                </a:rPr>
                <a:t>——</a:t>
              </a:r>
              <a:r>
                <a:rPr lang="zh-CN" altLang="en-US">
                  <a:solidFill>
                    <a:srgbClr val="000000"/>
                  </a:solidFill>
                  <a:cs typeface="Times New Roman" pitchFamily="18" charset="0"/>
                </a:rPr>
                <a:t>用从</a:t>
              </a:r>
              <a:r>
                <a:rPr lang="en-US" altLang="zh-CN">
                  <a:solidFill>
                    <a:srgbClr val="000000"/>
                  </a:solidFill>
                  <a:cs typeface="Times New Roman" pitchFamily="18" charset="0"/>
                </a:rPr>
                <a:t>1~9</a:t>
              </a:r>
              <a:r>
                <a:rPr lang="zh-CN" altLang="en-US">
                  <a:solidFill>
                    <a:srgbClr val="000000"/>
                  </a:solidFill>
                  <a:cs typeface="Times New Roman" pitchFamily="18" charset="0"/>
                </a:rPr>
                <a:t>及其倒数中随机抽取的数字构造的正互反矩阵，取充分大的子样，求得最大特征根的平均值       ，       并定义</a:t>
              </a:r>
            </a:p>
          </p:txBody>
        </p:sp>
        <p:graphicFrame>
          <p:nvGraphicFramePr>
            <p:cNvPr id="82949" name="Object 5"/>
            <p:cNvGraphicFramePr>
              <a:graphicFrameLocks noChangeAspect="1"/>
            </p:cNvGraphicFramePr>
            <p:nvPr/>
          </p:nvGraphicFramePr>
          <p:xfrm>
            <a:off x="1836" y="998"/>
            <a:ext cx="318" cy="263"/>
          </p:xfrm>
          <a:graphic>
            <a:graphicData uri="http://schemas.openxmlformats.org/presentationml/2006/ole">
              <mc:AlternateContent xmlns:mc="http://schemas.openxmlformats.org/markup-compatibility/2006">
                <mc:Choice xmlns:v="urn:schemas-microsoft-com:vml" Requires="v">
                  <p:oleObj spid="_x0000_s163840" r:id="rId3" imgW="279400" imgH="228600" progId="Equation.DSMT4">
                    <p:embed/>
                  </p:oleObj>
                </mc:Choice>
                <mc:Fallback>
                  <p:oleObj r:id="rId3" imgW="2794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 y="998"/>
                          <a:ext cx="318"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2953"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2952" name="Object 8"/>
          <p:cNvGraphicFramePr>
            <a:graphicFrameLocks noChangeAspect="1"/>
          </p:cNvGraphicFramePr>
          <p:nvPr/>
        </p:nvGraphicFramePr>
        <p:xfrm>
          <a:off x="2987675" y="2133600"/>
          <a:ext cx="1655763" cy="762000"/>
        </p:xfrm>
        <a:graphic>
          <a:graphicData uri="http://schemas.openxmlformats.org/presentationml/2006/ole">
            <mc:AlternateContent xmlns:mc="http://schemas.openxmlformats.org/markup-compatibility/2006">
              <mc:Choice xmlns:v="urn:schemas-microsoft-com:vml" Requires="v">
                <p:oleObj spid="_x0000_s163841" r:id="rId5" imgW="850531" imgH="393529" progId="Equation.DSMT4">
                  <p:embed/>
                </p:oleObj>
              </mc:Choice>
              <mc:Fallback>
                <p:oleObj r:id="rId5" imgW="850531" imgH="393529"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2133600"/>
                        <a:ext cx="165576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5" name="Rectangle 11"/>
          <p:cNvSpPr>
            <a:spLocks noChangeArrowheads="1"/>
          </p:cNvSpPr>
          <p:nvPr/>
        </p:nvSpPr>
        <p:spPr bwMode="auto">
          <a:xfrm>
            <a:off x="539750" y="3068638"/>
            <a:ext cx="3519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称</a:t>
            </a:r>
            <a:r>
              <a:rPr lang="en-US" altLang="zh-CN" i="1">
                <a:cs typeface="Times New Roman" pitchFamily="18" charset="0"/>
              </a:rPr>
              <a:t>RI</a:t>
            </a:r>
            <a:r>
              <a:rPr lang="zh-CN" altLang="en-US">
                <a:cs typeface="Times New Roman" pitchFamily="18" charset="0"/>
              </a:rPr>
              <a:t>为平均随机一致性指标。</a:t>
            </a:r>
          </a:p>
        </p:txBody>
      </p:sp>
      <p:sp>
        <p:nvSpPr>
          <p:cNvPr id="82957" name="Rectangle 13"/>
          <p:cNvSpPr>
            <a:spLocks noChangeArrowheads="1"/>
          </p:cNvSpPr>
          <p:nvPr/>
        </p:nvSpPr>
        <p:spPr bwMode="auto">
          <a:xfrm>
            <a:off x="515938" y="3573463"/>
            <a:ext cx="6000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对</a:t>
            </a:r>
            <a:r>
              <a:rPr lang="en-US" altLang="zh-CN" i="1">
                <a:cs typeface="Times New Roman" pitchFamily="18" charset="0"/>
              </a:rPr>
              <a:t>n</a:t>
            </a:r>
            <a:r>
              <a:rPr lang="en-US" altLang="zh-CN">
                <a:cs typeface="Times New Roman" pitchFamily="18" charset="0"/>
              </a:rPr>
              <a:t> =1,…,11,</a:t>
            </a:r>
            <a:r>
              <a:rPr lang="zh-CN" altLang="en-US">
                <a:cs typeface="Times New Roman" pitchFamily="18" charset="0"/>
              </a:rPr>
              <a:t>，</a:t>
            </a:r>
            <a:r>
              <a:rPr lang="en-US" altLang="zh-CN">
                <a:cs typeface="Times New Roman" pitchFamily="18" charset="0"/>
              </a:rPr>
              <a:t>Saaty</a:t>
            </a:r>
            <a:r>
              <a:rPr lang="zh-CN" altLang="en-US">
                <a:cs typeface="Times New Roman" pitchFamily="18" charset="0"/>
              </a:rPr>
              <a:t>给出了</a:t>
            </a:r>
            <a:r>
              <a:rPr lang="en-US" altLang="zh-CN" i="1">
                <a:cs typeface="Times New Roman" pitchFamily="18" charset="0"/>
              </a:rPr>
              <a:t>RI</a:t>
            </a:r>
            <a:r>
              <a:rPr lang="zh-CN" altLang="en-US">
                <a:cs typeface="Times New Roman" pitchFamily="18" charset="0"/>
              </a:rPr>
              <a:t>的值，如表</a:t>
            </a:r>
            <a:r>
              <a:rPr lang="en-US" altLang="zh-CN">
                <a:cs typeface="Times New Roman" pitchFamily="18" charset="0"/>
              </a:rPr>
              <a:t>8.10</a:t>
            </a:r>
            <a:r>
              <a:rPr lang="zh-CN" altLang="en-US">
                <a:cs typeface="Times New Roman" pitchFamily="18" charset="0"/>
              </a:rPr>
              <a:t>所示。</a:t>
            </a:r>
          </a:p>
        </p:txBody>
      </p:sp>
      <p:sp>
        <p:nvSpPr>
          <p:cNvPr id="82959" name="Rectangle 15"/>
          <p:cNvSpPr>
            <a:spLocks noChangeArrowheads="1"/>
          </p:cNvSpPr>
          <p:nvPr/>
        </p:nvSpPr>
        <p:spPr bwMode="auto">
          <a:xfrm>
            <a:off x="539750" y="4005263"/>
            <a:ext cx="1158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表</a:t>
            </a:r>
            <a:r>
              <a:rPr lang="en-US" altLang="zh-CN">
                <a:cs typeface="Times New Roman" pitchFamily="18" charset="0"/>
              </a:rPr>
              <a:t>8.10</a:t>
            </a:r>
          </a:p>
        </p:txBody>
      </p:sp>
      <p:graphicFrame>
        <p:nvGraphicFramePr>
          <p:cNvPr id="83107" name="Group 163"/>
          <p:cNvGraphicFramePr>
            <a:graphicFrameLocks noGrp="1"/>
          </p:cNvGraphicFramePr>
          <p:nvPr/>
        </p:nvGraphicFramePr>
        <p:xfrm>
          <a:off x="827088" y="4581525"/>
          <a:ext cx="7058025" cy="669925"/>
        </p:xfrm>
        <a:graphic>
          <a:graphicData uri="http://schemas.openxmlformats.org/drawingml/2006/table">
            <a:tbl>
              <a:tblPr/>
              <a:tblGrid>
                <a:gridCol w="588962"/>
                <a:gridCol w="587375"/>
                <a:gridCol w="588963"/>
                <a:gridCol w="587375"/>
                <a:gridCol w="588962"/>
                <a:gridCol w="587375"/>
                <a:gridCol w="588963"/>
                <a:gridCol w="587375"/>
                <a:gridCol w="588962"/>
                <a:gridCol w="587375"/>
                <a:gridCol w="588963"/>
                <a:gridCol w="587375"/>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RI</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0.58</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0.90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1.49</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82951"/>
                                        </p:tgtEl>
                                        <p:attrNameLst>
                                          <p:attrName>style.visibility</p:attrName>
                                        </p:attrNameLst>
                                      </p:cBhvr>
                                      <p:to>
                                        <p:strVal val="visible"/>
                                      </p:to>
                                    </p:set>
                                    <p:anim calcmode="lin" valueType="num">
                                      <p:cBhvr additive="base">
                                        <p:cTn id="7" dur="500" fill="hold"/>
                                        <p:tgtEl>
                                          <p:spTgt spid="82951"/>
                                        </p:tgtEl>
                                        <p:attrNameLst>
                                          <p:attrName>ppt_x</p:attrName>
                                        </p:attrNameLst>
                                      </p:cBhvr>
                                      <p:tavLst>
                                        <p:tav tm="0">
                                          <p:val>
                                            <p:strVal val="0-#ppt_w/2"/>
                                          </p:val>
                                        </p:tav>
                                        <p:tav tm="100000">
                                          <p:val>
                                            <p:strVal val="#ppt_x"/>
                                          </p:val>
                                        </p:tav>
                                      </p:tavLst>
                                    </p:anim>
                                    <p:anim calcmode="lin" valueType="num">
                                      <p:cBhvr additive="base">
                                        <p:cTn id="8" dur="500" fill="hold"/>
                                        <p:tgtEl>
                                          <p:spTgt spid="829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2952"/>
                                        </p:tgtEl>
                                        <p:attrNameLst>
                                          <p:attrName>style.visibility</p:attrName>
                                        </p:attrNameLst>
                                      </p:cBhvr>
                                      <p:to>
                                        <p:strVal val="visible"/>
                                      </p:to>
                                    </p:set>
                                    <p:anim calcmode="lin" valueType="num">
                                      <p:cBhvr additive="base">
                                        <p:cTn id="13" dur="500" fill="hold"/>
                                        <p:tgtEl>
                                          <p:spTgt spid="82952"/>
                                        </p:tgtEl>
                                        <p:attrNameLst>
                                          <p:attrName>ppt_x</p:attrName>
                                        </p:attrNameLst>
                                      </p:cBhvr>
                                      <p:tavLst>
                                        <p:tav tm="0">
                                          <p:val>
                                            <p:strVal val="0-#ppt_w/2"/>
                                          </p:val>
                                        </p:tav>
                                        <p:tav tm="100000">
                                          <p:val>
                                            <p:strVal val="#ppt_x"/>
                                          </p:val>
                                        </p:tav>
                                      </p:tavLst>
                                    </p:anim>
                                    <p:anim calcmode="lin" valueType="num">
                                      <p:cBhvr additive="base">
                                        <p:cTn id="14" dur="500" fill="hold"/>
                                        <p:tgtEl>
                                          <p:spTgt spid="829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55"/>
                                        </p:tgtEl>
                                        <p:attrNameLst>
                                          <p:attrName>style.visibility</p:attrName>
                                        </p:attrNameLst>
                                      </p:cBhvr>
                                      <p:to>
                                        <p:strVal val="visible"/>
                                      </p:to>
                                    </p:set>
                                    <p:anim calcmode="lin" valueType="num">
                                      <p:cBhvr additive="base">
                                        <p:cTn id="19" dur="500" fill="hold"/>
                                        <p:tgtEl>
                                          <p:spTgt spid="82955"/>
                                        </p:tgtEl>
                                        <p:attrNameLst>
                                          <p:attrName>ppt_x</p:attrName>
                                        </p:attrNameLst>
                                      </p:cBhvr>
                                      <p:tavLst>
                                        <p:tav tm="0">
                                          <p:val>
                                            <p:strVal val="0-#ppt_w/2"/>
                                          </p:val>
                                        </p:tav>
                                        <p:tav tm="100000">
                                          <p:val>
                                            <p:strVal val="#ppt_x"/>
                                          </p:val>
                                        </p:tav>
                                      </p:tavLst>
                                    </p:anim>
                                    <p:anim calcmode="lin" valueType="num">
                                      <p:cBhvr additive="base">
                                        <p:cTn id="20" dur="500" fill="hold"/>
                                        <p:tgtEl>
                                          <p:spTgt spid="8295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57"/>
                                        </p:tgtEl>
                                        <p:attrNameLst>
                                          <p:attrName>style.visibility</p:attrName>
                                        </p:attrNameLst>
                                      </p:cBhvr>
                                      <p:to>
                                        <p:strVal val="visible"/>
                                      </p:to>
                                    </p:set>
                                    <p:anim calcmode="lin" valueType="num">
                                      <p:cBhvr additive="base">
                                        <p:cTn id="25" dur="500" fill="hold"/>
                                        <p:tgtEl>
                                          <p:spTgt spid="82957"/>
                                        </p:tgtEl>
                                        <p:attrNameLst>
                                          <p:attrName>ppt_x</p:attrName>
                                        </p:attrNameLst>
                                      </p:cBhvr>
                                      <p:tavLst>
                                        <p:tav tm="0">
                                          <p:val>
                                            <p:strVal val="0-#ppt_w/2"/>
                                          </p:val>
                                        </p:tav>
                                        <p:tav tm="100000">
                                          <p:val>
                                            <p:strVal val="#ppt_x"/>
                                          </p:val>
                                        </p:tav>
                                      </p:tavLst>
                                    </p:anim>
                                    <p:anim calcmode="lin" valueType="num">
                                      <p:cBhvr additive="base">
                                        <p:cTn id="26" dur="500" fill="hold"/>
                                        <p:tgtEl>
                                          <p:spTgt spid="8295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2959"/>
                                        </p:tgtEl>
                                        <p:attrNameLst>
                                          <p:attrName>style.visibility</p:attrName>
                                        </p:attrNameLst>
                                      </p:cBhvr>
                                      <p:to>
                                        <p:strVal val="visible"/>
                                      </p:to>
                                    </p:set>
                                    <p:anim calcmode="lin" valueType="num">
                                      <p:cBhvr additive="base">
                                        <p:cTn id="31" dur="500" fill="hold"/>
                                        <p:tgtEl>
                                          <p:spTgt spid="82959"/>
                                        </p:tgtEl>
                                        <p:attrNameLst>
                                          <p:attrName>ppt_x</p:attrName>
                                        </p:attrNameLst>
                                      </p:cBhvr>
                                      <p:tavLst>
                                        <p:tav tm="0">
                                          <p:val>
                                            <p:strVal val="0-#ppt_w/2"/>
                                          </p:val>
                                        </p:tav>
                                        <p:tav tm="100000">
                                          <p:val>
                                            <p:strVal val="#ppt_x"/>
                                          </p:val>
                                        </p:tav>
                                      </p:tavLst>
                                    </p:anim>
                                    <p:anim calcmode="lin" valueType="num">
                                      <p:cBhvr additive="base">
                                        <p:cTn id="32" dur="500" fill="hold"/>
                                        <p:tgtEl>
                                          <p:spTgt spid="8295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3107"/>
                                        </p:tgtEl>
                                        <p:attrNameLst>
                                          <p:attrName>style.visibility</p:attrName>
                                        </p:attrNameLst>
                                      </p:cBhvr>
                                      <p:to>
                                        <p:strVal val="visible"/>
                                      </p:to>
                                    </p:set>
                                    <p:anim calcmode="lin" valueType="num">
                                      <p:cBhvr additive="base">
                                        <p:cTn id="37" dur="500" fill="hold"/>
                                        <p:tgtEl>
                                          <p:spTgt spid="83107"/>
                                        </p:tgtEl>
                                        <p:attrNameLst>
                                          <p:attrName>ppt_x</p:attrName>
                                        </p:attrNameLst>
                                      </p:cBhvr>
                                      <p:tavLst>
                                        <p:tav tm="0">
                                          <p:val>
                                            <p:strVal val="#ppt_x"/>
                                          </p:val>
                                        </p:tav>
                                        <p:tav tm="100000">
                                          <p:val>
                                            <p:strVal val="#ppt_x"/>
                                          </p:val>
                                        </p:tav>
                                      </p:tavLst>
                                    </p:anim>
                                    <p:anim calcmode="lin" valueType="num">
                                      <p:cBhvr additive="base">
                                        <p:cTn id="38" dur="500" fill="hold"/>
                                        <p:tgtEl>
                                          <p:spTgt spid="83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5" grpId="0"/>
      <p:bldP spid="82957" grpId="0"/>
      <p:bldP spid="8295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5"/>
          <p:cNvSpPr>
            <a:spLocks noChangeArrowheads="1"/>
          </p:cNvSpPr>
          <p:nvPr/>
        </p:nvSpPr>
        <p:spPr bwMode="auto">
          <a:xfrm>
            <a:off x="396875" y="511175"/>
            <a:ext cx="3670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a:t>
            </a:r>
            <a:r>
              <a:rPr lang="en-US" altLang="zh-CN">
                <a:cs typeface="Times New Roman" pitchFamily="18" charset="0"/>
              </a:rPr>
              <a:t>3</a:t>
            </a:r>
            <a:r>
              <a:rPr lang="zh-CN" altLang="en-US">
                <a:cs typeface="Times New Roman" pitchFamily="18" charset="0"/>
              </a:rPr>
              <a:t>）将</a:t>
            </a:r>
            <a:r>
              <a:rPr lang="en-US" altLang="zh-CN" i="1">
                <a:cs typeface="Times New Roman" pitchFamily="18" charset="0"/>
              </a:rPr>
              <a:t>CI</a:t>
            </a:r>
            <a:r>
              <a:rPr lang="zh-CN" altLang="en-US">
                <a:cs typeface="Times New Roman" pitchFamily="18" charset="0"/>
              </a:rPr>
              <a:t>与</a:t>
            </a:r>
            <a:r>
              <a:rPr lang="en-US" altLang="zh-CN" i="1">
                <a:cs typeface="Times New Roman" pitchFamily="18" charset="0"/>
              </a:rPr>
              <a:t>RI</a:t>
            </a:r>
            <a:r>
              <a:rPr lang="zh-CN" altLang="en-US">
                <a:cs typeface="Times New Roman" pitchFamily="18" charset="0"/>
              </a:rPr>
              <a:t>作比较，定义</a:t>
            </a:r>
          </a:p>
        </p:txBody>
      </p:sp>
      <p:sp>
        <p:nvSpPr>
          <p:cNvPr id="83975"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3974" name="Object 6"/>
          <p:cNvGraphicFramePr>
            <a:graphicFrameLocks noChangeAspect="1"/>
          </p:cNvGraphicFramePr>
          <p:nvPr/>
        </p:nvGraphicFramePr>
        <p:xfrm>
          <a:off x="1403350" y="908050"/>
          <a:ext cx="1152525" cy="774700"/>
        </p:xfrm>
        <a:graphic>
          <a:graphicData uri="http://schemas.openxmlformats.org/presentationml/2006/ole">
            <mc:AlternateContent xmlns:mc="http://schemas.openxmlformats.org/markup-compatibility/2006">
              <mc:Choice xmlns:v="urn:schemas-microsoft-com:vml" Requires="v">
                <p:oleObj spid="_x0000_s164864" r:id="rId3" imgW="583947" imgH="393529" progId="Equation.DSMT4">
                  <p:embed/>
                </p:oleObj>
              </mc:Choice>
              <mc:Fallback>
                <p:oleObj r:id="rId3" imgW="583947" imgH="39352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908050"/>
                        <a:ext cx="1152525"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7" name="Rectangle 1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3989" name="Rectangle 2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3991" name="Rectangle 2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3993" name="Rectangle 2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3994" name="Group 26"/>
          <p:cNvGrpSpPr>
            <a:grpSpLocks/>
          </p:cNvGrpSpPr>
          <p:nvPr/>
        </p:nvGrpSpPr>
        <p:grpSpPr bwMode="auto">
          <a:xfrm>
            <a:off x="539750" y="1700213"/>
            <a:ext cx="8208963" cy="4359275"/>
            <a:chOff x="340" y="1071"/>
            <a:chExt cx="5171" cy="2746"/>
          </a:xfrm>
        </p:grpSpPr>
        <p:sp>
          <p:nvSpPr>
            <p:cNvPr id="83985" name="Text Box 17"/>
            <p:cNvSpPr txBox="1">
              <a:spLocks noChangeArrowheads="1"/>
            </p:cNvSpPr>
            <p:nvPr/>
          </p:nvSpPr>
          <p:spPr bwMode="auto">
            <a:xfrm>
              <a:off x="340" y="1071"/>
              <a:ext cx="5171" cy="2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称</a:t>
              </a:r>
              <a:r>
                <a:rPr lang="en-US" altLang="zh-CN" i="1">
                  <a:solidFill>
                    <a:srgbClr val="000000"/>
                  </a:solidFill>
                  <a:cs typeface="Times New Roman" pitchFamily="18" charset="0"/>
                </a:rPr>
                <a:t>CR</a:t>
              </a:r>
              <a:r>
                <a:rPr lang="zh-CN" altLang="en-US">
                  <a:solidFill>
                    <a:srgbClr val="000000"/>
                  </a:solidFill>
                  <a:cs typeface="Times New Roman" pitchFamily="18" charset="0"/>
                </a:rPr>
                <a:t>随机一致性比率。经大量实例比较，</a:t>
              </a:r>
              <a:r>
                <a:rPr lang="en-US" altLang="zh-CN">
                  <a:solidFill>
                    <a:srgbClr val="000000"/>
                  </a:solidFill>
                  <a:cs typeface="Times New Roman" pitchFamily="18" charset="0"/>
                </a:rPr>
                <a:t>Saaty</a:t>
              </a:r>
              <a:r>
                <a:rPr lang="zh-CN" altLang="en-US">
                  <a:solidFill>
                    <a:srgbClr val="000000"/>
                  </a:solidFill>
                  <a:cs typeface="Times New Roman" pitchFamily="18" charset="0"/>
                </a:rPr>
                <a:t>认为，在</a:t>
              </a:r>
              <a:r>
                <a:rPr lang="en-US" altLang="zh-CN" i="1">
                  <a:solidFill>
                    <a:srgbClr val="000000"/>
                  </a:solidFill>
                  <a:cs typeface="Times New Roman" pitchFamily="18" charset="0"/>
                </a:rPr>
                <a:t>CR</a:t>
              </a:r>
              <a:r>
                <a:rPr lang="en-US" altLang="zh-CN">
                  <a:solidFill>
                    <a:srgbClr val="000000"/>
                  </a:solidFill>
                  <a:cs typeface="Times New Roman" pitchFamily="18" charset="0"/>
                </a:rPr>
                <a:t>&lt;0.10</a:t>
              </a:r>
              <a:r>
                <a:rPr lang="zh-CN" altLang="en-US">
                  <a:solidFill>
                    <a:srgbClr val="000000"/>
                  </a:solidFill>
                  <a:cs typeface="Times New Roman" pitchFamily="18" charset="0"/>
                </a:rPr>
                <a:t>时可以认为判断矩阵具有较为满意的一致性，否则就应当重新调整判断矩阵，直至具有满意的一致性为止。综上所述，在步</a:t>
              </a:r>
              <a:r>
                <a:rPr lang="en-US" altLang="zh-CN">
                  <a:solidFill>
                    <a:srgbClr val="000000"/>
                  </a:solidFill>
                  <a:cs typeface="Times New Roman" pitchFamily="18" charset="0"/>
                </a:rPr>
                <a:t>3</a:t>
              </a:r>
              <a:r>
                <a:rPr lang="zh-CN" altLang="en-US">
                  <a:solidFill>
                    <a:srgbClr val="000000"/>
                  </a:solidFill>
                  <a:cs typeface="Times New Roman" pitchFamily="18" charset="0"/>
                </a:rPr>
                <a:t>中应先求出</a:t>
              </a:r>
              <a:r>
                <a:rPr lang="en-US" altLang="zh-CN">
                  <a:solidFill>
                    <a:srgbClr val="000000"/>
                  </a:solidFill>
                  <a:cs typeface="Times New Roman" pitchFamily="18" charset="0"/>
                </a:rPr>
                <a:t>A</a:t>
              </a:r>
              <a:r>
                <a:rPr lang="zh-CN" altLang="en-US">
                  <a:solidFill>
                    <a:srgbClr val="000000"/>
                  </a:solidFill>
                  <a:cs typeface="Times New Roman" pitchFamily="18" charset="0"/>
                </a:rPr>
                <a:t>的最大特征根</a:t>
              </a:r>
              <a:r>
                <a:rPr lang="en-US" altLang="zh-CN">
                  <a:solidFill>
                    <a:srgbClr val="000000"/>
                  </a:solidFill>
                  <a:cs typeface="Times New Roman" pitchFamily="18" charset="0"/>
                </a:rPr>
                <a:t>λ</a:t>
              </a:r>
              <a:r>
                <a:rPr lang="en-US" altLang="zh-CN" baseline="-30000">
                  <a:solidFill>
                    <a:srgbClr val="000000"/>
                  </a:solidFill>
                  <a:cs typeface="Times New Roman" pitchFamily="18" charset="0"/>
                </a:rPr>
                <a:t>max</a:t>
              </a:r>
              <a:r>
                <a:rPr lang="zh-CN" altLang="en-US">
                  <a:solidFill>
                    <a:srgbClr val="000000"/>
                  </a:solidFill>
                  <a:cs typeface="Times New Roman" pitchFamily="18" charset="0"/>
                </a:rPr>
                <a:t>及</a:t>
              </a:r>
              <a:r>
                <a:rPr lang="en-US" altLang="zh-CN">
                  <a:solidFill>
                    <a:srgbClr val="000000"/>
                  </a:solidFill>
                  <a:cs typeface="Times New Roman" pitchFamily="18" charset="0"/>
                </a:rPr>
                <a:t>λ</a:t>
              </a:r>
              <a:r>
                <a:rPr lang="en-US" altLang="zh-CN" baseline="-30000">
                  <a:solidFill>
                    <a:srgbClr val="000000"/>
                  </a:solidFill>
                  <a:cs typeface="Times New Roman" pitchFamily="18" charset="0"/>
                </a:rPr>
                <a:t>max</a:t>
              </a:r>
              <a:r>
                <a:rPr lang="zh-CN" altLang="en-US">
                  <a:solidFill>
                    <a:srgbClr val="000000"/>
                  </a:solidFill>
                  <a:cs typeface="Times New Roman" pitchFamily="18" charset="0"/>
                </a:rPr>
                <a:t>对应的特征向量</a:t>
              </a:r>
              <a:r>
                <a:rPr lang="en-US" altLang="zh-CN">
                  <a:solidFill>
                    <a:srgbClr val="000000"/>
                  </a:solidFill>
                  <a:cs typeface="Times New Roman" pitchFamily="18" charset="0"/>
                </a:rPr>
                <a:t>W=</a:t>
              </a:r>
              <a:r>
                <a:rPr lang="zh-CN" altLang="en-US">
                  <a:solidFill>
                    <a:srgbClr val="000000"/>
                  </a:solidFill>
                  <a:cs typeface="Times New Roman" pitchFamily="18" charset="0"/>
                </a:rPr>
                <a:t>（</a:t>
              </a:r>
              <a:r>
                <a:rPr lang="en-US" altLang="zh-CN">
                  <a:solidFill>
                    <a:srgbClr val="000000"/>
                  </a:solidFill>
                  <a:cs typeface="Times New Roman" pitchFamily="18" charset="0"/>
                </a:rPr>
                <a:t>w</a:t>
              </a:r>
              <a:r>
                <a:rPr lang="en-US" altLang="zh-CN" baseline="-30000">
                  <a:solidFill>
                    <a:srgbClr val="000000"/>
                  </a:solidFill>
                  <a:cs typeface="Times New Roman" pitchFamily="18" charset="0"/>
                </a:rPr>
                <a:t>1</a:t>
              </a:r>
              <a:r>
                <a:rPr lang="en-US" altLang="zh-CN">
                  <a:solidFill>
                    <a:srgbClr val="000000"/>
                  </a:solidFill>
                  <a:cs typeface="Times New Roman" pitchFamily="18" charset="0"/>
                </a:rPr>
                <a:t>,…, w</a:t>
              </a:r>
              <a:r>
                <a:rPr lang="en-US" altLang="zh-CN" i="1" baseline="-30000">
                  <a:solidFill>
                    <a:srgbClr val="000000"/>
                  </a:solidFill>
                  <a:cs typeface="Times New Roman" pitchFamily="18" charset="0"/>
                </a:rPr>
                <a:t>n</a:t>
              </a:r>
              <a:r>
                <a:rPr lang="zh-CN" altLang="en-US">
                  <a:solidFill>
                    <a:srgbClr val="000000"/>
                  </a:solidFill>
                  <a:cs typeface="Times New Roman" pitchFamily="18" charset="0"/>
                </a:rPr>
                <a:t>）</a:t>
              </a:r>
              <a:r>
                <a:rPr lang="en-US" altLang="zh-CN" i="1" baseline="30000">
                  <a:solidFill>
                    <a:srgbClr val="000000"/>
                  </a:solidFill>
                  <a:cs typeface="Times New Roman" pitchFamily="18" charset="0"/>
                </a:rPr>
                <a:t>T</a:t>
              </a:r>
              <a:r>
                <a:rPr lang="zh-CN" altLang="en-US">
                  <a:solidFill>
                    <a:srgbClr val="000000"/>
                  </a:solidFill>
                  <a:cs typeface="Times New Roman" pitchFamily="18" charset="0"/>
                </a:rPr>
                <a:t>，进行标准化，</a:t>
              </a:r>
            </a:p>
            <a:p>
              <a:endParaRPr lang="zh-CN" altLang="en-US">
                <a:solidFill>
                  <a:srgbClr val="000000"/>
                </a:solidFill>
                <a:cs typeface="Times New Roman" pitchFamily="18" charset="0"/>
              </a:endParaRPr>
            </a:p>
            <a:p>
              <a:r>
                <a:rPr lang="zh-CN" altLang="en-US">
                  <a:solidFill>
                    <a:srgbClr val="000000"/>
                  </a:solidFill>
                  <a:cs typeface="Times New Roman" pitchFamily="18" charset="0"/>
                </a:rPr>
                <a:t>使得                  。</a:t>
              </a:r>
            </a:p>
            <a:p>
              <a:endParaRPr lang="zh-CN" altLang="en-US">
                <a:solidFill>
                  <a:srgbClr val="000000"/>
                </a:solidFill>
                <a:cs typeface="Times New Roman" pitchFamily="18" charset="0"/>
              </a:endParaRPr>
            </a:p>
            <a:p>
              <a:r>
                <a:rPr lang="zh-CN" altLang="en-US">
                  <a:solidFill>
                    <a:srgbClr val="000000"/>
                  </a:solidFill>
                  <a:cs typeface="Times New Roman" pitchFamily="18" charset="0"/>
                </a:rPr>
                <a:t>再对</a:t>
              </a:r>
              <a:r>
                <a:rPr lang="en-US" altLang="zh-CN">
                  <a:solidFill>
                    <a:srgbClr val="000000"/>
                  </a:solidFill>
                  <a:cs typeface="Times New Roman" pitchFamily="18" charset="0"/>
                </a:rPr>
                <a:t>A</a:t>
              </a:r>
              <a:r>
                <a:rPr lang="zh-CN" altLang="en-US">
                  <a:solidFill>
                    <a:srgbClr val="000000"/>
                  </a:solidFill>
                  <a:cs typeface="Times New Roman" pitchFamily="18" charset="0"/>
                </a:rPr>
                <a:t>作一致性检验：计算                               ，</a:t>
              </a:r>
            </a:p>
            <a:p>
              <a:endParaRPr lang="zh-CN" altLang="en-US">
                <a:solidFill>
                  <a:srgbClr val="000000"/>
                </a:solidFill>
                <a:cs typeface="Times New Roman" pitchFamily="18" charset="0"/>
              </a:endParaRPr>
            </a:p>
            <a:p>
              <a:r>
                <a:rPr lang="zh-CN" altLang="en-US">
                  <a:solidFill>
                    <a:srgbClr val="000000"/>
                  </a:solidFill>
                  <a:cs typeface="Times New Roman" pitchFamily="18" charset="0"/>
                </a:rPr>
                <a:t>查表得到对应于</a:t>
              </a:r>
              <a:r>
                <a:rPr lang="en-US" altLang="zh-CN" i="1">
                  <a:solidFill>
                    <a:srgbClr val="000000"/>
                  </a:solidFill>
                  <a:cs typeface="Times New Roman" pitchFamily="18" charset="0"/>
                </a:rPr>
                <a:t>n</a:t>
              </a:r>
              <a:r>
                <a:rPr lang="zh-CN" altLang="en-US">
                  <a:solidFill>
                    <a:srgbClr val="000000"/>
                  </a:solidFill>
                  <a:cs typeface="Times New Roman" pitchFamily="18" charset="0"/>
                </a:rPr>
                <a:t>的</a:t>
              </a:r>
              <a:r>
                <a:rPr lang="en-US" altLang="zh-CN" i="1">
                  <a:solidFill>
                    <a:srgbClr val="000000"/>
                  </a:solidFill>
                  <a:cs typeface="Times New Roman" pitchFamily="18" charset="0"/>
                </a:rPr>
                <a:t>RI</a:t>
              </a:r>
              <a:r>
                <a:rPr lang="zh-CN" altLang="en-US">
                  <a:solidFill>
                    <a:srgbClr val="000000"/>
                  </a:solidFill>
                  <a:cs typeface="Times New Roman" pitchFamily="18" charset="0"/>
                </a:rPr>
                <a:t>值，求                            ，</a:t>
              </a:r>
            </a:p>
            <a:p>
              <a:endParaRPr lang="zh-CN" altLang="en-US">
                <a:solidFill>
                  <a:srgbClr val="000000"/>
                </a:solidFill>
                <a:cs typeface="Times New Roman" pitchFamily="18" charset="0"/>
              </a:endParaRPr>
            </a:p>
            <a:p>
              <a:r>
                <a:rPr lang="zh-CN" altLang="en-US">
                  <a:solidFill>
                    <a:srgbClr val="000000"/>
                  </a:solidFill>
                  <a:cs typeface="Times New Roman" pitchFamily="18" charset="0"/>
                </a:rPr>
                <a:t>若</a:t>
              </a:r>
              <a:r>
                <a:rPr lang="en-US" altLang="zh-CN" i="1">
                  <a:solidFill>
                    <a:srgbClr val="000000"/>
                  </a:solidFill>
                  <a:cs typeface="Times New Roman" pitchFamily="18" charset="0"/>
                </a:rPr>
                <a:t>CR</a:t>
              </a:r>
              <a:r>
                <a:rPr lang="en-US" altLang="zh-CN">
                  <a:solidFill>
                    <a:srgbClr val="000000"/>
                  </a:solidFill>
                  <a:cs typeface="Times New Roman" pitchFamily="18" charset="0"/>
                </a:rPr>
                <a:t>&lt;0.1</a:t>
              </a:r>
              <a:r>
                <a:rPr lang="zh-CN" altLang="en-US">
                  <a:solidFill>
                    <a:srgbClr val="000000"/>
                  </a:solidFill>
                  <a:cs typeface="Times New Roman" pitchFamily="18" charset="0"/>
                </a:rPr>
                <a:t>，则一致性较为满意，以     </a:t>
              </a:r>
              <a:r>
                <a:rPr lang="en-US" altLang="zh-CN" i="1" baseline="-30000">
                  <a:solidFill>
                    <a:srgbClr val="000000"/>
                  </a:solidFill>
                  <a:cs typeface="Times New Roman" pitchFamily="18" charset="0"/>
                </a:rPr>
                <a:t>i</a:t>
              </a:r>
              <a:r>
                <a:rPr lang="zh-CN" altLang="en-US">
                  <a:solidFill>
                    <a:srgbClr val="000000"/>
                  </a:solidFill>
                  <a:cs typeface="Times New Roman" pitchFamily="18" charset="0"/>
                </a:rPr>
                <a:t>作为因子</a:t>
              </a:r>
              <a:r>
                <a:rPr lang="en-US" altLang="zh-CN" i="1">
                  <a:solidFill>
                    <a:srgbClr val="000000"/>
                  </a:solidFill>
                  <a:cs typeface="Times New Roman" pitchFamily="18" charset="0"/>
                </a:rPr>
                <a:t>x</a:t>
              </a:r>
              <a:r>
                <a:rPr lang="en-US" altLang="zh-CN" i="1" baseline="-30000">
                  <a:solidFill>
                    <a:srgbClr val="000000"/>
                  </a:solidFill>
                  <a:cs typeface="Times New Roman" pitchFamily="18" charset="0"/>
                </a:rPr>
                <a:t>i</a:t>
              </a:r>
              <a:r>
                <a:rPr lang="zh-CN" altLang="en-US">
                  <a:solidFill>
                    <a:srgbClr val="000000"/>
                  </a:solidFill>
                  <a:cs typeface="Times New Roman" pitchFamily="18" charset="0"/>
                </a:rPr>
                <a:t>在上层因子</a:t>
              </a:r>
              <a:r>
                <a:rPr lang="en-US" altLang="zh-CN" i="1">
                  <a:solidFill>
                    <a:srgbClr val="000000"/>
                  </a:solidFill>
                  <a:cs typeface="Times New Roman" pitchFamily="18" charset="0"/>
                </a:rPr>
                <a:t>Z</a:t>
              </a:r>
              <a:r>
                <a:rPr lang="zh-CN" altLang="en-US">
                  <a:solidFill>
                    <a:srgbClr val="000000"/>
                  </a:solidFill>
                  <a:cs typeface="Times New Roman" pitchFamily="18" charset="0"/>
                </a:rPr>
                <a:t>中所具有的权值。否则必需重新作比较，修正</a:t>
              </a:r>
              <a:r>
                <a:rPr lang="en-US" altLang="zh-CN">
                  <a:solidFill>
                    <a:srgbClr val="000000"/>
                  </a:solidFill>
                  <a:cs typeface="Times New Roman" pitchFamily="18" charset="0"/>
                </a:rPr>
                <a:t>A</a:t>
              </a:r>
              <a:r>
                <a:rPr lang="zh-CN" altLang="en-US">
                  <a:solidFill>
                    <a:srgbClr val="000000"/>
                  </a:solidFill>
                  <a:cs typeface="Times New Roman" pitchFamily="18" charset="0"/>
                </a:rPr>
                <a:t>中的元素。只有在一致性较为满意时，</a:t>
              </a:r>
              <a:r>
                <a:rPr lang="en-US" altLang="zh-CN" i="1">
                  <a:solidFill>
                    <a:srgbClr val="000000"/>
                  </a:solidFill>
                  <a:cs typeface="Times New Roman" pitchFamily="18" charset="0"/>
                </a:rPr>
                <a:t>W</a:t>
              </a:r>
              <a:r>
                <a:rPr lang="zh-CN" altLang="en-US">
                  <a:solidFill>
                    <a:srgbClr val="000000"/>
                  </a:solidFill>
                  <a:cs typeface="Times New Roman" pitchFamily="18" charset="0"/>
                </a:rPr>
                <a:t>的分量才可用作层次单排序的权重。</a:t>
              </a:r>
            </a:p>
          </p:txBody>
        </p:sp>
        <p:graphicFrame>
          <p:nvGraphicFramePr>
            <p:cNvPr id="83986" name="Object 18"/>
            <p:cNvGraphicFramePr>
              <a:graphicFrameLocks noChangeAspect="1"/>
            </p:cNvGraphicFramePr>
            <p:nvPr/>
          </p:nvGraphicFramePr>
          <p:xfrm>
            <a:off x="793" y="1919"/>
            <a:ext cx="635" cy="468"/>
          </p:xfrm>
          <a:graphic>
            <a:graphicData uri="http://schemas.openxmlformats.org/presentationml/2006/ole">
              <mc:AlternateContent xmlns:mc="http://schemas.openxmlformats.org/markup-compatibility/2006">
                <mc:Choice xmlns:v="urn:schemas-microsoft-com:vml" Requires="v">
                  <p:oleObj spid="_x0000_s164865" name="公式" r:id="rId5" imgW="583947" imgH="431613" progId="Equation.3">
                    <p:embed/>
                  </p:oleObj>
                </mc:Choice>
                <mc:Fallback>
                  <p:oleObj name="公式" r:id="rId5" imgW="583947" imgH="431613"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1919"/>
                          <a:ext cx="635" cy="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8" name="Object 20"/>
            <p:cNvGraphicFramePr>
              <a:graphicFrameLocks noChangeAspect="1"/>
            </p:cNvGraphicFramePr>
            <p:nvPr/>
          </p:nvGraphicFramePr>
          <p:xfrm>
            <a:off x="2336" y="2296"/>
            <a:ext cx="998" cy="460"/>
          </p:xfrm>
          <a:graphic>
            <a:graphicData uri="http://schemas.openxmlformats.org/presentationml/2006/ole">
              <mc:AlternateContent xmlns:mc="http://schemas.openxmlformats.org/markup-compatibility/2006">
                <mc:Choice xmlns:v="urn:schemas-microsoft-com:vml" Requires="v">
                  <p:oleObj spid="_x0000_s164866" r:id="rId7" imgW="850531" imgH="393529" progId="Equation.DSMT4">
                    <p:embed/>
                  </p:oleObj>
                </mc:Choice>
                <mc:Fallback>
                  <p:oleObj r:id="rId7" imgW="850531" imgH="393529"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6" y="2296"/>
                          <a:ext cx="998" cy="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90" name="Object 22"/>
            <p:cNvGraphicFramePr>
              <a:graphicFrameLocks noChangeAspect="1"/>
            </p:cNvGraphicFramePr>
            <p:nvPr/>
          </p:nvGraphicFramePr>
          <p:xfrm>
            <a:off x="2517" y="2704"/>
            <a:ext cx="635" cy="427"/>
          </p:xfrm>
          <a:graphic>
            <a:graphicData uri="http://schemas.openxmlformats.org/presentationml/2006/ole">
              <mc:AlternateContent xmlns:mc="http://schemas.openxmlformats.org/markup-compatibility/2006">
                <mc:Choice xmlns:v="urn:schemas-microsoft-com:vml" Requires="v">
                  <p:oleObj spid="_x0000_s164867" r:id="rId9" imgW="583947" imgH="393529" progId="Equation.DSMT4">
                    <p:embed/>
                  </p:oleObj>
                </mc:Choice>
                <mc:Fallback>
                  <p:oleObj r:id="rId9" imgW="583947" imgH="393529"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 y="2704"/>
                          <a:ext cx="635" cy="4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92" name="Object 24"/>
            <p:cNvGraphicFramePr>
              <a:graphicFrameLocks noChangeAspect="1"/>
            </p:cNvGraphicFramePr>
            <p:nvPr/>
          </p:nvGraphicFramePr>
          <p:xfrm>
            <a:off x="2880" y="3215"/>
            <a:ext cx="181" cy="170"/>
          </p:xfrm>
          <a:graphic>
            <a:graphicData uri="http://schemas.openxmlformats.org/presentationml/2006/ole">
              <mc:AlternateContent xmlns:mc="http://schemas.openxmlformats.org/markup-compatibility/2006">
                <mc:Choice xmlns:v="urn:schemas-microsoft-com:vml" Requires="v">
                  <p:oleObj spid="_x0000_s164868" r:id="rId10" imgW="152334" imgH="139639" progId="Equation.DSMT4">
                    <p:embed/>
                  </p:oleObj>
                </mc:Choice>
                <mc:Fallback>
                  <p:oleObj r:id="rId10" imgW="152334" imgH="139639" progId="Equation.DSMT4">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0" y="3215"/>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3973"/>
                                        </p:tgtEl>
                                        <p:attrNameLst>
                                          <p:attrName>style.visibility</p:attrName>
                                        </p:attrNameLst>
                                      </p:cBhvr>
                                      <p:to>
                                        <p:strVal val="visible"/>
                                      </p:to>
                                    </p:set>
                                    <p:anim calcmode="lin" valueType="num">
                                      <p:cBhvr additive="base">
                                        <p:cTn id="7" dur="500" fill="hold"/>
                                        <p:tgtEl>
                                          <p:spTgt spid="83973"/>
                                        </p:tgtEl>
                                        <p:attrNameLst>
                                          <p:attrName>ppt_x</p:attrName>
                                        </p:attrNameLst>
                                      </p:cBhvr>
                                      <p:tavLst>
                                        <p:tav tm="0">
                                          <p:val>
                                            <p:strVal val="0-#ppt_w/2"/>
                                          </p:val>
                                        </p:tav>
                                        <p:tav tm="100000">
                                          <p:val>
                                            <p:strVal val="#ppt_x"/>
                                          </p:val>
                                        </p:tav>
                                      </p:tavLst>
                                    </p:anim>
                                    <p:anim calcmode="lin" valueType="num">
                                      <p:cBhvr additive="base">
                                        <p:cTn id="8" dur="500" fill="hold"/>
                                        <p:tgtEl>
                                          <p:spTgt spid="839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3974"/>
                                        </p:tgtEl>
                                        <p:attrNameLst>
                                          <p:attrName>style.visibility</p:attrName>
                                        </p:attrNameLst>
                                      </p:cBhvr>
                                      <p:to>
                                        <p:strVal val="visible"/>
                                      </p:to>
                                    </p:set>
                                    <p:anim calcmode="lin" valueType="num">
                                      <p:cBhvr additive="base">
                                        <p:cTn id="13" dur="500" fill="hold"/>
                                        <p:tgtEl>
                                          <p:spTgt spid="83974"/>
                                        </p:tgtEl>
                                        <p:attrNameLst>
                                          <p:attrName>ppt_x</p:attrName>
                                        </p:attrNameLst>
                                      </p:cBhvr>
                                      <p:tavLst>
                                        <p:tav tm="0">
                                          <p:val>
                                            <p:strVal val="0-#ppt_w/2"/>
                                          </p:val>
                                        </p:tav>
                                        <p:tav tm="100000">
                                          <p:val>
                                            <p:strVal val="#ppt_x"/>
                                          </p:val>
                                        </p:tav>
                                      </p:tavLst>
                                    </p:anim>
                                    <p:anim calcmode="lin" valueType="num">
                                      <p:cBhvr additive="base">
                                        <p:cTn id="14" dur="500" fill="hold"/>
                                        <p:tgtEl>
                                          <p:spTgt spid="83974"/>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4" presetClass="entr" presetSubtype="16" fill="hold" nodeType="afterEffect">
                                  <p:stCondLst>
                                    <p:cond delay="0"/>
                                  </p:stCondLst>
                                  <p:childTnLst>
                                    <p:set>
                                      <p:cBhvr>
                                        <p:cTn id="17" dur="1" fill="hold">
                                          <p:stCondLst>
                                            <p:cond delay="0"/>
                                          </p:stCondLst>
                                        </p:cTn>
                                        <p:tgtEl>
                                          <p:spTgt spid="83994"/>
                                        </p:tgtEl>
                                        <p:attrNameLst>
                                          <p:attrName>style.visibility</p:attrName>
                                        </p:attrNameLst>
                                      </p:cBhvr>
                                      <p:to>
                                        <p:strVal val="visible"/>
                                      </p:to>
                                    </p:set>
                                    <p:animEffect transition="in" filter="box(in)">
                                      <p:cBhvr>
                                        <p:cTn id="18" dur="2000"/>
                                        <p:tgtEl>
                                          <p:spTgt spid="83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5"/>
          <p:cNvSpPr>
            <a:spLocks noChangeArrowheads="1"/>
          </p:cNvSpPr>
          <p:nvPr/>
        </p:nvSpPr>
        <p:spPr bwMode="auto">
          <a:xfrm>
            <a:off x="395288" y="404813"/>
            <a:ext cx="77962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现对本节例</a:t>
            </a:r>
            <a:r>
              <a:rPr lang="en-US" altLang="zh-CN">
                <a:cs typeface="Times New Roman" pitchFamily="18" charset="0"/>
              </a:rPr>
              <a:t>8.13</a:t>
            </a:r>
            <a:r>
              <a:rPr lang="zh-CN" altLang="en-US">
                <a:cs typeface="Times New Roman" pitchFamily="18" charset="0"/>
              </a:rPr>
              <a:t>（即合理利用利润问题的例子）进行层次单排序。</a:t>
            </a:r>
          </a:p>
        </p:txBody>
      </p:sp>
      <p:sp>
        <p:nvSpPr>
          <p:cNvPr id="84999" name="Rectangle 7"/>
          <p:cNvSpPr>
            <a:spLocks noChangeArrowheads="1"/>
          </p:cNvSpPr>
          <p:nvPr/>
        </p:nvSpPr>
        <p:spPr bwMode="auto">
          <a:xfrm>
            <a:off x="395288" y="782638"/>
            <a:ext cx="8208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为求出</a:t>
            </a:r>
            <a:r>
              <a:rPr lang="en-US" altLang="zh-CN" i="1">
                <a:cs typeface="Times New Roman" pitchFamily="18" charset="0"/>
              </a:rPr>
              <a:t>C</a:t>
            </a:r>
            <a:r>
              <a:rPr lang="en-US" altLang="zh-CN" baseline="-30000">
                <a:cs typeface="Times New Roman" pitchFamily="18" charset="0"/>
              </a:rPr>
              <a:t>1</a:t>
            </a:r>
            <a:r>
              <a:rPr lang="zh-CN" altLang="en-US">
                <a:cs typeface="Times New Roman" pitchFamily="18" charset="0"/>
              </a:rPr>
              <a:t>、</a:t>
            </a:r>
            <a:r>
              <a:rPr lang="en-US" altLang="zh-CN" i="1">
                <a:cs typeface="Times New Roman" pitchFamily="18" charset="0"/>
              </a:rPr>
              <a:t>C</a:t>
            </a:r>
            <a:r>
              <a:rPr lang="en-US" altLang="zh-CN" baseline="-30000">
                <a:cs typeface="Times New Roman" pitchFamily="18" charset="0"/>
              </a:rPr>
              <a:t>2</a:t>
            </a:r>
            <a:r>
              <a:rPr lang="zh-CN" altLang="en-US">
                <a:cs typeface="Times New Roman" pitchFamily="18" charset="0"/>
              </a:rPr>
              <a:t>、</a:t>
            </a:r>
            <a:r>
              <a:rPr lang="en-US" altLang="zh-CN" i="1">
                <a:cs typeface="Times New Roman" pitchFamily="18" charset="0"/>
              </a:rPr>
              <a:t>C</a:t>
            </a:r>
            <a:r>
              <a:rPr lang="en-US" altLang="zh-CN" baseline="-30000">
                <a:cs typeface="Times New Roman" pitchFamily="18" charset="0"/>
              </a:rPr>
              <a:t>3</a:t>
            </a:r>
            <a:r>
              <a:rPr lang="zh-CN" altLang="en-US">
                <a:cs typeface="Times New Roman" pitchFamily="18" charset="0"/>
              </a:rPr>
              <a:t>在目标层</a:t>
            </a:r>
            <a:r>
              <a:rPr lang="en-US" altLang="zh-CN">
                <a:cs typeface="Times New Roman" pitchFamily="18" charset="0"/>
              </a:rPr>
              <a:t>A</a:t>
            </a:r>
            <a:r>
              <a:rPr lang="zh-CN" altLang="en-US">
                <a:cs typeface="Times New Roman" pitchFamily="18" charset="0"/>
              </a:rPr>
              <a:t>中所占的权值，构造</a:t>
            </a:r>
            <a:r>
              <a:rPr lang="en-US" altLang="zh-CN" i="1">
                <a:cs typeface="Times New Roman" pitchFamily="18" charset="0"/>
              </a:rPr>
              <a:t>O</a:t>
            </a:r>
            <a:r>
              <a:rPr lang="zh-CN" altLang="en-US">
                <a:cs typeface="Times New Roman" pitchFamily="18" charset="0"/>
              </a:rPr>
              <a:t>－</a:t>
            </a:r>
            <a:r>
              <a:rPr lang="en-US" altLang="zh-CN" i="1">
                <a:cs typeface="Times New Roman" pitchFamily="18" charset="0"/>
              </a:rPr>
              <a:t>C</a:t>
            </a:r>
            <a:r>
              <a:rPr lang="zh-CN" altLang="en-US">
                <a:cs typeface="Times New Roman" pitchFamily="18" charset="0"/>
              </a:rPr>
              <a:t>层的成对比较矩阵，设构造出的成对比较判断知阵</a:t>
            </a:r>
          </a:p>
        </p:txBody>
      </p:sp>
      <p:sp>
        <p:nvSpPr>
          <p:cNvPr id="85054" name="Rectangle 62"/>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5055" name="Group 63"/>
          <p:cNvGrpSpPr>
            <a:grpSpLocks/>
          </p:cNvGrpSpPr>
          <p:nvPr/>
        </p:nvGrpSpPr>
        <p:grpSpPr bwMode="auto">
          <a:xfrm>
            <a:off x="4572000" y="1773238"/>
            <a:ext cx="1747838" cy="1727200"/>
            <a:chOff x="2472" y="1117"/>
            <a:chExt cx="1101" cy="1088"/>
          </a:xfrm>
        </p:grpSpPr>
        <p:sp>
          <p:nvSpPr>
            <p:cNvPr id="85052" name="Text Box 60"/>
            <p:cNvSpPr txBox="1">
              <a:spLocks noChangeArrowheads="1"/>
            </p:cNvSpPr>
            <p:nvPr/>
          </p:nvSpPr>
          <p:spPr bwMode="auto">
            <a:xfrm>
              <a:off x="2472" y="1525"/>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A=</a:t>
              </a:r>
              <a:endParaRPr lang="en-US" altLang="zh-CN">
                <a:latin typeface="Arial" charset="0"/>
              </a:endParaRPr>
            </a:p>
          </p:txBody>
        </p:sp>
        <p:graphicFrame>
          <p:nvGraphicFramePr>
            <p:cNvPr id="85053" name="Object 61"/>
            <p:cNvGraphicFramePr>
              <a:graphicFrameLocks noChangeAspect="1"/>
            </p:cNvGraphicFramePr>
            <p:nvPr/>
          </p:nvGraphicFramePr>
          <p:xfrm>
            <a:off x="2835" y="1117"/>
            <a:ext cx="738" cy="1088"/>
          </p:xfrm>
          <a:graphic>
            <a:graphicData uri="http://schemas.openxmlformats.org/presentationml/2006/ole">
              <mc:AlternateContent xmlns:mc="http://schemas.openxmlformats.org/markup-compatibility/2006">
                <mc:Choice xmlns:v="urn:schemas-microsoft-com:vml" Requires="v">
                  <p:oleObj spid="_x0000_s165888" r:id="rId3" imgW="723586" imgH="1066337" progId="Equation.DSMT4">
                    <p:embed/>
                  </p:oleObj>
                </mc:Choice>
                <mc:Fallback>
                  <p:oleObj r:id="rId3" imgW="723586" imgH="1066337" progId="Equation.DSMT4">
                    <p:embed/>
                    <p:pic>
                      <p:nvPicPr>
                        <p:cNvPr id="0" name="Object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 y="1117"/>
                          <a:ext cx="738" cy="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5061" name="Rectangle 69"/>
          <p:cNvSpPr>
            <a:spLocks noChangeArrowheads="1"/>
          </p:cNvSpPr>
          <p:nvPr/>
        </p:nvSpPr>
        <p:spPr bwMode="auto">
          <a:xfrm>
            <a:off x="2206625" y="2620963"/>
            <a:ext cx="16287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5067" name="Rectangle 75"/>
          <p:cNvSpPr>
            <a:spLocks noChangeArrowheads="1"/>
          </p:cNvSpPr>
          <p:nvPr/>
        </p:nvSpPr>
        <p:spPr bwMode="auto">
          <a:xfrm>
            <a:off x="2206625" y="2620963"/>
            <a:ext cx="5429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5108" name="Rectangle 116"/>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5113" name="Group 121"/>
          <p:cNvGrpSpPr>
            <a:grpSpLocks/>
          </p:cNvGrpSpPr>
          <p:nvPr/>
        </p:nvGrpSpPr>
        <p:grpSpPr bwMode="auto">
          <a:xfrm>
            <a:off x="1392238" y="1884363"/>
            <a:ext cx="2171700" cy="1616075"/>
            <a:chOff x="877" y="1187"/>
            <a:chExt cx="1368" cy="1018"/>
          </a:xfrm>
        </p:grpSpPr>
        <p:sp>
          <p:nvSpPr>
            <p:cNvPr id="85077" name="Rectangle 85"/>
            <p:cNvSpPr>
              <a:spLocks noChangeArrowheads="1"/>
            </p:cNvSpPr>
            <p:nvPr/>
          </p:nvSpPr>
          <p:spPr bwMode="auto">
            <a:xfrm>
              <a:off x="1903" y="1439"/>
              <a:ext cx="342" cy="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altLang="zh-CN" sz="1600" b="0">
                <a:cs typeface="Times New Roman" pitchFamily="18" charset="0"/>
              </a:endParaRPr>
            </a:p>
            <a:p>
              <a:pPr algn="ctr"/>
              <a:r>
                <a:rPr lang="en-US" altLang="zh-CN" sz="1600" b="0">
                  <a:cs typeface="Times New Roman" pitchFamily="18" charset="0"/>
                </a:rPr>
                <a:t>3</a:t>
              </a:r>
              <a:endParaRPr lang="en-US" altLang="zh-CN" sz="1600" b="0">
                <a:latin typeface="Arial" charset="0"/>
                <a:cs typeface="Times New Roman" pitchFamily="18" charset="0"/>
              </a:endParaRPr>
            </a:p>
            <a:p>
              <a:pPr algn="ctr" eaLnBrk="0" hangingPunct="0"/>
              <a:r>
                <a:rPr lang="en-US" altLang="zh-CN" sz="1600" b="0">
                  <a:cs typeface="Times New Roman" pitchFamily="18" charset="0"/>
                </a:rPr>
                <a:t>1</a:t>
              </a:r>
              <a:endParaRPr lang="en-US" altLang="zh-CN" sz="1600" b="0">
                <a:latin typeface="Arial" charset="0"/>
              </a:endParaRPr>
            </a:p>
          </p:txBody>
        </p:sp>
        <p:sp>
          <p:nvSpPr>
            <p:cNvPr id="85076" name="Rectangle 84"/>
            <p:cNvSpPr>
              <a:spLocks noChangeArrowheads="1"/>
            </p:cNvSpPr>
            <p:nvPr/>
          </p:nvSpPr>
          <p:spPr bwMode="auto">
            <a:xfrm>
              <a:off x="1561" y="1439"/>
              <a:ext cx="342" cy="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sz="1600" b="0">
                  <a:latin typeface="Arial" charset="0"/>
                </a:rPr>
                <a:t>1</a:t>
              </a:r>
            </a:p>
          </p:txBody>
        </p:sp>
        <p:sp>
          <p:nvSpPr>
            <p:cNvPr id="85075" name="Rectangle 83"/>
            <p:cNvSpPr>
              <a:spLocks noChangeArrowheads="1"/>
            </p:cNvSpPr>
            <p:nvPr/>
          </p:nvSpPr>
          <p:spPr bwMode="auto">
            <a:xfrm>
              <a:off x="1219" y="1439"/>
              <a:ext cx="342" cy="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cs typeface="Times New Roman" pitchFamily="18" charset="0"/>
                </a:rPr>
                <a:t>1</a:t>
              </a:r>
              <a:endParaRPr lang="en-US" altLang="zh-CN" sz="1600" b="0">
                <a:latin typeface="Arial" charset="0"/>
                <a:cs typeface="Times New Roman" pitchFamily="18" charset="0"/>
              </a:endParaRPr>
            </a:p>
            <a:p>
              <a:pPr algn="ctr" eaLnBrk="0" hangingPunct="0"/>
              <a:r>
                <a:rPr lang="en-US" altLang="zh-CN" sz="1600" b="0">
                  <a:cs typeface="Times New Roman" pitchFamily="18" charset="0"/>
                </a:rPr>
                <a:t>5</a:t>
              </a:r>
              <a:endParaRPr lang="en-US" altLang="zh-CN" sz="1600" b="0">
                <a:latin typeface="Arial" charset="0"/>
                <a:cs typeface="Times New Roman" pitchFamily="18" charset="0"/>
              </a:endParaRPr>
            </a:p>
            <a:p>
              <a:pPr algn="ctr" eaLnBrk="0" hangingPunct="0"/>
              <a:r>
                <a:rPr lang="en-US" altLang="zh-CN" sz="1600" b="0">
                  <a:cs typeface="Times New Roman" pitchFamily="18" charset="0"/>
                </a:rPr>
                <a:t>3</a:t>
              </a:r>
              <a:endParaRPr lang="en-US" altLang="zh-CN" sz="1600" b="0">
                <a:latin typeface="Arial" charset="0"/>
              </a:endParaRPr>
            </a:p>
          </p:txBody>
        </p:sp>
        <p:sp>
          <p:nvSpPr>
            <p:cNvPr id="85074" name="Rectangle 82"/>
            <p:cNvSpPr>
              <a:spLocks noChangeArrowheads="1"/>
            </p:cNvSpPr>
            <p:nvPr/>
          </p:nvSpPr>
          <p:spPr bwMode="auto">
            <a:xfrm>
              <a:off x="877" y="1439"/>
              <a:ext cx="342" cy="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i="1">
                  <a:cs typeface="Times New Roman" pitchFamily="18" charset="0"/>
                </a:rPr>
                <a:t>C</a:t>
              </a:r>
              <a:r>
                <a:rPr lang="en-US" altLang="zh-CN" sz="1600" b="0" baseline="-30000">
                  <a:cs typeface="Times New Roman" pitchFamily="18" charset="0"/>
                </a:rPr>
                <a:t>1</a:t>
              </a:r>
              <a:endParaRPr lang="en-US" altLang="zh-CN" sz="1600" b="0">
                <a:latin typeface="Arial" charset="0"/>
                <a:cs typeface="Times New Roman" pitchFamily="18" charset="0"/>
              </a:endParaRPr>
            </a:p>
            <a:p>
              <a:pPr algn="ctr" eaLnBrk="0" hangingPunct="0"/>
              <a:r>
                <a:rPr lang="en-US" altLang="zh-CN" sz="1600" b="0" i="1">
                  <a:cs typeface="Times New Roman" pitchFamily="18" charset="0"/>
                </a:rPr>
                <a:t>C</a:t>
              </a:r>
              <a:r>
                <a:rPr lang="en-US" altLang="zh-CN" sz="1600" b="0" baseline="-30000">
                  <a:cs typeface="Times New Roman" pitchFamily="18" charset="0"/>
                </a:rPr>
                <a:t>2</a:t>
              </a:r>
              <a:endParaRPr lang="en-US" altLang="zh-CN" sz="1600" b="0">
                <a:latin typeface="Arial" charset="0"/>
                <a:cs typeface="Times New Roman" pitchFamily="18" charset="0"/>
              </a:endParaRPr>
            </a:p>
            <a:p>
              <a:pPr algn="ctr" eaLnBrk="0" hangingPunct="0"/>
              <a:r>
                <a:rPr lang="en-US" altLang="zh-CN" sz="1600" b="0" i="1">
                  <a:cs typeface="Times New Roman" pitchFamily="18" charset="0"/>
                </a:rPr>
                <a:t>C</a:t>
              </a:r>
              <a:r>
                <a:rPr lang="en-US" altLang="zh-CN" sz="1600" b="0" baseline="-30000">
                  <a:cs typeface="Times New Roman" pitchFamily="18" charset="0"/>
                </a:rPr>
                <a:t>3</a:t>
              </a:r>
              <a:endParaRPr lang="en-US" altLang="zh-CN" sz="1600" b="0">
                <a:latin typeface="Arial" charset="0"/>
              </a:endParaRPr>
            </a:p>
          </p:txBody>
        </p:sp>
        <p:sp>
          <p:nvSpPr>
            <p:cNvPr id="85071" name="Rectangle 79"/>
            <p:cNvSpPr>
              <a:spLocks noChangeArrowheads="1"/>
            </p:cNvSpPr>
            <p:nvPr/>
          </p:nvSpPr>
          <p:spPr bwMode="auto">
            <a:xfrm>
              <a:off x="1219" y="1187"/>
              <a:ext cx="102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b="0" i="1">
                  <a:latin typeface="Arial" charset="0"/>
                  <a:cs typeface="Times New Roman" pitchFamily="18" charset="0"/>
                </a:rPr>
                <a:t>C</a:t>
              </a:r>
              <a:r>
                <a:rPr lang="en-US" altLang="zh-CN" sz="1600" b="0" baseline="-30000">
                  <a:latin typeface="Arial" charset="0"/>
                  <a:cs typeface="Times New Roman" pitchFamily="18" charset="0"/>
                </a:rPr>
                <a:t>1       </a:t>
              </a:r>
              <a:r>
                <a:rPr lang="en-US" altLang="zh-CN" sz="1600" b="0" i="1">
                  <a:latin typeface="Arial" charset="0"/>
                  <a:cs typeface="Times New Roman" pitchFamily="18" charset="0"/>
                </a:rPr>
                <a:t>C</a:t>
              </a:r>
              <a:r>
                <a:rPr lang="en-US" altLang="zh-CN" sz="1600" b="0" baseline="-30000">
                  <a:latin typeface="Arial" charset="0"/>
                  <a:cs typeface="Times New Roman" pitchFamily="18" charset="0"/>
                </a:rPr>
                <a:t>2        </a:t>
              </a:r>
              <a:r>
                <a:rPr lang="en-US" altLang="zh-CN" sz="1600" b="0" i="1">
                  <a:latin typeface="Arial" charset="0"/>
                  <a:cs typeface="Times New Roman" pitchFamily="18" charset="0"/>
                </a:rPr>
                <a:t>C</a:t>
              </a:r>
              <a:r>
                <a:rPr lang="en-US" altLang="zh-CN" sz="1600" b="0" baseline="-30000">
                  <a:latin typeface="Arial" charset="0"/>
                  <a:cs typeface="Times New Roman" pitchFamily="18" charset="0"/>
                </a:rPr>
                <a:t>3</a:t>
              </a:r>
              <a:endParaRPr lang="en-US" altLang="zh-CN" sz="1600" b="0">
                <a:latin typeface="Arial" charset="0"/>
              </a:endParaRPr>
            </a:p>
          </p:txBody>
        </p:sp>
        <p:sp>
          <p:nvSpPr>
            <p:cNvPr id="85070" name="Rectangle 78"/>
            <p:cNvSpPr>
              <a:spLocks noChangeArrowheads="1"/>
            </p:cNvSpPr>
            <p:nvPr/>
          </p:nvSpPr>
          <p:spPr bwMode="auto">
            <a:xfrm>
              <a:off x="877" y="1187"/>
              <a:ext cx="3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cs typeface="Times New Roman" pitchFamily="18" charset="0"/>
                </a:rPr>
                <a:t>0</a:t>
              </a:r>
              <a:endParaRPr lang="en-US" altLang="zh-CN" sz="1600" b="0">
                <a:latin typeface="Arial" charset="0"/>
              </a:endParaRPr>
            </a:p>
          </p:txBody>
        </p:sp>
        <p:sp>
          <p:nvSpPr>
            <p:cNvPr id="85078" name="Line 86"/>
            <p:cNvSpPr>
              <a:spLocks noChangeShapeType="1"/>
            </p:cNvSpPr>
            <p:nvPr/>
          </p:nvSpPr>
          <p:spPr bwMode="auto">
            <a:xfrm>
              <a:off x="877" y="1187"/>
              <a:ext cx="1368"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79" name="Line 87"/>
            <p:cNvSpPr>
              <a:spLocks noChangeShapeType="1"/>
            </p:cNvSpPr>
            <p:nvPr/>
          </p:nvSpPr>
          <p:spPr bwMode="auto">
            <a:xfrm>
              <a:off x="877" y="2205"/>
              <a:ext cx="1368"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80" name="Line 88"/>
            <p:cNvSpPr>
              <a:spLocks noChangeShapeType="1"/>
            </p:cNvSpPr>
            <p:nvPr/>
          </p:nvSpPr>
          <p:spPr bwMode="auto">
            <a:xfrm>
              <a:off x="877" y="1187"/>
              <a:ext cx="0" cy="101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81" name="Line 89"/>
            <p:cNvSpPr>
              <a:spLocks noChangeShapeType="1"/>
            </p:cNvSpPr>
            <p:nvPr/>
          </p:nvSpPr>
          <p:spPr bwMode="auto">
            <a:xfrm>
              <a:off x="2245" y="1187"/>
              <a:ext cx="0" cy="101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84" name="Line 92"/>
            <p:cNvSpPr>
              <a:spLocks noChangeShapeType="1"/>
            </p:cNvSpPr>
            <p:nvPr/>
          </p:nvSpPr>
          <p:spPr bwMode="auto">
            <a:xfrm>
              <a:off x="877" y="1439"/>
              <a:ext cx="1368"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86" name="Line 94"/>
            <p:cNvSpPr>
              <a:spLocks noChangeShapeType="1"/>
            </p:cNvSpPr>
            <p:nvPr/>
          </p:nvSpPr>
          <p:spPr bwMode="auto">
            <a:xfrm>
              <a:off x="1219" y="1187"/>
              <a:ext cx="0" cy="101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100" name="Line 108"/>
            <p:cNvSpPr>
              <a:spLocks noChangeShapeType="1"/>
            </p:cNvSpPr>
            <p:nvPr/>
          </p:nvSpPr>
          <p:spPr bwMode="auto">
            <a:xfrm>
              <a:off x="1561" y="1439"/>
              <a:ext cx="0" cy="76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104" name="Line 112"/>
            <p:cNvSpPr>
              <a:spLocks noChangeShapeType="1"/>
            </p:cNvSpPr>
            <p:nvPr/>
          </p:nvSpPr>
          <p:spPr bwMode="auto">
            <a:xfrm>
              <a:off x="1903" y="1439"/>
              <a:ext cx="0" cy="76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5107" name="Object 115"/>
            <p:cNvGraphicFramePr>
              <a:graphicFrameLocks noChangeAspect="1"/>
            </p:cNvGraphicFramePr>
            <p:nvPr/>
          </p:nvGraphicFramePr>
          <p:xfrm>
            <a:off x="2018" y="1480"/>
            <a:ext cx="99" cy="271"/>
          </p:xfrm>
          <a:graphic>
            <a:graphicData uri="http://schemas.openxmlformats.org/presentationml/2006/ole">
              <mc:AlternateContent xmlns:mc="http://schemas.openxmlformats.org/markup-compatibility/2006">
                <mc:Choice xmlns:v="urn:schemas-microsoft-com:vml" Requires="v">
                  <p:oleObj spid="_x0000_s165889" r:id="rId5" imgW="139639" imgH="393529" progId="Equation.DSMT4">
                    <p:embed/>
                  </p:oleObj>
                </mc:Choice>
                <mc:Fallback>
                  <p:oleObj r:id="rId5" imgW="139639" imgH="393529" progId="Equation.DSMT4">
                    <p:embed/>
                    <p:pic>
                      <p:nvPicPr>
                        <p:cNvPr id="0" name="Object 1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8" y="1480"/>
                          <a:ext cx="99"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109" name="Object 117"/>
            <p:cNvGraphicFramePr>
              <a:graphicFrameLocks noChangeAspect="1"/>
            </p:cNvGraphicFramePr>
            <p:nvPr/>
          </p:nvGraphicFramePr>
          <p:xfrm>
            <a:off x="1701" y="1887"/>
            <a:ext cx="100" cy="273"/>
          </p:xfrm>
          <a:graphic>
            <a:graphicData uri="http://schemas.openxmlformats.org/presentationml/2006/ole">
              <mc:AlternateContent xmlns:mc="http://schemas.openxmlformats.org/markup-compatibility/2006">
                <mc:Choice xmlns:v="urn:schemas-microsoft-com:vml" Requires="v">
                  <p:oleObj spid="_x0000_s165890" r:id="rId7" imgW="139639" imgH="393529" progId="Equation.DSMT4">
                    <p:embed/>
                  </p:oleObj>
                </mc:Choice>
                <mc:Fallback>
                  <p:oleObj r:id="rId7" imgW="139639" imgH="393529" progId="Equation.DSMT4">
                    <p:embed/>
                    <p:pic>
                      <p:nvPicPr>
                        <p:cNvPr id="0" name="Object 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 y="1887"/>
                          <a:ext cx="100"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5111" name="Rectangle 119"/>
          <p:cNvSpPr>
            <a:spLocks noChangeArrowheads="1"/>
          </p:cNvSpPr>
          <p:nvPr/>
        </p:nvSpPr>
        <p:spPr bwMode="auto">
          <a:xfrm>
            <a:off x="611188" y="4076700"/>
            <a:ext cx="79216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于是经计算，</a:t>
            </a:r>
            <a:r>
              <a:rPr lang="en-US" altLang="zh-CN">
                <a:cs typeface="Times New Roman" pitchFamily="18" charset="0"/>
              </a:rPr>
              <a:t>A</a:t>
            </a:r>
            <a:r>
              <a:rPr lang="zh-CN" altLang="en-US">
                <a:cs typeface="Times New Roman" pitchFamily="18" charset="0"/>
              </a:rPr>
              <a:t>的最大特征根</a:t>
            </a:r>
            <a:r>
              <a:rPr lang="en-US" altLang="zh-CN">
                <a:cs typeface="Times New Roman" pitchFamily="18" charset="0"/>
              </a:rPr>
              <a:t>λ</a:t>
            </a:r>
            <a:r>
              <a:rPr lang="en-US" altLang="zh-CN" baseline="-30000">
                <a:cs typeface="Times New Roman" pitchFamily="18" charset="0"/>
              </a:rPr>
              <a:t>max</a:t>
            </a:r>
            <a:r>
              <a:rPr lang="en-US" altLang="zh-CN">
                <a:cs typeface="Times New Roman" pitchFamily="18" charset="0"/>
              </a:rPr>
              <a:t>=3.038</a:t>
            </a:r>
            <a:r>
              <a:rPr lang="zh-CN" altLang="en-US">
                <a:cs typeface="Times New Roman" pitchFamily="18" charset="0"/>
              </a:rPr>
              <a:t>，</a:t>
            </a:r>
            <a:r>
              <a:rPr lang="en-US" altLang="zh-CN" i="1">
                <a:cs typeface="Times New Roman" pitchFamily="18" charset="0"/>
              </a:rPr>
              <a:t>CI</a:t>
            </a:r>
            <a:r>
              <a:rPr lang="en-US" altLang="zh-CN">
                <a:cs typeface="Times New Roman" pitchFamily="18" charset="0"/>
              </a:rPr>
              <a:t>=0.019</a:t>
            </a:r>
            <a:r>
              <a:rPr lang="zh-CN" altLang="en-US">
                <a:cs typeface="Times New Roman" pitchFamily="18" charset="0"/>
              </a:rPr>
              <a:t>，查表得</a:t>
            </a:r>
            <a:r>
              <a:rPr lang="en-US" altLang="zh-CN" i="1">
                <a:cs typeface="Times New Roman" pitchFamily="18" charset="0"/>
              </a:rPr>
              <a:t>RI </a:t>
            </a:r>
            <a:r>
              <a:rPr lang="en-US" altLang="zh-CN">
                <a:cs typeface="Times New Roman" pitchFamily="18" charset="0"/>
              </a:rPr>
              <a:t>= 0.58</a:t>
            </a:r>
            <a:r>
              <a:rPr lang="zh-CN" altLang="en-US">
                <a:cs typeface="Times New Roman" pitchFamily="18" charset="0"/>
              </a:rPr>
              <a:t>，故</a:t>
            </a:r>
            <a:r>
              <a:rPr lang="en-US" altLang="zh-CN" i="1">
                <a:cs typeface="Times New Roman" pitchFamily="18" charset="0"/>
              </a:rPr>
              <a:t>CR</a:t>
            </a:r>
            <a:r>
              <a:rPr lang="en-US" altLang="zh-CN">
                <a:cs typeface="Times New Roman" pitchFamily="18" charset="0"/>
              </a:rPr>
              <a:t> = 0.033</a:t>
            </a:r>
            <a:r>
              <a:rPr lang="zh-CN" altLang="en-US">
                <a:cs typeface="Times New Roman" pitchFamily="18" charset="0"/>
              </a:rPr>
              <a:t>。因</a:t>
            </a:r>
            <a:r>
              <a:rPr lang="en-US" altLang="zh-CN" i="1">
                <a:cs typeface="Times New Roman" pitchFamily="18" charset="0"/>
              </a:rPr>
              <a:t>CR</a:t>
            </a:r>
            <a:r>
              <a:rPr lang="en-US" altLang="zh-CN">
                <a:cs typeface="Times New Roman" pitchFamily="18" charset="0"/>
              </a:rPr>
              <a:t>&lt;0.1</a:t>
            </a:r>
            <a:r>
              <a:rPr lang="zh-CN" altLang="en-US">
                <a:cs typeface="Times New Roman" pitchFamily="18" charset="0"/>
              </a:rPr>
              <a:t>，接受矩阵</a:t>
            </a:r>
            <a:r>
              <a:rPr lang="en-US" altLang="zh-CN">
                <a:cs typeface="Times New Roman" pitchFamily="18" charset="0"/>
              </a:rPr>
              <a:t>A</a:t>
            </a:r>
            <a:r>
              <a:rPr lang="zh-CN" altLang="en-US">
                <a:cs typeface="Times New Roman" pitchFamily="18" charset="0"/>
              </a:rPr>
              <a:t>，求出</a:t>
            </a:r>
            <a:r>
              <a:rPr lang="en-US" altLang="zh-CN">
                <a:cs typeface="Times New Roman" pitchFamily="18" charset="0"/>
              </a:rPr>
              <a:t>A</a:t>
            </a:r>
            <a:r>
              <a:rPr lang="zh-CN" altLang="en-US">
                <a:cs typeface="Times New Roman" pitchFamily="18" charset="0"/>
              </a:rPr>
              <a:t>对应于</a:t>
            </a:r>
            <a:r>
              <a:rPr lang="en-US" altLang="zh-CN">
                <a:cs typeface="Times New Roman" pitchFamily="18" charset="0"/>
              </a:rPr>
              <a:t>λ</a:t>
            </a:r>
            <a:r>
              <a:rPr lang="en-US" altLang="zh-CN" baseline="-30000">
                <a:cs typeface="Times New Roman" pitchFamily="18" charset="0"/>
              </a:rPr>
              <a:t>max</a:t>
            </a:r>
            <a:r>
              <a:rPr lang="zh-CN" altLang="en-US">
                <a:cs typeface="Times New Roman" pitchFamily="18" charset="0"/>
              </a:rPr>
              <a:t>的标准化特征向量</a:t>
            </a:r>
            <a:r>
              <a:rPr lang="en-US" altLang="zh-CN">
                <a:cs typeface="Times New Roman" pitchFamily="18" charset="0"/>
              </a:rPr>
              <a:t>W= ( 0.105, 0.637</a:t>
            </a:r>
            <a:r>
              <a:rPr lang="zh-CN" altLang="en-US">
                <a:cs typeface="Times New Roman" pitchFamily="18" charset="0"/>
              </a:rPr>
              <a:t>， </a:t>
            </a:r>
            <a:r>
              <a:rPr lang="en-US" altLang="zh-CN">
                <a:cs typeface="Times New Roman" pitchFamily="18" charset="0"/>
              </a:rPr>
              <a:t>0.258)</a:t>
            </a:r>
            <a:r>
              <a:rPr lang="en-US" altLang="zh-CN" i="1" baseline="30000">
                <a:cs typeface="Times New Roman" pitchFamily="18" charset="0"/>
              </a:rPr>
              <a:t>T</a:t>
            </a:r>
            <a:r>
              <a:rPr lang="zh-CN" altLang="en-US">
                <a:cs typeface="Times New Roman" pitchFamily="18" charset="0"/>
              </a:rPr>
              <a:t>，以</a:t>
            </a:r>
            <a:r>
              <a:rPr lang="en-US" altLang="zh-CN">
                <a:cs typeface="Times New Roman" pitchFamily="18" charset="0"/>
              </a:rPr>
              <a:t>W</a:t>
            </a:r>
            <a:r>
              <a:rPr lang="zh-CN" altLang="en-US">
                <a:cs typeface="Times New Roman" pitchFamily="18" charset="0"/>
              </a:rPr>
              <a:t>的分量作为</a:t>
            </a:r>
            <a:r>
              <a:rPr lang="en-US" altLang="zh-CN" i="1">
                <a:cs typeface="Times New Roman" pitchFamily="18" charset="0"/>
              </a:rPr>
              <a:t>C</a:t>
            </a:r>
            <a:r>
              <a:rPr lang="en-US" altLang="zh-CN" baseline="-30000">
                <a:cs typeface="Times New Roman" pitchFamily="18" charset="0"/>
              </a:rPr>
              <a:t>1</a:t>
            </a:r>
            <a:r>
              <a:rPr lang="zh-CN" altLang="en-US">
                <a:cs typeface="Times New Roman" pitchFamily="18" charset="0"/>
              </a:rPr>
              <a:t>、</a:t>
            </a:r>
            <a:r>
              <a:rPr lang="en-US" altLang="zh-CN" i="1">
                <a:cs typeface="Times New Roman" pitchFamily="18" charset="0"/>
              </a:rPr>
              <a:t>C</a:t>
            </a:r>
            <a:r>
              <a:rPr lang="en-US" altLang="zh-CN" baseline="-30000">
                <a:cs typeface="Times New Roman" pitchFamily="18" charset="0"/>
              </a:rPr>
              <a:t>2</a:t>
            </a:r>
            <a:r>
              <a:rPr lang="zh-CN" altLang="en-US">
                <a:cs typeface="Times New Roman" pitchFamily="18" charset="0"/>
              </a:rPr>
              <a:t>、</a:t>
            </a:r>
            <a:r>
              <a:rPr lang="en-US" altLang="zh-CN" i="1">
                <a:cs typeface="Times New Roman" pitchFamily="18" charset="0"/>
              </a:rPr>
              <a:t>C</a:t>
            </a:r>
            <a:r>
              <a:rPr lang="en-US" altLang="zh-CN" baseline="-30000">
                <a:cs typeface="Times New Roman" pitchFamily="18" charset="0"/>
              </a:rPr>
              <a:t>3</a:t>
            </a:r>
            <a:r>
              <a:rPr lang="zh-CN" altLang="en-US">
                <a:cs typeface="Times New Roman" pitchFamily="18" charset="0"/>
              </a:rPr>
              <a:t>在目标</a:t>
            </a:r>
            <a:r>
              <a:rPr lang="en-US" altLang="zh-CN">
                <a:cs typeface="Times New Roman" pitchFamily="18" charset="0"/>
              </a:rPr>
              <a:t>O</a:t>
            </a:r>
            <a:r>
              <a:rPr lang="zh-CN" altLang="en-US">
                <a:cs typeface="Times New Roman" pitchFamily="18" charset="0"/>
              </a:rPr>
              <a:t>中所占的权重。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4997"/>
                                        </p:tgtEl>
                                        <p:attrNameLst>
                                          <p:attrName>style.visibility</p:attrName>
                                        </p:attrNameLst>
                                      </p:cBhvr>
                                      <p:to>
                                        <p:strVal val="visible"/>
                                      </p:to>
                                    </p:set>
                                    <p:anim calcmode="lin" valueType="num">
                                      <p:cBhvr additive="base">
                                        <p:cTn id="7" dur="500" fill="hold"/>
                                        <p:tgtEl>
                                          <p:spTgt spid="84997"/>
                                        </p:tgtEl>
                                        <p:attrNameLst>
                                          <p:attrName>ppt_x</p:attrName>
                                        </p:attrNameLst>
                                      </p:cBhvr>
                                      <p:tavLst>
                                        <p:tav tm="0">
                                          <p:val>
                                            <p:strVal val="0-#ppt_w/2"/>
                                          </p:val>
                                        </p:tav>
                                        <p:tav tm="100000">
                                          <p:val>
                                            <p:strVal val="#ppt_x"/>
                                          </p:val>
                                        </p:tav>
                                      </p:tavLst>
                                    </p:anim>
                                    <p:anim calcmode="lin" valueType="num">
                                      <p:cBhvr additive="base">
                                        <p:cTn id="8" dur="500" fill="hold"/>
                                        <p:tgtEl>
                                          <p:spTgt spid="84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9"/>
                                        </p:tgtEl>
                                        <p:attrNameLst>
                                          <p:attrName>style.visibility</p:attrName>
                                        </p:attrNameLst>
                                      </p:cBhvr>
                                      <p:to>
                                        <p:strVal val="visible"/>
                                      </p:to>
                                    </p:set>
                                    <p:anim calcmode="lin" valueType="num">
                                      <p:cBhvr additive="base">
                                        <p:cTn id="13" dur="500" fill="hold"/>
                                        <p:tgtEl>
                                          <p:spTgt spid="84999"/>
                                        </p:tgtEl>
                                        <p:attrNameLst>
                                          <p:attrName>ppt_x</p:attrName>
                                        </p:attrNameLst>
                                      </p:cBhvr>
                                      <p:tavLst>
                                        <p:tav tm="0">
                                          <p:val>
                                            <p:strVal val="0-#ppt_w/2"/>
                                          </p:val>
                                        </p:tav>
                                        <p:tav tm="100000">
                                          <p:val>
                                            <p:strVal val="#ppt_x"/>
                                          </p:val>
                                        </p:tav>
                                      </p:tavLst>
                                    </p:anim>
                                    <p:anim calcmode="lin" valueType="num">
                                      <p:cBhvr additive="base">
                                        <p:cTn id="14" dur="500" fill="hold"/>
                                        <p:tgtEl>
                                          <p:spTgt spid="849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5113"/>
                                        </p:tgtEl>
                                        <p:attrNameLst>
                                          <p:attrName>style.visibility</p:attrName>
                                        </p:attrNameLst>
                                      </p:cBhvr>
                                      <p:to>
                                        <p:strVal val="visible"/>
                                      </p:to>
                                    </p:set>
                                    <p:anim calcmode="lin" valueType="num">
                                      <p:cBhvr additive="base">
                                        <p:cTn id="19" dur="500" fill="hold"/>
                                        <p:tgtEl>
                                          <p:spTgt spid="85113"/>
                                        </p:tgtEl>
                                        <p:attrNameLst>
                                          <p:attrName>ppt_x</p:attrName>
                                        </p:attrNameLst>
                                      </p:cBhvr>
                                      <p:tavLst>
                                        <p:tav tm="0">
                                          <p:val>
                                            <p:strVal val="#ppt_x"/>
                                          </p:val>
                                        </p:tav>
                                        <p:tav tm="100000">
                                          <p:val>
                                            <p:strVal val="#ppt_x"/>
                                          </p:val>
                                        </p:tav>
                                      </p:tavLst>
                                    </p:anim>
                                    <p:anim calcmode="lin" valueType="num">
                                      <p:cBhvr additive="base">
                                        <p:cTn id="20" dur="500" fill="hold"/>
                                        <p:tgtEl>
                                          <p:spTgt spid="8511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5055"/>
                                        </p:tgtEl>
                                        <p:attrNameLst>
                                          <p:attrName>style.visibility</p:attrName>
                                        </p:attrNameLst>
                                      </p:cBhvr>
                                      <p:to>
                                        <p:strVal val="visible"/>
                                      </p:to>
                                    </p:set>
                                    <p:anim calcmode="lin" valueType="num">
                                      <p:cBhvr additive="base">
                                        <p:cTn id="25" dur="500" fill="hold"/>
                                        <p:tgtEl>
                                          <p:spTgt spid="85055"/>
                                        </p:tgtEl>
                                        <p:attrNameLst>
                                          <p:attrName>ppt_x</p:attrName>
                                        </p:attrNameLst>
                                      </p:cBhvr>
                                      <p:tavLst>
                                        <p:tav tm="0">
                                          <p:val>
                                            <p:strVal val="#ppt_x"/>
                                          </p:val>
                                        </p:tav>
                                        <p:tav tm="100000">
                                          <p:val>
                                            <p:strVal val="#ppt_x"/>
                                          </p:val>
                                        </p:tav>
                                      </p:tavLst>
                                    </p:anim>
                                    <p:anim calcmode="lin" valueType="num">
                                      <p:cBhvr additive="base">
                                        <p:cTn id="26" dur="500" fill="hold"/>
                                        <p:tgtEl>
                                          <p:spTgt spid="8505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85111"/>
                                        </p:tgtEl>
                                        <p:attrNameLst>
                                          <p:attrName>style.visibility</p:attrName>
                                        </p:attrNameLst>
                                      </p:cBhvr>
                                      <p:to>
                                        <p:strVal val="visible"/>
                                      </p:to>
                                    </p:set>
                                    <p:animEffect transition="in" filter="fade">
                                      <p:cBhvr>
                                        <p:cTn id="31" dur="1000"/>
                                        <p:tgtEl>
                                          <p:spTgt spid="85111"/>
                                        </p:tgtEl>
                                      </p:cBhvr>
                                    </p:animEffect>
                                    <p:anim calcmode="lin" valueType="num">
                                      <p:cBhvr>
                                        <p:cTn id="32" dur="1000" fill="hold"/>
                                        <p:tgtEl>
                                          <p:spTgt spid="85111"/>
                                        </p:tgtEl>
                                        <p:attrNameLst>
                                          <p:attrName>ppt_x</p:attrName>
                                        </p:attrNameLst>
                                      </p:cBhvr>
                                      <p:tavLst>
                                        <p:tav tm="0">
                                          <p:val>
                                            <p:strVal val="#ppt_x"/>
                                          </p:val>
                                        </p:tav>
                                        <p:tav tm="100000">
                                          <p:val>
                                            <p:strVal val="#ppt_x"/>
                                          </p:val>
                                        </p:tav>
                                      </p:tavLst>
                                    </p:anim>
                                    <p:anim calcmode="lin" valueType="num">
                                      <p:cBhvr>
                                        <p:cTn id="33" dur="900" decel="100000" fill="hold"/>
                                        <p:tgtEl>
                                          <p:spTgt spid="85111"/>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851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p:bldP spid="84999" grpId="0"/>
      <p:bldP spid="8511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47" name="Rectangle 131"/>
          <p:cNvSpPr>
            <a:spLocks noChangeArrowheads="1"/>
          </p:cNvSpPr>
          <p:nvPr/>
        </p:nvSpPr>
        <p:spPr bwMode="auto">
          <a:xfrm>
            <a:off x="395288" y="476250"/>
            <a:ext cx="73136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类似求措施层中的</a:t>
            </a:r>
            <a:r>
              <a:rPr lang="en-US" altLang="zh-CN" i="1">
                <a:cs typeface="Times New Roman" pitchFamily="18" charset="0"/>
              </a:rPr>
              <a:t>P</a:t>
            </a:r>
            <a:r>
              <a:rPr lang="en-US" altLang="zh-CN" baseline="-30000">
                <a:cs typeface="Times New Roman" pitchFamily="18" charset="0"/>
              </a:rPr>
              <a:t>1</a:t>
            </a:r>
            <a:r>
              <a:rPr lang="zh-CN" altLang="en-US">
                <a:cs typeface="Times New Roman" pitchFamily="18" charset="0"/>
              </a:rPr>
              <a:t>、</a:t>
            </a:r>
            <a:r>
              <a:rPr lang="en-US" altLang="zh-CN" i="1">
                <a:cs typeface="Times New Roman" pitchFamily="18" charset="0"/>
              </a:rPr>
              <a:t>P</a:t>
            </a:r>
            <a:r>
              <a:rPr lang="en-US" altLang="zh-CN" baseline="-30000">
                <a:cs typeface="Times New Roman" pitchFamily="18" charset="0"/>
              </a:rPr>
              <a:t>2</a:t>
            </a:r>
            <a:r>
              <a:rPr lang="zh-CN" altLang="en-US">
                <a:cs typeface="Times New Roman" pitchFamily="18" charset="0"/>
              </a:rPr>
              <a:t>在</a:t>
            </a:r>
            <a:r>
              <a:rPr lang="en-US" altLang="zh-CN" i="1">
                <a:cs typeface="Times New Roman" pitchFamily="18" charset="0"/>
              </a:rPr>
              <a:t>C</a:t>
            </a:r>
            <a:r>
              <a:rPr lang="en-US" altLang="zh-CN" baseline="-30000">
                <a:cs typeface="Times New Roman" pitchFamily="18" charset="0"/>
              </a:rPr>
              <a:t>1</a:t>
            </a:r>
            <a:r>
              <a:rPr lang="zh-CN" altLang="en-US">
                <a:cs typeface="Times New Roman" pitchFamily="18" charset="0"/>
              </a:rPr>
              <a:t>中的权值，</a:t>
            </a:r>
            <a:r>
              <a:rPr lang="en-US" altLang="zh-CN" i="1">
                <a:cs typeface="Times New Roman" pitchFamily="18" charset="0"/>
              </a:rPr>
              <a:t>P</a:t>
            </a:r>
            <a:r>
              <a:rPr lang="en-US" altLang="zh-CN" baseline="-30000">
                <a:cs typeface="Times New Roman" pitchFamily="18" charset="0"/>
              </a:rPr>
              <a:t>2</a:t>
            </a:r>
            <a:r>
              <a:rPr lang="zh-CN" altLang="en-US">
                <a:cs typeface="Times New Roman" pitchFamily="18" charset="0"/>
              </a:rPr>
              <a:t>、</a:t>
            </a:r>
            <a:r>
              <a:rPr lang="en-US" altLang="zh-CN" i="1">
                <a:cs typeface="Times New Roman" pitchFamily="18" charset="0"/>
              </a:rPr>
              <a:t>P</a:t>
            </a:r>
            <a:r>
              <a:rPr lang="en-US" altLang="zh-CN" baseline="-30000">
                <a:cs typeface="Times New Roman" pitchFamily="18" charset="0"/>
              </a:rPr>
              <a:t>3</a:t>
            </a:r>
            <a:r>
              <a:rPr lang="zh-CN" altLang="en-US">
                <a:cs typeface="Times New Roman" pitchFamily="18" charset="0"/>
              </a:rPr>
              <a:t>在</a:t>
            </a:r>
            <a:r>
              <a:rPr lang="zh-CN" altLang="en-US" i="1">
                <a:cs typeface="Times New Roman" pitchFamily="18" charset="0"/>
              </a:rPr>
              <a:t> </a:t>
            </a:r>
            <a:r>
              <a:rPr lang="en-US" altLang="zh-CN" i="1">
                <a:cs typeface="Times New Roman" pitchFamily="18" charset="0"/>
              </a:rPr>
              <a:t>C</a:t>
            </a:r>
            <a:r>
              <a:rPr lang="en-US" altLang="zh-CN" baseline="-30000">
                <a:cs typeface="Times New Roman" pitchFamily="18" charset="0"/>
              </a:rPr>
              <a:t>2</a:t>
            </a:r>
            <a:r>
              <a:rPr lang="zh-CN" altLang="en-US">
                <a:cs typeface="Times New Roman" pitchFamily="18" charset="0"/>
              </a:rPr>
              <a:t>中的权值及</a:t>
            </a:r>
            <a:r>
              <a:rPr lang="en-US" altLang="zh-CN" i="1">
                <a:cs typeface="Times New Roman" pitchFamily="18" charset="0"/>
              </a:rPr>
              <a:t>P</a:t>
            </a:r>
            <a:r>
              <a:rPr lang="en-US" altLang="zh-CN" baseline="-30000">
                <a:cs typeface="Times New Roman" pitchFamily="18" charset="0"/>
              </a:rPr>
              <a:t>1</a:t>
            </a:r>
            <a:r>
              <a:rPr lang="zh-CN" altLang="en-US">
                <a:cs typeface="Times New Roman" pitchFamily="18" charset="0"/>
              </a:rPr>
              <a:t>、</a:t>
            </a:r>
            <a:r>
              <a:rPr lang="en-US" altLang="zh-CN" i="1">
                <a:cs typeface="Times New Roman" pitchFamily="18" charset="0"/>
              </a:rPr>
              <a:t>P</a:t>
            </a:r>
            <a:r>
              <a:rPr lang="en-US" altLang="zh-CN" baseline="-30000">
                <a:cs typeface="Times New Roman" pitchFamily="18" charset="0"/>
              </a:rPr>
              <a:t>2</a:t>
            </a:r>
            <a:r>
              <a:rPr lang="zh-CN" altLang="en-US">
                <a:cs typeface="Times New Roman" pitchFamily="18" charset="0"/>
              </a:rPr>
              <a:t>在</a:t>
            </a:r>
            <a:r>
              <a:rPr lang="en-US" altLang="zh-CN" i="1">
                <a:cs typeface="Times New Roman" pitchFamily="18" charset="0"/>
              </a:rPr>
              <a:t>C</a:t>
            </a:r>
            <a:r>
              <a:rPr lang="en-US" altLang="zh-CN" baseline="-30000">
                <a:cs typeface="Times New Roman" pitchFamily="18" charset="0"/>
              </a:rPr>
              <a:t>1</a:t>
            </a:r>
            <a:r>
              <a:rPr lang="zh-CN" altLang="en-US">
                <a:cs typeface="Times New Roman" pitchFamily="18" charset="0"/>
              </a:rPr>
              <a:t>中的权值：</a:t>
            </a:r>
            <a:r>
              <a:rPr lang="zh-CN" altLang="en-US">
                <a:latin typeface="Arial" charset="0"/>
              </a:rPr>
              <a:t> </a:t>
            </a:r>
          </a:p>
        </p:txBody>
      </p:sp>
      <p:sp>
        <p:nvSpPr>
          <p:cNvPr id="86154" name="Rectangle 13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6171" name="Rectangle 155"/>
          <p:cNvSpPr>
            <a:spLocks noChangeArrowheads="1"/>
          </p:cNvSpPr>
          <p:nvPr/>
        </p:nvSpPr>
        <p:spPr bwMode="auto">
          <a:xfrm>
            <a:off x="2138363" y="2332038"/>
            <a:ext cx="11414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86178" name="Rectangle 162"/>
          <p:cNvSpPr>
            <a:spLocks noChangeArrowheads="1"/>
          </p:cNvSpPr>
          <p:nvPr/>
        </p:nvSpPr>
        <p:spPr bwMode="auto">
          <a:xfrm>
            <a:off x="2138363" y="2332038"/>
            <a:ext cx="11414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86191" name="Rectangle 175"/>
          <p:cNvSpPr>
            <a:spLocks noChangeArrowheads="1"/>
          </p:cNvSpPr>
          <p:nvPr/>
        </p:nvSpPr>
        <p:spPr bwMode="auto">
          <a:xfrm>
            <a:off x="2138363" y="2332038"/>
            <a:ext cx="11414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86224" name="Line 208"/>
          <p:cNvSpPr>
            <a:spLocks noChangeShapeType="1"/>
          </p:cNvSpPr>
          <p:nvPr/>
        </p:nvSpPr>
        <p:spPr bwMode="auto">
          <a:xfrm>
            <a:off x="1547813" y="3500438"/>
            <a:ext cx="9588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225" name="Line 209"/>
          <p:cNvSpPr>
            <a:spLocks noChangeShapeType="1"/>
          </p:cNvSpPr>
          <p:nvPr/>
        </p:nvSpPr>
        <p:spPr bwMode="auto">
          <a:xfrm>
            <a:off x="1547813" y="6415088"/>
            <a:ext cx="9588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226" name="Line 210"/>
          <p:cNvSpPr>
            <a:spLocks noChangeShapeType="1"/>
          </p:cNvSpPr>
          <p:nvPr/>
        </p:nvSpPr>
        <p:spPr bwMode="auto">
          <a:xfrm>
            <a:off x="1547813" y="3500438"/>
            <a:ext cx="0" cy="804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227" name="Line 211"/>
          <p:cNvSpPr>
            <a:spLocks noChangeShapeType="1"/>
          </p:cNvSpPr>
          <p:nvPr/>
        </p:nvSpPr>
        <p:spPr bwMode="auto">
          <a:xfrm>
            <a:off x="7956550" y="3500438"/>
            <a:ext cx="0" cy="8048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62" name="Line 346"/>
          <p:cNvSpPr>
            <a:spLocks noChangeShapeType="1"/>
          </p:cNvSpPr>
          <p:nvPr/>
        </p:nvSpPr>
        <p:spPr bwMode="auto">
          <a:xfrm>
            <a:off x="2506663" y="3500438"/>
            <a:ext cx="9461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63" name="Line 347"/>
          <p:cNvSpPr>
            <a:spLocks noChangeShapeType="1"/>
          </p:cNvSpPr>
          <p:nvPr/>
        </p:nvSpPr>
        <p:spPr bwMode="auto">
          <a:xfrm>
            <a:off x="1547813" y="4305300"/>
            <a:ext cx="0" cy="5635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64" name="Line 348"/>
          <p:cNvSpPr>
            <a:spLocks noChangeShapeType="1"/>
          </p:cNvSpPr>
          <p:nvPr/>
        </p:nvSpPr>
        <p:spPr bwMode="auto">
          <a:xfrm>
            <a:off x="3452813" y="3500438"/>
            <a:ext cx="944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66" name="Line 350"/>
          <p:cNvSpPr>
            <a:spLocks noChangeShapeType="1"/>
          </p:cNvSpPr>
          <p:nvPr/>
        </p:nvSpPr>
        <p:spPr bwMode="auto">
          <a:xfrm>
            <a:off x="4397375" y="3500438"/>
            <a:ext cx="9461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68" name="Line 352"/>
          <p:cNvSpPr>
            <a:spLocks noChangeShapeType="1"/>
          </p:cNvSpPr>
          <p:nvPr/>
        </p:nvSpPr>
        <p:spPr bwMode="auto">
          <a:xfrm>
            <a:off x="5343525" y="3500438"/>
            <a:ext cx="944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70" name="Line 354"/>
          <p:cNvSpPr>
            <a:spLocks noChangeShapeType="1"/>
          </p:cNvSpPr>
          <p:nvPr/>
        </p:nvSpPr>
        <p:spPr bwMode="auto">
          <a:xfrm>
            <a:off x="6288088" y="3500438"/>
            <a:ext cx="16684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73" name="Line 357"/>
          <p:cNvSpPr>
            <a:spLocks noChangeShapeType="1"/>
          </p:cNvSpPr>
          <p:nvPr/>
        </p:nvSpPr>
        <p:spPr bwMode="auto">
          <a:xfrm>
            <a:off x="7956550" y="4305300"/>
            <a:ext cx="0" cy="5635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75" name="Line 359"/>
          <p:cNvSpPr>
            <a:spLocks noChangeShapeType="1"/>
          </p:cNvSpPr>
          <p:nvPr/>
        </p:nvSpPr>
        <p:spPr bwMode="auto">
          <a:xfrm>
            <a:off x="1547813" y="4868863"/>
            <a:ext cx="0" cy="5048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85" name="Line 369"/>
          <p:cNvSpPr>
            <a:spLocks noChangeShapeType="1"/>
          </p:cNvSpPr>
          <p:nvPr/>
        </p:nvSpPr>
        <p:spPr bwMode="auto">
          <a:xfrm>
            <a:off x="7956550" y="4868863"/>
            <a:ext cx="0" cy="5048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87" name="Line 371"/>
          <p:cNvSpPr>
            <a:spLocks noChangeShapeType="1"/>
          </p:cNvSpPr>
          <p:nvPr/>
        </p:nvSpPr>
        <p:spPr bwMode="auto">
          <a:xfrm>
            <a:off x="1547813" y="5373688"/>
            <a:ext cx="0" cy="5762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97" name="Line 381"/>
          <p:cNvSpPr>
            <a:spLocks noChangeShapeType="1"/>
          </p:cNvSpPr>
          <p:nvPr/>
        </p:nvSpPr>
        <p:spPr bwMode="auto">
          <a:xfrm>
            <a:off x="7956550" y="5373688"/>
            <a:ext cx="0" cy="5762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399" name="Line 383"/>
          <p:cNvSpPr>
            <a:spLocks noChangeShapeType="1"/>
          </p:cNvSpPr>
          <p:nvPr/>
        </p:nvSpPr>
        <p:spPr bwMode="auto">
          <a:xfrm>
            <a:off x="1547813" y="5949950"/>
            <a:ext cx="0" cy="46513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09" name="Line 393"/>
          <p:cNvSpPr>
            <a:spLocks noChangeShapeType="1"/>
          </p:cNvSpPr>
          <p:nvPr/>
        </p:nvSpPr>
        <p:spPr bwMode="auto">
          <a:xfrm>
            <a:off x="7956550" y="5949950"/>
            <a:ext cx="0" cy="46513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11" name="Line 395"/>
          <p:cNvSpPr>
            <a:spLocks noChangeShapeType="1"/>
          </p:cNvSpPr>
          <p:nvPr/>
        </p:nvSpPr>
        <p:spPr bwMode="auto">
          <a:xfrm>
            <a:off x="2506663" y="6415088"/>
            <a:ext cx="9461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13" name="Line 397"/>
          <p:cNvSpPr>
            <a:spLocks noChangeShapeType="1"/>
          </p:cNvSpPr>
          <p:nvPr/>
        </p:nvSpPr>
        <p:spPr bwMode="auto">
          <a:xfrm>
            <a:off x="3452813" y="6415088"/>
            <a:ext cx="944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15" name="Line 399"/>
          <p:cNvSpPr>
            <a:spLocks noChangeShapeType="1"/>
          </p:cNvSpPr>
          <p:nvPr/>
        </p:nvSpPr>
        <p:spPr bwMode="auto">
          <a:xfrm>
            <a:off x="4397375" y="6415088"/>
            <a:ext cx="9461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17" name="Line 401"/>
          <p:cNvSpPr>
            <a:spLocks noChangeShapeType="1"/>
          </p:cNvSpPr>
          <p:nvPr/>
        </p:nvSpPr>
        <p:spPr bwMode="auto">
          <a:xfrm>
            <a:off x="5343525" y="6415088"/>
            <a:ext cx="944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19" name="Line 403"/>
          <p:cNvSpPr>
            <a:spLocks noChangeShapeType="1"/>
          </p:cNvSpPr>
          <p:nvPr/>
        </p:nvSpPr>
        <p:spPr bwMode="auto">
          <a:xfrm>
            <a:off x="6288088" y="6415088"/>
            <a:ext cx="16684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48" name="Rectangle 43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6450" name="Rectangle 434"/>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6452" name="Rectangle 436"/>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6464" name="Rectangle 448"/>
          <p:cNvSpPr>
            <a:spLocks noChangeArrowheads="1"/>
          </p:cNvSpPr>
          <p:nvPr/>
        </p:nvSpPr>
        <p:spPr bwMode="auto">
          <a:xfrm>
            <a:off x="3621088" y="2871788"/>
            <a:ext cx="635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86522" name="Group 506"/>
          <p:cNvGrpSpPr>
            <a:grpSpLocks/>
          </p:cNvGrpSpPr>
          <p:nvPr/>
        </p:nvGrpSpPr>
        <p:grpSpPr bwMode="auto">
          <a:xfrm>
            <a:off x="611188" y="1612900"/>
            <a:ext cx="1903412" cy="1095375"/>
            <a:chOff x="476" y="1071"/>
            <a:chExt cx="1199" cy="690"/>
          </a:xfrm>
        </p:grpSpPr>
        <p:sp>
          <p:nvSpPr>
            <p:cNvPr id="86476" name="Rectangle 460"/>
            <p:cNvSpPr>
              <a:spLocks noChangeArrowheads="1"/>
            </p:cNvSpPr>
            <p:nvPr/>
          </p:nvSpPr>
          <p:spPr bwMode="auto">
            <a:xfrm>
              <a:off x="1275" y="1505"/>
              <a:ext cx="400"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86475" name="Rectangle 459"/>
            <p:cNvSpPr>
              <a:spLocks noChangeArrowheads="1"/>
            </p:cNvSpPr>
            <p:nvPr/>
          </p:nvSpPr>
          <p:spPr bwMode="auto">
            <a:xfrm>
              <a:off x="875" y="1505"/>
              <a:ext cx="400"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bg2"/>
                </a:buClr>
                <a:buSzPct val="75000"/>
                <a:buFont typeface="Wingdings" pitchFamily="2" charset="2"/>
                <a:buNone/>
              </a:pPr>
              <a:endParaRPr lang="zh-CN" altLang="zh-CN" sz="1600" b="0">
                <a:latin typeface="Arial" charset="0"/>
              </a:endParaRPr>
            </a:p>
          </p:txBody>
        </p:sp>
        <p:sp>
          <p:nvSpPr>
            <p:cNvPr id="86474" name="Rectangle 458"/>
            <p:cNvSpPr>
              <a:spLocks noChangeArrowheads="1"/>
            </p:cNvSpPr>
            <p:nvPr/>
          </p:nvSpPr>
          <p:spPr bwMode="auto">
            <a:xfrm>
              <a:off x="476" y="1505"/>
              <a:ext cx="399"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P</a:t>
              </a:r>
              <a:r>
                <a:rPr lang="en-US" altLang="zh-CN" sz="1600" b="0" baseline="-30000">
                  <a:latin typeface="Arial" charset="0"/>
                </a:rPr>
                <a:t>2</a:t>
              </a:r>
              <a:endParaRPr lang="en-US" altLang="zh-CN" sz="1600" b="0">
                <a:latin typeface="Arial" charset="0"/>
              </a:endParaRPr>
            </a:p>
          </p:txBody>
        </p:sp>
        <p:sp>
          <p:nvSpPr>
            <p:cNvPr id="86473" name="Rectangle 457"/>
            <p:cNvSpPr>
              <a:spLocks noChangeArrowheads="1"/>
            </p:cNvSpPr>
            <p:nvPr/>
          </p:nvSpPr>
          <p:spPr bwMode="auto">
            <a:xfrm>
              <a:off x="1275" y="1294"/>
              <a:ext cx="40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3</a:t>
              </a:r>
            </a:p>
          </p:txBody>
        </p:sp>
        <p:sp>
          <p:nvSpPr>
            <p:cNvPr id="86472" name="Rectangle 456"/>
            <p:cNvSpPr>
              <a:spLocks noChangeArrowheads="1"/>
            </p:cNvSpPr>
            <p:nvPr/>
          </p:nvSpPr>
          <p:spPr bwMode="auto">
            <a:xfrm>
              <a:off x="875" y="1294"/>
              <a:ext cx="40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86471" name="Rectangle 455"/>
            <p:cNvSpPr>
              <a:spLocks noChangeArrowheads="1"/>
            </p:cNvSpPr>
            <p:nvPr/>
          </p:nvSpPr>
          <p:spPr bwMode="auto">
            <a:xfrm>
              <a:off x="476" y="1294"/>
              <a:ext cx="39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P</a:t>
              </a:r>
              <a:r>
                <a:rPr lang="en-US" altLang="zh-CN" sz="1600" b="0" baseline="-30000">
                  <a:latin typeface="Arial" charset="0"/>
                </a:rPr>
                <a:t>1</a:t>
              </a:r>
              <a:endParaRPr lang="en-US" altLang="zh-CN" sz="1600" b="0">
                <a:latin typeface="Arial" charset="0"/>
              </a:endParaRPr>
            </a:p>
          </p:txBody>
        </p:sp>
        <p:sp>
          <p:nvSpPr>
            <p:cNvPr id="86470" name="Rectangle 454"/>
            <p:cNvSpPr>
              <a:spLocks noChangeArrowheads="1"/>
            </p:cNvSpPr>
            <p:nvPr/>
          </p:nvSpPr>
          <p:spPr bwMode="auto">
            <a:xfrm>
              <a:off x="1275" y="1071"/>
              <a:ext cx="40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P</a:t>
              </a:r>
              <a:r>
                <a:rPr lang="en-US" altLang="zh-CN" sz="1600" b="0" baseline="-30000">
                  <a:latin typeface="Arial" charset="0"/>
                </a:rPr>
                <a:t>2</a:t>
              </a:r>
              <a:endParaRPr lang="en-US" altLang="zh-CN" sz="1600" b="0">
                <a:latin typeface="Arial" charset="0"/>
              </a:endParaRPr>
            </a:p>
          </p:txBody>
        </p:sp>
        <p:sp>
          <p:nvSpPr>
            <p:cNvPr id="86469" name="Rectangle 453"/>
            <p:cNvSpPr>
              <a:spLocks noChangeArrowheads="1"/>
            </p:cNvSpPr>
            <p:nvPr/>
          </p:nvSpPr>
          <p:spPr bwMode="auto">
            <a:xfrm>
              <a:off x="875" y="1071"/>
              <a:ext cx="40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P</a:t>
              </a:r>
              <a:r>
                <a:rPr lang="en-US" altLang="zh-CN" sz="1600" b="0" baseline="-30000">
                  <a:latin typeface="Arial" charset="0"/>
                </a:rPr>
                <a:t>1</a:t>
              </a:r>
              <a:endParaRPr lang="en-US" altLang="zh-CN" sz="1600" b="0">
                <a:latin typeface="Arial" charset="0"/>
              </a:endParaRPr>
            </a:p>
          </p:txBody>
        </p:sp>
        <p:sp>
          <p:nvSpPr>
            <p:cNvPr id="86468" name="Rectangle 452"/>
            <p:cNvSpPr>
              <a:spLocks noChangeArrowheads="1"/>
            </p:cNvSpPr>
            <p:nvPr/>
          </p:nvSpPr>
          <p:spPr bwMode="auto">
            <a:xfrm>
              <a:off x="476" y="1071"/>
              <a:ext cx="399"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1</a:t>
              </a:r>
              <a:endParaRPr lang="en-US" altLang="zh-CN" sz="1600" b="0">
                <a:latin typeface="Arial" charset="0"/>
              </a:endParaRPr>
            </a:p>
          </p:txBody>
        </p:sp>
        <p:sp>
          <p:nvSpPr>
            <p:cNvPr id="86477" name="Line 461"/>
            <p:cNvSpPr>
              <a:spLocks noChangeShapeType="1"/>
            </p:cNvSpPr>
            <p:nvPr/>
          </p:nvSpPr>
          <p:spPr bwMode="auto">
            <a:xfrm>
              <a:off x="476" y="1071"/>
              <a:ext cx="1199"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78" name="Line 462"/>
            <p:cNvSpPr>
              <a:spLocks noChangeShapeType="1"/>
            </p:cNvSpPr>
            <p:nvPr/>
          </p:nvSpPr>
          <p:spPr bwMode="auto">
            <a:xfrm>
              <a:off x="476" y="1751"/>
              <a:ext cx="1199"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79" name="Line 463"/>
            <p:cNvSpPr>
              <a:spLocks noChangeShapeType="1"/>
            </p:cNvSpPr>
            <p:nvPr/>
          </p:nvSpPr>
          <p:spPr bwMode="auto">
            <a:xfrm>
              <a:off x="476" y="1071"/>
              <a:ext cx="0" cy="68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80" name="Line 464"/>
            <p:cNvSpPr>
              <a:spLocks noChangeShapeType="1"/>
            </p:cNvSpPr>
            <p:nvPr/>
          </p:nvSpPr>
          <p:spPr bwMode="auto">
            <a:xfrm>
              <a:off x="1675" y="1071"/>
              <a:ext cx="0" cy="68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83" name="Line 467"/>
            <p:cNvSpPr>
              <a:spLocks noChangeShapeType="1"/>
            </p:cNvSpPr>
            <p:nvPr/>
          </p:nvSpPr>
          <p:spPr bwMode="auto">
            <a:xfrm>
              <a:off x="476" y="1294"/>
              <a:ext cx="1199"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85" name="Line 469"/>
            <p:cNvSpPr>
              <a:spLocks noChangeShapeType="1"/>
            </p:cNvSpPr>
            <p:nvPr/>
          </p:nvSpPr>
          <p:spPr bwMode="auto">
            <a:xfrm>
              <a:off x="875" y="1071"/>
              <a:ext cx="0" cy="68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88" name="Line 472"/>
            <p:cNvSpPr>
              <a:spLocks noChangeShapeType="1"/>
            </p:cNvSpPr>
            <p:nvPr/>
          </p:nvSpPr>
          <p:spPr bwMode="auto">
            <a:xfrm>
              <a:off x="1275" y="1071"/>
              <a:ext cx="0" cy="68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492" name="Line 476"/>
            <p:cNvSpPr>
              <a:spLocks noChangeShapeType="1"/>
            </p:cNvSpPr>
            <p:nvPr/>
          </p:nvSpPr>
          <p:spPr bwMode="auto">
            <a:xfrm>
              <a:off x="476" y="1505"/>
              <a:ext cx="1199"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517" name="AutoShape 501"/>
            <p:cNvSpPr>
              <a:spLocks noChangeAspect="1" noChangeArrowheads="1" noTextEdit="1"/>
            </p:cNvSpPr>
            <p:nvPr/>
          </p:nvSpPr>
          <p:spPr bwMode="auto">
            <a:xfrm>
              <a:off x="1056" y="1506"/>
              <a:ext cx="5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519" name="Line 503"/>
            <p:cNvSpPr>
              <a:spLocks noChangeShapeType="1"/>
            </p:cNvSpPr>
            <p:nvPr/>
          </p:nvSpPr>
          <p:spPr bwMode="auto">
            <a:xfrm>
              <a:off x="1066" y="1633"/>
              <a:ext cx="3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520" name="Rectangle 504"/>
            <p:cNvSpPr>
              <a:spLocks noChangeArrowheads="1"/>
            </p:cNvSpPr>
            <p:nvPr/>
          </p:nvSpPr>
          <p:spPr bwMode="auto">
            <a:xfrm>
              <a:off x="1067" y="1512"/>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rPr>
                <a:t>1</a:t>
              </a:r>
              <a:endParaRPr lang="en-US" altLang="zh-CN"/>
            </a:p>
          </p:txBody>
        </p:sp>
        <p:sp>
          <p:nvSpPr>
            <p:cNvPr id="86521" name="Rectangle 505"/>
            <p:cNvSpPr>
              <a:spLocks noChangeArrowheads="1"/>
            </p:cNvSpPr>
            <p:nvPr/>
          </p:nvSpPr>
          <p:spPr bwMode="auto">
            <a:xfrm>
              <a:off x="1068" y="1646"/>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rPr>
                <a:t>3</a:t>
              </a:r>
              <a:endParaRPr lang="en-US" altLang="zh-CN"/>
            </a:p>
          </p:txBody>
        </p:sp>
      </p:grpSp>
      <p:sp>
        <p:nvSpPr>
          <p:cNvPr id="86524" name="Rectangle 508"/>
          <p:cNvSpPr>
            <a:spLocks noChangeArrowheads="1"/>
          </p:cNvSpPr>
          <p:nvPr/>
        </p:nvSpPr>
        <p:spPr bwMode="auto">
          <a:xfrm>
            <a:off x="214313" y="2781300"/>
            <a:ext cx="2413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r>
              <a:rPr lang="en-US" altLang="zh-CN" sz="1600" b="0"/>
              <a:t>λ</a:t>
            </a:r>
            <a:r>
              <a:rPr lang="en-US" altLang="zh-CN" sz="1600" b="0" baseline="-30000"/>
              <a:t>max</a:t>
            </a:r>
            <a:r>
              <a:rPr lang="en-US" altLang="zh-CN" sz="1600" b="0">
                <a:latin typeface="Arial" charset="0"/>
              </a:rPr>
              <a:t>=2</a:t>
            </a:r>
            <a:r>
              <a:rPr lang="zh-CN" altLang="en-US" sz="1600" b="0"/>
              <a:t>，</a:t>
            </a:r>
            <a:r>
              <a:rPr lang="en-US" altLang="zh-CN" sz="1600" b="0" i="1"/>
              <a:t>CI</a:t>
            </a:r>
            <a:r>
              <a:rPr lang="en-US" altLang="zh-CN" sz="1600" b="0">
                <a:latin typeface="Arial" charset="0"/>
              </a:rPr>
              <a:t> = </a:t>
            </a:r>
            <a:r>
              <a:rPr lang="en-US" altLang="zh-CN" sz="1600" b="0" i="1">
                <a:latin typeface="Arial" charset="0"/>
              </a:rPr>
              <a:t>CR </a:t>
            </a:r>
            <a:r>
              <a:rPr lang="en-US" altLang="zh-CN" sz="1600" b="0">
                <a:latin typeface="Arial" charset="0"/>
              </a:rPr>
              <a:t>= 0</a:t>
            </a:r>
          </a:p>
          <a:p>
            <a:pPr indent="276225" eaLnBrk="0" hangingPunct="0"/>
            <a:r>
              <a:rPr lang="en-US" altLang="zh-CN" sz="1600" b="0" i="1">
                <a:latin typeface="Arial" charset="0"/>
              </a:rPr>
              <a:t>W</a:t>
            </a:r>
            <a:r>
              <a:rPr lang="en-US" altLang="zh-CN" sz="1600" b="0">
                <a:latin typeface="Arial" charset="0"/>
              </a:rPr>
              <a:t> = (0.75, 0.25)</a:t>
            </a:r>
            <a:r>
              <a:rPr lang="en-US" altLang="zh-CN" sz="1600" b="0" i="1" baseline="30000">
                <a:latin typeface="Arial" charset="0"/>
              </a:rPr>
              <a:t>T</a:t>
            </a:r>
          </a:p>
        </p:txBody>
      </p:sp>
      <p:sp>
        <p:nvSpPr>
          <p:cNvPr id="86531" name="Rectangle 515"/>
          <p:cNvSpPr>
            <a:spLocks noChangeArrowheads="1"/>
          </p:cNvSpPr>
          <p:nvPr/>
        </p:nvSpPr>
        <p:spPr bwMode="auto">
          <a:xfrm>
            <a:off x="3621088" y="2870200"/>
            <a:ext cx="635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86591" name="Group 575"/>
          <p:cNvGrpSpPr>
            <a:grpSpLocks/>
          </p:cNvGrpSpPr>
          <p:nvPr/>
        </p:nvGrpSpPr>
        <p:grpSpPr bwMode="auto">
          <a:xfrm>
            <a:off x="3348038" y="1628775"/>
            <a:ext cx="1903412" cy="1028700"/>
            <a:chOff x="2109" y="1026"/>
            <a:chExt cx="1199" cy="648"/>
          </a:xfrm>
        </p:grpSpPr>
        <p:sp>
          <p:nvSpPr>
            <p:cNvPr id="86545" name="Rectangle 529"/>
            <p:cNvSpPr>
              <a:spLocks noChangeArrowheads="1"/>
            </p:cNvSpPr>
            <p:nvPr/>
          </p:nvSpPr>
          <p:spPr bwMode="auto">
            <a:xfrm>
              <a:off x="2908" y="1463"/>
              <a:ext cx="40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86544" name="Rectangle 528"/>
            <p:cNvSpPr>
              <a:spLocks noChangeArrowheads="1"/>
            </p:cNvSpPr>
            <p:nvPr/>
          </p:nvSpPr>
          <p:spPr bwMode="auto">
            <a:xfrm>
              <a:off x="2508" y="1463"/>
              <a:ext cx="40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5</a:t>
              </a:r>
            </a:p>
          </p:txBody>
        </p:sp>
        <p:sp>
          <p:nvSpPr>
            <p:cNvPr id="86543" name="Rectangle 527"/>
            <p:cNvSpPr>
              <a:spLocks noChangeArrowheads="1"/>
            </p:cNvSpPr>
            <p:nvPr/>
          </p:nvSpPr>
          <p:spPr bwMode="auto">
            <a:xfrm>
              <a:off x="2109" y="1463"/>
              <a:ext cx="39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P</a:t>
              </a:r>
              <a:r>
                <a:rPr lang="en-US" altLang="zh-CN" sz="1600" b="0" baseline="-30000">
                  <a:latin typeface="Arial" charset="0"/>
                </a:rPr>
                <a:t>3</a:t>
              </a:r>
              <a:endParaRPr lang="en-US" altLang="zh-CN" sz="1600" b="0">
                <a:latin typeface="Arial" charset="0"/>
              </a:endParaRPr>
            </a:p>
          </p:txBody>
        </p:sp>
        <p:sp>
          <p:nvSpPr>
            <p:cNvPr id="86542" name="Rectangle 526"/>
            <p:cNvSpPr>
              <a:spLocks noChangeArrowheads="1"/>
            </p:cNvSpPr>
            <p:nvPr/>
          </p:nvSpPr>
          <p:spPr bwMode="auto">
            <a:xfrm>
              <a:off x="2908" y="1249"/>
              <a:ext cx="400"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bg2"/>
                </a:buClr>
                <a:buSzPct val="75000"/>
                <a:buFont typeface="Wingdings" pitchFamily="2" charset="2"/>
                <a:buNone/>
              </a:pPr>
              <a:endParaRPr lang="zh-CN" altLang="zh-CN" sz="1600" b="0">
                <a:latin typeface="Arial" charset="0"/>
              </a:endParaRPr>
            </a:p>
          </p:txBody>
        </p:sp>
        <p:sp>
          <p:nvSpPr>
            <p:cNvPr id="86541" name="Rectangle 525"/>
            <p:cNvSpPr>
              <a:spLocks noChangeArrowheads="1"/>
            </p:cNvSpPr>
            <p:nvPr/>
          </p:nvSpPr>
          <p:spPr bwMode="auto">
            <a:xfrm>
              <a:off x="2508" y="1249"/>
              <a:ext cx="400"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86540" name="Rectangle 524"/>
            <p:cNvSpPr>
              <a:spLocks noChangeArrowheads="1"/>
            </p:cNvSpPr>
            <p:nvPr/>
          </p:nvSpPr>
          <p:spPr bwMode="auto">
            <a:xfrm>
              <a:off x="2109" y="1249"/>
              <a:ext cx="399"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P</a:t>
              </a:r>
              <a:r>
                <a:rPr lang="en-US" altLang="zh-CN" sz="1600" b="0" baseline="-30000">
                  <a:latin typeface="Arial" charset="0"/>
                </a:rPr>
                <a:t>2</a:t>
              </a:r>
              <a:endParaRPr lang="en-US" altLang="zh-CN" sz="1600" b="0">
                <a:latin typeface="Arial" charset="0"/>
              </a:endParaRPr>
            </a:p>
          </p:txBody>
        </p:sp>
        <p:sp>
          <p:nvSpPr>
            <p:cNvPr id="86539" name="Rectangle 523"/>
            <p:cNvSpPr>
              <a:spLocks noChangeArrowheads="1"/>
            </p:cNvSpPr>
            <p:nvPr/>
          </p:nvSpPr>
          <p:spPr bwMode="auto">
            <a:xfrm>
              <a:off x="2908" y="1026"/>
              <a:ext cx="40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P</a:t>
              </a:r>
              <a:r>
                <a:rPr lang="en-US" altLang="zh-CN" sz="1600" b="0" baseline="-30000">
                  <a:latin typeface="Arial" charset="0"/>
                </a:rPr>
                <a:t>3</a:t>
              </a:r>
              <a:endParaRPr lang="en-US" altLang="zh-CN" sz="1600" b="0">
                <a:latin typeface="Arial" charset="0"/>
              </a:endParaRPr>
            </a:p>
          </p:txBody>
        </p:sp>
        <p:sp>
          <p:nvSpPr>
            <p:cNvPr id="86538" name="Rectangle 522"/>
            <p:cNvSpPr>
              <a:spLocks noChangeArrowheads="1"/>
            </p:cNvSpPr>
            <p:nvPr/>
          </p:nvSpPr>
          <p:spPr bwMode="auto">
            <a:xfrm>
              <a:off x="2508" y="1026"/>
              <a:ext cx="40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P</a:t>
              </a:r>
              <a:r>
                <a:rPr lang="en-US" altLang="zh-CN" sz="1600" b="0" baseline="-30000">
                  <a:latin typeface="Arial" charset="0"/>
                </a:rPr>
                <a:t>2</a:t>
              </a:r>
              <a:endParaRPr lang="en-US" altLang="zh-CN" sz="1600" b="0">
                <a:latin typeface="Arial" charset="0"/>
              </a:endParaRPr>
            </a:p>
          </p:txBody>
        </p:sp>
        <p:sp>
          <p:nvSpPr>
            <p:cNvPr id="86537" name="Rectangle 521"/>
            <p:cNvSpPr>
              <a:spLocks noChangeArrowheads="1"/>
            </p:cNvSpPr>
            <p:nvPr/>
          </p:nvSpPr>
          <p:spPr bwMode="auto">
            <a:xfrm>
              <a:off x="2109" y="1026"/>
              <a:ext cx="399"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2</a:t>
              </a:r>
              <a:endParaRPr lang="en-US" altLang="zh-CN" sz="1600" b="0">
                <a:latin typeface="Arial" charset="0"/>
              </a:endParaRPr>
            </a:p>
          </p:txBody>
        </p:sp>
        <p:sp>
          <p:nvSpPr>
            <p:cNvPr id="86546" name="Line 530"/>
            <p:cNvSpPr>
              <a:spLocks noChangeShapeType="1"/>
            </p:cNvSpPr>
            <p:nvPr/>
          </p:nvSpPr>
          <p:spPr bwMode="auto">
            <a:xfrm>
              <a:off x="2109" y="1026"/>
              <a:ext cx="1199"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547" name="Line 531"/>
            <p:cNvSpPr>
              <a:spLocks noChangeShapeType="1"/>
            </p:cNvSpPr>
            <p:nvPr/>
          </p:nvSpPr>
          <p:spPr bwMode="auto">
            <a:xfrm>
              <a:off x="2109" y="1674"/>
              <a:ext cx="1199"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548" name="Line 532"/>
            <p:cNvSpPr>
              <a:spLocks noChangeShapeType="1"/>
            </p:cNvSpPr>
            <p:nvPr/>
          </p:nvSpPr>
          <p:spPr bwMode="auto">
            <a:xfrm>
              <a:off x="2109" y="1026"/>
              <a:ext cx="0" cy="64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549" name="Line 533"/>
            <p:cNvSpPr>
              <a:spLocks noChangeShapeType="1"/>
            </p:cNvSpPr>
            <p:nvPr/>
          </p:nvSpPr>
          <p:spPr bwMode="auto">
            <a:xfrm>
              <a:off x="3308" y="1026"/>
              <a:ext cx="0" cy="6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552" name="Line 536"/>
            <p:cNvSpPr>
              <a:spLocks noChangeShapeType="1"/>
            </p:cNvSpPr>
            <p:nvPr/>
          </p:nvSpPr>
          <p:spPr bwMode="auto">
            <a:xfrm>
              <a:off x="2109" y="1249"/>
              <a:ext cx="1199"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554" name="Line 538"/>
            <p:cNvSpPr>
              <a:spLocks noChangeShapeType="1"/>
            </p:cNvSpPr>
            <p:nvPr/>
          </p:nvSpPr>
          <p:spPr bwMode="auto">
            <a:xfrm>
              <a:off x="2508" y="1026"/>
              <a:ext cx="0" cy="6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557" name="Line 541"/>
            <p:cNvSpPr>
              <a:spLocks noChangeShapeType="1"/>
            </p:cNvSpPr>
            <p:nvPr/>
          </p:nvSpPr>
          <p:spPr bwMode="auto">
            <a:xfrm>
              <a:off x="2908" y="1026"/>
              <a:ext cx="0" cy="64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561" name="Line 545"/>
            <p:cNvSpPr>
              <a:spLocks noChangeShapeType="1"/>
            </p:cNvSpPr>
            <p:nvPr/>
          </p:nvSpPr>
          <p:spPr bwMode="auto">
            <a:xfrm>
              <a:off x="2109" y="1463"/>
              <a:ext cx="1199"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586" name="AutoShape 570"/>
            <p:cNvSpPr>
              <a:spLocks noChangeAspect="1" noChangeArrowheads="1" noTextEdit="1"/>
            </p:cNvSpPr>
            <p:nvPr/>
          </p:nvSpPr>
          <p:spPr bwMode="auto">
            <a:xfrm>
              <a:off x="3072" y="1223"/>
              <a:ext cx="9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588" name="Line 572"/>
            <p:cNvSpPr>
              <a:spLocks noChangeShapeType="1"/>
            </p:cNvSpPr>
            <p:nvPr/>
          </p:nvSpPr>
          <p:spPr bwMode="auto">
            <a:xfrm>
              <a:off x="3088" y="1350"/>
              <a:ext cx="5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589" name="Rectangle 573"/>
            <p:cNvSpPr>
              <a:spLocks noChangeArrowheads="1"/>
            </p:cNvSpPr>
            <p:nvPr/>
          </p:nvSpPr>
          <p:spPr bwMode="auto">
            <a:xfrm>
              <a:off x="3091" y="1229"/>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rPr>
                <a:t>1</a:t>
              </a:r>
              <a:endParaRPr lang="en-US" altLang="zh-CN"/>
            </a:p>
          </p:txBody>
        </p:sp>
        <p:sp>
          <p:nvSpPr>
            <p:cNvPr id="86590" name="Rectangle 574"/>
            <p:cNvSpPr>
              <a:spLocks noChangeArrowheads="1"/>
            </p:cNvSpPr>
            <p:nvPr/>
          </p:nvSpPr>
          <p:spPr bwMode="auto">
            <a:xfrm>
              <a:off x="3091" y="1363"/>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rPr>
                <a:t>5</a:t>
              </a:r>
              <a:endParaRPr lang="en-US" altLang="zh-CN"/>
            </a:p>
          </p:txBody>
        </p:sp>
      </p:grpSp>
      <p:sp>
        <p:nvSpPr>
          <p:cNvPr id="86593" name="Rectangle 577"/>
          <p:cNvSpPr>
            <a:spLocks noChangeArrowheads="1"/>
          </p:cNvSpPr>
          <p:nvPr/>
        </p:nvSpPr>
        <p:spPr bwMode="auto">
          <a:xfrm>
            <a:off x="2987675" y="2781300"/>
            <a:ext cx="2413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600" b="0"/>
              <a:t>λ</a:t>
            </a:r>
            <a:r>
              <a:rPr lang="en-US" altLang="zh-CN" sz="1600" b="0" baseline="-30000"/>
              <a:t>max</a:t>
            </a:r>
            <a:r>
              <a:rPr lang="en-US" altLang="zh-CN" sz="1600" b="0">
                <a:latin typeface="Arial" charset="0"/>
              </a:rPr>
              <a:t>=2</a:t>
            </a:r>
            <a:r>
              <a:rPr lang="zh-CN" altLang="en-US" sz="1600" b="0"/>
              <a:t>，</a:t>
            </a:r>
            <a:r>
              <a:rPr lang="en-US" altLang="zh-CN" sz="1600" b="0" i="1"/>
              <a:t>CI</a:t>
            </a:r>
            <a:r>
              <a:rPr lang="en-US" altLang="zh-CN" sz="1600" b="0">
                <a:latin typeface="Arial" charset="0"/>
              </a:rPr>
              <a:t> = </a:t>
            </a:r>
            <a:r>
              <a:rPr lang="en-US" altLang="zh-CN" sz="1600" b="0" i="1">
                <a:latin typeface="Arial" charset="0"/>
              </a:rPr>
              <a:t>CR </a:t>
            </a:r>
            <a:r>
              <a:rPr lang="en-US" altLang="zh-CN" sz="1600" b="0">
                <a:latin typeface="Arial" charset="0"/>
              </a:rPr>
              <a:t>= 0</a:t>
            </a:r>
          </a:p>
          <a:p>
            <a:pPr eaLnBrk="0" hangingPunct="0"/>
            <a:r>
              <a:rPr lang="en-US" altLang="zh-CN" sz="1600" b="0" i="1">
                <a:latin typeface="Arial" charset="0"/>
              </a:rPr>
              <a:t>W</a:t>
            </a:r>
            <a:r>
              <a:rPr lang="en-US" altLang="zh-CN" sz="1600" b="0">
                <a:latin typeface="Arial" charset="0"/>
              </a:rPr>
              <a:t> = (0.167, 0.833)</a:t>
            </a:r>
            <a:r>
              <a:rPr lang="en-US" altLang="zh-CN" sz="1600" b="0" i="1" baseline="30000">
                <a:latin typeface="Arial" charset="0"/>
              </a:rPr>
              <a:t>T</a:t>
            </a:r>
          </a:p>
        </p:txBody>
      </p:sp>
      <p:sp>
        <p:nvSpPr>
          <p:cNvPr id="86602" name="Rectangle 586"/>
          <p:cNvSpPr>
            <a:spLocks noChangeArrowheads="1"/>
          </p:cNvSpPr>
          <p:nvPr/>
        </p:nvSpPr>
        <p:spPr bwMode="auto">
          <a:xfrm>
            <a:off x="3621088" y="2871788"/>
            <a:ext cx="635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86664" name="Group 648"/>
          <p:cNvGrpSpPr>
            <a:grpSpLocks/>
          </p:cNvGrpSpPr>
          <p:nvPr/>
        </p:nvGrpSpPr>
        <p:grpSpPr bwMode="auto">
          <a:xfrm>
            <a:off x="6156325" y="1628775"/>
            <a:ext cx="1903413" cy="1093788"/>
            <a:chOff x="3969" y="1026"/>
            <a:chExt cx="1199" cy="689"/>
          </a:xfrm>
        </p:grpSpPr>
        <p:sp>
          <p:nvSpPr>
            <p:cNvPr id="86614" name="Rectangle 598"/>
            <p:cNvSpPr>
              <a:spLocks noChangeArrowheads="1"/>
            </p:cNvSpPr>
            <p:nvPr/>
          </p:nvSpPr>
          <p:spPr bwMode="auto">
            <a:xfrm>
              <a:off x="4768" y="1460"/>
              <a:ext cx="4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86613" name="Rectangle 597"/>
            <p:cNvSpPr>
              <a:spLocks noChangeArrowheads="1"/>
            </p:cNvSpPr>
            <p:nvPr/>
          </p:nvSpPr>
          <p:spPr bwMode="auto">
            <a:xfrm>
              <a:off x="4368" y="1460"/>
              <a:ext cx="4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bg2"/>
                </a:buClr>
                <a:buSzPct val="75000"/>
                <a:buFont typeface="Wingdings" pitchFamily="2" charset="2"/>
                <a:buNone/>
              </a:pPr>
              <a:endParaRPr lang="zh-CN" altLang="zh-CN" sz="1600" b="0">
                <a:latin typeface="Arial" charset="0"/>
              </a:endParaRPr>
            </a:p>
          </p:txBody>
        </p:sp>
        <p:sp>
          <p:nvSpPr>
            <p:cNvPr id="86612" name="Rectangle 596"/>
            <p:cNvSpPr>
              <a:spLocks noChangeArrowheads="1"/>
            </p:cNvSpPr>
            <p:nvPr/>
          </p:nvSpPr>
          <p:spPr bwMode="auto">
            <a:xfrm>
              <a:off x="3969" y="1460"/>
              <a:ext cx="3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P</a:t>
              </a:r>
              <a:r>
                <a:rPr lang="en-US" altLang="zh-CN" sz="1600" b="0" baseline="-30000">
                  <a:latin typeface="Arial" charset="0"/>
                </a:rPr>
                <a:t>2</a:t>
              </a:r>
              <a:endParaRPr lang="en-US" altLang="zh-CN" sz="1600" b="0">
                <a:latin typeface="Arial" charset="0"/>
              </a:endParaRPr>
            </a:p>
          </p:txBody>
        </p:sp>
        <p:sp>
          <p:nvSpPr>
            <p:cNvPr id="86611" name="Rectangle 595"/>
            <p:cNvSpPr>
              <a:spLocks noChangeArrowheads="1"/>
            </p:cNvSpPr>
            <p:nvPr/>
          </p:nvSpPr>
          <p:spPr bwMode="auto">
            <a:xfrm>
              <a:off x="4768" y="1249"/>
              <a:ext cx="40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2</a:t>
              </a:r>
            </a:p>
          </p:txBody>
        </p:sp>
        <p:sp>
          <p:nvSpPr>
            <p:cNvPr id="86610" name="Rectangle 594"/>
            <p:cNvSpPr>
              <a:spLocks noChangeArrowheads="1"/>
            </p:cNvSpPr>
            <p:nvPr/>
          </p:nvSpPr>
          <p:spPr bwMode="auto">
            <a:xfrm>
              <a:off x="4368" y="1249"/>
              <a:ext cx="40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86609" name="Rectangle 593"/>
            <p:cNvSpPr>
              <a:spLocks noChangeArrowheads="1"/>
            </p:cNvSpPr>
            <p:nvPr/>
          </p:nvSpPr>
          <p:spPr bwMode="auto">
            <a:xfrm>
              <a:off x="3969" y="1249"/>
              <a:ext cx="39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P</a:t>
              </a:r>
              <a:r>
                <a:rPr lang="en-US" altLang="zh-CN" sz="1600" b="0" baseline="-30000">
                  <a:latin typeface="Arial" charset="0"/>
                </a:rPr>
                <a:t>1</a:t>
              </a:r>
              <a:endParaRPr lang="en-US" altLang="zh-CN" sz="1600" b="0">
                <a:latin typeface="Arial" charset="0"/>
              </a:endParaRPr>
            </a:p>
          </p:txBody>
        </p:sp>
        <p:sp>
          <p:nvSpPr>
            <p:cNvPr id="86608" name="Rectangle 592"/>
            <p:cNvSpPr>
              <a:spLocks noChangeArrowheads="1"/>
            </p:cNvSpPr>
            <p:nvPr/>
          </p:nvSpPr>
          <p:spPr bwMode="auto">
            <a:xfrm>
              <a:off x="4768" y="1026"/>
              <a:ext cx="40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P</a:t>
              </a:r>
              <a:r>
                <a:rPr lang="en-US" altLang="zh-CN" sz="1600" b="0" baseline="-30000">
                  <a:latin typeface="Arial" charset="0"/>
                </a:rPr>
                <a:t>2</a:t>
              </a:r>
              <a:endParaRPr lang="en-US" altLang="zh-CN" sz="1600" b="0">
                <a:latin typeface="Arial" charset="0"/>
              </a:endParaRPr>
            </a:p>
          </p:txBody>
        </p:sp>
        <p:sp>
          <p:nvSpPr>
            <p:cNvPr id="86607" name="Rectangle 591"/>
            <p:cNvSpPr>
              <a:spLocks noChangeArrowheads="1"/>
            </p:cNvSpPr>
            <p:nvPr/>
          </p:nvSpPr>
          <p:spPr bwMode="auto">
            <a:xfrm>
              <a:off x="4368" y="1026"/>
              <a:ext cx="40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P</a:t>
              </a:r>
              <a:r>
                <a:rPr lang="en-US" altLang="zh-CN" sz="1600" b="0" baseline="-30000">
                  <a:latin typeface="Arial" charset="0"/>
                </a:rPr>
                <a:t>1</a:t>
              </a:r>
              <a:endParaRPr lang="en-US" altLang="zh-CN" sz="1600" b="0">
                <a:latin typeface="Arial" charset="0"/>
              </a:endParaRPr>
            </a:p>
          </p:txBody>
        </p:sp>
        <p:sp>
          <p:nvSpPr>
            <p:cNvPr id="86606" name="Rectangle 590"/>
            <p:cNvSpPr>
              <a:spLocks noChangeArrowheads="1"/>
            </p:cNvSpPr>
            <p:nvPr/>
          </p:nvSpPr>
          <p:spPr bwMode="auto">
            <a:xfrm>
              <a:off x="3969" y="1026"/>
              <a:ext cx="399"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3</a:t>
              </a:r>
              <a:endParaRPr lang="en-US" altLang="zh-CN" sz="1600" b="0">
                <a:latin typeface="Arial" charset="0"/>
              </a:endParaRPr>
            </a:p>
          </p:txBody>
        </p:sp>
        <p:sp>
          <p:nvSpPr>
            <p:cNvPr id="86615" name="Line 599"/>
            <p:cNvSpPr>
              <a:spLocks noChangeShapeType="1"/>
            </p:cNvSpPr>
            <p:nvPr/>
          </p:nvSpPr>
          <p:spPr bwMode="auto">
            <a:xfrm>
              <a:off x="3969" y="1026"/>
              <a:ext cx="1199"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616" name="Line 600"/>
            <p:cNvSpPr>
              <a:spLocks noChangeShapeType="1"/>
            </p:cNvSpPr>
            <p:nvPr/>
          </p:nvSpPr>
          <p:spPr bwMode="auto">
            <a:xfrm>
              <a:off x="3969" y="1687"/>
              <a:ext cx="1199"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617" name="Line 601"/>
            <p:cNvSpPr>
              <a:spLocks noChangeShapeType="1"/>
            </p:cNvSpPr>
            <p:nvPr/>
          </p:nvSpPr>
          <p:spPr bwMode="auto">
            <a:xfrm>
              <a:off x="3969" y="1026"/>
              <a:ext cx="0" cy="661"/>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618" name="Line 602"/>
            <p:cNvSpPr>
              <a:spLocks noChangeShapeType="1"/>
            </p:cNvSpPr>
            <p:nvPr/>
          </p:nvSpPr>
          <p:spPr bwMode="auto">
            <a:xfrm>
              <a:off x="5168" y="1026"/>
              <a:ext cx="0" cy="66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621" name="Line 605"/>
            <p:cNvSpPr>
              <a:spLocks noChangeShapeType="1"/>
            </p:cNvSpPr>
            <p:nvPr/>
          </p:nvSpPr>
          <p:spPr bwMode="auto">
            <a:xfrm>
              <a:off x="3969" y="1249"/>
              <a:ext cx="1199"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623" name="Line 607"/>
            <p:cNvSpPr>
              <a:spLocks noChangeShapeType="1"/>
            </p:cNvSpPr>
            <p:nvPr/>
          </p:nvSpPr>
          <p:spPr bwMode="auto">
            <a:xfrm>
              <a:off x="4368" y="1026"/>
              <a:ext cx="0" cy="66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626" name="Line 610"/>
            <p:cNvSpPr>
              <a:spLocks noChangeShapeType="1"/>
            </p:cNvSpPr>
            <p:nvPr/>
          </p:nvSpPr>
          <p:spPr bwMode="auto">
            <a:xfrm>
              <a:off x="4768" y="1026"/>
              <a:ext cx="0" cy="66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630" name="Line 614"/>
            <p:cNvSpPr>
              <a:spLocks noChangeShapeType="1"/>
            </p:cNvSpPr>
            <p:nvPr/>
          </p:nvSpPr>
          <p:spPr bwMode="auto">
            <a:xfrm>
              <a:off x="3969" y="1460"/>
              <a:ext cx="1199"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6660" name="Group 644"/>
            <p:cNvGrpSpPr>
              <a:grpSpLocks noChangeAspect="1"/>
            </p:cNvGrpSpPr>
            <p:nvPr/>
          </p:nvGrpSpPr>
          <p:grpSpPr bwMode="auto">
            <a:xfrm>
              <a:off x="4553" y="1460"/>
              <a:ext cx="96" cy="255"/>
              <a:chOff x="4553" y="1460"/>
              <a:chExt cx="96" cy="255"/>
            </a:xfrm>
          </p:grpSpPr>
          <p:sp>
            <p:nvSpPr>
              <p:cNvPr id="86659" name="AutoShape 643"/>
              <p:cNvSpPr>
                <a:spLocks noChangeAspect="1" noChangeArrowheads="1" noTextEdit="1"/>
              </p:cNvSpPr>
              <p:nvPr/>
            </p:nvSpPr>
            <p:spPr bwMode="auto">
              <a:xfrm>
                <a:off x="4553" y="1460"/>
                <a:ext cx="9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661" name="Line 645"/>
              <p:cNvSpPr>
                <a:spLocks noChangeShapeType="1"/>
              </p:cNvSpPr>
              <p:nvPr/>
            </p:nvSpPr>
            <p:spPr bwMode="auto">
              <a:xfrm>
                <a:off x="4569" y="1587"/>
                <a:ext cx="5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662" name="Rectangle 646"/>
              <p:cNvSpPr>
                <a:spLocks noChangeArrowheads="1"/>
              </p:cNvSpPr>
              <p:nvPr/>
            </p:nvSpPr>
            <p:spPr bwMode="auto">
              <a:xfrm>
                <a:off x="4574" y="1466"/>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rPr>
                  <a:t>1</a:t>
                </a:r>
                <a:endParaRPr lang="en-US" altLang="zh-CN"/>
              </a:p>
            </p:txBody>
          </p:sp>
          <p:sp>
            <p:nvSpPr>
              <p:cNvPr id="86663" name="Rectangle 647"/>
              <p:cNvSpPr>
                <a:spLocks noChangeArrowheads="1"/>
              </p:cNvSpPr>
              <p:nvPr/>
            </p:nvSpPr>
            <p:spPr bwMode="auto">
              <a:xfrm>
                <a:off x="4575" y="160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rPr>
                  <a:t>2</a:t>
                </a:r>
                <a:endParaRPr lang="en-US" altLang="zh-CN"/>
              </a:p>
            </p:txBody>
          </p:sp>
        </p:grpSp>
      </p:grpSp>
      <p:sp>
        <p:nvSpPr>
          <p:cNvPr id="86666" name="Rectangle 650"/>
          <p:cNvSpPr>
            <a:spLocks noChangeArrowheads="1"/>
          </p:cNvSpPr>
          <p:nvPr/>
        </p:nvSpPr>
        <p:spPr bwMode="auto">
          <a:xfrm>
            <a:off x="5759450" y="2781300"/>
            <a:ext cx="2413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600" b="0"/>
              <a:t>λ</a:t>
            </a:r>
            <a:r>
              <a:rPr lang="en-US" altLang="zh-CN" sz="1600" b="0" baseline="-30000"/>
              <a:t>max</a:t>
            </a:r>
            <a:r>
              <a:rPr lang="en-US" altLang="zh-CN" sz="1600" b="0">
                <a:latin typeface="Arial" charset="0"/>
              </a:rPr>
              <a:t>=2</a:t>
            </a:r>
            <a:r>
              <a:rPr lang="zh-CN" altLang="en-US" sz="1600" b="0"/>
              <a:t>，</a:t>
            </a:r>
            <a:r>
              <a:rPr lang="en-US" altLang="zh-CN" sz="1600" b="0" i="1"/>
              <a:t>CI</a:t>
            </a:r>
            <a:r>
              <a:rPr lang="en-US" altLang="zh-CN" sz="1600" b="0">
                <a:latin typeface="Arial" charset="0"/>
              </a:rPr>
              <a:t> = </a:t>
            </a:r>
            <a:r>
              <a:rPr lang="en-US" altLang="zh-CN" sz="1600" b="0" i="1">
                <a:latin typeface="Arial" charset="0"/>
              </a:rPr>
              <a:t>CR </a:t>
            </a:r>
            <a:r>
              <a:rPr lang="en-US" altLang="zh-CN" sz="1600" b="0">
                <a:latin typeface="Arial" charset="0"/>
              </a:rPr>
              <a:t>= 0</a:t>
            </a:r>
          </a:p>
          <a:p>
            <a:pPr eaLnBrk="0" hangingPunct="0"/>
            <a:r>
              <a:rPr lang="en-US" altLang="zh-CN" sz="1600" b="0" i="1">
                <a:latin typeface="Arial" charset="0"/>
              </a:rPr>
              <a:t>W</a:t>
            </a:r>
            <a:r>
              <a:rPr lang="en-US" altLang="zh-CN" sz="1600" b="0">
                <a:latin typeface="Arial" charset="0"/>
              </a:rPr>
              <a:t> = (0.66, 0.333)</a:t>
            </a:r>
            <a:r>
              <a:rPr lang="en-US" altLang="zh-CN" sz="1600" b="0" i="1" baseline="30000">
                <a:latin typeface="Arial" charset="0"/>
              </a:rPr>
              <a:t>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6147"/>
                                        </p:tgtEl>
                                        <p:attrNameLst>
                                          <p:attrName>style.visibility</p:attrName>
                                        </p:attrNameLst>
                                      </p:cBhvr>
                                      <p:to>
                                        <p:strVal val="visible"/>
                                      </p:to>
                                    </p:set>
                                    <p:anim calcmode="lin" valueType="num">
                                      <p:cBhvr additive="base">
                                        <p:cTn id="7" dur="500" fill="hold"/>
                                        <p:tgtEl>
                                          <p:spTgt spid="86147"/>
                                        </p:tgtEl>
                                        <p:attrNameLst>
                                          <p:attrName>ppt_x</p:attrName>
                                        </p:attrNameLst>
                                      </p:cBhvr>
                                      <p:tavLst>
                                        <p:tav tm="0">
                                          <p:val>
                                            <p:strVal val="0-#ppt_w/2"/>
                                          </p:val>
                                        </p:tav>
                                        <p:tav tm="100000">
                                          <p:val>
                                            <p:strVal val="#ppt_x"/>
                                          </p:val>
                                        </p:tav>
                                      </p:tavLst>
                                    </p:anim>
                                    <p:anim calcmode="lin" valueType="num">
                                      <p:cBhvr additive="base">
                                        <p:cTn id="8" dur="500" fill="hold"/>
                                        <p:tgtEl>
                                          <p:spTgt spid="861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6522"/>
                                        </p:tgtEl>
                                        <p:attrNameLst>
                                          <p:attrName>style.visibility</p:attrName>
                                        </p:attrNameLst>
                                      </p:cBhvr>
                                      <p:to>
                                        <p:strVal val="visible"/>
                                      </p:to>
                                    </p:set>
                                    <p:anim calcmode="lin" valueType="num">
                                      <p:cBhvr additive="base">
                                        <p:cTn id="13" dur="500" fill="hold"/>
                                        <p:tgtEl>
                                          <p:spTgt spid="86522"/>
                                        </p:tgtEl>
                                        <p:attrNameLst>
                                          <p:attrName>ppt_x</p:attrName>
                                        </p:attrNameLst>
                                      </p:cBhvr>
                                      <p:tavLst>
                                        <p:tav tm="0">
                                          <p:val>
                                            <p:strVal val="#ppt_x"/>
                                          </p:val>
                                        </p:tav>
                                        <p:tav tm="100000">
                                          <p:val>
                                            <p:strVal val="#ppt_x"/>
                                          </p:val>
                                        </p:tav>
                                      </p:tavLst>
                                    </p:anim>
                                    <p:anim calcmode="lin" valueType="num">
                                      <p:cBhvr additive="base">
                                        <p:cTn id="14" dur="500" fill="hold"/>
                                        <p:tgtEl>
                                          <p:spTgt spid="8652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524"/>
                                        </p:tgtEl>
                                        <p:attrNameLst>
                                          <p:attrName>style.visibility</p:attrName>
                                        </p:attrNameLst>
                                      </p:cBhvr>
                                      <p:to>
                                        <p:strVal val="visible"/>
                                      </p:to>
                                    </p:set>
                                    <p:anim calcmode="lin" valueType="num">
                                      <p:cBhvr additive="base">
                                        <p:cTn id="19" dur="500" fill="hold"/>
                                        <p:tgtEl>
                                          <p:spTgt spid="86524"/>
                                        </p:tgtEl>
                                        <p:attrNameLst>
                                          <p:attrName>ppt_x</p:attrName>
                                        </p:attrNameLst>
                                      </p:cBhvr>
                                      <p:tavLst>
                                        <p:tav tm="0">
                                          <p:val>
                                            <p:strVal val="#ppt_x"/>
                                          </p:val>
                                        </p:tav>
                                        <p:tav tm="100000">
                                          <p:val>
                                            <p:strVal val="#ppt_x"/>
                                          </p:val>
                                        </p:tav>
                                      </p:tavLst>
                                    </p:anim>
                                    <p:anim calcmode="lin" valueType="num">
                                      <p:cBhvr additive="base">
                                        <p:cTn id="20" dur="500" fill="hold"/>
                                        <p:tgtEl>
                                          <p:spTgt spid="8652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6591"/>
                                        </p:tgtEl>
                                        <p:attrNameLst>
                                          <p:attrName>style.visibility</p:attrName>
                                        </p:attrNameLst>
                                      </p:cBhvr>
                                      <p:to>
                                        <p:strVal val="visible"/>
                                      </p:to>
                                    </p:set>
                                    <p:anim calcmode="lin" valueType="num">
                                      <p:cBhvr additive="base">
                                        <p:cTn id="25" dur="500" fill="hold"/>
                                        <p:tgtEl>
                                          <p:spTgt spid="86591"/>
                                        </p:tgtEl>
                                        <p:attrNameLst>
                                          <p:attrName>ppt_x</p:attrName>
                                        </p:attrNameLst>
                                      </p:cBhvr>
                                      <p:tavLst>
                                        <p:tav tm="0">
                                          <p:val>
                                            <p:strVal val="#ppt_x"/>
                                          </p:val>
                                        </p:tav>
                                        <p:tav tm="100000">
                                          <p:val>
                                            <p:strVal val="#ppt_x"/>
                                          </p:val>
                                        </p:tav>
                                      </p:tavLst>
                                    </p:anim>
                                    <p:anim calcmode="lin" valueType="num">
                                      <p:cBhvr additive="base">
                                        <p:cTn id="26" dur="500" fill="hold"/>
                                        <p:tgtEl>
                                          <p:spTgt spid="8659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6593"/>
                                        </p:tgtEl>
                                        <p:attrNameLst>
                                          <p:attrName>style.visibility</p:attrName>
                                        </p:attrNameLst>
                                      </p:cBhvr>
                                      <p:to>
                                        <p:strVal val="visible"/>
                                      </p:to>
                                    </p:set>
                                    <p:anim calcmode="lin" valueType="num">
                                      <p:cBhvr additive="base">
                                        <p:cTn id="31" dur="500" fill="hold"/>
                                        <p:tgtEl>
                                          <p:spTgt spid="86593"/>
                                        </p:tgtEl>
                                        <p:attrNameLst>
                                          <p:attrName>ppt_x</p:attrName>
                                        </p:attrNameLst>
                                      </p:cBhvr>
                                      <p:tavLst>
                                        <p:tav tm="0">
                                          <p:val>
                                            <p:strVal val="#ppt_x"/>
                                          </p:val>
                                        </p:tav>
                                        <p:tav tm="100000">
                                          <p:val>
                                            <p:strVal val="#ppt_x"/>
                                          </p:val>
                                        </p:tav>
                                      </p:tavLst>
                                    </p:anim>
                                    <p:anim calcmode="lin" valueType="num">
                                      <p:cBhvr additive="base">
                                        <p:cTn id="32" dur="500" fill="hold"/>
                                        <p:tgtEl>
                                          <p:spTgt spid="8659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6664"/>
                                        </p:tgtEl>
                                        <p:attrNameLst>
                                          <p:attrName>style.visibility</p:attrName>
                                        </p:attrNameLst>
                                      </p:cBhvr>
                                      <p:to>
                                        <p:strVal val="visible"/>
                                      </p:to>
                                    </p:set>
                                    <p:anim calcmode="lin" valueType="num">
                                      <p:cBhvr additive="base">
                                        <p:cTn id="37" dur="500" fill="hold"/>
                                        <p:tgtEl>
                                          <p:spTgt spid="86664"/>
                                        </p:tgtEl>
                                        <p:attrNameLst>
                                          <p:attrName>ppt_x</p:attrName>
                                        </p:attrNameLst>
                                      </p:cBhvr>
                                      <p:tavLst>
                                        <p:tav tm="0">
                                          <p:val>
                                            <p:strVal val="#ppt_x"/>
                                          </p:val>
                                        </p:tav>
                                        <p:tav tm="100000">
                                          <p:val>
                                            <p:strVal val="#ppt_x"/>
                                          </p:val>
                                        </p:tav>
                                      </p:tavLst>
                                    </p:anim>
                                    <p:anim calcmode="lin" valueType="num">
                                      <p:cBhvr additive="base">
                                        <p:cTn id="38" dur="500" fill="hold"/>
                                        <p:tgtEl>
                                          <p:spTgt spid="8666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6666"/>
                                        </p:tgtEl>
                                        <p:attrNameLst>
                                          <p:attrName>style.visibility</p:attrName>
                                        </p:attrNameLst>
                                      </p:cBhvr>
                                      <p:to>
                                        <p:strVal val="visible"/>
                                      </p:to>
                                    </p:set>
                                    <p:anim calcmode="lin" valueType="num">
                                      <p:cBhvr additive="base">
                                        <p:cTn id="43" dur="500" fill="hold"/>
                                        <p:tgtEl>
                                          <p:spTgt spid="86666"/>
                                        </p:tgtEl>
                                        <p:attrNameLst>
                                          <p:attrName>ppt_x</p:attrName>
                                        </p:attrNameLst>
                                      </p:cBhvr>
                                      <p:tavLst>
                                        <p:tav tm="0">
                                          <p:val>
                                            <p:strVal val="#ppt_x"/>
                                          </p:val>
                                        </p:tav>
                                        <p:tav tm="100000">
                                          <p:val>
                                            <p:strVal val="#ppt_x"/>
                                          </p:val>
                                        </p:tav>
                                      </p:tavLst>
                                    </p:anim>
                                    <p:anim calcmode="lin" valueType="num">
                                      <p:cBhvr additive="base">
                                        <p:cTn id="44" dur="500" fill="hold"/>
                                        <p:tgtEl>
                                          <p:spTgt spid="866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47" grpId="0"/>
      <p:bldP spid="86524" grpId="0"/>
      <p:bldP spid="86593" grpId="0"/>
      <p:bldP spid="8666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10" name="Rectangle 34"/>
          <p:cNvSpPr>
            <a:spLocks noChangeArrowheads="1"/>
          </p:cNvSpPr>
          <p:nvPr/>
        </p:nvSpPr>
        <p:spPr bwMode="auto">
          <a:xfrm>
            <a:off x="827088" y="544513"/>
            <a:ext cx="3313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经层次单排序，得到图</a:t>
            </a:r>
            <a:r>
              <a:rPr lang="en-US" altLang="zh-CN"/>
              <a:t>8.8</a:t>
            </a:r>
            <a:r>
              <a:rPr lang="zh-CN" altLang="en-US"/>
              <a:t>。</a:t>
            </a:r>
            <a:endParaRPr lang="zh-CN" altLang="en-US">
              <a:latin typeface="Arial" charset="0"/>
            </a:endParaRPr>
          </a:p>
        </p:txBody>
      </p:sp>
      <p:grpSp>
        <p:nvGrpSpPr>
          <p:cNvPr id="126980" name="Group 4"/>
          <p:cNvGrpSpPr>
            <a:grpSpLocks/>
          </p:cNvGrpSpPr>
          <p:nvPr/>
        </p:nvGrpSpPr>
        <p:grpSpPr bwMode="auto">
          <a:xfrm>
            <a:off x="755650" y="1268413"/>
            <a:ext cx="6575425" cy="3748087"/>
            <a:chOff x="2220" y="1752"/>
            <a:chExt cx="7200" cy="4524"/>
          </a:xfrm>
        </p:grpSpPr>
        <p:grpSp>
          <p:nvGrpSpPr>
            <p:cNvPr id="126990" name="Group 14"/>
            <p:cNvGrpSpPr>
              <a:grpSpLocks/>
            </p:cNvGrpSpPr>
            <p:nvPr/>
          </p:nvGrpSpPr>
          <p:grpSpPr bwMode="auto">
            <a:xfrm>
              <a:off x="2220" y="1752"/>
              <a:ext cx="7200" cy="4524"/>
              <a:chOff x="1980" y="5434"/>
              <a:chExt cx="7200" cy="4524"/>
            </a:xfrm>
          </p:grpSpPr>
          <p:sp>
            <p:nvSpPr>
              <p:cNvPr id="127009" name="Text Box 33"/>
              <p:cNvSpPr txBox="1">
                <a:spLocks noChangeArrowheads="1"/>
              </p:cNvSpPr>
              <p:nvPr/>
            </p:nvSpPr>
            <p:spPr bwMode="auto">
              <a:xfrm>
                <a:off x="5400" y="5434"/>
                <a:ext cx="2160" cy="468"/>
              </a:xfrm>
              <a:prstGeom prst="rect">
                <a:avLst/>
              </a:prstGeom>
              <a:solidFill>
                <a:srgbClr val="FFFFFF"/>
              </a:solidFill>
              <a:ln w="9525">
                <a:solidFill>
                  <a:srgbClr val="000000"/>
                </a:solidFill>
                <a:miter lim="800000"/>
                <a:headEnd/>
                <a:tailEnd/>
              </a:ln>
            </p:spPr>
            <p:txBody>
              <a:bodyPr/>
              <a:lstStyle/>
              <a:p>
                <a:pPr algn="ctr"/>
                <a:r>
                  <a:rPr lang="zh-CN" altLang="en-US" sz="1600"/>
                  <a:t>合理利用企业利润</a:t>
                </a:r>
                <a:endParaRPr lang="zh-CN" altLang="en-US" sz="1600">
                  <a:latin typeface="Arial" charset="0"/>
                </a:endParaRPr>
              </a:p>
            </p:txBody>
          </p:sp>
          <p:sp>
            <p:nvSpPr>
              <p:cNvPr id="127008" name="Text Box 32"/>
              <p:cNvSpPr txBox="1">
                <a:spLocks noChangeArrowheads="1"/>
              </p:cNvSpPr>
              <p:nvPr/>
            </p:nvSpPr>
            <p:spPr bwMode="auto">
              <a:xfrm>
                <a:off x="3780" y="6838"/>
                <a:ext cx="1440" cy="1092"/>
              </a:xfrm>
              <a:prstGeom prst="rect">
                <a:avLst/>
              </a:prstGeom>
              <a:solidFill>
                <a:srgbClr val="FFFFFF"/>
              </a:solidFill>
              <a:ln w="9525">
                <a:solidFill>
                  <a:srgbClr val="000000"/>
                </a:solidFill>
                <a:miter lim="800000"/>
                <a:headEnd/>
                <a:tailEnd/>
              </a:ln>
            </p:spPr>
            <p:txBody>
              <a:bodyPr/>
              <a:lstStyle/>
              <a:p>
                <a:pPr algn="ctr"/>
                <a:r>
                  <a:rPr lang="zh-CN" altLang="en-US" sz="1600"/>
                  <a:t>调动职工积极性</a:t>
                </a:r>
              </a:p>
              <a:p>
                <a:pPr algn="ctr" eaLnBrk="0" hangingPunct="0"/>
                <a:r>
                  <a:rPr lang="en-US" altLang="zh-CN" sz="1600" i="1">
                    <a:latin typeface="Arial" charset="0"/>
                  </a:rPr>
                  <a:t>C</a:t>
                </a:r>
                <a:r>
                  <a:rPr lang="en-US" altLang="zh-CN" sz="1600" baseline="-30000">
                    <a:latin typeface="Arial" charset="0"/>
                  </a:rPr>
                  <a:t>1</a:t>
                </a:r>
                <a:endParaRPr lang="en-US" altLang="zh-CN" sz="1600">
                  <a:latin typeface="Arial" charset="0"/>
                </a:endParaRPr>
              </a:p>
            </p:txBody>
          </p:sp>
          <p:sp>
            <p:nvSpPr>
              <p:cNvPr id="127007" name="Text Box 31"/>
              <p:cNvSpPr txBox="1">
                <a:spLocks noChangeArrowheads="1"/>
              </p:cNvSpPr>
              <p:nvPr/>
            </p:nvSpPr>
            <p:spPr bwMode="auto">
              <a:xfrm>
                <a:off x="5760" y="6838"/>
                <a:ext cx="1440" cy="1092"/>
              </a:xfrm>
              <a:prstGeom prst="rect">
                <a:avLst/>
              </a:prstGeom>
              <a:solidFill>
                <a:srgbClr val="FFFFFF"/>
              </a:solidFill>
              <a:ln w="9525">
                <a:solidFill>
                  <a:srgbClr val="000000"/>
                </a:solidFill>
                <a:miter lim="800000"/>
                <a:headEnd/>
                <a:tailEnd/>
              </a:ln>
            </p:spPr>
            <p:txBody>
              <a:bodyPr/>
              <a:lstStyle/>
              <a:p>
                <a:pPr algn="ctr"/>
                <a:r>
                  <a:rPr lang="zh-CN" altLang="en-US" sz="1600"/>
                  <a:t>提高企业技术水平</a:t>
                </a:r>
              </a:p>
              <a:p>
                <a:pPr algn="ctr" eaLnBrk="0" hangingPunct="0"/>
                <a:r>
                  <a:rPr lang="en-US" altLang="zh-CN" sz="1600" i="1">
                    <a:latin typeface="Arial" charset="0"/>
                  </a:rPr>
                  <a:t>C</a:t>
                </a:r>
                <a:r>
                  <a:rPr lang="en-US" altLang="zh-CN" sz="1600" baseline="-30000">
                    <a:latin typeface="Arial" charset="0"/>
                  </a:rPr>
                  <a:t>2</a:t>
                </a:r>
                <a:endParaRPr lang="en-US" altLang="zh-CN" sz="1600">
                  <a:latin typeface="Arial" charset="0"/>
                </a:endParaRPr>
              </a:p>
              <a:p>
                <a:pPr eaLnBrk="0" hangingPunct="0"/>
                <a:endParaRPr lang="en-US" altLang="zh-CN" sz="1600">
                  <a:latin typeface="Arial" charset="0"/>
                </a:endParaRPr>
              </a:p>
            </p:txBody>
          </p:sp>
          <p:sp>
            <p:nvSpPr>
              <p:cNvPr id="127006" name="Text Box 30"/>
              <p:cNvSpPr txBox="1">
                <a:spLocks noChangeArrowheads="1"/>
              </p:cNvSpPr>
              <p:nvPr/>
            </p:nvSpPr>
            <p:spPr bwMode="auto">
              <a:xfrm>
                <a:off x="7740" y="6838"/>
                <a:ext cx="1440" cy="1092"/>
              </a:xfrm>
              <a:prstGeom prst="rect">
                <a:avLst/>
              </a:prstGeom>
              <a:solidFill>
                <a:srgbClr val="FFFFFF"/>
              </a:solidFill>
              <a:ln w="9525">
                <a:solidFill>
                  <a:srgbClr val="000000"/>
                </a:solidFill>
                <a:miter lim="800000"/>
                <a:headEnd/>
                <a:tailEnd/>
              </a:ln>
            </p:spPr>
            <p:txBody>
              <a:bodyPr/>
              <a:lstStyle/>
              <a:p>
                <a:pPr algn="ctr"/>
                <a:r>
                  <a:rPr lang="zh-CN" altLang="en-US" sz="1600"/>
                  <a:t>改善职工工作生活条件</a:t>
                </a:r>
              </a:p>
              <a:p>
                <a:pPr algn="ctr" eaLnBrk="0" hangingPunct="0"/>
                <a:r>
                  <a:rPr lang="en-US" altLang="zh-CN" sz="1600" i="1">
                    <a:latin typeface="Arial" charset="0"/>
                  </a:rPr>
                  <a:t>C</a:t>
                </a:r>
                <a:r>
                  <a:rPr lang="en-US" altLang="zh-CN" sz="1600" baseline="-30000">
                    <a:latin typeface="Arial" charset="0"/>
                  </a:rPr>
                  <a:t>3</a:t>
                </a:r>
                <a:endParaRPr lang="en-US" altLang="zh-CN" sz="1600">
                  <a:latin typeface="Arial" charset="0"/>
                </a:endParaRPr>
              </a:p>
              <a:p>
                <a:pPr eaLnBrk="0" hangingPunct="0"/>
                <a:endParaRPr lang="en-US" altLang="zh-CN" sz="1600">
                  <a:latin typeface="Arial" charset="0"/>
                </a:endParaRPr>
              </a:p>
            </p:txBody>
          </p:sp>
          <p:sp>
            <p:nvSpPr>
              <p:cNvPr id="127005" name="Text Box 29"/>
              <p:cNvSpPr txBox="1">
                <a:spLocks noChangeArrowheads="1"/>
              </p:cNvSpPr>
              <p:nvPr/>
            </p:nvSpPr>
            <p:spPr bwMode="auto">
              <a:xfrm>
                <a:off x="3780" y="8866"/>
                <a:ext cx="1440" cy="1092"/>
              </a:xfrm>
              <a:prstGeom prst="rect">
                <a:avLst/>
              </a:prstGeom>
              <a:solidFill>
                <a:srgbClr val="FFFFFF"/>
              </a:solidFill>
              <a:ln w="9525">
                <a:solidFill>
                  <a:srgbClr val="000000"/>
                </a:solidFill>
                <a:miter lim="800000"/>
                <a:headEnd/>
                <a:tailEnd/>
              </a:ln>
            </p:spPr>
            <p:txBody>
              <a:bodyPr/>
              <a:lstStyle/>
              <a:p>
                <a:pPr algn="ctr"/>
                <a:r>
                  <a:rPr lang="zh-CN" altLang="en-US" sz="1600"/>
                  <a:t>发奖金</a:t>
                </a:r>
              </a:p>
              <a:p>
                <a:pPr algn="ctr" eaLnBrk="0" hangingPunct="0"/>
                <a:r>
                  <a:rPr lang="en-US" altLang="zh-CN" sz="1600" i="1">
                    <a:latin typeface="Arial" charset="0"/>
                  </a:rPr>
                  <a:t>P</a:t>
                </a:r>
                <a:r>
                  <a:rPr lang="en-US" altLang="zh-CN" sz="1600" baseline="-30000">
                    <a:latin typeface="Arial" charset="0"/>
                  </a:rPr>
                  <a:t>1</a:t>
                </a:r>
                <a:endParaRPr lang="en-US" altLang="zh-CN" sz="1600">
                  <a:latin typeface="Arial" charset="0"/>
                </a:endParaRPr>
              </a:p>
            </p:txBody>
          </p:sp>
          <p:sp>
            <p:nvSpPr>
              <p:cNvPr id="127004" name="Text Box 28"/>
              <p:cNvSpPr txBox="1">
                <a:spLocks noChangeArrowheads="1"/>
              </p:cNvSpPr>
              <p:nvPr/>
            </p:nvSpPr>
            <p:spPr bwMode="auto">
              <a:xfrm>
                <a:off x="5760" y="8866"/>
                <a:ext cx="1440" cy="1092"/>
              </a:xfrm>
              <a:prstGeom prst="rect">
                <a:avLst/>
              </a:prstGeom>
              <a:solidFill>
                <a:srgbClr val="FFFFFF"/>
              </a:solidFill>
              <a:ln w="9525">
                <a:solidFill>
                  <a:srgbClr val="000000"/>
                </a:solidFill>
                <a:miter lim="800000"/>
                <a:headEnd/>
                <a:tailEnd/>
              </a:ln>
            </p:spPr>
            <p:txBody>
              <a:bodyPr/>
              <a:lstStyle/>
              <a:p>
                <a:pPr algn="ctr"/>
                <a:r>
                  <a:rPr lang="zh-CN" altLang="en-US" sz="1600"/>
                  <a:t>扩建福利</a:t>
                </a:r>
              </a:p>
              <a:p>
                <a:pPr algn="ctr" eaLnBrk="0" hangingPunct="0"/>
                <a:r>
                  <a:rPr lang="zh-CN" altLang="en-US" sz="1600"/>
                  <a:t>事业</a:t>
                </a:r>
              </a:p>
              <a:p>
                <a:pPr algn="ctr" eaLnBrk="0" hangingPunct="0"/>
                <a:r>
                  <a:rPr lang="en-US" altLang="zh-CN" sz="1600" i="1">
                    <a:latin typeface="Arial" charset="0"/>
                  </a:rPr>
                  <a:t>P</a:t>
                </a:r>
                <a:r>
                  <a:rPr lang="en-US" altLang="zh-CN" sz="1600" baseline="-30000">
                    <a:latin typeface="Arial" charset="0"/>
                  </a:rPr>
                  <a:t>2</a:t>
                </a:r>
                <a:endParaRPr lang="en-US" altLang="zh-CN" sz="1600">
                  <a:latin typeface="Arial" charset="0"/>
                </a:endParaRPr>
              </a:p>
              <a:p>
                <a:pPr eaLnBrk="0" hangingPunct="0"/>
                <a:endParaRPr lang="en-US" altLang="zh-CN" sz="1600">
                  <a:latin typeface="Arial" charset="0"/>
                </a:endParaRPr>
              </a:p>
            </p:txBody>
          </p:sp>
          <p:sp>
            <p:nvSpPr>
              <p:cNvPr id="127003" name="Text Box 27"/>
              <p:cNvSpPr txBox="1">
                <a:spLocks noChangeArrowheads="1"/>
              </p:cNvSpPr>
              <p:nvPr/>
            </p:nvSpPr>
            <p:spPr bwMode="auto">
              <a:xfrm>
                <a:off x="7740" y="8866"/>
                <a:ext cx="1440" cy="1092"/>
              </a:xfrm>
              <a:prstGeom prst="rect">
                <a:avLst/>
              </a:prstGeom>
              <a:solidFill>
                <a:srgbClr val="FFFFFF"/>
              </a:solidFill>
              <a:ln w="9525">
                <a:solidFill>
                  <a:srgbClr val="000000"/>
                </a:solidFill>
                <a:miter lim="800000"/>
                <a:headEnd/>
                <a:tailEnd/>
              </a:ln>
            </p:spPr>
            <p:txBody>
              <a:bodyPr/>
              <a:lstStyle/>
              <a:p>
                <a:pPr algn="ctr"/>
                <a:r>
                  <a:rPr lang="zh-CN" altLang="en-US" sz="1600"/>
                  <a:t>引进新设备</a:t>
                </a:r>
              </a:p>
              <a:p>
                <a:pPr algn="ctr" eaLnBrk="0" hangingPunct="0"/>
                <a:r>
                  <a:rPr lang="en-US" altLang="zh-CN" sz="1600" i="1">
                    <a:latin typeface="Arial" charset="0"/>
                  </a:rPr>
                  <a:t>P</a:t>
                </a:r>
                <a:r>
                  <a:rPr lang="en-US" altLang="zh-CN" sz="1600" baseline="-30000">
                    <a:latin typeface="Arial" charset="0"/>
                  </a:rPr>
                  <a:t>3</a:t>
                </a:r>
                <a:endParaRPr lang="en-US" altLang="zh-CN" sz="1600">
                  <a:latin typeface="Arial" charset="0"/>
                </a:endParaRPr>
              </a:p>
              <a:p>
                <a:pPr eaLnBrk="0" hangingPunct="0"/>
                <a:endParaRPr lang="en-US" altLang="zh-CN" sz="1600">
                  <a:latin typeface="Arial" charset="0"/>
                </a:endParaRPr>
              </a:p>
            </p:txBody>
          </p:sp>
          <p:sp>
            <p:nvSpPr>
              <p:cNvPr id="127002" name="Text Box 26"/>
              <p:cNvSpPr txBox="1">
                <a:spLocks noChangeArrowheads="1"/>
              </p:cNvSpPr>
              <p:nvPr/>
            </p:nvSpPr>
            <p:spPr bwMode="auto">
              <a:xfrm>
                <a:off x="1980" y="5434"/>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a:t>目标层</a:t>
                </a:r>
                <a:r>
                  <a:rPr lang="en-US" altLang="zh-CN" sz="1600" i="1"/>
                  <a:t>O</a:t>
                </a:r>
                <a:endParaRPr lang="en-US" altLang="zh-CN" sz="1600">
                  <a:latin typeface="Arial" charset="0"/>
                </a:endParaRPr>
              </a:p>
            </p:txBody>
          </p:sp>
          <p:sp>
            <p:nvSpPr>
              <p:cNvPr id="127001" name="Text Box 25"/>
              <p:cNvSpPr txBox="1">
                <a:spLocks noChangeArrowheads="1"/>
              </p:cNvSpPr>
              <p:nvPr/>
            </p:nvSpPr>
            <p:spPr bwMode="auto">
              <a:xfrm>
                <a:off x="1980" y="6994"/>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a:t>准则层</a:t>
                </a:r>
                <a:r>
                  <a:rPr lang="en-US" altLang="zh-CN" sz="1600" i="1"/>
                  <a:t>C</a:t>
                </a:r>
                <a:endParaRPr lang="en-US" altLang="zh-CN" sz="1600">
                  <a:latin typeface="Arial" charset="0"/>
                </a:endParaRPr>
              </a:p>
            </p:txBody>
          </p:sp>
          <p:sp>
            <p:nvSpPr>
              <p:cNvPr id="127000" name="Text Box 24"/>
              <p:cNvSpPr txBox="1">
                <a:spLocks noChangeArrowheads="1"/>
              </p:cNvSpPr>
              <p:nvPr/>
            </p:nvSpPr>
            <p:spPr bwMode="auto">
              <a:xfrm>
                <a:off x="1980" y="9178"/>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600"/>
                  <a:t>措施层</a:t>
                </a:r>
                <a:r>
                  <a:rPr lang="en-US" altLang="zh-CN" sz="1600" i="1"/>
                  <a:t>P</a:t>
                </a:r>
                <a:endParaRPr lang="en-US" altLang="zh-CN" sz="1600">
                  <a:latin typeface="Arial" charset="0"/>
                </a:endParaRPr>
              </a:p>
            </p:txBody>
          </p:sp>
          <p:sp>
            <p:nvSpPr>
              <p:cNvPr id="126999" name="Line 23"/>
              <p:cNvSpPr>
                <a:spLocks noChangeShapeType="1"/>
              </p:cNvSpPr>
              <p:nvPr/>
            </p:nvSpPr>
            <p:spPr bwMode="auto">
              <a:xfrm flipH="1">
                <a:off x="4320" y="5902"/>
                <a:ext cx="162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8" name="Line 22"/>
              <p:cNvSpPr>
                <a:spLocks noChangeShapeType="1"/>
              </p:cNvSpPr>
              <p:nvPr/>
            </p:nvSpPr>
            <p:spPr bwMode="auto">
              <a:xfrm>
                <a:off x="6840" y="5902"/>
                <a:ext cx="180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7" name="Line 21"/>
              <p:cNvSpPr>
                <a:spLocks noChangeShapeType="1"/>
              </p:cNvSpPr>
              <p:nvPr/>
            </p:nvSpPr>
            <p:spPr bwMode="auto">
              <a:xfrm>
                <a:off x="6300" y="590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6" name="Line 20"/>
              <p:cNvSpPr>
                <a:spLocks noChangeShapeType="1"/>
              </p:cNvSpPr>
              <p:nvPr/>
            </p:nvSpPr>
            <p:spPr bwMode="auto">
              <a:xfrm>
                <a:off x="4500" y="7930"/>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5" name="Line 19"/>
              <p:cNvSpPr>
                <a:spLocks noChangeShapeType="1"/>
              </p:cNvSpPr>
              <p:nvPr/>
            </p:nvSpPr>
            <p:spPr bwMode="auto">
              <a:xfrm>
                <a:off x="6480" y="7930"/>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4" name="Line 18"/>
              <p:cNvSpPr>
                <a:spLocks noChangeShapeType="1"/>
              </p:cNvSpPr>
              <p:nvPr/>
            </p:nvSpPr>
            <p:spPr bwMode="auto">
              <a:xfrm>
                <a:off x="4860" y="7930"/>
                <a:ext cx="126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3" name="Line 17"/>
              <p:cNvSpPr>
                <a:spLocks noChangeShapeType="1"/>
              </p:cNvSpPr>
              <p:nvPr/>
            </p:nvSpPr>
            <p:spPr bwMode="auto">
              <a:xfrm flipV="1">
                <a:off x="6840" y="7930"/>
                <a:ext cx="144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2" name="Line 16"/>
              <p:cNvSpPr>
                <a:spLocks noChangeShapeType="1"/>
              </p:cNvSpPr>
              <p:nvPr/>
            </p:nvSpPr>
            <p:spPr bwMode="auto">
              <a:xfrm flipV="1">
                <a:off x="4680" y="7930"/>
                <a:ext cx="360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1" name="Line 15"/>
              <p:cNvSpPr>
                <a:spLocks noChangeShapeType="1"/>
              </p:cNvSpPr>
              <p:nvPr/>
            </p:nvSpPr>
            <p:spPr bwMode="auto">
              <a:xfrm>
                <a:off x="6660" y="7930"/>
                <a:ext cx="180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6989" name="Text Box 13"/>
            <p:cNvSpPr txBox="1">
              <a:spLocks noChangeArrowheads="1"/>
            </p:cNvSpPr>
            <p:nvPr/>
          </p:nvSpPr>
          <p:spPr bwMode="auto">
            <a:xfrm>
              <a:off x="4500" y="2532"/>
              <a:ext cx="54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b="0">
                  <a:latin typeface="Arial" charset="0"/>
                </a:rPr>
                <a:t>0.105</a:t>
              </a:r>
            </a:p>
          </p:txBody>
        </p:sp>
        <p:sp>
          <p:nvSpPr>
            <p:cNvPr id="126988" name="Text Box 12"/>
            <p:cNvSpPr txBox="1">
              <a:spLocks noChangeArrowheads="1"/>
            </p:cNvSpPr>
            <p:nvPr/>
          </p:nvSpPr>
          <p:spPr bwMode="auto">
            <a:xfrm>
              <a:off x="5940" y="2532"/>
              <a:ext cx="54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b="0">
                  <a:latin typeface="Arial" charset="0"/>
                </a:rPr>
                <a:t>0.637</a:t>
              </a:r>
            </a:p>
          </p:txBody>
        </p:sp>
        <p:sp>
          <p:nvSpPr>
            <p:cNvPr id="126987" name="Text Box 11"/>
            <p:cNvSpPr txBox="1">
              <a:spLocks noChangeArrowheads="1"/>
            </p:cNvSpPr>
            <p:nvPr/>
          </p:nvSpPr>
          <p:spPr bwMode="auto">
            <a:xfrm>
              <a:off x="8100" y="2529"/>
              <a:ext cx="54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b="0">
                  <a:latin typeface="Arial" charset="0"/>
                </a:rPr>
                <a:t>0.258</a:t>
              </a:r>
            </a:p>
          </p:txBody>
        </p:sp>
        <p:sp>
          <p:nvSpPr>
            <p:cNvPr id="126986" name="Text Box 10"/>
            <p:cNvSpPr txBox="1">
              <a:spLocks noChangeArrowheads="1"/>
            </p:cNvSpPr>
            <p:nvPr/>
          </p:nvSpPr>
          <p:spPr bwMode="auto">
            <a:xfrm>
              <a:off x="4320" y="4560"/>
              <a:ext cx="54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b="0">
                  <a:latin typeface="Arial" charset="0"/>
                </a:rPr>
                <a:t>0.75</a:t>
              </a:r>
            </a:p>
          </p:txBody>
        </p:sp>
        <p:sp>
          <p:nvSpPr>
            <p:cNvPr id="126985" name="Text Box 9"/>
            <p:cNvSpPr txBox="1">
              <a:spLocks noChangeArrowheads="1"/>
            </p:cNvSpPr>
            <p:nvPr/>
          </p:nvSpPr>
          <p:spPr bwMode="auto">
            <a:xfrm>
              <a:off x="5580" y="4404"/>
              <a:ext cx="54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b="0">
                  <a:latin typeface="Arial" charset="0"/>
                </a:rPr>
                <a:t>0.25</a:t>
              </a:r>
            </a:p>
          </p:txBody>
        </p:sp>
        <p:sp>
          <p:nvSpPr>
            <p:cNvPr id="126984" name="Text Box 8"/>
            <p:cNvSpPr txBox="1">
              <a:spLocks noChangeArrowheads="1"/>
            </p:cNvSpPr>
            <p:nvPr/>
          </p:nvSpPr>
          <p:spPr bwMode="auto">
            <a:xfrm>
              <a:off x="6120" y="4404"/>
              <a:ext cx="54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b="0">
                  <a:latin typeface="Arial" charset="0"/>
                </a:rPr>
                <a:t>0.167</a:t>
              </a:r>
            </a:p>
          </p:txBody>
        </p:sp>
        <p:sp>
          <p:nvSpPr>
            <p:cNvPr id="126983" name="Text Box 7"/>
            <p:cNvSpPr txBox="1">
              <a:spLocks noChangeArrowheads="1"/>
            </p:cNvSpPr>
            <p:nvPr/>
          </p:nvSpPr>
          <p:spPr bwMode="auto">
            <a:xfrm>
              <a:off x="7200" y="4245"/>
              <a:ext cx="54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b="0">
                  <a:latin typeface="Arial" charset="0"/>
                </a:rPr>
                <a:t>0.833</a:t>
              </a:r>
            </a:p>
          </p:txBody>
        </p:sp>
        <p:sp>
          <p:nvSpPr>
            <p:cNvPr id="126982" name="Text Box 6"/>
            <p:cNvSpPr txBox="1">
              <a:spLocks noChangeArrowheads="1"/>
            </p:cNvSpPr>
            <p:nvPr/>
          </p:nvSpPr>
          <p:spPr bwMode="auto">
            <a:xfrm>
              <a:off x="6840" y="4560"/>
              <a:ext cx="54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400" b="0">
                  <a:latin typeface="Arial" charset="0"/>
                </a:rPr>
                <a:t>0.667</a:t>
              </a:r>
            </a:p>
          </p:txBody>
        </p:sp>
        <p:sp>
          <p:nvSpPr>
            <p:cNvPr id="126981" name="Text Box 5"/>
            <p:cNvSpPr txBox="1">
              <a:spLocks noChangeArrowheads="1"/>
            </p:cNvSpPr>
            <p:nvPr/>
          </p:nvSpPr>
          <p:spPr bwMode="auto">
            <a:xfrm>
              <a:off x="8100" y="4404"/>
              <a:ext cx="54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200" b="0">
                  <a:latin typeface="Arial" charset="0"/>
                </a:rPr>
                <a:t>0.3332</a:t>
              </a:r>
            </a:p>
          </p:txBody>
        </p:sp>
      </p:grpSp>
      <p:sp>
        <p:nvSpPr>
          <p:cNvPr id="127030" name="Rectangle 54"/>
          <p:cNvSpPr>
            <a:spLocks noChangeArrowheads="1"/>
          </p:cNvSpPr>
          <p:nvPr/>
        </p:nvSpPr>
        <p:spPr bwMode="auto">
          <a:xfrm>
            <a:off x="0" y="2016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endParaRPr lang="zh-CN" altLang="zh-CN" sz="1800" b="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7010"/>
                                        </p:tgtEl>
                                        <p:attrNameLst>
                                          <p:attrName>style.visibility</p:attrName>
                                        </p:attrNameLst>
                                      </p:cBhvr>
                                      <p:to>
                                        <p:strVal val="visible"/>
                                      </p:to>
                                    </p:set>
                                    <p:anim calcmode="lin" valueType="num">
                                      <p:cBhvr additive="base">
                                        <p:cTn id="7" dur="500" fill="hold"/>
                                        <p:tgtEl>
                                          <p:spTgt spid="127010"/>
                                        </p:tgtEl>
                                        <p:attrNameLst>
                                          <p:attrName>ppt_x</p:attrName>
                                        </p:attrNameLst>
                                      </p:cBhvr>
                                      <p:tavLst>
                                        <p:tav tm="0">
                                          <p:val>
                                            <p:strVal val="0-#ppt_w/2"/>
                                          </p:val>
                                        </p:tav>
                                        <p:tav tm="100000">
                                          <p:val>
                                            <p:strVal val="#ppt_x"/>
                                          </p:val>
                                        </p:tav>
                                      </p:tavLst>
                                    </p:anim>
                                    <p:anim calcmode="lin" valueType="num">
                                      <p:cBhvr additive="base">
                                        <p:cTn id="8" dur="500" fill="hold"/>
                                        <p:tgtEl>
                                          <p:spTgt spid="1270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126980"/>
                                        </p:tgtEl>
                                        <p:attrNameLst>
                                          <p:attrName>style.visibility</p:attrName>
                                        </p:attrNameLst>
                                      </p:cBhvr>
                                      <p:to>
                                        <p:strVal val="visible"/>
                                      </p:to>
                                    </p:set>
                                    <p:animEffect transition="in" filter="diamond(in)">
                                      <p:cBhvr>
                                        <p:cTn id="13" dur="20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1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008" name="Group 56"/>
          <p:cNvGrpSpPr>
            <a:grpSpLocks/>
          </p:cNvGrpSpPr>
          <p:nvPr/>
        </p:nvGrpSpPr>
        <p:grpSpPr bwMode="auto">
          <a:xfrm>
            <a:off x="466725" y="1412875"/>
            <a:ext cx="8137525" cy="2136775"/>
            <a:chOff x="249" y="769"/>
            <a:chExt cx="5126" cy="1346"/>
          </a:xfrm>
        </p:grpSpPr>
        <p:sp>
          <p:nvSpPr>
            <p:cNvPr id="126009" name="Text Box 57"/>
            <p:cNvSpPr txBox="1">
              <a:spLocks noChangeArrowheads="1"/>
            </p:cNvSpPr>
            <p:nvPr/>
          </p:nvSpPr>
          <p:spPr bwMode="auto">
            <a:xfrm>
              <a:off x="249" y="769"/>
              <a:ext cx="5126"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cs typeface="Times New Roman" pitchFamily="18" charset="0"/>
                </a:rPr>
                <a:t>设上一层次（</a:t>
              </a:r>
              <a:r>
                <a:rPr lang="en-US" altLang="zh-CN">
                  <a:cs typeface="Times New Roman" pitchFamily="18" charset="0"/>
                </a:rPr>
                <a:t>A</a:t>
              </a:r>
              <a:r>
                <a:rPr lang="zh-CN" altLang="en-US">
                  <a:cs typeface="Times New Roman" pitchFamily="18" charset="0"/>
                </a:rPr>
                <a:t>层）包含</a:t>
              </a:r>
              <a:r>
                <a:rPr lang="en-US" altLang="zh-CN" i="1">
                  <a:cs typeface="Times New Roman" pitchFamily="18" charset="0"/>
                </a:rPr>
                <a:t>A</a:t>
              </a:r>
              <a:r>
                <a:rPr lang="en-US" altLang="zh-CN" baseline="-30000">
                  <a:cs typeface="Times New Roman" pitchFamily="18" charset="0"/>
                </a:rPr>
                <a:t>1</a:t>
              </a:r>
              <a:r>
                <a:rPr lang="en-US" altLang="zh-CN">
                  <a:cs typeface="Times New Roman" pitchFamily="18" charset="0"/>
                </a:rPr>
                <a:t>,…,</a:t>
              </a:r>
              <a:r>
                <a:rPr lang="en-US" altLang="zh-CN" i="1">
                  <a:cs typeface="Times New Roman" pitchFamily="18" charset="0"/>
                </a:rPr>
                <a:t>A</a:t>
              </a:r>
              <a:r>
                <a:rPr lang="en-US" altLang="zh-CN" i="1" baseline="-30000">
                  <a:cs typeface="Times New Roman" pitchFamily="18" charset="0"/>
                </a:rPr>
                <a:t>m</a:t>
              </a:r>
              <a:r>
                <a:rPr lang="zh-CN" altLang="en-US">
                  <a:cs typeface="Times New Roman" pitchFamily="18" charset="0"/>
                </a:rPr>
                <a:t>共</a:t>
              </a:r>
              <a:r>
                <a:rPr lang="en-US" altLang="zh-CN" i="1">
                  <a:cs typeface="Times New Roman" pitchFamily="18" charset="0"/>
                </a:rPr>
                <a:t>m</a:t>
              </a:r>
              <a:r>
                <a:rPr lang="zh-CN" altLang="en-US">
                  <a:cs typeface="Times New Roman" pitchFamily="18" charset="0"/>
                </a:rPr>
                <a:t>个因素，它们的层次总排序权值分别为</a:t>
              </a:r>
              <a:r>
                <a:rPr lang="en-US" altLang="zh-CN" i="1">
                  <a:cs typeface="Times New Roman" pitchFamily="18" charset="0"/>
                </a:rPr>
                <a:t>a</a:t>
              </a:r>
              <a:r>
                <a:rPr lang="en-US" altLang="zh-CN" baseline="-30000">
                  <a:cs typeface="Times New Roman" pitchFamily="18" charset="0"/>
                </a:rPr>
                <a:t>1</a:t>
              </a:r>
              <a:r>
                <a:rPr lang="en-US" altLang="zh-CN">
                  <a:cs typeface="Times New Roman" pitchFamily="18" charset="0"/>
                </a:rPr>
                <a:t>,…,</a:t>
              </a:r>
              <a:r>
                <a:rPr lang="en-US" altLang="zh-CN" i="1">
                  <a:cs typeface="Times New Roman" pitchFamily="18" charset="0"/>
                </a:rPr>
                <a:t>a</a:t>
              </a:r>
              <a:r>
                <a:rPr lang="en-US" altLang="zh-CN" i="1" baseline="-30000">
                  <a:cs typeface="Times New Roman" pitchFamily="18" charset="0"/>
                </a:rPr>
                <a:t>m</a:t>
              </a:r>
              <a:r>
                <a:rPr lang="zh-CN" altLang="en-US">
                  <a:cs typeface="Times New Roman" pitchFamily="18" charset="0"/>
                </a:rPr>
                <a:t>。又设其后的下一层次（</a:t>
              </a:r>
              <a:r>
                <a:rPr lang="en-US" altLang="zh-CN" i="1">
                  <a:cs typeface="Times New Roman" pitchFamily="18" charset="0"/>
                </a:rPr>
                <a:t>B</a:t>
              </a:r>
              <a:r>
                <a:rPr lang="zh-CN" altLang="en-US">
                  <a:cs typeface="Times New Roman" pitchFamily="18" charset="0"/>
                </a:rPr>
                <a:t>层）包含</a:t>
              </a:r>
              <a:r>
                <a:rPr lang="en-US" altLang="zh-CN" i="1">
                  <a:cs typeface="Times New Roman" pitchFamily="18" charset="0"/>
                </a:rPr>
                <a:t>n</a:t>
              </a:r>
              <a:r>
                <a:rPr lang="zh-CN" altLang="en-US">
                  <a:cs typeface="Times New Roman" pitchFamily="18" charset="0"/>
                </a:rPr>
                <a:t>个因素</a:t>
              </a:r>
              <a:r>
                <a:rPr lang="en-US" altLang="zh-CN" i="1">
                  <a:cs typeface="Times New Roman" pitchFamily="18" charset="0"/>
                </a:rPr>
                <a:t>B</a:t>
              </a:r>
              <a:r>
                <a:rPr lang="en-US" altLang="zh-CN" baseline="-30000">
                  <a:cs typeface="Times New Roman" pitchFamily="18" charset="0"/>
                </a:rPr>
                <a:t>1</a:t>
              </a:r>
              <a:r>
                <a:rPr lang="en-US" altLang="zh-CN">
                  <a:cs typeface="Times New Roman" pitchFamily="18" charset="0"/>
                </a:rPr>
                <a:t>,…,</a:t>
              </a:r>
              <a:r>
                <a:rPr lang="en-US" altLang="zh-CN" i="1">
                  <a:cs typeface="Times New Roman" pitchFamily="18" charset="0"/>
                </a:rPr>
                <a:t>B</a:t>
              </a:r>
              <a:r>
                <a:rPr lang="en-US" altLang="zh-CN" i="1" baseline="-30000">
                  <a:cs typeface="Times New Roman" pitchFamily="18" charset="0"/>
                </a:rPr>
                <a:t>n</a:t>
              </a:r>
              <a:r>
                <a:rPr lang="zh-CN" altLang="en-US">
                  <a:cs typeface="Times New Roman" pitchFamily="18" charset="0"/>
                </a:rPr>
                <a:t>，它们关于</a:t>
              </a:r>
              <a:r>
                <a:rPr lang="en-US" altLang="zh-CN" i="1">
                  <a:cs typeface="Times New Roman" pitchFamily="18" charset="0"/>
                </a:rPr>
                <a:t>A</a:t>
              </a:r>
              <a:r>
                <a:rPr lang="en-US" altLang="zh-CN" i="1" baseline="-30000">
                  <a:cs typeface="Times New Roman" pitchFamily="18" charset="0"/>
                </a:rPr>
                <a:t>j</a:t>
              </a:r>
              <a:r>
                <a:rPr lang="zh-CN" altLang="en-US">
                  <a:cs typeface="Times New Roman" pitchFamily="18" charset="0"/>
                </a:rPr>
                <a:t>的层次单排序权值分别为</a:t>
              </a:r>
              <a:r>
                <a:rPr lang="en-US" altLang="zh-CN" i="1">
                  <a:cs typeface="Times New Roman" pitchFamily="18" charset="0"/>
                </a:rPr>
                <a:t>b</a:t>
              </a:r>
              <a:r>
                <a:rPr lang="en-US" altLang="zh-CN" baseline="-30000">
                  <a:cs typeface="Times New Roman" pitchFamily="18" charset="0"/>
                </a:rPr>
                <a:t>1</a:t>
              </a:r>
              <a:r>
                <a:rPr lang="en-US" altLang="zh-CN" i="1" baseline="-30000">
                  <a:cs typeface="Times New Roman" pitchFamily="18" charset="0"/>
                </a:rPr>
                <a:t>j</a:t>
              </a:r>
              <a:r>
                <a:rPr lang="en-US" altLang="zh-CN">
                  <a:cs typeface="Times New Roman" pitchFamily="18" charset="0"/>
                </a:rPr>
                <a:t>,…,</a:t>
              </a:r>
              <a:r>
                <a:rPr lang="en-US" altLang="zh-CN" i="1">
                  <a:cs typeface="Times New Roman" pitchFamily="18" charset="0"/>
                </a:rPr>
                <a:t>b</a:t>
              </a:r>
              <a:r>
                <a:rPr lang="en-US" altLang="zh-CN" i="1" baseline="-30000">
                  <a:cs typeface="Times New Roman" pitchFamily="18" charset="0"/>
                </a:rPr>
                <a:t>nj</a:t>
              </a:r>
              <a:r>
                <a:rPr lang="zh-CN" altLang="en-US">
                  <a:cs typeface="Times New Roman" pitchFamily="18" charset="0"/>
                </a:rPr>
                <a:t>（当</a:t>
              </a:r>
              <a:r>
                <a:rPr lang="en-US" altLang="zh-CN" i="1">
                  <a:cs typeface="Times New Roman" pitchFamily="18" charset="0"/>
                </a:rPr>
                <a:t>B</a:t>
              </a:r>
              <a:r>
                <a:rPr lang="en-US" altLang="zh-CN" i="1" baseline="-30000">
                  <a:cs typeface="Times New Roman" pitchFamily="18" charset="0"/>
                </a:rPr>
                <a:t>i</a:t>
              </a:r>
              <a:r>
                <a:rPr lang="zh-CN" altLang="en-US">
                  <a:cs typeface="Times New Roman" pitchFamily="18" charset="0"/>
                </a:rPr>
                <a:t>与</a:t>
              </a:r>
              <a:r>
                <a:rPr lang="en-US" altLang="zh-CN" i="1">
                  <a:cs typeface="Times New Roman" pitchFamily="18" charset="0"/>
                </a:rPr>
                <a:t>A</a:t>
              </a:r>
              <a:r>
                <a:rPr lang="en-US" altLang="zh-CN" i="1" baseline="-30000">
                  <a:cs typeface="Times New Roman" pitchFamily="18" charset="0"/>
                </a:rPr>
                <a:t>j</a:t>
              </a:r>
              <a:r>
                <a:rPr lang="zh-CN" altLang="en-US">
                  <a:cs typeface="Times New Roman" pitchFamily="18" charset="0"/>
                </a:rPr>
                <a:t>无关联系时，</a:t>
              </a:r>
              <a:r>
                <a:rPr lang="en-US" altLang="zh-CN" i="1">
                  <a:cs typeface="Times New Roman" pitchFamily="18" charset="0"/>
                </a:rPr>
                <a:t>b</a:t>
              </a:r>
              <a:r>
                <a:rPr lang="en-US" altLang="zh-CN" i="1" baseline="-30000">
                  <a:cs typeface="Times New Roman" pitchFamily="18" charset="0"/>
                </a:rPr>
                <a:t>ij </a:t>
              </a:r>
              <a:r>
                <a:rPr lang="en-US" altLang="zh-CN">
                  <a:cs typeface="Times New Roman" pitchFamily="18" charset="0"/>
                </a:rPr>
                <a:t>= 0</a:t>
              </a:r>
              <a:r>
                <a:rPr lang="zh-CN" altLang="en-US">
                  <a:cs typeface="Times New Roman" pitchFamily="18" charset="0"/>
                </a:rPr>
                <a:t>）。现求</a:t>
              </a:r>
              <a:r>
                <a:rPr lang="en-US" altLang="zh-CN">
                  <a:cs typeface="Times New Roman" pitchFamily="18" charset="0"/>
                </a:rPr>
                <a:t>B</a:t>
              </a:r>
              <a:r>
                <a:rPr lang="zh-CN" altLang="en-US">
                  <a:cs typeface="Times New Roman" pitchFamily="18" charset="0"/>
                </a:rPr>
                <a:t>层中各因素关于总目标的权值，即求</a:t>
              </a:r>
              <a:r>
                <a:rPr lang="en-US" altLang="zh-CN">
                  <a:cs typeface="Times New Roman" pitchFamily="18" charset="0"/>
                </a:rPr>
                <a:t>B</a:t>
              </a:r>
              <a:r>
                <a:rPr lang="zh-CN" altLang="en-US">
                  <a:cs typeface="Times New Roman" pitchFamily="18" charset="0"/>
                </a:rPr>
                <a:t>层各因素的层次总排</a:t>
              </a:r>
            </a:p>
            <a:p>
              <a:endParaRPr lang="zh-CN" altLang="en-US">
                <a:cs typeface="Times New Roman" pitchFamily="18" charset="0"/>
              </a:endParaRPr>
            </a:p>
            <a:p>
              <a:r>
                <a:rPr lang="zh-CN" altLang="en-US">
                  <a:cs typeface="Times New Roman" pitchFamily="18" charset="0"/>
                </a:rPr>
                <a:t>序权值</a:t>
              </a:r>
              <a:r>
                <a:rPr lang="en-US" altLang="zh-CN" i="1">
                  <a:cs typeface="Times New Roman" pitchFamily="18" charset="0"/>
                </a:rPr>
                <a:t>b</a:t>
              </a:r>
              <a:r>
                <a:rPr lang="en-US" altLang="zh-CN" baseline="-30000">
                  <a:cs typeface="Times New Roman" pitchFamily="18" charset="0"/>
                </a:rPr>
                <a:t>1</a:t>
              </a:r>
              <a:r>
                <a:rPr lang="en-US" altLang="zh-CN">
                  <a:cs typeface="Times New Roman" pitchFamily="18" charset="0"/>
                </a:rPr>
                <a:t>,…,</a:t>
              </a:r>
              <a:r>
                <a:rPr lang="en-US" altLang="zh-CN" i="1">
                  <a:cs typeface="Times New Roman" pitchFamily="18" charset="0"/>
                </a:rPr>
                <a:t>b</a:t>
              </a:r>
              <a:r>
                <a:rPr lang="en-US" altLang="zh-CN" i="1" baseline="-30000">
                  <a:cs typeface="Times New Roman" pitchFamily="18" charset="0"/>
                </a:rPr>
                <a:t>n</a:t>
              </a:r>
              <a:r>
                <a:rPr lang="zh-CN" altLang="en-US">
                  <a:cs typeface="Times New Roman" pitchFamily="18" charset="0"/>
                </a:rPr>
                <a:t>，计算按表</a:t>
              </a:r>
              <a:r>
                <a:rPr lang="en-US" altLang="zh-CN">
                  <a:cs typeface="Times New Roman" pitchFamily="18" charset="0"/>
                </a:rPr>
                <a:t>8.11</a:t>
              </a:r>
              <a:r>
                <a:rPr lang="zh-CN" altLang="en-US">
                  <a:cs typeface="Times New Roman" pitchFamily="18" charset="0"/>
                </a:rPr>
                <a:t>所示方式进行</a:t>
              </a:r>
              <a:r>
                <a:rPr lang="en-US" altLang="zh-CN">
                  <a:cs typeface="Times New Roman" pitchFamily="18" charset="0"/>
                </a:rPr>
                <a:t>,</a:t>
              </a:r>
              <a:r>
                <a:rPr lang="zh-CN" altLang="en-US">
                  <a:cs typeface="Times New Roman" pitchFamily="18" charset="0"/>
                </a:rPr>
                <a:t>即                   ，</a:t>
              </a:r>
              <a:r>
                <a:rPr lang="en-US" altLang="zh-CN" i="1">
                  <a:cs typeface="Times New Roman" pitchFamily="18" charset="0"/>
                </a:rPr>
                <a:t>i</a:t>
              </a:r>
              <a:r>
                <a:rPr lang="en-US" altLang="zh-CN">
                  <a:cs typeface="Times New Roman" pitchFamily="18" charset="0"/>
                </a:rPr>
                <a:t> =1,…,</a:t>
              </a:r>
              <a:r>
                <a:rPr lang="en-US" altLang="zh-CN" i="1">
                  <a:cs typeface="Times New Roman" pitchFamily="18" charset="0"/>
                </a:rPr>
                <a:t>n</a:t>
              </a:r>
              <a:r>
                <a:rPr lang="zh-CN" altLang="en-US">
                  <a:cs typeface="Times New Roman" pitchFamily="18" charset="0"/>
                </a:rPr>
                <a:t>。</a:t>
              </a:r>
            </a:p>
          </p:txBody>
        </p:sp>
        <p:graphicFrame>
          <p:nvGraphicFramePr>
            <p:cNvPr id="126010" name="Object 58"/>
            <p:cNvGraphicFramePr>
              <a:graphicFrameLocks noChangeAspect="1"/>
            </p:cNvGraphicFramePr>
            <p:nvPr/>
          </p:nvGraphicFramePr>
          <p:xfrm>
            <a:off x="3560" y="1629"/>
            <a:ext cx="816" cy="486"/>
          </p:xfrm>
          <a:graphic>
            <a:graphicData uri="http://schemas.openxmlformats.org/presentationml/2006/ole">
              <mc:AlternateContent xmlns:mc="http://schemas.openxmlformats.org/markup-compatibility/2006">
                <mc:Choice xmlns:v="urn:schemas-microsoft-com:vml" Requires="v">
                  <p:oleObj spid="_x0000_s166912" r:id="rId3" imgW="748975" imgH="444307" progId="Equation.DSMT4">
                    <p:embed/>
                  </p:oleObj>
                </mc:Choice>
                <mc:Fallback>
                  <p:oleObj r:id="rId3" imgW="748975" imgH="444307" progId="Equation.DSMT4">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 y="1629"/>
                          <a:ext cx="816"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6011" name="Rectangle 59"/>
          <p:cNvSpPr>
            <a:spLocks noChangeArrowheads="1"/>
          </p:cNvSpPr>
          <p:nvPr/>
        </p:nvSpPr>
        <p:spPr bwMode="auto">
          <a:xfrm>
            <a:off x="539750" y="3627438"/>
            <a:ext cx="882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表</a:t>
            </a:r>
            <a:r>
              <a:rPr lang="en-US" altLang="zh-CN">
                <a:cs typeface="Times New Roman" pitchFamily="18" charset="0"/>
              </a:rPr>
              <a:t>8.11</a:t>
            </a:r>
          </a:p>
        </p:txBody>
      </p:sp>
      <p:grpSp>
        <p:nvGrpSpPr>
          <p:cNvPr id="126012" name="Group 60"/>
          <p:cNvGrpSpPr>
            <a:grpSpLocks/>
          </p:cNvGrpSpPr>
          <p:nvPr/>
        </p:nvGrpSpPr>
        <p:grpSpPr bwMode="auto">
          <a:xfrm>
            <a:off x="1692275" y="3484563"/>
            <a:ext cx="6408738" cy="2968625"/>
            <a:chOff x="975" y="2205"/>
            <a:chExt cx="4037" cy="1870"/>
          </a:xfrm>
        </p:grpSpPr>
        <p:sp>
          <p:nvSpPr>
            <p:cNvPr id="126013" name="Rectangle 61"/>
            <p:cNvSpPr>
              <a:spLocks noChangeArrowheads="1"/>
            </p:cNvSpPr>
            <p:nvPr/>
          </p:nvSpPr>
          <p:spPr bwMode="auto">
            <a:xfrm>
              <a:off x="3961" y="3748"/>
              <a:ext cx="1051"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bg2"/>
                </a:buClr>
                <a:buSzPct val="75000"/>
                <a:buFont typeface="Wingdings" pitchFamily="2" charset="2"/>
                <a:buNone/>
              </a:pPr>
              <a:endParaRPr lang="zh-CN" altLang="zh-CN" sz="1600">
                <a:latin typeface="Arial" charset="0"/>
              </a:endParaRPr>
            </a:p>
          </p:txBody>
        </p:sp>
        <p:sp>
          <p:nvSpPr>
            <p:cNvPr id="126014" name="Rectangle 62"/>
            <p:cNvSpPr>
              <a:spLocks noChangeArrowheads="1"/>
            </p:cNvSpPr>
            <p:nvPr/>
          </p:nvSpPr>
          <p:spPr bwMode="auto">
            <a:xfrm>
              <a:off x="3366" y="3748"/>
              <a:ext cx="595"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b</a:t>
              </a:r>
              <a:r>
                <a:rPr lang="en-US" altLang="zh-CN" sz="1600" i="1" baseline="-30000">
                  <a:cs typeface="Times New Roman" pitchFamily="18" charset="0"/>
                </a:rPr>
                <a:t>n m</a:t>
              </a:r>
              <a:endParaRPr lang="en-US" altLang="zh-CN" sz="1600">
                <a:latin typeface="Arial" charset="0"/>
              </a:endParaRPr>
            </a:p>
          </p:txBody>
        </p:sp>
        <p:sp>
          <p:nvSpPr>
            <p:cNvPr id="126015" name="Rectangle 63"/>
            <p:cNvSpPr>
              <a:spLocks noChangeArrowheads="1"/>
            </p:cNvSpPr>
            <p:nvPr/>
          </p:nvSpPr>
          <p:spPr bwMode="auto">
            <a:xfrm>
              <a:off x="2770" y="3748"/>
              <a:ext cx="596"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cs typeface="Times New Roman" pitchFamily="18" charset="0"/>
                </a:rPr>
                <a:t>…</a:t>
              </a:r>
              <a:endParaRPr lang="en-US" altLang="zh-CN" sz="1600">
                <a:latin typeface="Arial" charset="0"/>
              </a:endParaRPr>
            </a:p>
          </p:txBody>
        </p:sp>
        <p:sp>
          <p:nvSpPr>
            <p:cNvPr id="126016" name="Rectangle 64"/>
            <p:cNvSpPr>
              <a:spLocks noChangeArrowheads="1"/>
            </p:cNvSpPr>
            <p:nvPr/>
          </p:nvSpPr>
          <p:spPr bwMode="auto">
            <a:xfrm>
              <a:off x="2175" y="3748"/>
              <a:ext cx="595"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b</a:t>
              </a:r>
              <a:r>
                <a:rPr lang="en-US" altLang="zh-CN" sz="1600" i="1" baseline="-30000">
                  <a:cs typeface="Times New Roman" pitchFamily="18" charset="0"/>
                </a:rPr>
                <a:t>n</a:t>
              </a:r>
              <a:r>
                <a:rPr lang="en-US" altLang="zh-CN" sz="1600" baseline="-30000">
                  <a:cs typeface="Times New Roman" pitchFamily="18" charset="0"/>
                </a:rPr>
                <a:t>2</a:t>
              </a:r>
              <a:endParaRPr lang="en-US" altLang="zh-CN" sz="1600">
                <a:latin typeface="Arial" charset="0"/>
              </a:endParaRPr>
            </a:p>
          </p:txBody>
        </p:sp>
        <p:sp>
          <p:nvSpPr>
            <p:cNvPr id="126017" name="Rectangle 65"/>
            <p:cNvSpPr>
              <a:spLocks noChangeArrowheads="1"/>
            </p:cNvSpPr>
            <p:nvPr/>
          </p:nvSpPr>
          <p:spPr bwMode="auto">
            <a:xfrm>
              <a:off x="1579" y="3748"/>
              <a:ext cx="596"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b</a:t>
              </a:r>
              <a:r>
                <a:rPr lang="en-US" altLang="zh-CN" sz="1600" i="1" baseline="-30000">
                  <a:cs typeface="Times New Roman" pitchFamily="18" charset="0"/>
                </a:rPr>
                <a:t>n</a:t>
              </a:r>
              <a:r>
                <a:rPr lang="en-US" altLang="zh-CN" sz="1600" baseline="-30000">
                  <a:cs typeface="Times New Roman" pitchFamily="18" charset="0"/>
                </a:rPr>
                <a:t>1</a:t>
              </a:r>
              <a:endParaRPr lang="en-US" altLang="zh-CN" sz="1600">
                <a:latin typeface="Arial" charset="0"/>
              </a:endParaRPr>
            </a:p>
          </p:txBody>
        </p:sp>
        <p:sp>
          <p:nvSpPr>
            <p:cNvPr id="126018" name="Rectangle 66"/>
            <p:cNvSpPr>
              <a:spLocks noChangeArrowheads="1"/>
            </p:cNvSpPr>
            <p:nvPr/>
          </p:nvSpPr>
          <p:spPr bwMode="auto">
            <a:xfrm>
              <a:off x="975" y="3748"/>
              <a:ext cx="604"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B</a:t>
              </a:r>
              <a:r>
                <a:rPr lang="en-US" altLang="zh-CN" sz="1600" baseline="-30000">
                  <a:cs typeface="Times New Roman" pitchFamily="18" charset="0"/>
                </a:rPr>
                <a:t>n</a:t>
              </a:r>
              <a:endParaRPr lang="en-US" altLang="zh-CN" sz="1600">
                <a:latin typeface="Arial" charset="0"/>
              </a:endParaRPr>
            </a:p>
          </p:txBody>
        </p:sp>
        <p:sp>
          <p:nvSpPr>
            <p:cNvPr id="126019" name="Rectangle 67"/>
            <p:cNvSpPr>
              <a:spLocks noChangeArrowheads="1"/>
            </p:cNvSpPr>
            <p:nvPr/>
          </p:nvSpPr>
          <p:spPr bwMode="auto">
            <a:xfrm>
              <a:off x="3961" y="3385"/>
              <a:ext cx="105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cs typeface="Times New Roman" pitchFamily="18" charset="0"/>
                </a:rPr>
                <a:t>…</a:t>
              </a:r>
              <a:endParaRPr lang="en-US" altLang="zh-CN" sz="1600">
                <a:latin typeface="Arial" charset="0"/>
              </a:endParaRPr>
            </a:p>
          </p:txBody>
        </p:sp>
        <p:sp>
          <p:nvSpPr>
            <p:cNvPr id="126020" name="Rectangle 68"/>
            <p:cNvSpPr>
              <a:spLocks noChangeArrowheads="1"/>
            </p:cNvSpPr>
            <p:nvPr/>
          </p:nvSpPr>
          <p:spPr bwMode="auto">
            <a:xfrm>
              <a:off x="3366" y="3385"/>
              <a:ext cx="595"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cs typeface="Times New Roman" pitchFamily="18" charset="0"/>
                </a:rPr>
                <a:t>…</a:t>
              </a:r>
              <a:endParaRPr lang="en-US" altLang="zh-CN" sz="1600">
                <a:latin typeface="Arial" charset="0"/>
              </a:endParaRPr>
            </a:p>
          </p:txBody>
        </p:sp>
        <p:sp>
          <p:nvSpPr>
            <p:cNvPr id="126021" name="Rectangle 69"/>
            <p:cNvSpPr>
              <a:spLocks noChangeArrowheads="1"/>
            </p:cNvSpPr>
            <p:nvPr/>
          </p:nvSpPr>
          <p:spPr bwMode="auto">
            <a:xfrm>
              <a:off x="2770" y="3385"/>
              <a:ext cx="59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cs typeface="Times New Roman" pitchFamily="18" charset="0"/>
                </a:rPr>
                <a:t>…</a:t>
              </a:r>
              <a:endParaRPr lang="en-US" altLang="zh-CN" sz="1600">
                <a:latin typeface="Arial" charset="0"/>
              </a:endParaRPr>
            </a:p>
          </p:txBody>
        </p:sp>
        <p:sp>
          <p:nvSpPr>
            <p:cNvPr id="126022" name="Rectangle 70"/>
            <p:cNvSpPr>
              <a:spLocks noChangeArrowheads="1"/>
            </p:cNvSpPr>
            <p:nvPr/>
          </p:nvSpPr>
          <p:spPr bwMode="auto">
            <a:xfrm>
              <a:off x="2175" y="3385"/>
              <a:ext cx="595"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cs typeface="Times New Roman" pitchFamily="18" charset="0"/>
                </a:rPr>
                <a:t>…</a:t>
              </a:r>
              <a:endParaRPr lang="en-US" altLang="zh-CN" sz="1600">
                <a:latin typeface="Arial" charset="0"/>
              </a:endParaRPr>
            </a:p>
          </p:txBody>
        </p:sp>
        <p:sp>
          <p:nvSpPr>
            <p:cNvPr id="126023" name="Rectangle 71"/>
            <p:cNvSpPr>
              <a:spLocks noChangeArrowheads="1"/>
            </p:cNvSpPr>
            <p:nvPr/>
          </p:nvSpPr>
          <p:spPr bwMode="auto">
            <a:xfrm>
              <a:off x="1579" y="3385"/>
              <a:ext cx="59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cs typeface="Times New Roman" pitchFamily="18" charset="0"/>
                </a:rPr>
                <a:t>…</a:t>
              </a:r>
              <a:endParaRPr lang="en-US" altLang="zh-CN" sz="1600">
                <a:latin typeface="Arial" charset="0"/>
              </a:endParaRPr>
            </a:p>
          </p:txBody>
        </p:sp>
        <p:sp>
          <p:nvSpPr>
            <p:cNvPr id="126024" name="Rectangle 72"/>
            <p:cNvSpPr>
              <a:spLocks noChangeArrowheads="1"/>
            </p:cNvSpPr>
            <p:nvPr/>
          </p:nvSpPr>
          <p:spPr bwMode="auto">
            <a:xfrm>
              <a:off x="975" y="3385"/>
              <a:ext cx="604"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cs typeface="Times New Roman" pitchFamily="18" charset="0"/>
                </a:rPr>
                <a:t>…</a:t>
              </a:r>
              <a:endParaRPr lang="en-US" altLang="zh-CN" sz="1600">
                <a:latin typeface="Arial" charset="0"/>
              </a:endParaRPr>
            </a:p>
          </p:txBody>
        </p:sp>
        <p:sp>
          <p:nvSpPr>
            <p:cNvPr id="126025" name="Rectangle 73"/>
            <p:cNvSpPr>
              <a:spLocks noChangeArrowheads="1"/>
            </p:cNvSpPr>
            <p:nvPr/>
          </p:nvSpPr>
          <p:spPr bwMode="auto">
            <a:xfrm>
              <a:off x="3961" y="3067"/>
              <a:ext cx="1051"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bg2"/>
                </a:buClr>
                <a:buSzPct val="75000"/>
                <a:buFont typeface="Wingdings" pitchFamily="2" charset="2"/>
                <a:buNone/>
              </a:pPr>
              <a:endParaRPr lang="zh-CN" altLang="zh-CN" sz="1600">
                <a:latin typeface="Arial" charset="0"/>
              </a:endParaRPr>
            </a:p>
          </p:txBody>
        </p:sp>
        <p:sp>
          <p:nvSpPr>
            <p:cNvPr id="126026" name="Rectangle 74"/>
            <p:cNvSpPr>
              <a:spLocks noChangeArrowheads="1"/>
            </p:cNvSpPr>
            <p:nvPr/>
          </p:nvSpPr>
          <p:spPr bwMode="auto">
            <a:xfrm>
              <a:off x="3366" y="3067"/>
              <a:ext cx="595"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B</a:t>
              </a:r>
              <a:r>
                <a:rPr lang="en-US" altLang="zh-CN" sz="1600" baseline="-30000">
                  <a:cs typeface="Times New Roman" pitchFamily="18" charset="0"/>
                </a:rPr>
                <a:t>2</a:t>
              </a:r>
              <a:r>
                <a:rPr lang="en-US" altLang="zh-CN" sz="1600" i="1" baseline="-30000">
                  <a:cs typeface="Times New Roman" pitchFamily="18" charset="0"/>
                </a:rPr>
                <a:t> m</a:t>
              </a:r>
              <a:endParaRPr lang="en-US" altLang="zh-CN" sz="1600">
                <a:latin typeface="Arial" charset="0"/>
              </a:endParaRPr>
            </a:p>
          </p:txBody>
        </p:sp>
        <p:sp>
          <p:nvSpPr>
            <p:cNvPr id="126027" name="Rectangle 75"/>
            <p:cNvSpPr>
              <a:spLocks noChangeArrowheads="1"/>
            </p:cNvSpPr>
            <p:nvPr/>
          </p:nvSpPr>
          <p:spPr bwMode="auto">
            <a:xfrm>
              <a:off x="2770" y="3067"/>
              <a:ext cx="59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cs typeface="Times New Roman" pitchFamily="18" charset="0"/>
                </a:rPr>
                <a:t>…</a:t>
              </a:r>
              <a:endParaRPr lang="en-US" altLang="zh-CN" sz="1600">
                <a:latin typeface="Arial" charset="0"/>
              </a:endParaRPr>
            </a:p>
          </p:txBody>
        </p:sp>
        <p:sp>
          <p:nvSpPr>
            <p:cNvPr id="126028" name="Rectangle 76"/>
            <p:cNvSpPr>
              <a:spLocks noChangeArrowheads="1"/>
            </p:cNvSpPr>
            <p:nvPr/>
          </p:nvSpPr>
          <p:spPr bwMode="auto">
            <a:xfrm>
              <a:off x="2175" y="3067"/>
              <a:ext cx="595"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b</a:t>
              </a:r>
              <a:r>
                <a:rPr lang="en-US" altLang="zh-CN" sz="1600" baseline="-30000">
                  <a:cs typeface="Times New Roman" pitchFamily="18" charset="0"/>
                </a:rPr>
                <a:t>22</a:t>
              </a:r>
              <a:endParaRPr lang="en-US" altLang="zh-CN" sz="1600">
                <a:latin typeface="Arial" charset="0"/>
              </a:endParaRPr>
            </a:p>
          </p:txBody>
        </p:sp>
        <p:sp>
          <p:nvSpPr>
            <p:cNvPr id="126029" name="Rectangle 77"/>
            <p:cNvSpPr>
              <a:spLocks noChangeArrowheads="1"/>
            </p:cNvSpPr>
            <p:nvPr/>
          </p:nvSpPr>
          <p:spPr bwMode="auto">
            <a:xfrm>
              <a:off x="1579" y="3067"/>
              <a:ext cx="59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b</a:t>
              </a:r>
              <a:r>
                <a:rPr lang="en-US" altLang="zh-CN" sz="1600" baseline="-30000">
                  <a:cs typeface="Times New Roman" pitchFamily="18" charset="0"/>
                </a:rPr>
                <a:t>21</a:t>
              </a:r>
              <a:endParaRPr lang="en-US" altLang="zh-CN" sz="1600">
                <a:latin typeface="Arial" charset="0"/>
              </a:endParaRPr>
            </a:p>
          </p:txBody>
        </p:sp>
        <p:sp>
          <p:nvSpPr>
            <p:cNvPr id="126030" name="Rectangle 78"/>
            <p:cNvSpPr>
              <a:spLocks noChangeArrowheads="1"/>
            </p:cNvSpPr>
            <p:nvPr/>
          </p:nvSpPr>
          <p:spPr bwMode="auto">
            <a:xfrm>
              <a:off x="975" y="3067"/>
              <a:ext cx="604"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B</a:t>
              </a:r>
              <a:r>
                <a:rPr lang="en-US" altLang="zh-CN" sz="1600" baseline="-30000">
                  <a:cs typeface="Times New Roman" pitchFamily="18" charset="0"/>
                </a:rPr>
                <a:t>2</a:t>
              </a:r>
              <a:endParaRPr lang="en-US" altLang="zh-CN" sz="1600">
                <a:latin typeface="Arial" charset="0"/>
              </a:endParaRPr>
            </a:p>
          </p:txBody>
        </p:sp>
        <p:sp>
          <p:nvSpPr>
            <p:cNvPr id="126031" name="Rectangle 79"/>
            <p:cNvSpPr>
              <a:spLocks noChangeArrowheads="1"/>
            </p:cNvSpPr>
            <p:nvPr/>
          </p:nvSpPr>
          <p:spPr bwMode="auto">
            <a:xfrm>
              <a:off x="3961" y="2712"/>
              <a:ext cx="1051"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bg2"/>
                </a:buClr>
                <a:buSzPct val="75000"/>
                <a:buFont typeface="Wingdings" pitchFamily="2" charset="2"/>
                <a:buNone/>
              </a:pPr>
              <a:endParaRPr lang="zh-CN" altLang="zh-CN" sz="1600">
                <a:latin typeface="Arial" charset="0"/>
              </a:endParaRPr>
            </a:p>
          </p:txBody>
        </p:sp>
        <p:sp>
          <p:nvSpPr>
            <p:cNvPr id="126032" name="Rectangle 80"/>
            <p:cNvSpPr>
              <a:spLocks noChangeArrowheads="1"/>
            </p:cNvSpPr>
            <p:nvPr/>
          </p:nvSpPr>
          <p:spPr bwMode="auto">
            <a:xfrm>
              <a:off x="3366" y="2712"/>
              <a:ext cx="59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B</a:t>
              </a:r>
              <a:r>
                <a:rPr lang="en-US" altLang="zh-CN" sz="1600" baseline="-30000">
                  <a:cs typeface="Times New Roman" pitchFamily="18" charset="0"/>
                </a:rPr>
                <a:t>1</a:t>
              </a:r>
              <a:r>
                <a:rPr lang="en-US" altLang="zh-CN" sz="1600" i="1" baseline="-30000">
                  <a:cs typeface="Times New Roman" pitchFamily="18" charset="0"/>
                </a:rPr>
                <a:t>m</a:t>
              </a:r>
              <a:endParaRPr lang="en-US" altLang="zh-CN" sz="1600">
                <a:latin typeface="Arial" charset="0"/>
              </a:endParaRPr>
            </a:p>
          </p:txBody>
        </p:sp>
        <p:sp>
          <p:nvSpPr>
            <p:cNvPr id="126033" name="Rectangle 81"/>
            <p:cNvSpPr>
              <a:spLocks noChangeArrowheads="1"/>
            </p:cNvSpPr>
            <p:nvPr/>
          </p:nvSpPr>
          <p:spPr bwMode="auto">
            <a:xfrm>
              <a:off x="2770" y="2712"/>
              <a:ext cx="59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a:cs typeface="Times New Roman" pitchFamily="18" charset="0"/>
                </a:rPr>
                <a:t>…</a:t>
              </a:r>
              <a:endParaRPr lang="en-US" altLang="zh-CN" sz="1600">
                <a:latin typeface="Arial" charset="0"/>
              </a:endParaRPr>
            </a:p>
          </p:txBody>
        </p:sp>
        <p:sp>
          <p:nvSpPr>
            <p:cNvPr id="126034" name="Rectangle 82"/>
            <p:cNvSpPr>
              <a:spLocks noChangeArrowheads="1"/>
            </p:cNvSpPr>
            <p:nvPr/>
          </p:nvSpPr>
          <p:spPr bwMode="auto">
            <a:xfrm>
              <a:off x="2175" y="2712"/>
              <a:ext cx="59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b</a:t>
              </a:r>
              <a:r>
                <a:rPr lang="en-US" altLang="zh-CN" sz="1600" baseline="-30000">
                  <a:cs typeface="Times New Roman" pitchFamily="18" charset="0"/>
                </a:rPr>
                <a:t>12</a:t>
              </a:r>
              <a:endParaRPr lang="en-US" altLang="zh-CN" sz="1600">
                <a:latin typeface="Arial" charset="0"/>
              </a:endParaRPr>
            </a:p>
          </p:txBody>
        </p:sp>
        <p:sp>
          <p:nvSpPr>
            <p:cNvPr id="126035" name="Rectangle 83"/>
            <p:cNvSpPr>
              <a:spLocks noChangeArrowheads="1"/>
            </p:cNvSpPr>
            <p:nvPr/>
          </p:nvSpPr>
          <p:spPr bwMode="auto">
            <a:xfrm>
              <a:off x="1579" y="2712"/>
              <a:ext cx="59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b</a:t>
              </a:r>
              <a:r>
                <a:rPr lang="en-US" altLang="zh-CN" sz="1600" baseline="-30000">
                  <a:cs typeface="Times New Roman" pitchFamily="18" charset="0"/>
                </a:rPr>
                <a:t>11</a:t>
              </a:r>
              <a:endParaRPr lang="en-US" altLang="zh-CN" sz="1600">
                <a:latin typeface="Arial" charset="0"/>
              </a:endParaRPr>
            </a:p>
          </p:txBody>
        </p:sp>
        <p:sp>
          <p:nvSpPr>
            <p:cNvPr id="126036" name="Rectangle 84"/>
            <p:cNvSpPr>
              <a:spLocks noChangeArrowheads="1"/>
            </p:cNvSpPr>
            <p:nvPr/>
          </p:nvSpPr>
          <p:spPr bwMode="auto">
            <a:xfrm>
              <a:off x="975" y="2712"/>
              <a:ext cx="60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B</a:t>
              </a:r>
              <a:r>
                <a:rPr lang="en-US" altLang="zh-CN" sz="1600" baseline="-30000">
                  <a:cs typeface="Times New Roman" pitchFamily="18" charset="0"/>
                </a:rPr>
                <a:t>1</a:t>
              </a:r>
              <a:endParaRPr lang="en-US" altLang="zh-CN" sz="1600">
                <a:latin typeface="Arial" charset="0"/>
              </a:endParaRPr>
            </a:p>
          </p:txBody>
        </p:sp>
        <p:sp>
          <p:nvSpPr>
            <p:cNvPr id="126037" name="Rectangle 85"/>
            <p:cNvSpPr>
              <a:spLocks noChangeArrowheads="1"/>
            </p:cNvSpPr>
            <p:nvPr/>
          </p:nvSpPr>
          <p:spPr bwMode="auto">
            <a:xfrm>
              <a:off x="3961" y="2205"/>
              <a:ext cx="1051" cy="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i="1">
                  <a:cs typeface="Times New Roman" pitchFamily="18" charset="0"/>
                </a:rPr>
                <a:t>B</a:t>
              </a:r>
              <a:r>
                <a:rPr lang="zh-CN" altLang="en-US" sz="1600">
                  <a:cs typeface="Times New Roman" pitchFamily="18" charset="0"/>
                </a:rPr>
                <a:t>层总排序权值</a:t>
              </a:r>
              <a:endParaRPr lang="zh-CN" altLang="en-US" sz="1600">
                <a:latin typeface="Arial" charset="0"/>
              </a:endParaRPr>
            </a:p>
          </p:txBody>
        </p:sp>
        <p:sp>
          <p:nvSpPr>
            <p:cNvPr id="126038" name="Rectangle 86"/>
            <p:cNvSpPr>
              <a:spLocks noChangeArrowheads="1"/>
            </p:cNvSpPr>
            <p:nvPr/>
          </p:nvSpPr>
          <p:spPr bwMode="auto">
            <a:xfrm>
              <a:off x="3366" y="2205"/>
              <a:ext cx="595" cy="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A</a:t>
              </a:r>
              <a:r>
                <a:rPr lang="en-US" altLang="zh-CN" sz="1600" i="1" baseline="-30000">
                  <a:cs typeface="Times New Roman" pitchFamily="18" charset="0"/>
                </a:rPr>
                <a:t>m</a:t>
              </a:r>
              <a:endParaRPr lang="en-US" altLang="zh-CN" sz="1600">
                <a:latin typeface="Arial" charset="0"/>
                <a:cs typeface="Times New Roman" pitchFamily="18" charset="0"/>
              </a:endParaRPr>
            </a:p>
            <a:p>
              <a:pPr indent="133350" eaLnBrk="0" hangingPunct="0"/>
              <a:r>
                <a:rPr lang="en-US" altLang="zh-CN" sz="1600" i="1">
                  <a:cs typeface="Times New Roman" pitchFamily="18" charset="0"/>
                </a:rPr>
                <a:t>A</a:t>
              </a:r>
              <a:r>
                <a:rPr lang="en-US" altLang="zh-CN" sz="1600" i="1" baseline="-30000">
                  <a:cs typeface="Times New Roman" pitchFamily="18" charset="0"/>
                </a:rPr>
                <a:t> m</a:t>
              </a:r>
              <a:endParaRPr lang="en-US" altLang="zh-CN" sz="1600">
                <a:latin typeface="Arial" charset="0"/>
              </a:endParaRPr>
            </a:p>
          </p:txBody>
        </p:sp>
        <p:sp>
          <p:nvSpPr>
            <p:cNvPr id="126039" name="Rectangle 87"/>
            <p:cNvSpPr>
              <a:spLocks noChangeArrowheads="1"/>
            </p:cNvSpPr>
            <p:nvPr/>
          </p:nvSpPr>
          <p:spPr bwMode="auto">
            <a:xfrm>
              <a:off x="2770" y="2205"/>
              <a:ext cx="596" cy="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66675"/>
              <a:r>
                <a:rPr lang="en-US" altLang="zh-CN" sz="1600">
                  <a:cs typeface="Times New Roman" pitchFamily="18" charset="0"/>
                </a:rPr>
                <a:t>…</a:t>
              </a:r>
              <a:endParaRPr lang="en-US" altLang="zh-CN" sz="1600">
                <a:latin typeface="Arial" charset="0"/>
                <a:cs typeface="Times New Roman" pitchFamily="18" charset="0"/>
              </a:endParaRPr>
            </a:p>
            <a:p>
              <a:pPr indent="66675" eaLnBrk="0" hangingPunct="0"/>
              <a:r>
                <a:rPr lang="en-US" altLang="zh-CN" sz="1600">
                  <a:cs typeface="Times New Roman" pitchFamily="18" charset="0"/>
                </a:rPr>
                <a:t> …</a:t>
              </a:r>
              <a:endParaRPr lang="en-US" altLang="zh-CN" sz="1600">
                <a:latin typeface="Arial" charset="0"/>
              </a:endParaRPr>
            </a:p>
          </p:txBody>
        </p:sp>
        <p:sp>
          <p:nvSpPr>
            <p:cNvPr id="126040" name="Rectangle 88"/>
            <p:cNvSpPr>
              <a:spLocks noChangeArrowheads="1"/>
            </p:cNvSpPr>
            <p:nvPr/>
          </p:nvSpPr>
          <p:spPr bwMode="auto">
            <a:xfrm>
              <a:off x="2175" y="2205"/>
              <a:ext cx="595" cy="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A</a:t>
              </a:r>
              <a:r>
                <a:rPr lang="en-US" altLang="zh-CN" sz="1600" baseline="-30000">
                  <a:cs typeface="Times New Roman" pitchFamily="18" charset="0"/>
                </a:rPr>
                <a:t>2</a:t>
              </a:r>
              <a:endParaRPr lang="en-US" altLang="zh-CN" sz="1600">
                <a:latin typeface="Arial" charset="0"/>
                <a:cs typeface="Times New Roman" pitchFamily="18" charset="0"/>
              </a:endParaRPr>
            </a:p>
            <a:p>
              <a:pPr indent="133350" eaLnBrk="0" hangingPunct="0"/>
              <a:r>
                <a:rPr lang="en-US" altLang="zh-CN" sz="1600" i="1">
                  <a:cs typeface="Times New Roman" pitchFamily="18" charset="0"/>
                </a:rPr>
                <a:t>a</a:t>
              </a:r>
              <a:r>
                <a:rPr lang="en-US" altLang="zh-CN" sz="1600" baseline="-30000">
                  <a:cs typeface="Times New Roman" pitchFamily="18" charset="0"/>
                </a:rPr>
                <a:t> 2</a:t>
              </a:r>
              <a:endParaRPr lang="en-US" altLang="zh-CN" sz="1600">
                <a:latin typeface="Arial" charset="0"/>
              </a:endParaRPr>
            </a:p>
          </p:txBody>
        </p:sp>
        <p:sp>
          <p:nvSpPr>
            <p:cNvPr id="126041" name="Rectangle 89"/>
            <p:cNvSpPr>
              <a:spLocks noChangeArrowheads="1"/>
            </p:cNvSpPr>
            <p:nvPr/>
          </p:nvSpPr>
          <p:spPr bwMode="auto">
            <a:xfrm>
              <a:off x="1579" y="2205"/>
              <a:ext cx="596" cy="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33350"/>
              <a:r>
                <a:rPr lang="en-US" altLang="zh-CN" sz="1600" i="1">
                  <a:cs typeface="Times New Roman" pitchFamily="18" charset="0"/>
                </a:rPr>
                <a:t>A</a:t>
              </a:r>
              <a:r>
                <a:rPr lang="en-US" altLang="zh-CN" sz="1600" baseline="-30000">
                  <a:cs typeface="Times New Roman" pitchFamily="18" charset="0"/>
                </a:rPr>
                <a:t>1</a:t>
              </a:r>
              <a:endParaRPr lang="en-US" altLang="zh-CN" sz="1600">
                <a:latin typeface="Arial" charset="0"/>
                <a:cs typeface="Times New Roman" pitchFamily="18" charset="0"/>
              </a:endParaRPr>
            </a:p>
            <a:p>
              <a:pPr indent="133350" eaLnBrk="0" hangingPunct="0"/>
              <a:r>
                <a:rPr lang="en-US" altLang="zh-CN" sz="1600" i="1">
                  <a:cs typeface="Times New Roman" pitchFamily="18" charset="0"/>
                </a:rPr>
                <a:t>a</a:t>
              </a:r>
              <a:r>
                <a:rPr lang="en-US" altLang="zh-CN" sz="1600" baseline="-30000">
                  <a:cs typeface="Times New Roman" pitchFamily="18" charset="0"/>
                </a:rPr>
                <a:t>1</a:t>
              </a:r>
              <a:endParaRPr lang="en-US" altLang="zh-CN" sz="1600">
                <a:latin typeface="Arial" charset="0"/>
              </a:endParaRPr>
            </a:p>
          </p:txBody>
        </p:sp>
        <p:sp>
          <p:nvSpPr>
            <p:cNvPr id="126042" name="Rectangle 90"/>
            <p:cNvSpPr>
              <a:spLocks noChangeArrowheads="1"/>
            </p:cNvSpPr>
            <p:nvPr/>
          </p:nvSpPr>
          <p:spPr bwMode="auto">
            <a:xfrm>
              <a:off x="975" y="2205"/>
              <a:ext cx="604" cy="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r"/>
              <a:r>
                <a:rPr lang="zh-CN" altLang="en-US" sz="1600">
                  <a:cs typeface="Times New Roman" pitchFamily="18" charset="0"/>
                </a:rPr>
                <a:t>层</a:t>
              </a:r>
              <a:r>
                <a:rPr lang="en-US" altLang="zh-CN" sz="1600" i="1">
                  <a:cs typeface="Times New Roman" pitchFamily="18" charset="0"/>
                </a:rPr>
                <a:t>A</a:t>
              </a:r>
              <a:endParaRPr lang="en-US" altLang="zh-CN" sz="1600">
                <a:latin typeface="Arial" charset="0"/>
              </a:endParaRPr>
            </a:p>
            <a:p>
              <a:endParaRPr lang="en-US" altLang="zh-CN" sz="1600">
                <a:latin typeface="Arial" charset="0"/>
              </a:endParaRPr>
            </a:p>
          </p:txBody>
        </p:sp>
        <p:sp>
          <p:nvSpPr>
            <p:cNvPr id="126043" name="Line 91"/>
            <p:cNvSpPr>
              <a:spLocks noChangeShapeType="1"/>
            </p:cNvSpPr>
            <p:nvPr/>
          </p:nvSpPr>
          <p:spPr bwMode="auto">
            <a:xfrm>
              <a:off x="975" y="2712"/>
              <a:ext cx="40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44" name="Line 92"/>
            <p:cNvSpPr>
              <a:spLocks noChangeShapeType="1"/>
            </p:cNvSpPr>
            <p:nvPr/>
          </p:nvSpPr>
          <p:spPr bwMode="auto">
            <a:xfrm>
              <a:off x="1579" y="2205"/>
              <a:ext cx="0" cy="18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45" name="Line 93"/>
            <p:cNvSpPr>
              <a:spLocks noChangeShapeType="1"/>
            </p:cNvSpPr>
            <p:nvPr/>
          </p:nvSpPr>
          <p:spPr bwMode="auto">
            <a:xfrm>
              <a:off x="2175" y="2205"/>
              <a:ext cx="0" cy="18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46" name="Line 94"/>
            <p:cNvSpPr>
              <a:spLocks noChangeShapeType="1"/>
            </p:cNvSpPr>
            <p:nvPr/>
          </p:nvSpPr>
          <p:spPr bwMode="auto">
            <a:xfrm>
              <a:off x="2770" y="2205"/>
              <a:ext cx="0" cy="18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47" name="Line 95"/>
            <p:cNvSpPr>
              <a:spLocks noChangeShapeType="1"/>
            </p:cNvSpPr>
            <p:nvPr/>
          </p:nvSpPr>
          <p:spPr bwMode="auto">
            <a:xfrm>
              <a:off x="3366" y="2205"/>
              <a:ext cx="0" cy="18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48" name="Line 96"/>
            <p:cNvSpPr>
              <a:spLocks noChangeShapeType="1"/>
            </p:cNvSpPr>
            <p:nvPr/>
          </p:nvSpPr>
          <p:spPr bwMode="auto">
            <a:xfrm>
              <a:off x="3961" y="2205"/>
              <a:ext cx="0" cy="18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49" name="Line 97"/>
            <p:cNvSpPr>
              <a:spLocks noChangeShapeType="1"/>
            </p:cNvSpPr>
            <p:nvPr/>
          </p:nvSpPr>
          <p:spPr bwMode="auto">
            <a:xfrm>
              <a:off x="975" y="3067"/>
              <a:ext cx="40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50" name="Line 98"/>
            <p:cNvSpPr>
              <a:spLocks noChangeShapeType="1"/>
            </p:cNvSpPr>
            <p:nvPr/>
          </p:nvSpPr>
          <p:spPr bwMode="auto">
            <a:xfrm>
              <a:off x="975" y="3385"/>
              <a:ext cx="40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51" name="Line 99"/>
            <p:cNvSpPr>
              <a:spLocks noChangeShapeType="1"/>
            </p:cNvSpPr>
            <p:nvPr/>
          </p:nvSpPr>
          <p:spPr bwMode="auto">
            <a:xfrm>
              <a:off x="975" y="3748"/>
              <a:ext cx="40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52" name="Line 100"/>
            <p:cNvSpPr>
              <a:spLocks noChangeShapeType="1"/>
            </p:cNvSpPr>
            <p:nvPr/>
          </p:nvSpPr>
          <p:spPr bwMode="auto">
            <a:xfrm>
              <a:off x="975" y="2205"/>
              <a:ext cx="604" cy="507"/>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053" name="Rectangle 101"/>
            <p:cNvSpPr>
              <a:spLocks noChangeArrowheads="1"/>
            </p:cNvSpPr>
            <p:nvPr/>
          </p:nvSpPr>
          <p:spPr bwMode="auto">
            <a:xfrm>
              <a:off x="975" y="2478"/>
              <a:ext cx="3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cs typeface="Times New Roman" pitchFamily="18" charset="0"/>
                </a:rPr>
                <a:t>层</a:t>
              </a:r>
              <a:r>
                <a:rPr lang="en-US" altLang="zh-CN" sz="1600" i="1">
                  <a:cs typeface="Times New Roman" pitchFamily="18" charset="0"/>
                </a:rPr>
                <a:t>B</a:t>
              </a:r>
            </a:p>
          </p:txBody>
        </p:sp>
        <p:graphicFrame>
          <p:nvGraphicFramePr>
            <p:cNvPr id="126054" name="Object 102"/>
            <p:cNvGraphicFramePr>
              <a:graphicFrameLocks noChangeAspect="1"/>
            </p:cNvGraphicFramePr>
            <p:nvPr/>
          </p:nvGraphicFramePr>
          <p:xfrm>
            <a:off x="4195" y="2704"/>
            <a:ext cx="433" cy="357"/>
          </p:xfrm>
          <a:graphic>
            <a:graphicData uri="http://schemas.openxmlformats.org/presentationml/2006/ole">
              <mc:AlternateContent xmlns:mc="http://schemas.openxmlformats.org/markup-compatibility/2006">
                <mc:Choice xmlns:v="urn:schemas-microsoft-com:vml" Requires="v">
                  <p:oleObj spid="_x0000_s166913" name="公式" r:id="rId5" imgW="545863" imgH="444307" progId="Equation.3">
                    <p:embed/>
                  </p:oleObj>
                </mc:Choice>
                <mc:Fallback>
                  <p:oleObj name="公式" r:id="rId5" imgW="545863" imgH="444307" progId="Equation.3">
                    <p:embed/>
                    <p:pic>
                      <p:nvPicPr>
                        <p:cNvPr id="0" name="Object 1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5" y="2704"/>
                          <a:ext cx="433"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055" name="Object 103"/>
            <p:cNvGraphicFramePr>
              <a:graphicFrameLocks noChangeAspect="1"/>
            </p:cNvGraphicFramePr>
            <p:nvPr/>
          </p:nvGraphicFramePr>
          <p:xfrm>
            <a:off x="4195" y="3069"/>
            <a:ext cx="409" cy="326"/>
          </p:xfrm>
          <a:graphic>
            <a:graphicData uri="http://schemas.openxmlformats.org/presentationml/2006/ole">
              <mc:AlternateContent xmlns:mc="http://schemas.openxmlformats.org/markup-compatibility/2006">
                <mc:Choice xmlns:v="urn:schemas-microsoft-com:vml" Requires="v">
                  <p:oleObj spid="_x0000_s166914" name="公式" r:id="rId7" imgW="558558" imgH="444307" progId="Equation.3">
                    <p:embed/>
                  </p:oleObj>
                </mc:Choice>
                <mc:Fallback>
                  <p:oleObj name="公式" r:id="rId7" imgW="558558" imgH="444307" progId="Equation.3">
                    <p:embed/>
                    <p:pic>
                      <p:nvPicPr>
                        <p:cNvPr id="0" name="Object 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5" y="3069"/>
                          <a:ext cx="409"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056" name="Object 104"/>
            <p:cNvGraphicFramePr>
              <a:graphicFrameLocks noChangeAspect="1"/>
            </p:cNvGraphicFramePr>
            <p:nvPr/>
          </p:nvGraphicFramePr>
          <p:xfrm>
            <a:off x="4195" y="3732"/>
            <a:ext cx="409" cy="343"/>
          </p:xfrm>
          <a:graphic>
            <a:graphicData uri="http://schemas.openxmlformats.org/presentationml/2006/ole">
              <mc:AlternateContent xmlns:mc="http://schemas.openxmlformats.org/markup-compatibility/2006">
                <mc:Choice xmlns:v="urn:schemas-microsoft-com:vml" Requires="v">
                  <p:oleObj spid="_x0000_s166915" name="公式" r:id="rId9" imgW="533169" imgH="444307" progId="Equation.3">
                    <p:embed/>
                  </p:oleObj>
                </mc:Choice>
                <mc:Fallback>
                  <p:oleObj name="公式" r:id="rId9" imgW="533169" imgH="444307" progId="Equation.3">
                    <p:embed/>
                    <p:pic>
                      <p:nvPicPr>
                        <p:cNvPr id="0" name="Object 1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5" y="3732"/>
                          <a:ext cx="409"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6058" name="Rectangle 106"/>
          <p:cNvSpPr>
            <a:spLocks noChangeArrowheads="1"/>
          </p:cNvSpPr>
          <p:nvPr/>
        </p:nvSpPr>
        <p:spPr bwMode="auto">
          <a:xfrm>
            <a:off x="252413" y="295275"/>
            <a:ext cx="8207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r>
              <a:rPr lang="zh-CN" altLang="en-US">
                <a:solidFill>
                  <a:srgbClr val="FF5050"/>
                </a:solidFill>
              </a:rPr>
              <a:t>步</a:t>
            </a:r>
            <a:r>
              <a:rPr lang="en-US" altLang="zh-CN">
                <a:solidFill>
                  <a:srgbClr val="FF5050"/>
                </a:solidFill>
              </a:rPr>
              <a:t>4</a:t>
            </a:r>
            <a:r>
              <a:rPr lang="en-US" altLang="zh-CN">
                <a:solidFill>
                  <a:srgbClr val="FF5050"/>
                </a:solidFill>
                <a:latin typeface="Arial" charset="0"/>
              </a:rPr>
              <a:t>  </a:t>
            </a:r>
            <a:r>
              <a:rPr lang="zh-CN" altLang="en-US">
                <a:solidFill>
                  <a:srgbClr val="FF5050"/>
                </a:solidFill>
              </a:rPr>
              <a:t>层次总排序及一致性检验</a:t>
            </a:r>
          </a:p>
        </p:txBody>
      </p:sp>
      <p:sp>
        <p:nvSpPr>
          <p:cNvPr id="126059" name="Rectangle 107"/>
          <p:cNvSpPr>
            <a:spLocks noChangeArrowheads="1"/>
          </p:cNvSpPr>
          <p:nvPr/>
        </p:nvSpPr>
        <p:spPr bwMode="auto">
          <a:xfrm>
            <a:off x="468313" y="711200"/>
            <a:ext cx="7991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a:t>最后，在步骤（</a:t>
            </a:r>
            <a:r>
              <a:rPr lang="en-US" altLang="zh-CN"/>
              <a:t>4</a:t>
            </a:r>
            <a:r>
              <a:rPr lang="zh-CN" altLang="en-US"/>
              <a:t>）中将由最高层到最低层，逐层计算各层次中的诸因素关于总目标（最高层）的相对重要性权值。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6058"/>
                                        </p:tgtEl>
                                        <p:attrNameLst>
                                          <p:attrName>style.visibility</p:attrName>
                                        </p:attrNameLst>
                                      </p:cBhvr>
                                      <p:to>
                                        <p:strVal val="visible"/>
                                      </p:to>
                                    </p:set>
                                    <p:anim calcmode="lin" valueType="num">
                                      <p:cBhvr additive="base">
                                        <p:cTn id="7" dur="500" fill="hold"/>
                                        <p:tgtEl>
                                          <p:spTgt spid="126058"/>
                                        </p:tgtEl>
                                        <p:attrNameLst>
                                          <p:attrName>ppt_x</p:attrName>
                                        </p:attrNameLst>
                                      </p:cBhvr>
                                      <p:tavLst>
                                        <p:tav tm="0">
                                          <p:val>
                                            <p:strVal val="0-#ppt_w/2"/>
                                          </p:val>
                                        </p:tav>
                                        <p:tav tm="100000">
                                          <p:val>
                                            <p:strVal val="#ppt_x"/>
                                          </p:val>
                                        </p:tav>
                                      </p:tavLst>
                                    </p:anim>
                                    <p:anim calcmode="lin" valueType="num">
                                      <p:cBhvr additive="base">
                                        <p:cTn id="8" dur="500" fill="hold"/>
                                        <p:tgtEl>
                                          <p:spTgt spid="1260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059"/>
                                        </p:tgtEl>
                                        <p:attrNameLst>
                                          <p:attrName>style.visibility</p:attrName>
                                        </p:attrNameLst>
                                      </p:cBhvr>
                                      <p:to>
                                        <p:strVal val="visible"/>
                                      </p:to>
                                    </p:set>
                                    <p:anim calcmode="lin" valueType="num">
                                      <p:cBhvr additive="base">
                                        <p:cTn id="13" dur="500" fill="hold"/>
                                        <p:tgtEl>
                                          <p:spTgt spid="126059"/>
                                        </p:tgtEl>
                                        <p:attrNameLst>
                                          <p:attrName>ppt_x</p:attrName>
                                        </p:attrNameLst>
                                      </p:cBhvr>
                                      <p:tavLst>
                                        <p:tav tm="0">
                                          <p:val>
                                            <p:strVal val="0-#ppt_w/2"/>
                                          </p:val>
                                        </p:tav>
                                        <p:tav tm="100000">
                                          <p:val>
                                            <p:strVal val="#ppt_x"/>
                                          </p:val>
                                        </p:tav>
                                      </p:tavLst>
                                    </p:anim>
                                    <p:anim calcmode="lin" valueType="num">
                                      <p:cBhvr additive="base">
                                        <p:cTn id="14" dur="500" fill="hold"/>
                                        <p:tgtEl>
                                          <p:spTgt spid="1260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6008"/>
                                        </p:tgtEl>
                                        <p:attrNameLst>
                                          <p:attrName>style.visibility</p:attrName>
                                        </p:attrNameLst>
                                      </p:cBhvr>
                                      <p:to>
                                        <p:strVal val="visible"/>
                                      </p:to>
                                    </p:set>
                                    <p:anim calcmode="lin" valueType="num">
                                      <p:cBhvr additive="base">
                                        <p:cTn id="19" dur="500" fill="hold"/>
                                        <p:tgtEl>
                                          <p:spTgt spid="126008"/>
                                        </p:tgtEl>
                                        <p:attrNameLst>
                                          <p:attrName>ppt_x</p:attrName>
                                        </p:attrNameLst>
                                      </p:cBhvr>
                                      <p:tavLst>
                                        <p:tav tm="0">
                                          <p:val>
                                            <p:strVal val="0-#ppt_w/2"/>
                                          </p:val>
                                        </p:tav>
                                        <p:tav tm="100000">
                                          <p:val>
                                            <p:strVal val="#ppt_x"/>
                                          </p:val>
                                        </p:tav>
                                      </p:tavLst>
                                    </p:anim>
                                    <p:anim calcmode="lin" valueType="num">
                                      <p:cBhvr additive="base">
                                        <p:cTn id="20" dur="500" fill="hold"/>
                                        <p:tgtEl>
                                          <p:spTgt spid="12600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6011"/>
                                        </p:tgtEl>
                                        <p:attrNameLst>
                                          <p:attrName>style.visibility</p:attrName>
                                        </p:attrNameLst>
                                      </p:cBhvr>
                                      <p:to>
                                        <p:strVal val="visible"/>
                                      </p:to>
                                    </p:set>
                                    <p:anim calcmode="lin" valueType="num">
                                      <p:cBhvr additive="base">
                                        <p:cTn id="25" dur="500" fill="hold"/>
                                        <p:tgtEl>
                                          <p:spTgt spid="126011"/>
                                        </p:tgtEl>
                                        <p:attrNameLst>
                                          <p:attrName>ppt_x</p:attrName>
                                        </p:attrNameLst>
                                      </p:cBhvr>
                                      <p:tavLst>
                                        <p:tav tm="0">
                                          <p:val>
                                            <p:strVal val="0-#ppt_w/2"/>
                                          </p:val>
                                        </p:tav>
                                        <p:tav tm="100000">
                                          <p:val>
                                            <p:strVal val="#ppt_x"/>
                                          </p:val>
                                        </p:tav>
                                      </p:tavLst>
                                    </p:anim>
                                    <p:anim calcmode="lin" valueType="num">
                                      <p:cBhvr additive="base">
                                        <p:cTn id="26" dur="500" fill="hold"/>
                                        <p:tgtEl>
                                          <p:spTgt spid="12601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6012"/>
                                        </p:tgtEl>
                                        <p:attrNameLst>
                                          <p:attrName>style.visibility</p:attrName>
                                        </p:attrNameLst>
                                      </p:cBhvr>
                                      <p:to>
                                        <p:strVal val="visible"/>
                                      </p:to>
                                    </p:set>
                                    <p:anim calcmode="lin" valueType="num">
                                      <p:cBhvr additive="base">
                                        <p:cTn id="31" dur="500" fill="hold"/>
                                        <p:tgtEl>
                                          <p:spTgt spid="126012"/>
                                        </p:tgtEl>
                                        <p:attrNameLst>
                                          <p:attrName>ppt_x</p:attrName>
                                        </p:attrNameLst>
                                      </p:cBhvr>
                                      <p:tavLst>
                                        <p:tav tm="0">
                                          <p:val>
                                            <p:strVal val="#ppt_x"/>
                                          </p:val>
                                        </p:tav>
                                        <p:tav tm="100000">
                                          <p:val>
                                            <p:strVal val="#ppt_x"/>
                                          </p:val>
                                        </p:tav>
                                      </p:tavLst>
                                    </p:anim>
                                    <p:anim calcmode="lin" valueType="num">
                                      <p:cBhvr additive="base">
                                        <p:cTn id="32" dur="500" fill="hold"/>
                                        <p:tgtEl>
                                          <p:spTgt spid="126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11" grpId="0"/>
      <p:bldP spid="126058" grpId="0"/>
      <p:bldP spid="1260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7" name="Rectangle 23"/>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11" name="Rectangle 2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zh-CN" sz="1800" b="0">
              <a:latin typeface="Arial" charset="0"/>
            </a:endParaRPr>
          </a:p>
        </p:txBody>
      </p:sp>
      <p:sp>
        <p:nvSpPr>
          <p:cNvPr id="16414" name="Rectangle 30"/>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925" name="Group 541"/>
          <p:cNvGrpSpPr>
            <a:grpSpLocks/>
          </p:cNvGrpSpPr>
          <p:nvPr/>
        </p:nvGrpSpPr>
        <p:grpSpPr bwMode="auto">
          <a:xfrm>
            <a:off x="395288" y="549275"/>
            <a:ext cx="8424862" cy="1917700"/>
            <a:chOff x="249" y="262"/>
            <a:chExt cx="5307" cy="1208"/>
          </a:xfrm>
        </p:grpSpPr>
        <p:sp>
          <p:nvSpPr>
            <p:cNvPr id="16405" name="Text Box 21"/>
            <p:cNvSpPr txBox="1">
              <a:spLocks noChangeArrowheads="1"/>
            </p:cNvSpPr>
            <p:nvPr/>
          </p:nvSpPr>
          <p:spPr bwMode="auto">
            <a:xfrm>
              <a:off x="249" y="262"/>
              <a:ext cx="5307"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8000"/>
                  </a:solidFill>
                  <a:cs typeface="Times New Roman" pitchFamily="18" charset="0"/>
                </a:rPr>
                <a:t>例如</a:t>
              </a:r>
              <a:r>
                <a:rPr lang="zh-CN" altLang="en-US" sz="2400">
                  <a:solidFill>
                    <a:srgbClr val="000000"/>
                  </a:solidFill>
                  <a:cs typeface="Times New Roman" pitchFamily="18" charset="0"/>
                </a:rPr>
                <a:t>，若一对策中包含</a:t>
              </a:r>
              <a:r>
                <a:rPr lang="en-US" altLang="zh-CN" sz="2400">
                  <a:solidFill>
                    <a:srgbClr val="000000"/>
                  </a:solidFill>
                  <a:cs typeface="Times New Roman" pitchFamily="18" charset="0"/>
                </a:rPr>
                <a:t>A</a:t>
              </a:r>
              <a:r>
                <a:rPr lang="zh-CN" altLang="en-US" sz="2400">
                  <a:solidFill>
                    <a:srgbClr val="000000"/>
                  </a:solidFill>
                  <a:cs typeface="Times New Roman" pitchFamily="18" charset="0"/>
                </a:rPr>
                <a:t>、</a:t>
              </a:r>
              <a:r>
                <a:rPr lang="en-US" altLang="zh-CN" sz="2400">
                  <a:solidFill>
                    <a:srgbClr val="000000"/>
                  </a:solidFill>
                  <a:cs typeface="Times New Roman" pitchFamily="18" charset="0"/>
                </a:rPr>
                <a:t>B</a:t>
              </a:r>
              <a:r>
                <a:rPr lang="zh-CN" altLang="en-US" sz="2400">
                  <a:solidFill>
                    <a:srgbClr val="000000"/>
                  </a:solidFill>
                  <a:cs typeface="Times New Roman" pitchFamily="18" charset="0"/>
                </a:rPr>
                <a:t>两名局中人，其策略集合分别为</a:t>
              </a:r>
              <a:r>
                <a:rPr lang="en-US" altLang="zh-CN" sz="2400" i="1">
                  <a:solidFill>
                    <a:srgbClr val="000000"/>
                  </a:solidFill>
                  <a:cs typeface="Times New Roman" pitchFamily="18" charset="0"/>
                </a:rPr>
                <a:t>S</a:t>
              </a:r>
              <a:r>
                <a:rPr lang="en-US" altLang="zh-CN" sz="2400" i="1" baseline="-30000">
                  <a:solidFill>
                    <a:srgbClr val="000000"/>
                  </a:solidFill>
                  <a:cs typeface="Times New Roman" pitchFamily="18" charset="0"/>
                </a:rPr>
                <a:t>A</a:t>
              </a:r>
              <a:r>
                <a:rPr lang="en-US" altLang="zh-CN" sz="2400" i="1">
                  <a:solidFill>
                    <a:srgbClr val="000000"/>
                  </a:solidFill>
                  <a:cs typeface="Times New Roman" pitchFamily="18" charset="0"/>
                </a:rPr>
                <a:t> </a:t>
              </a:r>
              <a:r>
                <a:rPr lang="en-US" altLang="zh-CN" sz="2400">
                  <a:solidFill>
                    <a:srgbClr val="000000"/>
                  </a:solidFill>
                  <a:cs typeface="Times New Roman" pitchFamily="18" charset="0"/>
                </a:rPr>
                <a:t>= {    </a:t>
              </a:r>
              <a:r>
                <a:rPr lang="en-US" altLang="zh-CN" sz="2400" baseline="-30000">
                  <a:solidFill>
                    <a:srgbClr val="000000"/>
                  </a:solidFill>
                  <a:cs typeface="Times New Roman" pitchFamily="18" charset="0"/>
                </a:rPr>
                <a:t>1</a:t>
              </a:r>
              <a:r>
                <a:rPr lang="en-US" altLang="zh-CN" sz="2400">
                  <a:solidFill>
                    <a:srgbClr val="000000"/>
                  </a:solidFill>
                  <a:cs typeface="Times New Roman" pitchFamily="18" charset="0"/>
                </a:rPr>
                <a:t>,…,    </a:t>
              </a:r>
              <a:r>
                <a:rPr lang="en-US" altLang="zh-CN" sz="2400" i="1" baseline="-30000">
                  <a:solidFill>
                    <a:srgbClr val="000000"/>
                  </a:solidFill>
                  <a:cs typeface="Times New Roman" pitchFamily="18" charset="0"/>
                </a:rPr>
                <a:t>m</a:t>
              </a:r>
              <a:r>
                <a:rPr lang="en-US" altLang="zh-CN" sz="2400">
                  <a:solidFill>
                    <a:srgbClr val="000000"/>
                  </a:solidFill>
                  <a:cs typeface="Times New Roman" pitchFamily="18" charset="0"/>
                </a:rPr>
                <a:t>}</a:t>
              </a:r>
              <a:r>
                <a:rPr lang="zh-CN" altLang="en-US" sz="2400">
                  <a:solidFill>
                    <a:srgbClr val="000000"/>
                  </a:solidFill>
                  <a:cs typeface="Times New Roman" pitchFamily="18" charset="0"/>
                </a:rPr>
                <a:t>，</a:t>
              </a:r>
              <a:r>
                <a:rPr lang="en-US" altLang="zh-CN" sz="2400" i="1">
                  <a:solidFill>
                    <a:srgbClr val="000000"/>
                  </a:solidFill>
                  <a:cs typeface="Times New Roman" pitchFamily="18" charset="0"/>
                </a:rPr>
                <a:t>S</a:t>
              </a:r>
              <a:r>
                <a:rPr lang="en-US" altLang="zh-CN" sz="2400" i="1" baseline="-30000">
                  <a:solidFill>
                    <a:srgbClr val="000000"/>
                  </a:solidFill>
                  <a:cs typeface="Times New Roman" pitchFamily="18" charset="0"/>
                </a:rPr>
                <a:t>B</a:t>
              </a:r>
              <a:r>
                <a:rPr lang="en-US" altLang="zh-CN" sz="2400" i="1">
                  <a:solidFill>
                    <a:srgbClr val="000000"/>
                  </a:solidFill>
                  <a:cs typeface="Times New Roman" pitchFamily="18" charset="0"/>
                </a:rPr>
                <a:t> </a:t>
              </a:r>
              <a:r>
                <a:rPr lang="en-US" altLang="zh-CN" sz="2400">
                  <a:solidFill>
                    <a:srgbClr val="000000"/>
                  </a:solidFill>
                  <a:cs typeface="Times New Roman" pitchFamily="18" charset="0"/>
                </a:rPr>
                <a:t>= {    </a:t>
              </a:r>
              <a:r>
                <a:rPr lang="en-US" altLang="zh-CN" sz="2400" baseline="-30000">
                  <a:solidFill>
                    <a:srgbClr val="000000"/>
                  </a:solidFill>
                  <a:cs typeface="Times New Roman" pitchFamily="18" charset="0"/>
                </a:rPr>
                <a:t>1</a:t>
              </a:r>
              <a:r>
                <a:rPr lang="en-US" altLang="zh-CN" sz="2400">
                  <a:solidFill>
                    <a:srgbClr val="000000"/>
                  </a:solidFill>
                  <a:cs typeface="Times New Roman" pitchFamily="18" charset="0"/>
                </a:rPr>
                <a:t>,…,    </a:t>
              </a:r>
              <a:r>
                <a:rPr lang="en-US" altLang="zh-CN" sz="2400" i="1" baseline="-30000">
                  <a:solidFill>
                    <a:srgbClr val="000000"/>
                  </a:solidFill>
                  <a:cs typeface="Times New Roman" pitchFamily="18" charset="0"/>
                </a:rPr>
                <a:t>n</a:t>
              </a:r>
              <a:r>
                <a:rPr lang="en-US" altLang="zh-CN" sz="2400">
                  <a:solidFill>
                    <a:srgbClr val="000000"/>
                  </a:solidFill>
                  <a:cs typeface="Times New Roman" pitchFamily="18" charset="0"/>
                </a:rPr>
                <a:t>}</a:t>
              </a:r>
              <a:r>
                <a:rPr lang="zh-CN" altLang="en-US" sz="2400">
                  <a:solidFill>
                    <a:srgbClr val="000000"/>
                  </a:solidFill>
                  <a:cs typeface="Times New Roman" pitchFamily="18" charset="0"/>
                </a:rPr>
                <a:t>。若</a:t>
              </a:r>
              <a:r>
                <a:rPr lang="en-US" altLang="zh-CN" sz="2400">
                  <a:solidFill>
                    <a:srgbClr val="000000"/>
                  </a:solidFill>
                  <a:cs typeface="Times New Roman" pitchFamily="18" charset="0"/>
                </a:rPr>
                <a:t>A</a:t>
              </a:r>
              <a:r>
                <a:rPr lang="zh-CN" altLang="en-US" sz="2400">
                  <a:solidFill>
                    <a:srgbClr val="000000"/>
                  </a:solidFill>
                  <a:cs typeface="Times New Roman" pitchFamily="18" charset="0"/>
                </a:rPr>
                <a:t>选择策略    </a:t>
              </a:r>
              <a:r>
                <a:rPr lang="en-US" altLang="zh-CN" sz="2400" i="1" baseline="-30000">
                  <a:solidFill>
                    <a:srgbClr val="000000"/>
                  </a:solidFill>
                  <a:cs typeface="Times New Roman" pitchFamily="18" charset="0"/>
                </a:rPr>
                <a:t>i</a:t>
              </a:r>
              <a:r>
                <a:rPr lang="zh-CN" altLang="en-US" sz="2400">
                  <a:solidFill>
                    <a:srgbClr val="000000"/>
                  </a:solidFill>
                  <a:cs typeface="Times New Roman" pitchFamily="18" charset="0"/>
                </a:rPr>
                <a:t>而</a:t>
              </a:r>
              <a:r>
                <a:rPr lang="en-US" altLang="zh-CN" sz="2400">
                  <a:solidFill>
                    <a:srgbClr val="000000"/>
                  </a:solidFill>
                  <a:cs typeface="Times New Roman" pitchFamily="18" charset="0"/>
                </a:rPr>
                <a:t>B</a:t>
              </a:r>
              <a:r>
                <a:rPr lang="zh-CN" altLang="en-US" sz="2400">
                  <a:solidFill>
                    <a:srgbClr val="000000"/>
                  </a:solidFill>
                  <a:cs typeface="Times New Roman" pitchFamily="18" charset="0"/>
                </a:rPr>
                <a:t>选策略    </a:t>
              </a:r>
              <a:r>
                <a:rPr lang="en-US" altLang="zh-CN" sz="2400" i="1" baseline="-30000">
                  <a:solidFill>
                    <a:srgbClr val="000000"/>
                  </a:solidFill>
                  <a:cs typeface="Times New Roman" pitchFamily="18" charset="0"/>
                </a:rPr>
                <a:t>j</a:t>
              </a:r>
              <a:r>
                <a:rPr lang="zh-CN" altLang="en-US" sz="2400">
                  <a:solidFill>
                    <a:srgbClr val="000000"/>
                  </a:solidFill>
                  <a:cs typeface="Times New Roman" pitchFamily="18" charset="0"/>
                </a:rPr>
                <a:t>，则（   </a:t>
              </a:r>
              <a:r>
                <a:rPr lang="en-US" altLang="zh-CN" sz="2400" i="1" baseline="-30000">
                  <a:solidFill>
                    <a:srgbClr val="000000"/>
                  </a:solidFill>
                  <a:cs typeface="Times New Roman" pitchFamily="18" charset="0"/>
                </a:rPr>
                <a:t>i</a:t>
              </a:r>
              <a:r>
                <a:rPr lang="en-US" altLang="zh-CN" sz="2400">
                  <a:solidFill>
                    <a:srgbClr val="000000"/>
                  </a:solidFill>
                  <a:cs typeface="Times New Roman" pitchFamily="18" charset="0"/>
                </a:rPr>
                <a:t>,   </a:t>
              </a:r>
              <a:r>
                <a:rPr lang="en-US" altLang="zh-CN" sz="2400" i="1" baseline="-30000">
                  <a:solidFill>
                    <a:srgbClr val="000000"/>
                  </a:solidFill>
                  <a:cs typeface="Times New Roman" pitchFamily="18" charset="0"/>
                </a:rPr>
                <a:t>j</a:t>
              </a:r>
              <a:r>
                <a:rPr lang="zh-CN" altLang="en-US" sz="2400">
                  <a:solidFill>
                    <a:srgbClr val="000000"/>
                  </a:solidFill>
                  <a:cs typeface="Times New Roman" pitchFamily="18" charset="0"/>
                </a:rPr>
                <a:t>）就构成此对策的一个纯局势。显然，</a:t>
              </a:r>
              <a:r>
                <a:rPr lang="en-US" altLang="zh-CN" sz="2400" i="1">
                  <a:solidFill>
                    <a:srgbClr val="000000"/>
                  </a:solidFill>
                  <a:cs typeface="Times New Roman" pitchFamily="18" charset="0"/>
                </a:rPr>
                <a:t>S</a:t>
              </a:r>
              <a:r>
                <a:rPr lang="en-US" altLang="zh-CN" sz="2400" i="1" baseline="-30000">
                  <a:solidFill>
                    <a:srgbClr val="000000"/>
                  </a:solidFill>
                  <a:cs typeface="Times New Roman" pitchFamily="18" charset="0"/>
                </a:rPr>
                <a:t>A</a:t>
              </a:r>
              <a:r>
                <a:rPr lang="zh-CN" altLang="en-US" sz="2400">
                  <a:solidFill>
                    <a:srgbClr val="000000"/>
                  </a:solidFill>
                  <a:cs typeface="Times New Roman" pitchFamily="18" charset="0"/>
                </a:rPr>
                <a:t>与</a:t>
              </a:r>
              <a:r>
                <a:rPr lang="en-US" altLang="zh-CN" sz="2400" i="1">
                  <a:solidFill>
                    <a:srgbClr val="000000"/>
                  </a:solidFill>
                  <a:cs typeface="Times New Roman" pitchFamily="18" charset="0"/>
                </a:rPr>
                <a:t>S</a:t>
              </a:r>
              <a:r>
                <a:rPr lang="en-US" altLang="zh-CN" sz="2400" i="1" baseline="-30000">
                  <a:solidFill>
                    <a:srgbClr val="000000"/>
                  </a:solidFill>
                  <a:cs typeface="Times New Roman" pitchFamily="18" charset="0"/>
                </a:rPr>
                <a:t>B</a:t>
              </a:r>
              <a:r>
                <a:rPr lang="zh-CN" altLang="en-US" sz="2400">
                  <a:solidFill>
                    <a:srgbClr val="000000"/>
                  </a:solidFill>
                  <a:cs typeface="Times New Roman" pitchFamily="18" charset="0"/>
                </a:rPr>
                <a:t>一共可构成</a:t>
              </a:r>
              <a:r>
                <a:rPr lang="en-US" altLang="zh-CN" sz="2400" i="1">
                  <a:solidFill>
                    <a:srgbClr val="000000"/>
                  </a:solidFill>
                  <a:cs typeface="Times New Roman" pitchFamily="18" charset="0"/>
                </a:rPr>
                <a:t>m</a:t>
              </a:r>
              <a:r>
                <a:rPr lang="en-US" altLang="zh-CN" sz="2400">
                  <a:solidFill>
                    <a:srgbClr val="000000"/>
                  </a:solidFill>
                  <a:cs typeface="Times New Roman" pitchFamily="18" charset="0"/>
                </a:rPr>
                <a:t>×</a:t>
              </a:r>
              <a:r>
                <a:rPr lang="en-US" altLang="zh-CN" sz="2400" i="1">
                  <a:solidFill>
                    <a:srgbClr val="000000"/>
                  </a:solidFill>
                  <a:cs typeface="Times New Roman" pitchFamily="18" charset="0"/>
                </a:rPr>
                <a:t>n</a:t>
              </a:r>
              <a:r>
                <a:rPr lang="zh-CN" altLang="en-US" sz="2400">
                  <a:solidFill>
                    <a:srgbClr val="000000"/>
                  </a:solidFill>
                  <a:cs typeface="Times New Roman" pitchFamily="18" charset="0"/>
                </a:rPr>
                <a:t>个纯局势，它们构成表</a:t>
              </a:r>
              <a:r>
                <a:rPr lang="en-US" altLang="zh-CN" sz="2400">
                  <a:solidFill>
                    <a:srgbClr val="000000"/>
                  </a:solidFill>
                  <a:cs typeface="Times New Roman" pitchFamily="18" charset="0"/>
                </a:rPr>
                <a:t>8.3</a:t>
              </a:r>
              <a:r>
                <a:rPr lang="zh-CN" altLang="en-US" sz="2400">
                  <a:solidFill>
                    <a:srgbClr val="000000"/>
                  </a:solidFill>
                  <a:cs typeface="Times New Roman" pitchFamily="18" charset="0"/>
                </a:rPr>
                <a:t>。对策问题的全体纯局势构成的集合</a:t>
              </a:r>
              <a:r>
                <a:rPr lang="en-US" altLang="zh-CN" sz="2400">
                  <a:solidFill>
                    <a:srgbClr val="000000"/>
                  </a:solidFill>
                  <a:cs typeface="Times New Roman" pitchFamily="18" charset="0"/>
                </a:rPr>
                <a:t>S</a:t>
              </a:r>
              <a:r>
                <a:rPr lang="zh-CN" altLang="en-US" sz="2400">
                  <a:solidFill>
                    <a:srgbClr val="000000"/>
                  </a:solidFill>
                  <a:cs typeface="Times New Roman" pitchFamily="18" charset="0"/>
                </a:rPr>
                <a:t>称为此对策问题的局势集合。</a:t>
              </a:r>
              <a:r>
                <a:rPr lang="zh-CN" altLang="en-US" sz="1800">
                  <a:latin typeface="Arial" charset="0"/>
                </a:rPr>
                <a:t> </a:t>
              </a:r>
            </a:p>
          </p:txBody>
        </p:sp>
        <p:graphicFrame>
          <p:nvGraphicFramePr>
            <p:cNvPr id="16408" name="Object 24"/>
            <p:cNvGraphicFramePr>
              <a:graphicFrameLocks noChangeAspect="1"/>
            </p:cNvGraphicFramePr>
            <p:nvPr/>
          </p:nvGraphicFramePr>
          <p:xfrm>
            <a:off x="794" y="542"/>
            <a:ext cx="226" cy="212"/>
          </p:xfrm>
          <a:graphic>
            <a:graphicData uri="http://schemas.openxmlformats.org/presentationml/2006/ole">
              <mc:AlternateContent xmlns:mc="http://schemas.openxmlformats.org/markup-compatibility/2006">
                <mc:Choice xmlns:v="urn:schemas-microsoft-com:vml" Requires="v">
                  <p:oleObj spid="_x0000_s16927" r:id="rId3" imgW="152334" imgH="139639" progId="Equation.DSMT4">
                    <p:embed/>
                  </p:oleObj>
                </mc:Choice>
                <mc:Fallback>
                  <p:oleObj r:id="rId3" imgW="152334" imgH="139639"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 y="542"/>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9" name="Object 25"/>
            <p:cNvGraphicFramePr>
              <a:graphicFrameLocks noChangeAspect="1"/>
            </p:cNvGraphicFramePr>
            <p:nvPr/>
          </p:nvGraphicFramePr>
          <p:xfrm>
            <a:off x="1339" y="542"/>
            <a:ext cx="226" cy="212"/>
          </p:xfrm>
          <a:graphic>
            <a:graphicData uri="http://schemas.openxmlformats.org/presentationml/2006/ole">
              <mc:AlternateContent xmlns:mc="http://schemas.openxmlformats.org/markup-compatibility/2006">
                <mc:Choice xmlns:v="urn:schemas-microsoft-com:vml" Requires="v">
                  <p:oleObj spid="_x0000_s16928" r:id="rId5" imgW="152334" imgH="139639" progId="Equation.DSMT4">
                    <p:embed/>
                  </p:oleObj>
                </mc:Choice>
                <mc:Fallback>
                  <p:oleObj r:id="rId5" imgW="152334" imgH="139639"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 y="542"/>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0" name="Object 26"/>
            <p:cNvGraphicFramePr>
              <a:graphicFrameLocks noChangeAspect="1"/>
            </p:cNvGraphicFramePr>
            <p:nvPr/>
          </p:nvGraphicFramePr>
          <p:xfrm>
            <a:off x="2381" y="527"/>
            <a:ext cx="220" cy="272"/>
          </p:xfrm>
          <a:graphic>
            <a:graphicData uri="http://schemas.openxmlformats.org/presentationml/2006/ole">
              <mc:AlternateContent xmlns:mc="http://schemas.openxmlformats.org/markup-compatibility/2006">
                <mc:Choice xmlns:v="urn:schemas-microsoft-com:vml" Requires="v">
                  <p:oleObj spid="_x0000_s16929" r:id="rId6" imgW="164957" imgH="203024" progId="Equation.DSMT4">
                    <p:embed/>
                  </p:oleObj>
                </mc:Choice>
                <mc:Fallback>
                  <p:oleObj r:id="rId6" imgW="164957" imgH="203024" progId="Equation.DSMT4">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1" y="527"/>
                          <a:ext cx="22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2" name="Object 28"/>
            <p:cNvGraphicFramePr>
              <a:graphicFrameLocks noChangeAspect="1"/>
            </p:cNvGraphicFramePr>
            <p:nvPr/>
          </p:nvGraphicFramePr>
          <p:xfrm>
            <a:off x="2926" y="527"/>
            <a:ext cx="220" cy="272"/>
          </p:xfrm>
          <a:graphic>
            <a:graphicData uri="http://schemas.openxmlformats.org/presentationml/2006/ole">
              <mc:AlternateContent xmlns:mc="http://schemas.openxmlformats.org/markup-compatibility/2006">
                <mc:Choice xmlns:v="urn:schemas-microsoft-com:vml" Requires="v">
                  <p:oleObj spid="_x0000_s16930" r:id="rId8" imgW="164957" imgH="203024" progId="Equation.DSMT4">
                    <p:embed/>
                  </p:oleObj>
                </mc:Choice>
                <mc:Fallback>
                  <p:oleObj r:id="rId8" imgW="164957" imgH="203024" progId="Equation.DSMT4">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6" y="527"/>
                          <a:ext cx="22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5" name="Object 31"/>
            <p:cNvGraphicFramePr>
              <a:graphicFrameLocks noChangeAspect="1"/>
            </p:cNvGraphicFramePr>
            <p:nvPr/>
          </p:nvGraphicFramePr>
          <p:xfrm>
            <a:off x="4558" y="527"/>
            <a:ext cx="226" cy="212"/>
          </p:xfrm>
          <a:graphic>
            <a:graphicData uri="http://schemas.openxmlformats.org/presentationml/2006/ole">
              <mc:AlternateContent xmlns:mc="http://schemas.openxmlformats.org/markup-compatibility/2006">
                <mc:Choice xmlns:v="urn:schemas-microsoft-com:vml" Requires="v">
                  <p:oleObj spid="_x0000_s16931" r:id="rId9" imgW="152334" imgH="139639" progId="Equation.DSMT4">
                    <p:embed/>
                  </p:oleObj>
                </mc:Choice>
                <mc:Fallback>
                  <p:oleObj r:id="rId9" imgW="152334" imgH="139639" progId="Equation.DSMT4">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8" y="527"/>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6" name="Object 32"/>
            <p:cNvGraphicFramePr>
              <a:graphicFrameLocks noChangeAspect="1"/>
            </p:cNvGraphicFramePr>
            <p:nvPr/>
          </p:nvGraphicFramePr>
          <p:xfrm>
            <a:off x="521" y="754"/>
            <a:ext cx="220" cy="272"/>
          </p:xfrm>
          <a:graphic>
            <a:graphicData uri="http://schemas.openxmlformats.org/presentationml/2006/ole">
              <mc:AlternateContent xmlns:mc="http://schemas.openxmlformats.org/markup-compatibility/2006">
                <mc:Choice xmlns:v="urn:schemas-microsoft-com:vml" Requires="v">
                  <p:oleObj spid="_x0000_s16932" r:id="rId10" imgW="164957" imgH="203024" progId="Equation.DSMT4">
                    <p:embed/>
                  </p:oleObj>
                </mc:Choice>
                <mc:Fallback>
                  <p:oleObj r:id="rId10" imgW="164957" imgH="203024" progId="Equation.DSMT4">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 y="754"/>
                          <a:ext cx="22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7" name="Object 33"/>
            <p:cNvGraphicFramePr>
              <a:graphicFrameLocks noChangeAspect="1"/>
            </p:cNvGraphicFramePr>
            <p:nvPr/>
          </p:nvGraphicFramePr>
          <p:xfrm>
            <a:off x="1247" y="799"/>
            <a:ext cx="226" cy="212"/>
          </p:xfrm>
          <a:graphic>
            <a:graphicData uri="http://schemas.openxmlformats.org/presentationml/2006/ole">
              <mc:AlternateContent xmlns:mc="http://schemas.openxmlformats.org/markup-compatibility/2006">
                <mc:Choice xmlns:v="urn:schemas-microsoft-com:vml" Requires="v">
                  <p:oleObj spid="_x0000_s16933" r:id="rId11" imgW="152334" imgH="139639" progId="Equation.DSMT4">
                    <p:embed/>
                  </p:oleObj>
                </mc:Choice>
                <mc:Fallback>
                  <p:oleObj r:id="rId11" imgW="152334" imgH="139639"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799"/>
                          <a:ext cx="22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8" name="Object 34"/>
            <p:cNvGraphicFramePr>
              <a:graphicFrameLocks noChangeAspect="1"/>
            </p:cNvGraphicFramePr>
            <p:nvPr/>
          </p:nvGraphicFramePr>
          <p:xfrm>
            <a:off x="1526" y="753"/>
            <a:ext cx="220" cy="272"/>
          </p:xfrm>
          <a:graphic>
            <a:graphicData uri="http://schemas.openxmlformats.org/presentationml/2006/ole">
              <mc:AlternateContent xmlns:mc="http://schemas.openxmlformats.org/markup-compatibility/2006">
                <mc:Choice xmlns:v="urn:schemas-microsoft-com:vml" Requires="v">
                  <p:oleObj spid="_x0000_s16934" r:id="rId12" imgW="164957" imgH="203024" progId="Equation.DSMT4">
                    <p:embed/>
                  </p:oleObj>
                </mc:Choice>
                <mc:Fallback>
                  <p:oleObj r:id="rId12" imgW="164957" imgH="203024" progId="Equation.DSMT4">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6" y="753"/>
                          <a:ext cx="22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874" name="Rectangle 490"/>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876" name="Rectangle 49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878" name="Rectangle 49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926" name="Group 542"/>
          <p:cNvGrpSpPr>
            <a:grpSpLocks/>
          </p:cNvGrpSpPr>
          <p:nvPr/>
        </p:nvGrpSpPr>
        <p:grpSpPr bwMode="auto">
          <a:xfrm>
            <a:off x="468313" y="2781300"/>
            <a:ext cx="8135937" cy="2968625"/>
            <a:chOff x="295" y="1752"/>
            <a:chExt cx="5125" cy="1870"/>
          </a:xfrm>
        </p:grpSpPr>
        <p:sp>
          <p:nvSpPr>
            <p:cNvPr id="16599" name="Rectangle 215"/>
            <p:cNvSpPr>
              <a:spLocks noChangeArrowheads="1"/>
            </p:cNvSpPr>
            <p:nvPr/>
          </p:nvSpPr>
          <p:spPr bwMode="auto">
            <a:xfrm>
              <a:off x="4667" y="336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i="1" baseline="-30000">
                  <a:solidFill>
                    <a:srgbClr val="000000"/>
                  </a:solidFill>
                  <a:cs typeface="Times New Roman" pitchFamily="18" charset="0"/>
                </a:rPr>
                <a:t>m</a:t>
              </a:r>
              <a:r>
                <a:rPr lang="en-US" altLang="zh-CN" sz="1800">
                  <a:solidFill>
                    <a:srgbClr val="000000"/>
                  </a:solidFill>
                  <a:cs typeface="Times New Roman" pitchFamily="18" charset="0"/>
                </a:rPr>
                <a:t>,</a:t>
              </a:r>
              <a:r>
                <a:rPr lang="en-US" altLang="zh-CN" sz="1800" i="1" baseline="-30000">
                  <a:solidFill>
                    <a:srgbClr val="000000"/>
                  </a:solidFill>
                  <a:cs typeface="Times New Roman" pitchFamily="18" charset="0"/>
                </a:rPr>
                <a:t>     n</a:t>
              </a:r>
              <a:r>
                <a:rPr lang="en-US" altLang="zh-CN" sz="1800">
                  <a:solidFill>
                    <a:srgbClr val="000000"/>
                  </a:solidFill>
                  <a:cs typeface="Times New Roman" pitchFamily="18" charset="0"/>
                </a:rPr>
                <a:t>)</a:t>
              </a:r>
              <a:r>
                <a:rPr lang="en-US" altLang="zh-CN" sz="1800" b="0">
                  <a:latin typeface="Arial" charset="0"/>
                </a:rPr>
                <a:t> </a:t>
              </a:r>
            </a:p>
          </p:txBody>
        </p:sp>
        <p:sp>
          <p:nvSpPr>
            <p:cNvPr id="16598" name="Rectangle 214"/>
            <p:cNvSpPr>
              <a:spLocks noChangeArrowheads="1"/>
            </p:cNvSpPr>
            <p:nvPr/>
          </p:nvSpPr>
          <p:spPr bwMode="auto">
            <a:xfrm>
              <a:off x="3914" y="336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97" name="Rectangle 213"/>
            <p:cNvSpPr>
              <a:spLocks noChangeArrowheads="1"/>
            </p:cNvSpPr>
            <p:nvPr/>
          </p:nvSpPr>
          <p:spPr bwMode="auto">
            <a:xfrm>
              <a:off x="3161" y="336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i="1" baseline="-30000">
                  <a:solidFill>
                    <a:srgbClr val="000000"/>
                  </a:solidFill>
                  <a:cs typeface="Times New Roman" pitchFamily="18" charset="0"/>
                </a:rPr>
                <a:t>m</a:t>
              </a:r>
              <a:r>
                <a:rPr lang="en-US" altLang="zh-CN" sz="1800">
                  <a:solidFill>
                    <a:srgbClr val="000000"/>
                  </a:solidFill>
                  <a:cs typeface="Times New Roman" pitchFamily="18" charset="0"/>
                </a:rPr>
                <a:t>,</a:t>
              </a:r>
              <a:r>
                <a:rPr lang="en-US" altLang="zh-CN" sz="1800" i="1" baseline="-30000">
                  <a:solidFill>
                    <a:srgbClr val="000000"/>
                  </a:solidFill>
                  <a:cs typeface="Times New Roman" pitchFamily="18" charset="0"/>
                </a:rPr>
                <a:t>     j</a:t>
              </a:r>
              <a:r>
                <a:rPr lang="en-US" altLang="zh-CN" sz="1800">
                  <a:solidFill>
                    <a:srgbClr val="000000"/>
                  </a:solidFill>
                  <a:cs typeface="Times New Roman" pitchFamily="18" charset="0"/>
                </a:rPr>
                <a:t>)</a:t>
              </a:r>
              <a:r>
                <a:rPr lang="en-US" altLang="zh-CN" sz="1800" i="1" baseline="-30000">
                  <a:cs typeface="Times New Roman" pitchFamily="18" charset="0"/>
                </a:rPr>
                <a:t> </a:t>
              </a:r>
            </a:p>
          </p:txBody>
        </p:sp>
        <p:sp>
          <p:nvSpPr>
            <p:cNvPr id="16596" name="Rectangle 212"/>
            <p:cNvSpPr>
              <a:spLocks noChangeArrowheads="1"/>
            </p:cNvSpPr>
            <p:nvPr/>
          </p:nvSpPr>
          <p:spPr bwMode="auto">
            <a:xfrm>
              <a:off x="2408" y="336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95" name="Rectangle 211"/>
            <p:cNvSpPr>
              <a:spLocks noChangeArrowheads="1"/>
            </p:cNvSpPr>
            <p:nvPr/>
          </p:nvSpPr>
          <p:spPr bwMode="auto">
            <a:xfrm>
              <a:off x="1655" y="336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i="1" baseline="-30000">
                  <a:solidFill>
                    <a:srgbClr val="000000"/>
                  </a:solidFill>
                  <a:cs typeface="Times New Roman" pitchFamily="18" charset="0"/>
                </a:rPr>
                <a:t>m</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a:t>
              </a:r>
              <a:r>
                <a:rPr lang="en-US" altLang="zh-CN" sz="1800" baseline="-30000">
                  <a:cs typeface="Times New Roman" pitchFamily="18" charset="0"/>
                </a:rPr>
                <a:t> </a:t>
              </a:r>
            </a:p>
          </p:txBody>
        </p:sp>
        <p:sp>
          <p:nvSpPr>
            <p:cNvPr id="16594" name="Rectangle 210"/>
            <p:cNvSpPr>
              <a:spLocks noChangeArrowheads="1"/>
            </p:cNvSpPr>
            <p:nvPr/>
          </p:nvSpPr>
          <p:spPr bwMode="auto">
            <a:xfrm>
              <a:off x="902" y="336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i="1" baseline="-30000">
                  <a:solidFill>
                    <a:srgbClr val="000000"/>
                  </a:solidFill>
                  <a:cs typeface="Times New Roman" pitchFamily="18" charset="0"/>
                </a:rPr>
                <a:t>m</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a:t>
              </a:r>
              <a:r>
                <a:rPr lang="en-US" altLang="zh-CN" sz="1800" baseline="-30000">
                  <a:cs typeface="Times New Roman" pitchFamily="18" charset="0"/>
                </a:rPr>
                <a:t> </a:t>
              </a:r>
            </a:p>
          </p:txBody>
        </p:sp>
        <p:sp>
          <p:nvSpPr>
            <p:cNvPr id="16593" name="Rectangle 209"/>
            <p:cNvSpPr>
              <a:spLocks noChangeArrowheads="1"/>
            </p:cNvSpPr>
            <p:nvPr/>
          </p:nvSpPr>
          <p:spPr bwMode="auto">
            <a:xfrm>
              <a:off x="584" y="3362"/>
              <a:ext cx="3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i="1">
                  <a:cs typeface="Times New Roman" pitchFamily="18" charset="0"/>
                </a:rPr>
                <a:t>m</a:t>
              </a:r>
              <a:endParaRPr lang="en-US" altLang="zh-CN" sz="1800">
                <a:latin typeface="Arial" charset="0"/>
              </a:endParaRPr>
            </a:p>
          </p:txBody>
        </p:sp>
        <p:sp>
          <p:nvSpPr>
            <p:cNvPr id="16591" name="Rectangle 207"/>
            <p:cNvSpPr>
              <a:spLocks noChangeArrowheads="1"/>
            </p:cNvSpPr>
            <p:nvPr/>
          </p:nvSpPr>
          <p:spPr bwMode="auto">
            <a:xfrm>
              <a:off x="4667" y="313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90" name="Rectangle 206"/>
            <p:cNvSpPr>
              <a:spLocks noChangeArrowheads="1"/>
            </p:cNvSpPr>
            <p:nvPr/>
          </p:nvSpPr>
          <p:spPr bwMode="auto">
            <a:xfrm>
              <a:off x="3914" y="313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89" name="Rectangle 205"/>
            <p:cNvSpPr>
              <a:spLocks noChangeArrowheads="1"/>
            </p:cNvSpPr>
            <p:nvPr/>
          </p:nvSpPr>
          <p:spPr bwMode="auto">
            <a:xfrm>
              <a:off x="3161" y="313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88" name="Rectangle 204"/>
            <p:cNvSpPr>
              <a:spLocks noChangeArrowheads="1"/>
            </p:cNvSpPr>
            <p:nvPr/>
          </p:nvSpPr>
          <p:spPr bwMode="auto">
            <a:xfrm>
              <a:off x="2408" y="313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87" name="Rectangle 203"/>
            <p:cNvSpPr>
              <a:spLocks noChangeArrowheads="1"/>
            </p:cNvSpPr>
            <p:nvPr/>
          </p:nvSpPr>
          <p:spPr bwMode="auto">
            <a:xfrm>
              <a:off x="1655" y="313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86" name="Rectangle 202"/>
            <p:cNvSpPr>
              <a:spLocks noChangeArrowheads="1"/>
            </p:cNvSpPr>
            <p:nvPr/>
          </p:nvSpPr>
          <p:spPr bwMode="auto">
            <a:xfrm>
              <a:off x="902" y="313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85" name="Rectangle 201"/>
            <p:cNvSpPr>
              <a:spLocks noChangeArrowheads="1"/>
            </p:cNvSpPr>
            <p:nvPr/>
          </p:nvSpPr>
          <p:spPr bwMode="auto">
            <a:xfrm>
              <a:off x="584" y="3132"/>
              <a:ext cx="3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83" name="Rectangle 199"/>
            <p:cNvSpPr>
              <a:spLocks noChangeArrowheads="1"/>
            </p:cNvSpPr>
            <p:nvPr/>
          </p:nvSpPr>
          <p:spPr bwMode="auto">
            <a:xfrm>
              <a:off x="4667" y="290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i="1" baseline="-30000">
                  <a:solidFill>
                    <a:srgbClr val="000000"/>
                  </a:solidFill>
                  <a:cs typeface="Times New Roman" pitchFamily="18" charset="0"/>
                </a:rPr>
                <a:t>i</a:t>
              </a:r>
              <a:r>
                <a:rPr lang="en-US" altLang="zh-CN" sz="1800">
                  <a:solidFill>
                    <a:srgbClr val="000000"/>
                  </a:solidFill>
                  <a:cs typeface="Times New Roman" pitchFamily="18" charset="0"/>
                </a:rPr>
                <a:t>,</a:t>
              </a:r>
              <a:r>
                <a:rPr lang="en-US" altLang="zh-CN" sz="1800" i="1" baseline="-30000">
                  <a:solidFill>
                    <a:srgbClr val="000000"/>
                  </a:solidFill>
                  <a:cs typeface="Times New Roman" pitchFamily="18" charset="0"/>
                </a:rPr>
                <a:t>     n</a:t>
              </a:r>
              <a:r>
                <a:rPr lang="en-US" altLang="zh-CN" sz="1800">
                  <a:solidFill>
                    <a:srgbClr val="000000"/>
                  </a:solidFill>
                  <a:cs typeface="Times New Roman" pitchFamily="18" charset="0"/>
                </a:rPr>
                <a:t>)</a:t>
              </a:r>
              <a:r>
                <a:rPr lang="en-US" altLang="zh-CN" sz="1800" i="1" baseline="-30000">
                  <a:cs typeface="Times New Roman" pitchFamily="18" charset="0"/>
                </a:rPr>
                <a:t> </a:t>
              </a:r>
            </a:p>
          </p:txBody>
        </p:sp>
        <p:sp>
          <p:nvSpPr>
            <p:cNvPr id="16582" name="Rectangle 198"/>
            <p:cNvSpPr>
              <a:spLocks noChangeArrowheads="1"/>
            </p:cNvSpPr>
            <p:nvPr/>
          </p:nvSpPr>
          <p:spPr bwMode="auto">
            <a:xfrm>
              <a:off x="3914" y="290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81" name="Rectangle 197"/>
            <p:cNvSpPr>
              <a:spLocks noChangeArrowheads="1"/>
            </p:cNvSpPr>
            <p:nvPr/>
          </p:nvSpPr>
          <p:spPr bwMode="auto">
            <a:xfrm>
              <a:off x="3161" y="290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i="1" baseline="-30000">
                  <a:solidFill>
                    <a:srgbClr val="000000"/>
                  </a:solidFill>
                  <a:cs typeface="Times New Roman" pitchFamily="18" charset="0"/>
                </a:rPr>
                <a:t>i</a:t>
              </a:r>
              <a:r>
                <a:rPr lang="en-US" altLang="zh-CN" sz="1800">
                  <a:solidFill>
                    <a:srgbClr val="000000"/>
                  </a:solidFill>
                  <a:cs typeface="Times New Roman" pitchFamily="18" charset="0"/>
                </a:rPr>
                <a:t>,   </a:t>
              </a:r>
              <a:r>
                <a:rPr lang="en-US" altLang="zh-CN" sz="1800" i="1" baseline="-30000">
                  <a:solidFill>
                    <a:srgbClr val="000000"/>
                  </a:solidFill>
                  <a:cs typeface="Times New Roman" pitchFamily="18" charset="0"/>
                </a:rPr>
                <a:t> j</a:t>
              </a:r>
              <a:r>
                <a:rPr lang="en-US" altLang="zh-CN" sz="1800">
                  <a:solidFill>
                    <a:srgbClr val="000000"/>
                  </a:solidFill>
                  <a:cs typeface="Times New Roman" pitchFamily="18" charset="0"/>
                </a:rPr>
                <a:t>)</a:t>
              </a:r>
              <a:r>
                <a:rPr lang="en-US" altLang="zh-CN" sz="1800" i="1" baseline="-30000">
                  <a:cs typeface="Times New Roman" pitchFamily="18" charset="0"/>
                </a:rPr>
                <a:t> </a:t>
              </a:r>
            </a:p>
          </p:txBody>
        </p:sp>
        <p:sp>
          <p:nvSpPr>
            <p:cNvPr id="16580" name="Rectangle 196"/>
            <p:cNvSpPr>
              <a:spLocks noChangeArrowheads="1"/>
            </p:cNvSpPr>
            <p:nvPr/>
          </p:nvSpPr>
          <p:spPr bwMode="auto">
            <a:xfrm>
              <a:off x="2408" y="290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79" name="Rectangle 195"/>
            <p:cNvSpPr>
              <a:spLocks noChangeArrowheads="1"/>
            </p:cNvSpPr>
            <p:nvPr/>
          </p:nvSpPr>
          <p:spPr bwMode="auto">
            <a:xfrm>
              <a:off x="1655" y="290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i="1" baseline="-30000">
                  <a:solidFill>
                    <a:srgbClr val="000000"/>
                  </a:solidFill>
                  <a:cs typeface="Times New Roman" pitchFamily="18" charset="0"/>
                </a:rPr>
                <a:t>i</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a:t>
              </a:r>
              <a:r>
                <a:rPr lang="en-US" altLang="zh-CN" sz="1800" baseline="-30000">
                  <a:cs typeface="Times New Roman" pitchFamily="18" charset="0"/>
                </a:rPr>
                <a:t> </a:t>
              </a:r>
            </a:p>
          </p:txBody>
        </p:sp>
        <p:sp>
          <p:nvSpPr>
            <p:cNvPr id="16578" name="Rectangle 194"/>
            <p:cNvSpPr>
              <a:spLocks noChangeArrowheads="1"/>
            </p:cNvSpPr>
            <p:nvPr/>
          </p:nvSpPr>
          <p:spPr bwMode="auto">
            <a:xfrm>
              <a:off x="902" y="290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i="1" baseline="-30000">
                  <a:solidFill>
                    <a:srgbClr val="000000"/>
                  </a:solidFill>
                  <a:cs typeface="Times New Roman" pitchFamily="18" charset="0"/>
                </a:rPr>
                <a:t>i </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a:t>
              </a:r>
              <a:r>
                <a:rPr lang="en-US" altLang="zh-CN" sz="1800" baseline="-30000">
                  <a:cs typeface="Times New Roman" pitchFamily="18" charset="0"/>
                </a:rPr>
                <a:t> </a:t>
              </a:r>
            </a:p>
          </p:txBody>
        </p:sp>
        <p:sp>
          <p:nvSpPr>
            <p:cNvPr id="16577" name="Rectangle 193"/>
            <p:cNvSpPr>
              <a:spLocks noChangeArrowheads="1"/>
            </p:cNvSpPr>
            <p:nvPr/>
          </p:nvSpPr>
          <p:spPr bwMode="auto">
            <a:xfrm>
              <a:off x="584" y="2902"/>
              <a:ext cx="3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i="1">
                  <a:cs typeface="Times New Roman" pitchFamily="18" charset="0"/>
                </a:rPr>
                <a:t>i</a:t>
              </a:r>
              <a:endParaRPr lang="en-US" altLang="zh-CN" sz="1800">
                <a:latin typeface="Arial" charset="0"/>
              </a:endParaRPr>
            </a:p>
          </p:txBody>
        </p:sp>
        <p:sp>
          <p:nvSpPr>
            <p:cNvPr id="16575" name="Rectangle 191"/>
            <p:cNvSpPr>
              <a:spLocks noChangeArrowheads="1"/>
            </p:cNvSpPr>
            <p:nvPr/>
          </p:nvSpPr>
          <p:spPr bwMode="auto">
            <a:xfrm>
              <a:off x="4667" y="267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74" name="Rectangle 190"/>
            <p:cNvSpPr>
              <a:spLocks noChangeArrowheads="1"/>
            </p:cNvSpPr>
            <p:nvPr/>
          </p:nvSpPr>
          <p:spPr bwMode="auto">
            <a:xfrm>
              <a:off x="3914" y="267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73" name="Rectangle 189"/>
            <p:cNvSpPr>
              <a:spLocks noChangeArrowheads="1"/>
            </p:cNvSpPr>
            <p:nvPr/>
          </p:nvSpPr>
          <p:spPr bwMode="auto">
            <a:xfrm>
              <a:off x="3161" y="267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72" name="Rectangle 188"/>
            <p:cNvSpPr>
              <a:spLocks noChangeArrowheads="1"/>
            </p:cNvSpPr>
            <p:nvPr/>
          </p:nvSpPr>
          <p:spPr bwMode="auto">
            <a:xfrm>
              <a:off x="2408" y="267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71" name="Rectangle 187"/>
            <p:cNvSpPr>
              <a:spLocks noChangeArrowheads="1"/>
            </p:cNvSpPr>
            <p:nvPr/>
          </p:nvSpPr>
          <p:spPr bwMode="auto">
            <a:xfrm>
              <a:off x="1655" y="267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70" name="Rectangle 186"/>
            <p:cNvSpPr>
              <a:spLocks noChangeArrowheads="1"/>
            </p:cNvSpPr>
            <p:nvPr/>
          </p:nvSpPr>
          <p:spPr bwMode="auto">
            <a:xfrm>
              <a:off x="902" y="267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69" name="Rectangle 185"/>
            <p:cNvSpPr>
              <a:spLocks noChangeArrowheads="1"/>
            </p:cNvSpPr>
            <p:nvPr/>
          </p:nvSpPr>
          <p:spPr bwMode="auto">
            <a:xfrm>
              <a:off x="584" y="2672"/>
              <a:ext cx="3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67" name="Rectangle 183"/>
            <p:cNvSpPr>
              <a:spLocks noChangeArrowheads="1"/>
            </p:cNvSpPr>
            <p:nvPr/>
          </p:nvSpPr>
          <p:spPr bwMode="auto">
            <a:xfrm>
              <a:off x="4667" y="244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a:t>
              </a:r>
              <a:r>
                <a:rPr lang="en-US" altLang="zh-CN" sz="1800" i="1" baseline="-30000">
                  <a:solidFill>
                    <a:srgbClr val="000000"/>
                  </a:solidFill>
                  <a:cs typeface="Times New Roman" pitchFamily="18" charset="0"/>
                </a:rPr>
                <a:t>     n</a:t>
              </a:r>
              <a:r>
                <a:rPr lang="en-US" altLang="zh-CN" sz="1800">
                  <a:solidFill>
                    <a:srgbClr val="000000"/>
                  </a:solidFill>
                  <a:cs typeface="Times New Roman" pitchFamily="18" charset="0"/>
                </a:rPr>
                <a:t>)</a:t>
              </a:r>
              <a:r>
                <a:rPr lang="en-US" altLang="zh-CN" sz="1800" i="1" baseline="-30000">
                  <a:cs typeface="Times New Roman" pitchFamily="18" charset="0"/>
                </a:rPr>
                <a:t> </a:t>
              </a:r>
            </a:p>
          </p:txBody>
        </p:sp>
        <p:sp>
          <p:nvSpPr>
            <p:cNvPr id="16566" name="Rectangle 182"/>
            <p:cNvSpPr>
              <a:spLocks noChangeArrowheads="1"/>
            </p:cNvSpPr>
            <p:nvPr/>
          </p:nvSpPr>
          <p:spPr bwMode="auto">
            <a:xfrm>
              <a:off x="3914" y="244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65" name="Rectangle 181"/>
            <p:cNvSpPr>
              <a:spLocks noChangeArrowheads="1"/>
            </p:cNvSpPr>
            <p:nvPr/>
          </p:nvSpPr>
          <p:spPr bwMode="auto">
            <a:xfrm>
              <a:off x="3161" y="244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a:t>
              </a:r>
              <a:r>
                <a:rPr lang="en-US" altLang="zh-CN" sz="1800" i="1" baseline="-30000">
                  <a:solidFill>
                    <a:srgbClr val="000000"/>
                  </a:solidFill>
                  <a:cs typeface="Times New Roman" pitchFamily="18" charset="0"/>
                </a:rPr>
                <a:t>     j</a:t>
              </a:r>
              <a:r>
                <a:rPr lang="en-US" altLang="zh-CN" sz="1800">
                  <a:solidFill>
                    <a:srgbClr val="000000"/>
                  </a:solidFill>
                  <a:cs typeface="Times New Roman" pitchFamily="18" charset="0"/>
                </a:rPr>
                <a:t>)</a:t>
              </a:r>
              <a:r>
                <a:rPr lang="en-US" altLang="zh-CN" sz="1800" i="1" baseline="-30000">
                  <a:cs typeface="Times New Roman" pitchFamily="18" charset="0"/>
                </a:rPr>
                <a:t> </a:t>
              </a:r>
            </a:p>
          </p:txBody>
        </p:sp>
        <p:sp>
          <p:nvSpPr>
            <p:cNvPr id="16564" name="Rectangle 180"/>
            <p:cNvSpPr>
              <a:spLocks noChangeArrowheads="1"/>
            </p:cNvSpPr>
            <p:nvPr/>
          </p:nvSpPr>
          <p:spPr bwMode="auto">
            <a:xfrm>
              <a:off x="2408" y="244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63" name="Rectangle 179"/>
            <p:cNvSpPr>
              <a:spLocks noChangeArrowheads="1"/>
            </p:cNvSpPr>
            <p:nvPr/>
          </p:nvSpPr>
          <p:spPr bwMode="auto">
            <a:xfrm>
              <a:off x="1655" y="244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a:t>
              </a:r>
              <a:r>
                <a:rPr lang="en-US" altLang="zh-CN" sz="1800" baseline="-30000">
                  <a:cs typeface="Times New Roman" pitchFamily="18" charset="0"/>
                </a:rPr>
                <a:t> </a:t>
              </a:r>
            </a:p>
          </p:txBody>
        </p:sp>
        <p:sp>
          <p:nvSpPr>
            <p:cNvPr id="16562" name="Rectangle 178"/>
            <p:cNvSpPr>
              <a:spLocks noChangeArrowheads="1"/>
            </p:cNvSpPr>
            <p:nvPr/>
          </p:nvSpPr>
          <p:spPr bwMode="auto">
            <a:xfrm>
              <a:off x="902" y="244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a:t>
              </a:r>
              <a:r>
                <a:rPr lang="en-US" altLang="zh-CN" sz="1800" baseline="-30000">
                  <a:cs typeface="Times New Roman" pitchFamily="18" charset="0"/>
                </a:rPr>
                <a:t> </a:t>
              </a:r>
            </a:p>
          </p:txBody>
        </p:sp>
        <p:sp>
          <p:nvSpPr>
            <p:cNvPr id="16561" name="Rectangle 177"/>
            <p:cNvSpPr>
              <a:spLocks noChangeArrowheads="1"/>
            </p:cNvSpPr>
            <p:nvPr/>
          </p:nvSpPr>
          <p:spPr bwMode="auto">
            <a:xfrm>
              <a:off x="584" y="2442"/>
              <a:ext cx="3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2</a:t>
              </a:r>
              <a:endParaRPr lang="en-US" altLang="zh-CN" sz="1800">
                <a:latin typeface="Arial" charset="0"/>
              </a:endParaRPr>
            </a:p>
          </p:txBody>
        </p:sp>
        <p:sp>
          <p:nvSpPr>
            <p:cNvPr id="16559" name="Rectangle 175"/>
            <p:cNvSpPr>
              <a:spLocks noChangeArrowheads="1"/>
            </p:cNvSpPr>
            <p:nvPr/>
          </p:nvSpPr>
          <p:spPr bwMode="auto">
            <a:xfrm>
              <a:off x="4667" y="221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    </a:t>
              </a:r>
              <a:r>
                <a:rPr lang="en-US" altLang="zh-CN" sz="1800" i="1" baseline="-30000">
                  <a:solidFill>
                    <a:srgbClr val="000000"/>
                  </a:solidFill>
                  <a:cs typeface="Times New Roman" pitchFamily="18" charset="0"/>
                </a:rPr>
                <a:t>n</a:t>
              </a:r>
              <a:r>
                <a:rPr lang="en-US" altLang="zh-CN" sz="1800">
                  <a:solidFill>
                    <a:srgbClr val="000000"/>
                  </a:solidFill>
                  <a:cs typeface="Times New Roman" pitchFamily="18" charset="0"/>
                </a:rPr>
                <a:t>)</a:t>
              </a:r>
              <a:r>
                <a:rPr lang="en-US" altLang="zh-CN" sz="1800" i="1" baseline="-30000">
                  <a:cs typeface="Times New Roman" pitchFamily="18" charset="0"/>
                </a:rPr>
                <a:t> </a:t>
              </a:r>
            </a:p>
          </p:txBody>
        </p:sp>
        <p:sp>
          <p:nvSpPr>
            <p:cNvPr id="16558" name="Rectangle 174"/>
            <p:cNvSpPr>
              <a:spLocks noChangeArrowheads="1"/>
            </p:cNvSpPr>
            <p:nvPr/>
          </p:nvSpPr>
          <p:spPr bwMode="auto">
            <a:xfrm>
              <a:off x="3914" y="221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57" name="Rectangle 173"/>
            <p:cNvSpPr>
              <a:spLocks noChangeArrowheads="1"/>
            </p:cNvSpPr>
            <p:nvPr/>
          </p:nvSpPr>
          <p:spPr bwMode="auto">
            <a:xfrm>
              <a:off x="3161" y="221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    </a:t>
              </a:r>
              <a:r>
                <a:rPr lang="en-US" altLang="zh-CN" sz="1800" i="1" baseline="-30000">
                  <a:solidFill>
                    <a:srgbClr val="000000"/>
                  </a:solidFill>
                  <a:cs typeface="Times New Roman" pitchFamily="18" charset="0"/>
                </a:rPr>
                <a:t>j</a:t>
              </a:r>
              <a:r>
                <a:rPr lang="en-US" altLang="zh-CN" sz="1800">
                  <a:solidFill>
                    <a:srgbClr val="000000"/>
                  </a:solidFill>
                  <a:cs typeface="Times New Roman" pitchFamily="18" charset="0"/>
                </a:rPr>
                <a:t>)</a:t>
              </a:r>
              <a:r>
                <a:rPr lang="en-US" altLang="zh-CN" sz="1800" i="1" baseline="-30000">
                  <a:cs typeface="Times New Roman" pitchFamily="18" charset="0"/>
                </a:rPr>
                <a:t> </a:t>
              </a:r>
            </a:p>
          </p:txBody>
        </p:sp>
        <p:sp>
          <p:nvSpPr>
            <p:cNvPr id="16556" name="Rectangle 172"/>
            <p:cNvSpPr>
              <a:spLocks noChangeArrowheads="1"/>
            </p:cNvSpPr>
            <p:nvPr/>
          </p:nvSpPr>
          <p:spPr bwMode="auto">
            <a:xfrm>
              <a:off x="2408" y="221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55" name="Rectangle 171"/>
            <p:cNvSpPr>
              <a:spLocks noChangeArrowheads="1"/>
            </p:cNvSpPr>
            <p:nvPr/>
          </p:nvSpPr>
          <p:spPr bwMode="auto">
            <a:xfrm>
              <a:off x="1655" y="221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2</a:t>
              </a:r>
              <a:r>
                <a:rPr lang="en-US" altLang="zh-CN" sz="1800">
                  <a:solidFill>
                    <a:srgbClr val="000000"/>
                  </a:solidFill>
                  <a:cs typeface="Times New Roman" pitchFamily="18" charset="0"/>
                </a:rPr>
                <a:t>)</a:t>
              </a:r>
              <a:r>
                <a:rPr lang="en-US" altLang="zh-CN" sz="1800" baseline="-30000">
                  <a:cs typeface="Times New Roman" pitchFamily="18" charset="0"/>
                </a:rPr>
                <a:t> </a:t>
              </a:r>
            </a:p>
          </p:txBody>
        </p:sp>
        <p:sp>
          <p:nvSpPr>
            <p:cNvPr id="16554" name="Rectangle 170"/>
            <p:cNvSpPr>
              <a:spLocks noChangeArrowheads="1"/>
            </p:cNvSpPr>
            <p:nvPr/>
          </p:nvSpPr>
          <p:spPr bwMode="auto">
            <a:xfrm>
              <a:off x="902" y="221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     </a:t>
              </a:r>
              <a:r>
                <a:rPr lang="en-US" altLang="zh-CN" sz="1800" baseline="-30000">
                  <a:solidFill>
                    <a:srgbClr val="000000"/>
                  </a:solidFill>
                  <a:cs typeface="Times New Roman" pitchFamily="18" charset="0"/>
                </a:rPr>
                <a:t>1</a:t>
              </a:r>
              <a:r>
                <a:rPr lang="en-US" altLang="zh-CN" sz="1800">
                  <a:solidFill>
                    <a:srgbClr val="000000"/>
                  </a:solidFill>
                  <a:cs typeface="Times New Roman" pitchFamily="18" charset="0"/>
                </a:rPr>
                <a:t>)</a:t>
              </a:r>
              <a:r>
                <a:rPr lang="en-US" altLang="zh-CN" sz="1800" baseline="-30000">
                  <a:cs typeface="Times New Roman" pitchFamily="18" charset="0"/>
                </a:rPr>
                <a:t> </a:t>
              </a:r>
            </a:p>
          </p:txBody>
        </p:sp>
        <p:sp>
          <p:nvSpPr>
            <p:cNvPr id="16553" name="Rectangle 169"/>
            <p:cNvSpPr>
              <a:spLocks noChangeArrowheads="1"/>
            </p:cNvSpPr>
            <p:nvPr/>
          </p:nvSpPr>
          <p:spPr bwMode="auto">
            <a:xfrm>
              <a:off x="584" y="2212"/>
              <a:ext cx="3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1</a:t>
              </a:r>
              <a:endParaRPr lang="en-US" altLang="zh-CN" sz="1800">
                <a:latin typeface="Arial" charset="0"/>
              </a:endParaRPr>
            </a:p>
          </p:txBody>
        </p:sp>
        <p:sp>
          <p:nvSpPr>
            <p:cNvPr id="16552" name="Rectangle 168"/>
            <p:cNvSpPr>
              <a:spLocks noChangeArrowheads="1"/>
            </p:cNvSpPr>
            <p:nvPr/>
          </p:nvSpPr>
          <p:spPr bwMode="auto">
            <a:xfrm>
              <a:off x="295" y="2212"/>
              <a:ext cx="289" cy="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a:t>
              </a:r>
              <a:r>
                <a:rPr lang="zh-CN" altLang="en-US" sz="1800">
                  <a:cs typeface="Times New Roman" pitchFamily="18" charset="0"/>
                </a:rPr>
                <a:t>的策略</a:t>
              </a:r>
              <a:endParaRPr lang="zh-CN" altLang="en-US" sz="1800">
                <a:latin typeface="Arial" charset="0"/>
              </a:endParaRPr>
            </a:p>
          </p:txBody>
        </p:sp>
        <p:sp>
          <p:nvSpPr>
            <p:cNvPr id="16551" name="Rectangle 167"/>
            <p:cNvSpPr>
              <a:spLocks noChangeArrowheads="1"/>
            </p:cNvSpPr>
            <p:nvPr/>
          </p:nvSpPr>
          <p:spPr bwMode="auto">
            <a:xfrm>
              <a:off x="4667" y="198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i="1">
                  <a:cs typeface="Times New Roman" pitchFamily="18" charset="0"/>
                </a:rPr>
                <a:t>n</a:t>
              </a:r>
              <a:endParaRPr lang="en-US" altLang="zh-CN" sz="1800">
                <a:latin typeface="Arial" charset="0"/>
              </a:endParaRPr>
            </a:p>
          </p:txBody>
        </p:sp>
        <p:sp>
          <p:nvSpPr>
            <p:cNvPr id="16550" name="Rectangle 166"/>
            <p:cNvSpPr>
              <a:spLocks noChangeArrowheads="1"/>
            </p:cNvSpPr>
            <p:nvPr/>
          </p:nvSpPr>
          <p:spPr bwMode="auto">
            <a:xfrm>
              <a:off x="3914" y="198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49" name="Rectangle 165"/>
            <p:cNvSpPr>
              <a:spLocks noChangeArrowheads="1"/>
            </p:cNvSpPr>
            <p:nvPr/>
          </p:nvSpPr>
          <p:spPr bwMode="auto">
            <a:xfrm>
              <a:off x="3161" y="198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i="1">
                  <a:cs typeface="Times New Roman" pitchFamily="18" charset="0"/>
                </a:rPr>
                <a:t>J</a:t>
              </a:r>
              <a:endParaRPr lang="en-US" altLang="zh-CN" sz="1800">
                <a:latin typeface="Arial" charset="0"/>
              </a:endParaRPr>
            </a:p>
          </p:txBody>
        </p:sp>
        <p:sp>
          <p:nvSpPr>
            <p:cNvPr id="16548" name="Rectangle 164"/>
            <p:cNvSpPr>
              <a:spLocks noChangeArrowheads="1"/>
            </p:cNvSpPr>
            <p:nvPr/>
          </p:nvSpPr>
          <p:spPr bwMode="auto">
            <a:xfrm>
              <a:off x="2408" y="198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a:cs typeface="Times New Roman" pitchFamily="18" charset="0"/>
                </a:rPr>
                <a:t>…</a:t>
              </a:r>
              <a:endParaRPr lang="en-US" altLang="zh-CN" sz="1800">
                <a:latin typeface="Arial" charset="0"/>
              </a:endParaRPr>
            </a:p>
          </p:txBody>
        </p:sp>
        <p:sp>
          <p:nvSpPr>
            <p:cNvPr id="16547" name="Rectangle 163"/>
            <p:cNvSpPr>
              <a:spLocks noChangeArrowheads="1"/>
            </p:cNvSpPr>
            <p:nvPr/>
          </p:nvSpPr>
          <p:spPr bwMode="auto">
            <a:xfrm>
              <a:off x="1655" y="198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a:cs typeface="Times New Roman" pitchFamily="18" charset="0"/>
                </a:rPr>
                <a:t>2</a:t>
              </a:r>
              <a:endParaRPr lang="en-US" altLang="zh-CN" sz="1800">
                <a:latin typeface="Arial" charset="0"/>
              </a:endParaRPr>
            </a:p>
          </p:txBody>
        </p:sp>
        <p:sp>
          <p:nvSpPr>
            <p:cNvPr id="16546" name="Rectangle 162"/>
            <p:cNvSpPr>
              <a:spLocks noChangeArrowheads="1"/>
            </p:cNvSpPr>
            <p:nvPr/>
          </p:nvSpPr>
          <p:spPr bwMode="auto">
            <a:xfrm>
              <a:off x="902" y="1982"/>
              <a:ext cx="75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a:cs typeface="Times New Roman" pitchFamily="18" charset="0"/>
                </a:rPr>
                <a:t>1</a:t>
              </a:r>
              <a:endParaRPr lang="en-US" altLang="zh-CN" sz="1800">
                <a:latin typeface="Arial" charset="0"/>
              </a:endParaRPr>
            </a:p>
          </p:txBody>
        </p:sp>
        <p:sp>
          <p:nvSpPr>
            <p:cNvPr id="16538" name="Rectangle 154"/>
            <p:cNvSpPr>
              <a:spLocks noChangeArrowheads="1"/>
            </p:cNvSpPr>
            <p:nvPr/>
          </p:nvSpPr>
          <p:spPr bwMode="auto">
            <a:xfrm>
              <a:off x="902" y="1752"/>
              <a:ext cx="45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a:cs typeface="Times New Roman" pitchFamily="18" charset="0"/>
                </a:rPr>
                <a:t>B</a:t>
              </a:r>
              <a:r>
                <a:rPr lang="zh-CN" altLang="en-US" sz="1800">
                  <a:cs typeface="Times New Roman" pitchFamily="18" charset="0"/>
                </a:rPr>
                <a:t>的策略</a:t>
              </a:r>
              <a:endParaRPr lang="zh-CN" altLang="en-US" sz="1800">
                <a:latin typeface="Arial" charset="0"/>
              </a:endParaRPr>
            </a:p>
          </p:txBody>
        </p:sp>
        <p:sp>
          <p:nvSpPr>
            <p:cNvPr id="16536" name="Rectangle 152"/>
            <p:cNvSpPr>
              <a:spLocks noChangeArrowheads="1"/>
            </p:cNvSpPr>
            <p:nvPr/>
          </p:nvSpPr>
          <p:spPr bwMode="auto">
            <a:xfrm>
              <a:off x="295" y="1752"/>
              <a:ext cx="60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bg2"/>
                </a:buClr>
                <a:buSzPct val="75000"/>
                <a:buFont typeface="Wingdings" pitchFamily="2" charset="2"/>
                <a:buNone/>
              </a:pPr>
              <a:endParaRPr lang="zh-CN" altLang="zh-CN" sz="1800">
                <a:latin typeface="Arial" charset="0"/>
              </a:endParaRPr>
            </a:p>
          </p:txBody>
        </p:sp>
        <p:sp>
          <p:nvSpPr>
            <p:cNvPr id="16600" name="Line 216"/>
            <p:cNvSpPr>
              <a:spLocks noChangeShapeType="1"/>
            </p:cNvSpPr>
            <p:nvPr/>
          </p:nvSpPr>
          <p:spPr bwMode="auto">
            <a:xfrm>
              <a:off x="295" y="1752"/>
              <a:ext cx="512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01" name="Line 217"/>
            <p:cNvSpPr>
              <a:spLocks noChangeShapeType="1"/>
            </p:cNvSpPr>
            <p:nvPr/>
          </p:nvSpPr>
          <p:spPr bwMode="auto">
            <a:xfrm>
              <a:off x="295" y="3592"/>
              <a:ext cx="512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02" name="Line 218"/>
            <p:cNvSpPr>
              <a:spLocks noChangeShapeType="1"/>
            </p:cNvSpPr>
            <p:nvPr/>
          </p:nvSpPr>
          <p:spPr bwMode="auto">
            <a:xfrm>
              <a:off x="295" y="1752"/>
              <a:ext cx="0" cy="184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03" name="Line 219"/>
            <p:cNvSpPr>
              <a:spLocks noChangeShapeType="1"/>
            </p:cNvSpPr>
            <p:nvPr/>
          </p:nvSpPr>
          <p:spPr bwMode="auto">
            <a:xfrm>
              <a:off x="5420" y="1752"/>
              <a:ext cx="0" cy="184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06" name="Line 222"/>
            <p:cNvSpPr>
              <a:spLocks noChangeShapeType="1"/>
            </p:cNvSpPr>
            <p:nvPr/>
          </p:nvSpPr>
          <p:spPr bwMode="auto">
            <a:xfrm>
              <a:off x="295" y="2212"/>
              <a:ext cx="512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09" name="Line 225"/>
            <p:cNvSpPr>
              <a:spLocks noChangeShapeType="1"/>
            </p:cNvSpPr>
            <p:nvPr/>
          </p:nvSpPr>
          <p:spPr bwMode="auto">
            <a:xfrm>
              <a:off x="902" y="1752"/>
              <a:ext cx="0" cy="184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11" name="Line 227"/>
            <p:cNvSpPr>
              <a:spLocks noChangeShapeType="1"/>
            </p:cNvSpPr>
            <p:nvPr/>
          </p:nvSpPr>
          <p:spPr bwMode="auto">
            <a:xfrm>
              <a:off x="2408" y="1982"/>
              <a:ext cx="0" cy="161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12" name="Line 228"/>
            <p:cNvSpPr>
              <a:spLocks noChangeShapeType="1"/>
            </p:cNvSpPr>
            <p:nvPr/>
          </p:nvSpPr>
          <p:spPr bwMode="auto">
            <a:xfrm>
              <a:off x="902" y="1982"/>
              <a:ext cx="4518"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28" name="Line 244"/>
            <p:cNvSpPr>
              <a:spLocks noChangeShapeType="1"/>
            </p:cNvSpPr>
            <p:nvPr/>
          </p:nvSpPr>
          <p:spPr bwMode="auto">
            <a:xfrm>
              <a:off x="1655" y="1982"/>
              <a:ext cx="0" cy="161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35" name="Line 251"/>
            <p:cNvSpPr>
              <a:spLocks noChangeShapeType="1"/>
            </p:cNvSpPr>
            <p:nvPr/>
          </p:nvSpPr>
          <p:spPr bwMode="auto">
            <a:xfrm>
              <a:off x="3161" y="1982"/>
              <a:ext cx="0" cy="161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39" name="Line 255"/>
            <p:cNvSpPr>
              <a:spLocks noChangeShapeType="1"/>
            </p:cNvSpPr>
            <p:nvPr/>
          </p:nvSpPr>
          <p:spPr bwMode="auto">
            <a:xfrm>
              <a:off x="3914" y="1982"/>
              <a:ext cx="0" cy="161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43" name="Line 259"/>
            <p:cNvSpPr>
              <a:spLocks noChangeShapeType="1"/>
            </p:cNvSpPr>
            <p:nvPr/>
          </p:nvSpPr>
          <p:spPr bwMode="auto">
            <a:xfrm>
              <a:off x="4667" y="1982"/>
              <a:ext cx="0" cy="161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49" name="Line 265"/>
            <p:cNvSpPr>
              <a:spLocks noChangeShapeType="1"/>
            </p:cNvSpPr>
            <p:nvPr/>
          </p:nvSpPr>
          <p:spPr bwMode="auto">
            <a:xfrm>
              <a:off x="584" y="2212"/>
              <a:ext cx="0" cy="138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2" name="Line 278"/>
            <p:cNvSpPr>
              <a:spLocks noChangeShapeType="1"/>
            </p:cNvSpPr>
            <p:nvPr/>
          </p:nvSpPr>
          <p:spPr bwMode="auto">
            <a:xfrm>
              <a:off x="584" y="2442"/>
              <a:ext cx="483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6" name="Line 312"/>
            <p:cNvSpPr>
              <a:spLocks noChangeShapeType="1"/>
            </p:cNvSpPr>
            <p:nvPr/>
          </p:nvSpPr>
          <p:spPr bwMode="auto">
            <a:xfrm>
              <a:off x="584" y="2672"/>
              <a:ext cx="483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32" name="Line 348"/>
            <p:cNvSpPr>
              <a:spLocks noChangeShapeType="1"/>
            </p:cNvSpPr>
            <p:nvPr/>
          </p:nvSpPr>
          <p:spPr bwMode="auto">
            <a:xfrm>
              <a:off x="584" y="2902"/>
              <a:ext cx="483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68" name="Line 384"/>
            <p:cNvSpPr>
              <a:spLocks noChangeShapeType="1"/>
            </p:cNvSpPr>
            <p:nvPr/>
          </p:nvSpPr>
          <p:spPr bwMode="auto">
            <a:xfrm>
              <a:off x="584" y="3132"/>
              <a:ext cx="483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04" name="Line 420"/>
            <p:cNvSpPr>
              <a:spLocks noChangeShapeType="1"/>
            </p:cNvSpPr>
            <p:nvPr/>
          </p:nvSpPr>
          <p:spPr bwMode="auto">
            <a:xfrm>
              <a:off x="584" y="3362"/>
              <a:ext cx="483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875" name="Object 491"/>
            <p:cNvGraphicFramePr>
              <a:graphicFrameLocks noChangeAspect="1"/>
            </p:cNvGraphicFramePr>
            <p:nvPr/>
          </p:nvGraphicFramePr>
          <p:xfrm>
            <a:off x="998" y="2251"/>
            <a:ext cx="204" cy="191"/>
          </p:xfrm>
          <a:graphic>
            <a:graphicData uri="http://schemas.openxmlformats.org/presentationml/2006/ole">
              <mc:AlternateContent xmlns:mc="http://schemas.openxmlformats.org/markup-compatibility/2006">
                <mc:Choice xmlns:v="urn:schemas-microsoft-com:vml" Requires="v">
                  <p:oleObj spid="_x0000_s16935" r:id="rId13" imgW="152334" imgH="139639" progId="Equation.DSMT4">
                    <p:embed/>
                  </p:oleObj>
                </mc:Choice>
                <mc:Fallback>
                  <p:oleObj r:id="rId13" imgW="152334" imgH="139639" progId="Equation.DSMT4">
                    <p:embed/>
                    <p:pic>
                      <p:nvPicPr>
                        <p:cNvPr id="0" name="Object 4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 y="2251"/>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77" name="Object 493"/>
            <p:cNvGraphicFramePr>
              <a:graphicFrameLocks noChangeAspect="1"/>
            </p:cNvGraphicFramePr>
            <p:nvPr/>
          </p:nvGraphicFramePr>
          <p:xfrm>
            <a:off x="1247" y="2252"/>
            <a:ext cx="183" cy="226"/>
          </p:xfrm>
          <a:graphic>
            <a:graphicData uri="http://schemas.openxmlformats.org/presentationml/2006/ole">
              <mc:AlternateContent xmlns:mc="http://schemas.openxmlformats.org/markup-compatibility/2006">
                <mc:Choice xmlns:v="urn:schemas-microsoft-com:vml" Requires="v">
                  <p:oleObj spid="_x0000_s16936" r:id="rId14" imgW="164957" imgH="203024" progId="Equation.DSMT4">
                    <p:embed/>
                  </p:oleObj>
                </mc:Choice>
                <mc:Fallback>
                  <p:oleObj r:id="rId14" imgW="164957" imgH="203024" progId="Equation.DSMT4">
                    <p:embed/>
                    <p:pic>
                      <p:nvPicPr>
                        <p:cNvPr id="0" name="Object 4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7" y="2252"/>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79" name="Object 495"/>
            <p:cNvGraphicFramePr>
              <a:graphicFrameLocks noChangeAspect="1"/>
            </p:cNvGraphicFramePr>
            <p:nvPr/>
          </p:nvGraphicFramePr>
          <p:xfrm>
            <a:off x="1746" y="2251"/>
            <a:ext cx="204" cy="191"/>
          </p:xfrm>
          <a:graphic>
            <a:graphicData uri="http://schemas.openxmlformats.org/presentationml/2006/ole">
              <mc:AlternateContent xmlns:mc="http://schemas.openxmlformats.org/markup-compatibility/2006">
                <mc:Choice xmlns:v="urn:schemas-microsoft-com:vml" Requires="v">
                  <p:oleObj spid="_x0000_s16937" r:id="rId15" imgW="152334" imgH="139639" progId="Equation.DSMT4">
                    <p:embed/>
                  </p:oleObj>
                </mc:Choice>
                <mc:Fallback>
                  <p:oleObj r:id="rId15" imgW="152334" imgH="139639" progId="Equation.DSMT4">
                    <p:embed/>
                    <p:pic>
                      <p:nvPicPr>
                        <p:cNvPr id="0" name="Object 4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2251"/>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80" name="Object 496"/>
            <p:cNvGraphicFramePr>
              <a:graphicFrameLocks noChangeAspect="1"/>
            </p:cNvGraphicFramePr>
            <p:nvPr/>
          </p:nvGraphicFramePr>
          <p:xfrm>
            <a:off x="1973" y="2251"/>
            <a:ext cx="183" cy="226"/>
          </p:xfrm>
          <a:graphic>
            <a:graphicData uri="http://schemas.openxmlformats.org/presentationml/2006/ole">
              <mc:AlternateContent xmlns:mc="http://schemas.openxmlformats.org/markup-compatibility/2006">
                <mc:Choice xmlns:v="urn:schemas-microsoft-com:vml" Requires="v">
                  <p:oleObj spid="_x0000_s16938" r:id="rId16" imgW="164957" imgH="203024" progId="Equation.DSMT4">
                    <p:embed/>
                  </p:oleObj>
                </mc:Choice>
                <mc:Fallback>
                  <p:oleObj r:id="rId16" imgW="164957" imgH="203024" progId="Equation.DSMT4">
                    <p:embed/>
                    <p:pic>
                      <p:nvPicPr>
                        <p:cNvPr id="0" name="Object 4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 y="2251"/>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81" name="Object 497"/>
            <p:cNvGraphicFramePr>
              <a:graphicFrameLocks noChangeAspect="1"/>
            </p:cNvGraphicFramePr>
            <p:nvPr/>
          </p:nvGraphicFramePr>
          <p:xfrm>
            <a:off x="3266" y="2251"/>
            <a:ext cx="204" cy="191"/>
          </p:xfrm>
          <a:graphic>
            <a:graphicData uri="http://schemas.openxmlformats.org/presentationml/2006/ole">
              <mc:AlternateContent xmlns:mc="http://schemas.openxmlformats.org/markup-compatibility/2006">
                <mc:Choice xmlns:v="urn:schemas-microsoft-com:vml" Requires="v">
                  <p:oleObj spid="_x0000_s16939" r:id="rId17" imgW="152334" imgH="139639" progId="Equation.DSMT4">
                    <p:embed/>
                  </p:oleObj>
                </mc:Choice>
                <mc:Fallback>
                  <p:oleObj r:id="rId17" imgW="152334" imgH="139639" progId="Equation.DSMT4">
                    <p:embed/>
                    <p:pic>
                      <p:nvPicPr>
                        <p:cNvPr id="0" name="Object 4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6" y="2251"/>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82" name="Object 498"/>
            <p:cNvGraphicFramePr>
              <a:graphicFrameLocks noChangeAspect="1"/>
            </p:cNvGraphicFramePr>
            <p:nvPr/>
          </p:nvGraphicFramePr>
          <p:xfrm>
            <a:off x="3470" y="2251"/>
            <a:ext cx="183" cy="226"/>
          </p:xfrm>
          <a:graphic>
            <a:graphicData uri="http://schemas.openxmlformats.org/presentationml/2006/ole">
              <mc:AlternateContent xmlns:mc="http://schemas.openxmlformats.org/markup-compatibility/2006">
                <mc:Choice xmlns:v="urn:schemas-microsoft-com:vml" Requires="v">
                  <p:oleObj spid="_x0000_s16940" r:id="rId18" imgW="164957" imgH="203024" progId="Equation.DSMT4">
                    <p:embed/>
                  </p:oleObj>
                </mc:Choice>
                <mc:Fallback>
                  <p:oleObj r:id="rId18" imgW="164957" imgH="203024" progId="Equation.DSMT4">
                    <p:embed/>
                    <p:pic>
                      <p:nvPicPr>
                        <p:cNvPr id="0" name="Object 4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0" y="2251"/>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88" name="Object 504"/>
            <p:cNvGraphicFramePr>
              <a:graphicFrameLocks noChangeAspect="1"/>
            </p:cNvGraphicFramePr>
            <p:nvPr/>
          </p:nvGraphicFramePr>
          <p:xfrm>
            <a:off x="4785" y="2251"/>
            <a:ext cx="204" cy="191"/>
          </p:xfrm>
          <a:graphic>
            <a:graphicData uri="http://schemas.openxmlformats.org/presentationml/2006/ole">
              <mc:AlternateContent xmlns:mc="http://schemas.openxmlformats.org/markup-compatibility/2006">
                <mc:Choice xmlns:v="urn:schemas-microsoft-com:vml" Requires="v">
                  <p:oleObj spid="_x0000_s16941" r:id="rId19" imgW="152334" imgH="139639" progId="Equation.DSMT4">
                    <p:embed/>
                  </p:oleObj>
                </mc:Choice>
                <mc:Fallback>
                  <p:oleObj r:id="rId19" imgW="152334" imgH="139639" progId="Equation.DSMT4">
                    <p:embed/>
                    <p:pic>
                      <p:nvPicPr>
                        <p:cNvPr id="0" name="Object 5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 y="2251"/>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89" name="Object 505"/>
            <p:cNvGraphicFramePr>
              <a:graphicFrameLocks noChangeAspect="1"/>
            </p:cNvGraphicFramePr>
            <p:nvPr/>
          </p:nvGraphicFramePr>
          <p:xfrm>
            <a:off x="4967" y="2251"/>
            <a:ext cx="183" cy="226"/>
          </p:xfrm>
          <a:graphic>
            <a:graphicData uri="http://schemas.openxmlformats.org/presentationml/2006/ole">
              <mc:AlternateContent xmlns:mc="http://schemas.openxmlformats.org/markup-compatibility/2006">
                <mc:Choice xmlns:v="urn:schemas-microsoft-com:vml" Requires="v">
                  <p:oleObj spid="_x0000_s16942" r:id="rId20" imgW="164957" imgH="203024" progId="Equation.DSMT4">
                    <p:embed/>
                  </p:oleObj>
                </mc:Choice>
                <mc:Fallback>
                  <p:oleObj r:id="rId20" imgW="164957" imgH="203024" progId="Equation.DSMT4">
                    <p:embed/>
                    <p:pic>
                      <p:nvPicPr>
                        <p:cNvPr id="0" name="Object 5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7" y="2251"/>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0" name="Object 506"/>
            <p:cNvGraphicFramePr>
              <a:graphicFrameLocks noChangeAspect="1"/>
            </p:cNvGraphicFramePr>
            <p:nvPr/>
          </p:nvGraphicFramePr>
          <p:xfrm>
            <a:off x="975" y="2478"/>
            <a:ext cx="204" cy="191"/>
          </p:xfrm>
          <a:graphic>
            <a:graphicData uri="http://schemas.openxmlformats.org/presentationml/2006/ole">
              <mc:AlternateContent xmlns:mc="http://schemas.openxmlformats.org/markup-compatibility/2006">
                <mc:Choice xmlns:v="urn:schemas-microsoft-com:vml" Requires="v">
                  <p:oleObj spid="_x0000_s16943" r:id="rId21" imgW="152334" imgH="139639" progId="Equation.DSMT4">
                    <p:embed/>
                  </p:oleObj>
                </mc:Choice>
                <mc:Fallback>
                  <p:oleObj r:id="rId21" imgW="152334" imgH="139639" progId="Equation.DSMT4">
                    <p:embed/>
                    <p:pic>
                      <p:nvPicPr>
                        <p:cNvPr id="0" name="Object 5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2478"/>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1" name="Object 507"/>
            <p:cNvGraphicFramePr>
              <a:graphicFrameLocks noChangeAspect="1"/>
            </p:cNvGraphicFramePr>
            <p:nvPr/>
          </p:nvGraphicFramePr>
          <p:xfrm>
            <a:off x="1247" y="2479"/>
            <a:ext cx="183" cy="226"/>
          </p:xfrm>
          <a:graphic>
            <a:graphicData uri="http://schemas.openxmlformats.org/presentationml/2006/ole">
              <mc:AlternateContent xmlns:mc="http://schemas.openxmlformats.org/markup-compatibility/2006">
                <mc:Choice xmlns:v="urn:schemas-microsoft-com:vml" Requires="v">
                  <p:oleObj spid="_x0000_s16944" r:id="rId22" imgW="164957" imgH="203024" progId="Equation.DSMT4">
                    <p:embed/>
                  </p:oleObj>
                </mc:Choice>
                <mc:Fallback>
                  <p:oleObj r:id="rId22" imgW="164957" imgH="203024" progId="Equation.DSMT4">
                    <p:embed/>
                    <p:pic>
                      <p:nvPicPr>
                        <p:cNvPr id="0" name="Object 5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7" y="2479"/>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2" name="Object 508"/>
            <p:cNvGraphicFramePr>
              <a:graphicFrameLocks noChangeAspect="1"/>
            </p:cNvGraphicFramePr>
            <p:nvPr/>
          </p:nvGraphicFramePr>
          <p:xfrm>
            <a:off x="1746" y="2478"/>
            <a:ext cx="204" cy="191"/>
          </p:xfrm>
          <a:graphic>
            <a:graphicData uri="http://schemas.openxmlformats.org/presentationml/2006/ole">
              <mc:AlternateContent xmlns:mc="http://schemas.openxmlformats.org/markup-compatibility/2006">
                <mc:Choice xmlns:v="urn:schemas-microsoft-com:vml" Requires="v">
                  <p:oleObj spid="_x0000_s16945" r:id="rId23" imgW="152334" imgH="139639" progId="Equation.DSMT4">
                    <p:embed/>
                  </p:oleObj>
                </mc:Choice>
                <mc:Fallback>
                  <p:oleObj r:id="rId23" imgW="152334" imgH="139639" progId="Equation.DSMT4">
                    <p:embed/>
                    <p:pic>
                      <p:nvPicPr>
                        <p:cNvPr id="0" name="Object 5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2478"/>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3" name="Object 509"/>
            <p:cNvGraphicFramePr>
              <a:graphicFrameLocks noChangeAspect="1"/>
            </p:cNvGraphicFramePr>
            <p:nvPr/>
          </p:nvGraphicFramePr>
          <p:xfrm>
            <a:off x="1973" y="2478"/>
            <a:ext cx="183" cy="226"/>
          </p:xfrm>
          <a:graphic>
            <a:graphicData uri="http://schemas.openxmlformats.org/presentationml/2006/ole">
              <mc:AlternateContent xmlns:mc="http://schemas.openxmlformats.org/markup-compatibility/2006">
                <mc:Choice xmlns:v="urn:schemas-microsoft-com:vml" Requires="v">
                  <p:oleObj spid="_x0000_s16946" r:id="rId24" imgW="164957" imgH="203024" progId="Equation.DSMT4">
                    <p:embed/>
                  </p:oleObj>
                </mc:Choice>
                <mc:Fallback>
                  <p:oleObj r:id="rId24" imgW="164957" imgH="203024" progId="Equation.DSMT4">
                    <p:embed/>
                    <p:pic>
                      <p:nvPicPr>
                        <p:cNvPr id="0" name="Object 5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 y="2478"/>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4" name="Object 510"/>
            <p:cNvGraphicFramePr>
              <a:graphicFrameLocks noChangeAspect="1"/>
            </p:cNvGraphicFramePr>
            <p:nvPr/>
          </p:nvGraphicFramePr>
          <p:xfrm>
            <a:off x="3266" y="2478"/>
            <a:ext cx="204" cy="191"/>
          </p:xfrm>
          <a:graphic>
            <a:graphicData uri="http://schemas.openxmlformats.org/presentationml/2006/ole">
              <mc:AlternateContent xmlns:mc="http://schemas.openxmlformats.org/markup-compatibility/2006">
                <mc:Choice xmlns:v="urn:schemas-microsoft-com:vml" Requires="v">
                  <p:oleObj spid="_x0000_s16947" r:id="rId25" imgW="152334" imgH="139639" progId="Equation.DSMT4">
                    <p:embed/>
                  </p:oleObj>
                </mc:Choice>
                <mc:Fallback>
                  <p:oleObj r:id="rId25" imgW="152334" imgH="139639" progId="Equation.DSMT4">
                    <p:embed/>
                    <p:pic>
                      <p:nvPicPr>
                        <p:cNvPr id="0" name="Object 5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6" y="2478"/>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5" name="Object 511"/>
            <p:cNvGraphicFramePr>
              <a:graphicFrameLocks noChangeAspect="1"/>
            </p:cNvGraphicFramePr>
            <p:nvPr/>
          </p:nvGraphicFramePr>
          <p:xfrm>
            <a:off x="3468" y="2479"/>
            <a:ext cx="183" cy="226"/>
          </p:xfrm>
          <a:graphic>
            <a:graphicData uri="http://schemas.openxmlformats.org/presentationml/2006/ole">
              <mc:AlternateContent xmlns:mc="http://schemas.openxmlformats.org/markup-compatibility/2006">
                <mc:Choice xmlns:v="urn:schemas-microsoft-com:vml" Requires="v">
                  <p:oleObj spid="_x0000_s16948" r:id="rId26" imgW="164957" imgH="203024" progId="Equation.DSMT4">
                    <p:embed/>
                  </p:oleObj>
                </mc:Choice>
                <mc:Fallback>
                  <p:oleObj r:id="rId26" imgW="164957" imgH="203024" progId="Equation.DSMT4">
                    <p:embed/>
                    <p:pic>
                      <p:nvPicPr>
                        <p:cNvPr id="0" name="Object 5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8" y="2479"/>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6" name="Object 512"/>
            <p:cNvGraphicFramePr>
              <a:graphicFrameLocks noChangeAspect="1"/>
            </p:cNvGraphicFramePr>
            <p:nvPr/>
          </p:nvGraphicFramePr>
          <p:xfrm>
            <a:off x="4763" y="2478"/>
            <a:ext cx="204" cy="191"/>
          </p:xfrm>
          <a:graphic>
            <a:graphicData uri="http://schemas.openxmlformats.org/presentationml/2006/ole">
              <mc:AlternateContent xmlns:mc="http://schemas.openxmlformats.org/markup-compatibility/2006">
                <mc:Choice xmlns:v="urn:schemas-microsoft-com:vml" Requires="v">
                  <p:oleObj spid="_x0000_s16949" r:id="rId27" imgW="152334" imgH="139639" progId="Equation.DSMT4">
                    <p:embed/>
                  </p:oleObj>
                </mc:Choice>
                <mc:Fallback>
                  <p:oleObj r:id="rId27" imgW="152334" imgH="139639" progId="Equation.DSMT4">
                    <p:embed/>
                    <p:pic>
                      <p:nvPicPr>
                        <p:cNvPr id="0" name="Object 5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2478"/>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7" name="Object 513"/>
            <p:cNvGraphicFramePr>
              <a:graphicFrameLocks noChangeAspect="1"/>
            </p:cNvGraphicFramePr>
            <p:nvPr/>
          </p:nvGraphicFramePr>
          <p:xfrm>
            <a:off x="4967" y="2479"/>
            <a:ext cx="183" cy="226"/>
          </p:xfrm>
          <a:graphic>
            <a:graphicData uri="http://schemas.openxmlformats.org/presentationml/2006/ole">
              <mc:AlternateContent xmlns:mc="http://schemas.openxmlformats.org/markup-compatibility/2006">
                <mc:Choice xmlns:v="urn:schemas-microsoft-com:vml" Requires="v">
                  <p:oleObj spid="_x0000_s16950" r:id="rId28" imgW="164957" imgH="203024" progId="Equation.DSMT4">
                    <p:embed/>
                  </p:oleObj>
                </mc:Choice>
                <mc:Fallback>
                  <p:oleObj r:id="rId28" imgW="164957" imgH="203024" progId="Equation.DSMT4">
                    <p:embed/>
                    <p:pic>
                      <p:nvPicPr>
                        <p:cNvPr id="0" name="Object 5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7" y="2479"/>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03" name="Object 519"/>
            <p:cNvGraphicFramePr>
              <a:graphicFrameLocks noChangeAspect="1"/>
            </p:cNvGraphicFramePr>
            <p:nvPr/>
          </p:nvGraphicFramePr>
          <p:xfrm>
            <a:off x="998" y="2932"/>
            <a:ext cx="204" cy="191"/>
          </p:xfrm>
          <a:graphic>
            <a:graphicData uri="http://schemas.openxmlformats.org/presentationml/2006/ole">
              <mc:AlternateContent xmlns:mc="http://schemas.openxmlformats.org/markup-compatibility/2006">
                <mc:Choice xmlns:v="urn:schemas-microsoft-com:vml" Requires="v">
                  <p:oleObj spid="_x0000_s16951" r:id="rId29" imgW="152334" imgH="139639" progId="Equation.DSMT4">
                    <p:embed/>
                  </p:oleObj>
                </mc:Choice>
                <mc:Fallback>
                  <p:oleObj r:id="rId29" imgW="152334" imgH="139639" progId="Equation.DSMT4">
                    <p:embed/>
                    <p:pic>
                      <p:nvPicPr>
                        <p:cNvPr id="0" name="Object 5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 y="2932"/>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04" name="Object 520"/>
            <p:cNvGraphicFramePr>
              <a:graphicFrameLocks noChangeAspect="1"/>
            </p:cNvGraphicFramePr>
            <p:nvPr/>
          </p:nvGraphicFramePr>
          <p:xfrm>
            <a:off x="1247" y="2933"/>
            <a:ext cx="183" cy="226"/>
          </p:xfrm>
          <a:graphic>
            <a:graphicData uri="http://schemas.openxmlformats.org/presentationml/2006/ole">
              <mc:AlternateContent xmlns:mc="http://schemas.openxmlformats.org/markup-compatibility/2006">
                <mc:Choice xmlns:v="urn:schemas-microsoft-com:vml" Requires="v">
                  <p:oleObj spid="_x0000_s16952" r:id="rId30" imgW="164957" imgH="203024" progId="Equation.DSMT4">
                    <p:embed/>
                  </p:oleObj>
                </mc:Choice>
                <mc:Fallback>
                  <p:oleObj r:id="rId30" imgW="164957" imgH="203024" progId="Equation.DSMT4">
                    <p:embed/>
                    <p:pic>
                      <p:nvPicPr>
                        <p:cNvPr id="0" name="Object 5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7" y="2933"/>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05" name="Object 521"/>
            <p:cNvGraphicFramePr>
              <a:graphicFrameLocks noChangeAspect="1"/>
            </p:cNvGraphicFramePr>
            <p:nvPr/>
          </p:nvGraphicFramePr>
          <p:xfrm>
            <a:off x="1746" y="2932"/>
            <a:ext cx="204" cy="191"/>
          </p:xfrm>
          <a:graphic>
            <a:graphicData uri="http://schemas.openxmlformats.org/presentationml/2006/ole">
              <mc:AlternateContent xmlns:mc="http://schemas.openxmlformats.org/markup-compatibility/2006">
                <mc:Choice xmlns:v="urn:schemas-microsoft-com:vml" Requires="v">
                  <p:oleObj spid="_x0000_s16953" r:id="rId31" imgW="152334" imgH="139639" progId="Equation.DSMT4">
                    <p:embed/>
                  </p:oleObj>
                </mc:Choice>
                <mc:Fallback>
                  <p:oleObj r:id="rId31" imgW="152334" imgH="139639" progId="Equation.DSMT4">
                    <p:embed/>
                    <p:pic>
                      <p:nvPicPr>
                        <p:cNvPr id="0" name="Object 5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2932"/>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06" name="Object 522"/>
            <p:cNvGraphicFramePr>
              <a:graphicFrameLocks noChangeAspect="1"/>
            </p:cNvGraphicFramePr>
            <p:nvPr/>
          </p:nvGraphicFramePr>
          <p:xfrm>
            <a:off x="1972" y="2933"/>
            <a:ext cx="183" cy="226"/>
          </p:xfrm>
          <a:graphic>
            <a:graphicData uri="http://schemas.openxmlformats.org/presentationml/2006/ole">
              <mc:AlternateContent xmlns:mc="http://schemas.openxmlformats.org/markup-compatibility/2006">
                <mc:Choice xmlns:v="urn:schemas-microsoft-com:vml" Requires="v">
                  <p:oleObj spid="_x0000_s16954" r:id="rId32" imgW="164957" imgH="203024" progId="Equation.DSMT4">
                    <p:embed/>
                  </p:oleObj>
                </mc:Choice>
                <mc:Fallback>
                  <p:oleObj r:id="rId32" imgW="164957" imgH="203024" progId="Equation.DSMT4">
                    <p:embed/>
                    <p:pic>
                      <p:nvPicPr>
                        <p:cNvPr id="0" name="Object 5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2" y="2933"/>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07" name="Object 523"/>
            <p:cNvGraphicFramePr>
              <a:graphicFrameLocks noChangeAspect="1"/>
            </p:cNvGraphicFramePr>
            <p:nvPr/>
          </p:nvGraphicFramePr>
          <p:xfrm>
            <a:off x="3243" y="2932"/>
            <a:ext cx="204" cy="191"/>
          </p:xfrm>
          <a:graphic>
            <a:graphicData uri="http://schemas.openxmlformats.org/presentationml/2006/ole">
              <mc:AlternateContent xmlns:mc="http://schemas.openxmlformats.org/markup-compatibility/2006">
                <mc:Choice xmlns:v="urn:schemas-microsoft-com:vml" Requires="v">
                  <p:oleObj spid="_x0000_s16955" r:id="rId33" imgW="152334" imgH="139639" progId="Equation.DSMT4">
                    <p:embed/>
                  </p:oleObj>
                </mc:Choice>
                <mc:Fallback>
                  <p:oleObj r:id="rId33" imgW="152334" imgH="139639" progId="Equation.DSMT4">
                    <p:embed/>
                    <p:pic>
                      <p:nvPicPr>
                        <p:cNvPr id="0" name="Object 5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2932"/>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08" name="Object 524"/>
            <p:cNvGraphicFramePr>
              <a:graphicFrameLocks noChangeAspect="1"/>
            </p:cNvGraphicFramePr>
            <p:nvPr/>
          </p:nvGraphicFramePr>
          <p:xfrm>
            <a:off x="3470" y="2933"/>
            <a:ext cx="183" cy="226"/>
          </p:xfrm>
          <a:graphic>
            <a:graphicData uri="http://schemas.openxmlformats.org/presentationml/2006/ole">
              <mc:AlternateContent xmlns:mc="http://schemas.openxmlformats.org/markup-compatibility/2006">
                <mc:Choice xmlns:v="urn:schemas-microsoft-com:vml" Requires="v">
                  <p:oleObj spid="_x0000_s16956" r:id="rId34" imgW="164957" imgH="203024" progId="Equation.DSMT4">
                    <p:embed/>
                  </p:oleObj>
                </mc:Choice>
                <mc:Fallback>
                  <p:oleObj r:id="rId34" imgW="164957" imgH="203024" progId="Equation.DSMT4">
                    <p:embed/>
                    <p:pic>
                      <p:nvPicPr>
                        <p:cNvPr id="0" name="Object 5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0" y="2933"/>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09" name="Object 525"/>
            <p:cNvGraphicFramePr>
              <a:graphicFrameLocks noChangeAspect="1"/>
            </p:cNvGraphicFramePr>
            <p:nvPr/>
          </p:nvGraphicFramePr>
          <p:xfrm>
            <a:off x="4763" y="2968"/>
            <a:ext cx="204" cy="191"/>
          </p:xfrm>
          <a:graphic>
            <a:graphicData uri="http://schemas.openxmlformats.org/presentationml/2006/ole">
              <mc:AlternateContent xmlns:mc="http://schemas.openxmlformats.org/markup-compatibility/2006">
                <mc:Choice xmlns:v="urn:schemas-microsoft-com:vml" Requires="v">
                  <p:oleObj spid="_x0000_s16957" r:id="rId35" imgW="152334" imgH="139639" progId="Equation.DSMT4">
                    <p:embed/>
                  </p:oleObj>
                </mc:Choice>
                <mc:Fallback>
                  <p:oleObj r:id="rId35" imgW="152334" imgH="139639" progId="Equation.DSMT4">
                    <p:embed/>
                    <p:pic>
                      <p:nvPicPr>
                        <p:cNvPr id="0" name="Object 5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2968"/>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10" name="Object 526"/>
            <p:cNvGraphicFramePr>
              <a:graphicFrameLocks noChangeAspect="1"/>
            </p:cNvGraphicFramePr>
            <p:nvPr/>
          </p:nvGraphicFramePr>
          <p:xfrm>
            <a:off x="4967" y="2932"/>
            <a:ext cx="183" cy="226"/>
          </p:xfrm>
          <a:graphic>
            <a:graphicData uri="http://schemas.openxmlformats.org/presentationml/2006/ole">
              <mc:AlternateContent xmlns:mc="http://schemas.openxmlformats.org/markup-compatibility/2006">
                <mc:Choice xmlns:v="urn:schemas-microsoft-com:vml" Requires="v">
                  <p:oleObj spid="_x0000_s16958" r:id="rId36" imgW="164957" imgH="203024" progId="Equation.DSMT4">
                    <p:embed/>
                  </p:oleObj>
                </mc:Choice>
                <mc:Fallback>
                  <p:oleObj r:id="rId36" imgW="164957" imgH="203024" progId="Equation.DSMT4">
                    <p:embed/>
                    <p:pic>
                      <p:nvPicPr>
                        <p:cNvPr id="0" name="Object 5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7" y="2932"/>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16" name="Object 532"/>
            <p:cNvGraphicFramePr>
              <a:graphicFrameLocks noChangeAspect="1"/>
            </p:cNvGraphicFramePr>
            <p:nvPr/>
          </p:nvGraphicFramePr>
          <p:xfrm>
            <a:off x="975" y="3421"/>
            <a:ext cx="204" cy="191"/>
          </p:xfrm>
          <a:graphic>
            <a:graphicData uri="http://schemas.openxmlformats.org/presentationml/2006/ole">
              <mc:AlternateContent xmlns:mc="http://schemas.openxmlformats.org/markup-compatibility/2006">
                <mc:Choice xmlns:v="urn:schemas-microsoft-com:vml" Requires="v">
                  <p:oleObj spid="_x0000_s16959" r:id="rId37" imgW="152334" imgH="139639" progId="Equation.DSMT4">
                    <p:embed/>
                  </p:oleObj>
                </mc:Choice>
                <mc:Fallback>
                  <p:oleObj r:id="rId37" imgW="152334" imgH="139639" progId="Equation.DSMT4">
                    <p:embed/>
                    <p:pic>
                      <p:nvPicPr>
                        <p:cNvPr id="0" name="Object 5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3421"/>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17" name="Object 533"/>
            <p:cNvGraphicFramePr>
              <a:graphicFrameLocks noChangeAspect="1"/>
            </p:cNvGraphicFramePr>
            <p:nvPr/>
          </p:nvGraphicFramePr>
          <p:xfrm>
            <a:off x="1246" y="3385"/>
            <a:ext cx="183" cy="226"/>
          </p:xfrm>
          <a:graphic>
            <a:graphicData uri="http://schemas.openxmlformats.org/presentationml/2006/ole">
              <mc:AlternateContent xmlns:mc="http://schemas.openxmlformats.org/markup-compatibility/2006">
                <mc:Choice xmlns:v="urn:schemas-microsoft-com:vml" Requires="v">
                  <p:oleObj spid="_x0000_s16960" r:id="rId38" imgW="164957" imgH="203024" progId="Equation.DSMT4">
                    <p:embed/>
                  </p:oleObj>
                </mc:Choice>
                <mc:Fallback>
                  <p:oleObj r:id="rId38" imgW="164957" imgH="203024" progId="Equation.DSMT4">
                    <p:embed/>
                    <p:pic>
                      <p:nvPicPr>
                        <p:cNvPr id="0" name="Object 5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6" y="3385"/>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18" name="Object 534"/>
            <p:cNvGraphicFramePr>
              <a:graphicFrameLocks noChangeAspect="1"/>
            </p:cNvGraphicFramePr>
            <p:nvPr/>
          </p:nvGraphicFramePr>
          <p:xfrm>
            <a:off x="1746" y="3431"/>
            <a:ext cx="204" cy="191"/>
          </p:xfrm>
          <a:graphic>
            <a:graphicData uri="http://schemas.openxmlformats.org/presentationml/2006/ole">
              <mc:AlternateContent xmlns:mc="http://schemas.openxmlformats.org/markup-compatibility/2006">
                <mc:Choice xmlns:v="urn:schemas-microsoft-com:vml" Requires="v">
                  <p:oleObj spid="_x0000_s16961" r:id="rId39" imgW="152334" imgH="139639" progId="Equation.DSMT4">
                    <p:embed/>
                  </p:oleObj>
                </mc:Choice>
                <mc:Fallback>
                  <p:oleObj r:id="rId39" imgW="152334" imgH="139639" progId="Equation.DSMT4">
                    <p:embed/>
                    <p:pic>
                      <p:nvPicPr>
                        <p:cNvPr id="0" name="Object 5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3431"/>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19" name="Object 535"/>
            <p:cNvGraphicFramePr>
              <a:graphicFrameLocks noChangeAspect="1"/>
            </p:cNvGraphicFramePr>
            <p:nvPr/>
          </p:nvGraphicFramePr>
          <p:xfrm>
            <a:off x="1973" y="3386"/>
            <a:ext cx="183" cy="226"/>
          </p:xfrm>
          <a:graphic>
            <a:graphicData uri="http://schemas.openxmlformats.org/presentationml/2006/ole">
              <mc:AlternateContent xmlns:mc="http://schemas.openxmlformats.org/markup-compatibility/2006">
                <mc:Choice xmlns:v="urn:schemas-microsoft-com:vml" Requires="v">
                  <p:oleObj spid="_x0000_s16962" r:id="rId40" imgW="164957" imgH="203024" progId="Equation.DSMT4">
                    <p:embed/>
                  </p:oleObj>
                </mc:Choice>
                <mc:Fallback>
                  <p:oleObj r:id="rId40" imgW="164957" imgH="203024" progId="Equation.DSMT4">
                    <p:embed/>
                    <p:pic>
                      <p:nvPicPr>
                        <p:cNvPr id="0" name="Object 5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 y="3386"/>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20" name="Object 536"/>
            <p:cNvGraphicFramePr>
              <a:graphicFrameLocks noChangeAspect="1"/>
            </p:cNvGraphicFramePr>
            <p:nvPr/>
          </p:nvGraphicFramePr>
          <p:xfrm>
            <a:off x="3243" y="3431"/>
            <a:ext cx="204" cy="191"/>
          </p:xfrm>
          <a:graphic>
            <a:graphicData uri="http://schemas.openxmlformats.org/presentationml/2006/ole">
              <mc:AlternateContent xmlns:mc="http://schemas.openxmlformats.org/markup-compatibility/2006">
                <mc:Choice xmlns:v="urn:schemas-microsoft-com:vml" Requires="v">
                  <p:oleObj spid="_x0000_s16963" r:id="rId41" imgW="152334" imgH="139639" progId="Equation.DSMT4">
                    <p:embed/>
                  </p:oleObj>
                </mc:Choice>
                <mc:Fallback>
                  <p:oleObj r:id="rId41" imgW="152334" imgH="139639" progId="Equation.DSMT4">
                    <p:embed/>
                    <p:pic>
                      <p:nvPicPr>
                        <p:cNvPr id="0" name="Object 5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3431"/>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21" name="Object 537"/>
            <p:cNvGraphicFramePr>
              <a:graphicFrameLocks noChangeAspect="1"/>
            </p:cNvGraphicFramePr>
            <p:nvPr/>
          </p:nvGraphicFramePr>
          <p:xfrm>
            <a:off x="3514" y="3385"/>
            <a:ext cx="183" cy="226"/>
          </p:xfrm>
          <a:graphic>
            <a:graphicData uri="http://schemas.openxmlformats.org/presentationml/2006/ole">
              <mc:AlternateContent xmlns:mc="http://schemas.openxmlformats.org/markup-compatibility/2006">
                <mc:Choice xmlns:v="urn:schemas-microsoft-com:vml" Requires="v">
                  <p:oleObj spid="_x0000_s16964" r:id="rId42" imgW="164957" imgH="203024" progId="Equation.DSMT4">
                    <p:embed/>
                  </p:oleObj>
                </mc:Choice>
                <mc:Fallback>
                  <p:oleObj r:id="rId42" imgW="164957" imgH="203024" progId="Equation.DSMT4">
                    <p:embed/>
                    <p:pic>
                      <p:nvPicPr>
                        <p:cNvPr id="0" name="Object 5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4" y="3385"/>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22" name="Object 538"/>
            <p:cNvGraphicFramePr>
              <a:graphicFrameLocks noChangeAspect="1"/>
            </p:cNvGraphicFramePr>
            <p:nvPr/>
          </p:nvGraphicFramePr>
          <p:xfrm>
            <a:off x="4763" y="3431"/>
            <a:ext cx="204" cy="191"/>
          </p:xfrm>
          <a:graphic>
            <a:graphicData uri="http://schemas.openxmlformats.org/presentationml/2006/ole">
              <mc:AlternateContent xmlns:mc="http://schemas.openxmlformats.org/markup-compatibility/2006">
                <mc:Choice xmlns:v="urn:schemas-microsoft-com:vml" Requires="v">
                  <p:oleObj spid="_x0000_s16965" r:id="rId43" imgW="152334" imgH="139639" progId="Equation.DSMT4">
                    <p:embed/>
                  </p:oleObj>
                </mc:Choice>
                <mc:Fallback>
                  <p:oleObj r:id="rId43" imgW="152334" imgH="139639" progId="Equation.DSMT4">
                    <p:embed/>
                    <p:pic>
                      <p:nvPicPr>
                        <p:cNvPr id="0" name="Object 5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3431"/>
                          <a:ext cx="204"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23" name="Object 539"/>
            <p:cNvGraphicFramePr>
              <a:graphicFrameLocks noChangeAspect="1"/>
            </p:cNvGraphicFramePr>
            <p:nvPr/>
          </p:nvGraphicFramePr>
          <p:xfrm>
            <a:off x="5012" y="3385"/>
            <a:ext cx="183" cy="226"/>
          </p:xfrm>
          <a:graphic>
            <a:graphicData uri="http://schemas.openxmlformats.org/presentationml/2006/ole">
              <mc:AlternateContent xmlns:mc="http://schemas.openxmlformats.org/markup-compatibility/2006">
                <mc:Choice xmlns:v="urn:schemas-microsoft-com:vml" Requires="v">
                  <p:oleObj spid="_x0000_s16966" r:id="rId44" imgW="164957" imgH="203024" progId="Equation.DSMT4">
                    <p:embed/>
                  </p:oleObj>
                </mc:Choice>
                <mc:Fallback>
                  <p:oleObj r:id="rId44" imgW="164957" imgH="203024" progId="Equation.DSMT4">
                    <p:embed/>
                    <p:pic>
                      <p:nvPicPr>
                        <p:cNvPr id="0" name="Object 5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2" y="3385"/>
                          <a:ext cx="18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16925"/>
                                        </p:tgtEl>
                                        <p:attrNameLst>
                                          <p:attrName>style.visibility</p:attrName>
                                        </p:attrNameLst>
                                      </p:cBhvr>
                                      <p:to>
                                        <p:strVal val="visible"/>
                                      </p:to>
                                    </p:set>
                                    <p:anim calcmode="lin" valueType="num">
                                      <p:cBhvr>
                                        <p:cTn id="7" dur="1000" fill="hold"/>
                                        <p:tgtEl>
                                          <p:spTgt spid="16925"/>
                                        </p:tgtEl>
                                        <p:attrNameLst>
                                          <p:attrName>ppt_x</p:attrName>
                                        </p:attrNameLst>
                                      </p:cBhvr>
                                      <p:tavLst>
                                        <p:tav tm="0">
                                          <p:val>
                                            <p:strVal val="#ppt_x-.2"/>
                                          </p:val>
                                        </p:tav>
                                        <p:tav tm="100000">
                                          <p:val>
                                            <p:strVal val="#ppt_x"/>
                                          </p:val>
                                        </p:tav>
                                      </p:tavLst>
                                    </p:anim>
                                    <p:anim calcmode="lin" valueType="num">
                                      <p:cBhvr>
                                        <p:cTn id="8" dur="1000" fill="hold"/>
                                        <p:tgtEl>
                                          <p:spTgt spid="1692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92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6926"/>
                                        </p:tgtEl>
                                        <p:attrNameLst>
                                          <p:attrName>style.visibility</p:attrName>
                                        </p:attrNameLst>
                                      </p:cBhvr>
                                      <p:to>
                                        <p:strVal val="visible"/>
                                      </p:to>
                                    </p:set>
                                    <p:animEffect transition="in" filter="fade">
                                      <p:cBhvr>
                                        <p:cTn id="14" dur="1000"/>
                                        <p:tgtEl>
                                          <p:spTgt spid="16926"/>
                                        </p:tgtEl>
                                      </p:cBhvr>
                                    </p:animEffect>
                                    <p:anim calcmode="lin" valueType="num">
                                      <p:cBhvr>
                                        <p:cTn id="15" dur="1000" fill="hold"/>
                                        <p:tgtEl>
                                          <p:spTgt spid="16926"/>
                                        </p:tgtEl>
                                        <p:attrNameLst>
                                          <p:attrName>ppt_x</p:attrName>
                                        </p:attrNameLst>
                                      </p:cBhvr>
                                      <p:tavLst>
                                        <p:tav tm="0">
                                          <p:val>
                                            <p:strVal val="#ppt_x"/>
                                          </p:val>
                                        </p:tav>
                                        <p:tav tm="100000">
                                          <p:val>
                                            <p:strVal val="#ppt_x"/>
                                          </p:val>
                                        </p:tav>
                                      </p:tavLst>
                                    </p:anim>
                                    <p:anim calcmode="lin" valueType="num">
                                      <p:cBhvr>
                                        <p:cTn id="16" dur="1000" fill="hold"/>
                                        <p:tgtEl>
                                          <p:spTgt spid="169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5"/>
          <p:cNvSpPr>
            <a:spLocks noChangeArrowheads="1"/>
          </p:cNvSpPr>
          <p:nvPr/>
        </p:nvSpPr>
        <p:spPr bwMode="auto">
          <a:xfrm>
            <a:off x="323850" y="404813"/>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例如，对于前面考察的工厂合理利用留成利润的例子，措施层层次单排序权值的计算如表</a:t>
            </a:r>
            <a:r>
              <a:rPr lang="en-US" altLang="zh-CN">
                <a:cs typeface="Times New Roman" pitchFamily="18" charset="0"/>
              </a:rPr>
              <a:t>8.12</a:t>
            </a:r>
            <a:r>
              <a:rPr lang="zh-CN" altLang="en-US">
                <a:cs typeface="Times New Roman" pitchFamily="18" charset="0"/>
              </a:rPr>
              <a:t>所示。</a:t>
            </a:r>
          </a:p>
        </p:txBody>
      </p:sp>
      <p:graphicFrame>
        <p:nvGraphicFramePr>
          <p:cNvPr id="87251" name="Group 211"/>
          <p:cNvGraphicFramePr>
            <a:graphicFrameLocks noGrp="1"/>
          </p:cNvGraphicFramePr>
          <p:nvPr/>
        </p:nvGraphicFramePr>
        <p:xfrm>
          <a:off x="539750" y="1268413"/>
          <a:ext cx="7416800" cy="1873250"/>
        </p:xfrm>
        <a:graphic>
          <a:graphicData uri="http://schemas.openxmlformats.org/drawingml/2006/table">
            <a:tbl>
              <a:tblPr/>
              <a:tblGrid>
                <a:gridCol w="1074738"/>
                <a:gridCol w="1457325"/>
                <a:gridCol w="1628775"/>
                <a:gridCol w="1627187"/>
                <a:gridCol w="1628775"/>
              </a:tblGrid>
              <a:tr h="342900">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层</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endParaRPr kumimoji="0" lang="en-US" altLang="zh-CN" sz="16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层</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层</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的总排序权值</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3825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0.637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0.258</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0.75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0.667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0.251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0.25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0.167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0.333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0.218</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16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0.833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0.531</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
        <p:nvSpPr>
          <p:cNvPr id="87253" name="Rectangle 213"/>
          <p:cNvSpPr>
            <a:spLocks noChangeArrowheads="1"/>
          </p:cNvSpPr>
          <p:nvPr/>
        </p:nvSpPr>
        <p:spPr bwMode="auto">
          <a:xfrm>
            <a:off x="468313" y="3429000"/>
            <a:ext cx="80645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对层次总排序也需作一致性检验，检验仍象层次总排序那样由高层到低层逐层进行。这是因为虽然各层次均已经过层次单排序的一致性检验，各成对比较判断矩阵都已具有较为满意的一致性。但当综合考察时，各层次的非一致性仍有可能积累起来，引起最终分析结果较严重的非一致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additive="base">
                                        <p:cTn id="7" dur="500" fill="hold"/>
                                        <p:tgtEl>
                                          <p:spTgt spid="87045"/>
                                        </p:tgtEl>
                                        <p:attrNameLst>
                                          <p:attrName>ppt_x</p:attrName>
                                        </p:attrNameLst>
                                      </p:cBhvr>
                                      <p:tavLst>
                                        <p:tav tm="0">
                                          <p:val>
                                            <p:strVal val="0-#ppt_w/2"/>
                                          </p:val>
                                        </p:tav>
                                        <p:tav tm="100000">
                                          <p:val>
                                            <p:strVal val="#ppt_x"/>
                                          </p:val>
                                        </p:tav>
                                      </p:tavLst>
                                    </p:anim>
                                    <p:anim calcmode="lin" valueType="num">
                                      <p:cBhvr additive="base">
                                        <p:cTn id="8" dur="500" fill="hold"/>
                                        <p:tgtEl>
                                          <p:spTgt spid="870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7251"/>
                                        </p:tgtEl>
                                        <p:attrNameLst>
                                          <p:attrName>style.visibility</p:attrName>
                                        </p:attrNameLst>
                                      </p:cBhvr>
                                      <p:to>
                                        <p:strVal val="visible"/>
                                      </p:to>
                                    </p:set>
                                    <p:anim calcmode="lin" valueType="num">
                                      <p:cBhvr additive="base">
                                        <p:cTn id="13" dur="500" fill="hold"/>
                                        <p:tgtEl>
                                          <p:spTgt spid="87251"/>
                                        </p:tgtEl>
                                        <p:attrNameLst>
                                          <p:attrName>ppt_x</p:attrName>
                                        </p:attrNameLst>
                                      </p:cBhvr>
                                      <p:tavLst>
                                        <p:tav tm="0">
                                          <p:val>
                                            <p:strVal val="0-#ppt_w/2"/>
                                          </p:val>
                                        </p:tav>
                                        <p:tav tm="100000">
                                          <p:val>
                                            <p:strVal val="#ppt_x"/>
                                          </p:val>
                                        </p:tav>
                                      </p:tavLst>
                                    </p:anim>
                                    <p:anim calcmode="lin" valueType="num">
                                      <p:cBhvr additive="base">
                                        <p:cTn id="14" dur="500" fill="hold"/>
                                        <p:tgtEl>
                                          <p:spTgt spid="8725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253"/>
                                        </p:tgtEl>
                                        <p:attrNameLst>
                                          <p:attrName>style.visibility</p:attrName>
                                        </p:attrNameLst>
                                      </p:cBhvr>
                                      <p:to>
                                        <p:strVal val="visible"/>
                                      </p:to>
                                    </p:set>
                                    <p:anim calcmode="lin" valueType="num">
                                      <p:cBhvr additive="base">
                                        <p:cTn id="19" dur="500" fill="hold"/>
                                        <p:tgtEl>
                                          <p:spTgt spid="87253"/>
                                        </p:tgtEl>
                                        <p:attrNameLst>
                                          <p:attrName>ppt_x</p:attrName>
                                        </p:attrNameLst>
                                      </p:cBhvr>
                                      <p:tavLst>
                                        <p:tav tm="0">
                                          <p:val>
                                            <p:strVal val="#ppt_x"/>
                                          </p:val>
                                        </p:tav>
                                        <p:tav tm="100000">
                                          <p:val>
                                            <p:strVal val="#ppt_x"/>
                                          </p:val>
                                        </p:tav>
                                      </p:tavLst>
                                    </p:anim>
                                    <p:anim calcmode="lin" valueType="num">
                                      <p:cBhvr additive="base">
                                        <p:cTn id="20" dur="500" fill="hold"/>
                                        <p:tgtEl>
                                          <p:spTgt spid="87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p:bldP spid="8725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5"/>
          <p:cNvSpPr>
            <a:spLocks noChangeArrowheads="1"/>
          </p:cNvSpPr>
          <p:nvPr/>
        </p:nvSpPr>
        <p:spPr bwMode="auto">
          <a:xfrm>
            <a:off x="395288" y="557213"/>
            <a:ext cx="83534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设</a:t>
            </a:r>
            <a:r>
              <a:rPr lang="en-US" altLang="zh-CN" i="1">
                <a:cs typeface="Times New Roman" pitchFamily="18" charset="0"/>
              </a:rPr>
              <a:t>B</a:t>
            </a:r>
            <a:r>
              <a:rPr lang="zh-CN" altLang="en-US">
                <a:cs typeface="Times New Roman" pitchFamily="18" charset="0"/>
              </a:rPr>
              <a:t>层中与</a:t>
            </a:r>
            <a:r>
              <a:rPr lang="en-US" altLang="zh-CN" i="1">
                <a:cs typeface="Times New Roman" pitchFamily="18" charset="0"/>
              </a:rPr>
              <a:t>A</a:t>
            </a:r>
            <a:r>
              <a:rPr lang="en-US" altLang="zh-CN" i="1" baseline="-30000">
                <a:cs typeface="Times New Roman" pitchFamily="18" charset="0"/>
              </a:rPr>
              <a:t>j</a:t>
            </a:r>
            <a:r>
              <a:rPr lang="zh-CN" altLang="en-US">
                <a:cs typeface="Times New Roman" pitchFamily="18" charset="0"/>
              </a:rPr>
              <a:t>相关的因素的成对比较判断矩阵在单排序中经一致性检验，求得单排序一致性指标为</a:t>
            </a:r>
            <a:r>
              <a:rPr lang="en-US" altLang="zh-CN" i="1">
                <a:cs typeface="Times New Roman" pitchFamily="18" charset="0"/>
              </a:rPr>
              <a:t>CI</a:t>
            </a:r>
            <a:r>
              <a:rPr lang="en-US" altLang="zh-CN">
                <a:cs typeface="Times New Roman" pitchFamily="18" charset="0"/>
              </a:rPr>
              <a:t>(</a:t>
            </a:r>
            <a:r>
              <a:rPr lang="en-US" altLang="zh-CN" i="1">
                <a:cs typeface="Times New Roman" pitchFamily="18" charset="0"/>
              </a:rPr>
              <a:t>j</a:t>
            </a:r>
            <a:r>
              <a:rPr lang="en-US" altLang="zh-CN">
                <a:cs typeface="Times New Roman" pitchFamily="18" charset="0"/>
              </a:rPr>
              <a:t>)</a:t>
            </a:r>
            <a:r>
              <a:rPr lang="zh-CN" altLang="en-US">
                <a:cs typeface="Times New Roman" pitchFamily="18" charset="0"/>
              </a:rPr>
              <a:t>，</a:t>
            </a:r>
            <a:r>
              <a:rPr lang="en-US" altLang="zh-CN">
                <a:cs typeface="Times New Roman" pitchFamily="18" charset="0"/>
              </a:rPr>
              <a:t>(</a:t>
            </a:r>
            <a:r>
              <a:rPr lang="en-US" altLang="zh-CN" i="1">
                <a:cs typeface="Times New Roman" pitchFamily="18" charset="0"/>
              </a:rPr>
              <a:t>j</a:t>
            </a:r>
            <a:r>
              <a:rPr lang="en-US" altLang="zh-CN">
                <a:cs typeface="Times New Roman" pitchFamily="18" charset="0"/>
              </a:rPr>
              <a:t> =1,…,</a:t>
            </a:r>
            <a:r>
              <a:rPr lang="en-US" altLang="zh-CN" i="1">
                <a:cs typeface="Times New Roman" pitchFamily="18" charset="0"/>
              </a:rPr>
              <a:t>m</a:t>
            </a:r>
            <a:r>
              <a:rPr lang="en-US" altLang="zh-CN">
                <a:cs typeface="Times New Roman" pitchFamily="18" charset="0"/>
              </a:rPr>
              <a:t>)</a:t>
            </a:r>
            <a:r>
              <a:rPr lang="zh-CN" altLang="en-US">
                <a:cs typeface="Times New Roman" pitchFamily="18" charset="0"/>
              </a:rPr>
              <a:t>，相应的平均随机一致性指标为</a:t>
            </a:r>
            <a:r>
              <a:rPr lang="en-US" altLang="zh-CN" i="1">
                <a:cs typeface="Times New Roman" pitchFamily="18" charset="0"/>
              </a:rPr>
              <a:t>RI</a:t>
            </a:r>
            <a:r>
              <a:rPr lang="en-US" altLang="zh-CN">
                <a:cs typeface="Times New Roman" pitchFamily="18" charset="0"/>
              </a:rPr>
              <a:t>(</a:t>
            </a:r>
            <a:r>
              <a:rPr lang="en-US" altLang="zh-CN" i="1">
                <a:cs typeface="Times New Roman" pitchFamily="18" charset="0"/>
              </a:rPr>
              <a:t>j</a:t>
            </a:r>
            <a:r>
              <a:rPr lang="en-US" altLang="zh-CN">
                <a:cs typeface="Times New Roman" pitchFamily="18" charset="0"/>
              </a:rPr>
              <a:t>) (</a:t>
            </a:r>
            <a:r>
              <a:rPr lang="en-US" altLang="zh-CN" i="1">
                <a:cs typeface="Times New Roman" pitchFamily="18" charset="0"/>
              </a:rPr>
              <a:t>CI</a:t>
            </a:r>
            <a:r>
              <a:rPr lang="en-US" altLang="zh-CN">
                <a:cs typeface="Times New Roman" pitchFamily="18" charset="0"/>
              </a:rPr>
              <a:t>(</a:t>
            </a:r>
            <a:r>
              <a:rPr lang="en-US" altLang="zh-CN" i="1">
                <a:cs typeface="Times New Roman" pitchFamily="18" charset="0"/>
              </a:rPr>
              <a:t>j</a:t>
            </a:r>
            <a:r>
              <a:rPr lang="en-US" altLang="zh-CN">
                <a:cs typeface="Times New Roman" pitchFamily="18" charset="0"/>
              </a:rPr>
              <a:t>)</a:t>
            </a:r>
            <a:r>
              <a:rPr lang="zh-CN" altLang="en-US">
                <a:cs typeface="Times New Roman" pitchFamily="18" charset="0"/>
              </a:rPr>
              <a:t>、</a:t>
            </a:r>
            <a:r>
              <a:rPr lang="en-US" altLang="zh-CN" i="1">
                <a:cs typeface="Times New Roman" pitchFamily="18" charset="0"/>
              </a:rPr>
              <a:t>RI</a:t>
            </a:r>
            <a:r>
              <a:rPr lang="en-US" altLang="zh-CN">
                <a:cs typeface="Times New Roman" pitchFamily="18" charset="0"/>
              </a:rPr>
              <a:t>(</a:t>
            </a:r>
            <a:r>
              <a:rPr lang="en-US" altLang="zh-CN" i="1">
                <a:cs typeface="Times New Roman" pitchFamily="18" charset="0"/>
              </a:rPr>
              <a:t>j</a:t>
            </a:r>
            <a:r>
              <a:rPr lang="en-US" altLang="zh-CN">
                <a:cs typeface="Times New Roman" pitchFamily="18" charset="0"/>
              </a:rPr>
              <a:t>)</a:t>
            </a:r>
            <a:r>
              <a:rPr lang="zh-CN" altLang="en-US">
                <a:cs typeface="Times New Roman" pitchFamily="18" charset="0"/>
              </a:rPr>
              <a:t>已在层次单排序时求得</a:t>
            </a:r>
            <a:r>
              <a:rPr lang="en-US" altLang="zh-CN">
                <a:cs typeface="Times New Roman" pitchFamily="18" charset="0"/>
              </a:rPr>
              <a:t>)</a:t>
            </a:r>
            <a:r>
              <a:rPr lang="zh-CN" altLang="en-US">
                <a:cs typeface="Times New Roman" pitchFamily="18" charset="0"/>
              </a:rPr>
              <a:t>，则</a:t>
            </a:r>
            <a:r>
              <a:rPr lang="en-US" altLang="zh-CN">
                <a:cs typeface="Times New Roman" pitchFamily="18" charset="0"/>
              </a:rPr>
              <a:t>B</a:t>
            </a:r>
            <a:r>
              <a:rPr lang="zh-CN" altLang="en-US">
                <a:cs typeface="Times New Roman" pitchFamily="18" charset="0"/>
              </a:rPr>
              <a:t>层总排序随机一致性比率为</a:t>
            </a:r>
          </a:p>
        </p:txBody>
      </p:sp>
      <p:sp>
        <p:nvSpPr>
          <p:cNvPr id="88073" name="Rectangle 9"/>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74" name="Group 10"/>
          <p:cNvGrpSpPr>
            <a:grpSpLocks/>
          </p:cNvGrpSpPr>
          <p:nvPr/>
        </p:nvGrpSpPr>
        <p:grpSpPr bwMode="auto">
          <a:xfrm>
            <a:off x="1323975" y="1628775"/>
            <a:ext cx="2239963" cy="1657350"/>
            <a:chOff x="379" y="1207"/>
            <a:chExt cx="1411" cy="1044"/>
          </a:xfrm>
        </p:grpSpPr>
        <p:sp>
          <p:nvSpPr>
            <p:cNvPr id="88071" name="Rectangle 7"/>
            <p:cNvSpPr>
              <a:spLocks noChangeArrowheads="1"/>
            </p:cNvSpPr>
            <p:nvPr/>
          </p:nvSpPr>
          <p:spPr bwMode="auto">
            <a:xfrm>
              <a:off x="379" y="1592"/>
              <a:ext cx="5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cs typeface="Times New Roman" pitchFamily="18" charset="0"/>
                </a:rPr>
                <a:t>CR</a:t>
              </a:r>
              <a:r>
                <a:rPr lang="en-US" altLang="zh-CN">
                  <a:cs typeface="Times New Roman" pitchFamily="18" charset="0"/>
                </a:rPr>
                <a:t> =</a:t>
              </a:r>
              <a:r>
                <a:rPr lang="en-US" altLang="zh-CN">
                  <a:latin typeface="Arial" charset="0"/>
                </a:rPr>
                <a:t> </a:t>
              </a:r>
            </a:p>
          </p:txBody>
        </p:sp>
        <p:graphicFrame>
          <p:nvGraphicFramePr>
            <p:cNvPr id="88072" name="Object 8"/>
            <p:cNvGraphicFramePr>
              <a:graphicFrameLocks noChangeAspect="1"/>
            </p:cNvGraphicFramePr>
            <p:nvPr/>
          </p:nvGraphicFramePr>
          <p:xfrm>
            <a:off x="884" y="1207"/>
            <a:ext cx="906" cy="1044"/>
          </p:xfrm>
          <a:graphic>
            <a:graphicData uri="http://schemas.openxmlformats.org/presentationml/2006/ole">
              <mc:AlternateContent xmlns:mc="http://schemas.openxmlformats.org/markup-compatibility/2006">
                <mc:Choice xmlns:v="urn:schemas-microsoft-com:vml" Requires="v">
                  <p:oleObj spid="_x0000_s88079" r:id="rId3" imgW="748975" imgH="863225" progId="Equation.DSMT4">
                    <p:embed/>
                  </p:oleObj>
                </mc:Choice>
                <mc:Fallback>
                  <p:oleObj r:id="rId3" imgW="748975" imgH="863225"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1207"/>
                          <a:ext cx="906" cy="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8076" name="Rectangle 12"/>
          <p:cNvSpPr>
            <a:spLocks noChangeArrowheads="1"/>
          </p:cNvSpPr>
          <p:nvPr/>
        </p:nvSpPr>
        <p:spPr bwMode="auto">
          <a:xfrm>
            <a:off x="539750" y="3357563"/>
            <a:ext cx="7085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当</a:t>
            </a:r>
            <a:r>
              <a:rPr lang="en-US" altLang="zh-CN" i="1">
                <a:cs typeface="Times New Roman" pitchFamily="18" charset="0"/>
              </a:rPr>
              <a:t>CR</a:t>
            </a:r>
            <a:r>
              <a:rPr lang="en-US" altLang="zh-CN">
                <a:cs typeface="Times New Roman" pitchFamily="18" charset="0"/>
              </a:rPr>
              <a:t>&lt;0.10 </a:t>
            </a:r>
            <a:r>
              <a:rPr lang="zh-CN" altLang="en-US">
                <a:cs typeface="Times New Roman" pitchFamily="18" charset="0"/>
              </a:rPr>
              <a:t>时，</a:t>
            </a:r>
          </a:p>
          <a:p>
            <a:r>
              <a:rPr lang="zh-CN" altLang="en-US">
                <a:cs typeface="Times New Roman" pitchFamily="18" charset="0"/>
              </a:rPr>
              <a:t>认为层次总排序结果具有较满意的一致性并接受该分析结果。</a:t>
            </a:r>
          </a:p>
        </p:txBody>
      </p:sp>
      <p:sp>
        <p:nvSpPr>
          <p:cNvPr id="88078" name="Rectangle 14"/>
          <p:cNvSpPr>
            <a:spLocks noChangeArrowheads="1"/>
          </p:cNvSpPr>
          <p:nvPr/>
        </p:nvSpPr>
        <p:spPr bwMode="auto">
          <a:xfrm>
            <a:off x="468313" y="4205288"/>
            <a:ext cx="8280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对于表</a:t>
            </a:r>
            <a:r>
              <a:rPr lang="en-US" altLang="zh-CN">
                <a:cs typeface="Times New Roman" pitchFamily="18" charset="0"/>
              </a:rPr>
              <a:t>8.11</a:t>
            </a:r>
            <a:r>
              <a:rPr lang="zh-CN" altLang="en-US">
                <a:cs typeface="Times New Roman" pitchFamily="18" charset="0"/>
              </a:rPr>
              <a:t>中的</a:t>
            </a:r>
            <a:r>
              <a:rPr lang="en-US" altLang="zh-CN">
                <a:cs typeface="Times New Roman" pitchFamily="18" charset="0"/>
              </a:rPr>
              <a:t>P</a:t>
            </a:r>
            <a:r>
              <a:rPr lang="zh-CN" altLang="en-US">
                <a:cs typeface="Times New Roman" pitchFamily="18" charset="0"/>
              </a:rPr>
              <a:t>层总排序，由于</a:t>
            </a:r>
            <a:r>
              <a:rPr lang="en-US" altLang="zh-CN">
                <a:cs typeface="Times New Roman" pitchFamily="18" charset="0"/>
              </a:rPr>
              <a:t>C—P</a:t>
            </a:r>
            <a:r>
              <a:rPr lang="zh-CN" altLang="en-US">
                <a:cs typeface="Times New Roman" pitchFamily="18" charset="0"/>
              </a:rPr>
              <a:t>层间的三个判断矩阵的一致性指标（即</a:t>
            </a:r>
            <a:r>
              <a:rPr lang="en-US" altLang="zh-CN" i="1">
                <a:cs typeface="Times New Roman" pitchFamily="18" charset="0"/>
              </a:rPr>
              <a:t>CI</a:t>
            </a:r>
            <a:r>
              <a:rPr lang="en-US" altLang="zh-CN">
                <a:cs typeface="Times New Roman" pitchFamily="18" charset="0"/>
              </a:rPr>
              <a:t>(</a:t>
            </a:r>
            <a:r>
              <a:rPr lang="en-US" altLang="zh-CN" i="1">
                <a:cs typeface="Times New Roman" pitchFamily="18" charset="0"/>
              </a:rPr>
              <a:t>j</a:t>
            </a:r>
            <a:r>
              <a:rPr lang="en-US" altLang="zh-CN">
                <a:cs typeface="Times New Roman" pitchFamily="18" charset="0"/>
              </a:rPr>
              <a:t>)</a:t>
            </a:r>
            <a:r>
              <a:rPr lang="zh-CN" altLang="en-US">
                <a:cs typeface="Times New Roman" pitchFamily="18" charset="0"/>
              </a:rPr>
              <a:t>，</a:t>
            </a:r>
            <a:r>
              <a:rPr lang="en-US" altLang="zh-CN" i="1">
                <a:cs typeface="Times New Roman" pitchFamily="18" charset="0"/>
              </a:rPr>
              <a:t>j</a:t>
            </a:r>
            <a:r>
              <a:rPr lang="en-US" altLang="zh-CN">
                <a:cs typeface="Times New Roman" pitchFamily="18" charset="0"/>
              </a:rPr>
              <a:t>=1</a:t>
            </a:r>
            <a:r>
              <a:rPr lang="zh-CN" altLang="en-US">
                <a:cs typeface="Times New Roman" pitchFamily="18" charset="0"/>
              </a:rPr>
              <a:t>，</a:t>
            </a:r>
            <a:r>
              <a:rPr lang="en-US" altLang="zh-CN">
                <a:cs typeface="Times New Roman" pitchFamily="18" charset="0"/>
              </a:rPr>
              <a:t>2</a:t>
            </a:r>
            <a:r>
              <a:rPr lang="zh-CN" altLang="en-US">
                <a:cs typeface="Times New Roman" pitchFamily="18" charset="0"/>
              </a:rPr>
              <a:t>，</a:t>
            </a:r>
            <a:r>
              <a:rPr lang="en-US" altLang="zh-CN">
                <a:cs typeface="Times New Roman" pitchFamily="18" charset="0"/>
              </a:rPr>
              <a:t>3</a:t>
            </a:r>
            <a:r>
              <a:rPr lang="zh-CN" altLang="en-US">
                <a:cs typeface="Times New Roman" pitchFamily="18" charset="0"/>
              </a:rPr>
              <a:t>）均为</a:t>
            </a:r>
            <a:r>
              <a:rPr lang="en-US" altLang="zh-CN">
                <a:cs typeface="Times New Roman" pitchFamily="18" charset="0"/>
              </a:rPr>
              <a:t>0</a:t>
            </a:r>
            <a:r>
              <a:rPr lang="zh-CN" altLang="en-US">
                <a:cs typeface="Times New Roman" pitchFamily="18" charset="0"/>
              </a:rPr>
              <a:t>，故</a:t>
            </a:r>
            <a:r>
              <a:rPr lang="en-US" altLang="zh-CN">
                <a:cs typeface="Times New Roman" pitchFamily="18" charset="0"/>
              </a:rPr>
              <a:t>P</a:t>
            </a:r>
            <a:r>
              <a:rPr lang="zh-CN" altLang="en-US">
                <a:cs typeface="Times New Roman" pitchFamily="18" charset="0"/>
              </a:rPr>
              <a:t>层总排序的随机一致性比率</a:t>
            </a:r>
            <a:r>
              <a:rPr lang="en-US" altLang="zh-CN" i="1">
                <a:cs typeface="Times New Roman" pitchFamily="18" charset="0"/>
              </a:rPr>
              <a:t>CR</a:t>
            </a:r>
            <a:r>
              <a:rPr lang="en-US" altLang="zh-CN">
                <a:cs typeface="Times New Roman" pitchFamily="18" charset="0"/>
              </a:rPr>
              <a:t>=0</a:t>
            </a:r>
            <a:r>
              <a:rPr lang="zh-CN" altLang="en-US">
                <a:cs typeface="Times New Roman" pitchFamily="18" charset="0"/>
              </a:rPr>
              <a:t>，接受层次分析结果，将留成利润的</a:t>
            </a:r>
            <a:r>
              <a:rPr lang="en-US" altLang="zh-CN">
                <a:cs typeface="Times New Roman" pitchFamily="18" charset="0"/>
              </a:rPr>
              <a:t>25.1%</a:t>
            </a:r>
            <a:r>
              <a:rPr lang="zh-CN" altLang="en-US">
                <a:cs typeface="Times New Roman" pitchFamily="18" charset="0"/>
              </a:rPr>
              <a:t>用于发奖金，</a:t>
            </a:r>
            <a:r>
              <a:rPr lang="en-US" altLang="zh-CN">
                <a:cs typeface="Times New Roman" pitchFamily="18" charset="0"/>
              </a:rPr>
              <a:t>21.8%</a:t>
            </a:r>
            <a:r>
              <a:rPr lang="zh-CN" altLang="en-US">
                <a:cs typeface="Times New Roman" pitchFamily="18" charset="0"/>
              </a:rPr>
              <a:t>用于扩建福利事业，余下的</a:t>
            </a:r>
            <a:r>
              <a:rPr lang="en-US" altLang="zh-CN">
                <a:cs typeface="Times New Roman" pitchFamily="18" charset="0"/>
              </a:rPr>
              <a:t>53.1%</a:t>
            </a:r>
            <a:r>
              <a:rPr lang="zh-CN" altLang="en-US">
                <a:cs typeface="Times New Roman" pitchFamily="18" charset="0"/>
              </a:rPr>
              <a:t>用于引进新技术新设备。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additive="base">
                                        <p:cTn id="7" dur="500" fill="hold"/>
                                        <p:tgtEl>
                                          <p:spTgt spid="88069"/>
                                        </p:tgtEl>
                                        <p:attrNameLst>
                                          <p:attrName>ppt_x</p:attrName>
                                        </p:attrNameLst>
                                      </p:cBhvr>
                                      <p:tavLst>
                                        <p:tav tm="0">
                                          <p:val>
                                            <p:strVal val="0-#ppt_w/2"/>
                                          </p:val>
                                        </p:tav>
                                        <p:tav tm="100000">
                                          <p:val>
                                            <p:strVal val="#ppt_x"/>
                                          </p:val>
                                        </p:tav>
                                      </p:tavLst>
                                    </p:anim>
                                    <p:anim calcmode="lin" valueType="num">
                                      <p:cBhvr additive="base">
                                        <p:cTn id="8" dur="500" fill="hold"/>
                                        <p:tgtEl>
                                          <p:spTgt spid="880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8074"/>
                                        </p:tgtEl>
                                        <p:attrNameLst>
                                          <p:attrName>style.visibility</p:attrName>
                                        </p:attrNameLst>
                                      </p:cBhvr>
                                      <p:to>
                                        <p:strVal val="visible"/>
                                      </p:to>
                                    </p:set>
                                    <p:anim calcmode="lin" valueType="num">
                                      <p:cBhvr additive="base">
                                        <p:cTn id="13" dur="500" fill="hold"/>
                                        <p:tgtEl>
                                          <p:spTgt spid="88074"/>
                                        </p:tgtEl>
                                        <p:attrNameLst>
                                          <p:attrName>ppt_x</p:attrName>
                                        </p:attrNameLst>
                                      </p:cBhvr>
                                      <p:tavLst>
                                        <p:tav tm="0">
                                          <p:val>
                                            <p:strVal val="0-#ppt_w/2"/>
                                          </p:val>
                                        </p:tav>
                                        <p:tav tm="100000">
                                          <p:val>
                                            <p:strVal val="#ppt_x"/>
                                          </p:val>
                                        </p:tav>
                                      </p:tavLst>
                                    </p:anim>
                                    <p:anim calcmode="lin" valueType="num">
                                      <p:cBhvr additive="base">
                                        <p:cTn id="14" dur="500" fill="hold"/>
                                        <p:tgtEl>
                                          <p:spTgt spid="880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8076"/>
                                        </p:tgtEl>
                                        <p:attrNameLst>
                                          <p:attrName>style.visibility</p:attrName>
                                        </p:attrNameLst>
                                      </p:cBhvr>
                                      <p:to>
                                        <p:strVal val="visible"/>
                                      </p:to>
                                    </p:set>
                                    <p:anim calcmode="lin" valueType="num">
                                      <p:cBhvr additive="base">
                                        <p:cTn id="19" dur="500" fill="hold"/>
                                        <p:tgtEl>
                                          <p:spTgt spid="88076"/>
                                        </p:tgtEl>
                                        <p:attrNameLst>
                                          <p:attrName>ppt_x</p:attrName>
                                        </p:attrNameLst>
                                      </p:cBhvr>
                                      <p:tavLst>
                                        <p:tav tm="0">
                                          <p:val>
                                            <p:strVal val="0-#ppt_w/2"/>
                                          </p:val>
                                        </p:tav>
                                        <p:tav tm="100000">
                                          <p:val>
                                            <p:strVal val="#ppt_x"/>
                                          </p:val>
                                        </p:tav>
                                      </p:tavLst>
                                    </p:anim>
                                    <p:anim calcmode="lin" valueType="num">
                                      <p:cBhvr additive="base">
                                        <p:cTn id="20" dur="500" fill="hold"/>
                                        <p:tgtEl>
                                          <p:spTgt spid="880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88078"/>
                                        </p:tgtEl>
                                        <p:attrNameLst>
                                          <p:attrName>style.visibility</p:attrName>
                                        </p:attrNameLst>
                                      </p:cBhvr>
                                      <p:to>
                                        <p:strVal val="visible"/>
                                      </p:to>
                                    </p:set>
                                    <p:animEffect transition="in" filter="fade">
                                      <p:cBhvr>
                                        <p:cTn id="25" dur="1000"/>
                                        <p:tgtEl>
                                          <p:spTgt spid="88078"/>
                                        </p:tgtEl>
                                      </p:cBhvr>
                                    </p:animEffect>
                                    <p:anim calcmode="lin" valueType="num">
                                      <p:cBhvr>
                                        <p:cTn id="26" dur="1000" fill="hold"/>
                                        <p:tgtEl>
                                          <p:spTgt spid="88078"/>
                                        </p:tgtEl>
                                        <p:attrNameLst>
                                          <p:attrName>ppt_x</p:attrName>
                                        </p:attrNameLst>
                                      </p:cBhvr>
                                      <p:tavLst>
                                        <p:tav tm="0">
                                          <p:val>
                                            <p:strVal val="#ppt_x"/>
                                          </p:val>
                                        </p:tav>
                                        <p:tav tm="100000">
                                          <p:val>
                                            <p:strVal val="#ppt_x"/>
                                          </p:val>
                                        </p:tav>
                                      </p:tavLst>
                                    </p:anim>
                                    <p:anim calcmode="lin" valueType="num">
                                      <p:cBhvr>
                                        <p:cTn id="27" dur="900" decel="100000" fill="hold"/>
                                        <p:tgtEl>
                                          <p:spTgt spid="88078"/>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8807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p:bldP spid="88076" grpId="0"/>
      <p:bldP spid="8807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5"/>
          <p:cNvSpPr>
            <a:spLocks noChangeArrowheads="1"/>
          </p:cNvSpPr>
          <p:nvPr/>
        </p:nvSpPr>
        <p:spPr bwMode="auto">
          <a:xfrm>
            <a:off x="395288" y="333375"/>
            <a:ext cx="529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FF5050"/>
                </a:solidFill>
                <a:cs typeface="Times New Roman" pitchFamily="18" charset="0"/>
              </a:rPr>
              <a:t>二、最大特征根及对应特征向量的近似计算法</a:t>
            </a:r>
          </a:p>
        </p:txBody>
      </p:sp>
      <p:sp>
        <p:nvSpPr>
          <p:cNvPr id="89095" name="Rectangle 7"/>
          <p:cNvSpPr>
            <a:spLocks noChangeArrowheads="1"/>
          </p:cNvSpPr>
          <p:nvPr/>
        </p:nvSpPr>
        <p:spPr bwMode="auto">
          <a:xfrm>
            <a:off x="395288" y="842963"/>
            <a:ext cx="8280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众所周知，求矩阵</a:t>
            </a:r>
            <a:r>
              <a:rPr lang="en-US" altLang="zh-CN">
                <a:cs typeface="Times New Roman" pitchFamily="18" charset="0"/>
              </a:rPr>
              <a:t>A</a:t>
            </a:r>
            <a:r>
              <a:rPr lang="zh-CN" altLang="en-US">
                <a:cs typeface="Times New Roman" pitchFamily="18" charset="0"/>
              </a:rPr>
              <a:t>的特征根与特征向量在</a:t>
            </a:r>
            <a:r>
              <a:rPr lang="en-US" altLang="zh-CN" i="1">
                <a:cs typeface="Times New Roman" pitchFamily="18" charset="0"/>
              </a:rPr>
              <a:t>n</a:t>
            </a:r>
            <a:r>
              <a:rPr lang="zh-CN" altLang="en-US">
                <a:cs typeface="Times New Roman" pitchFamily="18" charset="0"/>
              </a:rPr>
              <a:t>较大时是非常麻烦的，需要求解高次代数方程及高阶线性方程组。由于判断矩阵中</a:t>
            </a:r>
            <a:r>
              <a:rPr lang="en-US" altLang="zh-CN" i="1">
                <a:cs typeface="Times New Roman" pitchFamily="18" charset="0"/>
              </a:rPr>
              <a:t>a</a:t>
            </a:r>
            <a:r>
              <a:rPr lang="en-US" altLang="zh-CN" i="1" baseline="-30000">
                <a:cs typeface="Times New Roman" pitchFamily="18" charset="0"/>
              </a:rPr>
              <a:t>ij</a:t>
            </a:r>
            <a:r>
              <a:rPr lang="zh-CN" altLang="en-US">
                <a:cs typeface="Times New Roman" pitchFamily="18" charset="0"/>
              </a:rPr>
              <a:t>的给出方法是比较粗糙的，它只是决策者主观看法在一定精度内的定量化反映，也就是说，建模本身存在着较大的模型误差。因而，在计算特征根和特征向量时，没有必要化费太多的时间和精力去求</a:t>
            </a:r>
            <a:r>
              <a:rPr lang="en-US" altLang="zh-CN">
                <a:cs typeface="Times New Roman" pitchFamily="18" charset="0"/>
              </a:rPr>
              <a:t>A</a:t>
            </a:r>
            <a:r>
              <a:rPr lang="zh-CN" altLang="en-US">
                <a:cs typeface="Times New Roman" pitchFamily="18" charset="0"/>
              </a:rPr>
              <a:t>的特征根与特征向量的精确值。事实上，在应用层次分析法决策时，这些量的计算通常采用较为简便的近似方法。</a:t>
            </a:r>
          </a:p>
        </p:txBody>
      </p:sp>
      <p:sp>
        <p:nvSpPr>
          <p:cNvPr id="89097" name="Rectangle 9"/>
          <p:cNvSpPr>
            <a:spLocks noChangeArrowheads="1"/>
          </p:cNvSpPr>
          <p:nvPr/>
        </p:nvSpPr>
        <p:spPr bwMode="auto">
          <a:xfrm>
            <a:off x="430213" y="3284538"/>
            <a:ext cx="1333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8000"/>
                </a:solidFill>
                <a:cs typeface="Times New Roman" pitchFamily="18" charset="0"/>
              </a:rPr>
              <a:t>1</a:t>
            </a:r>
            <a:r>
              <a:rPr lang="zh-CN" altLang="en-US">
                <a:solidFill>
                  <a:srgbClr val="008000"/>
                </a:solidFill>
                <a:cs typeface="Times New Roman" pitchFamily="18" charset="0"/>
              </a:rPr>
              <a:t>、方根法</a:t>
            </a:r>
          </a:p>
        </p:txBody>
      </p:sp>
      <p:sp>
        <p:nvSpPr>
          <p:cNvPr id="89099" name="Rectangle 11"/>
          <p:cNvSpPr>
            <a:spLocks noChangeArrowheads="1"/>
          </p:cNvSpPr>
          <p:nvPr/>
        </p:nvSpPr>
        <p:spPr bwMode="auto">
          <a:xfrm>
            <a:off x="323850" y="3789363"/>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在应用小型计算器求判断矩阵</a:t>
            </a:r>
            <a:r>
              <a:rPr lang="en-US" altLang="zh-CN">
                <a:cs typeface="Times New Roman" pitchFamily="18" charset="0"/>
              </a:rPr>
              <a:t>A</a:t>
            </a:r>
            <a:r>
              <a:rPr lang="zh-CN" altLang="en-US">
                <a:cs typeface="Times New Roman" pitchFamily="18" charset="0"/>
              </a:rPr>
              <a:t>的最大特征根与对应特征向量时可采用方根法。其计算步骤如下：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9093"/>
                                        </p:tgtEl>
                                        <p:attrNameLst>
                                          <p:attrName>style.visibility</p:attrName>
                                        </p:attrNameLst>
                                      </p:cBhvr>
                                      <p:to>
                                        <p:strVal val="visible"/>
                                      </p:to>
                                    </p:set>
                                    <p:anim calcmode="lin" valueType="num">
                                      <p:cBhvr additive="base">
                                        <p:cTn id="7" dur="500" fill="hold"/>
                                        <p:tgtEl>
                                          <p:spTgt spid="89093"/>
                                        </p:tgtEl>
                                        <p:attrNameLst>
                                          <p:attrName>ppt_x</p:attrName>
                                        </p:attrNameLst>
                                      </p:cBhvr>
                                      <p:tavLst>
                                        <p:tav tm="0">
                                          <p:val>
                                            <p:strVal val="0-#ppt_w/2"/>
                                          </p:val>
                                        </p:tav>
                                        <p:tav tm="100000">
                                          <p:val>
                                            <p:strVal val="#ppt_x"/>
                                          </p:val>
                                        </p:tav>
                                      </p:tavLst>
                                    </p:anim>
                                    <p:anim calcmode="lin" valueType="num">
                                      <p:cBhvr additive="base">
                                        <p:cTn id="8"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5"/>
                                        </p:tgtEl>
                                        <p:attrNameLst>
                                          <p:attrName>style.visibility</p:attrName>
                                        </p:attrNameLst>
                                      </p:cBhvr>
                                      <p:to>
                                        <p:strVal val="visible"/>
                                      </p:to>
                                    </p:set>
                                    <p:anim calcmode="lin" valueType="num">
                                      <p:cBhvr additive="base">
                                        <p:cTn id="13" dur="500" fill="hold"/>
                                        <p:tgtEl>
                                          <p:spTgt spid="89095"/>
                                        </p:tgtEl>
                                        <p:attrNameLst>
                                          <p:attrName>ppt_x</p:attrName>
                                        </p:attrNameLst>
                                      </p:cBhvr>
                                      <p:tavLst>
                                        <p:tav tm="0">
                                          <p:val>
                                            <p:strVal val="0-#ppt_w/2"/>
                                          </p:val>
                                        </p:tav>
                                        <p:tav tm="100000">
                                          <p:val>
                                            <p:strVal val="#ppt_x"/>
                                          </p:val>
                                        </p:tav>
                                      </p:tavLst>
                                    </p:anim>
                                    <p:anim calcmode="lin" valueType="num">
                                      <p:cBhvr additive="base">
                                        <p:cTn id="14" dur="500" fill="hold"/>
                                        <p:tgtEl>
                                          <p:spTgt spid="890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7"/>
                                        </p:tgtEl>
                                        <p:attrNameLst>
                                          <p:attrName>style.visibility</p:attrName>
                                        </p:attrNameLst>
                                      </p:cBhvr>
                                      <p:to>
                                        <p:strVal val="visible"/>
                                      </p:to>
                                    </p:set>
                                    <p:anim calcmode="lin" valueType="num">
                                      <p:cBhvr additive="base">
                                        <p:cTn id="19" dur="500" fill="hold"/>
                                        <p:tgtEl>
                                          <p:spTgt spid="89097"/>
                                        </p:tgtEl>
                                        <p:attrNameLst>
                                          <p:attrName>ppt_x</p:attrName>
                                        </p:attrNameLst>
                                      </p:cBhvr>
                                      <p:tavLst>
                                        <p:tav tm="0">
                                          <p:val>
                                            <p:strVal val="0-#ppt_w/2"/>
                                          </p:val>
                                        </p:tav>
                                        <p:tav tm="100000">
                                          <p:val>
                                            <p:strVal val="#ppt_x"/>
                                          </p:val>
                                        </p:tav>
                                      </p:tavLst>
                                    </p:anim>
                                    <p:anim calcmode="lin" valueType="num">
                                      <p:cBhvr additive="base">
                                        <p:cTn id="20" dur="500" fill="hold"/>
                                        <p:tgtEl>
                                          <p:spTgt spid="8909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9"/>
                                        </p:tgtEl>
                                        <p:attrNameLst>
                                          <p:attrName>style.visibility</p:attrName>
                                        </p:attrNameLst>
                                      </p:cBhvr>
                                      <p:to>
                                        <p:strVal val="visible"/>
                                      </p:to>
                                    </p:set>
                                    <p:anim calcmode="lin" valueType="num">
                                      <p:cBhvr additive="base">
                                        <p:cTn id="25" dur="500" fill="hold"/>
                                        <p:tgtEl>
                                          <p:spTgt spid="89099"/>
                                        </p:tgtEl>
                                        <p:attrNameLst>
                                          <p:attrName>ppt_x</p:attrName>
                                        </p:attrNameLst>
                                      </p:cBhvr>
                                      <p:tavLst>
                                        <p:tav tm="0">
                                          <p:val>
                                            <p:strVal val="0-#ppt_w/2"/>
                                          </p:val>
                                        </p:tav>
                                        <p:tav tm="100000">
                                          <p:val>
                                            <p:strVal val="#ppt_x"/>
                                          </p:val>
                                        </p:tav>
                                      </p:tavLst>
                                    </p:anim>
                                    <p:anim calcmode="lin" valueType="num">
                                      <p:cBhvr additive="base">
                                        <p:cTn id="26" dur="500" fill="hold"/>
                                        <p:tgtEl>
                                          <p:spTgt spid="89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P spid="89095" grpId="0"/>
      <p:bldP spid="89097" grpId="0"/>
      <p:bldP spid="8909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ChangeArrowheads="1"/>
          </p:cNvSpPr>
          <p:nvPr/>
        </p:nvSpPr>
        <p:spPr bwMode="auto">
          <a:xfrm>
            <a:off x="468313" y="476250"/>
            <a:ext cx="3889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cs typeface="Times New Roman" pitchFamily="18" charset="0"/>
              </a:rPr>
              <a:t>1</a:t>
            </a:r>
            <a:r>
              <a:rPr lang="zh-CN" altLang="en-US">
                <a:cs typeface="Times New Roman" pitchFamily="18" charset="0"/>
              </a:rPr>
              <a:t>）求判断矩阵每行元素的乘积</a:t>
            </a:r>
          </a:p>
        </p:txBody>
      </p:sp>
      <p:sp>
        <p:nvSpPr>
          <p:cNvPr id="90119" name="Rectangle 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0122" name="Group 10"/>
          <p:cNvGrpSpPr>
            <a:grpSpLocks/>
          </p:cNvGrpSpPr>
          <p:nvPr/>
        </p:nvGrpSpPr>
        <p:grpSpPr bwMode="auto">
          <a:xfrm>
            <a:off x="1093788" y="908050"/>
            <a:ext cx="2565400" cy="896938"/>
            <a:chOff x="612" y="642"/>
            <a:chExt cx="1616" cy="565"/>
          </a:xfrm>
        </p:grpSpPr>
        <p:graphicFrame>
          <p:nvGraphicFramePr>
            <p:cNvPr id="90118" name="Object 6"/>
            <p:cNvGraphicFramePr>
              <a:graphicFrameLocks noChangeAspect="1"/>
            </p:cNvGraphicFramePr>
            <p:nvPr/>
          </p:nvGraphicFramePr>
          <p:xfrm>
            <a:off x="612" y="642"/>
            <a:ext cx="907" cy="565"/>
          </p:xfrm>
          <a:graphic>
            <a:graphicData uri="http://schemas.openxmlformats.org/presentationml/2006/ole">
              <mc:AlternateContent xmlns:mc="http://schemas.openxmlformats.org/markup-compatibility/2006">
                <mc:Choice xmlns:v="urn:schemas-microsoft-com:vml" Requires="v">
                  <p:oleObj spid="_x0000_s90140" r:id="rId3" imgW="736600" imgH="457200" progId="Equation.DSMT4">
                    <p:embed/>
                  </p:oleObj>
                </mc:Choice>
                <mc:Fallback>
                  <p:oleObj r:id="rId3" imgW="736600" imgH="457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642"/>
                          <a:ext cx="907" cy="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1" name="Rectangle 9"/>
            <p:cNvSpPr>
              <a:spLocks noChangeArrowheads="1"/>
            </p:cNvSpPr>
            <p:nvPr/>
          </p:nvSpPr>
          <p:spPr bwMode="auto">
            <a:xfrm>
              <a:off x="1247" y="799"/>
              <a:ext cx="9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i="1">
                  <a:cs typeface="Times New Roman" pitchFamily="18" charset="0"/>
                </a:rPr>
                <a:t>i</a:t>
              </a:r>
              <a:r>
                <a:rPr lang="en-US" altLang="zh-CN">
                  <a:cs typeface="Times New Roman" pitchFamily="18" charset="0"/>
                </a:rPr>
                <a:t> =1,2,…,</a:t>
              </a:r>
              <a:r>
                <a:rPr lang="en-US" altLang="zh-CN" i="1">
                  <a:cs typeface="Times New Roman" pitchFamily="18" charset="0"/>
                </a:rPr>
                <a:t>n</a:t>
              </a:r>
            </a:p>
          </p:txBody>
        </p:sp>
      </p:grpSp>
      <p:sp>
        <p:nvSpPr>
          <p:cNvPr id="90126" name="Rectangle 14"/>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0127" name="Group 15"/>
          <p:cNvGrpSpPr>
            <a:grpSpLocks/>
          </p:cNvGrpSpPr>
          <p:nvPr/>
        </p:nvGrpSpPr>
        <p:grpSpPr bwMode="auto">
          <a:xfrm>
            <a:off x="477838" y="1801813"/>
            <a:ext cx="3660775" cy="690562"/>
            <a:chOff x="437" y="1135"/>
            <a:chExt cx="2306" cy="435"/>
          </a:xfrm>
        </p:grpSpPr>
        <p:sp>
          <p:nvSpPr>
            <p:cNvPr id="90124" name="Rectangle 12"/>
            <p:cNvSpPr>
              <a:spLocks noChangeArrowheads="1"/>
            </p:cNvSpPr>
            <p:nvPr/>
          </p:nvSpPr>
          <p:spPr bwMode="auto">
            <a:xfrm>
              <a:off x="437" y="1275"/>
              <a:ext cx="16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cs typeface="Times New Roman" pitchFamily="18" charset="0"/>
                </a:rPr>
                <a:t>2</a:t>
              </a:r>
              <a:r>
                <a:rPr lang="zh-CN" altLang="en-US">
                  <a:cs typeface="Times New Roman" pitchFamily="18" charset="0"/>
                </a:rPr>
                <a:t>）求</a:t>
              </a:r>
              <a:r>
                <a:rPr lang="en-US" altLang="zh-CN" i="1">
                  <a:cs typeface="Times New Roman" pitchFamily="18" charset="0"/>
                </a:rPr>
                <a:t>M</a:t>
              </a:r>
              <a:r>
                <a:rPr lang="en-US" altLang="zh-CN" i="1" baseline="-30000">
                  <a:cs typeface="Times New Roman" pitchFamily="18" charset="0"/>
                </a:rPr>
                <a:t>i</a:t>
              </a:r>
              <a:r>
                <a:rPr lang="zh-CN" altLang="en-US">
                  <a:cs typeface="Times New Roman" pitchFamily="18" charset="0"/>
                </a:rPr>
                <a:t>的</a:t>
              </a:r>
              <a:r>
                <a:rPr lang="en-US" altLang="zh-CN" i="1">
                  <a:cs typeface="Times New Roman" pitchFamily="18" charset="0"/>
                </a:rPr>
                <a:t>n</a:t>
              </a:r>
              <a:r>
                <a:rPr lang="zh-CN" altLang="en-US">
                  <a:cs typeface="Times New Roman" pitchFamily="18" charset="0"/>
                </a:rPr>
                <a:t>次方根</a:t>
              </a:r>
              <a:r>
                <a:rPr lang="zh-CN" altLang="en-US">
                  <a:latin typeface="Arial" charset="0"/>
                </a:rPr>
                <a:t> </a:t>
              </a:r>
            </a:p>
          </p:txBody>
        </p:sp>
        <p:graphicFrame>
          <p:nvGraphicFramePr>
            <p:cNvPr id="90125" name="Object 13"/>
            <p:cNvGraphicFramePr>
              <a:graphicFrameLocks noChangeAspect="1"/>
            </p:cNvGraphicFramePr>
            <p:nvPr/>
          </p:nvGraphicFramePr>
          <p:xfrm>
            <a:off x="2018" y="1135"/>
            <a:ext cx="725" cy="435"/>
          </p:xfrm>
          <a:graphic>
            <a:graphicData uri="http://schemas.openxmlformats.org/presentationml/2006/ole">
              <mc:AlternateContent xmlns:mc="http://schemas.openxmlformats.org/markup-compatibility/2006">
                <mc:Choice xmlns:v="urn:schemas-microsoft-com:vml" Requires="v">
                  <p:oleObj spid="_x0000_s90141" r:id="rId5" imgW="571252" imgH="342751" progId="Equation.DSMT4">
                    <p:embed/>
                  </p:oleObj>
                </mc:Choice>
                <mc:Fallback>
                  <p:oleObj r:id="rId5" imgW="571252" imgH="342751"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8" y="1135"/>
                          <a:ext cx="725" cy="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0130" name="Rectangle 1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0132" name="Rectangle 20"/>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0133" name="Group 21"/>
          <p:cNvGrpSpPr>
            <a:grpSpLocks/>
          </p:cNvGrpSpPr>
          <p:nvPr/>
        </p:nvGrpSpPr>
        <p:grpSpPr bwMode="auto">
          <a:xfrm>
            <a:off x="468313" y="2349500"/>
            <a:ext cx="8323262" cy="852488"/>
            <a:chOff x="295" y="1656"/>
            <a:chExt cx="5243" cy="537"/>
          </a:xfrm>
        </p:grpSpPr>
        <p:sp>
          <p:nvSpPr>
            <p:cNvPr id="90128" name="Text Box 16"/>
            <p:cNvSpPr txBox="1">
              <a:spLocks noChangeArrowheads="1"/>
            </p:cNvSpPr>
            <p:nvPr/>
          </p:nvSpPr>
          <p:spPr bwMode="auto">
            <a:xfrm>
              <a:off x="295" y="1797"/>
              <a:ext cx="52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Arial" charset="0"/>
                </a:rPr>
                <a:t>（</a:t>
              </a:r>
              <a:r>
                <a:rPr lang="en-US" altLang="zh-CN">
                  <a:latin typeface="Arial" charset="0"/>
                </a:rPr>
                <a:t>3</a:t>
              </a:r>
              <a:r>
                <a:rPr lang="zh-CN" altLang="en-US">
                  <a:latin typeface="Arial" charset="0"/>
                </a:rPr>
                <a:t>）对     进行标准化，求特征向量各分量的近似值                             。</a:t>
              </a:r>
            </a:p>
          </p:txBody>
        </p:sp>
        <p:graphicFrame>
          <p:nvGraphicFramePr>
            <p:cNvPr id="90129" name="Object 17"/>
            <p:cNvGraphicFramePr>
              <a:graphicFrameLocks noChangeAspect="1"/>
            </p:cNvGraphicFramePr>
            <p:nvPr/>
          </p:nvGraphicFramePr>
          <p:xfrm>
            <a:off x="929" y="1755"/>
            <a:ext cx="241" cy="318"/>
          </p:xfrm>
          <a:graphic>
            <a:graphicData uri="http://schemas.openxmlformats.org/presentationml/2006/ole">
              <mc:AlternateContent xmlns:mc="http://schemas.openxmlformats.org/markup-compatibility/2006">
                <mc:Choice xmlns:v="urn:schemas-microsoft-com:vml" Requires="v">
                  <p:oleObj spid="_x0000_s90142" r:id="rId7" imgW="177646" imgH="241091" progId="Equation.DSMT4">
                    <p:embed/>
                  </p:oleObj>
                </mc:Choice>
                <mc:Fallback>
                  <p:oleObj r:id="rId7" imgW="177646" imgH="241091"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9" y="1755"/>
                          <a:ext cx="241"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31" name="Object 19"/>
            <p:cNvGraphicFramePr>
              <a:graphicFrameLocks noChangeAspect="1"/>
            </p:cNvGraphicFramePr>
            <p:nvPr/>
          </p:nvGraphicFramePr>
          <p:xfrm>
            <a:off x="4104" y="1656"/>
            <a:ext cx="1225" cy="537"/>
          </p:xfrm>
          <a:graphic>
            <a:graphicData uri="http://schemas.openxmlformats.org/presentationml/2006/ole">
              <mc:AlternateContent xmlns:mc="http://schemas.openxmlformats.org/markup-compatibility/2006">
                <mc:Choice xmlns:v="urn:schemas-microsoft-com:vml" Requires="v">
                  <p:oleObj spid="_x0000_s90143" r:id="rId9" imgW="939392" imgH="444307" progId="Equation.DSMT4">
                    <p:embed/>
                  </p:oleObj>
                </mc:Choice>
                <mc:Fallback>
                  <p:oleObj r:id="rId9" imgW="939392" imgH="444307"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4" y="1656"/>
                          <a:ext cx="1225" cy="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0135" name="Rectangle 23"/>
          <p:cNvSpPr>
            <a:spLocks noChangeArrowheads="1"/>
          </p:cNvSpPr>
          <p:nvPr/>
        </p:nvSpPr>
        <p:spPr bwMode="auto">
          <a:xfrm>
            <a:off x="466725" y="3141663"/>
            <a:ext cx="3817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cs typeface="Times New Roman" pitchFamily="18" charset="0"/>
              </a:rPr>
              <a:t>4</a:t>
            </a:r>
            <a:r>
              <a:rPr lang="zh-CN" altLang="en-US">
                <a:cs typeface="Times New Roman" pitchFamily="18" charset="0"/>
              </a:rPr>
              <a:t>）求</a:t>
            </a:r>
            <a:r>
              <a:rPr lang="en-US" altLang="zh-CN">
                <a:cs typeface="Times New Roman" pitchFamily="18" charset="0"/>
              </a:rPr>
              <a:t>A</a:t>
            </a:r>
            <a:r>
              <a:rPr lang="zh-CN" altLang="en-US">
                <a:cs typeface="Times New Roman" pitchFamily="18" charset="0"/>
              </a:rPr>
              <a:t>的最大特征根的近似值</a:t>
            </a:r>
          </a:p>
        </p:txBody>
      </p:sp>
      <p:sp>
        <p:nvSpPr>
          <p:cNvPr id="90137" name="Rectangle 2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0136" name="Object 24"/>
          <p:cNvGraphicFramePr>
            <a:graphicFrameLocks noChangeAspect="1"/>
          </p:cNvGraphicFramePr>
          <p:nvPr/>
        </p:nvGraphicFramePr>
        <p:xfrm>
          <a:off x="1258888" y="3698875"/>
          <a:ext cx="2520950" cy="890588"/>
        </p:xfrm>
        <a:graphic>
          <a:graphicData uri="http://schemas.openxmlformats.org/presentationml/2006/ole">
            <mc:AlternateContent xmlns:mc="http://schemas.openxmlformats.org/markup-compatibility/2006">
              <mc:Choice xmlns:v="urn:schemas-microsoft-com:vml" Requires="v">
                <p:oleObj spid="_x0000_s90144" r:id="rId11" imgW="1269449" imgH="444307" progId="Equation.DSMT4">
                  <p:embed/>
                </p:oleObj>
              </mc:Choice>
              <mc:Fallback>
                <p:oleObj r:id="rId11" imgW="1269449" imgH="444307"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3698875"/>
                        <a:ext cx="2520950" cy="89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39" name="Rectangle 27"/>
          <p:cNvSpPr>
            <a:spLocks noChangeArrowheads="1"/>
          </p:cNvSpPr>
          <p:nvPr/>
        </p:nvSpPr>
        <p:spPr bwMode="auto">
          <a:xfrm>
            <a:off x="468313" y="4724400"/>
            <a:ext cx="828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从（</a:t>
            </a:r>
            <a:r>
              <a:rPr lang="en-US" altLang="zh-CN">
                <a:cs typeface="Times New Roman" pitchFamily="18" charset="0"/>
              </a:rPr>
              <a:t>8.6</a:t>
            </a:r>
            <a:r>
              <a:rPr lang="zh-CN" altLang="en-US">
                <a:cs typeface="Times New Roman" pitchFamily="18" charset="0"/>
              </a:rPr>
              <a:t>）式中不难看出，当</a:t>
            </a:r>
            <a:r>
              <a:rPr lang="en-US" altLang="zh-CN">
                <a:cs typeface="Times New Roman" pitchFamily="18" charset="0"/>
              </a:rPr>
              <a:t>A</a:t>
            </a:r>
            <a:r>
              <a:rPr lang="zh-CN" altLang="en-US">
                <a:cs typeface="Times New Roman" pitchFamily="18" charset="0"/>
              </a:rPr>
              <a:t>为一致矩阵时，由</a:t>
            </a:r>
            <a:r>
              <a:rPr lang="en-US" altLang="zh-CN">
                <a:cs typeface="Times New Roman" pitchFamily="18" charset="0"/>
              </a:rPr>
              <a:t>A</a:t>
            </a:r>
            <a:r>
              <a:rPr lang="zh-CN" altLang="en-US">
                <a:cs typeface="Times New Roman" pitchFamily="18" charset="0"/>
              </a:rPr>
              <a:t>中各行乘积的</a:t>
            </a:r>
            <a:r>
              <a:rPr lang="en-US" altLang="zh-CN" i="1">
                <a:cs typeface="Times New Roman" pitchFamily="18" charset="0"/>
              </a:rPr>
              <a:t>n</a:t>
            </a:r>
            <a:r>
              <a:rPr lang="zh-CN" altLang="en-US">
                <a:cs typeface="Times New Roman" pitchFamily="18" charset="0"/>
              </a:rPr>
              <a:t>次方根组成的向量与</a:t>
            </a:r>
            <a:r>
              <a:rPr lang="en-US" altLang="zh-CN">
                <a:cs typeface="Times New Roman" pitchFamily="18" charset="0"/>
              </a:rPr>
              <a:t>A</a:t>
            </a:r>
            <a:r>
              <a:rPr lang="zh-CN" altLang="en-US">
                <a:cs typeface="Times New Roman" pitchFamily="18" charset="0"/>
              </a:rPr>
              <a:t>的特征向量成比例。因而当</a:t>
            </a:r>
            <a:r>
              <a:rPr lang="en-US" altLang="zh-CN">
                <a:cs typeface="Times New Roman" pitchFamily="18" charset="0"/>
              </a:rPr>
              <a:t>A</a:t>
            </a:r>
            <a:r>
              <a:rPr lang="zh-CN" altLang="en-US">
                <a:cs typeface="Times New Roman" pitchFamily="18" charset="0"/>
              </a:rPr>
              <a:t>的非一致性不太严重时，方根法求得的</a:t>
            </a:r>
            <a:r>
              <a:rPr lang="en-US" altLang="zh-CN" i="1">
                <a:cs typeface="Times New Roman" pitchFamily="18" charset="0"/>
              </a:rPr>
              <a:t>W</a:t>
            </a:r>
            <a:r>
              <a:rPr lang="en-US" altLang="zh-CN" i="1" baseline="-30000">
                <a:cs typeface="Times New Roman" pitchFamily="18" charset="0"/>
              </a:rPr>
              <a:t>i</a:t>
            </a:r>
            <a:r>
              <a:rPr lang="zh-CN" altLang="en-US">
                <a:cs typeface="Times New Roman" pitchFamily="18" charset="0"/>
              </a:rPr>
              <a:t>（</a:t>
            </a:r>
            <a:r>
              <a:rPr lang="en-US" altLang="zh-CN" i="1">
                <a:cs typeface="Times New Roman" pitchFamily="18" charset="0"/>
              </a:rPr>
              <a:t>i</a:t>
            </a:r>
            <a:r>
              <a:rPr lang="en-US" altLang="zh-CN">
                <a:cs typeface="Times New Roman" pitchFamily="18" charset="0"/>
              </a:rPr>
              <a:t> = 1,…,</a:t>
            </a:r>
            <a:r>
              <a:rPr lang="en-US" altLang="zh-CN" i="1">
                <a:cs typeface="Times New Roman" pitchFamily="18" charset="0"/>
              </a:rPr>
              <a:t>n</a:t>
            </a:r>
            <a:r>
              <a:rPr lang="zh-CN" altLang="en-US">
                <a:cs typeface="Times New Roman" pitchFamily="18" charset="0"/>
              </a:rPr>
              <a:t>）可近似用于层次单排序的权值。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0117"/>
                                        </p:tgtEl>
                                        <p:attrNameLst>
                                          <p:attrName>style.visibility</p:attrName>
                                        </p:attrNameLst>
                                      </p:cBhvr>
                                      <p:to>
                                        <p:strVal val="visible"/>
                                      </p:to>
                                    </p:set>
                                    <p:anim calcmode="lin" valueType="num">
                                      <p:cBhvr additive="base">
                                        <p:cTn id="7" dur="500" fill="hold"/>
                                        <p:tgtEl>
                                          <p:spTgt spid="90117"/>
                                        </p:tgtEl>
                                        <p:attrNameLst>
                                          <p:attrName>ppt_x</p:attrName>
                                        </p:attrNameLst>
                                      </p:cBhvr>
                                      <p:tavLst>
                                        <p:tav tm="0">
                                          <p:val>
                                            <p:strVal val="0-#ppt_w/2"/>
                                          </p:val>
                                        </p:tav>
                                        <p:tav tm="100000">
                                          <p:val>
                                            <p:strVal val="#ppt_x"/>
                                          </p:val>
                                        </p:tav>
                                      </p:tavLst>
                                    </p:anim>
                                    <p:anim calcmode="lin" valueType="num">
                                      <p:cBhvr additive="base">
                                        <p:cTn id="8" dur="500" fill="hold"/>
                                        <p:tgtEl>
                                          <p:spTgt spid="901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0122"/>
                                        </p:tgtEl>
                                        <p:attrNameLst>
                                          <p:attrName>style.visibility</p:attrName>
                                        </p:attrNameLst>
                                      </p:cBhvr>
                                      <p:to>
                                        <p:strVal val="visible"/>
                                      </p:to>
                                    </p:set>
                                    <p:anim calcmode="lin" valueType="num">
                                      <p:cBhvr additive="base">
                                        <p:cTn id="13" dur="500" fill="hold"/>
                                        <p:tgtEl>
                                          <p:spTgt spid="90122"/>
                                        </p:tgtEl>
                                        <p:attrNameLst>
                                          <p:attrName>ppt_x</p:attrName>
                                        </p:attrNameLst>
                                      </p:cBhvr>
                                      <p:tavLst>
                                        <p:tav tm="0">
                                          <p:val>
                                            <p:strVal val="0-#ppt_w/2"/>
                                          </p:val>
                                        </p:tav>
                                        <p:tav tm="100000">
                                          <p:val>
                                            <p:strVal val="#ppt_x"/>
                                          </p:val>
                                        </p:tav>
                                      </p:tavLst>
                                    </p:anim>
                                    <p:anim calcmode="lin" valueType="num">
                                      <p:cBhvr additive="base">
                                        <p:cTn id="14" dur="500" fill="hold"/>
                                        <p:tgtEl>
                                          <p:spTgt spid="9012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0127"/>
                                        </p:tgtEl>
                                        <p:attrNameLst>
                                          <p:attrName>style.visibility</p:attrName>
                                        </p:attrNameLst>
                                      </p:cBhvr>
                                      <p:to>
                                        <p:strVal val="visible"/>
                                      </p:to>
                                    </p:set>
                                    <p:anim calcmode="lin" valueType="num">
                                      <p:cBhvr additive="base">
                                        <p:cTn id="19" dur="500" fill="hold"/>
                                        <p:tgtEl>
                                          <p:spTgt spid="90127"/>
                                        </p:tgtEl>
                                        <p:attrNameLst>
                                          <p:attrName>ppt_x</p:attrName>
                                        </p:attrNameLst>
                                      </p:cBhvr>
                                      <p:tavLst>
                                        <p:tav tm="0">
                                          <p:val>
                                            <p:strVal val="0-#ppt_w/2"/>
                                          </p:val>
                                        </p:tav>
                                        <p:tav tm="100000">
                                          <p:val>
                                            <p:strVal val="#ppt_x"/>
                                          </p:val>
                                        </p:tav>
                                      </p:tavLst>
                                    </p:anim>
                                    <p:anim calcmode="lin" valueType="num">
                                      <p:cBhvr additive="base">
                                        <p:cTn id="20" dur="500" fill="hold"/>
                                        <p:tgtEl>
                                          <p:spTgt spid="9012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0133"/>
                                        </p:tgtEl>
                                        <p:attrNameLst>
                                          <p:attrName>style.visibility</p:attrName>
                                        </p:attrNameLst>
                                      </p:cBhvr>
                                      <p:to>
                                        <p:strVal val="visible"/>
                                      </p:to>
                                    </p:set>
                                    <p:anim calcmode="lin" valueType="num">
                                      <p:cBhvr additive="base">
                                        <p:cTn id="25" dur="500" fill="hold"/>
                                        <p:tgtEl>
                                          <p:spTgt spid="90133"/>
                                        </p:tgtEl>
                                        <p:attrNameLst>
                                          <p:attrName>ppt_x</p:attrName>
                                        </p:attrNameLst>
                                      </p:cBhvr>
                                      <p:tavLst>
                                        <p:tav tm="0">
                                          <p:val>
                                            <p:strVal val="0-#ppt_w/2"/>
                                          </p:val>
                                        </p:tav>
                                        <p:tav tm="100000">
                                          <p:val>
                                            <p:strVal val="#ppt_x"/>
                                          </p:val>
                                        </p:tav>
                                      </p:tavLst>
                                    </p:anim>
                                    <p:anim calcmode="lin" valueType="num">
                                      <p:cBhvr additive="base">
                                        <p:cTn id="26" dur="500" fill="hold"/>
                                        <p:tgtEl>
                                          <p:spTgt spid="9013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0135"/>
                                        </p:tgtEl>
                                        <p:attrNameLst>
                                          <p:attrName>style.visibility</p:attrName>
                                        </p:attrNameLst>
                                      </p:cBhvr>
                                      <p:to>
                                        <p:strVal val="visible"/>
                                      </p:to>
                                    </p:set>
                                    <p:anim calcmode="lin" valueType="num">
                                      <p:cBhvr additive="base">
                                        <p:cTn id="31" dur="500" fill="hold"/>
                                        <p:tgtEl>
                                          <p:spTgt spid="90135"/>
                                        </p:tgtEl>
                                        <p:attrNameLst>
                                          <p:attrName>ppt_x</p:attrName>
                                        </p:attrNameLst>
                                      </p:cBhvr>
                                      <p:tavLst>
                                        <p:tav tm="0">
                                          <p:val>
                                            <p:strVal val="#ppt_x"/>
                                          </p:val>
                                        </p:tav>
                                        <p:tav tm="100000">
                                          <p:val>
                                            <p:strVal val="#ppt_x"/>
                                          </p:val>
                                        </p:tav>
                                      </p:tavLst>
                                    </p:anim>
                                    <p:anim calcmode="lin" valueType="num">
                                      <p:cBhvr additive="base">
                                        <p:cTn id="32" dur="500" fill="hold"/>
                                        <p:tgtEl>
                                          <p:spTgt spid="9013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90136"/>
                                        </p:tgtEl>
                                        <p:attrNameLst>
                                          <p:attrName>style.visibility</p:attrName>
                                        </p:attrNameLst>
                                      </p:cBhvr>
                                      <p:to>
                                        <p:strVal val="visible"/>
                                      </p:to>
                                    </p:set>
                                    <p:anim calcmode="lin" valueType="num">
                                      <p:cBhvr additive="base">
                                        <p:cTn id="37" dur="500" fill="hold"/>
                                        <p:tgtEl>
                                          <p:spTgt spid="90136"/>
                                        </p:tgtEl>
                                        <p:attrNameLst>
                                          <p:attrName>ppt_x</p:attrName>
                                        </p:attrNameLst>
                                      </p:cBhvr>
                                      <p:tavLst>
                                        <p:tav tm="0">
                                          <p:val>
                                            <p:strVal val="0-#ppt_w/2"/>
                                          </p:val>
                                        </p:tav>
                                        <p:tav tm="100000">
                                          <p:val>
                                            <p:strVal val="#ppt_x"/>
                                          </p:val>
                                        </p:tav>
                                      </p:tavLst>
                                    </p:anim>
                                    <p:anim calcmode="lin" valueType="num">
                                      <p:cBhvr additive="base">
                                        <p:cTn id="38" dur="500" fill="hold"/>
                                        <p:tgtEl>
                                          <p:spTgt spid="9013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7" presetClass="entr" presetSubtype="0" fill="hold" grpId="0" nodeType="clickEffect">
                                  <p:stCondLst>
                                    <p:cond delay="0"/>
                                  </p:stCondLst>
                                  <p:childTnLst>
                                    <p:set>
                                      <p:cBhvr>
                                        <p:cTn id="42" dur="1" fill="hold">
                                          <p:stCondLst>
                                            <p:cond delay="0"/>
                                          </p:stCondLst>
                                        </p:cTn>
                                        <p:tgtEl>
                                          <p:spTgt spid="90139"/>
                                        </p:tgtEl>
                                        <p:attrNameLst>
                                          <p:attrName>style.visibility</p:attrName>
                                        </p:attrNameLst>
                                      </p:cBhvr>
                                      <p:to>
                                        <p:strVal val="visible"/>
                                      </p:to>
                                    </p:set>
                                    <p:animEffect transition="in" filter="fade">
                                      <p:cBhvr>
                                        <p:cTn id="43" dur="1000"/>
                                        <p:tgtEl>
                                          <p:spTgt spid="90139"/>
                                        </p:tgtEl>
                                      </p:cBhvr>
                                    </p:animEffect>
                                    <p:anim calcmode="lin" valueType="num">
                                      <p:cBhvr>
                                        <p:cTn id="44" dur="1000" fill="hold"/>
                                        <p:tgtEl>
                                          <p:spTgt spid="90139"/>
                                        </p:tgtEl>
                                        <p:attrNameLst>
                                          <p:attrName>ppt_x</p:attrName>
                                        </p:attrNameLst>
                                      </p:cBhvr>
                                      <p:tavLst>
                                        <p:tav tm="0">
                                          <p:val>
                                            <p:strVal val="#ppt_x"/>
                                          </p:val>
                                        </p:tav>
                                        <p:tav tm="100000">
                                          <p:val>
                                            <p:strVal val="#ppt_x"/>
                                          </p:val>
                                        </p:tav>
                                      </p:tavLst>
                                    </p:anim>
                                    <p:anim calcmode="lin" valueType="num">
                                      <p:cBhvr>
                                        <p:cTn id="45" dur="900" decel="100000" fill="hold"/>
                                        <p:tgtEl>
                                          <p:spTgt spid="90139"/>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901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p:bldP spid="90135" grpId="0"/>
      <p:bldP spid="9013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5"/>
          <p:cNvSpPr>
            <a:spLocks noChangeArrowheads="1"/>
          </p:cNvSpPr>
          <p:nvPr/>
        </p:nvSpPr>
        <p:spPr bwMode="auto">
          <a:xfrm>
            <a:off x="468313" y="549275"/>
            <a:ext cx="388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对前面例子中的</a:t>
            </a:r>
            <a:r>
              <a:rPr lang="en-US" altLang="zh-CN">
                <a:cs typeface="Times New Roman" pitchFamily="18" charset="0"/>
              </a:rPr>
              <a:t>O—C</a:t>
            </a:r>
            <a:r>
              <a:rPr lang="zh-CN" altLang="en-US">
                <a:cs typeface="Times New Roman" pitchFamily="18" charset="0"/>
              </a:rPr>
              <a:t>判断阵，有</a:t>
            </a:r>
          </a:p>
        </p:txBody>
      </p:sp>
      <p:sp>
        <p:nvSpPr>
          <p:cNvPr id="92168" name="Rectangle 8"/>
          <p:cNvSpPr>
            <a:spLocks noChangeArrowheads="1"/>
          </p:cNvSpPr>
          <p:nvPr/>
        </p:nvSpPr>
        <p:spPr bwMode="auto">
          <a:xfrm>
            <a:off x="0" y="3132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169" name="Rectangle 9"/>
          <p:cNvSpPr>
            <a:spLocks noChangeArrowheads="1"/>
          </p:cNvSpPr>
          <p:nvPr/>
        </p:nvSpPr>
        <p:spPr bwMode="auto">
          <a:xfrm>
            <a:off x="0" y="3132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171" name="Rectangle 11"/>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173" name="Rectangle 13"/>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2172" name="Object 12"/>
          <p:cNvGraphicFramePr>
            <a:graphicFrameLocks noChangeAspect="1"/>
          </p:cNvGraphicFramePr>
          <p:nvPr/>
        </p:nvGraphicFramePr>
        <p:xfrm>
          <a:off x="1738313" y="1125538"/>
          <a:ext cx="1171575" cy="1727200"/>
        </p:xfrm>
        <a:graphic>
          <a:graphicData uri="http://schemas.openxmlformats.org/presentationml/2006/ole">
            <mc:AlternateContent xmlns:mc="http://schemas.openxmlformats.org/markup-compatibility/2006">
              <mc:Choice xmlns:v="urn:schemas-microsoft-com:vml" Requires="v">
                <p:oleObj spid="_x0000_s167936" r:id="rId3" imgW="723586" imgH="1066337" progId="Equation.DSMT4">
                  <p:embed/>
                </p:oleObj>
              </mc:Choice>
              <mc:Fallback>
                <p:oleObj r:id="rId3" imgW="723586" imgH="1066337"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313" y="1125538"/>
                        <a:ext cx="1171575" cy="172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75" name="Rectangle 15"/>
          <p:cNvSpPr>
            <a:spLocks noChangeArrowheads="1"/>
          </p:cNvSpPr>
          <p:nvPr/>
        </p:nvSpPr>
        <p:spPr bwMode="auto">
          <a:xfrm>
            <a:off x="-180975" y="299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2174" name="Object 14"/>
          <p:cNvGraphicFramePr>
            <a:graphicFrameLocks noChangeAspect="1"/>
          </p:cNvGraphicFramePr>
          <p:nvPr/>
        </p:nvGraphicFramePr>
        <p:xfrm>
          <a:off x="5014913" y="1125538"/>
          <a:ext cx="1357312" cy="1727200"/>
        </p:xfrm>
        <a:graphic>
          <a:graphicData uri="http://schemas.openxmlformats.org/presentationml/2006/ole">
            <mc:AlternateContent xmlns:mc="http://schemas.openxmlformats.org/markup-compatibility/2006">
              <mc:Choice xmlns:v="urn:schemas-microsoft-com:vml" Requires="v">
                <p:oleObj spid="_x0000_s167937" r:id="rId5" imgW="838200" imgH="1066800" progId="Equation.DSMT4">
                  <p:embed/>
                </p:oleObj>
              </mc:Choice>
              <mc:Fallback>
                <p:oleObj r:id="rId5" imgW="838200" imgH="10668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4913" y="1125538"/>
                        <a:ext cx="1357312" cy="172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2192" name="Group 32"/>
          <p:cNvGrpSpPr>
            <a:grpSpLocks/>
          </p:cNvGrpSpPr>
          <p:nvPr/>
        </p:nvGrpSpPr>
        <p:grpSpPr bwMode="auto">
          <a:xfrm>
            <a:off x="3324225" y="1557338"/>
            <a:ext cx="1679575" cy="358775"/>
            <a:chOff x="2094" y="981"/>
            <a:chExt cx="1058" cy="226"/>
          </a:xfrm>
        </p:grpSpPr>
        <p:sp>
          <p:nvSpPr>
            <p:cNvPr id="92167" name="Line 7"/>
            <p:cNvSpPr>
              <a:spLocks noChangeShapeType="1"/>
            </p:cNvSpPr>
            <p:nvPr/>
          </p:nvSpPr>
          <p:spPr bwMode="auto">
            <a:xfrm>
              <a:off x="2109" y="1207"/>
              <a:ext cx="8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76" name="Text Box 16"/>
            <p:cNvSpPr txBox="1">
              <a:spLocks noChangeArrowheads="1"/>
            </p:cNvSpPr>
            <p:nvPr/>
          </p:nvSpPr>
          <p:spPr bwMode="auto">
            <a:xfrm>
              <a:off x="2094" y="981"/>
              <a:ext cx="105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0"/>
                <a:t>每行元素相乘</a:t>
              </a:r>
              <a:endParaRPr lang="zh-CN" altLang="en-US" sz="1600">
                <a:latin typeface="Arial" charset="0"/>
              </a:endParaRPr>
            </a:p>
          </p:txBody>
        </p:sp>
      </p:grpSp>
      <p:sp>
        <p:nvSpPr>
          <p:cNvPr id="92186" name="Rectangle 26"/>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2189" name="Group 29"/>
          <p:cNvGrpSpPr>
            <a:grpSpLocks/>
          </p:cNvGrpSpPr>
          <p:nvPr/>
        </p:nvGrpSpPr>
        <p:grpSpPr bwMode="auto">
          <a:xfrm>
            <a:off x="663575" y="2852738"/>
            <a:ext cx="2068513" cy="657225"/>
            <a:chOff x="418" y="1979"/>
            <a:chExt cx="1303" cy="414"/>
          </a:xfrm>
        </p:grpSpPr>
        <p:sp>
          <p:nvSpPr>
            <p:cNvPr id="92184" name="Text Box 24"/>
            <p:cNvSpPr txBox="1">
              <a:spLocks noChangeArrowheads="1"/>
            </p:cNvSpPr>
            <p:nvPr/>
          </p:nvSpPr>
          <p:spPr bwMode="auto">
            <a:xfrm>
              <a:off x="418" y="2111"/>
              <a:ext cx="13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Arial" charset="0"/>
                </a:rPr>
                <a:t>求               ，得 </a:t>
              </a:r>
            </a:p>
          </p:txBody>
        </p:sp>
        <p:graphicFrame>
          <p:nvGraphicFramePr>
            <p:cNvPr id="92185" name="Object 25"/>
            <p:cNvGraphicFramePr>
              <a:graphicFrameLocks noChangeAspect="1"/>
            </p:cNvGraphicFramePr>
            <p:nvPr/>
          </p:nvGraphicFramePr>
          <p:xfrm>
            <a:off x="658" y="1979"/>
            <a:ext cx="680" cy="414"/>
          </p:xfrm>
          <a:graphic>
            <a:graphicData uri="http://schemas.openxmlformats.org/presentationml/2006/ole">
              <mc:AlternateContent xmlns:mc="http://schemas.openxmlformats.org/markup-compatibility/2006">
                <mc:Choice xmlns:v="urn:schemas-microsoft-com:vml" Requires="v">
                  <p:oleObj spid="_x0000_s167938" r:id="rId7" imgW="558558" imgH="342751" progId="Equation.DSMT4">
                    <p:embed/>
                  </p:oleObj>
                </mc:Choice>
                <mc:Fallback>
                  <p:oleObj r:id="rId7" imgW="558558" imgH="342751"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 y="1979"/>
                          <a:ext cx="680" cy="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2188" name="Rectangle 28"/>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2187" name="Object 27"/>
          <p:cNvGraphicFramePr>
            <a:graphicFrameLocks noChangeAspect="1"/>
          </p:cNvGraphicFramePr>
          <p:nvPr/>
        </p:nvGraphicFramePr>
        <p:xfrm>
          <a:off x="827088" y="3500438"/>
          <a:ext cx="3384550" cy="1328737"/>
        </p:xfrm>
        <a:graphic>
          <a:graphicData uri="http://schemas.openxmlformats.org/presentationml/2006/ole">
            <mc:AlternateContent xmlns:mc="http://schemas.openxmlformats.org/markup-compatibility/2006">
              <mc:Choice xmlns:v="urn:schemas-microsoft-com:vml" Requires="v">
                <p:oleObj spid="_x0000_s167939" r:id="rId9" imgW="1866900" imgH="736600" progId="Equation.DSMT4">
                  <p:embed/>
                </p:oleObj>
              </mc:Choice>
              <mc:Fallback>
                <p:oleObj r:id="rId9" imgW="1866900" imgH="736600"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3500438"/>
                        <a:ext cx="3384550" cy="1328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91" name="Rectangle 31"/>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2190" name="Object 30"/>
          <p:cNvGraphicFramePr>
            <a:graphicFrameLocks noChangeAspect="1"/>
          </p:cNvGraphicFramePr>
          <p:nvPr/>
        </p:nvGraphicFramePr>
        <p:xfrm>
          <a:off x="827088" y="4868863"/>
          <a:ext cx="2808287" cy="738187"/>
        </p:xfrm>
        <a:graphic>
          <a:graphicData uri="http://schemas.openxmlformats.org/presentationml/2006/ole">
            <mc:AlternateContent xmlns:mc="http://schemas.openxmlformats.org/markup-compatibility/2006">
              <mc:Choice xmlns:v="urn:schemas-microsoft-com:vml" Requires="v">
                <p:oleObj spid="_x0000_s167940" r:id="rId11" imgW="1701800" imgH="444500" progId="Equation.DSMT4">
                  <p:embed/>
                </p:oleObj>
              </mc:Choice>
              <mc:Fallback>
                <p:oleObj r:id="rId11" imgW="1701800" imgH="444500" progId="Equation.DSMT4">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4868863"/>
                        <a:ext cx="2808287"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2165"/>
                                        </p:tgtEl>
                                        <p:attrNameLst>
                                          <p:attrName>style.visibility</p:attrName>
                                        </p:attrNameLst>
                                      </p:cBhvr>
                                      <p:to>
                                        <p:strVal val="visible"/>
                                      </p:to>
                                    </p:set>
                                    <p:anim calcmode="lin" valueType="num">
                                      <p:cBhvr additive="base">
                                        <p:cTn id="7" dur="500" fill="hold"/>
                                        <p:tgtEl>
                                          <p:spTgt spid="92165"/>
                                        </p:tgtEl>
                                        <p:attrNameLst>
                                          <p:attrName>ppt_x</p:attrName>
                                        </p:attrNameLst>
                                      </p:cBhvr>
                                      <p:tavLst>
                                        <p:tav tm="0">
                                          <p:val>
                                            <p:strVal val="0-#ppt_w/2"/>
                                          </p:val>
                                        </p:tav>
                                        <p:tav tm="100000">
                                          <p:val>
                                            <p:strVal val="#ppt_x"/>
                                          </p:val>
                                        </p:tav>
                                      </p:tavLst>
                                    </p:anim>
                                    <p:anim calcmode="lin" valueType="num">
                                      <p:cBhvr additive="base">
                                        <p:cTn id="8" dur="500" fill="hold"/>
                                        <p:tgtEl>
                                          <p:spTgt spid="921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2172"/>
                                        </p:tgtEl>
                                        <p:attrNameLst>
                                          <p:attrName>style.visibility</p:attrName>
                                        </p:attrNameLst>
                                      </p:cBhvr>
                                      <p:to>
                                        <p:strVal val="visible"/>
                                      </p:to>
                                    </p:set>
                                    <p:anim calcmode="lin" valueType="num">
                                      <p:cBhvr additive="base">
                                        <p:cTn id="13" dur="500" fill="hold"/>
                                        <p:tgtEl>
                                          <p:spTgt spid="92172"/>
                                        </p:tgtEl>
                                        <p:attrNameLst>
                                          <p:attrName>ppt_x</p:attrName>
                                        </p:attrNameLst>
                                      </p:cBhvr>
                                      <p:tavLst>
                                        <p:tav tm="0">
                                          <p:val>
                                            <p:strVal val="0-#ppt_w/2"/>
                                          </p:val>
                                        </p:tav>
                                        <p:tav tm="100000">
                                          <p:val>
                                            <p:strVal val="#ppt_x"/>
                                          </p:val>
                                        </p:tav>
                                      </p:tavLst>
                                    </p:anim>
                                    <p:anim calcmode="lin" valueType="num">
                                      <p:cBhvr additive="base">
                                        <p:cTn id="14" dur="500" fill="hold"/>
                                        <p:tgtEl>
                                          <p:spTgt spid="921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192"/>
                                        </p:tgtEl>
                                        <p:attrNameLst>
                                          <p:attrName>style.visibility</p:attrName>
                                        </p:attrNameLst>
                                      </p:cBhvr>
                                      <p:to>
                                        <p:strVal val="visible"/>
                                      </p:to>
                                    </p:set>
                                    <p:anim calcmode="lin" valueType="num">
                                      <p:cBhvr additive="base">
                                        <p:cTn id="19" dur="500" fill="hold"/>
                                        <p:tgtEl>
                                          <p:spTgt spid="92192"/>
                                        </p:tgtEl>
                                        <p:attrNameLst>
                                          <p:attrName>ppt_x</p:attrName>
                                        </p:attrNameLst>
                                      </p:cBhvr>
                                      <p:tavLst>
                                        <p:tav tm="0">
                                          <p:val>
                                            <p:strVal val="#ppt_x"/>
                                          </p:val>
                                        </p:tav>
                                        <p:tav tm="100000">
                                          <p:val>
                                            <p:strVal val="#ppt_x"/>
                                          </p:val>
                                        </p:tav>
                                      </p:tavLst>
                                    </p:anim>
                                    <p:anim calcmode="lin" valueType="num">
                                      <p:cBhvr additive="base">
                                        <p:cTn id="20" dur="500" fill="hold"/>
                                        <p:tgtEl>
                                          <p:spTgt spid="9219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92174"/>
                                        </p:tgtEl>
                                        <p:attrNameLst>
                                          <p:attrName>style.visibility</p:attrName>
                                        </p:attrNameLst>
                                      </p:cBhvr>
                                      <p:to>
                                        <p:strVal val="visible"/>
                                      </p:to>
                                    </p:set>
                                    <p:anim calcmode="lin" valueType="num">
                                      <p:cBhvr additive="base">
                                        <p:cTn id="25" dur="500" fill="hold"/>
                                        <p:tgtEl>
                                          <p:spTgt spid="92174"/>
                                        </p:tgtEl>
                                        <p:attrNameLst>
                                          <p:attrName>ppt_x</p:attrName>
                                        </p:attrNameLst>
                                      </p:cBhvr>
                                      <p:tavLst>
                                        <p:tav tm="0">
                                          <p:val>
                                            <p:strVal val="1+#ppt_w/2"/>
                                          </p:val>
                                        </p:tav>
                                        <p:tav tm="100000">
                                          <p:val>
                                            <p:strVal val="#ppt_x"/>
                                          </p:val>
                                        </p:tav>
                                      </p:tavLst>
                                    </p:anim>
                                    <p:anim calcmode="lin" valueType="num">
                                      <p:cBhvr additive="base">
                                        <p:cTn id="26" dur="500" fill="hold"/>
                                        <p:tgtEl>
                                          <p:spTgt spid="9217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2189"/>
                                        </p:tgtEl>
                                        <p:attrNameLst>
                                          <p:attrName>style.visibility</p:attrName>
                                        </p:attrNameLst>
                                      </p:cBhvr>
                                      <p:to>
                                        <p:strVal val="visible"/>
                                      </p:to>
                                    </p:set>
                                    <p:anim calcmode="lin" valueType="num">
                                      <p:cBhvr additive="base">
                                        <p:cTn id="31" dur="500" fill="hold"/>
                                        <p:tgtEl>
                                          <p:spTgt spid="92189"/>
                                        </p:tgtEl>
                                        <p:attrNameLst>
                                          <p:attrName>ppt_x</p:attrName>
                                        </p:attrNameLst>
                                      </p:cBhvr>
                                      <p:tavLst>
                                        <p:tav tm="0">
                                          <p:val>
                                            <p:strVal val="0-#ppt_w/2"/>
                                          </p:val>
                                        </p:tav>
                                        <p:tav tm="100000">
                                          <p:val>
                                            <p:strVal val="#ppt_x"/>
                                          </p:val>
                                        </p:tav>
                                      </p:tavLst>
                                    </p:anim>
                                    <p:anim calcmode="lin" valueType="num">
                                      <p:cBhvr additive="base">
                                        <p:cTn id="32" dur="500" fill="hold"/>
                                        <p:tgtEl>
                                          <p:spTgt spid="9218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92187"/>
                                        </p:tgtEl>
                                        <p:attrNameLst>
                                          <p:attrName>style.visibility</p:attrName>
                                        </p:attrNameLst>
                                      </p:cBhvr>
                                      <p:to>
                                        <p:strVal val="visible"/>
                                      </p:to>
                                    </p:set>
                                    <p:anim calcmode="lin" valueType="num">
                                      <p:cBhvr additive="base">
                                        <p:cTn id="37" dur="500" fill="hold"/>
                                        <p:tgtEl>
                                          <p:spTgt spid="92187"/>
                                        </p:tgtEl>
                                        <p:attrNameLst>
                                          <p:attrName>ppt_x</p:attrName>
                                        </p:attrNameLst>
                                      </p:cBhvr>
                                      <p:tavLst>
                                        <p:tav tm="0">
                                          <p:val>
                                            <p:strVal val="0-#ppt_w/2"/>
                                          </p:val>
                                        </p:tav>
                                        <p:tav tm="100000">
                                          <p:val>
                                            <p:strVal val="#ppt_x"/>
                                          </p:val>
                                        </p:tav>
                                      </p:tavLst>
                                    </p:anim>
                                    <p:anim calcmode="lin" valueType="num">
                                      <p:cBhvr additive="base">
                                        <p:cTn id="38" dur="500" fill="hold"/>
                                        <p:tgtEl>
                                          <p:spTgt spid="9218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92190"/>
                                        </p:tgtEl>
                                        <p:attrNameLst>
                                          <p:attrName>style.visibility</p:attrName>
                                        </p:attrNameLst>
                                      </p:cBhvr>
                                      <p:to>
                                        <p:strVal val="visible"/>
                                      </p:to>
                                    </p:set>
                                    <p:anim calcmode="lin" valueType="num">
                                      <p:cBhvr additive="base">
                                        <p:cTn id="43" dur="500" fill="hold"/>
                                        <p:tgtEl>
                                          <p:spTgt spid="92190"/>
                                        </p:tgtEl>
                                        <p:attrNameLst>
                                          <p:attrName>ppt_x</p:attrName>
                                        </p:attrNameLst>
                                      </p:cBhvr>
                                      <p:tavLst>
                                        <p:tav tm="0">
                                          <p:val>
                                            <p:strVal val="0-#ppt_w/2"/>
                                          </p:val>
                                        </p:tav>
                                        <p:tav tm="100000">
                                          <p:val>
                                            <p:strVal val="#ppt_x"/>
                                          </p:val>
                                        </p:tav>
                                      </p:tavLst>
                                    </p:anim>
                                    <p:anim calcmode="lin" valueType="num">
                                      <p:cBhvr additive="base">
                                        <p:cTn id="44" dur="500" fill="hold"/>
                                        <p:tgtEl>
                                          <p:spTgt spid="921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p:cNvSpPr>
            <a:spLocks noChangeArrowheads="1"/>
          </p:cNvSpPr>
          <p:nvPr/>
        </p:nvSpPr>
        <p:spPr bwMode="auto">
          <a:xfrm>
            <a:off x="671513" y="476250"/>
            <a:ext cx="109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Arial" charset="0"/>
              </a:rPr>
              <a:t>2</a:t>
            </a:r>
            <a:r>
              <a:rPr lang="zh-CN" altLang="en-US">
                <a:latin typeface="Arial" charset="0"/>
              </a:rPr>
              <a:t>、幂法</a:t>
            </a:r>
          </a:p>
        </p:txBody>
      </p:sp>
      <p:sp>
        <p:nvSpPr>
          <p:cNvPr id="93189" name="Rectangle 5"/>
          <p:cNvSpPr>
            <a:spLocks noChangeArrowheads="1"/>
          </p:cNvSpPr>
          <p:nvPr/>
        </p:nvSpPr>
        <p:spPr bwMode="auto">
          <a:xfrm>
            <a:off x="611188" y="871538"/>
            <a:ext cx="1738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Arial" charset="0"/>
              </a:rPr>
              <a:t>计算步骤：</a:t>
            </a:r>
          </a:p>
        </p:txBody>
      </p:sp>
      <p:sp>
        <p:nvSpPr>
          <p:cNvPr id="93191" name="Rectangle 7"/>
          <p:cNvSpPr>
            <a:spLocks noChangeArrowheads="1"/>
          </p:cNvSpPr>
          <p:nvPr/>
        </p:nvSpPr>
        <p:spPr bwMode="auto">
          <a:xfrm>
            <a:off x="684213" y="1341438"/>
            <a:ext cx="7023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（步</a:t>
            </a:r>
            <a:r>
              <a:rPr lang="en-US" altLang="zh-CN">
                <a:cs typeface="Times New Roman" pitchFamily="18" charset="0"/>
              </a:rPr>
              <a:t>1</a:t>
            </a:r>
            <a:r>
              <a:rPr lang="zh-CN" altLang="en-US">
                <a:cs typeface="Times New Roman" pitchFamily="18" charset="0"/>
              </a:rPr>
              <a:t>）任取一标准化向量</a:t>
            </a:r>
            <a:r>
              <a:rPr lang="en-US" altLang="zh-CN" i="1">
                <a:cs typeface="Times New Roman" pitchFamily="18" charset="0"/>
              </a:rPr>
              <a:t>W</a:t>
            </a:r>
            <a:r>
              <a:rPr lang="en-US" altLang="zh-CN" baseline="30000">
                <a:cs typeface="Times New Roman" pitchFamily="18" charset="0"/>
              </a:rPr>
              <a:t>(0)</a:t>
            </a:r>
            <a:r>
              <a:rPr lang="zh-CN" altLang="en-US">
                <a:cs typeface="Times New Roman" pitchFamily="18" charset="0"/>
              </a:rPr>
              <a:t>，指定一精度要求</a:t>
            </a:r>
            <a:r>
              <a:rPr lang="en-US" altLang="zh-CN">
                <a:cs typeface="Times New Roman" pitchFamily="18" charset="0"/>
              </a:rPr>
              <a:t>ε&gt;0</a:t>
            </a:r>
            <a:r>
              <a:rPr lang="zh-CN" altLang="en-US">
                <a:cs typeface="Times New Roman" pitchFamily="18" charset="0"/>
              </a:rPr>
              <a:t>，</a:t>
            </a:r>
            <a:r>
              <a:rPr lang="en-US" altLang="zh-CN" i="1">
                <a:cs typeface="Times New Roman" pitchFamily="18" charset="0"/>
              </a:rPr>
              <a:t>k</a:t>
            </a:r>
            <a:r>
              <a:rPr lang="en-US" altLang="zh-CN">
                <a:cs typeface="Times New Roman" pitchFamily="18" charset="0"/>
              </a:rPr>
              <a:t>=0</a:t>
            </a:r>
            <a:r>
              <a:rPr lang="zh-CN" altLang="en-US">
                <a:cs typeface="Times New Roman" pitchFamily="18" charset="0"/>
              </a:rPr>
              <a:t>。</a:t>
            </a:r>
          </a:p>
        </p:txBody>
      </p:sp>
      <p:sp>
        <p:nvSpPr>
          <p:cNvPr id="93194" name="Rectangle 1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196" name="Rectangle 1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198" name="Rectangle 1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00" name="Rectangle 1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3212" name="Group 28"/>
          <p:cNvGrpSpPr>
            <a:grpSpLocks/>
          </p:cNvGrpSpPr>
          <p:nvPr/>
        </p:nvGrpSpPr>
        <p:grpSpPr bwMode="auto">
          <a:xfrm>
            <a:off x="684213" y="1951038"/>
            <a:ext cx="5616575" cy="428625"/>
            <a:chOff x="431" y="1229"/>
            <a:chExt cx="3538" cy="270"/>
          </a:xfrm>
        </p:grpSpPr>
        <p:sp>
          <p:nvSpPr>
            <p:cNvPr id="93192" name="Text Box 8"/>
            <p:cNvSpPr txBox="1">
              <a:spLocks noChangeArrowheads="1"/>
            </p:cNvSpPr>
            <p:nvPr/>
          </p:nvSpPr>
          <p:spPr bwMode="auto">
            <a:xfrm>
              <a:off x="431" y="1249"/>
              <a:ext cx="35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Arial" charset="0"/>
                </a:rPr>
                <a:t>（步</a:t>
              </a:r>
              <a:r>
                <a:rPr lang="en-US" altLang="zh-CN">
                  <a:latin typeface="Arial" charset="0"/>
                </a:rPr>
                <a:t>2</a:t>
              </a:r>
              <a:r>
                <a:rPr lang="zh-CN" altLang="en-US">
                  <a:latin typeface="Arial" charset="0"/>
                </a:rPr>
                <a:t>）迭代计算                           ，</a:t>
              </a:r>
              <a:r>
                <a:rPr lang="en-US" altLang="zh-CN" i="1">
                  <a:latin typeface="Arial" charset="0"/>
                </a:rPr>
                <a:t>k</a:t>
              </a:r>
              <a:r>
                <a:rPr lang="en-US" altLang="zh-CN">
                  <a:latin typeface="Arial" charset="0"/>
                </a:rPr>
                <a:t> = 0,1,…</a:t>
              </a:r>
              <a:r>
                <a:rPr lang="zh-CN" altLang="en-US">
                  <a:latin typeface="Arial" charset="0"/>
                </a:rPr>
                <a:t>。</a:t>
              </a:r>
            </a:p>
          </p:txBody>
        </p:sp>
        <p:graphicFrame>
          <p:nvGraphicFramePr>
            <p:cNvPr id="93193" name="Object 9"/>
            <p:cNvGraphicFramePr>
              <a:graphicFrameLocks noChangeAspect="1"/>
            </p:cNvGraphicFramePr>
            <p:nvPr/>
          </p:nvGraphicFramePr>
          <p:xfrm>
            <a:off x="1746" y="1229"/>
            <a:ext cx="1179" cy="251"/>
          </p:xfrm>
          <a:graphic>
            <a:graphicData uri="http://schemas.openxmlformats.org/presentationml/2006/ole">
              <mc:AlternateContent xmlns:mc="http://schemas.openxmlformats.org/markup-compatibility/2006">
                <mc:Choice xmlns:v="urn:schemas-microsoft-com:vml" Requires="v">
                  <p:oleObj spid="_x0000_s168960" r:id="rId3" imgW="939392" imgH="203112" progId="Equation.DSMT4">
                    <p:embed/>
                  </p:oleObj>
                </mc:Choice>
                <mc:Fallback>
                  <p:oleObj r:id="rId3" imgW="939392" imgH="203112"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1229"/>
                          <a:ext cx="1179"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3204" name="Rectangle 20"/>
          <p:cNvSpPr>
            <a:spLocks noChangeArrowheads="1"/>
          </p:cNvSpPr>
          <p:nvPr/>
        </p:nvSpPr>
        <p:spPr bwMode="auto">
          <a:xfrm>
            <a:off x="-3997325" y="328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06" name="Rectangle 2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3207" name="Group 23"/>
          <p:cNvGrpSpPr>
            <a:grpSpLocks/>
          </p:cNvGrpSpPr>
          <p:nvPr/>
        </p:nvGrpSpPr>
        <p:grpSpPr bwMode="auto">
          <a:xfrm>
            <a:off x="1584325" y="4149725"/>
            <a:ext cx="6516688" cy="1727200"/>
            <a:chOff x="645" y="2359"/>
            <a:chExt cx="4105" cy="1088"/>
          </a:xfrm>
        </p:grpSpPr>
        <p:sp>
          <p:nvSpPr>
            <p:cNvPr id="93202" name="Text Box 18"/>
            <p:cNvSpPr txBox="1">
              <a:spLocks noChangeArrowheads="1"/>
            </p:cNvSpPr>
            <p:nvPr/>
          </p:nvSpPr>
          <p:spPr bwMode="auto">
            <a:xfrm>
              <a:off x="645" y="2429"/>
              <a:ext cx="4105"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Arial" charset="0"/>
                </a:rPr>
                <a:t>若                                ，</a:t>
              </a:r>
              <a:r>
                <a:rPr lang="en-US" altLang="zh-CN" i="1">
                  <a:latin typeface="Arial" charset="0"/>
                </a:rPr>
                <a:t>i</a:t>
              </a:r>
              <a:r>
                <a:rPr lang="en-US" altLang="zh-CN">
                  <a:latin typeface="Arial" charset="0"/>
                </a:rPr>
                <a:t> = 1,…,</a:t>
              </a:r>
              <a:r>
                <a:rPr lang="en-US" altLang="zh-CN" i="1">
                  <a:latin typeface="Arial" charset="0"/>
                </a:rPr>
                <a:t>n</a:t>
              </a:r>
              <a:r>
                <a:rPr lang="zh-CN" altLang="en-US">
                  <a:latin typeface="Arial" charset="0"/>
                </a:rPr>
                <a:t>，</a:t>
              </a:r>
            </a:p>
            <a:p>
              <a:endParaRPr lang="zh-CN" altLang="en-US">
                <a:latin typeface="Arial" charset="0"/>
              </a:endParaRPr>
            </a:p>
            <a:p>
              <a:r>
                <a:rPr lang="zh-CN" altLang="en-US">
                  <a:latin typeface="Arial" charset="0"/>
                </a:rPr>
                <a:t>则取</a:t>
              </a:r>
              <a:r>
                <a:rPr lang="en-US" altLang="zh-CN" i="1">
                  <a:latin typeface="Arial" charset="0"/>
                </a:rPr>
                <a:t>W</a:t>
              </a:r>
              <a:r>
                <a:rPr lang="en-US" altLang="zh-CN">
                  <a:latin typeface="Arial" charset="0"/>
                </a:rPr>
                <a:t>=             </a:t>
              </a:r>
              <a:r>
                <a:rPr lang="zh-CN" altLang="en-US">
                  <a:latin typeface="Arial" charset="0"/>
                </a:rPr>
                <a:t>为</a:t>
              </a:r>
              <a:r>
                <a:rPr lang="en-US" altLang="zh-CN">
                  <a:latin typeface="Arial" charset="0"/>
                </a:rPr>
                <a:t>A</a:t>
              </a:r>
              <a:r>
                <a:rPr lang="zh-CN" altLang="en-US">
                  <a:latin typeface="Arial" charset="0"/>
                </a:rPr>
                <a:t>的对应于</a:t>
              </a:r>
              <a:r>
                <a:rPr lang="en-US" altLang="zh-CN">
                  <a:latin typeface="Arial" charset="0"/>
                </a:rPr>
                <a:t>λmax</a:t>
              </a:r>
              <a:r>
                <a:rPr lang="zh-CN" altLang="en-US">
                  <a:latin typeface="Arial" charset="0"/>
                </a:rPr>
                <a:t>的特征向量的近似，</a:t>
              </a:r>
            </a:p>
            <a:p>
              <a:endParaRPr lang="zh-CN" altLang="en-US">
                <a:latin typeface="Arial" charset="0"/>
              </a:endParaRPr>
            </a:p>
            <a:p>
              <a:r>
                <a:rPr lang="zh-CN" altLang="en-US">
                  <a:latin typeface="Arial" charset="0"/>
                </a:rPr>
                <a:t>否则转步</a:t>
              </a:r>
              <a:r>
                <a:rPr lang="en-US" altLang="zh-CN">
                  <a:latin typeface="Arial" charset="0"/>
                </a:rPr>
                <a:t>2</a:t>
              </a:r>
              <a:r>
                <a:rPr lang="zh-CN" altLang="en-US">
                  <a:latin typeface="Arial" charset="0"/>
                </a:rPr>
                <a:t>。</a:t>
              </a:r>
            </a:p>
          </p:txBody>
        </p:sp>
        <p:graphicFrame>
          <p:nvGraphicFramePr>
            <p:cNvPr id="93203" name="Object 19"/>
            <p:cNvGraphicFramePr>
              <a:graphicFrameLocks noChangeAspect="1"/>
            </p:cNvGraphicFramePr>
            <p:nvPr/>
          </p:nvGraphicFramePr>
          <p:xfrm>
            <a:off x="884" y="2359"/>
            <a:ext cx="1360" cy="427"/>
          </p:xfrm>
          <a:graphic>
            <a:graphicData uri="http://schemas.openxmlformats.org/presentationml/2006/ole">
              <mc:AlternateContent xmlns:mc="http://schemas.openxmlformats.org/markup-compatibility/2006">
                <mc:Choice xmlns:v="urn:schemas-microsoft-com:vml" Requires="v">
                  <p:oleObj spid="_x0000_s168961" r:id="rId5" imgW="1054100" imgH="330200" progId="Equation.DSMT4">
                    <p:embed/>
                  </p:oleObj>
                </mc:Choice>
                <mc:Fallback>
                  <p:oleObj r:id="rId5" imgW="1054100" imgH="33020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 y="2359"/>
                          <a:ext cx="1360" cy="4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05" name="Object 21"/>
            <p:cNvGraphicFramePr>
              <a:graphicFrameLocks noChangeAspect="1"/>
            </p:cNvGraphicFramePr>
            <p:nvPr/>
          </p:nvGraphicFramePr>
          <p:xfrm>
            <a:off x="1292" y="2795"/>
            <a:ext cx="499" cy="256"/>
          </p:xfrm>
          <a:graphic>
            <a:graphicData uri="http://schemas.openxmlformats.org/presentationml/2006/ole">
              <mc:AlternateContent xmlns:mc="http://schemas.openxmlformats.org/markup-compatibility/2006">
                <mc:Choice xmlns:v="urn:schemas-microsoft-com:vml" Requires="v">
                  <p:oleObj spid="_x0000_s168962" r:id="rId7" imgW="393529" imgH="203112" progId="Equation.DSMT4">
                    <p:embed/>
                  </p:oleObj>
                </mc:Choice>
                <mc:Fallback>
                  <p:oleObj r:id="rId7" imgW="393529" imgH="203112"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2" y="2795"/>
                          <a:ext cx="499"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3211" name="Group 27"/>
          <p:cNvGrpSpPr>
            <a:grpSpLocks/>
          </p:cNvGrpSpPr>
          <p:nvPr/>
        </p:nvGrpSpPr>
        <p:grpSpPr bwMode="auto">
          <a:xfrm>
            <a:off x="684213" y="2349500"/>
            <a:ext cx="6696075" cy="1728788"/>
            <a:chOff x="431" y="1480"/>
            <a:chExt cx="4218" cy="1089"/>
          </a:xfrm>
        </p:grpSpPr>
        <p:sp>
          <p:nvSpPr>
            <p:cNvPr id="93208" name="Rectangle 24"/>
            <p:cNvSpPr>
              <a:spLocks noChangeArrowheads="1"/>
            </p:cNvSpPr>
            <p:nvPr/>
          </p:nvSpPr>
          <p:spPr bwMode="auto">
            <a:xfrm>
              <a:off x="431" y="1526"/>
              <a:ext cx="4218"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Arial" charset="0"/>
                </a:rPr>
                <a:t>（步</a:t>
              </a:r>
              <a:r>
                <a:rPr lang="en-US" altLang="zh-CN">
                  <a:latin typeface="Arial" charset="0"/>
                </a:rPr>
                <a:t>3</a:t>
              </a:r>
              <a:r>
                <a:rPr lang="zh-CN" altLang="en-US">
                  <a:latin typeface="Arial" charset="0"/>
                </a:rPr>
                <a:t>） 将              标准化，即求  </a:t>
              </a:r>
            </a:p>
            <a:p>
              <a:endParaRPr lang="zh-CN" altLang="en-US">
                <a:latin typeface="Arial" charset="0"/>
              </a:endParaRPr>
            </a:p>
            <a:p>
              <a:endParaRPr lang="zh-CN" altLang="en-US">
                <a:latin typeface="Arial" charset="0"/>
              </a:endParaRPr>
            </a:p>
            <a:p>
              <a:r>
                <a:rPr lang="zh-CN" altLang="en-US">
                  <a:latin typeface="Arial" charset="0"/>
                </a:rPr>
                <a:t>             </a:t>
              </a:r>
            </a:p>
            <a:p>
              <a:r>
                <a:rPr lang="zh-CN" altLang="en-US">
                  <a:latin typeface="Arial" charset="0"/>
                </a:rPr>
                <a:t>            其中           为           的第</a:t>
              </a:r>
              <a:r>
                <a:rPr lang="en-US" altLang="zh-CN" i="1">
                  <a:latin typeface="Arial" charset="0"/>
                </a:rPr>
                <a:t>i</a:t>
              </a:r>
              <a:r>
                <a:rPr lang="zh-CN" altLang="en-US">
                  <a:latin typeface="Arial" charset="0"/>
                </a:rPr>
                <a:t>个分量。</a:t>
              </a:r>
            </a:p>
          </p:txBody>
        </p:sp>
        <p:graphicFrame>
          <p:nvGraphicFramePr>
            <p:cNvPr id="93195" name="Object 11"/>
            <p:cNvGraphicFramePr>
              <a:graphicFrameLocks noChangeAspect="1"/>
            </p:cNvGraphicFramePr>
            <p:nvPr/>
          </p:nvGraphicFramePr>
          <p:xfrm>
            <a:off x="1111" y="1752"/>
            <a:ext cx="1996" cy="551"/>
          </p:xfrm>
          <a:graphic>
            <a:graphicData uri="http://schemas.openxmlformats.org/presentationml/2006/ole">
              <mc:AlternateContent xmlns:mc="http://schemas.openxmlformats.org/markup-compatibility/2006">
                <mc:Choice xmlns:v="urn:schemas-microsoft-com:vml" Requires="v">
                  <p:oleObj spid="_x0000_s168963" r:id="rId9" imgW="1548728" imgH="431613" progId="Equation.DSMT4">
                    <p:embed/>
                  </p:oleObj>
                </mc:Choice>
                <mc:Fallback>
                  <p:oleObj r:id="rId9" imgW="1548728" imgH="431613"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1" y="1752"/>
                          <a:ext cx="1996" cy="5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97" name="Object 13"/>
            <p:cNvGraphicFramePr>
              <a:graphicFrameLocks noChangeAspect="1"/>
            </p:cNvGraphicFramePr>
            <p:nvPr/>
          </p:nvGraphicFramePr>
          <p:xfrm>
            <a:off x="1338" y="2264"/>
            <a:ext cx="499" cy="305"/>
          </p:xfrm>
          <a:graphic>
            <a:graphicData uri="http://schemas.openxmlformats.org/presentationml/2006/ole">
              <mc:AlternateContent xmlns:mc="http://schemas.openxmlformats.org/markup-compatibility/2006">
                <mc:Choice xmlns:v="urn:schemas-microsoft-com:vml" Requires="v">
                  <p:oleObj spid="_x0000_s168964" r:id="rId11" imgW="393529" imgH="241195" progId="Equation.DSMT4">
                    <p:embed/>
                  </p:oleObj>
                </mc:Choice>
                <mc:Fallback>
                  <p:oleObj r:id="rId11" imgW="393529" imgH="241195"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 y="2264"/>
                          <a:ext cx="499"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99" name="Object 15"/>
            <p:cNvGraphicFramePr>
              <a:graphicFrameLocks noChangeAspect="1"/>
            </p:cNvGraphicFramePr>
            <p:nvPr/>
          </p:nvGraphicFramePr>
          <p:xfrm>
            <a:off x="1973" y="2251"/>
            <a:ext cx="545" cy="279"/>
          </p:xfrm>
          <a:graphic>
            <a:graphicData uri="http://schemas.openxmlformats.org/presentationml/2006/ole">
              <mc:AlternateContent xmlns:mc="http://schemas.openxmlformats.org/markup-compatibility/2006">
                <mc:Choice xmlns:v="urn:schemas-microsoft-com:vml" Requires="v">
                  <p:oleObj spid="_x0000_s168965" r:id="rId13" imgW="393529" imgH="203112" progId="Equation.DSMT4">
                    <p:embed/>
                  </p:oleObj>
                </mc:Choice>
                <mc:Fallback>
                  <p:oleObj r:id="rId13" imgW="393529" imgH="203112"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3" y="2251"/>
                          <a:ext cx="545"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09" name="Object 25"/>
            <p:cNvGraphicFramePr>
              <a:graphicFrameLocks noChangeAspect="1"/>
            </p:cNvGraphicFramePr>
            <p:nvPr/>
          </p:nvGraphicFramePr>
          <p:xfrm>
            <a:off x="1292" y="1480"/>
            <a:ext cx="545" cy="279"/>
          </p:xfrm>
          <a:graphic>
            <a:graphicData uri="http://schemas.openxmlformats.org/presentationml/2006/ole">
              <mc:AlternateContent xmlns:mc="http://schemas.openxmlformats.org/markup-compatibility/2006">
                <mc:Choice xmlns:v="urn:schemas-microsoft-com:vml" Requires="v">
                  <p:oleObj spid="_x0000_s168966" r:id="rId15" imgW="393529" imgH="203112" progId="Equation.DSMT4">
                    <p:embed/>
                  </p:oleObj>
                </mc:Choice>
                <mc:Fallback>
                  <p:oleObj r:id="rId15" imgW="393529" imgH="203112" progId="Equation.DSMT4">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2" y="1480"/>
                          <a:ext cx="545"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3188"/>
                                        </p:tgtEl>
                                        <p:attrNameLst>
                                          <p:attrName>style.visibility</p:attrName>
                                        </p:attrNameLst>
                                      </p:cBhvr>
                                      <p:to>
                                        <p:strVal val="visible"/>
                                      </p:to>
                                    </p:set>
                                    <p:anim calcmode="lin" valueType="num">
                                      <p:cBhvr additive="base">
                                        <p:cTn id="7" dur="500" fill="hold"/>
                                        <p:tgtEl>
                                          <p:spTgt spid="93188"/>
                                        </p:tgtEl>
                                        <p:attrNameLst>
                                          <p:attrName>ppt_x</p:attrName>
                                        </p:attrNameLst>
                                      </p:cBhvr>
                                      <p:tavLst>
                                        <p:tav tm="0">
                                          <p:val>
                                            <p:strVal val="0-#ppt_w/2"/>
                                          </p:val>
                                        </p:tav>
                                        <p:tav tm="100000">
                                          <p:val>
                                            <p:strVal val="#ppt_x"/>
                                          </p:val>
                                        </p:tav>
                                      </p:tavLst>
                                    </p:anim>
                                    <p:anim calcmode="lin" valueType="num">
                                      <p:cBhvr additive="base">
                                        <p:cTn id="8" dur="500" fill="hold"/>
                                        <p:tgtEl>
                                          <p:spTgt spid="931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9"/>
                                        </p:tgtEl>
                                        <p:attrNameLst>
                                          <p:attrName>style.visibility</p:attrName>
                                        </p:attrNameLst>
                                      </p:cBhvr>
                                      <p:to>
                                        <p:strVal val="visible"/>
                                      </p:to>
                                    </p:set>
                                    <p:anim calcmode="lin" valueType="num">
                                      <p:cBhvr additive="base">
                                        <p:cTn id="13" dur="500" fill="hold"/>
                                        <p:tgtEl>
                                          <p:spTgt spid="93189"/>
                                        </p:tgtEl>
                                        <p:attrNameLst>
                                          <p:attrName>ppt_x</p:attrName>
                                        </p:attrNameLst>
                                      </p:cBhvr>
                                      <p:tavLst>
                                        <p:tav tm="0">
                                          <p:val>
                                            <p:strVal val="0-#ppt_w/2"/>
                                          </p:val>
                                        </p:tav>
                                        <p:tav tm="100000">
                                          <p:val>
                                            <p:strVal val="#ppt_x"/>
                                          </p:val>
                                        </p:tav>
                                      </p:tavLst>
                                    </p:anim>
                                    <p:anim calcmode="lin" valueType="num">
                                      <p:cBhvr additive="base">
                                        <p:cTn id="14" dur="500" fill="hold"/>
                                        <p:tgtEl>
                                          <p:spTgt spid="931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191"/>
                                        </p:tgtEl>
                                        <p:attrNameLst>
                                          <p:attrName>style.visibility</p:attrName>
                                        </p:attrNameLst>
                                      </p:cBhvr>
                                      <p:to>
                                        <p:strVal val="visible"/>
                                      </p:to>
                                    </p:set>
                                    <p:anim calcmode="lin" valueType="num">
                                      <p:cBhvr additive="base">
                                        <p:cTn id="19" dur="500" fill="hold"/>
                                        <p:tgtEl>
                                          <p:spTgt spid="93191"/>
                                        </p:tgtEl>
                                        <p:attrNameLst>
                                          <p:attrName>ppt_x</p:attrName>
                                        </p:attrNameLst>
                                      </p:cBhvr>
                                      <p:tavLst>
                                        <p:tav tm="0">
                                          <p:val>
                                            <p:strVal val="0-#ppt_w/2"/>
                                          </p:val>
                                        </p:tav>
                                        <p:tav tm="100000">
                                          <p:val>
                                            <p:strVal val="#ppt_x"/>
                                          </p:val>
                                        </p:tav>
                                      </p:tavLst>
                                    </p:anim>
                                    <p:anim calcmode="lin" valueType="num">
                                      <p:cBhvr additive="base">
                                        <p:cTn id="20" dur="500" fill="hold"/>
                                        <p:tgtEl>
                                          <p:spTgt spid="9319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3212"/>
                                        </p:tgtEl>
                                        <p:attrNameLst>
                                          <p:attrName>style.visibility</p:attrName>
                                        </p:attrNameLst>
                                      </p:cBhvr>
                                      <p:to>
                                        <p:strVal val="visible"/>
                                      </p:to>
                                    </p:set>
                                    <p:anim calcmode="lin" valueType="num">
                                      <p:cBhvr additive="base">
                                        <p:cTn id="25" dur="500" fill="hold"/>
                                        <p:tgtEl>
                                          <p:spTgt spid="93212"/>
                                        </p:tgtEl>
                                        <p:attrNameLst>
                                          <p:attrName>ppt_x</p:attrName>
                                        </p:attrNameLst>
                                      </p:cBhvr>
                                      <p:tavLst>
                                        <p:tav tm="0">
                                          <p:val>
                                            <p:strVal val="0-#ppt_w/2"/>
                                          </p:val>
                                        </p:tav>
                                        <p:tav tm="100000">
                                          <p:val>
                                            <p:strVal val="#ppt_x"/>
                                          </p:val>
                                        </p:tav>
                                      </p:tavLst>
                                    </p:anim>
                                    <p:anim calcmode="lin" valueType="num">
                                      <p:cBhvr additive="base">
                                        <p:cTn id="26" dur="500" fill="hold"/>
                                        <p:tgtEl>
                                          <p:spTgt spid="9321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3211"/>
                                        </p:tgtEl>
                                        <p:attrNameLst>
                                          <p:attrName>style.visibility</p:attrName>
                                        </p:attrNameLst>
                                      </p:cBhvr>
                                      <p:to>
                                        <p:strVal val="visible"/>
                                      </p:to>
                                    </p:set>
                                    <p:anim calcmode="lin" valueType="num">
                                      <p:cBhvr additive="base">
                                        <p:cTn id="31" dur="500" fill="hold"/>
                                        <p:tgtEl>
                                          <p:spTgt spid="93211"/>
                                        </p:tgtEl>
                                        <p:attrNameLst>
                                          <p:attrName>ppt_x</p:attrName>
                                        </p:attrNameLst>
                                      </p:cBhvr>
                                      <p:tavLst>
                                        <p:tav tm="0">
                                          <p:val>
                                            <p:strVal val="0-#ppt_w/2"/>
                                          </p:val>
                                        </p:tav>
                                        <p:tav tm="100000">
                                          <p:val>
                                            <p:strVal val="#ppt_x"/>
                                          </p:val>
                                        </p:tav>
                                      </p:tavLst>
                                    </p:anim>
                                    <p:anim calcmode="lin" valueType="num">
                                      <p:cBhvr additive="base">
                                        <p:cTn id="32" dur="500" fill="hold"/>
                                        <p:tgtEl>
                                          <p:spTgt spid="9321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93207"/>
                                        </p:tgtEl>
                                        <p:attrNameLst>
                                          <p:attrName>style.visibility</p:attrName>
                                        </p:attrNameLst>
                                      </p:cBhvr>
                                      <p:to>
                                        <p:strVal val="visible"/>
                                      </p:to>
                                    </p:set>
                                    <p:anim calcmode="lin" valueType="num">
                                      <p:cBhvr additive="base">
                                        <p:cTn id="37" dur="500" fill="hold"/>
                                        <p:tgtEl>
                                          <p:spTgt spid="93207"/>
                                        </p:tgtEl>
                                        <p:attrNameLst>
                                          <p:attrName>ppt_x</p:attrName>
                                        </p:attrNameLst>
                                      </p:cBhvr>
                                      <p:tavLst>
                                        <p:tav tm="0">
                                          <p:val>
                                            <p:strVal val="#ppt_x"/>
                                          </p:val>
                                        </p:tav>
                                        <p:tav tm="100000">
                                          <p:val>
                                            <p:strVal val="#ppt_x"/>
                                          </p:val>
                                        </p:tav>
                                      </p:tavLst>
                                    </p:anim>
                                    <p:anim calcmode="lin" valueType="num">
                                      <p:cBhvr additive="base">
                                        <p:cTn id="38" dur="500" fill="hold"/>
                                        <p:tgtEl>
                                          <p:spTgt spid="93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P spid="93189" grpId="0"/>
      <p:bldP spid="9319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5"/>
          <p:cNvSpPr>
            <a:spLocks noChangeArrowheads="1"/>
          </p:cNvSpPr>
          <p:nvPr/>
        </p:nvSpPr>
        <p:spPr bwMode="auto">
          <a:xfrm>
            <a:off x="250825" y="620713"/>
            <a:ext cx="3181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（步</a:t>
            </a:r>
            <a:r>
              <a:rPr lang="en-US" altLang="zh-CN">
                <a:cs typeface="Times New Roman" pitchFamily="18" charset="0"/>
              </a:rPr>
              <a:t>4</a:t>
            </a:r>
            <a:r>
              <a:rPr lang="zh-CN" altLang="en-US">
                <a:cs typeface="Times New Roman" pitchFamily="18" charset="0"/>
              </a:rPr>
              <a:t>）求</a:t>
            </a:r>
            <a:r>
              <a:rPr lang="en-US" altLang="zh-CN">
                <a:cs typeface="Times New Roman" pitchFamily="18" charset="0"/>
              </a:rPr>
              <a:t>λ</a:t>
            </a:r>
            <a:r>
              <a:rPr lang="en-US" altLang="zh-CN" baseline="-30000">
                <a:cs typeface="Times New Roman" pitchFamily="18" charset="0"/>
              </a:rPr>
              <a:t>max</a:t>
            </a:r>
            <a:r>
              <a:rPr lang="zh-CN" altLang="en-US">
                <a:cs typeface="Times New Roman" pitchFamily="18" charset="0"/>
              </a:rPr>
              <a:t>的近似值</a:t>
            </a:r>
          </a:p>
        </p:txBody>
      </p:sp>
      <p:sp>
        <p:nvSpPr>
          <p:cNvPr id="94215" name="Rectangle 7"/>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4214" name="Object 6"/>
          <p:cNvGraphicFramePr>
            <a:graphicFrameLocks noChangeAspect="1"/>
          </p:cNvGraphicFramePr>
          <p:nvPr/>
        </p:nvGraphicFramePr>
        <p:xfrm>
          <a:off x="1331913" y="1125538"/>
          <a:ext cx="2447925" cy="865187"/>
        </p:xfrm>
        <a:graphic>
          <a:graphicData uri="http://schemas.openxmlformats.org/presentationml/2006/ole">
            <mc:AlternateContent xmlns:mc="http://schemas.openxmlformats.org/markup-compatibility/2006">
              <mc:Choice xmlns:v="urn:schemas-microsoft-com:vml" Requires="v">
                <p:oleObj spid="_x0000_s169984" r:id="rId3" imgW="1269449" imgH="444307" progId="Equation.DSMT4">
                  <p:embed/>
                </p:oleObj>
              </mc:Choice>
              <mc:Fallback>
                <p:oleObj r:id="rId3" imgW="1269449" imgH="444307"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25538"/>
                        <a:ext cx="2447925"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8" name="Rectangle 1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220" name="Rectangle 12"/>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4221" name="Group 13"/>
          <p:cNvGrpSpPr>
            <a:grpSpLocks/>
          </p:cNvGrpSpPr>
          <p:nvPr/>
        </p:nvGrpSpPr>
        <p:grpSpPr bwMode="auto">
          <a:xfrm>
            <a:off x="661988" y="1989138"/>
            <a:ext cx="7942262" cy="1246187"/>
            <a:chOff x="463" y="1521"/>
            <a:chExt cx="5003" cy="785"/>
          </a:xfrm>
        </p:grpSpPr>
        <p:sp>
          <p:nvSpPr>
            <p:cNvPr id="94216" name="Text Box 8"/>
            <p:cNvSpPr txBox="1">
              <a:spLocks noChangeArrowheads="1"/>
            </p:cNvSpPr>
            <p:nvPr/>
          </p:nvSpPr>
          <p:spPr bwMode="auto">
            <a:xfrm>
              <a:off x="463" y="1521"/>
              <a:ext cx="5003"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Arial" charset="0"/>
                </a:rPr>
                <a:t>对前面例子中的</a:t>
              </a:r>
              <a:r>
                <a:rPr lang="en-US" altLang="zh-CN">
                  <a:latin typeface="Arial" charset="0"/>
                </a:rPr>
                <a:t>O—C</a:t>
              </a:r>
              <a:r>
                <a:rPr lang="zh-CN" altLang="en-US">
                  <a:latin typeface="Arial" charset="0"/>
                </a:rPr>
                <a:t>判断矩阵，</a:t>
              </a:r>
            </a:p>
            <a:p>
              <a:endParaRPr lang="zh-CN" altLang="en-US">
                <a:latin typeface="Arial" charset="0"/>
              </a:endParaRPr>
            </a:p>
            <a:p>
              <a:r>
                <a:rPr lang="zh-CN" altLang="en-US">
                  <a:latin typeface="Arial" charset="0"/>
                </a:rPr>
                <a:t>若取                             ，     </a:t>
              </a:r>
              <a:r>
                <a:rPr lang="en-US" altLang="zh-CN">
                  <a:latin typeface="Arial" charset="0"/>
                </a:rPr>
                <a:t>=0.001</a:t>
              </a:r>
              <a:r>
                <a:rPr lang="zh-CN" altLang="en-US">
                  <a:latin typeface="Arial" charset="0"/>
                </a:rPr>
                <a:t>，利用幂法求近似特征向量如下：</a:t>
              </a:r>
            </a:p>
          </p:txBody>
        </p:sp>
        <p:graphicFrame>
          <p:nvGraphicFramePr>
            <p:cNvPr id="94217" name="Object 9"/>
            <p:cNvGraphicFramePr>
              <a:graphicFrameLocks noChangeAspect="1"/>
            </p:cNvGraphicFramePr>
            <p:nvPr/>
          </p:nvGraphicFramePr>
          <p:xfrm>
            <a:off x="839" y="1706"/>
            <a:ext cx="1406" cy="600"/>
          </p:xfrm>
          <a:graphic>
            <a:graphicData uri="http://schemas.openxmlformats.org/presentationml/2006/ole">
              <mc:AlternateContent xmlns:mc="http://schemas.openxmlformats.org/markup-compatibility/2006">
                <mc:Choice xmlns:v="urn:schemas-microsoft-com:vml" Requires="v">
                  <p:oleObj spid="_x0000_s169985" r:id="rId5" imgW="1091726" imgH="469696" progId="Equation.DSMT4">
                    <p:embed/>
                  </p:oleObj>
                </mc:Choice>
                <mc:Fallback>
                  <p:oleObj r:id="rId5" imgW="1091726" imgH="469696"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1706"/>
                          <a:ext cx="1406" cy="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9" name="Object 11"/>
            <p:cNvGraphicFramePr>
              <a:graphicFrameLocks noChangeAspect="1"/>
            </p:cNvGraphicFramePr>
            <p:nvPr/>
          </p:nvGraphicFramePr>
          <p:xfrm>
            <a:off x="2282" y="1889"/>
            <a:ext cx="235" cy="271"/>
          </p:xfrm>
          <a:graphic>
            <a:graphicData uri="http://schemas.openxmlformats.org/presentationml/2006/ole">
              <mc:AlternateContent xmlns:mc="http://schemas.openxmlformats.org/markup-compatibility/2006">
                <mc:Choice xmlns:v="urn:schemas-microsoft-com:vml" Requires="v">
                  <p:oleObj spid="_x0000_s169986" r:id="rId7" imgW="126835" imgH="139518" progId="Equation.DSMT4">
                    <p:embed/>
                  </p:oleObj>
                </mc:Choice>
                <mc:Fallback>
                  <p:oleObj r:id="rId7" imgW="126835" imgH="139518"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2" y="1889"/>
                          <a:ext cx="235"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4224" name="Rectangle 1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226" name="Rectangle 1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4227" name="Group 19"/>
          <p:cNvGrpSpPr>
            <a:grpSpLocks/>
          </p:cNvGrpSpPr>
          <p:nvPr/>
        </p:nvGrpSpPr>
        <p:grpSpPr bwMode="auto">
          <a:xfrm>
            <a:off x="404813" y="3141663"/>
            <a:ext cx="8358187" cy="1206500"/>
            <a:chOff x="255" y="2353"/>
            <a:chExt cx="5265" cy="760"/>
          </a:xfrm>
        </p:grpSpPr>
        <p:sp>
          <p:nvSpPr>
            <p:cNvPr id="94222" name="Text Box 14"/>
            <p:cNvSpPr txBox="1">
              <a:spLocks noChangeArrowheads="1"/>
            </p:cNvSpPr>
            <p:nvPr/>
          </p:nvSpPr>
          <p:spPr bwMode="auto">
            <a:xfrm>
              <a:off x="255" y="2353"/>
              <a:ext cx="526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cs typeface="Times New Roman" pitchFamily="18" charset="0"/>
                </a:rPr>
                <a:t>（第一次迭代）</a:t>
              </a:r>
            </a:p>
            <a:p>
              <a:endParaRPr lang="zh-CN" altLang="en-US">
                <a:cs typeface="Times New Roman" pitchFamily="18" charset="0"/>
              </a:endParaRPr>
            </a:p>
            <a:p>
              <a:r>
                <a:rPr lang="zh-CN" altLang="en-US">
                  <a:cs typeface="Times New Roman" pitchFamily="18" charset="0"/>
                </a:rPr>
                <a:t>              </a:t>
              </a:r>
              <a:r>
                <a:rPr lang="en-US" altLang="zh-CN" baseline="30000">
                  <a:cs typeface="Times New Roman" pitchFamily="18" charset="0"/>
                </a:rPr>
                <a:t>(0)</a:t>
              </a:r>
              <a:r>
                <a:rPr lang="en-US" altLang="zh-CN">
                  <a:cs typeface="Times New Roman" pitchFamily="18" charset="0"/>
                </a:rPr>
                <a:t> = (0.511,3,1.444)</a:t>
              </a:r>
              <a:r>
                <a:rPr lang="en-US" altLang="zh-CN" i="1" baseline="30000">
                  <a:cs typeface="Times New Roman" pitchFamily="18" charset="0"/>
                </a:rPr>
                <a:t>T</a:t>
              </a:r>
              <a:r>
                <a:rPr lang="zh-CN" altLang="en-US">
                  <a:cs typeface="Times New Roman" pitchFamily="18" charset="0"/>
                </a:rPr>
                <a:t>，           </a:t>
              </a:r>
              <a:r>
                <a:rPr lang="en-US" altLang="zh-CN">
                  <a:cs typeface="Times New Roman" pitchFamily="18" charset="0"/>
                </a:rPr>
                <a:t>= 4.955</a:t>
              </a:r>
              <a:r>
                <a:rPr lang="zh-CN" altLang="en-US">
                  <a:cs typeface="Times New Roman" pitchFamily="18" charset="0"/>
                </a:rPr>
                <a:t>，求得</a:t>
              </a:r>
              <a:r>
                <a:rPr lang="en-US" altLang="zh-CN" i="1">
                  <a:cs typeface="Times New Roman" pitchFamily="18" charset="0"/>
                </a:rPr>
                <a:t>W</a:t>
              </a:r>
              <a:r>
                <a:rPr lang="en-US" altLang="zh-CN" baseline="30000">
                  <a:cs typeface="Times New Roman" pitchFamily="18" charset="0"/>
                </a:rPr>
                <a:t>(1) </a:t>
              </a:r>
              <a:r>
                <a:rPr lang="en-US" altLang="zh-CN">
                  <a:cs typeface="Times New Roman" pitchFamily="18" charset="0"/>
                </a:rPr>
                <a:t>= (0.103,0.605,2.91)</a:t>
              </a:r>
              <a:r>
                <a:rPr lang="en-US" altLang="zh-CN" i="1" baseline="30000">
                  <a:cs typeface="Times New Roman" pitchFamily="18" charset="0"/>
                </a:rPr>
                <a:t>T</a:t>
              </a:r>
            </a:p>
          </p:txBody>
        </p:sp>
        <p:graphicFrame>
          <p:nvGraphicFramePr>
            <p:cNvPr id="94223" name="Object 15"/>
            <p:cNvGraphicFramePr>
              <a:graphicFrameLocks noChangeAspect="1"/>
            </p:cNvGraphicFramePr>
            <p:nvPr/>
          </p:nvGraphicFramePr>
          <p:xfrm>
            <a:off x="703" y="2704"/>
            <a:ext cx="237" cy="262"/>
          </p:xfrm>
          <a:graphic>
            <a:graphicData uri="http://schemas.openxmlformats.org/presentationml/2006/ole">
              <mc:AlternateContent xmlns:mc="http://schemas.openxmlformats.org/markup-compatibility/2006">
                <mc:Choice xmlns:v="urn:schemas-microsoft-com:vml" Requires="v">
                  <p:oleObj spid="_x0000_s169987" r:id="rId9" imgW="177569" imgH="202936" progId="Equation.DSMT4">
                    <p:embed/>
                  </p:oleObj>
                </mc:Choice>
                <mc:Fallback>
                  <p:oleObj r:id="rId9" imgW="177569" imgH="202936"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 y="2704"/>
                          <a:ext cx="237"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5" name="Object 17"/>
            <p:cNvGraphicFramePr>
              <a:graphicFrameLocks noChangeAspect="1"/>
            </p:cNvGraphicFramePr>
            <p:nvPr/>
          </p:nvGraphicFramePr>
          <p:xfrm>
            <a:off x="2336" y="2634"/>
            <a:ext cx="544" cy="479"/>
          </p:xfrm>
          <a:graphic>
            <a:graphicData uri="http://schemas.openxmlformats.org/presentationml/2006/ole">
              <mc:AlternateContent xmlns:mc="http://schemas.openxmlformats.org/markup-compatibility/2006">
                <mc:Choice xmlns:v="urn:schemas-microsoft-com:vml" Requires="v">
                  <p:oleObj spid="_x0000_s169988" r:id="rId11" imgW="482391" imgH="431613" progId="Equation.DSMT4">
                    <p:embed/>
                  </p:oleObj>
                </mc:Choice>
                <mc:Fallback>
                  <p:oleObj r:id="rId11" imgW="482391" imgH="431613"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6" y="2634"/>
                          <a:ext cx="544" cy="4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4230" name="Rectangle 2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232" name="Rectangle 2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4233" name="Group 25"/>
          <p:cNvGrpSpPr>
            <a:grpSpLocks/>
          </p:cNvGrpSpPr>
          <p:nvPr/>
        </p:nvGrpSpPr>
        <p:grpSpPr bwMode="auto">
          <a:xfrm>
            <a:off x="415925" y="4292600"/>
            <a:ext cx="8548688" cy="1165225"/>
            <a:chOff x="249" y="3102"/>
            <a:chExt cx="5385" cy="734"/>
          </a:xfrm>
        </p:grpSpPr>
        <p:sp>
          <p:nvSpPr>
            <p:cNvPr id="94228" name="Text Box 20"/>
            <p:cNvSpPr txBox="1">
              <a:spLocks noChangeArrowheads="1"/>
            </p:cNvSpPr>
            <p:nvPr/>
          </p:nvSpPr>
          <p:spPr bwMode="auto">
            <a:xfrm>
              <a:off x="249" y="3102"/>
              <a:ext cx="538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cs typeface="Times New Roman" pitchFamily="18" charset="0"/>
                </a:rPr>
                <a:t>（第二次迭代）</a:t>
              </a:r>
            </a:p>
            <a:p>
              <a:r>
                <a:rPr lang="zh-CN" altLang="en-US">
                  <a:cs typeface="Times New Roman" pitchFamily="18" charset="0"/>
                </a:rPr>
                <a:t>              </a:t>
              </a:r>
            </a:p>
            <a:p>
              <a:r>
                <a:rPr lang="zh-CN" altLang="en-US">
                  <a:cs typeface="Times New Roman" pitchFamily="18" charset="0"/>
                </a:rPr>
                <a:t>        </a:t>
              </a:r>
              <a:r>
                <a:rPr lang="en-US" altLang="zh-CN" baseline="30000">
                  <a:cs typeface="Times New Roman" pitchFamily="18" charset="0"/>
                </a:rPr>
                <a:t>(2)</a:t>
              </a:r>
              <a:r>
                <a:rPr lang="en-US" altLang="zh-CN">
                  <a:cs typeface="Times New Roman" pitchFamily="18" charset="0"/>
                </a:rPr>
                <a:t> = (0.321,1.993,0.802)</a:t>
              </a:r>
              <a:r>
                <a:rPr lang="en-US" altLang="zh-CN" i="1" baseline="30000">
                  <a:cs typeface="Times New Roman" pitchFamily="18" charset="0"/>
                </a:rPr>
                <a:t>T</a:t>
              </a:r>
              <a:r>
                <a:rPr lang="zh-CN" altLang="en-US">
                  <a:cs typeface="Times New Roman" pitchFamily="18" charset="0"/>
                </a:rPr>
                <a:t>，           </a:t>
              </a:r>
              <a:r>
                <a:rPr lang="en-US" altLang="zh-CN">
                  <a:cs typeface="Times New Roman" pitchFamily="18" charset="0"/>
                </a:rPr>
                <a:t>= 3.116</a:t>
              </a:r>
              <a:r>
                <a:rPr lang="zh-CN" altLang="en-US">
                  <a:cs typeface="Times New Roman" pitchFamily="18" charset="0"/>
                </a:rPr>
                <a:t>，求得</a:t>
              </a:r>
              <a:r>
                <a:rPr lang="en-US" altLang="zh-CN" i="1">
                  <a:cs typeface="Times New Roman" pitchFamily="18" charset="0"/>
                </a:rPr>
                <a:t>W</a:t>
              </a:r>
              <a:r>
                <a:rPr lang="en-US" altLang="zh-CN" baseline="30000">
                  <a:cs typeface="Times New Roman" pitchFamily="18" charset="0"/>
                </a:rPr>
                <a:t>(2) </a:t>
              </a:r>
              <a:r>
                <a:rPr lang="en-US" altLang="zh-CN">
                  <a:cs typeface="Times New Roman" pitchFamily="18" charset="0"/>
                </a:rPr>
                <a:t>= (0.103,0.639,0.257)</a:t>
              </a:r>
              <a:r>
                <a:rPr lang="en-US" altLang="zh-CN" i="1" baseline="30000">
                  <a:cs typeface="Times New Roman" pitchFamily="18" charset="0"/>
                </a:rPr>
                <a:t>T</a:t>
              </a:r>
            </a:p>
          </p:txBody>
        </p:sp>
        <p:graphicFrame>
          <p:nvGraphicFramePr>
            <p:cNvPr id="94229" name="Object 21"/>
            <p:cNvGraphicFramePr>
              <a:graphicFrameLocks noChangeAspect="1"/>
            </p:cNvGraphicFramePr>
            <p:nvPr/>
          </p:nvGraphicFramePr>
          <p:xfrm>
            <a:off x="431" y="3486"/>
            <a:ext cx="237" cy="262"/>
          </p:xfrm>
          <a:graphic>
            <a:graphicData uri="http://schemas.openxmlformats.org/presentationml/2006/ole">
              <mc:AlternateContent xmlns:mc="http://schemas.openxmlformats.org/markup-compatibility/2006">
                <mc:Choice xmlns:v="urn:schemas-microsoft-com:vml" Requires="v">
                  <p:oleObj spid="_x0000_s169989" r:id="rId13" imgW="177569" imgH="202936" progId="Equation.DSMT4">
                    <p:embed/>
                  </p:oleObj>
                </mc:Choice>
                <mc:Fallback>
                  <p:oleObj r:id="rId13" imgW="177569" imgH="202936"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 y="3486"/>
                          <a:ext cx="237"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31" name="Object 23"/>
            <p:cNvGraphicFramePr>
              <a:graphicFrameLocks noChangeAspect="1"/>
            </p:cNvGraphicFramePr>
            <p:nvPr/>
          </p:nvGraphicFramePr>
          <p:xfrm>
            <a:off x="2336" y="3385"/>
            <a:ext cx="589" cy="451"/>
          </p:xfrm>
          <a:graphic>
            <a:graphicData uri="http://schemas.openxmlformats.org/presentationml/2006/ole">
              <mc:AlternateContent xmlns:mc="http://schemas.openxmlformats.org/markup-compatibility/2006">
                <mc:Choice xmlns:v="urn:schemas-microsoft-com:vml" Requires="v">
                  <p:oleObj spid="_x0000_s169990" r:id="rId14" imgW="495085" imgH="431613" progId="Equation.DSMT4">
                    <p:embed/>
                  </p:oleObj>
                </mc:Choice>
                <mc:Fallback>
                  <p:oleObj r:id="rId14" imgW="495085" imgH="431613" progId="Equation.DSMT4">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36" y="3385"/>
                          <a:ext cx="589" cy="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4213"/>
                                        </p:tgtEl>
                                        <p:attrNameLst>
                                          <p:attrName>style.visibility</p:attrName>
                                        </p:attrNameLst>
                                      </p:cBhvr>
                                      <p:to>
                                        <p:strVal val="visible"/>
                                      </p:to>
                                    </p:set>
                                    <p:anim calcmode="lin" valueType="num">
                                      <p:cBhvr additive="base">
                                        <p:cTn id="7" dur="500" fill="hold"/>
                                        <p:tgtEl>
                                          <p:spTgt spid="94213"/>
                                        </p:tgtEl>
                                        <p:attrNameLst>
                                          <p:attrName>ppt_x</p:attrName>
                                        </p:attrNameLst>
                                      </p:cBhvr>
                                      <p:tavLst>
                                        <p:tav tm="0">
                                          <p:val>
                                            <p:strVal val="0-#ppt_w/2"/>
                                          </p:val>
                                        </p:tav>
                                        <p:tav tm="100000">
                                          <p:val>
                                            <p:strVal val="#ppt_x"/>
                                          </p:val>
                                        </p:tav>
                                      </p:tavLst>
                                    </p:anim>
                                    <p:anim calcmode="lin" valueType="num">
                                      <p:cBhvr additive="base">
                                        <p:cTn id="8" dur="500" fill="hold"/>
                                        <p:tgtEl>
                                          <p:spTgt spid="942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4214"/>
                                        </p:tgtEl>
                                        <p:attrNameLst>
                                          <p:attrName>style.visibility</p:attrName>
                                        </p:attrNameLst>
                                      </p:cBhvr>
                                      <p:to>
                                        <p:strVal val="visible"/>
                                      </p:to>
                                    </p:set>
                                    <p:anim calcmode="lin" valueType="num">
                                      <p:cBhvr additive="base">
                                        <p:cTn id="13" dur="500" fill="hold"/>
                                        <p:tgtEl>
                                          <p:spTgt spid="94214"/>
                                        </p:tgtEl>
                                        <p:attrNameLst>
                                          <p:attrName>ppt_x</p:attrName>
                                        </p:attrNameLst>
                                      </p:cBhvr>
                                      <p:tavLst>
                                        <p:tav tm="0">
                                          <p:val>
                                            <p:strVal val="0-#ppt_w/2"/>
                                          </p:val>
                                        </p:tav>
                                        <p:tav tm="100000">
                                          <p:val>
                                            <p:strVal val="#ppt_x"/>
                                          </p:val>
                                        </p:tav>
                                      </p:tavLst>
                                    </p:anim>
                                    <p:anim calcmode="lin" valueType="num">
                                      <p:cBhvr additive="base">
                                        <p:cTn id="14" dur="500" fill="hold"/>
                                        <p:tgtEl>
                                          <p:spTgt spid="942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4221"/>
                                        </p:tgtEl>
                                        <p:attrNameLst>
                                          <p:attrName>style.visibility</p:attrName>
                                        </p:attrNameLst>
                                      </p:cBhvr>
                                      <p:to>
                                        <p:strVal val="visible"/>
                                      </p:to>
                                    </p:set>
                                    <p:anim calcmode="lin" valueType="num">
                                      <p:cBhvr additive="base">
                                        <p:cTn id="19" dur="500" fill="hold"/>
                                        <p:tgtEl>
                                          <p:spTgt spid="94221"/>
                                        </p:tgtEl>
                                        <p:attrNameLst>
                                          <p:attrName>ppt_x</p:attrName>
                                        </p:attrNameLst>
                                      </p:cBhvr>
                                      <p:tavLst>
                                        <p:tav tm="0">
                                          <p:val>
                                            <p:strVal val="0-#ppt_w/2"/>
                                          </p:val>
                                        </p:tav>
                                        <p:tav tm="100000">
                                          <p:val>
                                            <p:strVal val="#ppt_x"/>
                                          </p:val>
                                        </p:tav>
                                      </p:tavLst>
                                    </p:anim>
                                    <p:anim calcmode="lin" valueType="num">
                                      <p:cBhvr additive="base">
                                        <p:cTn id="20" dur="500" fill="hold"/>
                                        <p:tgtEl>
                                          <p:spTgt spid="942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4227"/>
                                        </p:tgtEl>
                                        <p:attrNameLst>
                                          <p:attrName>style.visibility</p:attrName>
                                        </p:attrNameLst>
                                      </p:cBhvr>
                                      <p:to>
                                        <p:strVal val="visible"/>
                                      </p:to>
                                    </p:set>
                                    <p:anim calcmode="lin" valueType="num">
                                      <p:cBhvr additive="base">
                                        <p:cTn id="25" dur="500" fill="hold"/>
                                        <p:tgtEl>
                                          <p:spTgt spid="94227"/>
                                        </p:tgtEl>
                                        <p:attrNameLst>
                                          <p:attrName>ppt_x</p:attrName>
                                        </p:attrNameLst>
                                      </p:cBhvr>
                                      <p:tavLst>
                                        <p:tav tm="0">
                                          <p:val>
                                            <p:strVal val="0-#ppt_w/2"/>
                                          </p:val>
                                        </p:tav>
                                        <p:tav tm="100000">
                                          <p:val>
                                            <p:strVal val="#ppt_x"/>
                                          </p:val>
                                        </p:tav>
                                      </p:tavLst>
                                    </p:anim>
                                    <p:anim calcmode="lin" valueType="num">
                                      <p:cBhvr additive="base">
                                        <p:cTn id="26" dur="500" fill="hold"/>
                                        <p:tgtEl>
                                          <p:spTgt spid="9422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4233"/>
                                        </p:tgtEl>
                                        <p:attrNameLst>
                                          <p:attrName>style.visibility</p:attrName>
                                        </p:attrNameLst>
                                      </p:cBhvr>
                                      <p:to>
                                        <p:strVal val="visible"/>
                                      </p:to>
                                    </p:set>
                                    <p:anim calcmode="lin" valueType="num">
                                      <p:cBhvr additive="base">
                                        <p:cTn id="31" dur="500" fill="hold"/>
                                        <p:tgtEl>
                                          <p:spTgt spid="94233"/>
                                        </p:tgtEl>
                                        <p:attrNameLst>
                                          <p:attrName>ppt_x</p:attrName>
                                        </p:attrNameLst>
                                      </p:cBhvr>
                                      <p:tavLst>
                                        <p:tav tm="0">
                                          <p:val>
                                            <p:strVal val="#ppt_x"/>
                                          </p:val>
                                        </p:tav>
                                        <p:tav tm="100000">
                                          <p:val>
                                            <p:strVal val="#ppt_x"/>
                                          </p:val>
                                        </p:tav>
                                      </p:tavLst>
                                    </p:anim>
                                    <p:anim calcmode="lin" valueType="num">
                                      <p:cBhvr additive="base">
                                        <p:cTn id="32" dur="500" fill="hold"/>
                                        <p:tgtEl>
                                          <p:spTgt spid="942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44" name="Rectangle 1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5246" name="Rectangle 1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5247" name="Group 15"/>
          <p:cNvGrpSpPr>
            <a:grpSpLocks/>
          </p:cNvGrpSpPr>
          <p:nvPr/>
        </p:nvGrpSpPr>
        <p:grpSpPr bwMode="auto">
          <a:xfrm>
            <a:off x="395288" y="458788"/>
            <a:ext cx="8294687" cy="1169987"/>
            <a:chOff x="249" y="289"/>
            <a:chExt cx="5225" cy="737"/>
          </a:xfrm>
        </p:grpSpPr>
        <p:sp>
          <p:nvSpPr>
            <p:cNvPr id="95242" name="Text Box 10"/>
            <p:cNvSpPr txBox="1">
              <a:spLocks noChangeArrowheads="1"/>
            </p:cNvSpPr>
            <p:nvPr/>
          </p:nvSpPr>
          <p:spPr bwMode="auto">
            <a:xfrm>
              <a:off x="249" y="289"/>
              <a:ext cx="522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cs typeface="Times New Roman" pitchFamily="18" charset="0"/>
                </a:rPr>
                <a:t>（第三次迭代）</a:t>
              </a:r>
            </a:p>
            <a:p>
              <a:endParaRPr lang="zh-CN" altLang="en-US">
                <a:cs typeface="Times New Roman" pitchFamily="18" charset="0"/>
              </a:endParaRPr>
            </a:p>
            <a:p>
              <a:r>
                <a:rPr lang="zh-CN" altLang="en-US">
                  <a:cs typeface="Times New Roman" pitchFamily="18" charset="0"/>
                </a:rPr>
                <a:t>      </a:t>
              </a:r>
              <a:r>
                <a:rPr lang="en-US" altLang="zh-CN" baseline="30000">
                  <a:cs typeface="Times New Roman" pitchFamily="18" charset="0"/>
                </a:rPr>
                <a:t>(3)</a:t>
              </a:r>
              <a:r>
                <a:rPr lang="en-US" altLang="zh-CN">
                  <a:cs typeface="Times New Roman" pitchFamily="18" charset="0"/>
                </a:rPr>
                <a:t> = (0.316,1.925,0.779)</a:t>
              </a:r>
              <a:r>
                <a:rPr lang="en-US" altLang="zh-CN" i="1" baseline="30000">
                  <a:cs typeface="Times New Roman" pitchFamily="18" charset="0"/>
                </a:rPr>
                <a:t>T</a:t>
              </a:r>
              <a:r>
                <a:rPr lang="zh-CN" altLang="en-US">
                  <a:cs typeface="Times New Roman" pitchFamily="18" charset="0"/>
                </a:rPr>
                <a:t>，           </a:t>
              </a:r>
              <a:r>
                <a:rPr lang="en-US" altLang="zh-CN">
                  <a:cs typeface="Times New Roman" pitchFamily="18" charset="0"/>
                </a:rPr>
                <a:t>= 3.02</a:t>
              </a:r>
              <a:r>
                <a:rPr lang="zh-CN" altLang="en-US">
                  <a:cs typeface="Times New Roman" pitchFamily="18" charset="0"/>
                </a:rPr>
                <a:t>，求得</a:t>
              </a:r>
              <a:r>
                <a:rPr lang="en-US" altLang="zh-CN" i="1">
                  <a:cs typeface="Times New Roman" pitchFamily="18" charset="0"/>
                </a:rPr>
                <a:t>W</a:t>
              </a:r>
              <a:r>
                <a:rPr lang="en-US" altLang="zh-CN" baseline="30000">
                  <a:cs typeface="Times New Roman" pitchFamily="18" charset="0"/>
                </a:rPr>
                <a:t>(3) </a:t>
              </a:r>
              <a:r>
                <a:rPr lang="en-US" altLang="zh-CN">
                  <a:cs typeface="Times New Roman" pitchFamily="18" charset="0"/>
                </a:rPr>
                <a:t>= (0.105,0.637,0.258)</a:t>
              </a:r>
              <a:r>
                <a:rPr lang="en-US" altLang="zh-CN" i="1" baseline="30000">
                  <a:cs typeface="Times New Roman" pitchFamily="18" charset="0"/>
                </a:rPr>
                <a:t>T</a:t>
              </a:r>
            </a:p>
          </p:txBody>
        </p:sp>
        <p:graphicFrame>
          <p:nvGraphicFramePr>
            <p:cNvPr id="95243" name="Object 11"/>
            <p:cNvGraphicFramePr>
              <a:graphicFrameLocks noChangeAspect="1"/>
            </p:cNvGraphicFramePr>
            <p:nvPr/>
          </p:nvGraphicFramePr>
          <p:xfrm>
            <a:off x="340" y="663"/>
            <a:ext cx="246" cy="272"/>
          </p:xfrm>
          <a:graphic>
            <a:graphicData uri="http://schemas.openxmlformats.org/presentationml/2006/ole">
              <mc:AlternateContent xmlns:mc="http://schemas.openxmlformats.org/markup-compatibility/2006">
                <mc:Choice xmlns:v="urn:schemas-microsoft-com:vml" Requires="v">
                  <p:oleObj spid="_x0000_s95271" r:id="rId3" imgW="177569" imgH="202936" progId="Equation.DSMT4">
                    <p:embed/>
                  </p:oleObj>
                </mc:Choice>
                <mc:Fallback>
                  <p:oleObj r:id="rId3" imgW="177569" imgH="202936"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663"/>
                          <a:ext cx="246"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5" name="Object 13"/>
            <p:cNvGraphicFramePr>
              <a:graphicFrameLocks noChangeAspect="1"/>
            </p:cNvGraphicFramePr>
            <p:nvPr/>
          </p:nvGraphicFramePr>
          <p:xfrm>
            <a:off x="2290" y="555"/>
            <a:ext cx="544" cy="471"/>
          </p:xfrm>
          <a:graphic>
            <a:graphicData uri="http://schemas.openxmlformats.org/presentationml/2006/ole">
              <mc:AlternateContent xmlns:mc="http://schemas.openxmlformats.org/markup-compatibility/2006">
                <mc:Choice xmlns:v="urn:schemas-microsoft-com:vml" Requires="v">
                  <p:oleObj spid="_x0000_s95272" r:id="rId5" imgW="495085" imgH="431613" progId="Equation.DSMT4">
                    <p:embed/>
                  </p:oleObj>
                </mc:Choice>
                <mc:Fallback>
                  <p:oleObj r:id="rId5" imgW="495085" imgH="431613"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0" y="555"/>
                          <a:ext cx="544" cy="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5250" name="Rectangle 18"/>
          <p:cNvSpPr>
            <a:spLocks noChangeArrowheads="1"/>
          </p:cNvSpPr>
          <p:nvPr/>
        </p:nvSpPr>
        <p:spPr bwMode="auto">
          <a:xfrm>
            <a:off x="-8389938" y="1628775"/>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5252" name="Rectangle 2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5253" name="Group 21"/>
          <p:cNvGrpSpPr>
            <a:grpSpLocks/>
          </p:cNvGrpSpPr>
          <p:nvPr/>
        </p:nvGrpSpPr>
        <p:grpSpPr bwMode="auto">
          <a:xfrm>
            <a:off x="519113" y="1608138"/>
            <a:ext cx="8167687" cy="1173162"/>
            <a:chOff x="327" y="1013"/>
            <a:chExt cx="5145" cy="739"/>
          </a:xfrm>
        </p:grpSpPr>
        <p:sp>
          <p:nvSpPr>
            <p:cNvPr id="95248" name="Text Box 16"/>
            <p:cNvSpPr txBox="1">
              <a:spLocks noChangeArrowheads="1"/>
            </p:cNvSpPr>
            <p:nvPr/>
          </p:nvSpPr>
          <p:spPr bwMode="auto">
            <a:xfrm>
              <a:off x="327" y="1013"/>
              <a:ext cx="514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（第四次迭代）</a:t>
              </a:r>
            </a:p>
            <a:p>
              <a:endParaRPr lang="zh-CN" altLang="en-US"/>
            </a:p>
            <a:p>
              <a:r>
                <a:rPr lang="zh-CN" altLang="en-US"/>
                <a:t>   </a:t>
              </a:r>
              <a:r>
                <a:rPr lang="en-US" altLang="zh-CN" baseline="30000"/>
                <a:t>(4)</a:t>
              </a:r>
              <a:r>
                <a:rPr lang="en-US" altLang="zh-CN"/>
                <a:t> = (0.318,1.936,0.785)</a:t>
              </a:r>
              <a:r>
                <a:rPr lang="en-US" altLang="zh-CN" i="1" baseline="30000"/>
                <a:t>T</a:t>
              </a:r>
              <a:r>
                <a:rPr lang="zh-CN" altLang="en-US"/>
                <a:t>，            </a:t>
              </a:r>
              <a:r>
                <a:rPr lang="en-US" altLang="zh-CN"/>
                <a:t>= 3.04</a:t>
              </a:r>
              <a:r>
                <a:rPr lang="zh-CN" altLang="en-US"/>
                <a:t>，求得</a:t>
              </a:r>
              <a:r>
                <a:rPr lang="en-US" altLang="zh-CN" i="1"/>
                <a:t>W</a:t>
              </a:r>
              <a:r>
                <a:rPr lang="en-US" altLang="zh-CN" baseline="30000"/>
                <a:t>(4) </a:t>
              </a:r>
              <a:r>
                <a:rPr lang="en-US" altLang="zh-CN"/>
                <a:t>= (0.105,0.637,0.258)</a:t>
              </a:r>
              <a:r>
                <a:rPr lang="en-US" altLang="zh-CN" i="1" baseline="30000"/>
                <a:t>T</a:t>
              </a:r>
            </a:p>
          </p:txBody>
        </p:sp>
        <p:graphicFrame>
          <p:nvGraphicFramePr>
            <p:cNvPr id="95249" name="Object 17"/>
            <p:cNvGraphicFramePr>
              <a:graphicFrameLocks noChangeAspect="1"/>
            </p:cNvGraphicFramePr>
            <p:nvPr/>
          </p:nvGraphicFramePr>
          <p:xfrm>
            <a:off x="330" y="1389"/>
            <a:ext cx="237" cy="262"/>
          </p:xfrm>
          <a:graphic>
            <a:graphicData uri="http://schemas.openxmlformats.org/presentationml/2006/ole">
              <mc:AlternateContent xmlns:mc="http://schemas.openxmlformats.org/markup-compatibility/2006">
                <mc:Choice xmlns:v="urn:schemas-microsoft-com:vml" Requires="v">
                  <p:oleObj spid="_x0000_s95273" r:id="rId7" imgW="177569" imgH="202936" progId="Equation.DSMT4">
                    <p:embed/>
                  </p:oleObj>
                </mc:Choice>
                <mc:Fallback>
                  <p:oleObj r:id="rId7" imgW="177569" imgH="202936"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 y="1389"/>
                          <a:ext cx="237"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51" name="Object 19"/>
            <p:cNvGraphicFramePr>
              <a:graphicFrameLocks noChangeAspect="1"/>
            </p:cNvGraphicFramePr>
            <p:nvPr/>
          </p:nvGraphicFramePr>
          <p:xfrm>
            <a:off x="2290" y="1281"/>
            <a:ext cx="545" cy="471"/>
          </p:xfrm>
          <a:graphic>
            <a:graphicData uri="http://schemas.openxmlformats.org/presentationml/2006/ole">
              <mc:AlternateContent xmlns:mc="http://schemas.openxmlformats.org/markup-compatibility/2006">
                <mc:Choice xmlns:v="urn:schemas-microsoft-com:vml" Requires="v">
                  <p:oleObj spid="_x0000_s95274" r:id="rId8" imgW="495085" imgH="431613" progId="Equation.DSMT4">
                    <p:embed/>
                  </p:oleObj>
                </mc:Choice>
                <mc:Fallback>
                  <p:oleObj r:id="rId8" imgW="495085" imgH="431613" progId="Equation.DSMT4">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0" y="1281"/>
                          <a:ext cx="545" cy="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5256" name="Rectangle 24"/>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5258" name="Rectangle 2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5259" name="Group 27"/>
          <p:cNvGrpSpPr>
            <a:grpSpLocks/>
          </p:cNvGrpSpPr>
          <p:nvPr/>
        </p:nvGrpSpPr>
        <p:grpSpPr bwMode="auto">
          <a:xfrm>
            <a:off x="539750" y="2811463"/>
            <a:ext cx="7531100" cy="546100"/>
            <a:chOff x="418" y="1842"/>
            <a:chExt cx="4744" cy="344"/>
          </a:xfrm>
        </p:grpSpPr>
        <p:sp>
          <p:nvSpPr>
            <p:cNvPr id="95254" name="Text Box 22"/>
            <p:cNvSpPr txBox="1">
              <a:spLocks noChangeArrowheads="1"/>
            </p:cNvSpPr>
            <p:nvPr/>
          </p:nvSpPr>
          <p:spPr bwMode="auto">
            <a:xfrm>
              <a:off x="418" y="1886"/>
              <a:ext cx="4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因                                 ，取</a:t>
              </a:r>
              <a:r>
                <a:rPr lang="en-US" altLang="zh-CN" i="1"/>
                <a:t>W</a:t>
              </a:r>
              <a:r>
                <a:rPr lang="en-US" altLang="zh-CN"/>
                <a:t> = </a:t>
              </a:r>
              <a:r>
                <a:rPr lang="en-US" altLang="zh-CN" i="1"/>
                <a:t>W</a:t>
              </a:r>
              <a:r>
                <a:rPr lang="en-US" altLang="zh-CN" baseline="30000"/>
                <a:t>(4)</a:t>
              </a:r>
              <a:r>
                <a:rPr lang="zh-CN" altLang="en-US"/>
                <a:t>。进而，可求得                        。</a:t>
              </a:r>
            </a:p>
          </p:txBody>
        </p:sp>
        <p:graphicFrame>
          <p:nvGraphicFramePr>
            <p:cNvPr id="95255" name="Object 23"/>
            <p:cNvGraphicFramePr>
              <a:graphicFrameLocks noChangeAspect="1"/>
            </p:cNvGraphicFramePr>
            <p:nvPr/>
          </p:nvGraphicFramePr>
          <p:xfrm>
            <a:off x="657" y="1842"/>
            <a:ext cx="1270" cy="344"/>
          </p:xfrm>
          <a:graphic>
            <a:graphicData uri="http://schemas.openxmlformats.org/presentationml/2006/ole">
              <mc:AlternateContent xmlns:mc="http://schemas.openxmlformats.org/markup-compatibility/2006">
                <mc:Choice xmlns:v="urn:schemas-microsoft-com:vml" Requires="v">
                  <p:oleObj spid="_x0000_s95275" r:id="rId10" imgW="1231366" imgH="330057" progId="Equation.DSMT4">
                    <p:embed/>
                  </p:oleObj>
                </mc:Choice>
                <mc:Fallback>
                  <p:oleObj r:id="rId10" imgW="1231366" imgH="330057" progId="Equation.DSMT4">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7" y="1842"/>
                          <a:ext cx="1270"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57" name="Object 25"/>
            <p:cNvGraphicFramePr>
              <a:graphicFrameLocks noChangeAspect="1"/>
            </p:cNvGraphicFramePr>
            <p:nvPr/>
          </p:nvGraphicFramePr>
          <p:xfrm>
            <a:off x="4014" y="1887"/>
            <a:ext cx="907" cy="273"/>
          </p:xfrm>
          <a:graphic>
            <a:graphicData uri="http://schemas.openxmlformats.org/presentationml/2006/ole">
              <mc:AlternateContent xmlns:mc="http://schemas.openxmlformats.org/markup-compatibility/2006">
                <mc:Choice xmlns:v="urn:schemas-microsoft-com:vml" Requires="v">
                  <p:oleObj spid="_x0000_s95276" r:id="rId12" imgW="787400" imgH="241300" progId="Equation.DSMT4">
                    <p:embed/>
                  </p:oleObj>
                </mc:Choice>
                <mc:Fallback>
                  <p:oleObj r:id="rId12" imgW="787400" imgH="241300" progId="Equation.DSMT4">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14" y="1887"/>
                          <a:ext cx="907"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5261" name="Rectangle 29"/>
          <p:cNvSpPr>
            <a:spLocks noChangeArrowheads="1"/>
          </p:cNvSpPr>
          <p:nvPr/>
        </p:nvSpPr>
        <p:spPr bwMode="auto">
          <a:xfrm>
            <a:off x="468313" y="3536950"/>
            <a:ext cx="1624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Arial" charset="0"/>
              </a:rPr>
              <a:t>3</a:t>
            </a:r>
            <a:r>
              <a:rPr lang="zh-CN" altLang="en-US"/>
              <a:t>、和积法</a:t>
            </a:r>
          </a:p>
        </p:txBody>
      </p:sp>
      <p:sp>
        <p:nvSpPr>
          <p:cNvPr id="95262" name="Rectangle 30"/>
          <p:cNvSpPr>
            <a:spLocks noChangeArrowheads="1"/>
          </p:cNvSpPr>
          <p:nvPr/>
        </p:nvSpPr>
        <p:spPr bwMode="auto">
          <a:xfrm>
            <a:off x="423863" y="4040188"/>
            <a:ext cx="5372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（步</a:t>
            </a:r>
            <a:r>
              <a:rPr lang="en-US" altLang="zh-CN"/>
              <a:t>1</a:t>
            </a:r>
            <a:r>
              <a:rPr lang="zh-CN" altLang="en-US"/>
              <a:t>）将判断矩阵</a:t>
            </a:r>
            <a:r>
              <a:rPr lang="en-US" altLang="zh-CN"/>
              <a:t>A</a:t>
            </a:r>
            <a:r>
              <a:rPr lang="zh-CN" altLang="en-US"/>
              <a:t>的每一列标准化，即令</a:t>
            </a:r>
          </a:p>
        </p:txBody>
      </p:sp>
      <p:sp>
        <p:nvSpPr>
          <p:cNvPr id="95264" name="Rectangle 3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5266" name="Group 34"/>
          <p:cNvGrpSpPr>
            <a:grpSpLocks/>
          </p:cNvGrpSpPr>
          <p:nvPr/>
        </p:nvGrpSpPr>
        <p:grpSpPr bwMode="auto">
          <a:xfrm>
            <a:off x="1698625" y="4365625"/>
            <a:ext cx="3305175" cy="911225"/>
            <a:chOff x="477" y="2840"/>
            <a:chExt cx="2082" cy="574"/>
          </a:xfrm>
        </p:grpSpPr>
        <p:graphicFrame>
          <p:nvGraphicFramePr>
            <p:cNvPr id="95263" name="Object 31"/>
            <p:cNvGraphicFramePr>
              <a:graphicFrameLocks noChangeAspect="1"/>
            </p:cNvGraphicFramePr>
            <p:nvPr/>
          </p:nvGraphicFramePr>
          <p:xfrm>
            <a:off x="477" y="2840"/>
            <a:ext cx="1224" cy="574"/>
          </p:xfrm>
          <a:graphic>
            <a:graphicData uri="http://schemas.openxmlformats.org/presentationml/2006/ole">
              <mc:AlternateContent xmlns:mc="http://schemas.openxmlformats.org/markup-compatibility/2006">
                <mc:Choice xmlns:v="urn:schemas-microsoft-com:vml" Requires="v">
                  <p:oleObj spid="_x0000_s95277" r:id="rId14" imgW="914400" imgH="431800" progId="Equation.DSMT4">
                    <p:embed/>
                  </p:oleObj>
                </mc:Choice>
                <mc:Fallback>
                  <p:oleObj r:id="rId14" imgW="914400" imgH="431800" progId="Equation.DSMT4">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7" y="2840"/>
                          <a:ext cx="1224" cy="5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65" name="Text Box 33"/>
            <p:cNvSpPr txBox="1">
              <a:spLocks noChangeArrowheads="1"/>
            </p:cNvSpPr>
            <p:nvPr/>
          </p:nvSpPr>
          <p:spPr bwMode="auto">
            <a:xfrm>
              <a:off x="735" y="3020"/>
              <a:ext cx="18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                      , </a:t>
              </a:r>
              <a:r>
                <a:rPr lang="en-US" altLang="zh-CN" i="1"/>
                <a:t>i</a:t>
              </a:r>
              <a:r>
                <a:rPr lang="en-US" altLang="zh-CN"/>
                <a:t>, </a:t>
              </a:r>
              <a:r>
                <a:rPr lang="en-US" altLang="zh-CN" i="1"/>
                <a:t>j</a:t>
              </a:r>
              <a:r>
                <a:rPr lang="en-US" altLang="zh-CN"/>
                <a:t> =1, …,</a:t>
              </a:r>
              <a:r>
                <a:rPr lang="en-US" altLang="zh-CN" i="1"/>
                <a:t>n</a:t>
              </a:r>
            </a:p>
          </p:txBody>
        </p:sp>
      </p:grpSp>
      <p:sp>
        <p:nvSpPr>
          <p:cNvPr id="95269" name="Rectangle 37"/>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5270" name="Group 38"/>
          <p:cNvGrpSpPr>
            <a:grpSpLocks/>
          </p:cNvGrpSpPr>
          <p:nvPr/>
        </p:nvGrpSpPr>
        <p:grpSpPr bwMode="auto">
          <a:xfrm>
            <a:off x="1644650" y="5373688"/>
            <a:ext cx="1774825" cy="522287"/>
            <a:chOff x="917" y="3555"/>
            <a:chExt cx="1118" cy="329"/>
          </a:xfrm>
        </p:grpSpPr>
        <p:sp>
          <p:nvSpPr>
            <p:cNvPr id="95267" name="Text Box 35"/>
            <p:cNvSpPr txBox="1">
              <a:spLocks noChangeArrowheads="1"/>
            </p:cNvSpPr>
            <p:nvPr/>
          </p:nvSpPr>
          <p:spPr bwMode="auto">
            <a:xfrm>
              <a:off x="917" y="3565"/>
              <a:ext cx="11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令                 。</a:t>
              </a:r>
            </a:p>
          </p:txBody>
        </p:sp>
        <p:graphicFrame>
          <p:nvGraphicFramePr>
            <p:cNvPr id="95268" name="Object 36"/>
            <p:cNvGraphicFramePr>
              <a:graphicFrameLocks noChangeAspect="1"/>
            </p:cNvGraphicFramePr>
            <p:nvPr/>
          </p:nvGraphicFramePr>
          <p:xfrm>
            <a:off x="1111" y="3555"/>
            <a:ext cx="717" cy="329"/>
          </p:xfrm>
          <a:graphic>
            <a:graphicData uri="http://schemas.openxmlformats.org/presentationml/2006/ole">
              <mc:AlternateContent xmlns:mc="http://schemas.openxmlformats.org/markup-compatibility/2006">
                <mc:Choice xmlns:v="urn:schemas-microsoft-com:vml" Requires="v">
                  <p:oleObj spid="_x0000_s95278" r:id="rId16" imgW="558558" imgH="253890" progId="Equation.DSMT4">
                    <p:embed/>
                  </p:oleObj>
                </mc:Choice>
                <mc:Fallback>
                  <p:oleObj r:id="rId16" imgW="558558" imgH="253890" progId="Equation.DSMT4">
                    <p:embed/>
                    <p:pic>
                      <p:nvPicPr>
                        <p:cNvPr id="0" name="Object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1" y="3555"/>
                          <a:ext cx="717"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95247"/>
                                        </p:tgtEl>
                                        <p:attrNameLst>
                                          <p:attrName>style.visibility</p:attrName>
                                        </p:attrNameLst>
                                      </p:cBhvr>
                                      <p:to>
                                        <p:strVal val="visible"/>
                                      </p:to>
                                    </p:set>
                                    <p:anim calcmode="lin" valueType="num">
                                      <p:cBhvr additive="base">
                                        <p:cTn id="7" dur="500" fill="hold"/>
                                        <p:tgtEl>
                                          <p:spTgt spid="95247"/>
                                        </p:tgtEl>
                                        <p:attrNameLst>
                                          <p:attrName>ppt_x</p:attrName>
                                        </p:attrNameLst>
                                      </p:cBhvr>
                                      <p:tavLst>
                                        <p:tav tm="0">
                                          <p:val>
                                            <p:strVal val="1+#ppt_w/2"/>
                                          </p:val>
                                        </p:tav>
                                        <p:tav tm="100000">
                                          <p:val>
                                            <p:strVal val="#ppt_x"/>
                                          </p:val>
                                        </p:tav>
                                      </p:tavLst>
                                    </p:anim>
                                    <p:anim calcmode="lin" valueType="num">
                                      <p:cBhvr additive="base">
                                        <p:cTn id="8" dur="500" fill="hold"/>
                                        <p:tgtEl>
                                          <p:spTgt spid="952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95253"/>
                                        </p:tgtEl>
                                        <p:attrNameLst>
                                          <p:attrName>style.visibility</p:attrName>
                                        </p:attrNameLst>
                                      </p:cBhvr>
                                      <p:to>
                                        <p:strVal val="visible"/>
                                      </p:to>
                                    </p:set>
                                    <p:anim calcmode="lin" valueType="num">
                                      <p:cBhvr additive="base">
                                        <p:cTn id="13" dur="500" fill="hold"/>
                                        <p:tgtEl>
                                          <p:spTgt spid="95253"/>
                                        </p:tgtEl>
                                        <p:attrNameLst>
                                          <p:attrName>ppt_x</p:attrName>
                                        </p:attrNameLst>
                                      </p:cBhvr>
                                      <p:tavLst>
                                        <p:tav tm="0">
                                          <p:val>
                                            <p:strVal val="1+#ppt_w/2"/>
                                          </p:val>
                                        </p:tav>
                                        <p:tav tm="100000">
                                          <p:val>
                                            <p:strVal val="#ppt_x"/>
                                          </p:val>
                                        </p:tav>
                                      </p:tavLst>
                                    </p:anim>
                                    <p:anim calcmode="lin" valueType="num">
                                      <p:cBhvr additive="base">
                                        <p:cTn id="14" dur="500" fill="hold"/>
                                        <p:tgtEl>
                                          <p:spTgt spid="952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95259"/>
                                        </p:tgtEl>
                                        <p:attrNameLst>
                                          <p:attrName>style.visibility</p:attrName>
                                        </p:attrNameLst>
                                      </p:cBhvr>
                                      <p:to>
                                        <p:strVal val="visible"/>
                                      </p:to>
                                    </p:set>
                                    <p:anim calcmode="lin" valueType="num">
                                      <p:cBhvr additive="base">
                                        <p:cTn id="19" dur="500" fill="hold"/>
                                        <p:tgtEl>
                                          <p:spTgt spid="95259"/>
                                        </p:tgtEl>
                                        <p:attrNameLst>
                                          <p:attrName>ppt_x</p:attrName>
                                        </p:attrNameLst>
                                      </p:cBhvr>
                                      <p:tavLst>
                                        <p:tav tm="0">
                                          <p:val>
                                            <p:strVal val="1+#ppt_w/2"/>
                                          </p:val>
                                        </p:tav>
                                        <p:tav tm="100000">
                                          <p:val>
                                            <p:strVal val="#ppt_x"/>
                                          </p:val>
                                        </p:tav>
                                      </p:tavLst>
                                    </p:anim>
                                    <p:anim calcmode="lin" valueType="num">
                                      <p:cBhvr additive="base">
                                        <p:cTn id="20" dur="500" fill="hold"/>
                                        <p:tgtEl>
                                          <p:spTgt spid="952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5261"/>
                                        </p:tgtEl>
                                        <p:attrNameLst>
                                          <p:attrName>style.visibility</p:attrName>
                                        </p:attrNameLst>
                                      </p:cBhvr>
                                      <p:to>
                                        <p:strVal val="visible"/>
                                      </p:to>
                                    </p:set>
                                    <p:anim calcmode="lin" valueType="num">
                                      <p:cBhvr additive="base">
                                        <p:cTn id="25" dur="500" fill="hold"/>
                                        <p:tgtEl>
                                          <p:spTgt spid="95261"/>
                                        </p:tgtEl>
                                        <p:attrNameLst>
                                          <p:attrName>ppt_x</p:attrName>
                                        </p:attrNameLst>
                                      </p:cBhvr>
                                      <p:tavLst>
                                        <p:tav tm="0">
                                          <p:val>
                                            <p:strVal val="#ppt_x"/>
                                          </p:val>
                                        </p:tav>
                                        <p:tav tm="100000">
                                          <p:val>
                                            <p:strVal val="#ppt_x"/>
                                          </p:val>
                                        </p:tav>
                                      </p:tavLst>
                                    </p:anim>
                                    <p:anim calcmode="lin" valueType="num">
                                      <p:cBhvr additive="base">
                                        <p:cTn id="26" dur="500" fill="hold"/>
                                        <p:tgtEl>
                                          <p:spTgt spid="9526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5262"/>
                                        </p:tgtEl>
                                        <p:attrNameLst>
                                          <p:attrName>style.visibility</p:attrName>
                                        </p:attrNameLst>
                                      </p:cBhvr>
                                      <p:to>
                                        <p:strVal val="visible"/>
                                      </p:to>
                                    </p:set>
                                    <p:anim calcmode="lin" valueType="num">
                                      <p:cBhvr additive="base">
                                        <p:cTn id="31" dur="500" fill="hold"/>
                                        <p:tgtEl>
                                          <p:spTgt spid="95262"/>
                                        </p:tgtEl>
                                        <p:attrNameLst>
                                          <p:attrName>ppt_x</p:attrName>
                                        </p:attrNameLst>
                                      </p:cBhvr>
                                      <p:tavLst>
                                        <p:tav tm="0">
                                          <p:val>
                                            <p:strVal val="#ppt_x"/>
                                          </p:val>
                                        </p:tav>
                                        <p:tav tm="100000">
                                          <p:val>
                                            <p:strVal val="#ppt_x"/>
                                          </p:val>
                                        </p:tav>
                                      </p:tavLst>
                                    </p:anim>
                                    <p:anim calcmode="lin" valueType="num">
                                      <p:cBhvr additive="base">
                                        <p:cTn id="32" dur="500" fill="hold"/>
                                        <p:tgtEl>
                                          <p:spTgt spid="9526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95266"/>
                                        </p:tgtEl>
                                        <p:attrNameLst>
                                          <p:attrName>style.visibility</p:attrName>
                                        </p:attrNameLst>
                                      </p:cBhvr>
                                      <p:to>
                                        <p:strVal val="visible"/>
                                      </p:to>
                                    </p:set>
                                    <p:anim calcmode="lin" valueType="num">
                                      <p:cBhvr additive="base">
                                        <p:cTn id="37" dur="500" fill="hold"/>
                                        <p:tgtEl>
                                          <p:spTgt spid="95266"/>
                                        </p:tgtEl>
                                        <p:attrNameLst>
                                          <p:attrName>ppt_x</p:attrName>
                                        </p:attrNameLst>
                                      </p:cBhvr>
                                      <p:tavLst>
                                        <p:tav tm="0">
                                          <p:val>
                                            <p:strVal val="#ppt_x"/>
                                          </p:val>
                                        </p:tav>
                                        <p:tav tm="100000">
                                          <p:val>
                                            <p:strVal val="#ppt_x"/>
                                          </p:val>
                                        </p:tav>
                                      </p:tavLst>
                                    </p:anim>
                                    <p:anim calcmode="lin" valueType="num">
                                      <p:cBhvr additive="base">
                                        <p:cTn id="38" dur="500" fill="hold"/>
                                        <p:tgtEl>
                                          <p:spTgt spid="9526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95270"/>
                                        </p:tgtEl>
                                        <p:attrNameLst>
                                          <p:attrName>style.visibility</p:attrName>
                                        </p:attrNameLst>
                                      </p:cBhvr>
                                      <p:to>
                                        <p:strVal val="visible"/>
                                      </p:to>
                                    </p:set>
                                    <p:anim calcmode="lin" valueType="num">
                                      <p:cBhvr additive="base">
                                        <p:cTn id="43" dur="500" fill="hold"/>
                                        <p:tgtEl>
                                          <p:spTgt spid="95270"/>
                                        </p:tgtEl>
                                        <p:attrNameLst>
                                          <p:attrName>ppt_x</p:attrName>
                                        </p:attrNameLst>
                                      </p:cBhvr>
                                      <p:tavLst>
                                        <p:tav tm="0">
                                          <p:val>
                                            <p:strVal val="#ppt_x"/>
                                          </p:val>
                                        </p:tav>
                                        <p:tav tm="100000">
                                          <p:val>
                                            <p:strVal val="#ppt_x"/>
                                          </p:val>
                                        </p:tav>
                                      </p:tavLst>
                                    </p:anim>
                                    <p:anim calcmode="lin" valueType="num">
                                      <p:cBhvr additive="base">
                                        <p:cTn id="44" dur="500" fill="hold"/>
                                        <p:tgtEl>
                                          <p:spTgt spid="95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1" grpId="0"/>
      <p:bldP spid="9526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6"/>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6264"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6266" name="Rectangle 10"/>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6268" name="Group 12"/>
          <p:cNvGrpSpPr>
            <a:grpSpLocks/>
          </p:cNvGrpSpPr>
          <p:nvPr/>
        </p:nvGrpSpPr>
        <p:grpSpPr bwMode="auto">
          <a:xfrm>
            <a:off x="179388" y="193675"/>
            <a:ext cx="8637587" cy="858838"/>
            <a:chOff x="113" y="122"/>
            <a:chExt cx="5441" cy="541"/>
          </a:xfrm>
        </p:grpSpPr>
        <p:sp>
          <p:nvSpPr>
            <p:cNvPr id="96260" name="Text Box 4"/>
            <p:cNvSpPr txBox="1">
              <a:spLocks noChangeArrowheads="1"/>
            </p:cNvSpPr>
            <p:nvPr/>
          </p:nvSpPr>
          <p:spPr bwMode="auto">
            <a:xfrm>
              <a:off x="113" y="255"/>
              <a:ext cx="54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（步</a:t>
              </a:r>
              <a:r>
                <a:rPr lang="en-US" altLang="zh-CN"/>
                <a:t>2</a:t>
              </a:r>
              <a:r>
                <a:rPr lang="zh-CN" altLang="en-US"/>
                <a:t>）将     中元素按行相加得到向量     ，其分量                   ，</a:t>
              </a:r>
              <a:r>
                <a:rPr lang="en-US" altLang="zh-CN" i="1"/>
                <a:t>i</a:t>
              </a:r>
              <a:r>
                <a:rPr lang="en-US" altLang="zh-CN"/>
                <a:t> = 1, …, </a:t>
              </a:r>
              <a:r>
                <a:rPr lang="en-US" altLang="zh-CN" i="1"/>
                <a:t>n</a:t>
              </a:r>
              <a:r>
                <a:rPr lang="zh-CN" altLang="en-US"/>
                <a:t>。</a:t>
              </a:r>
            </a:p>
          </p:txBody>
        </p:sp>
        <p:grpSp>
          <p:nvGrpSpPr>
            <p:cNvPr id="96267" name="Group 11"/>
            <p:cNvGrpSpPr>
              <a:grpSpLocks/>
            </p:cNvGrpSpPr>
            <p:nvPr/>
          </p:nvGrpSpPr>
          <p:grpSpPr bwMode="auto">
            <a:xfrm>
              <a:off x="931" y="122"/>
              <a:ext cx="3582" cy="541"/>
              <a:chOff x="930" y="119"/>
              <a:chExt cx="3582" cy="541"/>
            </a:xfrm>
          </p:grpSpPr>
          <p:graphicFrame>
            <p:nvGraphicFramePr>
              <p:cNvPr id="96261" name="Object 5"/>
              <p:cNvGraphicFramePr>
                <a:graphicFrameLocks noChangeAspect="1"/>
              </p:cNvGraphicFramePr>
              <p:nvPr/>
            </p:nvGraphicFramePr>
            <p:xfrm>
              <a:off x="930" y="210"/>
              <a:ext cx="217" cy="272"/>
            </p:xfrm>
            <a:graphic>
              <a:graphicData uri="http://schemas.openxmlformats.org/presentationml/2006/ole">
                <mc:AlternateContent xmlns:mc="http://schemas.openxmlformats.org/markup-compatibility/2006">
                  <mc:Choice xmlns:v="urn:schemas-microsoft-com:vml" Requires="v">
                    <p:oleObj spid="_x0000_s171008" r:id="rId3" imgW="152334" imgH="190417" progId="Equation.DSMT4">
                      <p:embed/>
                    </p:oleObj>
                  </mc:Choice>
                  <mc:Fallback>
                    <p:oleObj r:id="rId3" imgW="152334" imgH="190417"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210"/>
                            <a:ext cx="21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3" name="Object 7"/>
              <p:cNvGraphicFramePr>
                <a:graphicFrameLocks noChangeAspect="1"/>
              </p:cNvGraphicFramePr>
              <p:nvPr/>
            </p:nvGraphicFramePr>
            <p:xfrm>
              <a:off x="2880" y="220"/>
              <a:ext cx="237" cy="262"/>
            </p:xfrm>
            <a:graphic>
              <a:graphicData uri="http://schemas.openxmlformats.org/presentationml/2006/ole">
                <mc:AlternateContent xmlns:mc="http://schemas.openxmlformats.org/markup-compatibility/2006">
                  <mc:Choice xmlns:v="urn:schemas-microsoft-com:vml" Requires="v">
                    <p:oleObj spid="_x0000_s171009" r:id="rId5" imgW="177569" imgH="202936" progId="Equation.DSMT4">
                      <p:embed/>
                    </p:oleObj>
                  </mc:Choice>
                  <mc:Fallback>
                    <p:oleObj r:id="rId5" imgW="177569" imgH="202936"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220"/>
                            <a:ext cx="237"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5" name="Object 9"/>
              <p:cNvGraphicFramePr>
                <a:graphicFrameLocks noChangeAspect="1"/>
              </p:cNvGraphicFramePr>
              <p:nvPr/>
            </p:nvGraphicFramePr>
            <p:xfrm>
              <a:off x="3696" y="119"/>
              <a:ext cx="816" cy="541"/>
            </p:xfrm>
            <a:graphic>
              <a:graphicData uri="http://schemas.openxmlformats.org/presentationml/2006/ole">
                <mc:AlternateContent xmlns:mc="http://schemas.openxmlformats.org/markup-compatibility/2006">
                  <mc:Choice xmlns:v="urn:schemas-microsoft-com:vml" Requires="v">
                    <p:oleObj spid="_x0000_s171010" r:id="rId7" imgW="672808" imgH="444307" progId="Equation.DSMT4">
                      <p:embed/>
                    </p:oleObj>
                  </mc:Choice>
                  <mc:Fallback>
                    <p:oleObj r:id="rId7" imgW="672808" imgH="444307"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6" y="119"/>
                            <a:ext cx="816" cy="5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96270" name="Rectangle 14"/>
          <p:cNvSpPr>
            <a:spLocks noChangeArrowheads="1"/>
          </p:cNvSpPr>
          <p:nvPr/>
        </p:nvSpPr>
        <p:spPr bwMode="auto">
          <a:xfrm>
            <a:off x="215900" y="3544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6272" name="Rectangle 1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6274" name="Rectangle 1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6278" name="Group 22"/>
          <p:cNvGrpSpPr>
            <a:grpSpLocks/>
          </p:cNvGrpSpPr>
          <p:nvPr/>
        </p:nvGrpSpPr>
        <p:grpSpPr bwMode="auto">
          <a:xfrm>
            <a:off x="179388" y="908050"/>
            <a:ext cx="5761037" cy="1677988"/>
            <a:chOff x="113" y="673"/>
            <a:chExt cx="3629" cy="1057"/>
          </a:xfrm>
        </p:grpSpPr>
        <p:sp>
          <p:nvSpPr>
            <p:cNvPr id="96269" name="Text Box 13"/>
            <p:cNvSpPr txBox="1">
              <a:spLocks noChangeArrowheads="1"/>
            </p:cNvSpPr>
            <p:nvPr/>
          </p:nvSpPr>
          <p:spPr bwMode="auto">
            <a:xfrm>
              <a:off x="113" y="707"/>
              <a:ext cx="25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cs typeface="Times New Roman" pitchFamily="18" charset="0"/>
                </a:rPr>
                <a:t>（步</a:t>
              </a:r>
              <a:r>
                <a:rPr lang="en-US" altLang="zh-CN"/>
                <a:t>3</a:t>
              </a:r>
              <a:r>
                <a:rPr lang="zh-CN" altLang="en-US">
                  <a:cs typeface="Times New Roman" pitchFamily="18" charset="0"/>
                </a:rPr>
                <a:t>）将      标准化，得到</a:t>
              </a:r>
              <a:r>
                <a:rPr lang="en-US" altLang="zh-CN" i="1"/>
                <a:t>W</a:t>
              </a:r>
              <a:r>
                <a:rPr lang="zh-CN" altLang="en-US">
                  <a:cs typeface="Times New Roman" pitchFamily="18" charset="0"/>
                </a:rPr>
                <a:t>，即</a:t>
              </a:r>
              <a:r>
                <a:rPr lang="zh-CN" altLang="en-US"/>
                <a:t> </a:t>
              </a:r>
            </a:p>
          </p:txBody>
        </p:sp>
        <p:graphicFrame>
          <p:nvGraphicFramePr>
            <p:cNvPr id="96271" name="Object 15"/>
            <p:cNvGraphicFramePr>
              <a:graphicFrameLocks noChangeAspect="1"/>
            </p:cNvGraphicFramePr>
            <p:nvPr/>
          </p:nvGraphicFramePr>
          <p:xfrm>
            <a:off x="932" y="673"/>
            <a:ext cx="237" cy="262"/>
          </p:xfrm>
          <a:graphic>
            <a:graphicData uri="http://schemas.openxmlformats.org/presentationml/2006/ole">
              <mc:AlternateContent xmlns:mc="http://schemas.openxmlformats.org/markup-compatibility/2006">
                <mc:Choice xmlns:v="urn:schemas-microsoft-com:vml" Requires="v">
                  <p:oleObj spid="_x0000_s171011" r:id="rId9" imgW="177569" imgH="202936" progId="Equation.DSMT4">
                    <p:embed/>
                  </p:oleObj>
                </mc:Choice>
                <mc:Fallback>
                  <p:oleObj r:id="rId9" imgW="177569" imgH="202936"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 y="673"/>
                          <a:ext cx="237"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73" name="Object 17"/>
            <p:cNvGraphicFramePr>
              <a:graphicFrameLocks noChangeAspect="1"/>
            </p:cNvGraphicFramePr>
            <p:nvPr/>
          </p:nvGraphicFramePr>
          <p:xfrm>
            <a:off x="657" y="969"/>
            <a:ext cx="1134" cy="539"/>
          </p:xfrm>
          <a:graphic>
            <a:graphicData uri="http://schemas.openxmlformats.org/presentationml/2006/ole">
              <mc:AlternateContent xmlns:mc="http://schemas.openxmlformats.org/markup-compatibility/2006">
                <mc:Choice xmlns:v="urn:schemas-microsoft-com:vml" Requires="v">
                  <p:oleObj spid="_x0000_s171012" r:id="rId10" imgW="939392" imgH="444307" progId="Equation.DSMT4">
                    <p:embed/>
                  </p:oleObj>
                </mc:Choice>
                <mc:Fallback>
                  <p:oleObj r:id="rId10" imgW="939392" imgH="444307"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7" y="969"/>
                          <a:ext cx="1134" cy="5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75" name="Text Box 19"/>
            <p:cNvSpPr txBox="1">
              <a:spLocks noChangeArrowheads="1"/>
            </p:cNvSpPr>
            <p:nvPr/>
          </p:nvSpPr>
          <p:spPr bwMode="auto">
            <a:xfrm>
              <a:off x="1746" y="1117"/>
              <a:ext cx="9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a:t>
              </a:r>
              <a:r>
                <a:rPr lang="en-US" altLang="zh-CN" i="1"/>
                <a:t>i</a:t>
              </a:r>
              <a:r>
                <a:rPr lang="en-US" altLang="zh-CN"/>
                <a:t> = 1, …, </a:t>
              </a:r>
              <a:r>
                <a:rPr lang="en-US" altLang="zh-CN" i="1"/>
                <a:t>n</a:t>
              </a:r>
            </a:p>
          </p:txBody>
        </p:sp>
        <p:sp>
          <p:nvSpPr>
            <p:cNvPr id="96277" name="Rectangle 21"/>
            <p:cNvSpPr>
              <a:spLocks noChangeArrowheads="1"/>
            </p:cNvSpPr>
            <p:nvPr/>
          </p:nvSpPr>
          <p:spPr bwMode="auto">
            <a:xfrm>
              <a:off x="431" y="1480"/>
              <a:ext cx="33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latin typeface="Arial" charset="0"/>
                </a:rPr>
                <a:t>W</a:t>
              </a:r>
              <a:r>
                <a:rPr lang="zh-CN" altLang="en-US"/>
                <a:t>即为</a:t>
              </a:r>
              <a:r>
                <a:rPr lang="en-US" altLang="zh-CN"/>
                <a:t>A</a:t>
              </a:r>
              <a:r>
                <a:rPr lang="zh-CN" altLang="en-US"/>
                <a:t>的（对应于</a:t>
              </a:r>
              <a:r>
                <a:rPr lang="en-US" altLang="zh-CN"/>
                <a:t>λ</a:t>
              </a:r>
              <a:r>
                <a:rPr lang="en-US" altLang="zh-CN" baseline="-30000"/>
                <a:t>max</a:t>
              </a:r>
              <a:r>
                <a:rPr lang="zh-CN" altLang="en-US"/>
                <a:t>的）近似特征向量。</a:t>
              </a:r>
            </a:p>
          </p:txBody>
        </p:sp>
      </p:grpSp>
      <p:sp>
        <p:nvSpPr>
          <p:cNvPr id="96281" name="Rectangle 2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6282" name="Group 26"/>
          <p:cNvGrpSpPr>
            <a:grpSpLocks/>
          </p:cNvGrpSpPr>
          <p:nvPr/>
        </p:nvGrpSpPr>
        <p:grpSpPr bwMode="auto">
          <a:xfrm>
            <a:off x="217488" y="2636838"/>
            <a:ext cx="6300787" cy="914400"/>
            <a:chOff x="137" y="1661"/>
            <a:chExt cx="3969" cy="576"/>
          </a:xfrm>
        </p:grpSpPr>
        <p:sp>
          <p:nvSpPr>
            <p:cNvPr id="96279" name="Text Box 23"/>
            <p:cNvSpPr txBox="1">
              <a:spLocks noChangeArrowheads="1"/>
            </p:cNvSpPr>
            <p:nvPr/>
          </p:nvSpPr>
          <p:spPr bwMode="auto">
            <a:xfrm>
              <a:off x="137" y="1819"/>
              <a:ext cx="39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（步</a:t>
              </a:r>
              <a:r>
                <a:rPr lang="en-US" altLang="zh-CN"/>
                <a:t>4</a:t>
              </a:r>
              <a:r>
                <a:rPr lang="zh-CN" altLang="en-US"/>
                <a:t>）求最大特征根近似值                                          。</a:t>
              </a:r>
            </a:p>
          </p:txBody>
        </p:sp>
        <p:graphicFrame>
          <p:nvGraphicFramePr>
            <p:cNvPr id="96280" name="Object 24"/>
            <p:cNvGraphicFramePr>
              <a:graphicFrameLocks noChangeAspect="1"/>
            </p:cNvGraphicFramePr>
            <p:nvPr/>
          </p:nvGraphicFramePr>
          <p:xfrm>
            <a:off x="2245" y="1661"/>
            <a:ext cx="1632" cy="576"/>
          </p:xfrm>
          <a:graphic>
            <a:graphicData uri="http://schemas.openxmlformats.org/presentationml/2006/ole">
              <mc:AlternateContent xmlns:mc="http://schemas.openxmlformats.org/markup-compatibility/2006">
                <mc:Choice xmlns:v="urn:schemas-microsoft-com:vml" Requires="v">
                  <p:oleObj spid="_x0000_s171013" r:id="rId12" imgW="1269449" imgH="444307" progId="Equation.DSMT4">
                    <p:embed/>
                  </p:oleObj>
                </mc:Choice>
                <mc:Fallback>
                  <p:oleObj r:id="rId12" imgW="1269449" imgH="444307" progId="Equation.DSMT4">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45" y="1661"/>
                          <a:ext cx="1632"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96268"/>
                                        </p:tgtEl>
                                        <p:attrNameLst>
                                          <p:attrName>style.visibility</p:attrName>
                                        </p:attrNameLst>
                                      </p:cBhvr>
                                      <p:to>
                                        <p:strVal val="visible"/>
                                      </p:to>
                                    </p:set>
                                    <p:anim calcmode="lin" valueType="num">
                                      <p:cBhvr additive="base">
                                        <p:cTn id="7" dur="500" fill="hold"/>
                                        <p:tgtEl>
                                          <p:spTgt spid="96268"/>
                                        </p:tgtEl>
                                        <p:attrNameLst>
                                          <p:attrName>ppt_x</p:attrName>
                                        </p:attrNameLst>
                                      </p:cBhvr>
                                      <p:tavLst>
                                        <p:tav tm="0">
                                          <p:val>
                                            <p:strVal val="0-#ppt_w/2"/>
                                          </p:val>
                                        </p:tav>
                                        <p:tav tm="100000">
                                          <p:val>
                                            <p:strVal val="#ppt_x"/>
                                          </p:val>
                                        </p:tav>
                                      </p:tavLst>
                                    </p:anim>
                                    <p:anim calcmode="lin" valueType="num">
                                      <p:cBhvr additive="base">
                                        <p:cTn id="8" dur="500" fill="hold"/>
                                        <p:tgtEl>
                                          <p:spTgt spid="962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6278"/>
                                        </p:tgtEl>
                                        <p:attrNameLst>
                                          <p:attrName>style.visibility</p:attrName>
                                        </p:attrNameLst>
                                      </p:cBhvr>
                                      <p:to>
                                        <p:strVal val="visible"/>
                                      </p:to>
                                    </p:set>
                                    <p:anim calcmode="lin" valueType="num">
                                      <p:cBhvr additive="base">
                                        <p:cTn id="13" dur="500" fill="hold"/>
                                        <p:tgtEl>
                                          <p:spTgt spid="96278"/>
                                        </p:tgtEl>
                                        <p:attrNameLst>
                                          <p:attrName>ppt_x</p:attrName>
                                        </p:attrNameLst>
                                      </p:cBhvr>
                                      <p:tavLst>
                                        <p:tav tm="0">
                                          <p:val>
                                            <p:strVal val="0-#ppt_w/2"/>
                                          </p:val>
                                        </p:tav>
                                        <p:tav tm="100000">
                                          <p:val>
                                            <p:strVal val="#ppt_x"/>
                                          </p:val>
                                        </p:tav>
                                      </p:tavLst>
                                    </p:anim>
                                    <p:anim calcmode="lin" valueType="num">
                                      <p:cBhvr additive="base">
                                        <p:cTn id="14" dur="500" fill="hold"/>
                                        <p:tgtEl>
                                          <p:spTgt spid="962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6282"/>
                                        </p:tgtEl>
                                        <p:attrNameLst>
                                          <p:attrName>style.visibility</p:attrName>
                                        </p:attrNameLst>
                                      </p:cBhvr>
                                      <p:to>
                                        <p:strVal val="visible"/>
                                      </p:to>
                                    </p:set>
                                    <p:anim calcmode="lin" valueType="num">
                                      <p:cBhvr additive="base">
                                        <p:cTn id="19" dur="500" fill="hold"/>
                                        <p:tgtEl>
                                          <p:spTgt spid="96282"/>
                                        </p:tgtEl>
                                        <p:attrNameLst>
                                          <p:attrName>ppt_x</p:attrName>
                                        </p:attrNameLst>
                                      </p:cBhvr>
                                      <p:tavLst>
                                        <p:tav tm="0">
                                          <p:val>
                                            <p:strVal val="0-#ppt_w/2"/>
                                          </p:val>
                                        </p:tav>
                                        <p:tav tm="100000">
                                          <p:val>
                                            <p:strVal val="#ppt_x"/>
                                          </p:val>
                                        </p:tav>
                                      </p:tavLst>
                                    </p:anim>
                                    <p:anim calcmode="lin" valueType="num">
                                      <p:cBhvr additive="base">
                                        <p:cTn id="20" dur="500" fill="hold"/>
                                        <p:tgtEl>
                                          <p:spTgt spid="962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ChangeArrowheads="1"/>
          </p:cNvSpPr>
          <p:nvPr/>
        </p:nvSpPr>
        <p:spPr bwMode="auto">
          <a:xfrm>
            <a:off x="323850" y="404813"/>
            <a:ext cx="4652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rPr>
              <a:t>仍以前面例子中的</a:t>
            </a:r>
            <a:r>
              <a:rPr lang="en-US" altLang="zh-CN">
                <a:solidFill>
                  <a:srgbClr val="008000"/>
                </a:solidFill>
              </a:rPr>
              <a:t>O—C</a:t>
            </a:r>
            <a:r>
              <a:rPr lang="zh-CN" altLang="en-US">
                <a:solidFill>
                  <a:srgbClr val="008000"/>
                </a:solidFill>
              </a:rPr>
              <a:t>判断矩阵为例：</a:t>
            </a:r>
          </a:p>
        </p:txBody>
      </p:sp>
      <p:graphicFrame>
        <p:nvGraphicFramePr>
          <p:cNvPr id="97286" name="Object 6"/>
          <p:cNvGraphicFramePr>
            <a:graphicFrameLocks noChangeAspect="1"/>
          </p:cNvGraphicFramePr>
          <p:nvPr/>
        </p:nvGraphicFramePr>
        <p:xfrm>
          <a:off x="1331913" y="981075"/>
          <a:ext cx="1417637" cy="2087563"/>
        </p:xfrm>
        <a:graphic>
          <a:graphicData uri="http://schemas.openxmlformats.org/presentationml/2006/ole">
            <mc:AlternateContent xmlns:mc="http://schemas.openxmlformats.org/markup-compatibility/2006">
              <mc:Choice xmlns:v="urn:schemas-microsoft-com:vml" Requires="v">
                <p:oleObj spid="_x0000_s172032" r:id="rId3" imgW="723586" imgH="1066337" progId="Equation.DSMT4">
                  <p:embed/>
                </p:oleObj>
              </mc:Choice>
              <mc:Fallback>
                <p:oleObj r:id="rId3" imgW="723586" imgH="1066337"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981075"/>
                        <a:ext cx="1417637" cy="208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7304" name="Group 24"/>
          <p:cNvGrpSpPr>
            <a:grpSpLocks/>
          </p:cNvGrpSpPr>
          <p:nvPr/>
        </p:nvGrpSpPr>
        <p:grpSpPr bwMode="auto">
          <a:xfrm>
            <a:off x="2984500" y="1484313"/>
            <a:ext cx="1587500" cy="360362"/>
            <a:chOff x="1880" y="935"/>
            <a:chExt cx="1000" cy="227"/>
          </a:xfrm>
        </p:grpSpPr>
        <p:sp>
          <p:nvSpPr>
            <p:cNvPr id="97288" name="Line 8"/>
            <p:cNvSpPr>
              <a:spLocks noChangeShapeType="1"/>
            </p:cNvSpPr>
            <p:nvPr/>
          </p:nvSpPr>
          <p:spPr bwMode="auto">
            <a:xfrm>
              <a:off x="1880" y="1162"/>
              <a:ext cx="8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87" name="Text Box 7"/>
            <p:cNvSpPr txBox="1">
              <a:spLocks noChangeArrowheads="1"/>
            </p:cNvSpPr>
            <p:nvPr/>
          </p:nvSpPr>
          <p:spPr bwMode="auto">
            <a:xfrm>
              <a:off x="1973" y="935"/>
              <a:ext cx="90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1600"/>
                <a:t>按列标准化</a:t>
              </a:r>
              <a:endParaRPr lang="zh-CN" altLang="en-US" sz="1600">
                <a:latin typeface="Arial" charset="0"/>
              </a:endParaRPr>
            </a:p>
          </p:txBody>
        </p:sp>
      </p:grpSp>
      <p:sp>
        <p:nvSpPr>
          <p:cNvPr id="97289" name="Rectangle 9"/>
          <p:cNvSpPr>
            <a:spLocks noChangeArrowheads="1"/>
          </p:cNvSpPr>
          <p:nvPr/>
        </p:nvSpPr>
        <p:spPr bwMode="auto">
          <a:xfrm>
            <a:off x="0" y="2271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7290" name="Rectangle 10"/>
          <p:cNvSpPr>
            <a:spLocks noChangeArrowheads="1"/>
          </p:cNvSpPr>
          <p:nvPr/>
        </p:nvSpPr>
        <p:spPr bwMode="auto">
          <a:xfrm>
            <a:off x="0" y="2271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7291" name="Rectangle 11"/>
          <p:cNvSpPr>
            <a:spLocks noChangeArrowheads="1"/>
          </p:cNvSpPr>
          <p:nvPr/>
        </p:nvSpPr>
        <p:spPr bwMode="auto">
          <a:xfrm>
            <a:off x="2627313" y="3500438"/>
            <a:ext cx="1517650"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zh-CN" sz="1100" b="0"/>
          </a:p>
          <a:p>
            <a:pPr eaLnBrk="0" hangingPunct="0"/>
            <a:r>
              <a:rPr lang="en-US" altLang="zh-CN" sz="1800" b="0">
                <a:latin typeface="Arial" charset="0"/>
              </a:rPr>
              <a:t>                     </a:t>
            </a:r>
          </a:p>
        </p:txBody>
      </p:sp>
      <p:graphicFrame>
        <p:nvGraphicFramePr>
          <p:cNvPr id="97285" name="Object 5"/>
          <p:cNvGraphicFramePr>
            <a:graphicFrameLocks noChangeAspect="1"/>
          </p:cNvGraphicFramePr>
          <p:nvPr/>
        </p:nvGraphicFramePr>
        <p:xfrm>
          <a:off x="4643438" y="1196975"/>
          <a:ext cx="2736850" cy="1308100"/>
        </p:xfrm>
        <a:graphic>
          <a:graphicData uri="http://schemas.openxmlformats.org/presentationml/2006/ole">
            <mc:AlternateContent xmlns:mc="http://schemas.openxmlformats.org/markup-compatibility/2006">
              <mc:Choice xmlns:v="urn:schemas-microsoft-com:vml" Requires="v">
                <p:oleObj spid="_x0000_s172033" r:id="rId5" imgW="1497950" imgH="710891" progId="Equation.DSMT4">
                  <p:embed/>
                </p:oleObj>
              </mc:Choice>
              <mc:Fallback>
                <p:oleObj r:id="rId5" imgW="1497950" imgH="710891"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1196975"/>
                        <a:ext cx="2736850" cy="130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94" name="Object 14"/>
          <p:cNvGraphicFramePr>
            <a:graphicFrameLocks noChangeAspect="1"/>
          </p:cNvGraphicFramePr>
          <p:nvPr/>
        </p:nvGraphicFramePr>
        <p:xfrm>
          <a:off x="1908175" y="3500438"/>
          <a:ext cx="1296988" cy="1144587"/>
        </p:xfrm>
        <a:graphic>
          <a:graphicData uri="http://schemas.openxmlformats.org/presentationml/2006/ole">
            <mc:AlternateContent xmlns:mc="http://schemas.openxmlformats.org/markup-compatibility/2006">
              <mc:Choice xmlns:v="urn:schemas-microsoft-com:vml" Requires="v">
                <p:oleObj spid="_x0000_s172034" r:id="rId7" imgW="812447" imgH="710891" progId="Equation.DSMT4">
                  <p:embed/>
                </p:oleObj>
              </mc:Choice>
              <mc:Fallback>
                <p:oleObj r:id="rId7" imgW="812447" imgH="710891"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3500438"/>
                        <a:ext cx="1296988"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7307" name="Group 27"/>
          <p:cNvGrpSpPr>
            <a:grpSpLocks/>
          </p:cNvGrpSpPr>
          <p:nvPr/>
        </p:nvGrpSpPr>
        <p:grpSpPr bwMode="auto">
          <a:xfrm>
            <a:off x="3492500" y="3783013"/>
            <a:ext cx="1008063" cy="366712"/>
            <a:chOff x="2245" y="2519"/>
            <a:chExt cx="635" cy="231"/>
          </a:xfrm>
        </p:grpSpPr>
        <p:sp>
          <p:nvSpPr>
            <p:cNvPr id="97297" name="Line 17"/>
            <p:cNvSpPr>
              <a:spLocks noChangeShapeType="1"/>
            </p:cNvSpPr>
            <p:nvPr/>
          </p:nvSpPr>
          <p:spPr bwMode="auto">
            <a:xfrm>
              <a:off x="2245" y="2750"/>
              <a:ext cx="63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8" name="Text Box 18"/>
            <p:cNvSpPr txBox="1">
              <a:spLocks noChangeArrowheads="1"/>
            </p:cNvSpPr>
            <p:nvPr/>
          </p:nvSpPr>
          <p:spPr bwMode="auto">
            <a:xfrm>
              <a:off x="2290" y="2519"/>
              <a:ext cx="54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1600"/>
                <a:t>标准化</a:t>
              </a:r>
              <a:endParaRPr lang="zh-CN" altLang="en-US" sz="1600">
                <a:latin typeface="Arial" charset="0"/>
              </a:endParaRPr>
            </a:p>
          </p:txBody>
        </p:sp>
      </p:grpSp>
      <p:sp>
        <p:nvSpPr>
          <p:cNvPr id="97299" name="Rectangle 19"/>
          <p:cNvSpPr>
            <a:spLocks noChangeArrowheads="1"/>
          </p:cNvSpPr>
          <p:nvPr/>
        </p:nvSpPr>
        <p:spPr bwMode="auto">
          <a:xfrm>
            <a:off x="0" y="2144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7300" name="Rectangle 20"/>
          <p:cNvSpPr>
            <a:spLocks noChangeArrowheads="1"/>
          </p:cNvSpPr>
          <p:nvPr/>
        </p:nvSpPr>
        <p:spPr bwMode="auto">
          <a:xfrm>
            <a:off x="0" y="2144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7308" name="Group 28"/>
          <p:cNvGrpSpPr>
            <a:grpSpLocks/>
          </p:cNvGrpSpPr>
          <p:nvPr/>
        </p:nvGrpSpPr>
        <p:grpSpPr bwMode="auto">
          <a:xfrm>
            <a:off x="4643438" y="3573463"/>
            <a:ext cx="3457575" cy="1143000"/>
            <a:chOff x="2925" y="2251"/>
            <a:chExt cx="2178" cy="720"/>
          </a:xfrm>
        </p:grpSpPr>
        <p:graphicFrame>
          <p:nvGraphicFramePr>
            <p:cNvPr id="97293" name="Object 13"/>
            <p:cNvGraphicFramePr>
              <a:graphicFrameLocks noChangeAspect="1"/>
            </p:cNvGraphicFramePr>
            <p:nvPr/>
          </p:nvGraphicFramePr>
          <p:xfrm>
            <a:off x="2925" y="2251"/>
            <a:ext cx="816" cy="720"/>
          </p:xfrm>
          <a:graphic>
            <a:graphicData uri="http://schemas.openxmlformats.org/presentationml/2006/ole">
              <mc:AlternateContent xmlns:mc="http://schemas.openxmlformats.org/markup-compatibility/2006">
                <mc:Choice xmlns:v="urn:schemas-microsoft-com:vml" Requires="v">
                  <p:oleObj spid="_x0000_s172035" r:id="rId9" imgW="812447" imgH="710891" progId="Equation.DSMT4">
                    <p:embed/>
                  </p:oleObj>
                </mc:Choice>
                <mc:Fallback>
                  <p:oleObj r:id="rId9" imgW="812447" imgH="710891"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5" y="2251"/>
                          <a:ext cx="816" cy="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02" name="Rectangle 22"/>
            <p:cNvSpPr>
              <a:spLocks noChangeArrowheads="1"/>
            </p:cNvSpPr>
            <p:nvPr/>
          </p:nvSpPr>
          <p:spPr bwMode="auto">
            <a:xfrm>
              <a:off x="3969" y="2614"/>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800" b="0"/>
                <a:t>，</a:t>
              </a:r>
              <a:endParaRPr lang="zh-CN" altLang="en-US" sz="1800" b="0">
                <a:latin typeface="Arial" charset="0"/>
              </a:endParaRPr>
            </a:p>
          </p:txBody>
        </p:sp>
        <p:graphicFrame>
          <p:nvGraphicFramePr>
            <p:cNvPr id="97292" name="Object 12"/>
            <p:cNvGraphicFramePr>
              <a:graphicFrameLocks noChangeAspect="1"/>
            </p:cNvGraphicFramePr>
            <p:nvPr/>
          </p:nvGraphicFramePr>
          <p:xfrm>
            <a:off x="4286" y="2518"/>
            <a:ext cx="817" cy="246"/>
          </p:xfrm>
          <a:graphic>
            <a:graphicData uri="http://schemas.openxmlformats.org/presentationml/2006/ole">
              <mc:AlternateContent xmlns:mc="http://schemas.openxmlformats.org/markup-compatibility/2006">
                <mc:Choice xmlns:v="urn:schemas-microsoft-com:vml" Requires="v">
                  <p:oleObj spid="_x0000_s172036" r:id="rId11" imgW="787400" imgH="241300" progId="Equation.DSMT4">
                    <p:embed/>
                  </p:oleObj>
                </mc:Choice>
                <mc:Fallback>
                  <p:oleObj r:id="rId11" imgW="787400" imgH="2413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6" y="2518"/>
                          <a:ext cx="817"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7303" name="Rectangle 23"/>
          <p:cNvSpPr>
            <a:spLocks noChangeArrowheads="1"/>
          </p:cNvSpPr>
          <p:nvPr/>
        </p:nvSpPr>
        <p:spPr bwMode="auto">
          <a:xfrm>
            <a:off x="395288" y="4814888"/>
            <a:ext cx="8208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以上近似方法计算都很简单，计算结果与实际值相差很小，且</a:t>
            </a:r>
            <a:r>
              <a:rPr lang="en-US" altLang="zh-CN"/>
              <a:t>A</a:t>
            </a:r>
            <a:r>
              <a:rPr lang="zh-CN" altLang="en-US"/>
              <a:t>的非一致性越弱相差越小，而当</a:t>
            </a:r>
            <a:r>
              <a:rPr lang="en-US" altLang="zh-CN"/>
              <a:t>A</a:t>
            </a:r>
            <a:r>
              <a:rPr lang="zh-CN" altLang="en-US"/>
              <a:t>为一致矩阵时两者完全相同。</a:t>
            </a:r>
          </a:p>
        </p:txBody>
      </p:sp>
      <p:grpSp>
        <p:nvGrpSpPr>
          <p:cNvPr id="97306" name="Group 26"/>
          <p:cNvGrpSpPr>
            <a:grpSpLocks/>
          </p:cNvGrpSpPr>
          <p:nvPr/>
        </p:nvGrpSpPr>
        <p:grpSpPr bwMode="auto">
          <a:xfrm>
            <a:off x="682625" y="3790950"/>
            <a:ext cx="1152525" cy="358775"/>
            <a:chOff x="340" y="2524"/>
            <a:chExt cx="726" cy="226"/>
          </a:xfrm>
        </p:grpSpPr>
        <p:sp>
          <p:nvSpPr>
            <p:cNvPr id="97296" name="Text Box 16"/>
            <p:cNvSpPr txBox="1">
              <a:spLocks noChangeArrowheads="1"/>
            </p:cNvSpPr>
            <p:nvPr/>
          </p:nvSpPr>
          <p:spPr bwMode="auto">
            <a:xfrm>
              <a:off x="370" y="2524"/>
              <a:ext cx="69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1600"/>
                <a:t>按行相加</a:t>
              </a:r>
              <a:endParaRPr lang="zh-CN" altLang="en-US" sz="1600">
                <a:latin typeface="Arial" charset="0"/>
              </a:endParaRPr>
            </a:p>
          </p:txBody>
        </p:sp>
        <p:sp>
          <p:nvSpPr>
            <p:cNvPr id="97305" name="Line 25"/>
            <p:cNvSpPr>
              <a:spLocks noChangeShapeType="1"/>
            </p:cNvSpPr>
            <p:nvPr/>
          </p:nvSpPr>
          <p:spPr bwMode="auto">
            <a:xfrm>
              <a:off x="340" y="2750"/>
              <a:ext cx="63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7284"/>
                                        </p:tgtEl>
                                        <p:attrNameLst>
                                          <p:attrName>style.visibility</p:attrName>
                                        </p:attrNameLst>
                                      </p:cBhvr>
                                      <p:to>
                                        <p:strVal val="visible"/>
                                      </p:to>
                                    </p:set>
                                    <p:anim calcmode="lin" valueType="num">
                                      <p:cBhvr additive="base">
                                        <p:cTn id="7" dur="500" fill="hold"/>
                                        <p:tgtEl>
                                          <p:spTgt spid="97284"/>
                                        </p:tgtEl>
                                        <p:attrNameLst>
                                          <p:attrName>ppt_x</p:attrName>
                                        </p:attrNameLst>
                                      </p:cBhvr>
                                      <p:tavLst>
                                        <p:tav tm="0">
                                          <p:val>
                                            <p:strVal val="0-#ppt_w/2"/>
                                          </p:val>
                                        </p:tav>
                                        <p:tav tm="100000">
                                          <p:val>
                                            <p:strVal val="#ppt_x"/>
                                          </p:val>
                                        </p:tav>
                                      </p:tavLst>
                                    </p:anim>
                                    <p:anim calcmode="lin" valueType="num">
                                      <p:cBhvr additive="base">
                                        <p:cTn id="8" dur="500" fill="hold"/>
                                        <p:tgtEl>
                                          <p:spTgt spid="972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7286"/>
                                        </p:tgtEl>
                                        <p:attrNameLst>
                                          <p:attrName>style.visibility</p:attrName>
                                        </p:attrNameLst>
                                      </p:cBhvr>
                                      <p:to>
                                        <p:strVal val="visible"/>
                                      </p:to>
                                    </p:set>
                                    <p:anim calcmode="lin" valueType="num">
                                      <p:cBhvr additive="base">
                                        <p:cTn id="13" dur="500" fill="hold"/>
                                        <p:tgtEl>
                                          <p:spTgt spid="97286"/>
                                        </p:tgtEl>
                                        <p:attrNameLst>
                                          <p:attrName>ppt_x</p:attrName>
                                        </p:attrNameLst>
                                      </p:cBhvr>
                                      <p:tavLst>
                                        <p:tav tm="0">
                                          <p:val>
                                            <p:strVal val="0-#ppt_w/2"/>
                                          </p:val>
                                        </p:tav>
                                        <p:tav tm="100000">
                                          <p:val>
                                            <p:strVal val="#ppt_x"/>
                                          </p:val>
                                        </p:tav>
                                      </p:tavLst>
                                    </p:anim>
                                    <p:anim calcmode="lin" valueType="num">
                                      <p:cBhvr additive="base">
                                        <p:cTn id="14" dur="500" fill="hold"/>
                                        <p:tgtEl>
                                          <p:spTgt spid="972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7304"/>
                                        </p:tgtEl>
                                        <p:attrNameLst>
                                          <p:attrName>style.visibility</p:attrName>
                                        </p:attrNameLst>
                                      </p:cBhvr>
                                      <p:to>
                                        <p:strVal val="visible"/>
                                      </p:to>
                                    </p:set>
                                    <p:anim calcmode="lin" valueType="num">
                                      <p:cBhvr additive="base">
                                        <p:cTn id="19" dur="500" fill="hold"/>
                                        <p:tgtEl>
                                          <p:spTgt spid="97304"/>
                                        </p:tgtEl>
                                        <p:attrNameLst>
                                          <p:attrName>ppt_x</p:attrName>
                                        </p:attrNameLst>
                                      </p:cBhvr>
                                      <p:tavLst>
                                        <p:tav tm="0">
                                          <p:val>
                                            <p:strVal val="#ppt_x"/>
                                          </p:val>
                                        </p:tav>
                                        <p:tav tm="100000">
                                          <p:val>
                                            <p:strVal val="#ppt_x"/>
                                          </p:val>
                                        </p:tav>
                                      </p:tavLst>
                                    </p:anim>
                                    <p:anim calcmode="lin" valueType="num">
                                      <p:cBhvr additive="base">
                                        <p:cTn id="20" dur="500" fill="hold"/>
                                        <p:tgtEl>
                                          <p:spTgt spid="9730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97285"/>
                                        </p:tgtEl>
                                        <p:attrNameLst>
                                          <p:attrName>style.visibility</p:attrName>
                                        </p:attrNameLst>
                                      </p:cBhvr>
                                      <p:to>
                                        <p:strVal val="visible"/>
                                      </p:to>
                                    </p:set>
                                    <p:anim calcmode="lin" valueType="num">
                                      <p:cBhvr additive="base">
                                        <p:cTn id="25" dur="500" fill="hold"/>
                                        <p:tgtEl>
                                          <p:spTgt spid="97285"/>
                                        </p:tgtEl>
                                        <p:attrNameLst>
                                          <p:attrName>ppt_x</p:attrName>
                                        </p:attrNameLst>
                                      </p:cBhvr>
                                      <p:tavLst>
                                        <p:tav tm="0">
                                          <p:val>
                                            <p:strVal val="1+#ppt_w/2"/>
                                          </p:val>
                                        </p:tav>
                                        <p:tav tm="100000">
                                          <p:val>
                                            <p:strVal val="#ppt_x"/>
                                          </p:val>
                                        </p:tav>
                                      </p:tavLst>
                                    </p:anim>
                                    <p:anim calcmode="lin" valueType="num">
                                      <p:cBhvr additive="base">
                                        <p:cTn id="26" dur="500" fill="hold"/>
                                        <p:tgtEl>
                                          <p:spTgt spid="9728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7306"/>
                                        </p:tgtEl>
                                        <p:attrNameLst>
                                          <p:attrName>style.visibility</p:attrName>
                                        </p:attrNameLst>
                                      </p:cBhvr>
                                      <p:to>
                                        <p:strVal val="visible"/>
                                      </p:to>
                                    </p:set>
                                    <p:anim calcmode="lin" valueType="num">
                                      <p:cBhvr additive="base">
                                        <p:cTn id="31" dur="500" fill="hold"/>
                                        <p:tgtEl>
                                          <p:spTgt spid="97306"/>
                                        </p:tgtEl>
                                        <p:attrNameLst>
                                          <p:attrName>ppt_x</p:attrName>
                                        </p:attrNameLst>
                                      </p:cBhvr>
                                      <p:tavLst>
                                        <p:tav tm="0">
                                          <p:val>
                                            <p:strVal val="0-#ppt_w/2"/>
                                          </p:val>
                                        </p:tav>
                                        <p:tav tm="100000">
                                          <p:val>
                                            <p:strVal val="#ppt_x"/>
                                          </p:val>
                                        </p:tav>
                                      </p:tavLst>
                                    </p:anim>
                                    <p:anim calcmode="lin" valueType="num">
                                      <p:cBhvr additive="base">
                                        <p:cTn id="32" dur="500" fill="hold"/>
                                        <p:tgtEl>
                                          <p:spTgt spid="9730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97294"/>
                                        </p:tgtEl>
                                        <p:attrNameLst>
                                          <p:attrName>style.visibility</p:attrName>
                                        </p:attrNameLst>
                                      </p:cBhvr>
                                      <p:to>
                                        <p:strVal val="visible"/>
                                      </p:to>
                                    </p:set>
                                    <p:anim calcmode="lin" valueType="num">
                                      <p:cBhvr additive="base">
                                        <p:cTn id="37" dur="500" fill="hold"/>
                                        <p:tgtEl>
                                          <p:spTgt spid="97294"/>
                                        </p:tgtEl>
                                        <p:attrNameLst>
                                          <p:attrName>ppt_x</p:attrName>
                                        </p:attrNameLst>
                                      </p:cBhvr>
                                      <p:tavLst>
                                        <p:tav tm="0">
                                          <p:val>
                                            <p:strVal val="0-#ppt_w/2"/>
                                          </p:val>
                                        </p:tav>
                                        <p:tav tm="100000">
                                          <p:val>
                                            <p:strVal val="#ppt_x"/>
                                          </p:val>
                                        </p:tav>
                                      </p:tavLst>
                                    </p:anim>
                                    <p:anim calcmode="lin" valueType="num">
                                      <p:cBhvr additive="base">
                                        <p:cTn id="38" dur="500" fill="hold"/>
                                        <p:tgtEl>
                                          <p:spTgt spid="9729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97307"/>
                                        </p:tgtEl>
                                        <p:attrNameLst>
                                          <p:attrName>style.visibility</p:attrName>
                                        </p:attrNameLst>
                                      </p:cBhvr>
                                      <p:to>
                                        <p:strVal val="visible"/>
                                      </p:to>
                                    </p:set>
                                    <p:anim calcmode="lin" valueType="num">
                                      <p:cBhvr additive="base">
                                        <p:cTn id="43" dur="500" fill="hold"/>
                                        <p:tgtEl>
                                          <p:spTgt spid="97307"/>
                                        </p:tgtEl>
                                        <p:attrNameLst>
                                          <p:attrName>ppt_x</p:attrName>
                                        </p:attrNameLst>
                                      </p:cBhvr>
                                      <p:tavLst>
                                        <p:tav tm="0">
                                          <p:val>
                                            <p:strVal val="0-#ppt_w/2"/>
                                          </p:val>
                                        </p:tav>
                                        <p:tav tm="100000">
                                          <p:val>
                                            <p:strVal val="#ppt_x"/>
                                          </p:val>
                                        </p:tav>
                                      </p:tavLst>
                                    </p:anim>
                                    <p:anim calcmode="lin" valueType="num">
                                      <p:cBhvr additive="base">
                                        <p:cTn id="44" dur="500" fill="hold"/>
                                        <p:tgtEl>
                                          <p:spTgt spid="9730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97308"/>
                                        </p:tgtEl>
                                        <p:attrNameLst>
                                          <p:attrName>style.visibility</p:attrName>
                                        </p:attrNameLst>
                                      </p:cBhvr>
                                      <p:to>
                                        <p:strVal val="visible"/>
                                      </p:to>
                                    </p:set>
                                    <p:anim calcmode="lin" valueType="num">
                                      <p:cBhvr additive="base">
                                        <p:cTn id="49" dur="500" fill="hold"/>
                                        <p:tgtEl>
                                          <p:spTgt spid="97308"/>
                                        </p:tgtEl>
                                        <p:attrNameLst>
                                          <p:attrName>ppt_x</p:attrName>
                                        </p:attrNameLst>
                                      </p:cBhvr>
                                      <p:tavLst>
                                        <p:tav tm="0">
                                          <p:val>
                                            <p:strVal val="1+#ppt_w/2"/>
                                          </p:val>
                                        </p:tav>
                                        <p:tav tm="100000">
                                          <p:val>
                                            <p:strVal val="#ppt_x"/>
                                          </p:val>
                                        </p:tav>
                                      </p:tavLst>
                                    </p:anim>
                                    <p:anim calcmode="lin" valueType="num">
                                      <p:cBhvr additive="base">
                                        <p:cTn id="50" dur="500" fill="hold"/>
                                        <p:tgtEl>
                                          <p:spTgt spid="97308"/>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7" presetClass="entr" presetSubtype="0" fill="hold" grpId="0" nodeType="clickEffect">
                                  <p:stCondLst>
                                    <p:cond delay="0"/>
                                  </p:stCondLst>
                                  <p:childTnLst>
                                    <p:set>
                                      <p:cBhvr>
                                        <p:cTn id="54" dur="1" fill="hold">
                                          <p:stCondLst>
                                            <p:cond delay="0"/>
                                          </p:stCondLst>
                                        </p:cTn>
                                        <p:tgtEl>
                                          <p:spTgt spid="97303"/>
                                        </p:tgtEl>
                                        <p:attrNameLst>
                                          <p:attrName>style.visibility</p:attrName>
                                        </p:attrNameLst>
                                      </p:cBhvr>
                                      <p:to>
                                        <p:strVal val="visible"/>
                                      </p:to>
                                    </p:set>
                                    <p:animEffect transition="in" filter="fade">
                                      <p:cBhvr>
                                        <p:cTn id="55" dur="1000"/>
                                        <p:tgtEl>
                                          <p:spTgt spid="97303"/>
                                        </p:tgtEl>
                                      </p:cBhvr>
                                    </p:animEffect>
                                    <p:anim calcmode="lin" valueType="num">
                                      <p:cBhvr>
                                        <p:cTn id="56" dur="1000" fill="hold"/>
                                        <p:tgtEl>
                                          <p:spTgt spid="97303"/>
                                        </p:tgtEl>
                                        <p:attrNameLst>
                                          <p:attrName>ppt_x</p:attrName>
                                        </p:attrNameLst>
                                      </p:cBhvr>
                                      <p:tavLst>
                                        <p:tav tm="0">
                                          <p:val>
                                            <p:strVal val="#ppt_x"/>
                                          </p:val>
                                        </p:tav>
                                        <p:tav tm="100000">
                                          <p:val>
                                            <p:strVal val="#ppt_x"/>
                                          </p:val>
                                        </p:tav>
                                      </p:tavLst>
                                    </p:anim>
                                    <p:anim calcmode="lin" valueType="num">
                                      <p:cBhvr>
                                        <p:cTn id="57" dur="900" decel="100000" fill="hold"/>
                                        <p:tgtEl>
                                          <p:spTgt spid="97303"/>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9730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P spid="973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323850" y="549275"/>
            <a:ext cx="835342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solidFill>
                  <a:srgbClr val="FF0000"/>
                </a:solidFill>
                <a:latin typeface="宋体" pitchFamily="2" charset="-122"/>
                <a:cs typeface="Times New Roman" pitchFamily="18" charset="0"/>
              </a:rPr>
              <a:t>（</a:t>
            </a:r>
            <a:r>
              <a:rPr lang="en-US" altLang="zh-CN" sz="2400">
                <a:solidFill>
                  <a:srgbClr val="FF0000"/>
                </a:solidFill>
                <a:latin typeface="宋体" pitchFamily="2" charset="-122"/>
                <a:cs typeface="Times New Roman" pitchFamily="18" charset="0"/>
              </a:rPr>
              <a:t>3</a:t>
            </a:r>
            <a:r>
              <a:rPr lang="zh-CN" altLang="en-US" sz="2400">
                <a:solidFill>
                  <a:srgbClr val="FF0000"/>
                </a:solidFill>
                <a:latin typeface="宋体" pitchFamily="2" charset="-122"/>
                <a:cs typeface="Times New Roman" pitchFamily="18" charset="0"/>
              </a:rPr>
              <a:t>）</a:t>
            </a:r>
            <a:r>
              <a:rPr lang="zh-CN" altLang="en-US" sz="2400">
                <a:solidFill>
                  <a:srgbClr val="000000"/>
                </a:solidFill>
                <a:latin typeface="宋体" pitchFamily="2" charset="-122"/>
                <a:cs typeface="Times New Roman" pitchFamily="18" charset="0"/>
              </a:rPr>
              <a:t>赢得函数（或称支付函数）。对策的结果用矢量表示，称之为赢得函数。赢得函数</a:t>
            </a:r>
            <a:r>
              <a:rPr lang="en-US" altLang="zh-CN" sz="2400">
                <a:solidFill>
                  <a:srgbClr val="000000"/>
                </a:solidFill>
                <a:latin typeface="宋体" pitchFamily="2" charset="-122"/>
                <a:cs typeface="Times New Roman" pitchFamily="18" charset="0"/>
              </a:rPr>
              <a:t>F</a:t>
            </a:r>
            <a:r>
              <a:rPr lang="zh-CN" altLang="en-US" sz="2400">
                <a:solidFill>
                  <a:srgbClr val="000000"/>
                </a:solidFill>
                <a:latin typeface="宋体" pitchFamily="2" charset="-122"/>
                <a:cs typeface="Times New Roman" pitchFamily="18" charset="0"/>
              </a:rPr>
              <a:t>为定义在局势集合</a:t>
            </a:r>
            <a:r>
              <a:rPr lang="en-US" altLang="zh-CN" sz="2400">
                <a:solidFill>
                  <a:srgbClr val="000000"/>
                </a:solidFill>
                <a:latin typeface="宋体" pitchFamily="2" charset="-122"/>
                <a:cs typeface="Times New Roman" pitchFamily="18" charset="0"/>
              </a:rPr>
              <a:t>S</a:t>
            </a:r>
            <a:r>
              <a:rPr lang="zh-CN" altLang="en-US" sz="2400">
                <a:solidFill>
                  <a:srgbClr val="000000"/>
                </a:solidFill>
                <a:latin typeface="宋体" pitchFamily="2" charset="-122"/>
                <a:cs typeface="Times New Roman" pitchFamily="18" charset="0"/>
              </a:rPr>
              <a:t>上的矢值函数，对于</a:t>
            </a:r>
            <a:r>
              <a:rPr lang="en-US" altLang="zh-CN" sz="2400">
                <a:solidFill>
                  <a:srgbClr val="000000"/>
                </a:solidFill>
                <a:latin typeface="宋体" pitchFamily="2" charset="-122"/>
                <a:cs typeface="Times New Roman" pitchFamily="18" charset="0"/>
              </a:rPr>
              <a:t>S</a:t>
            </a:r>
            <a:r>
              <a:rPr lang="zh-CN" altLang="en-US" sz="2400">
                <a:solidFill>
                  <a:srgbClr val="000000"/>
                </a:solidFill>
                <a:latin typeface="宋体" pitchFamily="2" charset="-122"/>
                <a:cs typeface="Times New Roman" pitchFamily="18" charset="0"/>
              </a:rPr>
              <a:t>中的每一纯局势</a:t>
            </a:r>
            <a:r>
              <a:rPr lang="en-US" altLang="zh-CN" sz="2400">
                <a:solidFill>
                  <a:srgbClr val="000000"/>
                </a:solidFill>
                <a:latin typeface="宋体" pitchFamily="2" charset="-122"/>
                <a:cs typeface="Times New Roman" pitchFamily="18" charset="0"/>
              </a:rPr>
              <a:t>S</a:t>
            </a:r>
            <a:r>
              <a:rPr lang="zh-CN" altLang="en-US" sz="2400">
                <a:solidFill>
                  <a:srgbClr val="000000"/>
                </a:solidFill>
                <a:latin typeface="宋体" pitchFamily="2" charset="-122"/>
                <a:cs typeface="Times New Roman" pitchFamily="18" charset="0"/>
              </a:rPr>
              <a:t>，</a:t>
            </a:r>
            <a:r>
              <a:rPr lang="en-US" altLang="zh-CN" sz="2400">
                <a:solidFill>
                  <a:srgbClr val="000000"/>
                </a:solidFill>
                <a:latin typeface="宋体" pitchFamily="2" charset="-122"/>
                <a:cs typeface="Times New Roman" pitchFamily="18" charset="0"/>
              </a:rPr>
              <a:t>F</a:t>
            </a:r>
            <a:r>
              <a:rPr lang="zh-CN" altLang="en-US" sz="2400">
                <a:solidFill>
                  <a:srgbClr val="000000"/>
                </a:solidFill>
                <a:latin typeface="宋体" pitchFamily="2" charset="-122"/>
                <a:cs typeface="Times New Roman" pitchFamily="18" charset="0"/>
              </a:rPr>
              <a:t>（</a:t>
            </a:r>
            <a:r>
              <a:rPr lang="en-US" altLang="zh-CN" sz="2400">
                <a:solidFill>
                  <a:srgbClr val="000000"/>
                </a:solidFill>
                <a:latin typeface="宋体" pitchFamily="2" charset="-122"/>
                <a:cs typeface="Times New Roman" pitchFamily="18" charset="0"/>
              </a:rPr>
              <a:t>S</a:t>
            </a:r>
            <a:r>
              <a:rPr lang="zh-CN" altLang="en-US" sz="2400">
                <a:solidFill>
                  <a:srgbClr val="000000"/>
                </a:solidFill>
                <a:latin typeface="宋体" pitchFamily="2" charset="-122"/>
                <a:cs typeface="Times New Roman" pitchFamily="18" charset="0"/>
              </a:rPr>
              <a:t>）指出了每一局中人在此对策结果下应赢得（或支付）的值。综上所述，一个对策模型由局中人、策略集合和赢得函数三部分组成。记局中人集合为</a:t>
            </a:r>
            <a:r>
              <a:rPr lang="en-US" altLang="zh-CN" sz="2400" i="1">
                <a:solidFill>
                  <a:srgbClr val="000000"/>
                </a:solidFill>
                <a:latin typeface="宋体" pitchFamily="2" charset="-122"/>
                <a:cs typeface="Times New Roman" pitchFamily="18" charset="0"/>
              </a:rPr>
              <a:t>I</a:t>
            </a:r>
            <a:r>
              <a:rPr lang="en-US" altLang="zh-CN" sz="2400">
                <a:solidFill>
                  <a:srgbClr val="000000"/>
                </a:solidFill>
                <a:latin typeface="宋体" pitchFamily="2" charset="-122"/>
                <a:cs typeface="Times New Roman" pitchFamily="18" charset="0"/>
              </a:rPr>
              <a:t> = {1,…,</a:t>
            </a:r>
            <a:r>
              <a:rPr lang="en-US" altLang="zh-CN" sz="2400" i="1">
                <a:solidFill>
                  <a:srgbClr val="000000"/>
                </a:solidFill>
                <a:latin typeface="宋体" pitchFamily="2" charset="-122"/>
                <a:cs typeface="Times New Roman" pitchFamily="18" charset="0"/>
              </a:rPr>
              <a:t>k</a:t>
            </a:r>
            <a:r>
              <a:rPr lang="en-US" altLang="zh-CN" sz="2400">
                <a:solidFill>
                  <a:srgbClr val="000000"/>
                </a:solidFill>
                <a:latin typeface="宋体" pitchFamily="2" charset="-122"/>
                <a:cs typeface="Times New Roman" pitchFamily="18" charset="0"/>
              </a:rPr>
              <a:t>}</a:t>
            </a:r>
            <a:r>
              <a:rPr lang="zh-CN" altLang="en-US" sz="2400">
                <a:solidFill>
                  <a:srgbClr val="000000"/>
                </a:solidFill>
                <a:latin typeface="宋体" pitchFamily="2" charset="-122"/>
                <a:cs typeface="Times New Roman" pitchFamily="18" charset="0"/>
              </a:rPr>
              <a:t>，对每一</a:t>
            </a:r>
            <a:r>
              <a:rPr lang="en-US" altLang="zh-CN" sz="2400" i="1">
                <a:solidFill>
                  <a:srgbClr val="000000"/>
                </a:solidFill>
                <a:latin typeface="宋体" pitchFamily="2" charset="-122"/>
                <a:cs typeface="Times New Roman" pitchFamily="18" charset="0"/>
              </a:rPr>
              <a:t>i</a:t>
            </a:r>
            <a:r>
              <a:rPr lang="en-US" altLang="zh-CN" sz="2400">
                <a:solidFill>
                  <a:srgbClr val="000000"/>
                </a:solidFill>
                <a:latin typeface="宋体" pitchFamily="2" charset="-122"/>
                <a:cs typeface="Times New Roman" pitchFamily="18" charset="0"/>
              </a:rPr>
              <a:t>∈</a:t>
            </a:r>
            <a:r>
              <a:rPr lang="en-US" altLang="zh-CN" sz="2400" i="1">
                <a:solidFill>
                  <a:srgbClr val="000000"/>
                </a:solidFill>
                <a:latin typeface="宋体" pitchFamily="2" charset="-122"/>
                <a:cs typeface="Times New Roman" pitchFamily="18" charset="0"/>
              </a:rPr>
              <a:t>I</a:t>
            </a:r>
            <a:r>
              <a:rPr lang="zh-CN" altLang="en-US" sz="2400">
                <a:solidFill>
                  <a:srgbClr val="000000"/>
                </a:solidFill>
                <a:latin typeface="宋体" pitchFamily="2" charset="-122"/>
                <a:cs typeface="Times New Roman" pitchFamily="18" charset="0"/>
              </a:rPr>
              <a:t>，有一策略集合</a:t>
            </a:r>
            <a:r>
              <a:rPr lang="en-US" altLang="zh-CN" sz="2400" i="1">
                <a:solidFill>
                  <a:srgbClr val="000000"/>
                </a:solidFill>
                <a:latin typeface="宋体" pitchFamily="2" charset="-122"/>
                <a:cs typeface="Times New Roman" pitchFamily="18" charset="0"/>
              </a:rPr>
              <a:t>S</a:t>
            </a:r>
            <a:r>
              <a:rPr lang="en-US" altLang="zh-CN" sz="2400" i="1" baseline="-30000">
                <a:solidFill>
                  <a:srgbClr val="000000"/>
                </a:solidFill>
                <a:latin typeface="宋体" pitchFamily="2" charset="-122"/>
                <a:cs typeface="Times New Roman" pitchFamily="18" charset="0"/>
              </a:rPr>
              <a:t>i</a:t>
            </a:r>
            <a:r>
              <a:rPr lang="zh-CN" altLang="en-US" sz="2400">
                <a:solidFill>
                  <a:srgbClr val="000000"/>
                </a:solidFill>
                <a:latin typeface="宋体" pitchFamily="2" charset="-122"/>
                <a:cs typeface="Times New Roman" pitchFamily="18" charset="0"/>
              </a:rPr>
              <a:t>，当</a:t>
            </a:r>
            <a:r>
              <a:rPr lang="en-US" altLang="zh-CN" sz="2400" i="1">
                <a:solidFill>
                  <a:srgbClr val="000000"/>
                </a:solidFill>
                <a:latin typeface="宋体" pitchFamily="2" charset="-122"/>
                <a:cs typeface="Times New Roman" pitchFamily="18" charset="0"/>
              </a:rPr>
              <a:t>I</a:t>
            </a:r>
            <a:r>
              <a:rPr lang="zh-CN" altLang="en-US" sz="2400">
                <a:solidFill>
                  <a:srgbClr val="000000"/>
                </a:solidFill>
                <a:latin typeface="宋体" pitchFamily="2" charset="-122"/>
                <a:cs typeface="Times New Roman" pitchFamily="18" charset="0"/>
              </a:rPr>
              <a:t>中每一局中人</a:t>
            </a:r>
            <a:r>
              <a:rPr lang="en-US" altLang="zh-CN" sz="2400" i="1">
                <a:solidFill>
                  <a:srgbClr val="000000"/>
                </a:solidFill>
                <a:latin typeface="宋体" pitchFamily="2" charset="-122"/>
                <a:cs typeface="Times New Roman" pitchFamily="18" charset="0"/>
              </a:rPr>
              <a:t>i</a:t>
            </a:r>
            <a:r>
              <a:rPr lang="zh-CN" altLang="en-US" sz="2400">
                <a:solidFill>
                  <a:srgbClr val="000000"/>
                </a:solidFill>
                <a:latin typeface="宋体" pitchFamily="2" charset="-122"/>
                <a:cs typeface="Times New Roman" pitchFamily="18" charset="0"/>
              </a:rPr>
              <a:t>选定策略后得一个局势</a:t>
            </a:r>
            <a:r>
              <a:rPr lang="en-US" altLang="zh-CN" sz="2400" i="1">
                <a:solidFill>
                  <a:srgbClr val="000000"/>
                </a:solidFill>
                <a:latin typeface="宋体" pitchFamily="2" charset="-122"/>
                <a:cs typeface="Times New Roman" pitchFamily="18" charset="0"/>
              </a:rPr>
              <a:t>s</a:t>
            </a:r>
            <a:r>
              <a:rPr lang="zh-CN" altLang="en-US" sz="2400">
                <a:solidFill>
                  <a:srgbClr val="000000"/>
                </a:solidFill>
                <a:latin typeface="宋体" pitchFamily="2" charset="-122"/>
                <a:cs typeface="Times New Roman" pitchFamily="18" charset="0"/>
              </a:rPr>
              <a:t>；将</a:t>
            </a:r>
            <a:r>
              <a:rPr lang="en-US" altLang="zh-CN" sz="2400" i="1">
                <a:solidFill>
                  <a:srgbClr val="000000"/>
                </a:solidFill>
                <a:latin typeface="宋体" pitchFamily="2" charset="-122"/>
                <a:cs typeface="Times New Roman" pitchFamily="18" charset="0"/>
              </a:rPr>
              <a:t>s</a:t>
            </a:r>
            <a:r>
              <a:rPr lang="zh-CN" altLang="en-US" sz="2400">
                <a:solidFill>
                  <a:srgbClr val="000000"/>
                </a:solidFill>
                <a:latin typeface="宋体" pitchFamily="2" charset="-122"/>
                <a:cs typeface="Times New Roman" pitchFamily="18" charset="0"/>
              </a:rPr>
              <a:t>代入赢得函数</a:t>
            </a:r>
            <a:r>
              <a:rPr lang="en-US" altLang="zh-CN" sz="2400" i="1">
                <a:solidFill>
                  <a:srgbClr val="000000"/>
                </a:solidFill>
                <a:latin typeface="宋体" pitchFamily="2" charset="-122"/>
                <a:cs typeface="Times New Roman" pitchFamily="18" charset="0"/>
              </a:rPr>
              <a:t>F</a:t>
            </a:r>
            <a:r>
              <a:rPr lang="zh-CN" altLang="en-US" sz="2400">
                <a:solidFill>
                  <a:srgbClr val="000000"/>
                </a:solidFill>
                <a:latin typeface="宋体" pitchFamily="2" charset="-122"/>
                <a:cs typeface="Times New Roman" pitchFamily="18" charset="0"/>
              </a:rPr>
              <a:t>，即得一矢量</a:t>
            </a:r>
            <a:r>
              <a:rPr lang="en-US" altLang="zh-CN" sz="2400" i="1">
                <a:solidFill>
                  <a:srgbClr val="000000"/>
                </a:solidFill>
                <a:latin typeface="宋体" pitchFamily="2" charset="-122"/>
                <a:cs typeface="Times New Roman" pitchFamily="18" charset="0"/>
              </a:rPr>
              <a:t>F</a:t>
            </a:r>
            <a:r>
              <a:rPr lang="en-US" altLang="zh-CN" sz="2400">
                <a:solidFill>
                  <a:srgbClr val="000000"/>
                </a:solidFill>
                <a:latin typeface="宋体" pitchFamily="2" charset="-122"/>
                <a:cs typeface="Times New Roman" pitchFamily="18" charset="0"/>
              </a:rPr>
              <a:t>(</a:t>
            </a:r>
            <a:r>
              <a:rPr lang="en-US" altLang="zh-CN" sz="2400" i="1">
                <a:solidFill>
                  <a:srgbClr val="000000"/>
                </a:solidFill>
                <a:latin typeface="宋体" pitchFamily="2" charset="-122"/>
                <a:cs typeface="Times New Roman" pitchFamily="18" charset="0"/>
              </a:rPr>
              <a:t>s</a:t>
            </a:r>
            <a:r>
              <a:rPr lang="en-US" altLang="zh-CN" sz="2400">
                <a:solidFill>
                  <a:srgbClr val="000000"/>
                </a:solidFill>
                <a:latin typeface="宋体" pitchFamily="2" charset="-122"/>
                <a:cs typeface="Times New Roman" pitchFamily="18" charset="0"/>
              </a:rPr>
              <a:t>) = ( </a:t>
            </a:r>
            <a:r>
              <a:rPr lang="en-US" altLang="zh-CN" sz="2400" i="1">
                <a:solidFill>
                  <a:srgbClr val="000000"/>
                </a:solidFill>
                <a:latin typeface="宋体" pitchFamily="2" charset="-122"/>
                <a:cs typeface="Times New Roman" pitchFamily="18" charset="0"/>
              </a:rPr>
              <a:t>F</a:t>
            </a:r>
            <a:r>
              <a:rPr lang="en-US" altLang="zh-CN" sz="2400" baseline="-30000">
                <a:solidFill>
                  <a:srgbClr val="000000"/>
                </a:solidFill>
                <a:latin typeface="宋体" pitchFamily="2" charset="-122"/>
                <a:cs typeface="Times New Roman" pitchFamily="18" charset="0"/>
              </a:rPr>
              <a:t>1</a:t>
            </a:r>
            <a:r>
              <a:rPr lang="en-US" altLang="zh-CN" sz="2400">
                <a:solidFill>
                  <a:srgbClr val="000000"/>
                </a:solidFill>
                <a:latin typeface="宋体" pitchFamily="2" charset="-122"/>
                <a:cs typeface="Times New Roman" pitchFamily="18" charset="0"/>
              </a:rPr>
              <a:t>(</a:t>
            </a:r>
            <a:r>
              <a:rPr lang="en-US" altLang="zh-CN" sz="2400" i="1">
                <a:solidFill>
                  <a:srgbClr val="000000"/>
                </a:solidFill>
                <a:latin typeface="宋体" pitchFamily="2" charset="-122"/>
                <a:cs typeface="Times New Roman" pitchFamily="18" charset="0"/>
              </a:rPr>
              <a:t>s</a:t>
            </a:r>
            <a:r>
              <a:rPr lang="en-US" altLang="zh-CN" sz="2400">
                <a:solidFill>
                  <a:srgbClr val="000000"/>
                </a:solidFill>
                <a:latin typeface="宋体" pitchFamily="2" charset="-122"/>
                <a:cs typeface="Times New Roman" pitchFamily="18" charset="0"/>
              </a:rPr>
              <a:t>),…,</a:t>
            </a:r>
            <a:r>
              <a:rPr lang="en-US" altLang="zh-CN" sz="2400" i="1">
                <a:solidFill>
                  <a:srgbClr val="000000"/>
                </a:solidFill>
                <a:latin typeface="宋体" pitchFamily="2" charset="-122"/>
                <a:cs typeface="Times New Roman" pitchFamily="18" charset="0"/>
              </a:rPr>
              <a:t>F</a:t>
            </a:r>
            <a:r>
              <a:rPr lang="en-US" altLang="zh-CN" sz="2400" i="1" baseline="-30000">
                <a:solidFill>
                  <a:srgbClr val="000000"/>
                </a:solidFill>
                <a:latin typeface="宋体" pitchFamily="2" charset="-122"/>
                <a:cs typeface="Times New Roman" pitchFamily="18" charset="0"/>
              </a:rPr>
              <a:t>k</a:t>
            </a:r>
            <a:r>
              <a:rPr lang="en-US" altLang="zh-CN" sz="2400">
                <a:solidFill>
                  <a:srgbClr val="000000"/>
                </a:solidFill>
                <a:latin typeface="宋体" pitchFamily="2" charset="-122"/>
                <a:cs typeface="Times New Roman" pitchFamily="18" charset="0"/>
              </a:rPr>
              <a:t>(</a:t>
            </a:r>
            <a:r>
              <a:rPr lang="en-US" altLang="zh-CN" sz="2400" i="1">
                <a:solidFill>
                  <a:srgbClr val="000000"/>
                </a:solidFill>
                <a:latin typeface="宋体" pitchFamily="2" charset="-122"/>
                <a:cs typeface="Times New Roman" pitchFamily="18" charset="0"/>
              </a:rPr>
              <a:t>s</a:t>
            </a:r>
            <a:r>
              <a:rPr lang="en-US" altLang="zh-CN" sz="2400">
                <a:solidFill>
                  <a:srgbClr val="000000"/>
                </a:solidFill>
                <a:latin typeface="宋体" pitchFamily="2" charset="-122"/>
                <a:cs typeface="Times New Roman" pitchFamily="18" charset="0"/>
              </a:rPr>
              <a:t>))</a:t>
            </a:r>
            <a:r>
              <a:rPr lang="zh-CN" altLang="en-US" sz="2400">
                <a:solidFill>
                  <a:srgbClr val="000000"/>
                </a:solidFill>
                <a:latin typeface="宋体" pitchFamily="2" charset="-122"/>
                <a:cs typeface="Times New Roman" pitchFamily="18" charset="0"/>
              </a:rPr>
              <a:t>，其中</a:t>
            </a:r>
            <a:r>
              <a:rPr lang="en-US" altLang="zh-CN" sz="2400" i="1">
                <a:solidFill>
                  <a:srgbClr val="000000"/>
                </a:solidFill>
                <a:latin typeface="宋体" pitchFamily="2" charset="-122"/>
                <a:cs typeface="Times New Roman" pitchFamily="18" charset="0"/>
              </a:rPr>
              <a:t>F</a:t>
            </a:r>
            <a:r>
              <a:rPr lang="en-US" altLang="zh-CN" sz="2400" i="1" baseline="-30000">
                <a:solidFill>
                  <a:srgbClr val="000000"/>
                </a:solidFill>
                <a:latin typeface="宋体" pitchFamily="2" charset="-122"/>
                <a:cs typeface="Times New Roman" pitchFamily="18" charset="0"/>
              </a:rPr>
              <a:t>i</a:t>
            </a:r>
            <a:r>
              <a:rPr lang="en-US" altLang="zh-CN" sz="2400">
                <a:solidFill>
                  <a:srgbClr val="000000"/>
                </a:solidFill>
                <a:latin typeface="宋体" pitchFamily="2" charset="-122"/>
                <a:cs typeface="Times New Roman" pitchFamily="18" charset="0"/>
              </a:rPr>
              <a:t>(</a:t>
            </a:r>
            <a:r>
              <a:rPr lang="en-US" altLang="zh-CN" sz="2400" i="1">
                <a:solidFill>
                  <a:srgbClr val="000000"/>
                </a:solidFill>
                <a:latin typeface="宋体" pitchFamily="2" charset="-122"/>
                <a:cs typeface="Times New Roman" pitchFamily="18" charset="0"/>
              </a:rPr>
              <a:t>s</a:t>
            </a:r>
            <a:r>
              <a:rPr lang="en-US" altLang="zh-CN" sz="2400">
                <a:solidFill>
                  <a:srgbClr val="000000"/>
                </a:solidFill>
                <a:latin typeface="宋体" pitchFamily="2" charset="-122"/>
                <a:cs typeface="Times New Roman" pitchFamily="18" charset="0"/>
              </a:rPr>
              <a:t>)</a:t>
            </a:r>
            <a:r>
              <a:rPr lang="zh-CN" altLang="en-US" sz="2400">
                <a:solidFill>
                  <a:srgbClr val="000000"/>
                </a:solidFill>
                <a:latin typeface="宋体" pitchFamily="2" charset="-122"/>
                <a:cs typeface="Times New Roman" pitchFamily="18" charset="0"/>
              </a:rPr>
              <a:t>为在局势</a:t>
            </a:r>
            <a:r>
              <a:rPr lang="en-US" altLang="zh-CN" sz="2400" i="1">
                <a:solidFill>
                  <a:srgbClr val="000000"/>
                </a:solidFill>
                <a:latin typeface="宋体" pitchFamily="2" charset="-122"/>
                <a:cs typeface="Times New Roman" pitchFamily="18" charset="0"/>
              </a:rPr>
              <a:t>s</a:t>
            </a:r>
            <a:r>
              <a:rPr lang="zh-CN" altLang="en-US" sz="2400">
                <a:solidFill>
                  <a:srgbClr val="000000"/>
                </a:solidFill>
                <a:latin typeface="宋体" pitchFamily="2" charset="-122"/>
                <a:cs typeface="Times New Roman" pitchFamily="18" charset="0"/>
              </a:rPr>
              <a:t>下局中人</a:t>
            </a:r>
            <a:r>
              <a:rPr lang="en-US" altLang="zh-CN" sz="2400" i="1">
                <a:solidFill>
                  <a:srgbClr val="000000"/>
                </a:solidFill>
                <a:latin typeface="宋体" pitchFamily="2" charset="-122"/>
                <a:cs typeface="Times New Roman" pitchFamily="18" charset="0"/>
              </a:rPr>
              <a:t>i</a:t>
            </a:r>
            <a:r>
              <a:rPr lang="zh-CN" altLang="en-US" sz="2400">
                <a:solidFill>
                  <a:srgbClr val="000000"/>
                </a:solidFill>
                <a:latin typeface="宋体" pitchFamily="2" charset="-122"/>
                <a:cs typeface="Times New Roman" pitchFamily="18" charset="0"/>
              </a:rPr>
              <a:t>的赢得（或支付）。</a:t>
            </a:r>
            <a:endParaRPr lang="zh-CN" altLang="en-US" sz="2400">
              <a:latin typeface="宋体" pitchFamily="2" charset="-122"/>
              <a:cs typeface="Times New Roman" pitchFamily="18" charset="0"/>
            </a:endParaRPr>
          </a:p>
        </p:txBody>
      </p:sp>
      <p:sp>
        <p:nvSpPr>
          <p:cNvPr id="17413" name="Rectangle 5"/>
          <p:cNvSpPr>
            <a:spLocks noChangeArrowheads="1"/>
          </p:cNvSpPr>
          <p:nvPr/>
        </p:nvSpPr>
        <p:spPr bwMode="auto">
          <a:xfrm>
            <a:off x="323850" y="4076700"/>
            <a:ext cx="85677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rgbClr val="008000"/>
                </a:solidFill>
                <a:latin typeface="楷体_GB2312" pitchFamily="49" charset="-122"/>
                <a:ea typeface="楷体_GB2312" pitchFamily="49" charset="-122"/>
              </a:rPr>
              <a:t>本节讨论只有两名局中人的对策问题，即两人对策，其结果可以推广到一般的对策模型中去。对于只有两名局中人的对策问题，其局势集合和赢得函数均可用表格表示。例如，表</a:t>
            </a:r>
            <a:r>
              <a:rPr lang="en-US" altLang="zh-CN" sz="2400">
                <a:solidFill>
                  <a:srgbClr val="008000"/>
                </a:solidFill>
                <a:latin typeface="楷体_GB2312" pitchFamily="49" charset="-122"/>
                <a:ea typeface="楷体_GB2312" pitchFamily="49" charset="-122"/>
              </a:rPr>
              <a:t>8.2</a:t>
            </a:r>
            <a:r>
              <a:rPr lang="zh-CN" altLang="en-US" sz="2400">
                <a:solidFill>
                  <a:srgbClr val="008000"/>
                </a:solidFill>
                <a:latin typeface="楷体_GB2312" pitchFamily="49" charset="-122"/>
                <a:ea typeface="楷体_GB2312" pitchFamily="49" charset="-122"/>
              </a:rPr>
              <a:t>就给出了例</a:t>
            </a:r>
            <a:r>
              <a:rPr lang="en-US" altLang="zh-CN" sz="2400">
                <a:solidFill>
                  <a:srgbClr val="008000"/>
                </a:solidFill>
                <a:latin typeface="楷体_GB2312" pitchFamily="49" charset="-122"/>
                <a:ea typeface="楷体_GB2312" pitchFamily="49" charset="-122"/>
              </a:rPr>
              <a:t>8.3</a:t>
            </a:r>
            <a:r>
              <a:rPr lang="zh-CN" altLang="en-US" sz="2400">
                <a:solidFill>
                  <a:srgbClr val="008000"/>
                </a:solidFill>
                <a:latin typeface="楷体_GB2312" pitchFamily="49" charset="-122"/>
                <a:ea typeface="楷体_GB2312" pitchFamily="49" charset="-122"/>
              </a:rPr>
              <a:t>的局势集合和赢得函数。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wipe(up)">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fade">
                                      <p:cBhvr>
                                        <p:cTn id="12" dur="1000"/>
                                        <p:tgtEl>
                                          <p:spTgt spid="17413"/>
                                        </p:tgtEl>
                                      </p:cBhvr>
                                    </p:animEffect>
                                    <p:anim calcmode="lin" valueType="num">
                                      <p:cBhvr>
                                        <p:cTn id="13" dur="1000" fill="hold"/>
                                        <p:tgtEl>
                                          <p:spTgt spid="17413"/>
                                        </p:tgtEl>
                                        <p:attrNameLst>
                                          <p:attrName>ppt_x</p:attrName>
                                        </p:attrNameLst>
                                      </p:cBhvr>
                                      <p:tavLst>
                                        <p:tav tm="0">
                                          <p:val>
                                            <p:strVal val="#ppt_x"/>
                                          </p:val>
                                        </p:tav>
                                        <p:tav tm="100000">
                                          <p:val>
                                            <p:strVal val="#ppt_x"/>
                                          </p:val>
                                        </p:tav>
                                      </p:tavLst>
                                    </p:anim>
                                    <p:anim calcmode="lin" valueType="num">
                                      <p:cBhvr>
                                        <p:cTn id="14" dur="1000" fill="hold"/>
                                        <p:tgtEl>
                                          <p:spTgt spid="174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ChangeArrowheads="1"/>
          </p:cNvSpPr>
          <p:nvPr/>
        </p:nvSpPr>
        <p:spPr bwMode="auto">
          <a:xfrm>
            <a:off x="468313" y="511175"/>
            <a:ext cx="2995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FF5050"/>
                </a:solidFill>
              </a:rPr>
              <a:t>三、层次分析法应用举例</a:t>
            </a:r>
          </a:p>
        </p:txBody>
      </p:sp>
      <p:sp>
        <p:nvSpPr>
          <p:cNvPr id="98310" name="Rectangle 6"/>
          <p:cNvSpPr>
            <a:spLocks noChangeArrowheads="1"/>
          </p:cNvSpPr>
          <p:nvPr/>
        </p:nvSpPr>
        <p:spPr bwMode="auto">
          <a:xfrm>
            <a:off x="611188" y="1196975"/>
            <a:ext cx="7993062"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r>
              <a:rPr lang="zh-CN" altLang="en-US"/>
              <a:t>在应用层次分析法研究问题时，遇到的主要困难有两个：（</a:t>
            </a:r>
            <a:r>
              <a:rPr lang="en-US" altLang="zh-CN"/>
              <a:t>1</a:t>
            </a:r>
            <a:r>
              <a:rPr lang="zh-CN" altLang="en-US"/>
              <a:t>）如何根据实际情况抽象出较为贴切的层次结构；（</a:t>
            </a:r>
            <a:r>
              <a:rPr lang="en-US" altLang="zh-CN"/>
              <a:t>2</a:t>
            </a:r>
            <a:r>
              <a:rPr lang="zh-CN" altLang="en-US"/>
              <a:t>）如何将某些定性的量作比较接近实际的定量化处理。层次分析法对人们的思维过程进行了加工整理，提出了一套系统分析问题的方法，为科学管理和决策提供了较有说服力的依据。但层次分析法也有其局限性，主要表现在：（</a:t>
            </a:r>
            <a:r>
              <a:rPr lang="en-US" altLang="zh-CN"/>
              <a:t>1</a:t>
            </a:r>
            <a:r>
              <a:rPr lang="zh-CN" altLang="en-US"/>
              <a:t>）它在很大程度上依赖于人们的经验，主观因素的影响很大，它至多只能排除思维过程中的严重非一致性（即矛盾性），却无法排除决策者个人可能存在的严重片面性。（</a:t>
            </a:r>
            <a:r>
              <a:rPr lang="en-US" altLang="zh-CN"/>
              <a:t>2</a:t>
            </a:r>
            <a:r>
              <a:rPr lang="zh-CN" altLang="en-US"/>
              <a:t>）比较、判断过程较为粗糙，不能用于精度要求较高的决策问题。</a:t>
            </a:r>
            <a:r>
              <a:rPr lang="en-US" altLang="zh-CN"/>
              <a:t>AHP</a:t>
            </a:r>
            <a:r>
              <a:rPr lang="zh-CN" altLang="en-US"/>
              <a:t>至多只能算是一种半定量（或定性与定量结合）的方法，如何用更科学、更精确的方法来研究问题并作出决策，还有待于进一步的探讨研究。</a:t>
            </a:r>
            <a:endParaRPr lang="zh-CN" altLang="en-US" sz="2400"/>
          </a:p>
          <a:p>
            <a:pPr indent="266700" eaLnBrk="0" hangingPunct="0"/>
            <a:r>
              <a:rPr lang="zh-CN" altLang="en-US"/>
              <a:t>在应用层次分析法时，建立层次结构模型是十分关键的一步。现再分析若干实例，以便说明如何从实际问题中抽象出相应的层次结构。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additive="base">
                                        <p:cTn id="7" dur="500" fill="hold"/>
                                        <p:tgtEl>
                                          <p:spTgt spid="98308"/>
                                        </p:tgtEl>
                                        <p:attrNameLst>
                                          <p:attrName>ppt_x</p:attrName>
                                        </p:attrNameLst>
                                      </p:cBhvr>
                                      <p:tavLst>
                                        <p:tav tm="0">
                                          <p:val>
                                            <p:strVal val="0-#ppt_w/2"/>
                                          </p:val>
                                        </p:tav>
                                        <p:tav tm="100000">
                                          <p:val>
                                            <p:strVal val="#ppt_x"/>
                                          </p:val>
                                        </p:tav>
                                      </p:tavLst>
                                    </p:anim>
                                    <p:anim calcmode="lin" valueType="num">
                                      <p:cBhvr additive="base">
                                        <p:cTn id="8" dur="500" fill="hold"/>
                                        <p:tgtEl>
                                          <p:spTgt spid="983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98310"/>
                                        </p:tgtEl>
                                        <p:attrNameLst>
                                          <p:attrName>style.visibility</p:attrName>
                                        </p:attrNameLst>
                                      </p:cBhvr>
                                      <p:to>
                                        <p:strVal val="visible"/>
                                      </p:to>
                                    </p:set>
                                    <p:animEffect transition="in" filter="diamond(in)">
                                      <p:cBhvr>
                                        <p:cTn id="13" dur="1000"/>
                                        <p:tgtEl>
                                          <p:spTgt spid="9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p:bldP spid="9831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ChangeArrowheads="1"/>
          </p:cNvSpPr>
          <p:nvPr/>
        </p:nvSpPr>
        <p:spPr bwMode="auto">
          <a:xfrm>
            <a:off x="468313" y="404813"/>
            <a:ext cx="2544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rPr>
              <a:t>例</a:t>
            </a:r>
            <a:r>
              <a:rPr lang="en-US" altLang="zh-CN">
                <a:solidFill>
                  <a:srgbClr val="008000"/>
                </a:solidFill>
              </a:rPr>
              <a:t>8.14</a:t>
            </a:r>
            <a:r>
              <a:rPr lang="en-US" altLang="zh-CN"/>
              <a:t>  </a:t>
            </a:r>
            <a:r>
              <a:rPr lang="zh-CN" altLang="en-US"/>
              <a:t>招聘工作人员</a:t>
            </a:r>
          </a:p>
        </p:txBody>
      </p:sp>
      <p:sp>
        <p:nvSpPr>
          <p:cNvPr id="99333" name="Rectangle 5"/>
          <p:cNvSpPr>
            <a:spLocks noChangeArrowheads="1"/>
          </p:cNvSpPr>
          <p:nvPr/>
        </p:nvSpPr>
        <p:spPr bwMode="auto">
          <a:xfrm>
            <a:off x="395288" y="836613"/>
            <a:ext cx="828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某单位拟从应试者中挑选外销工作人员若干名，根据工作需要，单位领导认为招聘来的人员应具备某些必要的素质，由此建立层次结构如图</a:t>
            </a:r>
            <a:r>
              <a:rPr lang="en-US" altLang="zh-CN"/>
              <a:t>8.9</a:t>
            </a:r>
            <a:r>
              <a:rPr lang="zh-CN" altLang="en-US"/>
              <a:t>所示。</a:t>
            </a:r>
          </a:p>
        </p:txBody>
      </p:sp>
      <p:grpSp>
        <p:nvGrpSpPr>
          <p:cNvPr id="99334" name="Group 6"/>
          <p:cNvGrpSpPr>
            <a:grpSpLocks/>
          </p:cNvGrpSpPr>
          <p:nvPr/>
        </p:nvGrpSpPr>
        <p:grpSpPr bwMode="auto">
          <a:xfrm>
            <a:off x="1116013" y="2133600"/>
            <a:ext cx="6697662" cy="3744913"/>
            <a:chOff x="2160" y="3624"/>
            <a:chExt cx="7740" cy="4992"/>
          </a:xfrm>
        </p:grpSpPr>
        <p:sp>
          <p:nvSpPr>
            <p:cNvPr id="99335" name="Text Box 7"/>
            <p:cNvSpPr txBox="1">
              <a:spLocks noChangeArrowheads="1"/>
            </p:cNvSpPr>
            <p:nvPr/>
          </p:nvSpPr>
          <p:spPr bwMode="auto">
            <a:xfrm>
              <a:off x="5040" y="3624"/>
              <a:ext cx="2160" cy="468"/>
            </a:xfrm>
            <a:prstGeom prst="rect">
              <a:avLst/>
            </a:prstGeom>
            <a:solidFill>
              <a:srgbClr val="FFFFFF"/>
            </a:solidFill>
            <a:ln w="9525">
              <a:solidFill>
                <a:srgbClr val="000000"/>
              </a:solidFill>
              <a:miter lim="800000"/>
              <a:headEnd/>
              <a:tailEnd/>
            </a:ln>
          </p:spPr>
          <p:txBody>
            <a:bodyPr/>
            <a:lstStyle/>
            <a:p>
              <a:pPr algn="ctr"/>
              <a:r>
                <a:rPr lang="zh-CN" altLang="en-US" sz="1400"/>
                <a:t>招聘人员综合情况</a:t>
              </a:r>
            </a:p>
          </p:txBody>
        </p:sp>
        <p:sp>
          <p:nvSpPr>
            <p:cNvPr id="99336" name="Text Box 8"/>
            <p:cNvSpPr txBox="1">
              <a:spLocks noChangeArrowheads="1"/>
            </p:cNvSpPr>
            <p:nvPr/>
          </p:nvSpPr>
          <p:spPr bwMode="auto">
            <a:xfrm>
              <a:off x="3240" y="5184"/>
              <a:ext cx="720" cy="468"/>
            </a:xfrm>
            <a:prstGeom prst="rect">
              <a:avLst/>
            </a:prstGeom>
            <a:solidFill>
              <a:srgbClr val="FFFFFF"/>
            </a:solidFill>
            <a:ln w="9525">
              <a:solidFill>
                <a:srgbClr val="000000"/>
              </a:solidFill>
              <a:miter lim="800000"/>
              <a:headEnd/>
              <a:tailEnd/>
            </a:ln>
          </p:spPr>
          <p:txBody>
            <a:bodyPr lIns="0" tIns="36000" rIns="0" bIns="36000"/>
            <a:lstStyle/>
            <a:p>
              <a:pPr algn="just"/>
              <a:r>
                <a:rPr lang="zh-CN" altLang="en-US" sz="1400"/>
                <a:t>知识</a:t>
              </a:r>
            </a:p>
          </p:txBody>
        </p:sp>
        <p:sp>
          <p:nvSpPr>
            <p:cNvPr id="99337" name="Text Box 9"/>
            <p:cNvSpPr txBox="1">
              <a:spLocks noChangeArrowheads="1"/>
            </p:cNvSpPr>
            <p:nvPr/>
          </p:nvSpPr>
          <p:spPr bwMode="auto">
            <a:xfrm>
              <a:off x="5760" y="5184"/>
              <a:ext cx="720" cy="468"/>
            </a:xfrm>
            <a:prstGeom prst="rect">
              <a:avLst/>
            </a:prstGeom>
            <a:solidFill>
              <a:srgbClr val="FFFFFF"/>
            </a:solidFill>
            <a:ln w="9525">
              <a:solidFill>
                <a:srgbClr val="000000"/>
              </a:solidFill>
              <a:miter lim="800000"/>
              <a:headEnd/>
              <a:tailEnd/>
            </a:ln>
          </p:spPr>
          <p:txBody>
            <a:bodyPr lIns="0" tIns="36000" rIns="0" bIns="36000"/>
            <a:lstStyle/>
            <a:p>
              <a:pPr algn="just"/>
              <a:r>
                <a:rPr lang="zh-CN" altLang="en-US" sz="1400"/>
                <a:t>能力</a:t>
              </a:r>
            </a:p>
          </p:txBody>
        </p:sp>
        <p:sp>
          <p:nvSpPr>
            <p:cNvPr id="99338" name="Text Box 10"/>
            <p:cNvSpPr txBox="1">
              <a:spLocks noChangeArrowheads="1"/>
            </p:cNvSpPr>
            <p:nvPr/>
          </p:nvSpPr>
          <p:spPr bwMode="auto">
            <a:xfrm>
              <a:off x="8460" y="5184"/>
              <a:ext cx="720" cy="468"/>
            </a:xfrm>
            <a:prstGeom prst="rect">
              <a:avLst/>
            </a:prstGeom>
            <a:solidFill>
              <a:srgbClr val="FFFFFF"/>
            </a:solidFill>
            <a:ln w="9525">
              <a:solidFill>
                <a:srgbClr val="000000"/>
              </a:solidFill>
              <a:miter lim="800000"/>
              <a:headEnd/>
              <a:tailEnd/>
            </a:ln>
          </p:spPr>
          <p:txBody>
            <a:bodyPr lIns="0" tIns="36000" rIns="0" bIns="36000"/>
            <a:lstStyle/>
            <a:p>
              <a:pPr algn="ctr"/>
              <a:r>
                <a:rPr lang="zh-CN" altLang="en-US" sz="1400"/>
                <a:t>外表</a:t>
              </a:r>
            </a:p>
          </p:txBody>
        </p:sp>
        <p:sp>
          <p:nvSpPr>
            <p:cNvPr id="99339" name="Text Box 11"/>
            <p:cNvSpPr txBox="1">
              <a:spLocks noChangeArrowheads="1"/>
            </p:cNvSpPr>
            <p:nvPr/>
          </p:nvSpPr>
          <p:spPr bwMode="auto">
            <a:xfrm>
              <a:off x="2880" y="6744"/>
              <a:ext cx="360" cy="1560"/>
            </a:xfrm>
            <a:prstGeom prst="rect">
              <a:avLst/>
            </a:prstGeom>
            <a:solidFill>
              <a:srgbClr val="FFFFFF"/>
            </a:solidFill>
            <a:ln w="9525">
              <a:solidFill>
                <a:srgbClr val="000000"/>
              </a:solidFill>
              <a:miter lim="800000"/>
              <a:headEnd/>
              <a:tailEnd/>
            </a:ln>
          </p:spPr>
          <p:txBody>
            <a:bodyPr lIns="0" tIns="36000" rIns="0" bIns="36000"/>
            <a:lstStyle/>
            <a:p>
              <a:pPr algn="ctr"/>
              <a:r>
                <a:rPr lang="zh-CN" altLang="en-US" sz="1400"/>
                <a:t>经济知识</a:t>
              </a:r>
            </a:p>
          </p:txBody>
        </p:sp>
        <p:sp>
          <p:nvSpPr>
            <p:cNvPr id="99340" name="Text Box 12"/>
            <p:cNvSpPr txBox="1">
              <a:spLocks noChangeArrowheads="1"/>
            </p:cNvSpPr>
            <p:nvPr/>
          </p:nvSpPr>
          <p:spPr bwMode="auto">
            <a:xfrm>
              <a:off x="3420" y="6744"/>
              <a:ext cx="360" cy="1560"/>
            </a:xfrm>
            <a:prstGeom prst="rect">
              <a:avLst/>
            </a:prstGeom>
            <a:solidFill>
              <a:srgbClr val="FFFFFF"/>
            </a:solidFill>
            <a:ln w="9525">
              <a:solidFill>
                <a:srgbClr val="000000"/>
              </a:solidFill>
              <a:miter lim="800000"/>
              <a:headEnd/>
              <a:tailEnd/>
            </a:ln>
          </p:spPr>
          <p:txBody>
            <a:bodyPr lIns="0" tIns="36000" rIns="0" bIns="36000"/>
            <a:lstStyle/>
            <a:p>
              <a:pPr algn="ctr"/>
              <a:r>
                <a:rPr lang="zh-CN" altLang="en-US" sz="1400"/>
                <a:t>外语知识</a:t>
              </a:r>
            </a:p>
          </p:txBody>
        </p:sp>
        <p:sp>
          <p:nvSpPr>
            <p:cNvPr id="99341" name="Text Box 13"/>
            <p:cNvSpPr txBox="1">
              <a:spLocks noChangeArrowheads="1"/>
            </p:cNvSpPr>
            <p:nvPr/>
          </p:nvSpPr>
          <p:spPr bwMode="auto">
            <a:xfrm>
              <a:off x="3960" y="6744"/>
              <a:ext cx="360" cy="1560"/>
            </a:xfrm>
            <a:prstGeom prst="rect">
              <a:avLst/>
            </a:prstGeom>
            <a:solidFill>
              <a:srgbClr val="FFFFFF"/>
            </a:solidFill>
            <a:ln w="9525">
              <a:solidFill>
                <a:srgbClr val="000000"/>
              </a:solidFill>
              <a:miter lim="800000"/>
              <a:headEnd/>
              <a:tailEnd/>
            </a:ln>
          </p:spPr>
          <p:txBody>
            <a:bodyPr lIns="0" tIns="36000" rIns="0" bIns="36000"/>
            <a:lstStyle/>
            <a:p>
              <a:pPr algn="ctr"/>
              <a:r>
                <a:rPr lang="zh-CN" altLang="en-US" sz="1400"/>
                <a:t>法律知识</a:t>
              </a:r>
            </a:p>
          </p:txBody>
        </p:sp>
        <p:sp>
          <p:nvSpPr>
            <p:cNvPr id="99342" name="Text Box 14"/>
            <p:cNvSpPr txBox="1">
              <a:spLocks noChangeArrowheads="1"/>
            </p:cNvSpPr>
            <p:nvPr/>
          </p:nvSpPr>
          <p:spPr bwMode="auto">
            <a:xfrm>
              <a:off x="5400" y="6744"/>
              <a:ext cx="360" cy="1560"/>
            </a:xfrm>
            <a:prstGeom prst="rect">
              <a:avLst/>
            </a:prstGeom>
            <a:solidFill>
              <a:srgbClr val="FFFFFF"/>
            </a:solidFill>
            <a:ln w="9525">
              <a:solidFill>
                <a:srgbClr val="000000"/>
              </a:solidFill>
              <a:miter lim="800000"/>
              <a:headEnd/>
              <a:tailEnd/>
            </a:ln>
          </p:spPr>
          <p:txBody>
            <a:bodyPr lIns="0" tIns="36000" rIns="0" bIns="36000"/>
            <a:lstStyle/>
            <a:p>
              <a:pPr algn="ctr"/>
              <a:r>
                <a:rPr lang="zh-CN" altLang="en-US" sz="1400"/>
                <a:t>组织能力</a:t>
              </a:r>
            </a:p>
          </p:txBody>
        </p:sp>
        <p:sp>
          <p:nvSpPr>
            <p:cNvPr id="99343" name="Text Box 15"/>
            <p:cNvSpPr txBox="1">
              <a:spLocks noChangeArrowheads="1"/>
            </p:cNvSpPr>
            <p:nvPr/>
          </p:nvSpPr>
          <p:spPr bwMode="auto">
            <a:xfrm>
              <a:off x="5940" y="6744"/>
              <a:ext cx="360" cy="1560"/>
            </a:xfrm>
            <a:prstGeom prst="rect">
              <a:avLst/>
            </a:prstGeom>
            <a:solidFill>
              <a:srgbClr val="FFFFFF"/>
            </a:solidFill>
            <a:ln w="9525">
              <a:solidFill>
                <a:srgbClr val="000000"/>
              </a:solidFill>
              <a:miter lim="800000"/>
              <a:headEnd/>
              <a:tailEnd/>
            </a:ln>
          </p:spPr>
          <p:txBody>
            <a:bodyPr lIns="0" tIns="36000" rIns="0" bIns="36000"/>
            <a:lstStyle/>
            <a:p>
              <a:pPr algn="ctr"/>
              <a:r>
                <a:rPr lang="zh-CN" altLang="en-US" sz="1400"/>
                <a:t>公关能力</a:t>
              </a:r>
            </a:p>
          </p:txBody>
        </p:sp>
        <p:sp>
          <p:nvSpPr>
            <p:cNvPr id="99344" name="Text Box 16"/>
            <p:cNvSpPr txBox="1">
              <a:spLocks noChangeArrowheads="1"/>
            </p:cNvSpPr>
            <p:nvPr/>
          </p:nvSpPr>
          <p:spPr bwMode="auto">
            <a:xfrm>
              <a:off x="6480" y="6744"/>
              <a:ext cx="360" cy="1560"/>
            </a:xfrm>
            <a:prstGeom prst="rect">
              <a:avLst/>
            </a:prstGeom>
            <a:solidFill>
              <a:srgbClr val="FFFFFF"/>
            </a:solidFill>
            <a:ln w="9525">
              <a:solidFill>
                <a:srgbClr val="000000"/>
              </a:solidFill>
              <a:miter lim="800000"/>
              <a:headEnd/>
              <a:tailEnd/>
            </a:ln>
          </p:spPr>
          <p:txBody>
            <a:bodyPr lIns="0" tIns="36000" rIns="0" bIns="36000"/>
            <a:lstStyle/>
            <a:p>
              <a:pPr algn="ctr"/>
              <a:r>
                <a:rPr lang="zh-CN" altLang="en-US" sz="1400"/>
                <a:t>计算机操作</a:t>
              </a:r>
            </a:p>
          </p:txBody>
        </p:sp>
        <p:sp>
          <p:nvSpPr>
            <p:cNvPr id="99345" name="Text Box 17"/>
            <p:cNvSpPr txBox="1">
              <a:spLocks noChangeArrowheads="1"/>
            </p:cNvSpPr>
            <p:nvPr/>
          </p:nvSpPr>
          <p:spPr bwMode="auto">
            <a:xfrm>
              <a:off x="8100" y="6744"/>
              <a:ext cx="360" cy="1560"/>
            </a:xfrm>
            <a:prstGeom prst="rect">
              <a:avLst/>
            </a:prstGeom>
            <a:solidFill>
              <a:srgbClr val="FFFFFF"/>
            </a:solidFill>
            <a:ln w="9525">
              <a:solidFill>
                <a:srgbClr val="000000"/>
              </a:solidFill>
              <a:miter lim="800000"/>
              <a:headEnd/>
              <a:tailEnd/>
            </a:ln>
          </p:spPr>
          <p:txBody>
            <a:bodyPr lIns="0" tIns="36000" rIns="0" bIns="36000"/>
            <a:lstStyle/>
            <a:p>
              <a:pPr algn="ctr"/>
              <a:r>
                <a:rPr lang="zh-CN" altLang="en-US" sz="1400"/>
                <a:t>气</a:t>
              </a:r>
            </a:p>
            <a:p>
              <a:pPr algn="ctr"/>
              <a:endParaRPr lang="zh-CN" altLang="en-US" sz="1400"/>
            </a:p>
            <a:p>
              <a:pPr algn="ctr"/>
              <a:r>
                <a:rPr lang="zh-CN" altLang="en-US" sz="1400"/>
                <a:t>质</a:t>
              </a:r>
            </a:p>
          </p:txBody>
        </p:sp>
        <p:sp>
          <p:nvSpPr>
            <p:cNvPr id="99346" name="Text Box 18"/>
            <p:cNvSpPr txBox="1">
              <a:spLocks noChangeArrowheads="1"/>
            </p:cNvSpPr>
            <p:nvPr/>
          </p:nvSpPr>
          <p:spPr bwMode="auto">
            <a:xfrm>
              <a:off x="8640" y="6744"/>
              <a:ext cx="360" cy="1560"/>
            </a:xfrm>
            <a:prstGeom prst="rect">
              <a:avLst/>
            </a:prstGeom>
            <a:solidFill>
              <a:srgbClr val="FFFFFF"/>
            </a:solidFill>
            <a:ln w="9525">
              <a:solidFill>
                <a:srgbClr val="000000"/>
              </a:solidFill>
              <a:miter lim="800000"/>
              <a:headEnd/>
              <a:tailEnd/>
            </a:ln>
          </p:spPr>
          <p:txBody>
            <a:bodyPr lIns="0" tIns="36000" rIns="0" bIns="36000"/>
            <a:lstStyle/>
            <a:p>
              <a:pPr algn="ctr"/>
              <a:r>
                <a:rPr lang="zh-CN" altLang="en-US" sz="1400"/>
                <a:t>身</a:t>
              </a:r>
            </a:p>
            <a:p>
              <a:pPr algn="ctr"/>
              <a:endParaRPr lang="zh-CN" altLang="en-US" sz="1400"/>
            </a:p>
            <a:p>
              <a:pPr algn="ctr"/>
              <a:r>
                <a:rPr lang="zh-CN" altLang="en-US" sz="1400"/>
                <a:t>高</a:t>
              </a:r>
            </a:p>
          </p:txBody>
        </p:sp>
        <p:sp>
          <p:nvSpPr>
            <p:cNvPr id="99347" name="Text Box 19"/>
            <p:cNvSpPr txBox="1">
              <a:spLocks noChangeArrowheads="1"/>
            </p:cNvSpPr>
            <p:nvPr/>
          </p:nvSpPr>
          <p:spPr bwMode="auto">
            <a:xfrm>
              <a:off x="9180" y="6744"/>
              <a:ext cx="360" cy="1560"/>
            </a:xfrm>
            <a:prstGeom prst="rect">
              <a:avLst/>
            </a:prstGeom>
            <a:solidFill>
              <a:srgbClr val="FFFFFF"/>
            </a:solidFill>
            <a:ln w="9525">
              <a:solidFill>
                <a:srgbClr val="000000"/>
              </a:solidFill>
              <a:miter lim="800000"/>
              <a:headEnd/>
              <a:tailEnd/>
            </a:ln>
          </p:spPr>
          <p:txBody>
            <a:bodyPr lIns="0" tIns="36000" rIns="0" bIns="36000"/>
            <a:lstStyle/>
            <a:p>
              <a:pPr algn="ctr"/>
              <a:r>
                <a:rPr lang="zh-CN" altLang="en-US" sz="1400"/>
                <a:t>体</a:t>
              </a:r>
            </a:p>
            <a:p>
              <a:pPr algn="ctr"/>
              <a:endParaRPr lang="zh-CN" altLang="en-US" sz="1400"/>
            </a:p>
            <a:p>
              <a:pPr algn="ctr"/>
              <a:r>
                <a:rPr lang="zh-CN" altLang="en-US" sz="1400"/>
                <a:t>形</a:t>
              </a:r>
            </a:p>
          </p:txBody>
        </p:sp>
        <p:sp>
          <p:nvSpPr>
            <p:cNvPr id="99348" name="Text Box 20"/>
            <p:cNvSpPr txBox="1">
              <a:spLocks noChangeArrowheads="1"/>
            </p:cNvSpPr>
            <p:nvPr/>
          </p:nvSpPr>
          <p:spPr bwMode="auto">
            <a:xfrm>
              <a:off x="2160" y="736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t>C</a:t>
              </a:r>
              <a:r>
                <a:rPr lang="zh-CN" altLang="en-US" sz="1400"/>
                <a:t>层</a:t>
              </a:r>
            </a:p>
          </p:txBody>
        </p:sp>
        <p:sp>
          <p:nvSpPr>
            <p:cNvPr id="99349" name="Text Box 21"/>
            <p:cNvSpPr txBox="1">
              <a:spLocks noChangeArrowheads="1"/>
            </p:cNvSpPr>
            <p:nvPr/>
          </p:nvSpPr>
          <p:spPr bwMode="auto">
            <a:xfrm>
              <a:off x="2160" y="518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t>B</a:t>
              </a:r>
              <a:r>
                <a:rPr lang="zh-CN" altLang="en-US" sz="1400"/>
                <a:t>层</a:t>
              </a:r>
            </a:p>
          </p:txBody>
        </p:sp>
        <p:sp>
          <p:nvSpPr>
            <p:cNvPr id="99350" name="Text Box 22"/>
            <p:cNvSpPr txBox="1">
              <a:spLocks noChangeArrowheads="1"/>
            </p:cNvSpPr>
            <p:nvPr/>
          </p:nvSpPr>
          <p:spPr bwMode="auto">
            <a:xfrm>
              <a:off x="2160" y="362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a:t>A</a:t>
              </a:r>
              <a:r>
                <a:rPr lang="zh-CN" altLang="en-US" sz="1400"/>
                <a:t>层</a:t>
              </a:r>
            </a:p>
          </p:txBody>
        </p:sp>
        <p:sp>
          <p:nvSpPr>
            <p:cNvPr id="99351" name="Line 23"/>
            <p:cNvSpPr>
              <a:spLocks noChangeShapeType="1"/>
            </p:cNvSpPr>
            <p:nvPr/>
          </p:nvSpPr>
          <p:spPr bwMode="auto">
            <a:xfrm>
              <a:off x="6120" y="4092"/>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2" name="Line 24"/>
            <p:cNvSpPr>
              <a:spLocks noChangeShapeType="1"/>
            </p:cNvSpPr>
            <p:nvPr/>
          </p:nvSpPr>
          <p:spPr bwMode="auto">
            <a:xfrm flipH="1">
              <a:off x="3600" y="4092"/>
              <a:ext cx="198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3" name="Line 25"/>
            <p:cNvSpPr>
              <a:spLocks noChangeShapeType="1"/>
            </p:cNvSpPr>
            <p:nvPr/>
          </p:nvSpPr>
          <p:spPr bwMode="auto">
            <a:xfrm>
              <a:off x="6660" y="4092"/>
              <a:ext cx="216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4" name="Line 26"/>
            <p:cNvSpPr>
              <a:spLocks noChangeShapeType="1"/>
            </p:cNvSpPr>
            <p:nvPr/>
          </p:nvSpPr>
          <p:spPr bwMode="auto">
            <a:xfrm>
              <a:off x="3600" y="5652"/>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5" name="Line 27"/>
            <p:cNvSpPr>
              <a:spLocks noChangeShapeType="1"/>
            </p:cNvSpPr>
            <p:nvPr/>
          </p:nvSpPr>
          <p:spPr bwMode="auto">
            <a:xfrm flipH="1">
              <a:off x="3060" y="5652"/>
              <a:ext cx="36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6" name="Line 28"/>
            <p:cNvSpPr>
              <a:spLocks noChangeShapeType="1"/>
            </p:cNvSpPr>
            <p:nvPr/>
          </p:nvSpPr>
          <p:spPr bwMode="auto">
            <a:xfrm>
              <a:off x="3780" y="5652"/>
              <a:ext cx="36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7" name="Line 29"/>
            <p:cNvSpPr>
              <a:spLocks noChangeShapeType="1"/>
            </p:cNvSpPr>
            <p:nvPr/>
          </p:nvSpPr>
          <p:spPr bwMode="auto">
            <a:xfrm>
              <a:off x="6120" y="5652"/>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8" name="Line 30"/>
            <p:cNvSpPr>
              <a:spLocks noChangeShapeType="1"/>
            </p:cNvSpPr>
            <p:nvPr/>
          </p:nvSpPr>
          <p:spPr bwMode="auto">
            <a:xfrm flipH="1">
              <a:off x="5580" y="5652"/>
              <a:ext cx="36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9" name="Line 31"/>
            <p:cNvSpPr>
              <a:spLocks noChangeShapeType="1"/>
            </p:cNvSpPr>
            <p:nvPr/>
          </p:nvSpPr>
          <p:spPr bwMode="auto">
            <a:xfrm>
              <a:off x="6300" y="5652"/>
              <a:ext cx="36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0" name="Line 32"/>
            <p:cNvSpPr>
              <a:spLocks noChangeShapeType="1"/>
            </p:cNvSpPr>
            <p:nvPr/>
          </p:nvSpPr>
          <p:spPr bwMode="auto">
            <a:xfrm>
              <a:off x="8820" y="5652"/>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1" name="Line 33"/>
            <p:cNvSpPr>
              <a:spLocks noChangeShapeType="1"/>
            </p:cNvSpPr>
            <p:nvPr/>
          </p:nvSpPr>
          <p:spPr bwMode="auto">
            <a:xfrm flipH="1">
              <a:off x="8280" y="5652"/>
              <a:ext cx="36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2" name="Line 34"/>
            <p:cNvSpPr>
              <a:spLocks noChangeShapeType="1"/>
            </p:cNvSpPr>
            <p:nvPr/>
          </p:nvSpPr>
          <p:spPr bwMode="auto">
            <a:xfrm>
              <a:off x="9000" y="5652"/>
              <a:ext cx="36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3" name="Text Box 35"/>
            <p:cNvSpPr txBox="1">
              <a:spLocks noChangeArrowheads="1"/>
            </p:cNvSpPr>
            <p:nvPr/>
          </p:nvSpPr>
          <p:spPr bwMode="auto">
            <a:xfrm>
              <a:off x="3960" y="424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t>0.25</a:t>
              </a:r>
            </a:p>
          </p:txBody>
        </p:sp>
        <p:sp>
          <p:nvSpPr>
            <p:cNvPr id="99364" name="Text Box 36"/>
            <p:cNvSpPr txBox="1">
              <a:spLocks noChangeArrowheads="1"/>
            </p:cNvSpPr>
            <p:nvPr/>
          </p:nvSpPr>
          <p:spPr bwMode="auto">
            <a:xfrm>
              <a:off x="5580" y="424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t>0.5</a:t>
              </a:r>
            </a:p>
          </p:txBody>
        </p:sp>
        <p:sp>
          <p:nvSpPr>
            <p:cNvPr id="99365" name="Text Box 37"/>
            <p:cNvSpPr txBox="1">
              <a:spLocks noChangeArrowheads="1"/>
            </p:cNvSpPr>
            <p:nvPr/>
          </p:nvSpPr>
          <p:spPr bwMode="auto">
            <a:xfrm>
              <a:off x="7380" y="424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t>0.25</a:t>
              </a:r>
            </a:p>
          </p:txBody>
        </p:sp>
        <p:sp>
          <p:nvSpPr>
            <p:cNvPr id="99366" name="Text Box 38"/>
            <p:cNvSpPr txBox="1">
              <a:spLocks noChangeArrowheads="1"/>
            </p:cNvSpPr>
            <p:nvPr/>
          </p:nvSpPr>
          <p:spPr bwMode="auto">
            <a:xfrm>
              <a:off x="3960" y="518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t>B1</a:t>
              </a:r>
              <a:endParaRPr lang="en-US" altLang="zh-CN" sz="1400"/>
            </a:p>
          </p:txBody>
        </p:sp>
        <p:sp>
          <p:nvSpPr>
            <p:cNvPr id="99367" name="Text Box 39"/>
            <p:cNvSpPr txBox="1">
              <a:spLocks noChangeArrowheads="1"/>
            </p:cNvSpPr>
            <p:nvPr/>
          </p:nvSpPr>
          <p:spPr bwMode="auto">
            <a:xfrm>
              <a:off x="6480" y="518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t>B2</a:t>
              </a:r>
              <a:endParaRPr lang="en-US" altLang="zh-CN" sz="1400"/>
            </a:p>
          </p:txBody>
        </p:sp>
        <p:sp>
          <p:nvSpPr>
            <p:cNvPr id="99368" name="Text Box 40"/>
            <p:cNvSpPr txBox="1">
              <a:spLocks noChangeArrowheads="1"/>
            </p:cNvSpPr>
            <p:nvPr/>
          </p:nvSpPr>
          <p:spPr bwMode="auto">
            <a:xfrm>
              <a:off x="9180" y="518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i="1"/>
                <a:t>B</a:t>
              </a:r>
              <a:r>
                <a:rPr lang="en-US" altLang="zh-CN" sz="1400" baseline="-25000"/>
                <a:t>3</a:t>
              </a:r>
              <a:endParaRPr lang="en-US" altLang="zh-CN" sz="1400"/>
            </a:p>
          </p:txBody>
        </p:sp>
        <p:sp>
          <p:nvSpPr>
            <p:cNvPr id="99369" name="Text Box 41"/>
            <p:cNvSpPr txBox="1">
              <a:spLocks noChangeArrowheads="1"/>
            </p:cNvSpPr>
            <p:nvPr/>
          </p:nvSpPr>
          <p:spPr bwMode="auto">
            <a:xfrm>
              <a:off x="2700" y="5808"/>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a:t>0.186</a:t>
              </a:r>
            </a:p>
          </p:txBody>
        </p:sp>
        <p:sp>
          <p:nvSpPr>
            <p:cNvPr id="99370" name="Text Box 42"/>
            <p:cNvSpPr txBox="1">
              <a:spLocks noChangeArrowheads="1"/>
            </p:cNvSpPr>
            <p:nvPr/>
          </p:nvSpPr>
          <p:spPr bwMode="auto">
            <a:xfrm>
              <a:off x="3060" y="643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a:t>0.737</a:t>
              </a:r>
            </a:p>
          </p:txBody>
        </p:sp>
        <p:sp>
          <p:nvSpPr>
            <p:cNvPr id="99371" name="Text Box 43"/>
            <p:cNvSpPr txBox="1">
              <a:spLocks noChangeArrowheads="1"/>
            </p:cNvSpPr>
            <p:nvPr/>
          </p:nvSpPr>
          <p:spPr bwMode="auto">
            <a:xfrm>
              <a:off x="3960" y="5808"/>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a:t>0.077</a:t>
              </a:r>
            </a:p>
          </p:txBody>
        </p:sp>
        <p:sp>
          <p:nvSpPr>
            <p:cNvPr id="99372" name="Text Box 44"/>
            <p:cNvSpPr txBox="1">
              <a:spLocks noChangeArrowheads="1"/>
            </p:cNvSpPr>
            <p:nvPr/>
          </p:nvSpPr>
          <p:spPr bwMode="auto">
            <a:xfrm>
              <a:off x="5220" y="5808"/>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a:t>0.333</a:t>
              </a:r>
            </a:p>
          </p:txBody>
        </p:sp>
        <p:sp>
          <p:nvSpPr>
            <p:cNvPr id="99373" name="Text Box 45"/>
            <p:cNvSpPr txBox="1">
              <a:spLocks noChangeArrowheads="1"/>
            </p:cNvSpPr>
            <p:nvPr/>
          </p:nvSpPr>
          <p:spPr bwMode="auto">
            <a:xfrm>
              <a:off x="5580" y="643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a:t>0.333</a:t>
              </a:r>
            </a:p>
          </p:txBody>
        </p:sp>
        <p:sp>
          <p:nvSpPr>
            <p:cNvPr id="99374" name="Text Box 46"/>
            <p:cNvSpPr txBox="1">
              <a:spLocks noChangeArrowheads="1"/>
            </p:cNvSpPr>
            <p:nvPr/>
          </p:nvSpPr>
          <p:spPr bwMode="auto">
            <a:xfrm>
              <a:off x="6480" y="5808"/>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a:t>0.333</a:t>
              </a:r>
            </a:p>
          </p:txBody>
        </p:sp>
        <p:sp>
          <p:nvSpPr>
            <p:cNvPr id="99375" name="Text Box 47"/>
            <p:cNvSpPr txBox="1">
              <a:spLocks noChangeArrowheads="1"/>
            </p:cNvSpPr>
            <p:nvPr/>
          </p:nvSpPr>
          <p:spPr bwMode="auto">
            <a:xfrm>
              <a:off x="7920" y="5808"/>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a:t>0.738</a:t>
              </a:r>
            </a:p>
          </p:txBody>
        </p:sp>
        <p:sp>
          <p:nvSpPr>
            <p:cNvPr id="99376" name="Text Box 48"/>
            <p:cNvSpPr txBox="1">
              <a:spLocks noChangeArrowheads="1"/>
            </p:cNvSpPr>
            <p:nvPr/>
          </p:nvSpPr>
          <p:spPr bwMode="auto">
            <a:xfrm>
              <a:off x="8280" y="643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a:t>0.168</a:t>
              </a:r>
            </a:p>
          </p:txBody>
        </p:sp>
        <p:sp>
          <p:nvSpPr>
            <p:cNvPr id="99377" name="Text Box 49"/>
            <p:cNvSpPr txBox="1">
              <a:spLocks noChangeArrowheads="1"/>
            </p:cNvSpPr>
            <p:nvPr/>
          </p:nvSpPr>
          <p:spPr bwMode="auto">
            <a:xfrm>
              <a:off x="9180" y="5808"/>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a:t>0.094</a:t>
              </a:r>
            </a:p>
          </p:txBody>
        </p:sp>
        <p:sp>
          <p:nvSpPr>
            <p:cNvPr id="99378" name="Text Box 50"/>
            <p:cNvSpPr txBox="1">
              <a:spLocks noChangeArrowheads="1"/>
            </p:cNvSpPr>
            <p:nvPr/>
          </p:nvSpPr>
          <p:spPr bwMode="auto">
            <a:xfrm>
              <a:off x="2880" y="830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i="1"/>
                <a:t>C1</a:t>
              </a:r>
              <a:endParaRPr lang="en-US" altLang="zh-CN" sz="1400"/>
            </a:p>
          </p:txBody>
        </p:sp>
        <p:sp>
          <p:nvSpPr>
            <p:cNvPr id="99379" name="Text Box 51"/>
            <p:cNvSpPr txBox="1">
              <a:spLocks noChangeArrowheads="1"/>
            </p:cNvSpPr>
            <p:nvPr/>
          </p:nvSpPr>
          <p:spPr bwMode="auto">
            <a:xfrm>
              <a:off x="3420" y="830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i="1"/>
                <a:t>C2</a:t>
              </a:r>
              <a:endParaRPr lang="en-US" altLang="zh-CN" sz="1400"/>
            </a:p>
          </p:txBody>
        </p:sp>
        <p:sp>
          <p:nvSpPr>
            <p:cNvPr id="99380" name="Text Box 52"/>
            <p:cNvSpPr txBox="1">
              <a:spLocks noChangeArrowheads="1"/>
            </p:cNvSpPr>
            <p:nvPr/>
          </p:nvSpPr>
          <p:spPr bwMode="auto">
            <a:xfrm>
              <a:off x="3960" y="830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i="1"/>
                <a:t>C3</a:t>
              </a:r>
              <a:endParaRPr lang="en-US" altLang="zh-CN" sz="1400"/>
            </a:p>
          </p:txBody>
        </p:sp>
        <p:sp>
          <p:nvSpPr>
            <p:cNvPr id="99381" name="Text Box 53"/>
            <p:cNvSpPr txBox="1">
              <a:spLocks noChangeArrowheads="1"/>
            </p:cNvSpPr>
            <p:nvPr/>
          </p:nvSpPr>
          <p:spPr bwMode="auto">
            <a:xfrm>
              <a:off x="5400" y="830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i="1"/>
                <a:t>C4</a:t>
              </a:r>
              <a:endParaRPr lang="en-US" altLang="zh-CN" sz="1400"/>
            </a:p>
          </p:txBody>
        </p:sp>
        <p:sp>
          <p:nvSpPr>
            <p:cNvPr id="99382" name="Text Box 54"/>
            <p:cNvSpPr txBox="1">
              <a:spLocks noChangeArrowheads="1"/>
            </p:cNvSpPr>
            <p:nvPr/>
          </p:nvSpPr>
          <p:spPr bwMode="auto">
            <a:xfrm>
              <a:off x="5940" y="830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i="1"/>
                <a:t>C5</a:t>
              </a:r>
              <a:endParaRPr lang="en-US" altLang="zh-CN" sz="1400"/>
            </a:p>
          </p:txBody>
        </p:sp>
        <p:sp>
          <p:nvSpPr>
            <p:cNvPr id="99383" name="Text Box 55"/>
            <p:cNvSpPr txBox="1">
              <a:spLocks noChangeArrowheads="1"/>
            </p:cNvSpPr>
            <p:nvPr/>
          </p:nvSpPr>
          <p:spPr bwMode="auto">
            <a:xfrm>
              <a:off x="6480" y="830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i="1"/>
                <a:t>C6</a:t>
              </a:r>
              <a:endParaRPr lang="en-US" altLang="zh-CN" sz="1400"/>
            </a:p>
          </p:txBody>
        </p:sp>
        <p:sp>
          <p:nvSpPr>
            <p:cNvPr id="99384" name="Text Box 56"/>
            <p:cNvSpPr txBox="1">
              <a:spLocks noChangeArrowheads="1"/>
            </p:cNvSpPr>
            <p:nvPr/>
          </p:nvSpPr>
          <p:spPr bwMode="auto">
            <a:xfrm>
              <a:off x="8100" y="830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i="1"/>
                <a:t>C7</a:t>
              </a:r>
              <a:endParaRPr lang="en-US" altLang="zh-CN" sz="1400"/>
            </a:p>
          </p:txBody>
        </p:sp>
        <p:sp>
          <p:nvSpPr>
            <p:cNvPr id="99385" name="Text Box 57"/>
            <p:cNvSpPr txBox="1">
              <a:spLocks noChangeArrowheads="1"/>
            </p:cNvSpPr>
            <p:nvPr/>
          </p:nvSpPr>
          <p:spPr bwMode="auto">
            <a:xfrm>
              <a:off x="8640" y="830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i="1"/>
                <a:t>C8</a:t>
              </a:r>
              <a:endParaRPr lang="en-US" altLang="zh-CN" sz="1400"/>
            </a:p>
          </p:txBody>
        </p:sp>
        <p:sp>
          <p:nvSpPr>
            <p:cNvPr id="99386" name="Text Box 58"/>
            <p:cNvSpPr txBox="1">
              <a:spLocks noChangeArrowheads="1"/>
            </p:cNvSpPr>
            <p:nvPr/>
          </p:nvSpPr>
          <p:spPr bwMode="auto">
            <a:xfrm>
              <a:off x="9180" y="830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400" i="1"/>
                <a:t>C</a:t>
              </a:r>
              <a:r>
                <a:rPr lang="en-US" altLang="zh-CN" sz="1400" baseline="-25000"/>
                <a:t>9</a:t>
              </a:r>
              <a:endParaRPr lang="en-US" altLang="zh-CN" sz="140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9332"/>
                                        </p:tgtEl>
                                        <p:attrNameLst>
                                          <p:attrName>style.visibility</p:attrName>
                                        </p:attrNameLst>
                                      </p:cBhvr>
                                      <p:to>
                                        <p:strVal val="visible"/>
                                      </p:to>
                                    </p:set>
                                    <p:anim calcmode="lin" valueType="num">
                                      <p:cBhvr additive="base">
                                        <p:cTn id="7" dur="500" fill="hold"/>
                                        <p:tgtEl>
                                          <p:spTgt spid="99332"/>
                                        </p:tgtEl>
                                        <p:attrNameLst>
                                          <p:attrName>ppt_x</p:attrName>
                                        </p:attrNameLst>
                                      </p:cBhvr>
                                      <p:tavLst>
                                        <p:tav tm="0">
                                          <p:val>
                                            <p:strVal val="0-#ppt_w/2"/>
                                          </p:val>
                                        </p:tav>
                                        <p:tav tm="100000">
                                          <p:val>
                                            <p:strVal val="#ppt_x"/>
                                          </p:val>
                                        </p:tav>
                                      </p:tavLst>
                                    </p:anim>
                                    <p:anim calcmode="lin" valueType="num">
                                      <p:cBhvr additive="base">
                                        <p:cTn id="8" dur="500" fill="hold"/>
                                        <p:tgtEl>
                                          <p:spTgt spid="993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3"/>
                                        </p:tgtEl>
                                        <p:attrNameLst>
                                          <p:attrName>style.visibility</p:attrName>
                                        </p:attrNameLst>
                                      </p:cBhvr>
                                      <p:to>
                                        <p:strVal val="visible"/>
                                      </p:to>
                                    </p:set>
                                    <p:anim calcmode="lin" valueType="num">
                                      <p:cBhvr additive="base">
                                        <p:cTn id="13" dur="500" fill="hold"/>
                                        <p:tgtEl>
                                          <p:spTgt spid="99333"/>
                                        </p:tgtEl>
                                        <p:attrNameLst>
                                          <p:attrName>ppt_x</p:attrName>
                                        </p:attrNameLst>
                                      </p:cBhvr>
                                      <p:tavLst>
                                        <p:tav tm="0">
                                          <p:val>
                                            <p:strVal val="0-#ppt_w/2"/>
                                          </p:val>
                                        </p:tav>
                                        <p:tav tm="100000">
                                          <p:val>
                                            <p:strVal val="#ppt_x"/>
                                          </p:val>
                                        </p:tav>
                                      </p:tavLst>
                                    </p:anim>
                                    <p:anim calcmode="lin" valueType="num">
                                      <p:cBhvr additive="base">
                                        <p:cTn id="14" dur="500" fill="hold"/>
                                        <p:tgtEl>
                                          <p:spTgt spid="9933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7" presetClass="entr" presetSubtype="0" fill="hold" nodeType="clickEffect">
                                  <p:stCondLst>
                                    <p:cond delay="0"/>
                                  </p:stCondLst>
                                  <p:childTnLst>
                                    <p:set>
                                      <p:cBhvr>
                                        <p:cTn id="18" dur="1" fill="hold">
                                          <p:stCondLst>
                                            <p:cond delay="0"/>
                                          </p:stCondLst>
                                        </p:cTn>
                                        <p:tgtEl>
                                          <p:spTgt spid="99334"/>
                                        </p:tgtEl>
                                        <p:attrNameLst>
                                          <p:attrName>style.visibility</p:attrName>
                                        </p:attrNameLst>
                                      </p:cBhvr>
                                      <p:to>
                                        <p:strVal val="visible"/>
                                      </p:to>
                                    </p:set>
                                    <p:animEffect transition="in" filter="fade">
                                      <p:cBhvr>
                                        <p:cTn id="19" dur="1000"/>
                                        <p:tgtEl>
                                          <p:spTgt spid="99334"/>
                                        </p:tgtEl>
                                      </p:cBhvr>
                                    </p:animEffect>
                                    <p:anim calcmode="lin" valueType="num">
                                      <p:cBhvr>
                                        <p:cTn id="20" dur="1000" fill="hold"/>
                                        <p:tgtEl>
                                          <p:spTgt spid="99334"/>
                                        </p:tgtEl>
                                        <p:attrNameLst>
                                          <p:attrName>ppt_x</p:attrName>
                                        </p:attrNameLst>
                                      </p:cBhvr>
                                      <p:tavLst>
                                        <p:tav tm="0">
                                          <p:val>
                                            <p:strVal val="#ppt_x"/>
                                          </p:val>
                                        </p:tav>
                                        <p:tav tm="100000">
                                          <p:val>
                                            <p:strVal val="#ppt_x"/>
                                          </p:val>
                                        </p:tav>
                                      </p:tavLst>
                                    </p:anim>
                                    <p:anim calcmode="lin" valueType="num">
                                      <p:cBhvr>
                                        <p:cTn id="21" dur="900" decel="100000" fill="hold"/>
                                        <p:tgtEl>
                                          <p:spTgt spid="9933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993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p:bldP spid="9933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ChangeArrowheads="1"/>
          </p:cNvSpPr>
          <p:nvPr/>
        </p:nvSpPr>
        <p:spPr bwMode="auto">
          <a:xfrm>
            <a:off x="539750" y="620713"/>
            <a:ext cx="81359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该单位领导认为，作为外销工作人员，知识面与外观形象同样重要，而在能力方面则应有稍强一些的要求。根据以上看法，建立</a:t>
            </a:r>
            <a:r>
              <a:rPr lang="en-US" altLang="zh-CN"/>
              <a:t>A—B</a:t>
            </a:r>
            <a:r>
              <a:rPr lang="zh-CN" altLang="en-US"/>
              <a:t>层成对比较判断矩阵</a:t>
            </a:r>
          </a:p>
        </p:txBody>
      </p:sp>
      <p:graphicFrame>
        <p:nvGraphicFramePr>
          <p:cNvPr id="100359" name="Object 7"/>
          <p:cNvGraphicFramePr>
            <a:graphicFrameLocks noChangeAspect="1"/>
          </p:cNvGraphicFramePr>
          <p:nvPr/>
        </p:nvGraphicFramePr>
        <p:xfrm>
          <a:off x="5219700" y="2347913"/>
          <a:ext cx="1441450" cy="1403350"/>
        </p:xfrm>
        <a:graphic>
          <a:graphicData uri="http://schemas.openxmlformats.org/presentationml/2006/ole">
            <mc:AlternateContent xmlns:mc="http://schemas.openxmlformats.org/markup-compatibility/2006">
              <mc:Choice xmlns:v="urn:schemas-microsoft-com:vml" Requires="v">
                <p:oleObj spid="_x0000_s100882" r:id="rId3" imgW="736600" imgH="711200" progId="Equation.DSMT4">
                  <p:embed/>
                </p:oleObj>
              </mc:Choice>
              <mc:Fallback>
                <p:oleObj r:id="rId3" imgW="736600" imgH="711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2347913"/>
                        <a:ext cx="1441450"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64" name="Rectangle 12"/>
          <p:cNvSpPr>
            <a:spLocks noChangeArrowheads="1"/>
          </p:cNvSpPr>
          <p:nvPr/>
        </p:nvSpPr>
        <p:spPr bwMode="auto">
          <a:xfrm>
            <a:off x="2457450" y="2620963"/>
            <a:ext cx="531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0365" name="Rectangle 13"/>
          <p:cNvSpPr>
            <a:spLocks noChangeArrowheads="1"/>
          </p:cNvSpPr>
          <p:nvPr/>
        </p:nvSpPr>
        <p:spPr bwMode="auto">
          <a:xfrm>
            <a:off x="2457450" y="2620963"/>
            <a:ext cx="531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sz="1800" b="0">
              <a:latin typeface="Arial" charset="0"/>
            </a:endParaRPr>
          </a:p>
        </p:txBody>
      </p:sp>
      <p:sp>
        <p:nvSpPr>
          <p:cNvPr id="100369" name="Rectangle 17"/>
          <p:cNvSpPr>
            <a:spLocks noChangeArrowheads="1"/>
          </p:cNvSpPr>
          <p:nvPr/>
        </p:nvSpPr>
        <p:spPr bwMode="auto">
          <a:xfrm>
            <a:off x="2457450" y="2620963"/>
            <a:ext cx="531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0416" name="Rectangle 64"/>
          <p:cNvSpPr>
            <a:spLocks noChangeArrowheads="1"/>
          </p:cNvSpPr>
          <p:nvPr/>
        </p:nvSpPr>
        <p:spPr bwMode="auto">
          <a:xfrm>
            <a:off x="3851275" y="2563813"/>
            <a:ext cx="8572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4800" b="0">
                <a:cs typeface="Times New Roman" pitchFamily="18" charset="0"/>
              </a:rPr>
              <a:t>→</a:t>
            </a:r>
            <a:r>
              <a:rPr lang="en-US" altLang="zh-CN"/>
              <a:t> </a:t>
            </a:r>
          </a:p>
        </p:txBody>
      </p:sp>
      <p:sp>
        <p:nvSpPr>
          <p:cNvPr id="100418" name="Rectangle 66"/>
          <p:cNvSpPr>
            <a:spLocks noChangeArrowheads="1"/>
          </p:cNvSpPr>
          <p:nvPr/>
        </p:nvSpPr>
        <p:spPr bwMode="auto">
          <a:xfrm>
            <a:off x="720725" y="4148138"/>
            <a:ext cx="2863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求得</a:t>
            </a:r>
            <a:r>
              <a:rPr lang="en-US" altLang="zh-CN"/>
              <a:t>λ</a:t>
            </a:r>
            <a:r>
              <a:rPr lang="en-US" altLang="zh-CN" baseline="-30000"/>
              <a:t>max </a:t>
            </a:r>
            <a:r>
              <a:rPr lang="en-US" altLang="zh-CN">
                <a:latin typeface="Arial" charset="0"/>
              </a:rPr>
              <a:t>=3</a:t>
            </a:r>
            <a:r>
              <a:rPr lang="zh-CN" altLang="en-US"/>
              <a:t>，</a:t>
            </a:r>
            <a:r>
              <a:rPr lang="en-US" altLang="zh-CN" i="1"/>
              <a:t>CR</a:t>
            </a:r>
            <a:r>
              <a:rPr lang="en-US" altLang="zh-CN">
                <a:latin typeface="Arial" charset="0"/>
              </a:rPr>
              <a:t> = 0</a:t>
            </a:r>
            <a:r>
              <a:rPr lang="zh-CN" altLang="en-US"/>
              <a:t>。</a:t>
            </a:r>
          </a:p>
        </p:txBody>
      </p:sp>
      <p:sp>
        <p:nvSpPr>
          <p:cNvPr id="100876" name="Rectangle 52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0881" name="Group 529"/>
          <p:cNvGrpSpPr>
            <a:grpSpLocks/>
          </p:cNvGrpSpPr>
          <p:nvPr/>
        </p:nvGrpSpPr>
        <p:grpSpPr bwMode="auto">
          <a:xfrm>
            <a:off x="1042988" y="2130425"/>
            <a:ext cx="2127250" cy="1616075"/>
            <a:chOff x="703" y="1298"/>
            <a:chExt cx="1340" cy="1018"/>
          </a:xfrm>
        </p:grpSpPr>
        <p:grpSp>
          <p:nvGrpSpPr>
            <p:cNvPr id="100880" name="Group 528"/>
            <p:cNvGrpSpPr>
              <a:grpSpLocks/>
            </p:cNvGrpSpPr>
            <p:nvPr/>
          </p:nvGrpSpPr>
          <p:grpSpPr bwMode="auto">
            <a:xfrm>
              <a:off x="703" y="1298"/>
              <a:ext cx="1340" cy="1018"/>
              <a:chOff x="703" y="1298"/>
              <a:chExt cx="1340" cy="1018"/>
            </a:xfrm>
          </p:grpSpPr>
          <p:sp>
            <p:nvSpPr>
              <p:cNvPr id="100381" name="Rectangle 29"/>
              <p:cNvSpPr>
                <a:spLocks noChangeArrowheads="1"/>
              </p:cNvSpPr>
              <p:nvPr/>
            </p:nvSpPr>
            <p:spPr bwMode="auto">
              <a:xfrm>
                <a:off x="1708" y="1550"/>
                <a:ext cx="335" cy="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latin typeface="Arial" charset="0"/>
                  </a:rPr>
                  <a:t>1</a:t>
                </a:r>
                <a:endParaRPr lang="en-US" altLang="zh-CN" sz="1600" b="0">
                  <a:latin typeface="Arial" charset="0"/>
                  <a:cs typeface="Times New Roman" pitchFamily="18" charset="0"/>
                </a:endParaRPr>
              </a:p>
              <a:p>
                <a:pPr algn="ctr" eaLnBrk="0" hangingPunct="0"/>
                <a:r>
                  <a:rPr lang="en-US" altLang="zh-CN" sz="1600" b="0">
                    <a:latin typeface="Arial" charset="0"/>
                  </a:rPr>
                  <a:t>2</a:t>
                </a:r>
                <a:endParaRPr lang="en-US" altLang="zh-CN" sz="1600" b="0">
                  <a:latin typeface="Arial" charset="0"/>
                  <a:cs typeface="Times New Roman" pitchFamily="18" charset="0"/>
                </a:endParaRPr>
              </a:p>
              <a:p>
                <a:pPr algn="ctr" eaLnBrk="0" hangingPunct="0"/>
                <a:r>
                  <a:rPr lang="en-US" altLang="zh-CN" sz="1600" b="0">
                    <a:latin typeface="Arial" charset="0"/>
                  </a:rPr>
                  <a:t>1</a:t>
                </a:r>
              </a:p>
            </p:txBody>
          </p:sp>
          <p:sp>
            <p:nvSpPr>
              <p:cNvPr id="100380" name="Rectangle 28"/>
              <p:cNvSpPr>
                <a:spLocks noChangeArrowheads="1"/>
              </p:cNvSpPr>
              <p:nvPr/>
            </p:nvSpPr>
            <p:spPr bwMode="auto">
              <a:xfrm>
                <a:off x="1373" y="1550"/>
                <a:ext cx="335" cy="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sz="1600" b="0">
                    <a:latin typeface="Arial" charset="0"/>
                  </a:rPr>
                  <a:t>1</a:t>
                </a:r>
              </a:p>
            </p:txBody>
          </p:sp>
          <p:sp>
            <p:nvSpPr>
              <p:cNvPr id="100379" name="Rectangle 27"/>
              <p:cNvSpPr>
                <a:spLocks noChangeArrowheads="1"/>
              </p:cNvSpPr>
              <p:nvPr/>
            </p:nvSpPr>
            <p:spPr bwMode="auto">
              <a:xfrm>
                <a:off x="1038" y="1550"/>
                <a:ext cx="335" cy="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latin typeface="Arial" charset="0"/>
                  </a:rPr>
                  <a:t>1</a:t>
                </a:r>
                <a:endParaRPr lang="en-US" altLang="zh-CN" sz="1600" b="0">
                  <a:latin typeface="Arial" charset="0"/>
                  <a:cs typeface="Times New Roman" pitchFamily="18" charset="0"/>
                </a:endParaRPr>
              </a:p>
              <a:p>
                <a:pPr algn="ctr" eaLnBrk="0" hangingPunct="0"/>
                <a:r>
                  <a:rPr lang="en-US" altLang="zh-CN" sz="1600" b="0">
                    <a:latin typeface="Arial" charset="0"/>
                  </a:rPr>
                  <a:t>2</a:t>
                </a:r>
                <a:endParaRPr lang="en-US" altLang="zh-CN" sz="1600" b="0">
                  <a:latin typeface="Arial" charset="0"/>
                  <a:cs typeface="Times New Roman" pitchFamily="18" charset="0"/>
                </a:endParaRPr>
              </a:p>
              <a:p>
                <a:pPr algn="ctr" eaLnBrk="0" hangingPunct="0"/>
                <a:r>
                  <a:rPr lang="en-US" altLang="zh-CN" sz="1600" b="0">
                    <a:latin typeface="Arial" charset="0"/>
                  </a:rPr>
                  <a:t>1</a:t>
                </a:r>
              </a:p>
            </p:txBody>
          </p:sp>
          <p:sp>
            <p:nvSpPr>
              <p:cNvPr id="100378" name="Rectangle 26"/>
              <p:cNvSpPr>
                <a:spLocks noChangeArrowheads="1"/>
              </p:cNvSpPr>
              <p:nvPr/>
            </p:nvSpPr>
            <p:spPr bwMode="auto">
              <a:xfrm>
                <a:off x="703" y="1550"/>
                <a:ext cx="335" cy="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i="1">
                    <a:latin typeface="Arial" charset="0"/>
                  </a:rPr>
                  <a:t>B</a:t>
                </a:r>
                <a:r>
                  <a:rPr lang="en-US" altLang="zh-CN" sz="1600" b="0" baseline="-30000">
                    <a:latin typeface="Arial" charset="0"/>
                  </a:rPr>
                  <a:t>1</a:t>
                </a:r>
                <a:endParaRPr lang="en-US" altLang="zh-CN" sz="1600" b="0">
                  <a:latin typeface="Arial" charset="0"/>
                  <a:cs typeface="Times New Roman" pitchFamily="18" charset="0"/>
                </a:endParaRPr>
              </a:p>
              <a:p>
                <a:pPr algn="ctr" eaLnBrk="0" hangingPunct="0"/>
                <a:r>
                  <a:rPr lang="en-US" altLang="zh-CN" sz="1600" b="0" i="1">
                    <a:latin typeface="Arial" charset="0"/>
                  </a:rPr>
                  <a:t>B</a:t>
                </a:r>
                <a:r>
                  <a:rPr lang="en-US" altLang="zh-CN" sz="1600" b="0" baseline="-30000">
                    <a:latin typeface="Arial" charset="0"/>
                  </a:rPr>
                  <a:t>2</a:t>
                </a:r>
                <a:endParaRPr lang="en-US" altLang="zh-CN" sz="1600" b="0">
                  <a:latin typeface="Arial" charset="0"/>
                  <a:cs typeface="Times New Roman" pitchFamily="18" charset="0"/>
                </a:endParaRPr>
              </a:p>
              <a:p>
                <a:pPr algn="ctr" eaLnBrk="0" hangingPunct="0"/>
                <a:r>
                  <a:rPr lang="en-US" altLang="zh-CN" sz="1600" b="0" i="1">
                    <a:latin typeface="Arial" charset="0"/>
                  </a:rPr>
                  <a:t>B</a:t>
                </a:r>
                <a:r>
                  <a:rPr lang="en-US" altLang="zh-CN" sz="1600" b="0" baseline="-30000">
                    <a:latin typeface="Arial" charset="0"/>
                  </a:rPr>
                  <a:t>3</a:t>
                </a:r>
                <a:endParaRPr lang="en-US" altLang="zh-CN" sz="1600" b="0">
                  <a:latin typeface="Arial" charset="0"/>
                </a:endParaRPr>
              </a:p>
            </p:txBody>
          </p:sp>
          <p:sp>
            <p:nvSpPr>
              <p:cNvPr id="100377" name="Rectangle 25"/>
              <p:cNvSpPr>
                <a:spLocks noChangeArrowheads="1"/>
              </p:cNvSpPr>
              <p:nvPr/>
            </p:nvSpPr>
            <p:spPr bwMode="auto">
              <a:xfrm>
                <a:off x="1708" y="1298"/>
                <a:ext cx="3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b="0" i="1">
                    <a:cs typeface="Times New Roman" pitchFamily="18" charset="0"/>
                  </a:rPr>
                  <a:t>B</a:t>
                </a:r>
                <a:r>
                  <a:rPr lang="en-US" altLang="zh-CN" sz="1600" b="0" baseline="-30000">
                    <a:latin typeface="Arial" charset="0"/>
                    <a:cs typeface="Times New Roman" pitchFamily="18" charset="0"/>
                  </a:rPr>
                  <a:t>3</a:t>
                </a:r>
                <a:endParaRPr lang="en-US" altLang="zh-CN" sz="1600" b="0">
                  <a:latin typeface="Arial" charset="0"/>
                </a:endParaRPr>
              </a:p>
            </p:txBody>
          </p:sp>
          <p:sp>
            <p:nvSpPr>
              <p:cNvPr id="100376" name="Rectangle 24"/>
              <p:cNvSpPr>
                <a:spLocks noChangeArrowheads="1"/>
              </p:cNvSpPr>
              <p:nvPr/>
            </p:nvSpPr>
            <p:spPr bwMode="auto">
              <a:xfrm>
                <a:off x="1373" y="1298"/>
                <a:ext cx="3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i="1">
                    <a:latin typeface="Arial" charset="0"/>
                  </a:rPr>
                  <a:t>B</a:t>
                </a:r>
                <a:r>
                  <a:rPr lang="en-US" altLang="zh-CN" sz="1600" b="0" baseline="-30000">
                    <a:latin typeface="Arial" charset="0"/>
                  </a:rPr>
                  <a:t>2</a:t>
                </a:r>
                <a:endParaRPr lang="en-US" altLang="zh-CN" sz="1600" b="0">
                  <a:latin typeface="Arial" charset="0"/>
                </a:endParaRPr>
              </a:p>
            </p:txBody>
          </p:sp>
          <p:sp>
            <p:nvSpPr>
              <p:cNvPr id="100375" name="Rectangle 23"/>
              <p:cNvSpPr>
                <a:spLocks noChangeArrowheads="1"/>
              </p:cNvSpPr>
              <p:nvPr/>
            </p:nvSpPr>
            <p:spPr bwMode="auto">
              <a:xfrm>
                <a:off x="1038" y="1298"/>
                <a:ext cx="3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i="1">
                    <a:latin typeface="Arial" charset="0"/>
                  </a:rPr>
                  <a:t>B</a:t>
                </a:r>
                <a:r>
                  <a:rPr lang="en-US" altLang="zh-CN" sz="1600" b="0" baseline="-30000">
                    <a:latin typeface="Arial" charset="0"/>
                  </a:rPr>
                  <a:t>1</a:t>
                </a:r>
                <a:endParaRPr lang="en-US" altLang="zh-CN" sz="1600" b="0">
                  <a:latin typeface="Arial" charset="0"/>
                </a:endParaRPr>
              </a:p>
            </p:txBody>
          </p:sp>
          <p:sp>
            <p:nvSpPr>
              <p:cNvPr id="100374" name="Rectangle 22"/>
              <p:cNvSpPr>
                <a:spLocks noChangeArrowheads="1"/>
              </p:cNvSpPr>
              <p:nvPr/>
            </p:nvSpPr>
            <p:spPr bwMode="auto">
              <a:xfrm>
                <a:off x="703" y="1298"/>
                <a:ext cx="3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b="0" i="1">
                    <a:cs typeface="Times New Roman" pitchFamily="18" charset="0"/>
                  </a:rPr>
                  <a:t>A</a:t>
                </a:r>
              </a:p>
            </p:txBody>
          </p:sp>
          <p:sp>
            <p:nvSpPr>
              <p:cNvPr id="100382" name="Line 30"/>
              <p:cNvSpPr>
                <a:spLocks noChangeShapeType="1"/>
              </p:cNvSpPr>
              <p:nvPr/>
            </p:nvSpPr>
            <p:spPr bwMode="auto">
              <a:xfrm>
                <a:off x="703" y="1298"/>
                <a:ext cx="134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83" name="Line 31"/>
              <p:cNvSpPr>
                <a:spLocks noChangeShapeType="1"/>
              </p:cNvSpPr>
              <p:nvPr/>
            </p:nvSpPr>
            <p:spPr bwMode="auto">
              <a:xfrm>
                <a:off x="703" y="2316"/>
                <a:ext cx="134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84" name="Line 32"/>
              <p:cNvSpPr>
                <a:spLocks noChangeShapeType="1"/>
              </p:cNvSpPr>
              <p:nvPr/>
            </p:nvSpPr>
            <p:spPr bwMode="auto">
              <a:xfrm>
                <a:off x="703" y="1298"/>
                <a:ext cx="0" cy="101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85" name="Line 33"/>
              <p:cNvSpPr>
                <a:spLocks noChangeShapeType="1"/>
              </p:cNvSpPr>
              <p:nvPr/>
            </p:nvSpPr>
            <p:spPr bwMode="auto">
              <a:xfrm>
                <a:off x="2043" y="1298"/>
                <a:ext cx="0" cy="101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88" name="Line 36"/>
              <p:cNvSpPr>
                <a:spLocks noChangeShapeType="1"/>
              </p:cNvSpPr>
              <p:nvPr/>
            </p:nvSpPr>
            <p:spPr bwMode="auto">
              <a:xfrm>
                <a:off x="703" y="1550"/>
                <a:ext cx="134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90" name="Line 38"/>
              <p:cNvSpPr>
                <a:spLocks noChangeShapeType="1"/>
              </p:cNvSpPr>
              <p:nvPr/>
            </p:nvSpPr>
            <p:spPr bwMode="auto">
              <a:xfrm>
                <a:off x="1038" y="1298"/>
                <a:ext cx="0" cy="101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93" name="Line 41"/>
              <p:cNvSpPr>
                <a:spLocks noChangeShapeType="1"/>
              </p:cNvSpPr>
              <p:nvPr/>
            </p:nvSpPr>
            <p:spPr bwMode="auto">
              <a:xfrm>
                <a:off x="1373" y="1298"/>
                <a:ext cx="0" cy="101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96" name="Line 44"/>
              <p:cNvSpPr>
                <a:spLocks noChangeShapeType="1"/>
              </p:cNvSpPr>
              <p:nvPr/>
            </p:nvSpPr>
            <p:spPr bwMode="auto">
              <a:xfrm>
                <a:off x="1708" y="1298"/>
                <a:ext cx="0" cy="101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00875" name="Object 523"/>
            <p:cNvGraphicFramePr>
              <a:graphicFrameLocks noChangeAspect="1"/>
            </p:cNvGraphicFramePr>
            <p:nvPr/>
          </p:nvGraphicFramePr>
          <p:xfrm>
            <a:off x="1474" y="1570"/>
            <a:ext cx="114" cy="292"/>
          </p:xfrm>
          <a:graphic>
            <a:graphicData uri="http://schemas.openxmlformats.org/presentationml/2006/ole">
              <mc:AlternateContent xmlns:mc="http://schemas.openxmlformats.org/markup-compatibility/2006">
                <mc:Choice xmlns:v="urn:schemas-microsoft-com:vml" Requires="v">
                  <p:oleObj spid="_x0000_s100883" r:id="rId5" imgW="152334" imgH="393529" progId="Equation.DSMT4">
                    <p:embed/>
                  </p:oleObj>
                </mc:Choice>
                <mc:Fallback>
                  <p:oleObj r:id="rId5" imgW="152334" imgH="393529" progId="Equation.DSMT4">
                    <p:embed/>
                    <p:pic>
                      <p:nvPicPr>
                        <p:cNvPr id="0" name="Object 5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4" y="1570"/>
                          <a:ext cx="114"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879" name="Object 527"/>
            <p:cNvGraphicFramePr>
              <a:graphicFrameLocks noChangeAspect="1"/>
            </p:cNvGraphicFramePr>
            <p:nvPr/>
          </p:nvGraphicFramePr>
          <p:xfrm>
            <a:off x="1474" y="1979"/>
            <a:ext cx="114" cy="292"/>
          </p:xfrm>
          <a:graphic>
            <a:graphicData uri="http://schemas.openxmlformats.org/presentationml/2006/ole">
              <mc:AlternateContent xmlns:mc="http://schemas.openxmlformats.org/markup-compatibility/2006">
                <mc:Choice xmlns:v="urn:schemas-microsoft-com:vml" Requires="v">
                  <p:oleObj spid="_x0000_s100884" r:id="rId7" imgW="152334" imgH="393529" progId="Equation.DSMT4">
                    <p:embed/>
                  </p:oleObj>
                </mc:Choice>
                <mc:Fallback>
                  <p:oleObj r:id="rId7" imgW="152334" imgH="393529" progId="Equation.DSMT4">
                    <p:embed/>
                    <p:pic>
                      <p:nvPicPr>
                        <p:cNvPr id="0" name="Object 5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4" y="1979"/>
                          <a:ext cx="114"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0356"/>
                                        </p:tgtEl>
                                        <p:attrNameLst>
                                          <p:attrName>style.visibility</p:attrName>
                                        </p:attrNameLst>
                                      </p:cBhvr>
                                      <p:to>
                                        <p:strVal val="visible"/>
                                      </p:to>
                                    </p:set>
                                    <p:anim calcmode="lin" valueType="num">
                                      <p:cBhvr additive="base">
                                        <p:cTn id="7" dur="500" fill="hold"/>
                                        <p:tgtEl>
                                          <p:spTgt spid="100356"/>
                                        </p:tgtEl>
                                        <p:attrNameLst>
                                          <p:attrName>ppt_x</p:attrName>
                                        </p:attrNameLst>
                                      </p:cBhvr>
                                      <p:tavLst>
                                        <p:tav tm="0">
                                          <p:val>
                                            <p:strVal val="0-#ppt_w/2"/>
                                          </p:val>
                                        </p:tav>
                                        <p:tav tm="100000">
                                          <p:val>
                                            <p:strVal val="#ppt_x"/>
                                          </p:val>
                                        </p:tav>
                                      </p:tavLst>
                                    </p:anim>
                                    <p:anim calcmode="lin" valueType="num">
                                      <p:cBhvr additive="base">
                                        <p:cTn id="8" dur="500" fill="hold"/>
                                        <p:tgtEl>
                                          <p:spTgt spid="1003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0881"/>
                                        </p:tgtEl>
                                        <p:attrNameLst>
                                          <p:attrName>style.visibility</p:attrName>
                                        </p:attrNameLst>
                                      </p:cBhvr>
                                      <p:to>
                                        <p:strVal val="visible"/>
                                      </p:to>
                                    </p:set>
                                    <p:anim calcmode="lin" valueType="num">
                                      <p:cBhvr additive="base">
                                        <p:cTn id="13" dur="500" fill="hold"/>
                                        <p:tgtEl>
                                          <p:spTgt spid="100881"/>
                                        </p:tgtEl>
                                        <p:attrNameLst>
                                          <p:attrName>ppt_x</p:attrName>
                                        </p:attrNameLst>
                                      </p:cBhvr>
                                      <p:tavLst>
                                        <p:tav tm="0">
                                          <p:val>
                                            <p:strVal val="0-#ppt_w/2"/>
                                          </p:val>
                                        </p:tav>
                                        <p:tav tm="100000">
                                          <p:val>
                                            <p:strVal val="#ppt_x"/>
                                          </p:val>
                                        </p:tav>
                                      </p:tavLst>
                                    </p:anim>
                                    <p:anim calcmode="lin" valueType="num">
                                      <p:cBhvr additive="base">
                                        <p:cTn id="14" dur="500" fill="hold"/>
                                        <p:tgtEl>
                                          <p:spTgt spid="1008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416"/>
                                        </p:tgtEl>
                                        <p:attrNameLst>
                                          <p:attrName>style.visibility</p:attrName>
                                        </p:attrNameLst>
                                      </p:cBhvr>
                                      <p:to>
                                        <p:strVal val="visible"/>
                                      </p:to>
                                    </p:set>
                                    <p:anim calcmode="lin" valueType="num">
                                      <p:cBhvr additive="base">
                                        <p:cTn id="19" dur="500" fill="hold"/>
                                        <p:tgtEl>
                                          <p:spTgt spid="100416"/>
                                        </p:tgtEl>
                                        <p:attrNameLst>
                                          <p:attrName>ppt_x</p:attrName>
                                        </p:attrNameLst>
                                      </p:cBhvr>
                                      <p:tavLst>
                                        <p:tav tm="0">
                                          <p:val>
                                            <p:strVal val="#ppt_x"/>
                                          </p:val>
                                        </p:tav>
                                        <p:tav tm="100000">
                                          <p:val>
                                            <p:strVal val="#ppt_x"/>
                                          </p:val>
                                        </p:tav>
                                      </p:tavLst>
                                    </p:anim>
                                    <p:anim calcmode="lin" valueType="num">
                                      <p:cBhvr additive="base">
                                        <p:cTn id="20" dur="500" fill="hold"/>
                                        <p:tgtEl>
                                          <p:spTgt spid="10041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00359"/>
                                        </p:tgtEl>
                                        <p:attrNameLst>
                                          <p:attrName>style.visibility</p:attrName>
                                        </p:attrNameLst>
                                      </p:cBhvr>
                                      <p:to>
                                        <p:strVal val="visible"/>
                                      </p:to>
                                    </p:set>
                                    <p:anim calcmode="lin" valueType="num">
                                      <p:cBhvr additive="base">
                                        <p:cTn id="25" dur="500" fill="hold"/>
                                        <p:tgtEl>
                                          <p:spTgt spid="100359"/>
                                        </p:tgtEl>
                                        <p:attrNameLst>
                                          <p:attrName>ppt_x</p:attrName>
                                        </p:attrNameLst>
                                      </p:cBhvr>
                                      <p:tavLst>
                                        <p:tav tm="0">
                                          <p:val>
                                            <p:strVal val="1+#ppt_w/2"/>
                                          </p:val>
                                        </p:tav>
                                        <p:tav tm="100000">
                                          <p:val>
                                            <p:strVal val="#ppt_x"/>
                                          </p:val>
                                        </p:tav>
                                      </p:tavLst>
                                    </p:anim>
                                    <p:anim calcmode="lin" valueType="num">
                                      <p:cBhvr additive="base">
                                        <p:cTn id="26" dur="500" fill="hold"/>
                                        <p:tgtEl>
                                          <p:spTgt spid="10035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100418"/>
                                        </p:tgtEl>
                                        <p:attrNameLst>
                                          <p:attrName>style.visibility</p:attrName>
                                        </p:attrNameLst>
                                      </p:cBhvr>
                                      <p:to>
                                        <p:strVal val="visible"/>
                                      </p:to>
                                    </p:set>
                                    <p:animEffect transition="in" filter="fade">
                                      <p:cBhvr>
                                        <p:cTn id="31" dur="1000"/>
                                        <p:tgtEl>
                                          <p:spTgt spid="100418"/>
                                        </p:tgtEl>
                                      </p:cBhvr>
                                    </p:animEffect>
                                    <p:anim calcmode="lin" valueType="num">
                                      <p:cBhvr>
                                        <p:cTn id="32" dur="1000" fill="hold"/>
                                        <p:tgtEl>
                                          <p:spTgt spid="100418"/>
                                        </p:tgtEl>
                                        <p:attrNameLst>
                                          <p:attrName>ppt_x</p:attrName>
                                        </p:attrNameLst>
                                      </p:cBhvr>
                                      <p:tavLst>
                                        <p:tav tm="0">
                                          <p:val>
                                            <p:strVal val="#ppt_x"/>
                                          </p:val>
                                        </p:tav>
                                        <p:tav tm="100000">
                                          <p:val>
                                            <p:strVal val="#ppt_x"/>
                                          </p:val>
                                        </p:tav>
                                      </p:tavLst>
                                    </p:anim>
                                    <p:anim calcmode="lin" valueType="num">
                                      <p:cBhvr>
                                        <p:cTn id="33" dur="900" decel="100000" fill="hold"/>
                                        <p:tgtEl>
                                          <p:spTgt spid="10041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004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p:bldP spid="100416" grpId="0"/>
      <p:bldP spid="10041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4"/>
          <p:cNvSpPr>
            <a:spLocks noChangeArrowheads="1"/>
          </p:cNvSpPr>
          <p:nvPr/>
        </p:nvSpPr>
        <p:spPr bwMode="auto">
          <a:xfrm>
            <a:off x="611188" y="476250"/>
            <a:ext cx="502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cs typeface="Times New Roman" pitchFamily="18" charset="0"/>
              </a:rPr>
              <a:t>类似建立</a:t>
            </a:r>
            <a:r>
              <a:rPr lang="en-US" altLang="zh-CN">
                <a:solidFill>
                  <a:srgbClr val="008000"/>
                </a:solidFill>
              </a:rPr>
              <a:t>B</a:t>
            </a:r>
            <a:r>
              <a:rPr lang="en-US" altLang="zh-CN">
                <a:solidFill>
                  <a:srgbClr val="008000"/>
                </a:solidFill>
                <a:cs typeface="Times New Roman" pitchFamily="18" charset="0"/>
              </a:rPr>
              <a:t>—</a:t>
            </a:r>
            <a:r>
              <a:rPr lang="en-US" altLang="zh-CN">
                <a:solidFill>
                  <a:srgbClr val="008000"/>
                </a:solidFill>
              </a:rPr>
              <a:t>C</a:t>
            </a:r>
            <a:r>
              <a:rPr lang="zh-CN" altLang="en-US">
                <a:solidFill>
                  <a:srgbClr val="008000"/>
                </a:solidFill>
                <a:cs typeface="Times New Roman" pitchFamily="18" charset="0"/>
              </a:rPr>
              <a:t>层之间的三个成对比较矩阵</a:t>
            </a:r>
            <a:r>
              <a:rPr lang="en-US" altLang="zh-CN">
                <a:solidFill>
                  <a:srgbClr val="008000"/>
                </a:solidFill>
                <a:cs typeface="Times New Roman" pitchFamily="18" charset="0"/>
              </a:rPr>
              <a:t>:</a:t>
            </a:r>
            <a:r>
              <a:rPr lang="en-US" altLang="zh-CN"/>
              <a:t> </a:t>
            </a:r>
          </a:p>
        </p:txBody>
      </p:sp>
      <p:sp>
        <p:nvSpPr>
          <p:cNvPr id="101381" name="Rectangle 5"/>
          <p:cNvSpPr>
            <a:spLocks noChangeArrowheads="1"/>
          </p:cNvSpPr>
          <p:nvPr/>
        </p:nvSpPr>
        <p:spPr bwMode="auto">
          <a:xfrm>
            <a:off x="611188" y="908050"/>
            <a:ext cx="4848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注：权系数是根据后面的计算添加上去的</a:t>
            </a:r>
            <a:r>
              <a:rPr lang="zh-CN" altLang="en-US"/>
              <a:t> </a:t>
            </a:r>
          </a:p>
        </p:txBody>
      </p:sp>
      <p:sp>
        <p:nvSpPr>
          <p:cNvPr id="101391" name="Rectangle 15"/>
          <p:cNvSpPr>
            <a:spLocks noChangeArrowheads="1"/>
          </p:cNvSpPr>
          <p:nvPr/>
        </p:nvSpPr>
        <p:spPr bwMode="auto">
          <a:xfrm>
            <a:off x="3908425" y="2509838"/>
            <a:ext cx="3317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1399" name="Rectangle 23"/>
          <p:cNvSpPr>
            <a:spLocks noChangeArrowheads="1"/>
          </p:cNvSpPr>
          <p:nvPr/>
        </p:nvSpPr>
        <p:spPr bwMode="auto">
          <a:xfrm>
            <a:off x="3908425" y="2509838"/>
            <a:ext cx="3317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1401" name="Rectangle 25"/>
          <p:cNvSpPr>
            <a:spLocks noChangeArrowheads="1"/>
          </p:cNvSpPr>
          <p:nvPr/>
        </p:nvSpPr>
        <p:spPr bwMode="auto">
          <a:xfrm>
            <a:off x="3908425" y="2509838"/>
            <a:ext cx="3317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1729" name="Group 353"/>
          <p:cNvGrpSpPr>
            <a:grpSpLocks/>
          </p:cNvGrpSpPr>
          <p:nvPr/>
        </p:nvGrpSpPr>
        <p:grpSpPr bwMode="auto">
          <a:xfrm>
            <a:off x="796925" y="1557338"/>
            <a:ext cx="1687513" cy="1871662"/>
            <a:chOff x="502" y="981"/>
            <a:chExt cx="1063" cy="1179"/>
          </a:xfrm>
        </p:grpSpPr>
        <p:graphicFrame>
          <p:nvGraphicFramePr>
            <p:cNvPr id="101384" name="Object 8"/>
            <p:cNvGraphicFramePr>
              <a:graphicFrameLocks noChangeAspect="1"/>
            </p:cNvGraphicFramePr>
            <p:nvPr/>
          </p:nvGraphicFramePr>
          <p:xfrm>
            <a:off x="1111" y="1298"/>
            <a:ext cx="90" cy="246"/>
          </p:xfrm>
          <a:graphic>
            <a:graphicData uri="http://schemas.openxmlformats.org/presentationml/2006/ole">
              <mc:AlternateContent xmlns:mc="http://schemas.openxmlformats.org/markup-compatibility/2006">
                <mc:Choice xmlns:v="urn:schemas-microsoft-com:vml" Requires="v">
                  <p:oleObj spid="_x0000_s173056" r:id="rId3" imgW="139639" imgH="393529" progId="Equation.DSMT4">
                    <p:embed/>
                  </p:oleObj>
                </mc:Choice>
                <mc:Fallback>
                  <p:oleObj r:id="rId3" imgW="139639" imgH="393529"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 y="1298"/>
                          <a:ext cx="9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3" name="Object 7"/>
            <p:cNvGraphicFramePr>
              <a:graphicFrameLocks noChangeAspect="1"/>
            </p:cNvGraphicFramePr>
            <p:nvPr/>
          </p:nvGraphicFramePr>
          <p:xfrm>
            <a:off x="840" y="1842"/>
            <a:ext cx="90" cy="246"/>
          </p:xfrm>
          <a:graphic>
            <a:graphicData uri="http://schemas.openxmlformats.org/presentationml/2006/ole">
              <mc:AlternateContent xmlns:mc="http://schemas.openxmlformats.org/markup-compatibility/2006">
                <mc:Choice xmlns:v="urn:schemas-microsoft-com:vml" Requires="v">
                  <p:oleObj spid="_x0000_s173057" r:id="rId5" imgW="139639" imgH="393529" progId="Equation.DSMT4">
                    <p:embed/>
                  </p:oleObj>
                </mc:Choice>
                <mc:Fallback>
                  <p:oleObj r:id="rId5" imgW="139639" imgH="39352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 y="1842"/>
                          <a:ext cx="9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2" name="Object 6"/>
            <p:cNvGraphicFramePr>
              <a:graphicFrameLocks noChangeAspect="1"/>
            </p:cNvGraphicFramePr>
            <p:nvPr/>
          </p:nvGraphicFramePr>
          <p:xfrm>
            <a:off x="1112" y="1842"/>
            <a:ext cx="90" cy="246"/>
          </p:xfrm>
          <a:graphic>
            <a:graphicData uri="http://schemas.openxmlformats.org/presentationml/2006/ole">
              <mc:AlternateContent xmlns:mc="http://schemas.openxmlformats.org/markup-compatibility/2006">
                <mc:Choice xmlns:v="urn:schemas-microsoft-com:vml" Requires="v">
                  <p:oleObj spid="_x0000_s173058" r:id="rId7" imgW="139639" imgH="393529" progId="Equation.DSMT4">
                    <p:embed/>
                  </p:oleObj>
                </mc:Choice>
                <mc:Fallback>
                  <p:oleObj r:id="rId7" imgW="139639" imgH="393529"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2" y="1842"/>
                          <a:ext cx="9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420" name="Rectangle 44"/>
            <p:cNvSpPr>
              <a:spLocks noChangeArrowheads="1"/>
            </p:cNvSpPr>
            <p:nvPr/>
          </p:nvSpPr>
          <p:spPr bwMode="auto">
            <a:xfrm>
              <a:off x="1299" y="1828"/>
              <a:ext cx="266"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419" name="Rectangle 43"/>
            <p:cNvSpPr>
              <a:spLocks noChangeArrowheads="1"/>
            </p:cNvSpPr>
            <p:nvPr/>
          </p:nvSpPr>
          <p:spPr bwMode="auto">
            <a:xfrm>
              <a:off x="1034" y="1828"/>
              <a:ext cx="265"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400" b="0">
                <a:latin typeface="Arial" charset="0"/>
              </a:endParaRPr>
            </a:p>
          </p:txBody>
        </p:sp>
        <p:sp>
          <p:nvSpPr>
            <p:cNvPr id="101418" name="Rectangle 42"/>
            <p:cNvSpPr>
              <a:spLocks noChangeArrowheads="1"/>
            </p:cNvSpPr>
            <p:nvPr/>
          </p:nvSpPr>
          <p:spPr bwMode="auto">
            <a:xfrm>
              <a:off x="768" y="1828"/>
              <a:ext cx="266"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400" b="0">
                <a:latin typeface="Arial" charset="0"/>
              </a:endParaRPr>
            </a:p>
          </p:txBody>
        </p:sp>
        <p:sp>
          <p:nvSpPr>
            <p:cNvPr id="101417" name="Rectangle 41"/>
            <p:cNvSpPr>
              <a:spLocks noChangeArrowheads="1"/>
            </p:cNvSpPr>
            <p:nvPr/>
          </p:nvSpPr>
          <p:spPr bwMode="auto">
            <a:xfrm>
              <a:off x="502" y="1828"/>
              <a:ext cx="266"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3</a:t>
              </a:r>
              <a:endParaRPr lang="en-US" altLang="zh-CN" sz="1400" b="0">
                <a:latin typeface="Arial" charset="0"/>
              </a:endParaRPr>
            </a:p>
          </p:txBody>
        </p:sp>
        <p:sp>
          <p:nvSpPr>
            <p:cNvPr id="101416" name="Rectangle 40"/>
            <p:cNvSpPr>
              <a:spLocks noChangeArrowheads="1"/>
            </p:cNvSpPr>
            <p:nvPr/>
          </p:nvSpPr>
          <p:spPr bwMode="auto">
            <a:xfrm>
              <a:off x="1299" y="1571"/>
              <a:ext cx="26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8</a:t>
              </a:r>
            </a:p>
          </p:txBody>
        </p:sp>
        <p:sp>
          <p:nvSpPr>
            <p:cNvPr id="101415" name="Rectangle 39"/>
            <p:cNvSpPr>
              <a:spLocks noChangeArrowheads="1"/>
            </p:cNvSpPr>
            <p:nvPr/>
          </p:nvSpPr>
          <p:spPr bwMode="auto">
            <a:xfrm>
              <a:off x="1034" y="1571"/>
              <a:ext cx="2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414" name="Rectangle 38"/>
            <p:cNvSpPr>
              <a:spLocks noChangeArrowheads="1"/>
            </p:cNvSpPr>
            <p:nvPr/>
          </p:nvSpPr>
          <p:spPr bwMode="auto">
            <a:xfrm>
              <a:off x="768" y="1571"/>
              <a:ext cx="26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5</a:t>
              </a:r>
            </a:p>
          </p:txBody>
        </p:sp>
        <p:sp>
          <p:nvSpPr>
            <p:cNvPr id="101413" name="Rectangle 37"/>
            <p:cNvSpPr>
              <a:spLocks noChangeArrowheads="1"/>
            </p:cNvSpPr>
            <p:nvPr/>
          </p:nvSpPr>
          <p:spPr bwMode="auto">
            <a:xfrm>
              <a:off x="502" y="1571"/>
              <a:ext cx="26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2</a:t>
              </a:r>
              <a:endParaRPr lang="en-US" altLang="zh-CN" sz="1400" b="0">
                <a:latin typeface="Arial" charset="0"/>
              </a:endParaRPr>
            </a:p>
          </p:txBody>
        </p:sp>
        <p:sp>
          <p:nvSpPr>
            <p:cNvPr id="101412" name="Rectangle 36"/>
            <p:cNvSpPr>
              <a:spLocks noChangeArrowheads="1"/>
            </p:cNvSpPr>
            <p:nvPr/>
          </p:nvSpPr>
          <p:spPr bwMode="auto">
            <a:xfrm>
              <a:off x="1299" y="1239"/>
              <a:ext cx="266"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3</a:t>
              </a:r>
            </a:p>
          </p:txBody>
        </p:sp>
        <p:sp>
          <p:nvSpPr>
            <p:cNvPr id="101411" name="Rectangle 35"/>
            <p:cNvSpPr>
              <a:spLocks noChangeArrowheads="1"/>
            </p:cNvSpPr>
            <p:nvPr/>
          </p:nvSpPr>
          <p:spPr bwMode="auto">
            <a:xfrm>
              <a:off x="1034" y="1239"/>
              <a:ext cx="265"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400" b="0">
                <a:latin typeface="Arial" charset="0"/>
              </a:endParaRPr>
            </a:p>
          </p:txBody>
        </p:sp>
        <p:sp>
          <p:nvSpPr>
            <p:cNvPr id="101410" name="Rectangle 34"/>
            <p:cNvSpPr>
              <a:spLocks noChangeArrowheads="1"/>
            </p:cNvSpPr>
            <p:nvPr/>
          </p:nvSpPr>
          <p:spPr bwMode="auto">
            <a:xfrm>
              <a:off x="768" y="1239"/>
              <a:ext cx="266"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409" name="Rectangle 33"/>
            <p:cNvSpPr>
              <a:spLocks noChangeArrowheads="1"/>
            </p:cNvSpPr>
            <p:nvPr/>
          </p:nvSpPr>
          <p:spPr bwMode="auto">
            <a:xfrm>
              <a:off x="502" y="1239"/>
              <a:ext cx="266"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1</a:t>
              </a:r>
              <a:endParaRPr lang="en-US" altLang="zh-CN" sz="1400" b="0">
                <a:latin typeface="Arial" charset="0"/>
              </a:endParaRPr>
            </a:p>
          </p:txBody>
        </p:sp>
        <p:sp>
          <p:nvSpPr>
            <p:cNvPr id="101408" name="Rectangle 32"/>
            <p:cNvSpPr>
              <a:spLocks noChangeArrowheads="1"/>
            </p:cNvSpPr>
            <p:nvPr/>
          </p:nvSpPr>
          <p:spPr bwMode="auto">
            <a:xfrm>
              <a:off x="1299" y="981"/>
              <a:ext cx="266"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3</a:t>
              </a:r>
              <a:endParaRPr lang="en-US" altLang="zh-CN" sz="1400" b="0">
                <a:latin typeface="Arial" charset="0"/>
              </a:endParaRPr>
            </a:p>
          </p:txBody>
        </p:sp>
        <p:sp>
          <p:nvSpPr>
            <p:cNvPr id="101407" name="Rectangle 31"/>
            <p:cNvSpPr>
              <a:spLocks noChangeArrowheads="1"/>
            </p:cNvSpPr>
            <p:nvPr/>
          </p:nvSpPr>
          <p:spPr bwMode="auto">
            <a:xfrm>
              <a:off x="1034" y="981"/>
              <a:ext cx="265"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2</a:t>
              </a:r>
              <a:endParaRPr lang="en-US" altLang="zh-CN" sz="1400" b="0">
                <a:latin typeface="Arial" charset="0"/>
              </a:endParaRPr>
            </a:p>
          </p:txBody>
        </p:sp>
        <p:sp>
          <p:nvSpPr>
            <p:cNvPr id="101406" name="Rectangle 30"/>
            <p:cNvSpPr>
              <a:spLocks noChangeArrowheads="1"/>
            </p:cNvSpPr>
            <p:nvPr/>
          </p:nvSpPr>
          <p:spPr bwMode="auto">
            <a:xfrm>
              <a:off x="768" y="981"/>
              <a:ext cx="266"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1</a:t>
              </a:r>
              <a:endParaRPr lang="en-US" altLang="zh-CN" sz="1400" b="0">
                <a:latin typeface="Arial" charset="0"/>
              </a:endParaRPr>
            </a:p>
          </p:txBody>
        </p:sp>
        <p:sp>
          <p:nvSpPr>
            <p:cNvPr id="101405" name="Rectangle 29"/>
            <p:cNvSpPr>
              <a:spLocks noChangeArrowheads="1"/>
            </p:cNvSpPr>
            <p:nvPr/>
          </p:nvSpPr>
          <p:spPr bwMode="auto">
            <a:xfrm>
              <a:off x="502" y="981"/>
              <a:ext cx="266"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B</a:t>
              </a:r>
              <a:r>
                <a:rPr lang="en-US" altLang="zh-CN" sz="1400" b="0" baseline="-30000">
                  <a:latin typeface="Arial" charset="0"/>
                </a:rPr>
                <a:t>1</a:t>
              </a:r>
              <a:endParaRPr lang="en-US" altLang="zh-CN" sz="1400" b="0">
                <a:latin typeface="Arial" charset="0"/>
              </a:endParaRPr>
            </a:p>
          </p:txBody>
        </p:sp>
        <p:sp>
          <p:nvSpPr>
            <p:cNvPr id="101421" name="Line 45"/>
            <p:cNvSpPr>
              <a:spLocks noChangeShapeType="1"/>
            </p:cNvSpPr>
            <p:nvPr/>
          </p:nvSpPr>
          <p:spPr bwMode="auto">
            <a:xfrm>
              <a:off x="502" y="981"/>
              <a:ext cx="106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22" name="Line 46"/>
            <p:cNvSpPr>
              <a:spLocks noChangeShapeType="1"/>
            </p:cNvSpPr>
            <p:nvPr/>
          </p:nvSpPr>
          <p:spPr bwMode="auto">
            <a:xfrm>
              <a:off x="502" y="2160"/>
              <a:ext cx="106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23" name="Line 47"/>
            <p:cNvSpPr>
              <a:spLocks noChangeShapeType="1"/>
            </p:cNvSpPr>
            <p:nvPr/>
          </p:nvSpPr>
          <p:spPr bwMode="auto">
            <a:xfrm>
              <a:off x="502"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24" name="Line 48"/>
            <p:cNvSpPr>
              <a:spLocks noChangeShapeType="1"/>
            </p:cNvSpPr>
            <p:nvPr/>
          </p:nvSpPr>
          <p:spPr bwMode="auto">
            <a:xfrm>
              <a:off x="1565"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27" name="Line 51"/>
            <p:cNvSpPr>
              <a:spLocks noChangeShapeType="1"/>
            </p:cNvSpPr>
            <p:nvPr/>
          </p:nvSpPr>
          <p:spPr bwMode="auto">
            <a:xfrm>
              <a:off x="502" y="1239"/>
              <a:ext cx="106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29" name="Line 53"/>
            <p:cNvSpPr>
              <a:spLocks noChangeShapeType="1"/>
            </p:cNvSpPr>
            <p:nvPr/>
          </p:nvSpPr>
          <p:spPr bwMode="auto">
            <a:xfrm>
              <a:off x="768"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32" name="Line 56"/>
            <p:cNvSpPr>
              <a:spLocks noChangeShapeType="1"/>
            </p:cNvSpPr>
            <p:nvPr/>
          </p:nvSpPr>
          <p:spPr bwMode="auto">
            <a:xfrm>
              <a:off x="1034"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35" name="Line 59"/>
            <p:cNvSpPr>
              <a:spLocks noChangeShapeType="1"/>
            </p:cNvSpPr>
            <p:nvPr/>
          </p:nvSpPr>
          <p:spPr bwMode="auto">
            <a:xfrm>
              <a:off x="1299"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39" name="Line 63"/>
            <p:cNvSpPr>
              <a:spLocks noChangeShapeType="1"/>
            </p:cNvSpPr>
            <p:nvPr/>
          </p:nvSpPr>
          <p:spPr bwMode="auto">
            <a:xfrm>
              <a:off x="502" y="1571"/>
              <a:ext cx="106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457" name="Line 81"/>
            <p:cNvSpPr>
              <a:spLocks noChangeShapeType="1"/>
            </p:cNvSpPr>
            <p:nvPr/>
          </p:nvSpPr>
          <p:spPr bwMode="auto">
            <a:xfrm>
              <a:off x="502" y="1828"/>
              <a:ext cx="106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1730" name="Group 354"/>
          <p:cNvGrpSpPr>
            <a:grpSpLocks/>
          </p:cNvGrpSpPr>
          <p:nvPr/>
        </p:nvGrpSpPr>
        <p:grpSpPr bwMode="auto">
          <a:xfrm>
            <a:off x="2916238" y="1557338"/>
            <a:ext cx="1727200" cy="1871662"/>
            <a:chOff x="1837" y="981"/>
            <a:chExt cx="1088" cy="1179"/>
          </a:xfrm>
        </p:grpSpPr>
        <p:sp>
          <p:nvSpPr>
            <p:cNvPr id="101523" name="Rectangle 147"/>
            <p:cNvSpPr>
              <a:spLocks noChangeArrowheads="1"/>
            </p:cNvSpPr>
            <p:nvPr/>
          </p:nvSpPr>
          <p:spPr bwMode="auto">
            <a:xfrm>
              <a:off x="2653" y="1851"/>
              <a:ext cx="272"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522" name="Rectangle 146"/>
            <p:cNvSpPr>
              <a:spLocks noChangeArrowheads="1"/>
            </p:cNvSpPr>
            <p:nvPr/>
          </p:nvSpPr>
          <p:spPr bwMode="auto">
            <a:xfrm>
              <a:off x="2381" y="1851"/>
              <a:ext cx="272"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521" name="Rectangle 145"/>
            <p:cNvSpPr>
              <a:spLocks noChangeArrowheads="1"/>
            </p:cNvSpPr>
            <p:nvPr/>
          </p:nvSpPr>
          <p:spPr bwMode="auto">
            <a:xfrm>
              <a:off x="2109" y="1851"/>
              <a:ext cx="272"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520" name="Rectangle 144"/>
            <p:cNvSpPr>
              <a:spLocks noChangeArrowheads="1"/>
            </p:cNvSpPr>
            <p:nvPr/>
          </p:nvSpPr>
          <p:spPr bwMode="auto">
            <a:xfrm>
              <a:off x="1837" y="1851"/>
              <a:ext cx="272"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6</a:t>
              </a:r>
              <a:endParaRPr lang="en-US" altLang="zh-CN" sz="1400" b="0">
                <a:latin typeface="Arial" charset="0"/>
              </a:endParaRPr>
            </a:p>
          </p:txBody>
        </p:sp>
        <p:sp>
          <p:nvSpPr>
            <p:cNvPr id="101519" name="Rectangle 143"/>
            <p:cNvSpPr>
              <a:spLocks noChangeArrowheads="1"/>
            </p:cNvSpPr>
            <p:nvPr/>
          </p:nvSpPr>
          <p:spPr bwMode="auto">
            <a:xfrm>
              <a:off x="2653" y="1565"/>
              <a:ext cx="2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518" name="Rectangle 142"/>
            <p:cNvSpPr>
              <a:spLocks noChangeArrowheads="1"/>
            </p:cNvSpPr>
            <p:nvPr/>
          </p:nvSpPr>
          <p:spPr bwMode="auto">
            <a:xfrm>
              <a:off x="2381" y="1565"/>
              <a:ext cx="2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517" name="Rectangle 141"/>
            <p:cNvSpPr>
              <a:spLocks noChangeArrowheads="1"/>
            </p:cNvSpPr>
            <p:nvPr/>
          </p:nvSpPr>
          <p:spPr bwMode="auto">
            <a:xfrm>
              <a:off x="2109" y="1565"/>
              <a:ext cx="2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516" name="Rectangle 140"/>
            <p:cNvSpPr>
              <a:spLocks noChangeArrowheads="1"/>
            </p:cNvSpPr>
            <p:nvPr/>
          </p:nvSpPr>
          <p:spPr bwMode="auto">
            <a:xfrm>
              <a:off x="1837" y="1565"/>
              <a:ext cx="2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5</a:t>
              </a:r>
              <a:endParaRPr lang="en-US" altLang="zh-CN" sz="1400" b="0">
                <a:latin typeface="Arial" charset="0"/>
              </a:endParaRPr>
            </a:p>
          </p:txBody>
        </p:sp>
        <p:sp>
          <p:nvSpPr>
            <p:cNvPr id="101515" name="Rectangle 139"/>
            <p:cNvSpPr>
              <a:spLocks noChangeArrowheads="1"/>
            </p:cNvSpPr>
            <p:nvPr/>
          </p:nvSpPr>
          <p:spPr bwMode="auto">
            <a:xfrm>
              <a:off x="2653" y="1267"/>
              <a:ext cx="2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514" name="Rectangle 138"/>
            <p:cNvSpPr>
              <a:spLocks noChangeArrowheads="1"/>
            </p:cNvSpPr>
            <p:nvPr/>
          </p:nvSpPr>
          <p:spPr bwMode="auto">
            <a:xfrm>
              <a:off x="2381" y="1267"/>
              <a:ext cx="2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513" name="Rectangle 137"/>
            <p:cNvSpPr>
              <a:spLocks noChangeArrowheads="1"/>
            </p:cNvSpPr>
            <p:nvPr/>
          </p:nvSpPr>
          <p:spPr bwMode="auto">
            <a:xfrm>
              <a:off x="2109" y="1267"/>
              <a:ext cx="2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512" name="Rectangle 136"/>
            <p:cNvSpPr>
              <a:spLocks noChangeArrowheads="1"/>
            </p:cNvSpPr>
            <p:nvPr/>
          </p:nvSpPr>
          <p:spPr bwMode="auto">
            <a:xfrm>
              <a:off x="1837" y="1267"/>
              <a:ext cx="27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4</a:t>
              </a:r>
              <a:endParaRPr lang="en-US" altLang="zh-CN" sz="1400" b="0">
                <a:latin typeface="Arial" charset="0"/>
              </a:endParaRPr>
            </a:p>
          </p:txBody>
        </p:sp>
        <p:sp>
          <p:nvSpPr>
            <p:cNvPr id="101511" name="Rectangle 135"/>
            <p:cNvSpPr>
              <a:spLocks noChangeArrowheads="1"/>
            </p:cNvSpPr>
            <p:nvPr/>
          </p:nvSpPr>
          <p:spPr bwMode="auto">
            <a:xfrm>
              <a:off x="2653" y="981"/>
              <a:ext cx="2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6</a:t>
              </a:r>
              <a:endParaRPr lang="en-US" altLang="zh-CN" sz="1400" b="0">
                <a:latin typeface="Arial" charset="0"/>
              </a:endParaRPr>
            </a:p>
          </p:txBody>
        </p:sp>
        <p:sp>
          <p:nvSpPr>
            <p:cNvPr id="101510" name="Rectangle 134"/>
            <p:cNvSpPr>
              <a:spLocks noChangeArrowheads="1"/>
            </p:cNvSpPr>
            <p:nvPr/>
          </p:nvSpPr>
          <p:spPr bwMode="auto">
            <a:xfrm>
              <a:off x="2381" y="981"/>
              <a:ext cx="2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5</a:t>
              </a:r>
              <a:endParaRPr lang="en-US" altLang="zh-CN" sz="1400" b="0">
                <a:latin typeface="Arial" charset="0"/>
              </a:endParaRPr>
            </a:p>
          </p:txBody>
        </p:sp>
        <p:sp>
          <p:nvSpPr>
            <p:cNvPr id="101509" name="Rectangle 133"/>
            <p:cNvSpPr>
              <a:spLocks noChangeArrowheads="1"/>
            </p:cNvSpPr>
            <p:nvPr/>
          </p:nvSpPr>
          <p:spPr bwMode="auto">
            <a:xfrm>
              <a:off x="2109" y="981"/>
              <a:ext cx="2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4</a:t>
              </a:r>
              <a:endParaRPr lang="en-US" altLang="zh-CN" sz="1400" b="0">
                <a:latin typeface="Arial" charset="0"/>
              </a:endParaRPr>
            </a:p>
          </p:txBody>
        </p:sp>
        <p:sp>
          <p:nvSpPr>
            <p:cNvPr id="101508" name="Rectangle 132"/>
            <p:cNvSpPr>
              <a:spLocks noChangeArrowheads="1"/>
            </p:cNvSpPr>
            <p:nvPr/>
          </p:nvSpPr>
          <p:spPr bwMode="auto">
            <a:xfrm>
              <a:off x="1837" y="981"/>
              <a:ext cx="2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B</a:t>
              </a:r>
              <a:r>
                <a:rPr lang="en-US" altLang="zh-CN" sz="1400" b="0" baseline="-30000">
                  <a:latin typeface="Arial" charset="0"/>
                </a:rPr>
                <a:t>2</a:t>
              </a:r>
              <a:endParaRPr lang="en-US" altLang="zh-CN" sz="1400" b="0">
                <a:latin typeface="Arial" charset="0"/>
              </a:endParaRPr>
            </a:p>
          </p:txBody>
        </p:sp>
        <p:sp>
          <p:nvSpPr>
            <p:cNvPr id="101524" name="Line 148"/>
            <p:cNvSpPr>
              <a:spLocks noChangeShapeType="1"/>
            </p:cNvSpPr>
            <p:nvPr/>
          </p:nvSpPr>
          <p:spPr bwMode="auto">
            <a:xfrm>
              <a:off x="1837" y="981"/>
              <a:ext cx="1088"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525" name="Line 149"/>
            <p:cNvSpPr>
              <a:spLocks noChangeShapeType="1"/>
            </p:cNvSpPr>
            <p:nvPr/>
          </p:nvSpPr>
          <p:spPr bwMode="auto">
            <a:xfrm>
              <a:off x="1837" y="2160"/>
              <a:ext cx="1088"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526" name="Line 150"/>
            <p:cNvSpPr>
              <a:spLocks noChangeShapeType="1"/>
            </p:cNvSpPr>
            <p:nvPr/>
          </p:nvSpPr>
          <p:spPr bwMode="auto">
            <a:xfrm>
              <a:off x="1837"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527" name="Line 151"/>
            <p:cNvSpPr>
              <a:spLocks noChangeShapeType="1"/>
            </p:cNvSpPr>
            <p:nvPr/>
          </p:nvSpPr>
          <p:spPr bwMode="auto">
            <a:xfrm>
              <a:off x="2925"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530" name="Line 154"/>
            <p:cNvSpPr>
              <a:spLocks noChangeShapeType="1"/>
            </p:cNvSpPr>
            <p:nvPr/>
          </p:nvSpPr>
          <p:spPr bwMode="auto">
            <a:xfrm>
              <a:off x="1837" y="1267"/>
              <a:ext cx="1088"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532" name="Line 156"/>
            <p:cNvSpPr>
              <a:spLocks noChangeShapeType="1"/>
            </p:cNvSpPr>
            <p:nvPr/>
          </p:nvSpPr>
          <p:spPr bwMode="auto">
            <a:xfrm>
              <a:off x="2109"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535" name="Line 159"/>
            <p:cNvSpPr>
              <a:spLocks noChangeShapeType="1"/>
            </p:cNvSpPr>
            <p:nvPr/>
          </p:nvSpPr>
          <p:spPr bwMode="auto">
            <a:xfrm>
              <a:off x="2381"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538" name="Line 162"/>
            <p:cNvSpPr>
              <a:spLocks noChangeShapeType="1"/>
            </p:cNvSpPr>
            <p:nvPr/>
          </p:nvSpPr>
          <p:spPr bwMode="auto">
            <a:xfrm>
              <a:off x="2653"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542" name="Line 166"/>
            <p:cNvSpPr>
              <a:spLocks noChangeShapeType="1"/>
            </p:cNvSpPr>
            <p:nvPr/>
          </p:nvSpPr>
          <p:spPr bwMode="auto">
            <a:xfrm>
              <a:off x="1837" y="1565"/>
              <a:ext cx="1088"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560" name="Line 184"/>
            <p:cNvSpPr>
              <a:spLocks noChangeShapeType="1"/>
            </p:cNvSpPr>
            <p:nvPr/>
          </p:nvSpPr>
          <p:spPr bwMode="auto">
            <a:xfrm>
              <a:off x="1837" y="1851"/>
              <a:ext cx="1088"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1605" name="Rectangle 229"/>
          <p:cNvSpPr>
            <a:spLocks noChangeArrowheads="1"/>
          </p:cNvSpPr>
          <p:nvPr/>
        </p:nvSpPr>
        <p:spPr bwMode="auto">
          <a:xfrm>
            <a:off x="3908425" y="2501900"/>
            <a:ext cx="3317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1610" name="Rectangle 234"/>
          <p:cNvSpPr>
            <a:spLocks noChangeArrowheads="1"/>
          </p:cNvSpPr>
          <p:nvPr/>
        </p:nvSpPr>
        <p:spPr bwMode="auto">
          <a:xfrm>
            <a:off x="3908425" y="2501900"/>
            <a:ext cx="3317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1612" name="Rectangle 236"/>
          <p:cNvSpPr>
            <a:spLocks noChangeArrowheads="1"/>
          </p:cNvSpPr>
          <p:nvPr/>
        </p:nvSpPr>
        <p:spPr bwMode="auto">
          <a:xfrm>
            <a:off x="3908425" y="2501900"/>
            <a:ext cx="3317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1731" name="Group 355"/>
          <p:cNvGrpSpPr>
            <a:grpSpLocks/>
          </p:cNvGrpSpPr>
          <p:nvPr/>
        </p:nvGrpSpPr>
        <p:grpSpPr bwMode="auto">
          <a:xfrm>
            <a:off x="5364163" y="1557338"/>
            <a:ext cx="1728787" cy="1871662"/>
            <a:chOff x="3379" y="981"/>
            <a:chExt cx="1089" cy="1179"/>
          </a:xfrm>
        </p:grpSpPr>
        <p:graphicFrame>
          <p:nvGraphicFramePr>
            <p:cNvPr id="101595" name="Object 219"/>
            <p:cNvGraphicFramePr>
              <a:graphicFrameLocks noChangeAspect="1"/>
            </p:cNvGraphicFramePr>
            <p:nvPr/>
          </p:nvGraphicFramePr>
          <p:xfrm>
            <a:off x="3742" y="1551"/>
            <a:ext cx="90" cy="246"/>
          </p:xfrm>
          <a:graphic>
            <a:graphicData uri="http://schemas.openxmlformats.org/presentationml/2006/ole">
              <mc:AlternateContent xmlns:mc="http://schemas.openxmlformats.org/markup-compatibility/2006">
                <mc:Choice xmlns:v="urn:schemas-microsoft-com:vml" Requires="v">
                  <p:oleObj spid="_x0000_s173059" r:id="rId9" imgW="139639" imgH="393529" progId="Equation.DSMT4">
                    <p:embed/>
                  </p:oleObj>
                </mc:Choice>
                <mc:Fallback>
                  <p:oleObj r:id="rId9" imgW="139639" imgH="393529" progId="Equation.DSMT4">
                    <p:embed/>
                    <p:pic>
                      <p:nvPicPr>
                        <p:cNvPr id="0" name="Object 2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2" y="1551"/>
                          <a:ext cx="9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594" name="Object 218"/>
            <p:cNvGraphicFramePr>
              <a:graphicFrameLocks noChangeAspect="1"/>
            </p:cNvGraphicFramePr>
            <p:nvPr/>
          </p:nvGraphicFramePr>
          <p:xfrm>
            <a:off x="3742" y="1888"/>
            <a:ext cx="96" cy="246"/>
          </p:xfrm>
          <a:graphic>
            <a:graphicData uri="http://schemas.openxmlformats.org/presentationml/2006/ole">
              <mc:AlternateContent xmlns:mc="http://schemas.openxmlformats.org/markup-compatibility/2006">
                <mc:Choice xmlns:v="urn:schemas-microsoft-com:vml" Requires="v">
                  <p:oleObj spid="_x0000_s173060" r:id="rId10" imgW="152334" imgH="393529" progId="Equation.DSMT4">
                    <p:embed/>
                  </p:oleObj>
                </mc:Choice>
                <mc:Fallback>
                  <p:oleObj r:id="rId10" imgW="152334" imgH="393529" progId="Equation.DSMT4">
                    <p:embed/>
                    <p:pic>
                      <p:nvPicPr>
                        <p:cNvPr id="0" name="Object 2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2" y="1888"/>
                          <a:ext cx="9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593" name="Object 217"/>
            <p:cNvGraphicFramePr>
              <a:graphicFrameLocks noChangeAspect="1"/>
            </p:cNvGraphicFramePr>
            <p:nvPr/>
          </p:nvGraphicFramePr>
          <p:xfrm>
            <a:off x="4014" y="1888"/>
            <a:ext cx="96" cy="246"/>
          </p:xfrm>
          <a:graphic>
            <a:graphicData uri="http://schemas.openxmlformats.org/presentationml/2006/ole">
              <mc:AlternateContent xmlns:mc="http://schemas.openxmlformats.org/markup-compatibility/2006">
                <mc:Choice xmlns:v="urn:schemas-microsoft-com:vml" Requires="v">
                  <p:oleObj spid="_x0000_s173061" r:id="rId12" imgW="152334" imgH="393529" progId="Equation.DSMT4">
                    <p:embed/>
                  </p:oleObj>
                </mc:Choice>
                <mc:Fallback>
                  <p:oleObj r:id="rId12" imgW="152334" imgH="393529" progId="Equation.DSMT4">
                    <p:embed/>
                    <p:pic>
                      <p:nvPicPr>
                        <p:cNvPr id="0" name="Object 2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14" y="1888"/>
                          <a:ext cx="9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631" name="Rectangle 255"/>
            <p:cNvSpPr>
              <a:spLocks noChangeArrowheads="1"/>
            </p:cNvSpPr>
            <p:nvPr/>
          </p:nvSpPr>
          <p:spPr bwMode="auto">
            <a:xfrm>
              <a:off x="4196" y="1831"/>
              <a:ext cx="27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630" name="Rectangle 254"/>
            <p:cNvSpPr>
              <a:spLocks noChangeArrowheads="1"/>
            </p:cNvSpPr>
            <p:nvPr/>
          </p:nvSpPr>
          <p:spPr bwMode="auto">
            <a:xfrm>
              <a:off x="3924" y="1831"/>
              <a:ext cx="27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400" b="0">
                <a:latin typeface="Arial" charset="0"/>
              </a:endParaRPr>
            </a:p>
          </p:txBody>
        </p:sp>
        <p:sp>
          <p:nvSpPr>
            <p:cNvPr id="101629" name="Rectangle 253"/>
            <p:cNvSpPr>
              <a:spLocks noChangeArrowheads="1"/>
            </p:cNvSpPr>
            <p:nvPr/>
          </p:nvSpPr>
          <p:spPr bwMode="auto">
            <a:xfrm>
              <a:off x="3651" y="1831"/>
              <a:ext cx="273"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400" b="0">
                <a:latin typeface="Arial" charset="0"/>
              </a:endParaRPr>
            </a:p>
          </p:txBody>
        </p:sp>
        <p:sp>
          <p:nvSpPr>
            <p:cNvPr id="101628" name="Rectangle 252"/>
            <p:cNvSpPr>
              <a:spLocks noChangeArrowheads="1"/>
            </p:cNvSpPr>
            <p:nvPr/>
          </p:nvSpPr>
          <p:spPr bwMode="auto">
            <a:xfrm>
              <a:off x="3379" y="1831"/>
              <a:ext cx="27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9</a:t>
              </a:r>
              <a:endParaRPr lang="en-US" altLang="zh-CN" sz="1400" b="0">
                <a:latin typeface="Arial" charset="0"/>
              </a:endParaRPr>
            </a:p>
          </p:txBody>
        </p:sp>
        <p:sp>
          <p:nvSpPr>
            <p:cNvPr id="101627" name="Rectangle 251"/>
            <p:cNvSpPr>
              <a:spLocks noChangeArrowheads="1"/>
            </p:cNvSpPr>
            <p:nvPr/>
          </p:nvSpPr>
          <p:spPr bwMode="auto">
            <a:xfrm>
              <a:off x="4196" y="1502"/>
              <a:ext cx="27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2</a:t>
              </a:r>
            </a:p>
          </p:txBody>
        </p:sp>
        <p:sp>
          <p:nvSpPr>
            <p:cNvPr id="101626" name="Rectangle 250"/>
            <p:cNvSpPr>
              <a:spLocks noChangeArrowheads="1"/>
            </p:cNvSpPr>
            <p:nvPr/>
          </p:nvSpPr>
          <p:spPr bwMode="auto">
            <a:xfrm>
              <a:off x="3924" y="1502"/>
              <a:ext cx="27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625" name="Rectangle 249"/>
            <p:cNvSpPr>
              <a:spLocks noChangeArrowheads="1"/>
            </p:cNvSpPr>
            <p:nvPr/>
          </p:nvSpPr>
          <p:spPr bwMode="auto">
            <a:xfrm>
              <a:off x="3651" y="1502"/>
              <a:ext cx="273"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400" b="0">
                <a:latin typeface="Arial" charset="0"/>
              </a:endParaRPr>
            </a:p>
          </p:txBody>
        </p:sp>
        <p:sp>
          <p:nvSpPr>
            <p:cNvPr id="101624" name="Rectangle 248"/>
            <p:cNvSpPr>
              <a:spLocks noChangeArrowheads="1"/>
            </p:cNvSpPr>
            <p:nvPr/>
          </p:nvSpPr>
          <p:spPr bwMode="auto">
            <a:xfrm>
              <a:off x="3379" y="1502"/>
              <a:ext cx="27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8</a:t>
              </a:r>
              <a:endParaRPr lang="en-US" altLang="zh-CN" sz="1400" b="0">
                <a:latin typeface="Arial" charset="0"/>
              </a:endParaRPr>
            </a:p>
          </p:txBody>
        </p:sp>
        <p:sp>
          <p:nvSpPr>
            <p:cNvPr id="101623" name="Rectangle 247"/>
            <p:cNvSpPr>
              <a:spLocks noChangeArrowheads="1"/>
            </p:cNvSpPr>
            <p:nvPr/>
          </p:nvSpPr>
          <p:spPr bwMode="auto">
            <a:xfrm>
              <a:off x="4196" y="1236"/>
              <a:ext cx="27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7</a:t>
              </a:r>
            </a:p>
          </p:txBody>
        </p:sp>
        <p:sp>
          <p:nvSpPr>
            <p:cNvPr id="101622" name="Rectangle 246"/>
            <p:cNvSpPr>
              <a:spLocks noChangeArrowheads="1"/>
            </p:cNvSpPr>
            <p:nvPr/>
          </p:nvSpPr>
          <p:spPr bwMode="auto">
            <a:xfrm>
              <a:off x="3924" y="1236"/>
              <a:ext cx="27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5</a:t>
              </a:r>
            </a:p>
          </p:txBody>
        </p:sp>
        <p:sp>
          <p:nvSpPr>
            <p:cNvPr id="101621" name="Rectangle 245"/>
            <p:cNvSpPr>
              <a:spLocks noChangeArrowheads="1"/>
            </p:cNvSpPr>
            <p:nvPr/>
          </p:nvSpPr>
          <p:spPr bwMode="auto">
            <a:xfrm>
              <a:off x="3651" y="1236"/>
              <a:ext cx="273"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a:latin typeface="Arial" charset="0"/>
                </a:rPr>
                <a:t>1</a:t>
              </a:r>
            </a:p>
          </p:txBody>
        </p:sp>
        <p:sp>
          <p:nvSpPr>
            <p:cNvPr id="101620" name="Rectangle 244"/>
            <p:cNvSpPr>
              <a:spLocks noChangeArrowheads="1"/>
            </p:cNvSpPr>
            <p:nvPr/>
          </p:nvSpPr>
          <p:spPr bwMode="auto">
            <a:xfrm>
              <a:off x="3379" y="1236"/>
              <a:ext cx="27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7</a:t>
              </a:r>
              <a:endParaRPr lang="en-US" altLang="zh-CN" sz="1400" b="0">
                <a:latin typeface="Arial" charset="0"/>
              </a:endParaRPr>
            </a:p>
          </p:txBody>
        </p:sp>
        <p:sp>
          <p:nvSpPr>
            <p:cNvPr id="101619" name="Rectangle 243"/>
            <p:cNvSpPr>
              <a:spLocks noChangeArrowheads="1"/>
            </p:cNvSpPr>
            <p:nvPr/>
          </p:nvSpPr>
          <p:spPr bwMode="auto">
            <a:xfrm>
              <a:off x="4196" y="981"/>
              <a:ext cx="272"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9</a:t>
              </a:r>
              <a:endParaRPr lang="en-US" altLang="zh-CN" sz="1400" b="0">
                <a:latin typeface="Arial" charset="0"/>
              </a:endParaRPr>
            </a:p>
          </p:txBody>
        </p:sp>
        <p:sp>
          <p:nvSpPr>
            <p:cNvPr id="101618" name="Rectangle 242"/>
            <p:cNvSpPr>
              <a:spLocks noChangeArrowheads="1"/>
            </p:cNvSpPr>
            <p:nvPr/>
          </p:nvSpPr>
          <p:spPr bwMode="auto">
            <a:xfrm>
              <a:off x="3924" y="981"/>
              <a:ext cx="272"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8</a:t>
              </a:r>
              <a:endParaRPr lang="en-US" altLang="zh-CN" sz="1400" b="0">
                <a:latin typeface="Arial" charset="0"/>
              </a:endParaRPr>
            </a:p>
          </p:txBody>
        </p:sp>
        <p:sp>
          <p:nvSpPr>
            <p:cNvPr id="101617" name="Rectangle 241"/>
            <p:cNvSpPr>
              <a:spLocks noChangeArrowheads="1"/>
            </p:cNvSpPr>
            <p:nvPr/>
          </p:nvSpPr>
          <p:spPr bwMode="auto">
            <a:xfrm>
              <a:off x="3651" y="981"/>
              <a:ext cx="273"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C</a:t>
              </a:r>
              <a:r>
                <a:rPr lang="en-US" altLang="zh-CN" sz="1400" b="0" baseline="-30000">
                  <a:latin typeface="Arial" charset="0"/>
                </a:rPr>
                <a:t>7</a:t>
              </a:r>
              <a:endParaRPr lang="en-US" altLang="zh-CN" sz="1400" b="0">
                <a:latin typeface="Arial" charset="0"/>
              </a:endParaRPr>
            </a:p>
          </p:txBody>
        </p:sp>
        <p:sp>
          <p:nvSpPr>
            <p:cNvPr id="101616" name="Rectangle 240"/>
            <p:cNvSpPr>
              <a:spLocks noChangeArrowheads="1"/>
            </p:cNvSpPr>
            <p:nvPr/>
          </p:nvSpPr>
          <p:spPr bwMode="auto">
            <a:xfrm>
              <a:off x="3379" y="981"/>
              <a:ext cx="272"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0" i="1">
                  <a:latin typeface="Arial" charset="0"/>
                </a:rPr>
                <a:t>B</a:t>
              </a:r>
              <a:r>
                <a:rPr lang="en-US" altLang="zh-CN" sz="1400" b="0" baseline="-30000">
                  <a:latin typeface="Arial" charset="0"/>
                </a:rPr>
                <a:t>3</a:t>
              </a:r>
              <a:endParaRPr lang="en-US" altLang="zh-CN" sz="1400" b="0">
                <a:latin typeface="Arial" charset="0"/>
              </a:endParaRPr>
            </a:p>
          </p:txBody>
        </p:sp>
        <p:sp>
          <p:nvSpPr>
            <p:cNvPr id="101632" name="Line 256"/>
            <p:cNvSpPr>
              <a:spLocks noChangeShapeType="1"/>
            </p:cNvSpPr>
            <p:nvPr/>
          </p:nvSpPr>
          <p:spPr bwMode="auto">
            <a:xfrm>
              <a:off x="3379" y="981"/>
              <a:ext cx="1089"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633" name="Line 257"/>
            <p:cNvSpPr>
              <a:spLocks noChangeShapeType="1"/>
            </p:cNvSpPr>
            <p:nvPr/>
          </p:nvSpPr>
          <p:spPr bwMode="auto">
            <a:xfrm>
              <a:off x="3379" y="2160"/>
              <a:ext cx="1089"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634" name="Line 258"/>
            <p:cNvSpPr>
              <a:spLocks noChangeShapeType="1"/>
            </p:cNvSpPr>
            <p:nvPr/>
          </p:nvSpPr>
          <p:spPr bwMode="auto">
            <a:xfrm>
              <a:off x="3379"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635" name="Line 259"/>
            <p:cNvSpPr>
              <a:spLocks noChangeShapeType="1"/>
            </p:cNvSpPr>
            <p:nvPr/>
          </p:nvSpPr>
          <p:spPr bwMode="auto">
            <a:xfrm>
              <a:off x="4468"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638" name="Line 262"/>
            <p:cNvSpPr>
              <a:spLocks noChangeShapeType="1"/>
            </p:cNvSpPr>
            <p:nvPr/>
          </p:nvSpPr>
          <p:spPr bwMode="auto">
            <a:xfrm>
              <a:off x="3379" y="1236"/>
              <a:ext cx="1089"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640" name="Line 264"/>
            <p:cNvSpPr>
              <a:spLocks noChangeShapeType="1"/>
            </p:cNvSpPr>
            <p:nvPr/>
          </p:nvSpPr>
          <p:spPr bwMode="auto">
            <a:xfrm>
              <a:off x="3651"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643" name="Line 267"/>
            <p:cNvSpPr>
              <a:spLocks noChangeShapeType="1"/>
            </p:cNvSpPr>
            <p:nvPr/>
          </p:nvSpPr>
          <p:spPr bwMode="auto">
            <a:xfrm>
              <a:off x="3924"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646" name="Line 270"/>
            <p:cNvSpPr>
              <a:spLocks noChangeShapeType="1"/>
            </p:cNvSpPr>
            <p:nvPr/>
          </p:nvSpPr>
          <p:spPr bwMode="auto">
            <a:xfrm>
              <a:off x="4196" y="981"/>
              <a:ext cx="0" cy="1179"/>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650" name="Line 274"/>
            <p:cNvSpPr>
              <a:spLocks noChangeShapeType="1"/>
            </p:cNvSpPr>
            <p:nvPr/>
          </p:nvSpPr>
          <p:spPr bwMode="auto">
            <a:xfrm>
              <a:off x="3379" y="1502"/>
              <a:ext cx="1089"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668" name="Line 292"/>
            <p:cNvSpPr>
              <a:spLocks noChangeShapeType="1"/>
            </p:cNvSpPr>
            <p:nvPr/>
          </p:nvSpPr>
          <p:spPr bwMode="auto">
            <a:xfrm>
              <a:off x="3379" y="1831"/>
              <a:ext cx="1089"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1705" name="Rectangle 329"/>
          <p:cNvSpPr>
            <a:spLocks noChangeArrowheads="1"/>
          </p:cNvSpPr>
          <p:nvPr/>
        </p:nvSpPr>
        <p:spPr bwMode="auto">
          <a:xfrm>
            <a:off x="0" y="3187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1734" name="Group 358"/>
          <p:cNvGrpSpPr>
            <a:grpSpLocks/>
          </p:cNvGrpSpPr>
          <p:nvPr/>
        </p:nvGrpSpPr>
        <p:grpSpPr bwMode="auto">
          <a:xfrm>
            <a:off x="-301625" y="3716338"/>
            <a:ext cx="3840163" cy="1054100"/>
            <a:chOff x="-190" y="2341"/>
            <a:chExt cx="2419" cy="664"/>
          </a:xfrm>
        </p:grpSpPr>
        <p:sp>
          <p:nvSpPr>
            <p:cNvPr id="101703" name="Rectangle 327"/>
            <p:cNvSpPr>
              <a:spLocks noChangeArrowheads="1"/>
            </p:cNvSpPr>
            <p:nvPr/>
          </p:nvSpPr>
          <p:spPr bwMode="auto">
            <a:xfrm>
              <a:off x="295" y="2341"/>
              <a:ext cx="158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latin typeface="Arial" charset="0"/>
                </a:rPr>
                <a:t>W</a:t>
              </a:r>
              <a:r>
                <a:rPr lang="en-US" altLang="zh-CN" sz="1600">
                  <a:latin typeface="Arial" charset="0"/>
                </a:rPr>
                <a:t> = (0.186,0.737,0.077)</a:t>
              </a:r>
              <a:r>
                <a:rPr lang="en-US" altLang="zh-CN" sz="1600" i="1" baseline="30000">
                  <a:latin typeface="Arial" charset="0"/>
                </a:rPr>
                <a:t>T</a:t>
              </a:r>
            </a:p>
          </p:txBody>
        </p:sp>
        <p:grpSp>
          <p:nvGrpSpPr>
            <p:cNvPr id="101707" name="Group 331"/>
            <p:cNvGrpSpPr>
              <a:grpSpLocks/>
            </p:cNvGrpSpPr>
            <p:nvPr/>
          </p:nvGrpSpPr>
          <p:grpSpPr bwMode="auto">
            <a:xfrm>
              <a:off x="-190" y="2614"/>
              <a:ext cx="2419" cy="391"/>
              <a:chOff x="-48" y="2767"/>
              <a:chExt cx="2419" cy="391"/>
            </a:xfrm>
          </p:grpSpPr>
          <p:graphicFrame>
            <p:nvGraphicFramePr>
              <p:cNvPr id="101704" name="Object 328"/>
              <p:cNvGraphicFramePr>
                <a:graphicFrameLocks noChangeAspect="1"/>
              </p:cNvGraphicFramePr>
              <p:nvPr/>
            </p:nvGraphicFramePr>
            <p:xfrm>
              <a:off x="476" y="2767"/>
              <a:ext cx="453" cy="391"/>
            </p:xfrm>
            <a:graphic>
              <a:graphicData uri="http://schemas.openxmlformats.org/presentationml/2006/ole">
                <mc:AlternateContent xmlns:mc="http://schemas.openxmlformats.org/markup-compatibility/2006">
                  <mc:Choice xmlns:v="urn:schemas-microsoft-com:vml" Requires="v">
                    <p:oleObj spid="_x0000_s173062" r:id="rId14" imgW="279279" imgH="241195" progId="Equation.DSMT4">
                      <p:embed/>
                    </p:oleObj>
                  </mc:Choice>
                  <mc:Fallback>
                    <p:oleObj r:id="rId14" imgW="279279" imgH="241195" progId="Equation.DSMT4">
                      <p:embed/>
                      <p:pic>
                        <p:nvPicPr>
                          <p:cNvPr id="0" name="Object 3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6" y="2767"/>
                            <a:ext cx="453" cy="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706" name="Rectangle 330"/>
              <p:cNvSpPr>
                <a:spLocks noChangeArrowheads="1"/>
              </p:cNvSpPr>
              <p:nvPr/>
            </p:nvSpPr>
            <p:spPr bwMode="auto">
              <a:xfrm>
                <a:off x="-48" y="2795"/>
                <a:ext cx="24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600">
                    <a:latin typeface="宋体" pitchFamily="2" charset="-122"/>
                  </a:rPr>
                  <a:t>             </a:t>
                </a:r>
                <a:r>
                  <a:rPr lang="en-US" altLang="zh-CN">
                    <a:latin typeface="宋体" pitchFamily="2" charset="-122"/>
                  </a:rPr>
                  <a:t>= 3.047, </a:t>
                </a:r>
                <a:r>
                  <a:rPr lang="en-US" altLang="zh-CN" i="1">
                    <a:latin typeface="宋体" pitchFamily="2" charset="-122"/>
                  </a:rPr>
                  <a:t>CR</a:t>
                </a:r>
                <a:r>
                  <a:rPr lang="en-US" altLang="zh-CN">
                    <a:latin typeface="宋体" pitchFamily="2" charset="-122"/>
                  </a:rPr>
                  <a:t> = 0.08</a:t>
                </a:r>
              </a:p>
            </p:txBody>
          </p:sp>
        </p:grpSp>
      </p:grpSp>
      <p:sp>
        <p:nvSpPr>
          <p:cNvPr id="101717" name="Rectangle 34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1733" name="Group 357"/>
          <p:cNvGrpSpPr>
            <a:grpSpLocks/>
          </p:cNvGrpSpPr>
          <p:nvPr/>
        </p:nvGrpSpPr>
        <p:grpSpPr bwMode="auto">
          <a:xfrm>
            <a:off x="3019425" y="3644900"/>
            <a:ext cx="1958975" cy="576263"/>
            <a:chOff x="1902" y="2296"/>
            <a:chExt cx="1234" cy="363"/>
          </a:xfrm>
        </p:grpSpPr>
        <p:sp>
          <p:nvSpPr>
            <p:cNvPr id="101715" name="Text Box 339"/>
            <p:cNvSpPr txBox="1">
              <a:spLocks noChangeArrowheads="1"/>
            </p:cNvSpPr>
            <p:nvPr/>
          </p:nvSpPr>
          <p:spPr bwMode="auto">
            <a:xfrm>
              <a:off x="1902" y="2338"/>
              <a:ext cx="12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latin typeface="Arial" charset="0"/>
                </a:rPr>
                <a:t>W</a:t>
              </a:r>
              <a:r>
                <a:rPr lang="en-US" altLang="zh-CN">
                  <a:latin typeface="Arial" charset="0"/>
                </a:rPr>
                <a:t> = (    ,    ,    )</a:t>
              </a:r>
              <a:r>
                <a:rPr lang="en-US" altLang="zh-CN" i="1" baseline="30000">
                  <a:latin typeface="Arial" charset="0"/>
                </a:rPr>
                <a:t>T</a:t>
              </a:r>
            </a:p>
          </p:txBody>
        </p:sp>
        <p:graphicFrame>
          <p:nvGraphicFramePr>
            <p:cNvPr id="101716" name="Object 340"/>
            <p:cNvGraphicFramePr>
              <a:graphicFrameLocks noChangeAspect="1"/>
            </p:cNvGraphicFramePr>
            <p:nvPr/>
          </p:nvGraphicFramePr>
          <p:xfrm>
            <a:off x="2385" y="2296"/>
            <a:ext cx="133" cy="363"/>
          </p:xfrm>
          <a:graphic>
            <a:graphicData uri="http://schemas.openxmlformats.org/presentationml/2006/ole">
              <mc:AlternateContent xmlns:mc="http://schemas.openxmlformats.org/markup-compatibility/2006">
                <mc:Choice xmlns:v="urn:schemas-microsoft-com:vml" Requires="v">
                  <p:oleObj spid="_x0000_s173063" r:id="rId16" imgW="139639" imgH="393529" progId="Equation.DSMT4">
                    <p:embed/>
                  </p:oleObj>
                </mc:Choice>
                <mc:Fallback>
                  <p:oleObj r:id="rId16" imgW="139639" imgH="393529" progId="Equation.DSMT4">
                    <p:embed/>
                    <p:pic>
                      <p:nvPicPr>
                        <p:cNvPr id="0" name="Object 3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5" y="2296"/>
                          <a:ext cx="133"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718" name="Object 342"/>
            <p:cNvGraphicFramePr>
              <a:graphicFrameLocks noChangeAspect="1"/>
            </p:cNvGraphicFramePr>
            <p:nvPr/>
          </p:nvGraphicFramePr>
          <p:xfrm>
            <a:off x="2611" y="2296"/>
            <a:ext cx="133" cy="363"/>
          </p:xfrm>
          <a:graphic>
            <a:graphicData uri="http://schemas.openxmlformats.org/presentationml/2006/ole">
              <mc:AlternateContent xmlns:mc="http://schemas.openxmlformats.org/markup-compatibility/2006">
                <mc:Choice xmlns:v="urn:schemas-microsoft-com:vml" Requires="v">
                  <p:oleObj spid="_x0000_s173064" r:id="rId17" imgW="139639" imgH="393529" progId="Equation.DSMT4">
                    <p:embed/>
                  </p:oleObj>
                </mc:Choice>
                <mc:Fallback>
                  <p:oleObj r:id="rId17" imgW="139639" imgH="393529" progId="Equation.DSMT4">
                    <p:embed/>
                    <p:pic>
                      <p:nvPicPr>
                        <p:cNvPr id="0" name="Object 3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1" y="2296"/>
                          <a:ext cx="133"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719" name="Object 343"/>
            <p:cNvGraphicFramePr>
              <a:graphicFrameLocks noChangeAspect="1"/>
            </p:cNvGraphicFramePr>
            <p:nvPr/>
          </p:nvGraphicFramePr>
          <p:xfrm>
            <a:off x="2838" y="2296"/>
            <a:ext cx="133" cy="363"/>
          </p:xfrm>
          <a:graphic>
            <a:graphicData uri="http://schemas.openxmlformats.org/presentationml/2006/ole">
              <mc:AlternateContent xmlns:mc="http://schemas.openxmlformats.org/markup-compatibility/2006">
                <mc:Choice xmlns:v="urn:schemas-microsoft-com:vml" Requires="v">
                  <p:oleObj spid="_x0000_s173065" r:id="rId18" imgW="139639" imgH="393529" progId="Equation.DSMT4">
                    <p:embed/>
                  </p:oleObj>
                </mc:Choice>
                <mc:Fallback>
                  <p:oleObj r:id="rId18" imgW="139639" imgH="393529" progId="Equation.DSMT4">
                    <p:embed/>
                    <p:pic>
                      <p:nvPicPr>
                        <p:cNvPr id="0" name="Object 3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8" y="2296"/>
                          <a:ext cx="133"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1725" name="Rectangle 34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1735" name="Group 359"/>
          <p:cNvGrpSpPr>
            <a:grpSpLocks/>
          </p:cNvGrpSpPr>
          <p:nvPr/>
        </p:nvGrpSpPr>
        <p:grpSpPr bwMode="auto">
          <a:xfrm>
            <a:off x="5003800" y="3754438"/>
            <a:ext cx="3260725" cy="969962"/>
            <a:chOff x="3334" y="2341"/>
            <a:chExt cx="2054" cy="611"/>
          </a:xfrm>
        </p:grpSpPr>
        <p:sp>
          <p:nvSpPr>
            <p:cNvPr id="101722" name="Rectangle 346"/>
            <p:cNvSpPr>
              <a:spLocks noChangeArrowheads="1"/>
            </p:cNvSpPr>
            <p:nvPr/>
          </p:nvSpPr>
          <p:spPr bwMode="auto">
            <a:xfrm>
              <a:off x="3470" y="2341"/>
              <a:ext cx="15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latin typeface="Arial" charset="0"/>
                </a:rPr>
                <a:t>W</a:t>
              </a:r>
              <a:r>
                <a:rPr lang="en-US" altLang="zh-CN">
                  <a:latin typeface="Arial" charset="0"/>
                </a:rPr>
                <a:t> </a:t>
              </a:r>
              <a:r>
                <a:rPr lang="en-US" altLang="zh-CN" sz="1600">
                  <a:latin typeface="Arial" charset="0"/>
                </a:rPr>
                <a:t>= (0.738,0.168,0.094)</a:t>
              </a:r>
              <a:r>
                <a:rPr lang="en-US" altLang="zh-CN" sz="1600" i="1" baseline="30000">
                  <a:latin typeface="Arial" charset="0"/>
                </a:rPr>
                <a:t>T</a:t>
              </a:r>
            </a:p>
          </p:txBody>
        </p:sp>
        <p:grpSp>
          <p:nvGrpSpPr>
            <p:cNvPr id="101726" name="Group 350"/>
            <p:cNvGrpSpPr>
              <a:grpSpLocks/>
            </p:cNvGrpSpPr>
            <p:nvPr/>
          </p:nvGrpSpPr>
          <p:grpSpPr bwMode="auto">
            <a:xfrm>
              <a:off x="3334" y="2568"/>
              <a:ext cx="2054" cy="384"/>
              <a:chOff x="3457" y="2523"/>
              <a:chExt cx="2054" cy="384"/>
            </a:xfrm>
          </p:grpSpPr>
          <p:sp>
            <p:nvSpPr>
              <p:cNvPr id="101723" name="Text Box 347"/>
              <p:cNvSpPr txBox="1">
                <a:spLocks noChangeArrowheads="1"/>
              </p:cNvSpPr>
              <p:nvPr/>
            </p:nvSpPr>
            <p:spPr bwMode="auto">
              <a:xfrm>
                <a:off x="3457" y="2567"/>
                <a:ext cx="20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            </a:t>
                </a:r>
                <a:r>
                  <a:rPr lang="en-US" altLang="zh-CN">
                    <a:latin typeface="宋体" pitchFamily="2" charset="-122"/>
                  </a:rPr>
                  <a:t>= 3.017, </a:t>
                </a:r>
                <a:r>
                  <a:rPr lang="en-US" altLang="zh-CN" i="1">
                    <a:latin typeface="宋体" pitchFamily="2" charset="-122"/>
                  </a:rPr>
                  <a:t>CR</a:t>
                </a:r>
                <a:r>
                  <a:rPr lang="en-US" altLang="zh-CN">
                    <a:latin typeface="宋体" pitchFamily="2" charset="-122"/>
                  </a:rPr>
                  <a:t> = 0.08</a:t>
                </a:r>
              </a:p>
            </p:txBody>
          </p:sp>
          <p:graphicFrame>
            <p:nvGraphicFramePr>
              <p:cNvPr id="101724" name="Object 348"/>
              <p:cNvGraphicFramePr>
                <a:graphicFrameLocks noChangeAspect="1"/>
              </p:cNvGraphicFramePr>
              <p:nvPr/>
            </p:nvGraphicFramePr>
            <p:xfrm>
              <a:off x="3568" y="2523"/>
              <a:ext cx="446" cy="384"/>
            </p:xfrm>
            <a:graphic>
              <a:graphicData uri="http://schemas.openxmlformats.org/presentationml/2006/ole">
                <mc:AlternateContent xmlns:mc="http://schemas.openxmlformats.org/markup-compatibility/2006">
                  <mc:Choice xmlns:v="urn:schemas-microsoft-com:vml" Requires="v">
                    <p:oleObj spid="_x0000_s173066" r:id="rId19" imgW="279279" imgH="241195" progId="Equation.DSMT4">
                      <p:embed/>
                    </p:oleObj>
                  </mc:Choice>
                  <mc:Fallback>
                    <p:oleObj r:id="rId19" imgW="279279" imgH="241195" progId="Equation.DSMT4">
                      <p:embed/>
                      <p:pic>
                        <p:nvPicPr>
                          <p:cNvPr id="0" name="Object 34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68" y="2523"/>
                            <a:ext cx="446"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1380"/>
                                        </p:tgtEl>
                                        <p:attrNameLst>
                                          <p:attrName>style.visibility</p:attrName>
                                        </p:attrNameLst>
                                      </p:cBhvr>
                                      <p:to>
                                        <p:strVal val="visible"/>
                                      </p:to>
                                    </p:set>
                                    <p:anim calcmode="lin" valueType="num">
                                      <p:cBhvr additive="base">
                                        <p:cTn id="7" dur="500" fill="hold"/>
                                        <p:tgtEl>
                                          <p:spTgt spid="101380"/>
                                        </p:tgtEl>
                                        <p:attrNameLst>
                                          <p:attrName>ppt_x</p:attrName>
                                        </p:attrNameLst>
                                      </p:cBhvr>
                                      <p:tavLst>
                                        <p:tav tm="0">
                                          <p:val>
                                            <p:strVal val="0-#ppt_w/2"/>
                                          </p:val>
                                        </p:tav>
                                        <p:tav tm="100000">
                                          <p:val>
                                            <p:strVal val="#ppt_x"/>
                                          </p:val>
                                        </p:tav>
                                      </p:tavLst>
                                    </p:anim>
                                    <p:anim calcmode="lin" valueType="num">
                                      <p:cBhvr additive="base">
                                        <p:cTn id="8" dur="500" fill="hold"/>
                                        <p:tgtEl>
                                          <p:spTgt spid="1013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1381"/>
                                        </p:tgtEl>
                                        <p:attrNameLst>
                                          <p:attrName>style.visibility</p:attrName>
                                        </p:attrNameLst>
                                      </p:cBhvr>
                                      <p:to>
                                        <p:strVal val="visible"/>
                                      </p:to>
                                    </p:set>
                                    <p:anim calcmode="lin" valueType="num">
                                      <p:cBhvr additive="base">
                                        <p:cTn id="13" dur="500" fill="hold"/>
                                        <p:tgtEl>
                                          <p:spTgt spid="101381"/>
                                        </p:tgtEl>
                                        <p:attrNameLst>
                                          <p:attrName>ppt_x</p:attrName>
                                        </p:attrNameLst>
                                      </p:cBhvr>
                                      <p:tavLst>
                                        <p:tav tm="0">
                                          <p:val>
                                            <p:strVal val="#ppt_x"/>
                                          </p:val>
                                        </p:tav>
                                        <p:tav tm="100000">
                                          <p:val>
                                            <p:strVal val="#ppt_x"/>
                                          </p:val>
                                        </p:tav>
                                      </p:tavLst>
                                    </p:anim>
                                    <p:anim calcmode="lin" valueType="num">
                                      <p:cBhvr additive="base">
                                        <p:cTn id="14" dur="500" fill="hold"/>
                                        <p:tgtEl>
                                          <p:spTgt spid="10138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1729"/>
                                        </p:tgtEl>
                                        <p:attrNameLst>
                                          <p:attrName>style.visibility</p:attrName>
                                        </p:attrNameLst>
                                      </p:cBhvr>
                                      <p:to>
                                        <p:strVal val="visible"/>
                                      </p:to>
                                    </p:set>
                                    <p:anim calcmode="lin" valueType="num">
                                      <p:cBhvr additive="base">
                                        <p:cTn id="19" dur="500" fill="hold"/>
                                        <p:tgtEl>
                                          <p:spTgt spid="101729"/>
                                        </p:tgtEl>
                                        <p:attrNameLst>
                                          <p:attrName>ppt_x</p:attrName>
                                        </p:attrNameLst>
                                      </p:cBhvr>
                                      <p:tavLst>
                                        <p:tav tm="0">
                                          <p:val>
                                            <p:strVal val="0-#ppt_w/2"/>
                                          </p:val>
                                        </p:tav>
                                        <p:tav tm="100000">
                                          <p:val>
                                            <p:strVal val="#ppt_x"/>
                                          </p:val>
                                        </p:tav>
                                      </p:tavLst>
                                    </p:anim>
                                    <p:anim calcmode="lin" valueType="num">
                                      <p:cBhvr additive="base">
                                        <p:cTn id="20" dur="500" fill="hold"/>
                                        <p:tgtEl>
                                          <p:spTgt spid="10172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1734"/>
                                        </p:tgtEl>
                                        <p:attrNameLst>
                                          <p:attrName>style.visibility</p:attrName>
                                        </p:attrNameLst>
                                      </p:cBhvr>
                                      <p:to>
                                        <p:strVal val="visible"/>
                                      </p:to>
                                    </p:set>
                                    <p:anim calcmode="lin" valueType="num">
                                      <p:cBhvr additive="base">
                                        <p:cTn id="25" dur="500" fill="hold"/>
                                        <p:tgtEl>
                                          <p:spTgt spid="101734"/>
                                        </p:tgtEl>
                                        <p:attrNameLst>
                                          <p:attrName>ppt_x</p:attrName>
                                        </p:attrNameLst>
                                      </p:cBhvr>
                                      <p:tavLst>
                                        <p:tav tm="0">
                                          <p:val>
                                            <p:strVal val="0-#ppt_w/2"/>
                                          </p:val>
                                        </p:tav>
                                        <p:tav tm="100000">
                                          <p:val>
                                            <p:strVal val="#ppt_x"/>
                                          </p:val>
                                        </p:tav>
                                      </p:tavLst>
                                    </p:anim>
                                    <p:anim calcmode="lin" valueType="num">
                                      <p:cBhvr additive="base">
                                        <p:cTn id="26" dur="500" fill="hold"/>
                                        <p:tgtEl>
                                          <p:spTgt spid="10173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1730"/>
                                        </p:tgtEl>
                                        <p:attrNameLst>
                                          <p:attrName>style.visibility</p:attrName>
                                        </p:attrNameLst>
                                      </p:cBhvr>
                                      <p:to>
                                        <p:strVal val="visible"/>
                                      </p:to>
                                    </p:set>
                                    <p:anim calcmode="lin" valueType="num">
                                      <p:cBhvr additive="base">
                                        <p:cTn id="31" dur="500" fill="hold"/>
                                        <p:tgtEl>
                                          <p:spTgt spid="101730"/>
                                        </p:tgtEl>
                                        <p:attrNameLst>
                                          <p:attrName>ppt_x</p:attrName>
                                        </p:attrNameLst>
                                      </p:cBhvr>
                                      <p:tavLst>
                                        <p:tav tm="0">
                                          <p:val>
                                            <p:strVal val="#ppt_x"/>
                                          </p:val>
                                        </p:tav>
                                        <p:tav tm="100000">
                                          <p:val>
                                            <p:strVal val="#ppt_x"/>
                                          </p:val>
                                        </p:tav>
                                      </p:tavLst>
                                    </p:anim>
                                    <p:anim calcmode="lin" valueType="num">
                                      <p:cBhvr additive="base">
                                        <p:cTn id="32" dur="500" fill="hold"/>
                                        <p:tgtEl>
                                          <p:spTgt spid="10173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1733"/>
                                        </p:tgtEl>
                                        <p:attrNameLst>
                                          <p:attrName>style.visibility</p:attrName>
                                        </p:attrNameLst>
                                      </p:cBhvr>
                                      <p:to>
                                        <p:strVal val="visible"/>
                                      </p:to>
                                    </p:set>
                                    <p:anim calcmode="lin" valueType="num">
                                      <p:cBhvr additive="base">
                                        <p:cTn id="37" dur="500" fill="hold"/>
                                        <p:tgtEl>
                                          <p:spTgt spid="101733"/>
                                        </p:tgtEl>
                                        <p:attrNameLst>
                                          <p:attrName>ppt_x</p:attrName>
                                        </p:attrNameLst>
                                      </p:cBhvr>
                                      <p:tavLst>
                                        <p:tav tm="0">
                                          <p:val>
                                            <p:strVal val="#ppt_x"/>
                                          </p:val>
                                        </p:tav>
                                        <p:tav tm="100000">
                                          <p:val>
                                            <p:strVal val="#ppt_x"/>
                                          </p:val>
                                        </p:tav>
                                      </p:tavLst>
                                    </p:anim>
                                    <p:anim calcmode="lin" valueType="num">
                                      <p:cBhvr additive="base">
                                        <p:cTn id="38" dur="500" fill="hold"/>
                                        <p:tgtEl>
                                          <p:spTgt spid="10173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101731"/>
                                        </p:tgtEl>
                                        <p:attrNameLst>
                                          <p:attrName>style.visibility</p:attrName>
                                        </p:attrNameLst>
                                      </p:cBhvr>
                                      <p:to>
                                        <p:strVal val="visible"/>
                                      </p:to>
                                    </p:set>
                                    <p:anim calcmode="lin" valueType="num">
                                      <p:cBhvr additive="base">
                                        <p:cTn id="43" dur="500" fill="hold"/>
                                        <p:tgtEl>
                                          <p:spTgt spid="101731"/>
                                        </p:tgtEl>
                                        <p:attrNameLst>
                                          <p:attrName>ppt_x</p:attrName>
                                        </p:attrNameLst>
                                      </p:cBhvr>
                                      <p:tavLst>
                                        <p:tav tm="0">
                                          <p:val>
                                            <p:strVal val="1+#ppt_w/2"/>
                                          </p:val>
                                        </p:tav>
                                        <p:tav tm="100000">
                                          <p:val>
                                            <p:strVal val="#ppt_x"/>
                                          </p:val>
                                        </p:tav>
                                      </p:tavLst>
                                    </p:anim>
                                    <p:anim calcmode="lin" valueType="num">
                                      <p:cBhvr additive="base">
                                        <p:cTn id="44" dur="500" fill="hold"/>
                                        <p:tgtEl>
                                          <p:spTgt spid="10173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01735"/>
                                        </p:tgtEl>
                                        <p:attrNameLst>
                                          <p:attrName>style.visibility</p:attrName>
                                        </p:attrNameLst>
                                      </p:cBhvr>
                                      <p:to>
                                        <p:strVal val="visible"/>
                                      </p:to>
                                    </p:set>
                                    <p:anim calcmode="lin" valueType="num">
                                      <p:cBhvr additive="base">
                                        <p:cTn id="49" dur="500" fill="hold"/>
                                        <p:tgtEl>
                                          <p:spTgt spid="101735"/>
                                        </p:tgtEl>
                                        <p:attrNameLst>
                                          <p:attrName>ppt_x</p:attrName>
                                        </p:attrNameLst>
                                      </p:cBhvr>
                                      <p:tavLst>
                                        <p:tav tm="0">
                                          <p:val>
                                            <p:strVal val="1+#ppt_w/2"/>
                                          </p:val>
                                        </p:tav>
                                        <p:tav tm="100000">
                                          <p:val>
                                            <p:strVal val="#ppt_x"/>
                                          </p:val>
                                        </p:tav>
                                      </p:tavLst>
                                    </p:anim>
                                    <p:anim calcmode="lin" valueType="num">
                                      <p:cBhvr additive="base">
                                        <p:cTn id="50" dur="500" fill="hold"/>
                                        <p:tgtEl>
                                          <p:spTgt spid="1017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p:bldP spid="10138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5"/>
          <p:cNvSpPr>
            <a:spLocks noChangeArrowheads="1"/>
          </p:cNvSpPr>
          <p:nvPr/>
        </p:nvSpPr>
        <p:spPr bwMode="auto">
          <a:xfrm>
            <a:off x="395288" y="628650"/>
            <a:ext cx="8353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经层次总排序，可求得</a:t>
            </a:r>
            <a:r>
              <a:rPr lang="en-US" altLang="zh-CN" i="1"/>
              <a:t>C</a:t>
            </a:r>
            <a:r>
              <a:rPr lang="zh-CN" altLang="en-US">
                <a:cs typeface="Times New Roman" pitchFamily="18" charset="0"/>
              </a:rPr>
              <a:t>层中各因子</a:t>
            </a:r>
            <a:r>
              <a:rPr lang="en-US" altLang="zh-CN" i="1"/>
              <a:t>C</a:t>
            </a:r>
            <a:r>
              <a:rPr lang="en-US" altLang="zh-CN" i="1" baseline="-30000">
                <a:latin typeface="Arial" charset="0"/>
              </a:rPr>
              <a:t>i</a:t>
            </a:r>
            <a:r>
              <a:rPr lang="zh-CN" altLang="en-US">
                <a:cs typeface="Times New Roman" pitchFamily="18" charset="0"/>
              </a:rPr>
              <a:t>在总目标中的权重分别为：</a:t>
            </a:r>
            <a:r>
              <a:rPr lang="en-US" altLang="zh-CN" b="0"/>
              <a:t>0.047,0.184,0.019</a:t>
            </a:r>
            <a:r>
              <a:rPr lang="zh-CN" altLang="en-US" b="0">
                <a:cs typeface="Times New Roman" pitchFamily="18" charset="0"/>
              </a:rPr>
              <a:t>，</a:t>
            </a:r>
            <a:r>
              <a:rPr lang="en-US" altLang="zh-CN" b="0"/>
              <a:t>0.167,0.167,0.167,0.184,0.042,0.024 </a:t>
            </a:r>
          </a:p>
        </p:txBody>
      </p:sp>
      <p:sp>
        <p:nvSpPr>
          <p:cNvPr id="102407" name="Rectangle 7"/>
          <p:cNvSpPr>
            <a:spLocks noChangeArrowheads="1"/>
          </p:cNvSpPr>
          <p:nvPr/>
        </p:nvSpPr>
        <p:spPr bwMode="auto">
          <a:xfrm>
            <a:off x="395288" y="1412875"/>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招聘工作可如下进行，根据应试者的履历、笔试与面试情况，对他们的九项指标作</a:t>
            </a:r>
            <a:r>
              <a:rPr lang="en-US" altLang="zh-CN"/>
              <a:t>1—9</a:t>
            </a:r>
            <a:r>
              <a:rPr lang="zh-CN" altLang="en-US"/>
              <a:t>级评分。设其得分为</a:t>
            </a:r>
            <a:r>
              <a:rPr lang="en-US" altLang="zh-CN" i="1"/>
              <a:t>X</a:t>
            </a:r>
            <a:r>
              <a:rPr lang="en-US" altLang="zh-CN">
                <a:latin typeface="Arial" charset="0"/>
              </a:rPr>
              <a:t>= (</a:t>
            </a:r>
            <a:r>
              <a:rPr lang="en-US" altLang="zh-CN" i="1">
                <a:latin typeface="Arial" charset="0"/>
              </a:rPr>
              <a:t>x</a:t>
            </a:r>
            <a:r>
              <a:rPr lang="en-US" altLang="zh-CN" baseline="-30000">
                <a:latin typeface="Arial" charset="0"/>
              </a:rPr>
              <a:t>1</a:t>
            </a:r>
            <a:r>
              <a:rPr lang="en-US" altLang="zh-CN">
                <a:latin typeface="Arial" charset="0"/>
              </a:rPr>
              <a:t>,</a:t>
            </a:r>
            <a:r>
              <a:rPr lang="en-US" altLang="zh-CN"/>
              <a:t>…,</a:t>
            </a:r>
            <a:r>
              <a:rPr lang="en-US" altLang="zh-CN" i="1">
                <a:latin typeface="Arial" charset="0"/>
              </a:rPr>
              <a:t>x</a:t>
            </a:r>
            <a:r>
              <a:rPr lang="en-US" altLang="zh-CN" baseline="-30000">
                <a:latin typeface="Arial" charset="0"/>
              </a:rPr>
              <a:t>9</a:t>
            </a:r>
            <a:r>
              <a:rPr lang="en-US" altLang="zh-CN">
                <a:latin typeface="Arial" charset="0"/>
              </a:rPr>
              <a:t>)</a:t>
            </a:r>
            <a:r>
              <a:rPr lang="en-US" altLang="zh-CN" i="1" baseline="30000">
                <a:latin typeface="Arial" charset="0"/>
              </a:rPr>
              <a:t>T</a:t>
            </a:r>
            <a:r>
              <a:rPr lang="zh-CN" altLang="en-US"/>
              <a:t>，用公式</a:t>
            </a:r>
          </a:p>
        </p:txBody>
      </p:sp>
      <p:sp>
        <p:nvSpPr>
          <p:cNvPr id="102409" name="Rectangle 9"/>
          <p:cNvSpPr>
            <a:spLocks noChangeArrowheads="1"/>
          </p:cNvSpPr>
          <p:nvPr/>
        </p:nvSpPr>
        <p:spPr bwMode="auto">
          <a:xfrm>
            <a:off x="684213" y="2349500"/>
            <a:ext cx="6334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0" i="1">
                <a:latin typeface="Arial" charset="0"/>
              </a:rPr>
              <a:t>y</a:t>
            </a:r>
            <a:r>
              <a:rPr lang="en-US" altLang="zh-CN" b="0">
                <a:latin typeface="Arial" charset="0"/>
              </a:rPr>
              <a:t> = 0.047</a:t>
            </a:r>
            <a:r>
              <a:rPr lang="en-US" altLang="zh-CN" b="0" i="1">
                <a:latin typeface="Arial" charset="0"/>
              </a:rPr>
              <a:t>x</a:t>
            </a:r>
            <a:r>
              <a:rPr lang="en-US" altLang="zh-CN" b="0" baseline="-30000">
                <a:latin typeface="Arial" charset="0"/>
              </a:rPr>
              <a:t>1</a:t>
            </a:r>
            <a:r>
              <a:rPr lang="en-US" altLang="zh-CN" b="0">
                <a:latin typeface="Arial" charset="0"/>
              </a:rPr>
              <a:t> + 0.184</a:t>
            </a:r>
            <a:r>
              <a:rPr lang="en-US" altLang="zh-CN" b="0" i="1">
                <a:latin typeface="Arial" charset="0"/>
              </a:rPr>
              <a:t>x</a:t>
            </a:r>
            <a:r>
              <a:rPr lang="en-US" altLang="zh-CN" b="0" baseline="-30000">
                <a:latin typeface="Arial" charset="0"/>
              </a:rPr>
              <a:t>2</a:t>
            </a:r>
            <a:r>
              <a:rPr lang="en-US" altLang="zh-CN" b="0">
                <a:latin typeface="Arial" charset="0"/>
              </a:rPr>
              <a:t> +0.019</a:t>
            </a:r>
            <a:r>
              <a:rPr lang="en-US" altLang="zh-CN" b="0" i="1">
                <a:latin typeface="Arial" charset="0"/>
              </a:rPr>
              <a:t>x</a:t>
            </a:r>
            <a:r>
              <a:rPr lang="en-US" altLang="zh-CN" b="0" baseline="-30000">
                <a:latin typeface="Arial" charset="0"/>
              </a:rPr>
              <a:t>3</a:t>
            </a:r>
            <a:r>
              <a:rPr lang="en-US" altLang="zh-CN" b="0">
                <a:latin typeface="Arial" charset="0"/>
              </a:rPr>
              <a:t> +0.167 (</a:t>
            </a:r>
            <a:r>
              <a:rPr lang="en-US" altLang="zh-CN" b="0" i="1">
                <a:latin typeface="Arial" charset="0"/>
              </a:rPr>
              <a:t>x</a:t>
            </a:r>
            <a:r>
              <a:rPr lang="en-US" altLang="zh-CN" b="0" baseline="-30000">
                <a:latin typeface="Arial" charset="0"/>
              </a:rPr>
              <a:t>4</a:t>
            </a:r>
            <a:r>
              <a:rPr lang="en-US" altLang="zh-CN" b="0">
                <a:latin typeface="Arial" charset="0"/>
              </a:rPr>
              <a:t> +</a:t>
            </a:r>
            <a:r>
              <a:rPr lang="en-US" altLang="zh-CN" b="0" i="1">
                <a:latin typeface="Arial" charset="0"/>
              </a:rPr>
              <a:t> x</a:t>
            </a:r>
            <a:r>
              <a:rPr lang="en-US" altLang="zh-CN" b="0" baseline="-30000">
                <a:latin typeface="Arial" charset="0"/>
              </a:rPr>
              <a:t>5</a:t>
            </a:r>
            <a:r>
              <a:rPr lang="en-US" altLang="zh-CN" b="0">
                <a:latin typeface="Arial" charset="0"/>
              </a:rPr>
              <a:t> +</a:t>
            </a:r>
            <a:r>
              <a:rPr lang="en-US" altLang="zh-CN" b="0" i="1">
                <a:latin typeface="Arial" charset="0"/>
              </a:rPr>
              <a:t> x</a:t>
            </a:r>
            <a:r>
              <a:rPr lang="en-US" altLang="zh-CN" b="0" baseline="-30000">
                <a:latin typeface="Arial" charset="0"/>
              </a:rPr>
              <a:t>6</a:t>
            </a:r>
            <a:r>
              <a:rPr lang="en-US" altLang="zh-CN" b="0">
                <a:latin typeface="Arial" charset="0"/>
              </a:rPr>
              <a:t> )</a:t>
            </a:r>
          </a:p>
          <a:p>
            <a:pPr eaLnBrk="0" hangingPunct="0"/>
            <a:r>
              <a:rPr lang="en-US" altLang="zh-CN" b="0">
                <a:latin typeface="Arial" charset="0"/>
              </a:rPr>
              <a:t>+ 0.184</a:t>
            </a:r>
            <a:r>
              <a:rPr lang="en-US" altLang="zh-CN" b="0" i="1">
                <a:latin typeface="Arial" charset="0"/>
              </a:rPr>
              <a:t>x</a:t>
            </a:r>
            <a:r>
              <a:rPr lang="en-US" altLang="zh-CN" b="0" baseline="-30000">
                <a:latin typeface="Arial" charset="0"/>
              </a:rPr>
              <a:t>7</a:t>
            </a:r>
            <a:r>
              <a:rPr lang="en-US" altLang="zh-CN" b="0">
                <a:latin typeface="Arial" charset="0"/>
              </a:rPr>
              <a:t> + 0.042</a:t>
            </a:r>
            <a:r>
              <a:rPr lang="en-US" altLang="zh-CN" b="0" i="1">
                <a:latin typeface="Arial" charset="0"/>
              </a:rPr>
              <a:t>x</a:t>
            </a:r>
            <a:r>
              <a:rPr lang="en-US" altLang="zh-CN" b="0" baseline="-30000">
                <a:latin typeface="Arial" charset="0"/>
              </a:rPr>
              <a:t>8</a:t>
            </a:r>
            <a:r>
              <a:rPr lang="en-US" altLang="zh-CN" b="0">
                <a:latin typeface="Arial" charset="0"/>
              </a:rPr>
              <a:t> + 0.024</a:t>
            </a:r>
            <a:r>
              <a:rPr lang="en-US" altLang="zh-CN" b="0" i="1">
                <a:latin typeface="Arial" charset="0"/>
              </a:rPr>
              <a:t>x</a:t>
            </a:r>
            <a:r>
              <a:rPr lang="en-US" altLang="zh-CN" b="0" baseline="-30000">
                <a:latin typeface="Arial" charset="0"/>
              </a:rPr>
              <a:t>9</a:t>
            </a:r>
            <a:r>
              <a:rPr lang="en-US" altLang="zh-CN"/>
              <a:t> </a:t>
            </a:r>
          </a:p>
        </p:txBody>
      </p:sp>
      <p:sp>
        <p:nvSpPr>
          <p:cNvPr id="102410" name="Rectangle 10"/>
          <p:cNvSpPr>
            <a:spLocks noChangeArrowheads="1"/>
          </p:cNvSpPr>
          <p:nvPr/>
        </p:nvSpPr>
        <p:spPr bwMode="auto">
          <a:xfrm>
            <a:off x="395288" y="3429000"/>
            <a:ext cx="7197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计算总得分，以</a:t>
            </a:r>
            <a:r>
              <a:rPr lang="en-US" altLang="zh-CN" i="1"/>
              <a:t>y</a:t>
            </a:r>
            <a:r>
              <a:rPr lang="zh-CN" altLang="en-US"/>
              <a:t>作为应试者的综合指标，按高到低顺序录用。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405"/>
                                        </p:tgtEl>
                                        <p:attrNameLst>
                                          <p:attrName>style.visibility</p:attrName>
                                        </p:attrNameLst>
                                      </p:cBhvr>
                                      <p:to>
                                        <p:strVal val="visible"/>
                                      </p:to>
                                    </p:set>
                                    <p:anim calcmode="lin" valueType="num">
                                      <p:cBhvr additive="base">
                                        <p:cTn id="7" dur="500" fill="hold"/>
                                        <p:tgtEl>
                                          <p:spTgt spid="102405"/>
                                        </p:tgtEl>
                                        <p:attrNameLst>
                                          <p:attrName>ppt_x</p:attrName>
                                        </p:attrNameLst>
                                      </p:cBhvr>
                                      <p:tavLst>
                                        <p:tav tm="0">
                                          <p:val>
                                            <p:strVal val="0-#ppt_w/2"/>
                                          </p:val>
                                        </p:tav>
                                        <p:tav tm="100000">
                                          <p:val>
                                            <p:strVal val="#ppt_x"/>
                                          </p:val>
                                        </p:tav>
                                      </p:tavLst>
                                    </p:anim>
                                    <p:anim calcmode="lin" valueType="num">
                                      <p:cBhvr additive="base">
                                        <p:cTn id="8" dur="500" fill="hold"/>
                                        <p:tgtEl>
                                          <p:spTgt spid="1024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7"/>
                                        </p:tgtEl>
                                        <p:attrNameLst>
                                          <p:attrName>style.visibility</p:attrName>
                                        </p:attrNameLst>
                                      </p:cBhvr>
                                      <p:to>
                                        <p:strVal val="visible"/>
                                      </p:to>
                                    </p:set>
                                    <p:anim calcmode="lin" valueType="num">
                                      <p:cBhvr additive="base">
                                        <p:cTn id="13" dur="500" fill="hold"/>
                                        <p:tgtEl>
                                          <p:spTgt spid="102407"/>
                                        </p:tgtEl>
                                        <p:attrNameLst>
                                          <p:attrName>ppt_x</p:attrName>
                                        </p:attrNameLst>
                                      </p:cBhvr>
                                      <p:tavLst>
                                        <p:tav tm="0">
                                          <p:val>
                                            <p:strVal val="0-#ppt_w/2"/>
                                          </p:val>
                                        </p:tav>
                                        <p:tav tm="100000">
                                          <p:val>
                                            <p:strVal val="#ppt_x"/>
                                          </p:val>
                                        </p:tav>
                                      </p:tavLst>
                                    </p:anim>
                                    <p:anim calcmode="lin" valueType="num">
                                      <p:cBhvr additive="base">
                                        <p:cTn id="14" dur="500" fill="hold"/>
                                        <p:tgtEl>
                                          <p:spTgt spid="1024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09"/>
                                        </p:tgtEl>
                                        <p:attrNameLst>
                                          <p:attrName>style.visibility</p:attrName>
                                        </p:attrNameLst>
                                      </p:cBhvr>
                                      <p:to>
                                        <p:strVal val="visible"/>
                                      </p:to>
                                    </p:set>
                                    <p:anim calcmode="lin" valueType="num">
                                      <p:cBhvr additive="base">
                                        <p:cTn id="19" dur="500" fill="hold"/>
                                        <p:tgtEl>
                                          <p:spTgt spid="102409"/>
                                        </p:tgtEl>
                                        <p:attrNameLst>
                                          <p:attrName>ppt_x</p:attrName>
                                        </p:attrNameLst>
                                      </p:cBhvr>
                                      <p:tavLst>
                                        <p:tav tm="0">
                                          <p:val>
                                            <p:strVal val="0-#ppt_w/2"/>
                                          </p:val>
                                        </p:tav>
                                        <p:tav tm="100000">
                                          <p:val>
                                            <p:strVal val="#ppt_x"/>
                                          </p:val>
                                        </p:tav>
                                      </p:tavLst>
                                    </p:anim>
                                    <p:anim calcmode="lin" valueType="num">
                                      <p:cBhvr additive="base">
                                        <p:cTn id="20" dur="500" fill="hold"/>
                                        <p:tgtEl>
                                          <p:spTgt spid="1024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10"/>
                                        </p:tgtEl>
                                        <p:attrNameLst>
                                          <p:attrName>style.visibility</p:attrName>
                                        </p:attrNameLst>
                                      </p:cBhvr>
                                      <p:to>
                                        <p:strVal val="visible"/>
                                      </p:to>
                                    </p:set>
                                    <p:anim calcmode="lin" valueType="num">
                                      <p:cBhvr additive="base">
                                        <p:cTn id="25" dur="500" fill="hold"/>
                                        <p:tgtEl>
                                          <p:spTgt spid="102410"/>
                                        </p:tgtEl>
                                        <p:attrNameLst>
                                          <p:attrName>ppt_x</p:attrName>
                                        </p:attrNameLst>
                                      </p:cBhvr>
                                      <p:tavLst>
                                        <p:tav tm="0">
                                          <p:val>
                                            <p:strVal val="0-#ppt_w/2"/>
                                          </p:val>
                                        </p:tav>
                                        <p:tav tm="100000">
                                          <p:val>
                                            <p:strVal val="#ppt_x"/>
                                          </p:val>
                                        </p:tav>
                                      </p:tavLst>
                                    </p:anim>
                                    <p:anim calcmode="lin" valueType="num">
                                      <p:cBhvr additive="base">
                                        <p:cTn id="26" dur="500" fill="hold"/>
                                        <p:tgtEl>
                                          <p:spTgt spid="102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p:bldP spid="102407" grpId="0"/>
      <p:bldP spid="102409" grpId="0"/>
      <p:bldP spid="10241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5"/>
          <p:cNvSpPr>
            <a:spLocks noChangeArrowheads="1"/>
          </p:cNvSpPr>
          <p:nvPr/>
        </p:nvSpPr>
        <p:spPr bwMode="auto">
          <a:xfrm>
            <a:off x="395288" y="485775"/>
            <a:ext cx="8353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8000"/>
                </a:solidFill>
              </a:rPr>
              <a:t>例</a:t>
            </a:r>
            <a:r>
              <a:rPr lang="en-US" altLang="zh-CN">
                <a:solidFill>
                  <a:srgbClr val="008000"/>
                </a:solidFill>
              </a:rPr>
              <a:t>8.15</a:t>
            </a:r>
            <a:r>
              <a:rPr lang="en-US" altLang="zh-CN">
                <a:latin typeface="Arial" charset="0"/>
              </a:rPr>
              <a:t>  </a:t>
            </a:r>
            <a:r>
              <a:rPr lang="zh-CN" altLang="en-US"/>
              <a:t>（挑选合适的工作）经双方恳谈，已有三个单位表示愿意录用某毕业生。该生根据已有信息建立了一个层次结构模型，如图</a:t>
            </a:r>
            <a:r>
              <a:rPr lang="en-US" altLang="zh-CN"/>
              <a:t>8.10</a:t>
            </a:r>
            <a:r>
              <a:rPr lang="zh-CN" altLang="en-US"/>
              <a:t>所示</a:t>
            </a:r>
            <a:r>
              <a:rPr lang="zh-CN" altLang="en-US" b="0"/>
              <a:t>。</a:t>
            </a:r>
          </a:p>
        </p:txBody>
      </p:sp>
      <p:sp>
        <p:nvSpPr>
          <p:cNvPr id="103476" name="Rectangle 52"/>
          <p:cNvSpPr>
            <a:spLocks noChangeArrowheads="1"/>
          </p:cNvSpPr>
          <p:nvPr/>
        </p:nvSpPr>
        <p:spPr bwMode="auto">
          <a:xfrm>
            <a:off x="0" y="2335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3566" name="Group 142"/>
          <p:cNvGrpSpPr>
            <a:grpSpLocks/>
          </p:cNvGrpSpPr>
          <p:nvPr/>
        </p:nvGrpSpPr>
        <p:grpSpPr bwMode="auto">
          <a:xfrm>
            <a:off x="1042988" y="1414463"/>
            <a:ext cx="6408737" cy="4319587"/>
            <a:chOff x="521" y="1262"/>
            <a:chExt cx="3947" cy="2350"/>
          </a:xfrm>
        </p:grpSpPr>
        <p:sp>
          <p:nvSpPr>
            <p:cNvPr id="103541" name="Text Box 117"/>
            <p:cNvSpPr txBox="1">
              <a:spLocks noChangeArrowheads="1"/>
            </p:cNvSpPr>
            <p:nvPr/>
          </p:nvSpPr>
          <p:spPr bwMode="auto">
            <a:xfrm>
              <a:off x="2249" y="1262"/>
              <a:ext cx="1357" cy="263"/>
            </a:xfrm>
            <a:prstGeom prst="rect">
              <a:avLst/>
            </a:prstGeom>
            <a:solidFill>
              <a:srgbClr val="FFFFFF"/>
            </a:solidFill>
            <a:ln w="9525">
              <a:solidFill>
                <a:srgbClr val="000000"/>
              </a:solidFill>
              <a:miter lim="800000"/>
              <a:headEnd/>
              <a:tailEnd/>
            </a:ln>
          </p:spPr>
          <p:txBody>
            <a:bodyPr/>
            <a:lstStyle/>
            <a:p>
              <a:pPr algn="ctr"/>
              <a:r>
                <a:rPr lang="zh-CN" altLang="en-US" sz="1600"/>
                <a:t>工作满意程度</a:t>
              </a:r>
              <a:endParaRPr lang="zh-CN" altLang="en-US" sz="1600">
                <a:latin typeface="Arial" charset="0"/>
              </a:endParaRPr>
            </a:p>
          </p:txBody>
        </p:sp>
        <p:sp>
          <p:nvSpPr>
            <p:cNvPr id="103540" name="Text Box 116"/>
            <p:cNvSpPr txBox="1">
              <a:spLocks noChangeArrowheads="1"/>
            </p:cNvSpPr>
            <p:nvPr/>
          </p:nvSpPr>
          <p:spPr bwMode="auto">
            <a:xfrm>
              <a:off x="1631" y="1949"/>
              <a:ext cx="370" cy="879"/>
            </a:xfrm>
            <a:prstGeom prst="rect">
              <a:avLst/>
            </a:prstGeom>
            <a:solidFill>
              <a:srgbClr val="FFFFFF"/>
            </a:solidFill>
            <a:ln w="9525">
              <a:solidFill>
                <a:srgbClr val="000000"/>
              </a:solidFill>
              <a:miter lim="800000"/>
              <a:headEnd/>
              <a:tailEnd/>
            </a:ln>
          </p:spPr>
          <p:txBody>
            <a:bodyPr/>
            <a:lstStyle/>
            <a:p>
              <a:r>
                <a:rPr lang="zh-CN" altLang="en-US" sz="1600"/>
                <a:t>研究课题</a:t>
              </a:r>
              <a:endParaRPr lang="zh-CN" altLang="en-US" sz="1600">
                <a:latin typeface="Arial" charset="0"/>
              </a:endParaRPr>
            </a:p>
          </p:txBody>
        </p:sp>
        <p:sp>
          <p:nvSpPr>
            <p:cNvPr id="103539" name="Text Box 115"/>
            <p:cNvSpPr txBox="1">
              <a:spLocks noChangeArrowheads="1"/>
            </p:cNvSpPr>
            <p:nvPr/>
          </p:nvSpPr>
          <p:spPr bwMode="auto">
            <a:xfrm>
              <a:off x="2124" y="1949"/>
              <a:ext cx="371" cy="879"/>
            </a:xfrm>
            <a:prstGeom prst="rect">
              <a:avLst/>
            </a:prstGeom>
            <a:solidFill>
              <a:srgbClr val="FFFFFF"/>
            </a:solidFill>
            <a:ln w="9525">
              <a:solidFill>
                <a:srgbClr val="000000"/>
              </a:solidFill>
              <a:miter lim="800000"/>
              <a:headEnd/>
              <a:tailEnd/>
            </a:ln>
          </p:spPr>
          <p:txBody>
            <a:bodyPr/>
            <a:lstStyle/>
            <a:p>
              <a:r>
                <a:rPr lang="zh-CN" altLang="en-US" sz="1600"/>
                <a:t>发展前途</a:t>
              </a:r>
              <a:endParaRPr lang="zh-CN" altLang="en-US" sz="1600">
                <a:latin typeface="Arial" charset="0"/>
              </a:endParaRPr>
            </a:p>
          </p:txBody>
        </p:sp>
        <p:sp>
          <p:nvSpPr>
            <p:cNvPr id="103538" name="Text Box 114"/>
            <p:cNvSpPr txBox="1">
              <a:spLocks noChangeArrowheads="1"/>
            </p:cNvSpPr>
            <p:nvPr/>
          </p:nvSpPr>
          <p:spPr bwMode="auto">
            <a:xfrm>
              <a:off x="2618" y="1949"/>
              <a:ext cx="370" cy="879"/>
            </a:xfrm>
            <a:prstGeom prst="rect">
              <a:avLst/>
            </a:prstGeom>
            <a:solidFill>
              <a:srgbClr val="FFFFFF"/>
            </a:solidFill>
            <a:ln w="9525">
              <a:solidFill>
                <a:srgbClr val="000000"/>
              </a:solidFill>
              <a:miter lim="800000"/>
              <a:headEnd/>
              <a:tailEnd/>
            </a:ln>
          </p:spPr>
          <p:txBody>
            <a:bodyPr/>
            <a:lstStyle/>
            <a:p>
              <a:r>
                <a:rPr lang="zh-CN" altLang="en-US" sz="1600"/>
                <a:t>待</a:t>
              </a:r>
            </a:p>
            <a:p>
              <a:pPr eaLnBrk="0" hangingPunct="0"/>
              <a:r>
                <a:rPr lang="zh-CN" altLang="en-US" sz="1600"/>
                <a:t>遇</a:t>
              </a:r>
              <a:endParaRPr lang="zh-CN" altLang="en-US" sz="1600">
                <a:latin typeface="Arial" charset="0"/>
              </a:endParaRPr>
            </a:p>
          </p:txBody>
        </p:sp>
        <p:sp>
          <p:nvSpPr>
            <p:cNvPr id="103537" name="Text Box 113"/>
            <p:cNvSpPr txBox="1">
              <a:spLocks noChangeArrowheads="1"/>
            </p:cNvSpPr>
            <p:nvPr/>
          </p:nvSpPr>
          <p:spPr bwMode="auto">
            <a:xfrm>
              <a:off x="3111" y="1949"/>
              <a:ext cx="370" cy="879"/>
            </a:xfrm>
            <a:prstGeom prst="rect">
              <a:avLst/>
            </a:prstGeom>
            <a:solidFill>
              <a:srgbClr val="FFFFFF"/>
            </a:solidFill>
            <a:ln w="9525">
              <a:solidFill>
                <a:srgbClr val="000000"/>
              </a:solidFill>
              <a:miter lim="800000"/>
              <a:headEnd/>
              <a:tailEnd/>
            </a:ln>
          </p:spPr>
          <p:txBody>
            <a:bodyPr/>
            <a:lstStyle/>
            <a:p>
              <a:r>
                <a:rPr lang="zh-CN" altLang="en-US" sz="1600"/>
                <a:t>同事情况</a:t>
              </a:r>
              <a:endParaRPr lang="zh-CN" altLang="en-US" sz="1600">
                <a:latin typeface="Arial" charset="0"/>
              </a:endParaRPr>
            </a:p>
          </p:txBody>
        </p:sp>
        <p:sp>
          <p:nvSpPr>
            <p:cNvPr id="103536" name="Text Box 112"/>
            <p:cNvSpPr txBox="1">
              <a:spLocks noChangeArrowheads="1"/>
            </p:cNvSpPr>
            <p:nvPr/>
          </p:nvSpPr>
          <p:spPr bwMode="auto">
            <a:xfrm>
              <a:off x="3605" y="1949"/>
              <a:ext cx="370" cy="879"/>
            </a:xfrm>
            <a:prstGeom prst="rect">
              <a:avLst/>
            </a:prstGeom>
            <a:solidFill>
              <a:srgbClr val="FFFFFF"/>
            </a:solidFill>
            <a:ln w="9525">
              <a:solidFill>
                <a:srgbClr val="000000"/>
              </a:solidFill>
              <a:miter lim="800000"/>
              <a:headEnd/>
              <a:tailEnd/>
            </a:ln>
          </p:spPr>
          <p:txBody>
            <a:bodyPr/>
            <a:lstStyle/>
            <a:p>
              <a:r>
                <a:rPr lang="zh-CN" altLang="en-US" sz="1600"/>
                <a:t>地理位置</a:t>
              </a:r>
              <a:endParaRPr lang="zh-CN" altLang="en-US" sz="1600">
                <a:latin typeface="Arial" charset="0"/>
              </a:endParaRPr>
            </a:p>
          </p:txBody>
        </p:sp>
        <p:sp>
          <p:nvSpPr>
            <p:cNvPr id="103535" name="Text Box 111"/>
            <p:cNvSpPr txBox="1">
              <a:spLocks noChangeArrowheads="1"/>
            </p:cNvSpPr>
            <p:nvPr/>
          </p:nvSpPr>
          <p:spPr bwMode="auto">
            <a:xfrm>
              <a:off x="4098" y="1949"/>
              <a:ext cx="370" cy="879"/>
            </a:xfrm>
            <a:prstGeom prst="rect">
              <a:avLst/>
            </a:prstGeom>
            <a:solidFill>
              <a:srgbClr val="FFFFFF"/>
            </a:solidFill>
            <a:ln w="9525">
              <a:solidFill>
                <a:srgbClr val="000000"/>
              </a:solidFill>
              <a:miter lim="800000"/>
              <a:headEnd/>
              <a:tailEnd/>
            </a:ln>
          </p:spPr>
          <p:txBody>
            <a:bodyPr/>
            <a:lstStyle/>
            <a:p>
              <a:r>
                <a:rPr lang="zh-CN" altLang="en-US" sz="1600"/>
                <a:t>单位名气</a:t>
              </a:r>
              <a:endParaRPr lang="zh-CN" altLang="en-US" sz="1600">
                <a:latin typeface="Arial" charset="0"/>
              </a:endParaRPr>
            </a:p>
          </p:txBody>
        </p:sp>
        <p:sp>
          <p:nvSpPr>
            <p:cNvPr id="103534" name="Text Box 110"/>
            <p:cNvSpPr txBox="1">
              <a:spLocks noChangeArrowheads="1"/>
            </p:cNvSpPr>
            <p:nvPr/>
          </p:nvSpPr>
          <p:spPr bwMode="auto">
            <a:xfrm>
              <a:off x="2001" y="3349"/>
              <a:ext cx="617" cy="263"/>
            </a:xfrm>
            <a:prstGeom prst="rect">
              <a:avLst/>
            </a:prstGeom>
            <a:solidFill>
              <a:srgbClr val="FFFFFF"/>
            </a:solidFill>
            <a:ln w="9525">
              <a:solidFill>
                <a:srgbClr val="000000"/>
              </a:solidFill>
              <a:miter lim="800000"/>
              <a:headEnd/>
              <a:tailEnd/>
            </a:ln>
          </p:spPr>
          <p:txBody>
            <a:bodyPr/>
            <a:lstStyle/>
            <a:p>
              <a:r>
                <a:rPr lang="zh-CN" altLang="en-US" sz="1600"/>
                <a:t>工作</a:t>
              </a:r>
              <a:r>
                <a:rPr lang="en-US" altLang="zh-CN" sz="1600"/>
                <a:t>1</a:t>
              </a:r>
              <a:endParaRPr lang="en-US" altLang="zh-CN" sz="1600">
                <a:latin typeface="Arial" charset="0"/>
              </a:endParaRPr>
            </a:p>
          </p:txBody>
        </p:sp>
        <p:sp>
          <p:nvSpPr>
            <p:cNvPr id="103533" name="Text Box 109"/>
            <p:cNvSpPr txBox="1">
              <a:spLocks noChangeArrowheads="1"/>
            </p:cNvSpPr>
            <p:nvPr/>
          </p:nvSpPr>
          <p:spPr bwMode="auto">
            <a:xfrm>
              <a:off x="2741" y="3349"/>
              <a:ext cx="617" cy="263"/>
            </a:xfrm>
            <a:prstGeom prst="rect">
              <a:avLst/>
            </a:prstGeom>
            <a:solidFill>
              <a:srgbClr val="FFFFFF"/>
            </a:solidFill>
            <a:ln w="9525">
              <a:solidFill>
                <a:srgbClr val="000000"/>
              </a:solidFill>
              <a:miter lim="800000"/>
              <a:headEnd/>
              <a:tailEnd/>
            </a:ln>
          </p:spPr>
          <p:txBody>
            <a:bodyPr/>
            <a:lstStyle/>
            <a:p>
              <a:r>
                <a:rPr lang="zh-CN" altLang="en-US" sz="1600"/>
                <a:t>工作</a:t>
              </a:r>
              <a:r>
                <a:rPr lang="en-US" altLang="zh-CN" sz="1600"/>
                <a:t>2</a:t>
              </a:r>
              <a:endParaRPr lang="en-US" altLang="zh-CN" sz="1600">
                <a:latin typeface="Arial" charset="0"/>
              </a:endParaRPr>
            </a:p>
          </p:txBody>
        </p:sp>
        <p:sp>
          <p:nvSpPr>
            <p:cNvPr id="103532" name="Text Box 108"/>
            <p:cNvSpPr txBox="1">
              <a:spLocks noChangeArrowheads="1"/>
            </p:cNvSpPr>
            <p:nvPr/>
          </p:nvSpPr>
          <p:spPr bwMode="auto">
            <a:xfrm>
              <a:off x="3481" y="3349"/>
              <a:ext cx="617" cy="263"/>
            </a:xfrm>
            <a:prstGeom prst="rect">
              <a:avLst/>
            </a:prstGeom>
            <a:solidFill>
              <a:srgbClr val="FFFFFF"/>
            </a:solidFill>
            <a:ln w="9525">
              <a:solidFill>
                <a:srgbClr val="000000"/>
              </a:solidFill>
              <a:miter lim="800000"/>
              <a:headEnd/>
              <a:tailEnd/>
            </a:ln>
          </p:spPr>
          <p:txBody>
            <a:bodyPr/>
            <a:lstStyle/>
            <a:p>
              <a:r>
                <a:rPr lang="zh-CN" altLang="en-US" sz="1600"/>
                <a:t>工作</a:t>
              </a:r>
              <a:r>
                <a:rPr lang="en-US" altLang="zh-CN" sz="1600"/>
                <a:t>3</a:t>
              </a:r>
              <a:endParaRPr lang="en-US" altLang="zh-CN" sz="1600">
                <a:latin typeface="Arial" charset="0"/>
              </a:endParaRPr>
            </a:p>
          </p:txBody>
        </p:sp>
        <p:sp>
          <p:nvSpPr>
            <p:cNvPr id="103543" name="Text Box 119"/>
            <p:cNvSpPr txBox="1">
              <a:spLocks noChangeArrowheads="1"/>
            </p:cNvSpPr>
            <p:nvPr/>
          </p:nvSpPr>
          <p:spPr bwMode="auto">
            <a:xfrm>
              <a:off x="522" y="1262"/>
              <a:ext cx="86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600"/>
            </a:p>
            <a:p>
              <a:pPr eaLnBrk="0" hangingPunct="0"/>
              <a:r>
                <a:rPr lang="zh-CN" altLang="en-US" sz="1600"/>
                <a:t>目标层</a:t>
              </a:r>
              <a:r>
                <a:rPr lang="en-US" altLang="zh-CN" sz="1600" i="1"/>
                <a:t>A</a:t>
              </a:r>
              <a:endParaRPr lang="en-US" altLang="zh-CN" sz="1600">
                <a:latin typeface="Arial" charset="0"/>
              </a:endParaRPr>
            </a:p>
          </p:txBody>
        </p:sp>
        <p:sp>
          <p:nvSpPr>
            <p:cNvPr id="103498" name="Text Box 74"/>
            <p:cNvSpPr txBox="1">
              <a:spLocks noChangeArrowheads="1"/>
            </p:cNvSpPr>
            <p:nvPr/>
          </p:nvSpPr>
          <p:spPr bwMode="auto">
            <a:xfrm>
              <a:off x="521" y="2074"/>
              <a:ext cx="86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600"/>
            </a:p>
            <a:p>
              <a:pPr eaLnBrk="0" hangingPunct="0"/>
              <a:r>
                <a:rPr lang="zh-CN" altLang="en-US" sz="1600"/>
                <a:t>准则层</a:t>
              </a:r>
              <a:r>
                <a:rPr lang="en-US" altLang="zh-CN" sz="1600" i="1"/>
                <a:t>B</a:t>
              </a:r>
              <a:endParaRPr lang="en-US" altLang="zh-CN" sz="1600">
                <a:latin typeface="Arial" charset="0"/>
              </a:endParaRPr>
            </a:p>
          </p:txBody>
        </p:sp>
        <p:sp>
          <p:nvSpPr>
            <p:cNvPr id="103542" name="Text Box 118"/>
            <p:cNvSpPr txBox="1">
              <a:spLocks noChangeArrowheads="1"/>
            </p:cNvSpPr>
            <p:nvPr/>
          </p:nvSpPr>
          <p:spPr bwMode="auto">
            <a:xfrm>
              <a:off x="521" y="3349"/>
              <a:ext cx="86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600"/>
            </a:p>
            <a:p>
              <a:pPr eaLnBrk="0" hangingPunct="0"/>
              <a:r>
                <a:rPr lang="zh-CN" altLang="en-US" sz="1600"/>
                <a:t>方案层</a:t>
              </a:r>
              <a:r>
                <a:rPr lang="en-US" altLang="zh-CN" sz="1600" i="1"/>
                <a:t>C</a:t>
              </a:r>
              <a:endParaRPr lang="en-US" altLang="zh-CN" sz="1600">
                <a:latin typeface="Arial" charset="0"/>
              </a:endParaRPr>
            </a:p>
          </p:txBody>
        </p:sp>
        <p:sp>
          <p:nvSpPr>
            <p:cNvPr id="103531" name="Text Box 107"/>
            <p:cNvSpPr txBox="1">
              <a:spLocks noChangeArrowheads="1"/>
            </p:cNvSpPr>
            <p:nvPr/>
          </p:nvSpPr>
          <p:spPr bwMode="auto">
            <a:xfrm>
              <a:off x="1631" y="1759"/>
              <a:ext cx="2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600" i="1">
                  <a:latin typeface="Arial" charset="0"/>
                </a:rPr>
                <a:t>B</a:t>
              </a:r>
              <a:r>
                <a:rPr lang="en-US" altLang="zh-CN" sz="1600" baseline="-30000">
                  <a:latin typeface="Arial" charset="0"/>
                </a:rPr>
                <a:t>1</a:t>
              </a:r>
              <a:endParaRPr lang="en-US" altLang="zh-CN" sz="1600">
                <a:latin typeface="Arial" charset="0"/>
              </a:endParaRPr>
            </a:p>
          </p:txBody>
        </p:sp>
        <p:sp>
          <p:nvSpPr>
            <p:cNvPr id="103530" name="Line 106"/>
            <p:cNvSpPr>
              <a:spLocks noChangeShapeType="1"/>
            </p:cNvSpPr>
            <p:nvPr/>
          </p:nvSpPr>
          <p:spPr bwMode="auto">
            <a:xfrm flipH="1">
              <a:off x="2741" y="1511"/>
              <a:ext cx="247" cy="4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9" name="Line 105"/>
            <p:cNvSpPr>
              <a:spLocks noChangeShapeType="1"/>
            </p:cNvSpPr>
            <p:nvPr/>
          </p:nvSpPr>
          <p:spPr bwMode="auto">
            <a:xfrm>
              <a:off x="2988" y="1511"/>
              <a:ext cx="247" cy="4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8" name="Line 104"/>
            <p:cNvSpPr>
              <a:spLocks noChangeShapeType="1"/>
            </p:cNvSpPr>
            <p:nvPr/>
          </p:nvSpPr>
          <p:spPr bwMode="auto">
            <a:xfrm flipH="1">
              <a:off x="2248" y="1511"/>
              <a:ext cx="740" cy="4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7" name="Line 103"/>
            <p:cNvSpPr>
              <a:spLocks noChangeShapeType="1"/>
            </p:cNvSpPr>
            <p:nvPr/>
          </p:nvSpPr>
          <p:spPr bwMode="auto">
            <a:xfrm flipH="1">
              <a:off x="1754" y="1511"/>
              <a:ext cx="1234" cy="4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6" name="Line 102"/>
            <p:cNvSpPr>
              <a:spLocks noChangeShapeType="1"/>
            </p:cNvSpPr>
            <p:nvPr/>
          </p:nvSpPr>
          <p:spPr bwMode="auto">
            <a:xfrm>
              <a:off x="2988" y="1511"/>
              <a:ext cx="863" cy="4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5" name="Line 101"/>
            <p:cNvSpPr>
              <a:spLocks noChangeShapeType="1"/>
            </p:cNvSpPr>
            <p:nvPr/>
          </p:nvSpPr>
          <p:spPr bwMode="auto">
            <a:xfrm>
              <a:off x="2988" y="1511"/>
              <a:ext cx="1357" cy="4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4" name="Text Box 100"/>
            <p:cNvSpPr txBox="1">
              <a:spLocks noChangeArrowheads="1"/>
            </p:cNvSpPr>
            <p:nvPr/>
          </p:nvSpPr>
          <p:spPr bwMode="auto">
            <a:xfrm>
              <a:off x="2124" y="1759"/>
              <a:ext cx="2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600" i="1">
                  <a:latin typeface="Arial" charset="0"/>
                </a:rPr>
                <a:t>B</a:t>
              </a:r>
              <a:r>
                <a:rPr lang="en-US" altLang="zh-CN" sz="1600" baseline="-30000">
                  <a:latin typeface="Arial" charset="0"/>
                </a:rPr>
                <a:t>2</a:t>
              </a:r>
              <a:endParaRPr lang="en-US" altLang="zh-CN" sz="1600">
                <a:latin typeface="Arial" charset="0"/>
              </a:endParaRPr>
            </a:p>
          </p:txBody>
        </p:sp>
        <p:sp>
          <p:nvSpPr>
            <p:cNvPr id="103523" name="Text Box 99"/>
            <p:cNvSpPr txBox="1">
              <a:spLocks noChangeArrowheads="1"/>
            </p:cNvSpPr>
            <p:nvPr/>
          </p:nvSpPr>
          <p:spPr bwMode="auto">
            <a:xfrm>
              <a:off x="2618" y="1759"/>
              <a:ext cx="2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600" i="1">
                  <a:latin typeface="Arial" charset="0"/>
                </a:rPr>
                <a:t>B</a:t>
              </a:r>
              <a:r>
                <a:rPr lang="en-US" altLang="zh-CN" sz="1600" baseline="-30000">
                  <a:latin typeface="Arial" charset="0"/>
                </a:rPr>
                <a:t>3</a:t>
              </a:r>
              <a:endParaRPr lang="en-US" altLang="zh-CN" sz="1600">
                <a:latin typeface="Arial" charset="0"/>
              </a:endParaRPr>
            </a:p>
          </p:txBody>
        </p:sp>
        <p:sp>
          <p:nvSpPr>
            <p:cNvPr id="103522" name="Text Box 98"/>
            <p:cNvSpPr txBox="1">
              <a:spLocks noChangeArrowheads="1"/>
            </p:cNvSpPr>
            <p:nvPr/>
          </p:nvSpPr>
          <p:spPr bwMode="auto">
            <a:xfrm>
              <a:off x="3235" y="1759"/>
              <a:ext cx="24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600" i="1">
                  <a:latin typeface="Arial" charset="0"/>
                </a:rPr>
                <a:t>B</a:t>
              </a:r>
              <a:r>
                <a:rPr lang="en-US" altLang="zh-CN" sz="1600" baseline="-30000">
                  <a:latin typeface="Arial" charset="0"/>
                </a:rPr>
                <a:t>4</a:t>
              </a:r>
              <a:endParaRPr lang="en-US" altLang="zh-CN" sz="1600">
                <a:latin typeface="Arial" charset="0"/>
              </a:endParaRPr>
            </a:p>
          </p:txBody>
        </p:sp>
        <p:sp>
          <p:nvSpPr>
            <p:cNvPr id="103521" name="Text Box 97"/>
            <p:cNvSpPr txBox="1">
              <a:spLocks noChangeArrowheads="1"/>
            </p:cNvSpPr>
            <p:nvPr/>
          </p:nvSpPr>
          <p:spPr bwMode="auto">
            <a:xfrm>
              <a:off x="3728" y="1759"/>
              <a:ext cx="2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600" i="1">
                  <a:latin typeface="Arial" charset="0"/>
                </a:rPr>
                <a:t>B</a:t>
              </a:r>
              <a:r>
                <a:rPr lang="en-US" altLang="zh-CN" sz="1600" baseline="-30000">
                  <a:latin typeface="Arial" charset="0"/>
                </a:rPr>
                <a:t>5</a:t>
              </a:r>
              <a:endParaRPr lang="en-US" altLang="zh-CN" sz="1600">
                <a:latin typeface="Arial" charset="0"/>
              </a:endParaRPr>
            </a:p>
          </p:txBody>
        </p:sp>
        <p:sp>
          <p:nvSpPr>
            <p:cNvPr id="103520" name="Text Box 96"/>
            <p:cNvSpPr txBox="1">
              <a:spLocks noChangeArrowheads="1"/>
            </p:cNvSpPr>
            <p:nvPr/>
          </p:nvSpPr>
          <p:spPr bwMode="auto">
            <a:xfrm>
              <a:off x="4221" y="1759"/>
              <a:ext cx="2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600" i="1">
                  <a:latin typeface="Arial" charset="0"/>
                </a:rPr>
                <a:t>B</a:t>
              </a:r>
              <a:r>
                <a:rPr lang="en-US" altLang="zh-CN" sz="1600" baseline="-30000">
                  <a:latin typeface="Arial" charset="0"/>
                </a:rPr>
                <a:t>6</a:t>
              </a:r>
              <a:endParaRPr lang="en-US" altLang="zh-CN" sz="1600">
                <a:latin typeface="Arial" charset="0"/>
              </a:endParaRPr>
            </a:p>
          </p:txBody>
        </p:sp>
        <p:sp>
          <p:nvSpPr>
            <p:cNvPr id="103519" name="Text Box 95"/>
            <p:cNvSpPr txBox="1">
              <a:spLocks noChangeArrowheads="1"/>
            </p:cNvSpPr>
            <p:nvPr/>
          </p:nvSpPr>
          <p:spPr bwMode="auto">
            <a:xfrm>
              <a:off x="1878" y="3080"/>
              <a:ext cx="24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600" i="1">
                  <a:latin typeface="Arial" charset="0"/>
                </a:rPr>
                <a:t>C</a:t>
              </a:r>
              <a:r>
                <a:rPr lang="en-US" altLang="zh-CN" sz="1600" baseline="-30000">
                  <a:latin typeface="Arial" charset="0"/>
                </a:rPr>
                <a:t>1</a:t>
              </a:r>
              <a:endParaRPr lang="en-US" altLang="zh-CN" sz="1600">
                <a:latin typeface="Arial" charset="0"/>
              </a:endParaRPr>
            </a:p>
          </p:txBody>
        </p:sp>
        <p:sp>
          <p:nvSpPr>
            <p:cNvPr id="103518" name="Text Box 94"/>
            <p:cNvSpPr txBox="1">
              <a:spLocks noChangeArrowheads="1"/>
            </p:cNvSpPr>
            <p:nvPr/>
          </p:nvSpPr>
          <p:spPr bwMode="auto">
            <a:xfrm>
              <a:off x="2618" y="3080"/>
              <a:ext cx="2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600" i="1">
                  <a:latin typeface="Arial" charset="0"/>
                </a:rPr>
                <a:t>C</a:t>
              </a:r>
              <a:r>
                <a:rPr lang="en-US" altLang="zh-CN" sz="1600" baseline="-30000">
                  <a:latin typeface="Arial" charset="0"/>
                </a:rPr>
                <a:t>2</a:t>
              </a:r>
              <a:endParaRPr lang="en-US" altLang="zh-CN" sz="1600">
                <a:latin typeface="Arial" charset="0"/>
              </a:endParaRPr>
            </a:p>
          </p:txBody>
        </p:sp>
        <p:sp>
          <p:nvSpPr>
            <p:cNvPr id="103517" name="Text Box 93"/>
            <p:cNvSpPr txBox="1">
              <a:spLocks noChangeArrowheads="1"/>
            </p:cNvSpPr>
            <p:nvPr/>
          </p:nvSpPr>
          <p:spPr bwMode="auto">
            <a:xfrm>
              <a:off x="3358" y="3080"/>
              <a:ext cx="2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1600" i="1">
                  <a:latin typeface="Arial" charset="0"/>
                </a:rPr>
                <a:t>C</a:t>
              </a:r>
              <a:r>
                <a:rPr lang="en-US" altLang="zh-CN" sz="1600" baseline="-30000">
                  <a:latin typeface="Arial" charset="0"/>
                </a:rPr>
                <a:t>3</a:t>
              </a:r>
              <a:endParaRPr lang="en-US" altLang="zh-CN" sz="1600">
                <a:latin typeface="Arial" charset="0"/>
              </a:endParaRPr>
            </a:p>
          </p:txBody>
        </p:sp>
        <p:sp>
          <p:nvSpPr>
            <p:cNvPr id="103516" name="Line 92"/>
            <p:cNvSpPr>
              <a:spLocks noChangeShapeType="1"/>
            </p:cNvSpPr>
            <p:nvPr/>
          </p:nvSpPr>
          <p:spPr bwMode="auto">
            <a:xfrm>
              <a:off x="1754" y="2829"/>
              <a:ext cx="494"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15" name="Line 91"/>
            <p:cNvSpPr>
              <a:spLocks noChangeShapeType="1"/>
            </p:cNvSpPr>
            <p:nvPr/>
          </p:nvSpPr>
          <p:spPr bwMode="auto">
            <a:xfrm flipV="1">
              <a:off x="2248" y="2829"/>
              <a:ext cx="0"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14" name="Line 90"/>
            <p:cNvSpPr>
              <a:spLocks noChangeShapeType="1"/>
            </p:cNvSpPr>
            <p:nvPr/>
          </p:nvSpPr>
          <p:spPr bwMode="auto">
            <a:xfrm flipV="1">
              <a:off x="2248" y="2829"/>
              <a:ext cx="493"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13" name="Line 89"/>
            <p:cNvSpPr>
              <a:spLocks noChangeShapeType="1"/>
            </p:cNvSpPr>
            <p:nvPr/>
          </p:nvSpPr>
          <p:spPr bwMode="auto">
            <a:xfrm flipV="1">
              <a:off x="2248" y="2829"/>
              <a:ext cx="1110"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12" name="Line 88"/>
            <p:cNvSpPr>
              <a:spLocks noChangeShapeType="1"/>
            </p:cNvSpPr>
            <p:nvPr/>
          </p:nvSpPr>
          <p:spPr bwMode="auto">
            <a:xfrm flipV="1">
              <a:off x="2248" y="2829"/>
              <a:ext cx="1603"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11" name="Line 87"/>
            <p:cNvSpPr>
              <a:spLocks noChangeShapeType="1"/>
            </p:cNvSpPr>
            <p:nvPr/>
          </p:nvSpPr>
          <p:spPr bwMode="auto">
            <a:xfrm flipV="1">
              <a:off x="2248" y="2829"/>
              <a:ext cx="2097"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10" name="Line 86"/>
            <p:cNvSpPr>
              <a:spLocks noChangeShapeType="1"/>
            </p:cNvSpPr>
            <p:nvPr/>
          </p:nvSpPr>
          <p:spPr bwMode="auto">
            <a:xfrm>
              <a:off x="1754" y="2829"/>
              <a:ext cx="1234"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9" name="Line 85"/>
            <p:cNvSpPr>
              <a:spLocks noChangeShapeType="1"/>
            </p:cNvSpPr>
            <p:nvPr/>
          </p:nvSpPr>
          <p:spPr bwMode="auto">
            <a:xfrm>
              <a:off x="2248" y="2829"/>
              <a:ext cx="740"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8" name="Line 84"/>
            <p:cNvSpPr>
              <a:spLocks noChangeShapeType="1"/>
            </p:cNvSpPr>
            <p:nvPr/>
          </p:nvSpPr>
          <p:spPr bwMode="auto">
            <a:xfrm>
              <a:off x="2741" y="2829"/>
              <a:ext cx="247"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7" name="Line 83"/>
            <p:cNvSpPr>
              <a:spLocks noChangeShapeType="1"/>
            </p:cNvSpPr>
            <p:nvPr/>
          </p:nvSpPr>
          <p:spPr bwMode="auto">
            <a:xfrm flipH="1">
              <a:off x="2988" y="2829"/>
              <a:ext cx="370"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6" name="Line 82"/>
            <p:cNvSpPr>
              <a:spLocks noChangeShapeType="1"/>
            </p:cNvSpPr>
            <p:nvPr/>
          </p:nvSpPr>
          <p:spPr bwMode="auto">
            <a:xfrm flipH="1">
              <a:off x="2988" y="2829"/>
              <a:ext cx="863"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5" name="Line 81"/>
            <p:cNvSpPr>
              <a:spLocks noChangeShapeType="1"/>
            </p:cNvSpPr>
            <p:nvPr/>
          </p:nvSpPr>
          <p:spPr bwMode="auto">
            <a:xfrm flipH="1">
              <a:off x="2988" y="2829"/>
              <a:ext cx="1357"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4" name="Line 80"/>
            <p:cNvSpPr>
              <a:spLocks noChangeShapeType="1"/>
            </p:cNvSpPr>
            <p:nvPr/>
          </p:nvSpPr>
          <p:spPr bwMode="auto">
            <a:xfrm flipH="1" flipV="1">
              <a:off x="1754" y="2829"/>
              <a:ext cx="2097"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3" name="Line 79"/>
            <p:cNvSpPr>
              <a:spLocks noChangeShapeType="1"/>
            </p:cNvSpPr>
            <p:nvPr/>
          </p:nvSpPr>
          <p:spPr bwMode="auto">
            <a:xfrm>
              <a:off x="2248" y="2829"/>
              <a:ext cx="1603"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2" name="Line 78"/>
            <p:cNvSpPr>
              <a:spLocks noChangeShapeType="1"/>
            </p:cNvSpPr>
            <p:nvPr/>
          </p:nvSpPr>
          <p:spPr bwMode="auto">
            <a:xfrm>
              <a:off x="2741" y="2829"/>
              <a:ext cx="1110"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1" name="Line 77"/>
            <p:cNvSpPr>
              <a:spLocks noChangeShapeType="1"/>
            </p:cNvSpPr>
            <p:nvPr/>
          </p:nvSpPr>
          <p:spPr bwMode="auto">
            <a:xfrm>
              <a:off x="3358" y="2829"/>
              <a:ext cx="493"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0" name="Line 76"/>
            <p:cNvSpPr>
              <a:spLocks noChangeShapeType="1"/>
            </p:cNvSpPr>
            <p:nvPr/>
          </p:nvSpPr>
          <p:spPr bwMode="auto">
            <a:xfrm>
              <a:off x="3851" y="2829"/>
              <a:ext cx="0"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9" name="Line 75"/>
            <p:cNvSpPr>
              <a:spLocks noChangeShapeType="1"/>
            </p:cNvSpPr>
            <p:nvPr/>
          </p:nvSpPr>
          <p:spPr bwMode="auto">
            <a:xfrm flipV="1">
              <a:off x="3851" y="2829"/>
              <a:ext cx="494" cy="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544" name="Rectangle 120"/>
          <p:cNvSpPr>
            <a:spLocks noChangeArrowheads="1"/>
          </p:cNvSpPr>
          <p:nvPr/>
        </p:nvSpPr>
        <p:spPr bwMode="auto">
          <a:xfrm>
            <a:off x="0" y="2335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3564" name="Rectangle 140"/>
          <p:cNvSpPr>
            <a:spLocks noChangeArrowheads="1"/>
          </p:cNvSpPr>
          <p:nvPr/>
        </p:nvSpPr>
        <p:spPr bwMode="auto">
          <a:xfrm>
            <a:off x="0" y="2335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endParaRPr lang="zh-CN" altLang="zh-CN" sz="1800" b="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3429"/>
                                        </p:tgtEl>
                                        <p:attrNameLst>
                                          <p:attrName>style.visibility</p:attrName>
                                        </p:attrNameLst>
                                      </p:cBhvr>
                                      <p:to>
                                        <p:strVal val="visible"/>
                                      </p:to>
                                    </p:set>
                                    <p:anim calcmode="lin" valueType="num">
                                      <p:cBhvr additive="base">
                                        <p:cTn id="7" dur="500" fill="hold"/>
                                        <p:tgtEl>
                                          <p:spTgt spid="103429"/>
                                        </p:tgtEl>
                                        <p:attrNameLst>
                                          <p:attrName>ppt_x</p:attrName>
                                        </p:attrNameLst>
                                      </p:cBhvr>
                                      <p:tavLst>
                                        <p:tav tm="0">
                                          <p:val>
                                            <p:strVal val="0-#ppt_w/2"/>
                                          </p:val>
                                        </p:tav>
                                        <p:tav tm="100000">
                                          <p:val>
                                            <p:strVal val="#ppt_x"/>
                                          </p:val>
                                        </p:tav>
                                      </p:tavLst>
                                    </p:anim>
                                    <p:anim calcmode="lin" valueType="num">
                                      <p:cBhvr additive="base">
                                        <p:cTn id="8" dur="500" fill="hold"/>
                                        <p:tgtEl>
                                          <p:spTgt spid="1034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3566"/>
                                        </p:tgtEl>
                                        <p:attrNameLst>
                                          <p:attrName>style.visibility</p:attrName>
                                        </p:attrNameLst>
                                      </p:cBhvr>
                                      <p:to>
                                        <p:strVal val="visible"/>
                                      </p:to>
                                    </p:set>
                                    <p:anim calcmode="lin" valueType="num">
                                      <p:cBhvr additive="base">
                                        <p:cTn id="13" dur="500" fill="hold"/>
                                        <p:tgtEl>
                                          <p:spTgt spid="103566"/>
                                        </p:tgtEl>
                                        <p:attrNameLst>
                                          <p:attrName>ppt_x</p:attrName>
                                        </p:attrNameLst>
                                      </p:cBhvr>
                                      <p:tavLst>
                                        <p:tav tm="0">
                                          <p:val>
                                            <p:strVal val="#ppt_x"/>
                                          </p:val>
                                        </p:tav>
                                        <p:tav tm="100000">
                                          <p:val>
                                            <p:strVal val="#ppt_x"/>
                                          </p:val>
                                        </p:tav>
                                      </p:tavLst>
                                    </p:anim>
                                    <p:anim calcmode="lin" valueType="num">
                                      <p:cBhvr additive="base">
                                        <p:cTn id="14" dur="500" fill="hold"/>
                                        <p:tgtEl>
                                          <p:spTgt spid="1035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8" name="Rectangle 16"/>
          <p:cNvSpPr>
            <a:spLocks noChangeArrowheads="1"/>
          </p:cNvSpPr>
          <p:nvPr/>
        </p:nvSpPr>
        <p:spPr bwMode="auto">
          <a:xfrm>
            <a:off x="468313" y="549275"/>
            <a:ext cx="7085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rPr>
              <a:t>该生经冷静思考、反复比较，建立了各层次的成对比较矩阵：</a:t>
            </a:r>
          </a:p>
        </p:txBody>
      </p:sp>
      <p:sp>
        <p:nvSpPr>
          <p:cNvPr id="105502" name="Rectangle 30"/>
          <p:cNvSpPr>
            <a:spLocks noChangeArrowheads="1"/>
          </p:cNvSpPr>
          <p:nvPr/>
        </p:nvSpPr>
        <p:spPr bwMode="auto">
          <a:xfrm>
            <a:off x="1955800" y="1612900"/>
            <a:ext cx="53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510" name="Rectangle 38"/>
          <p:cNvSpPr>
            <a:spLocks noChangeArrowheads="1"/>
          </p:cNvSpPr>
          <p:nvPr/>
        </p:nvSpPr>
        <p:spPr bwMode="auto">
          <a:xfrm>
            <a:off x="1955800" y="1612900"/>
            <a:ext cx="53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5485" name="Object 13"/>
          <p:cNvGraphicFramePr>
            <a:graphicFrameLocks noChangeAspect="1"/>
          </p:cNvGraphicFramePr>
          <p:nvPr/>
        </p:nvGraphicFramePr>
        <p:xfrm>
          <a:off x="6372225" y="1916113"/>
          <a:ext cx="1306513" cy="2424112"/>
        </p:xfrm>
        <a:graphic>
          <a:graphicData uri="http://schemas.openxmlformats.org/presentationml/2006/ole">
            <mc:AlternateContent xmlns:mc="http://schemas.openxmlformats.org/markup-compatibility/2006">
              <mc:Choice xmlns:v="urn:schemas-microsoft-com:vml" Requires="v">
                <p:oleObj spid="_x0000_s174080" r:id="rId3" imgW="736600" imgH="1371600" progId="Equation.DSMT4">
                  <p:embed/>
                </p:oleObj>
              </mc:Choice>
              <mc:Fallback>
                <p:oleObj r:id="rId3" imgW="736600" imgH="13716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1916113"/>
                        <a:ext cx="1306513" cy="2424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511" name="Rectangle 39"/>
          <p:cNvSpPr>
            <a:spLocks noChangeArrowheads="1"/>
          </p:cNvSpPr>
          <p:nvPr/>
        </p:nvSpPr>
        <p:spPr bwMode="auto">
          <a:xfrm>
            <a:off x="1955800" y="1612900"/>
            <a:ext cx="53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sz="1800" b="0">
              <a:latin typeface="Arial" charset="0"/>
            </a:endParaRPr>
          </a:p>
        </p:txBody>
      </p:sp>
      <p:sp>
        <p:nvSpPr>
          <p:cNvPr id="105512" name="Rectangle 40"/>
          <p:cNvSpPr>
            <a:spLocks noChangeArrowheads="1"/>
          </p:cNvSpPr>
          <p:nvPr/>
        </p:nvSpPr>
        <p:spPr bwMode="auto">
          <a:xfrm>
            <a:off x="1955800" y="1612900"/>
            <a:ext cx="53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516" name="Rectangle 44"/>
          <p:cNvSpPr>
            <a:spLocks noChangeArrowheads="1"/>
          </p:cNvSpPr>
          <p:nvPr/>
        </p:nvSpPr>
        <p:spPr bwMode="auto">
          <a:xfrm>
            <a:off x="1955800" y="1612900"/>
            <a:ext cx="531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521" name="Rectangle 49"/>
          <p:cNvSpPr>
            <a:spLocks noChangeArrowheads="1"/>
          </p:cNvSpPr>
          <p:nvPr/>
        </p:nvSpPr>
        <p:spPr bwMode="auto">
          <a:xfrm>
            <a:off x="1955800" y="1612900"/>
            <a:ext cx="53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524" name="Rectangle 52"/>
          <p:cNvSpPr>
            <a:spLocks noChangeArrowheads="1"/>
          </p:cNvSpPr>
          <p:nvPr/>
        </p:nvSpPr>
        <p:spPr bwMode="auto">
          <a:xfrm>
            <a:off x="1955800" y="1612900"/>
            <a:ext cx="531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526" name="Rectangle 54"/>
          <p:cNvSpPr>
            <a:spLocks noChangeArrowheads="1"/>
          </p:cNvSpPr>
          <p:nvPr/>
        </p:nvSpPr>
        <p:spPr bwMode="auto">
          <a:xfrm>
            <a:off x="1955800" y="1612900"/>
            <a:ext cx="531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528" name="Rectangle 56"/>
          <p:cNvSpPr>
            <a:spLocks noChangeArrowheads="1"/>
          </p:cNvSpPr>
          <p:nvPr/>
        </p:nvSpPr>
        <p:spPr bwMode="auto">
          <a:xfrm>
            <a:off x="1955800" y="1612900"/>
            <a:ext cx="53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531" name="Rectangle 59"/>
          <p:cNvSpPr>
            <a:spLocks noChangeArrowheads="1"/>
          </p:cNvSpPr>
          <p:nvPr/>
        </p:nvSpPr>
        <p:spPr bwMode="auto">
          <a:xfrm>
            <a:off x="1955800" y="1612900"/>
            <a:ext cx="531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533" name="Rectangle 61"/>
          <p:cNvSpPr>
            <a:spLocks noChangeArrowheads="1"/>
          </p:cNvSpPr>
          <p:nvPr/>
        </p:nvSpPr>
        <p:spPr bwMode="auto">
          <a:xfrm>
            <a:off x="1955800" y="1612900"/>
            <a:ext cx="53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538" name="Rectangle 66"/>
          <p:cNvSpPr>
            <a:spLocks noChangeArrowheads="1"/>
          </p:cNvSpPr>
          <p:nvPr/>
        </p:nvSpPr>
        <p:spPr bwMode="auto">
          <a:xfrm>
            <a:off x="1955800" y="1612900"/>
            <a:ext cx="53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826" name="Rectangle 35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839" name="Rectangle 36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847" name="Rectangle 37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852" name="Rectangle 380"/>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5856" name="Group 384"/>
          <p:cNvGrpSpPr>
            <a:grpSpLocks/>
          </p:cNvGrpSpPr>
          <p:nvPr/>
        </p:nvGrpSpPr>
        <p:grpSpPr bwMode="auto">
          <a:xfrm>
            <a:off x="755650" y="1397000"/>
            <a:ext cx="4926013" cy="4119563"/>
            <a:chOff x="476" y="709"/>
            <a:chExt cx="3103" cy="2595"/>
          </a:xfrm>
        </p:grpSpPr>
        <p:sp>
          <p:nvSpPr>
            <p:cNvPr id="105599" name="Rectangle 127"/>
            <p:cNvSpPr>
              <a:spLocks noChangeArrowheads="1"/>
            </p:cNvSpPr>
            <p:nvPr/>
          </p:nvSpPr>
          <p:spPr bwMode="auto">
            <a:xfrm>
              <a:off x="3135" y="2998"/>
              <a:ext cx="444"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98" name="Rectangle 126"/>
            <p:cNvSpPr>
              <a:spLocks noChangeArrowheads="1"/>
            </p:cNvSpPr>
            <p:nvPr/>
          </p:nvSpPr>
          <p:spPr bwMode="auto">
            <a:xfrm>
              <a:off x="2692" y="2998"/>
              <a:ext cx="44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3</a:t>
              </a:r>
            </a:p>
          </p:txBody>
        </p:sp>
        <p:sp>
          <p:nvSpPr>
            <p:cNvPr id="105597" name="Rectangle 125"/>
            <p:cNvSpPr>
              <a:spLocks noChangeArrowheads="1"/>
            </p:cNvSpPr>
            <p:nvPr/>
          </p:nvSpPr>
          <p:spPr bwMode="auto">
            <a:xfrm>
              <a:off x="2249" y="2998"/>
              <a:ext cx="44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3</a:t>
              </a:r>
            </a:p>
          </p:txBody>
        </p:sp>
        <p:sp>
          <p:nvSpPr>
            <p:cNvPr id="105596" name="Rectangle 124"/>
            <p:cNvSpPr>
              <a:spLocks noChangeArrowheads="1"/>
            </p:cNvSpPr>
            <p:nvPr/>
          </p:nvSpPr>
          <p:spPr bwMode="auto">
            <a:xfrm>
              <a:off x="1805" y="2998"/>
              <a:ext cx="444"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2</a:t>
              </a:r>
            </a:p>
          </p:txBody>
        </p:sp>
        <p:sp>
          <p:nvSpPr>
            <p:cNvPr id="105595" name="Rectangle 123"/>
            <p:cNvSpPr>
              <a:spLocks noChangeArrowheads="1"/>
            </p:cNvSpPr>
            <p:nvPr/>
          </p:nvSpPr>
          <p:spPr bwMode="auto">
            <a:xfrm>
              <a:off x="1362" y="2998"/>
              <a:ext cx="44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2</a:t>
              </a:r>
            </a:p>
          </p:txBody>
        </p:sp>
        <p:sp>
          <p:nvSpPr>
            <p:cNvPr id="105594" name="Rectangle 122"/>
            <p:cNvSpPr>
              <a:spLocks noChangeArrowheads="1"/>
            </p:cNvSpPr>
            <p:nvPr/>
          </p:nvSpPr>
          <p:spPr bwMode="auto">
            <a:xfrm>
              <a:off x="919" y="2998"/>
              <a:ext cx="44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2</a:t>
              </a:r>
            </a:p>
          </p:txBody>
        </p:sp>
        <p:sp>
          <p:nvSpPr>
            <p:cNvPr id="105593" name="Rectangle 121"/>
            <p:cNvSpPr>
              <a:spLocks noChangeArrowheads="1"/>
            </p:cNvSpPr>
            <p:nvPr/>
          </p:nvSpPr>
          <p:spPr bwMode="auto">
            <a:xfrm>
              <a:off x="476" y="2998"/>
              <a:ext cx="44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i="1">
                  <a:latin typeface="Arial" charset="0"/>
                </a:rPr>
                <a:t>B</a:t>
              </a:r>
              <a:r>
                <a:rPr lang="en-US" altLang="zh-CN" sz="1600" baseline="-30000">
                  <a:latin typeface="Arial" charset="0"/>
                </a:rPr>
                <a:t>6</a:t>
              </a:r>
              <a:endParaRPr lang="en-US" altLang="zh-CN" sz="1600">
                <a:latin typeface="Arial" charset="0"/>
              </a:endParaRPr>
            </a:p>
          </p:txBody>
        </p:sp>
        <p:sp>
          <p:nvSpPr>
            <p:cNvPr id="105592" name="Rectangle 120"/>
            <p:cNvSpPr>
              <a:spLocks noChangeArrowheads="1"/>
            </p:cNvSpPr>
            <p:nvPr/>
          </p:nvSpPr>
          <p:spPr bwMode="auto">
            <a:xfrm>
              <a:off x="3135" y="2601"/>
              <a:ext cx="444"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91" name="Rectangle 119"/>
            <p:cNvSpPr>
              <a:spLocks noChangeArrowheads="1"/>
            </p:cNvSpPr>
            <p:nvPr/>
          </p:nvSpPr>
          <p:spPr bwMode="auto">
            <a:xfrm>
              <a:off x="2692" y="2601"/>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90" name="Rectangle 118"/>
            <p:cNvSpPr>
              <a:spLocks noChangeArrowheads="1"/>
            </p:cNvSpPr>
            <p:nvPr/>
          </p:nvSpPr>
          <p:spPr bwMode="auto">
            <a:xfrm>
              <a:off x="2249" y="2601"/>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3</a:t>
              </a:r>
            </a:p>
          </p:txBody>
        </p:sp>
        <p:sp>
          <p:nvSpPr>
            <p:cNvPr id="105589" name="Rectangle 117"/>
            <p:cNvSpPr>
              <a:spLocks noChangeArrowheads="1"/>
            </p:cNvSpPr>
            <p:nvPr/>
          </p:nvSpPr>
          <p:spPr bwMode="auto">
            <a:xfrm>
              <a:off x="1805" y="2601"/>
              <a:ext cx="444"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600">
                <a:latin typeface="Arial" charset="0"/>
              </a:endParaRPr>
            </a:p>
          </p:txBody>
        </p:sp>
        <p:sp>
          <p:nvSpPr>
            <p:cNvPr id="105588" name="Rectangle 116"/>
            <p:cNvSpPr>
              <a:spLocks noChangeArrowheads="1"/>
            </p:cNvSpPr>
            <p:nvPr/>
          </p:nvSpPr>
          <p:spPr bwMode="auto">
            <a:xfrm>
              <a:off x="1362" y="2601"/>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87" name="Rectangle 115"/>
            <p:cNvSpPr>
              <a:spLocks noChangeArrowheads="1"/>
            </p:cNvSpPr>
            <p:nvPr/>
          </p:nvSpPr>
          <p:spPr bwMode="auto">
            <a:xfrm>
              <a:off x="919" y="2601"/>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86" name="Rectangle 114"/>
            <p:cNvSpPr>
              <a:spLocks noChangeArrowheads="1"/>
            </p:cNvSpPr>
            <p:nvPr/>
          </p:nvSpPr>
          <p:spPr bwMode="auto">
            <a:xfrm>
              <a:off x="476" y="2601"/>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i="1">
                  <a:latin typeface="Arial" charset="0"/>
                </a:rPr>
                <a:t>B</a:t>
              </a:r>
              <a:r>
                <a:rPr lang="en-US" altLang="zh-CN" sz="1600" baseline="-30000">
                  <a:latin typeface="Arial" charset="0"/>
                </a:rPr>
                <a:t>5</a:t>
              </a:r>
              <a:endParaRPr lang="en-US" altLang="zh-CN" sz="1600">
                <a:latin typeface="Arial" charset="0"/>
              </a:endParaRPr>
            </a:p>
          </p:txBody>
        </p:sp>
        <p:sp>
          <p:nvSpPr>
            <p:cNvPr id="105585" name="Rectangle 113"/>
            <p:cNvSpPr>
              <a:spLocks noChangeArrowheads="1"/>
            </p:cNvSpPr>
            <p:nvPr/>
          </p:nvSpPr>
          <p:spPr bwMode="auto">
            <a:xfrm>
              <a:off x="3135" y="2205"/>
              <a:ext cx="444"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600">
                <a:latin typeface="Arial" charset="0"/>
              </a:endParaRPr>
            </a:p>
          </p:txBody>
        </p:sp>
        <p:sp>
          <p:nvSpPr>
            <p:cNvPr id="105584" name="Rectangle 112"/>
            <p:cNvSpPr>
              <a:spLocks noChangeArrowheads="1"/>
            </p:cNvSpPr>
            <p:nvPr/>
          </p:nvSpPr>
          <p:spPr bwMode="auto">
            <a:xfrm>
              <a:off x="2692" y="2205"/>
              <a:ext cx="443"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600">
                <a:latin typeface="Arial" charset="0"/>
              </a:endParaRPr>
            </a:p>
          </p:txBody>
        </p:sp>
        <p:sp>
          <p:nvSpPr>
            <p:cNvPr id="105583" name="Rectangle 111"/>
            <p:cNvSpPr>
              <a:spLocks noChangeArrowheads="1"/>
            </p:cNvSpPr>
            <p:nvPr/>
          </p:nvSpPr>
          <p:spPr bwMode="auto">
            <a:xfrm>
              <a:off x="2249" y="2205"/>
              <a:ext cx="443"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82" name="Rectangle 110"/>
            <p:cNvSpPr>
              <a:spLocks noChangeArrowheads="1"/>
            </p:cNvSpPr>
            <p:nvPr/>
          </p:nvSpPr>
          <p:spPr bwMode="auto">
            <a:xfrm>
              <a:off x="1805" y="2205"/>
              <a:ext cx="444"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600">
                <a:latin typeface="Arial" charset="0"/>
              </a:endParaRPr>
            </a:p>
          </p:txBody>
        </p:sp>
        <p:sp>
          <p:nvSpPr>
            <p:cNvPr id="105581" name="Rectangle 109"/>
            <p:cNvSpPr>
              <a:spLocks noChangeArrowheads="1"/>
            </p:cNvSpPr>
            <p:nvPr/>
          </p:nvSpPr>
          <p:spPr bwMode="auto">
            <a:xfrm>
              <a:off x="1362" y="2205"/>
              <a:ext cx="443"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600">
                <a:latin typeface="Arial" charset="0"/>
              </a:endParaRPr>
            </a:p>
          </p:txBody>
        </p:sp>
        <p:sp>
          <p:nvSpPr>
            <p:cNvPr id="105580" name="Rectangle 108"/>
            <p:cNvSpPr>
              <a:spLocks noChangeArrowheads="1"/>
            </p:cNvSpPr>
            <p:nvPr/>
          </p:nvSpPr>
          <p:spPr bwMode="auto">
            <a:xfrm>
              <a:off x="919" y="2205"/>
              <a:ext cx="443"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600">
                <a:latin typeface="Arial" charset="0"/>
              </a:endParaRPr>
            </a:p>
          </p:txBody>
        </p:sp>
        <p:sp>
          <p:nvSpPr>
            <p:cNvPr id="105579" name="Rectangle 107"/>
            <p:cNvSpPr>
              <a:spLocks noChangeArrowheads="1"/>
            </p:cNvSpPr>
            <p:nvPr/>
          </p:nvSpPr>
          <p:spPr bwMode="auto">
            <a:xfrm>
              <a:off x="476" y="2205"/>
              <a:ext cx="443"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i="1">
                  <a:latin typeface="Arial" charset="0"/>
                </a:rPr>
                <a:t>B</a:t>
              </a:r>
              <a:r>
                <a:rPr lang="en-US" altLang="zh-CN" sz="1600" baseline="-30000">
                  <a:latin typeface="Arial" charset="0"/>
                </a:rPr>
                <a:t>4</a:t>
              </a:r>
              <a:endParaRPr lang="en-US" altLang="zh-CN" sz="1600">
                <a:latin typeface="Arial" charset="0"/>
              </a:endParaRPr>
            </a:p>
          </p:txBody>
        </p:sp>
        <p:sp>
          <p:nvSpPr>
            <p:cNvPr id="105578" name="Rectangle 106"/>
            <p:cNvSpPr>
              <a:spLocks noChangeArrowheads="1"/>
            </p:cNvSpPr>
            <p:nvPr/>
          </p:nvSpPr>
          <p:spPr bwMode="auto">
            <a:xfrm>
              <a:off x="3135" y="1808"/>
              <a:ext cx="444"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600">
                <a:latin typeface="Arial" charset="0"/>
              </a:endParaRPr>
            </a:p>
          </p:txBody>
        </p:sp>
        <p:sp>
          <p:nvSpPr>
            <p:cNvPr id="105577" name="Rectangle 105"/>
            <p:cNvSpPr>
              <a:spLocks noChangeArrowheads="1"/>
            </p:cNvSpPr>
            <p:nvPr/>
          </p:nvSpPr>
          <p:spPr bwMode="auto">
            <a:xfrm>
              <a:off x="2692" y="1808"/>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3</a:t>
              </a:r>
            </a:p>
          </p:txBody>
        </p:sp>
        <p:sp>
          <p:nvSpPr>
            <p:cNvPr id="105576" name="Rectangle 104"/>
            <p:cNvSpPr>
              <a:spLocks noChangeArrowheads="1"/>
            </p:cNvSpPr>
            <p:nvPr/>
          </p:nvSpPr>
          <p:spPr bwMode="auto">
            <a:xfrm>
              <a:off x="2249" y="1808"/>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5</a:t>
              </a:r>
            </a:p>
          </p:txBody>
        </p:sp>
        <p:sp>
          <p:nvSpPr>
            <p:cNvPr id="105575" name="Rectangle 103"/>
            <p:cNvSpPr>
              <a:spLocks noChangeArrowheads="1"/>
            </p:cNvSpPr>
            <p:nvPr/>
          </p:nvSpPr>
          <p:spPr bwMode="auto">
            <a:xfrm>
              <a:off x="1805" y="1808"/>
              <a:ext cx="444"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74" name="Rectangle 102"/>
            <p:cNvSpPr>
              <a:spLocks noChangeArrowheads="1"/>
            </p:cNvSpPr>
            <p:nvPr/>
          </p:nvSpPr>
          <p:spPr bwMode="auto">
            <a:xfrm>
              <a:off x="1362" y="1808"/>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600">
                <a:latin typeface="Arial" charset="0"/>
              </a:endParaRPr>
            </a:p>
          </p:txBody>
        </p:sp>
        <p:sp>
          <p:nvSpPr>
            <p:cNvPr id="105573" name="Rectangle 101"/>
            <p:cNvSpPr>
              <a:spLocks noChangeArrowheads="1"/>
            </p:cNvSpPr>
            <p:nvPr/>
          </p:nvSpPr>
          <p:spPr bwMode="auto">
            <a:xfrm>
              <a:off x="919" y="1808"/>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72" name="Rectangle 100"/>
            <p:cNvSpPr>
              <a:spLocks noChangeArrowheads="1"/>
            </p:cNvSpPr>
            <p:nvPr/>
          </p:nvSpPr>
          <p:spPr bwMode="auto">
            <a:xfrm>
              <a:off x="476" y="1808"/>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i="1">
                  <a:latin typeface="Arial" charset="0"/>
                </a:rPr>
                <a:t>B</a:t>
              </a:r>
              <a:r>
                <a:rPr lang="en-US" altLang="zh-CN" sz="1600" baseline="-30000">
                  <a:latin typeface="Arial" charset="0"/>
                </a:rPr>
                <a:t>3</a:t>
              </a:r>
              <a:endParaRPr lang="en-US" altLang="zh-CN" sz="1600">
                <a:latin typeface="Arial" charset="0"/>
              </a:endParaRPr>
            </a:p>
          </p:txBody>
        </p:sp>
        <p:sp>
          <p:nvSpPr>
            <p:cNvPr id="105571" name="Rectangle 99"/>
            <p:cNvSpPr>
              <a:spLocks noChangeArrowheads="1"/>
            </p:cNvSpPr>
            <p:nvPr/>
          </p:nvSpPr>
          <p:spPr bwMode="auto">
            <a:xfrm>
              <a:off x="3135" y="1412"/>
              <a:ext cx="444"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600">
                <a:latin typeface="Arial" charset="0"/>
              </a:endParaRPr>
            </a:p>
          </p:txBody>
        </p:sp>
        <p:sp>
          <p:nvSpPr>
            <p:cNvPr id="105570" name="Rectangle 98"/>
            <p:cNvSpPr>
              <a:spLocks noChangeArrowheads="1"/>
            </p:cNvSpPr>
            <p:nvPr/>
          </p:nvSpPr>
          <p:spPr bwMode="auto">
            <a:xfrm>
              <a:off x="2692" y="1412"/>
              <a:ext cx="443"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69" name="Rectangle 97"/>
            <p:cNvSpPr>
              <a:spLocks noChangeArrowheads="1"/>
            </p:cNvSpPr>
            <p:nvPr/>
          </p:nvSpPr>
          <p:spPr bwMode="auto">
            <a:xfrm>
              <a:off x="2249" y="1412"/>
              <a:ext cx="443"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4</a:t>
              </a:r>
            </a:p>
          </p:txBody>
        </p:sp>
        <p:sp>
          <p:nvSpPr>
            <p:cNvPr id="105568" name="Rectangle 96"/>
            <p:cNvSpPr>
              <a:spLocks noChangeArrowheads="1"/>
            </p:cNvSpPr>
            <p:nvPr/>
          </p:nvSpPr>
          <p:spPr bwMode="auto">
            <a:xfrm>
              <a:off x="1805" y="1412"/>
              <a:ext cx="444"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2</a:t>
              </a:r>
            </a:p>
          </p:txBody>
        </p:sp>
        <p:sp>
          <p:nvSpPr>
            <p:cNvPr id="105567" name="Rectangle 95"/>
            <p:cNvSpPr>
              <a:spLocks noChangeArrowheads="1"/>
            </p:cNvSpPr>
            <p:nvPr/>
          </p:nvSpPr>
          <p:spPr bwMode="auto">
            <a:xfrm>
              <a:off x="1362" y="1412"/>
              <a:ext cx="443"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66" name="Rectangle 94"/>
            <p:cNvSpPr>
              <a:spLocks noChangeArrowheads="1"/>
            </p:cNvSpPr>
            <p:nvPr/>
          </p:nvSpPr>
          <p:spPr bwMode="auto">
            <a:xfrm>
              <a:off x="919" y="1412"/>
              <a:ext cx="443"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65" name="Rectangle 93"/>
            <p:cNvSpPr>
              <a:spLocks noChangeArrowheads="1"/>
            </p:cNvSpPr>
            <p:nvPr/>
          </p:nvSpPr>
          <p:spPr bwMode="auto">
            <a:xfrm>
              <a:off x="476" y="1412"/>
              <a:ext cx="443"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i="1">
                  <a:latin typeface="Arial" charset="0"/>
                </a:rPr>
                <a:t>B</a:t>
              </a:r>
              <a:r>
                <a:rPr lang="en-US" altLang="zh-CN" sz="1600" baseline="-30000">
                  <a:latin typeface="Arial" charset="0"/>
                </a:rPr>
                <a:t>2</a:t>
              </a:r>
              <a:endParaRPr lang="en-US" altLang="zh-CN" sz="1600">
                <a:latin typeface="Arial" charset="0"/>
              </a:endParaRPr>
            </a:p>
          </p:txBody>
        </p:sp>
        <p:sp>
          <p:nvSpPr>
            <p:cNvPr id="105564" name="Rectangle 92"/>
            <p:cNvSpPr>
              <a:spLocks noChangeArrowheads="1"/>
            </p:cNvSpPr>
            <p:nvPr/>
          </p:nvSpPr>
          <p:spPr bwMode="auto">
            <a:xfrm>
              <a:off x="3135" y="1015"/>
              <a:ext cx="444"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zh-CN" sz="1600">
                <a:latin typeface="Arial" charset="0"/>
              </a:endParaRPr>
            </a:p>
          </p:txBody>
        </p:sp>
        <p:sp>
          <p:nvSpPr>
            <p:cNvPr id="105563" name="Rectangle 91"/>
            <p:cNvSpPr>
              <a:spLocks noChangeArrowheads="1"/>
            </p:cNvSpPr>
            <p:nvPr/>
          </p:nvSpPr>
          <p:spPr bwMode="auto">
            <a:xfrm>
              <a:off x="2692" y="1015"/>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62" name="Rectangle 90"/>
            <p:cNvSpPr>
              <a:spLocks noChangeArrowheads="1"/>
            </p:cNvSpPr>
            <p:nvPr/>
          </p:nvSpPr>
          <p:spPr bwMode="auto">
            <a:xfrm>
              <a:off x="2249" y="1015"/>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4</a:t>
              </a:r>
            </a:p>
          </p:txBody>
        </p:sp>
        <p:sp>
          <p:nvSpPr>
            <p:cNvPr id="105561" name="Rectangle 89"/>
            <p:cNvSpPr>
              <a:spLocks noChangeArrowheads="1"/>
            </p:cNvSpPr>
            <p:nvPr/>
          </p:nvSpPr>
          <p:spPr bwMode="auto">
            <a:xfrm>
              <a:off x="1805" y="1015"/>
              <a:ext cx="444"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60" name="Rectangle 88"/>
            <p:cNvSpPr>
              <a:spLocks noChangeArrowheads="1"/>
            </p:cNvSpPr>
            <p:nvPr/>
          </p:nvSpPr>
          <p:spPr bwMode="auto">
            <a:xfrm>
              <a:off x="1362" y="1015"/>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59" name="Rectangle 87"/>
            <p:cNvSpPr>
              <a:spLocks noChangeArrowheads="1"/>
            </p:cNvSpPr>
            <p:nvPr/>
          </p:nvSpPr>
          <p:spPr bwMode="auto">
            <a:xfrm>
              <a:off x="919" y="1015"/>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a:latin typeface="Arial" charset="0"/>
                </a:rPr>
                <a:t>1</a:t>
              </a:r>
            </a:p>
          </p:txBody>
        </p:sp>
        <p:sp>
          <p:nvSpPr>
            <p:cNvPr id="105558" name="Rectangle 86"/>
            <p:cNvSpPr>
              <a:spLocks noChangeArrowheads="1"/>
            </p:cNvSpPr>
            <p:nvPr/>
          </p:nvSpPr>
          <p:spPr bwMode="auto">
            <a:xfrm>
              <a:off x="476" y="1015"/>
              <a:ext cx="443"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i="1">
                  <a:latin typeface="Arial" charset="0"/>
                </a:rPr>
                <a:t>B</a:t>
              </a:r>
              <a:r>
                <a:rPr lang="en-US" altLang="zh-CN" sz="1600" baseline="-30000">
                  <a:latin typeface="Arial" charset="0"/>
                </a:rPr>
                <a:t>1</a:t>
              </a:r>
              <a:endParaRPr lang="en-US" altLang="zh-CN" sz="1600">
                <a:latin typeface="Arial" charset="0"/>
              </a:endParaRPr>
            </a:p>
          </p:txBody>
        </p:sp>
        <p:sp>
          <p:nvSpPr>
            <p:cNvPr id="105557" name="Rectangle 85"/>
            <p:cNvSpPr>
              <a:spLocks noChangeArrowheads="1"/>
            </p:cNvSpPr>
            <p:nvPr/>
          </p:nvSpPr>
          <p:spPr bwMode="auto">
            <a:xfrm>
              <a:off x="3135" y="709"/>
              <a:ext cx="444"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i="1">
                  <a:latin typeface="Arial" charset="0"/>
                </a:rPr>
                <a:t>B</a:t>
              </a:r>
              <a:r>
                <a:rPr lang="en-US" altLang="zh-CN" sz="1600" baseline="-30000">
                  <a:latin typeface="Arial" charset="0"/>
                </a:rPr>
                <a:t>6</a:t>
              </a:r>
              <a:endParaRPr lang="en-US" altLang="zh-CN" sz="1600">
                <a:latin typeface="Arial" charset="0"/>
              </a:endParaRPr>
            </a:p>
          </p:txBody>
        </p:sp>
        <p:sp>
          <p:nvSpPr>
            <p:cNvPr id="105556" name="Rectangle 84"/>
            <p:cNvSpPr>
              <a:spLocks noChangeArrowheads="1"/>
            </p:cNvSpPr>
            <p:nvPr/>
          </p:nvSpPr>
          <p:spPr bwMode="auto">
            <a:xfrm>
              <a:off x="2692" y="709"/>
              <a:ext cx="44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i="1">
                  <a:latin typeface="Arial" charset="0"/>
                </a:rPr>
                <a:t>B</a:t>
              </a:r>
              <a:r>
                <a:rPr lang="en-US" altLang="zh-CN" sz="1600" baseline="-30000">
                  <a:latin typeface="Arial" charset="0"/>
                </a:rPr>
                <a:t>5</a:t>
              </a:r>
              <a:endParaRPr lang="en-US" altLang="zh-CN" sz="1600">
                <a:latin typeface="Arial" charset="0"/>
              </a:endParaRPr>
            </a:p>
          </p:txBody>
        </p:sp>
        <p:sp>
          <p:nvSpPr>
            <p:cNvPr id="105555" name="Rectangle 83"/>
            <p:cNvSpPr>
              <a:spLocks noChangeArrowheads="1"/>
            </p:cNvSpPr>
            <p:nvPr/>
          </p:nvSpPr>
          <p:spPr bwMode="auto">
            <a:xfrm>
              <a:off x="2249" y="709"/>
              <a:ext cx="44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i="1">
                  <a:latin typeface="Arial" charset="0"/>
                </a:rPr>
                <a:t>B</a:t>
              </a:r>
              <a:r>
                <a:rPr lang="en-US" altLang="zh-CN" sz="1600" baseline="-30000">
                  <a:latin typeface="Arial" charset="0"/>
                </a:rPr>
                <a:t>4</a:t>
              </a:r>
              <a:endParaRPr lang="en-US" altLang="zh-CN" sz="1600">
                <a:latin typeface="Arial" charset="0"/>
              </a:endParaRPr>
            </a:p>
          </p:txBody>
        </p:sp>
        <p:sp>
          <p:nvSpPr>
            <p:cNvPr id="105554" name="Rectangle 82"/>
            <p:cNvSpPr>
              <a:spLocks noChangeArrowheads="1"/>
            </p:cNvSpPr>
            <p:nvPr/>
          </p:nvSpPr>
          <p:spPr bwMode="auto">
            <a:xfrm>
              <a:off x="1805" y="709"/>
              <a:ext cx="444"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i="1">
                  <a:latin typeface="Arial" charset="0"/>
                </a:rPr>
                <a:t>B</a:t>
              </a:r>
              <a:r>
                <a:rPr lang="en-US" altLang="zh-CN" sz="1600" baseline="-30000">
                  <a:latin typeface="Arial" charset="0"/>
                </a:rPr>
                <a:t>3</a:t>
              </a:r>
              <a:endParaRPr lang="en-US" altLang="zh-CN" sz="1600">
                <a:latin typeface="Arial" charset="0"/>
              </a:endParaRPr>
            </a:p>
          </p:txBody>
        </p:sp>
        <p:sp>
          <p:nvSpPr>
            <p:cNvPr id="105553" name="Rectangle 81"/>
            <p:cNvSpPr>
              <a:spLocks noChangeArrowheads="1"/>
            </p:cNvSpPr>
            <p:nvPr/>
          </p:nvSpPr>
          <p:spPr bwMode="auto">
            <a:xfrm>
              <a:off x="1362" y="709"/>
              <a:ext cx="44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i="1">
                  <a:latin typeface="Arial" charset="0"/>
                </a:rPr>
                <a:t>B</a:t>
              </a:r>
              <a:r>
                <a:rPr lang="en-US" altLang="zh-CN" sz="1600" baseline="-30000">
                  <a:latin typeface="Arial" charset="0"/>
                </a:rPr>
                <a:t>2</a:t>
              </a:r>
              <a:endParaRPr lang="en-US" altLang="zh-CN" sz="1600">
                <a:latin typeface="Arial" charset="0"/>
              </a:endParaRPr>
            </a:p>
          </p:txBody>
        </p:sp>
        <p:sp>
          <p:nvSpPr>
            <p:cNvPr id="105552" name="Rectangle 80"/>
            <p:cNvSpPr>
              <a:spLocks noChangeArrowheads="1"/>
            </p:cNvSpPr>
            <p:nvPr/>
          </p:nvSpPr>
          <p:spPr bwMode="auto">
            <a:xfrm>
              <a:off x="919" y="709"/>
              <a:ext cx="44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i="1">
                  <a:latin typeface="Arial" charset="0"/>
                </a:rPr>
                <a:t>B</a:t>
              </a:r>
              <a:r>
                <a:rPr lang="en-US" altLang="zh-CN" sz="1600" baseline="-30000">
                  <a:latin typeface="Arial" charset="0"/>
                </a:rPr>
                <a:t>1</a:t>
              </a:r>
              <a:endParaRPr lang="en-US" altLang="zh-CN" sz="1600">
                <a:latin typeface="Arial" charset="0"/>
              </a:endParaRPr>
            </a:p>
          </p:txBody>
        </p:sp>
        <p:sp>
          <p:nvSpPr>
            <p:cNvPr id="105551" name="Rectangle 79"/>
            <p:cNvSpPr>
              <a:spLocks noChangeArrowheads="1"/>
            </p:cNvSpPr>
            <p:nvPr/>
          </p:nvSpPr>
          <p:spPr bwMode="auto">
            <a:xfrm>
              <a:off x="476" y="709"/>
              <a:ext cx="44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i="1">
                  <a:cs typeface="Times New Roman" pitchFamily="18" charset="0"/>
                </a:rPr>
                <a:t>A</a:t>
              </a:r>
            </a:p>
          </p:txBody>
        </p:sp>
        <p:sp>
          <p:nvSpPr>
            <p:cNvPr id="105600" name="Line 128"/>
            <p:cNvSpPr>
              <a:spLocks noChangeShapeType="1"/>
            </p:cNvSpPr>
            <p:nvPr/>
          </p:nvSpPr>
          <p:spPr bwMode="auto">
            <a:xfrm>
              <a:off x="476" y="709"/>
              <a:ext cx="310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01" name="Line 129"/>
            <p:cNvSpPr>
              <a:spLocks noChangeShapeType="1"/>
            </p:cNvSpPr>
            <p:nvPr/>
          </p:nvSpPr>
          <p:spPr bwMode="auto">
            <a:xfrm>
              <a:off x="476" y="3304"/>
              <a:ext cx="310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02" name="Line 130"/>
            <p:cNvSpPr>
              <a:spLocks noChangeShapeType="1"/>
            </p:cNvSpPr>
            <p:nvPr/>
          </p:nvSpPr>
          <p:spPr bwMode="auto">
            <a:xfrm>
              <a:off x="476" y="709"/>
              <a:ext cx="0" cy="259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03" name="Line 131"/>
            <p:cNvSpPr>
              <a:spLocks noChangeShapeType="1"/>
            </p:cNvSpPr>
            <p:nvPr/>
          </p:nvSpPr>
          <p:spPr bwMode="auto">
            <a:xfrm>
              <a:off x="3579" y="709"/>
              <a:ext cx="0" cy="259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06" name="Line 134"/>
            <p:cNvSpPr>
              <a:spLocks noChangeShapeType="1"/>
            </p:cNvSpPr>
            <p:nvPr/>
          </p:nvSpPr>
          <p:spPr bwMode="auto">
            <a:xfrm>
              <a:off x="476" y="1015"/>
              <a:ext cx="310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08" name="Line 136"/>
            <p:cNvSpPr>
              <a:spLocks noChangeShapeType="1"/>
            </p:cNvSpPr>
            <p:nvPr/>
          </p:nvSpPr>
          <p:spPr bwMode="auto">
            <a:xfrm>
              <a:off x="919" y="709"/>
              <a:ext cx="0" cy="259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11" name="Line 139"/>
            <p:cNvSpPr>
              <a:spLocks noChangeShapeType="1"/>
            </p:cNvSpPr>
            <p:nvPr/>
          </p:nvSpPr>
          <p:spPr bwMode="auto">
            <a:xfrm>
              <a:off x="1362" y="709"/>
              <a:ext cx="0" cy="259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14" name="Line 142"/>
            <p:cNvSpPr>
              <a:spLocks noChangeShapeType="1"/>
            </p:cNvSpPr>
            <p:nvPr/>
          </p:nvSpPr>
          <p:spPr bwMode="auto">
            <a:xfrm>
              <a:off x="1805" y="709"/>
              <a:ext cx="0" cy="259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17" name="Line 145"/>
            <p:cNvSpPr>
              <a:spLocks noChangeShapeType="1"/>
            </p:cNvSpPr>
            <p:nvPr/>
          </p:nvSpPr>
          <p:spPr bwMode="auto">
            <a:xfrm>
              <a:off x="2249" y="709"/>
              <a:ext cx="0" cy="259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20" name="Line 148"/>
            <p:cNvSpPr>
              <a:spLocks noChangeShapeType="1"/>
            </p:cNvSpPr>
            <p:nvPr/>
          </p:nvSpPr>
          <p:spPr bwMode="auto">
            <a:xfrm>
              <a:off x="2692" y="709"/>
              <a:ext cx="0" cy="259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23" name="Line 151"/>
            <p:cNvSpPr>
              <a:spLocks noChangeShapeType="1"/>
            </p:cNvSpPr>
            <p:nvPr/>
          </p:nvSpPr>
          <p:spPr bwMode="auto">
            <a:xfrm>
              <a:off x="3135" y="709"/>
              <a:ext cx="0" cy="259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27" name="Line 155"/>
            <p:cNvSpPr>
              <a:spLocks noChangeShapeType="1"/>
            </p:cNvSpPr>
            <p:nvPr/>
          </p:nvSpPr>
          <p:spPr bwMode="auto">
            <a:xfrm>
              <a:off x="476" y="1412"/>
              <a:ext cx="310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60" name="Line 188"/>
            <p:cNvSpPr>
              <a:spLocks noChangeShapeType="1"/>
            </p:cNvSpPr>
            <p:nvPr/>
          </p:nvSpPr>
          <p:spPr bwMode="auto">
            <a:xfrm>
              <a:off x="476" y="1808"/>
              <a:ext cx="310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93" name="Line 221"/>
            <p:cNvSpPr>
              <a:spLocks noChangeShapeType="1"/>
            </p:cNvSpPr>
            <p:nvPr/>
          </p:nvSpPr>
          <p:spPr bwMode="auto">
            <a:xfrm>
              <a:off x="476" y="2205"/>
              <a:ext cx="310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26" name="Line 254"/>
            <p:cNvSpPr>
              <a:spLocks noChangeShapeType="1"/>
            </p:cNvSpPr>
            <p:nvPr/>
          </p:nvSpPr>
          <p:spPr bwMode="auto">
            <a:xfrm>
              <a:off x="476" y="2601"/>
              <a:ext cx="310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59" name="Line 287"/>
            <p:cNvSpPr>
              <a:spLocks noChangeShapeType="1"/>
            </p:cNvSpPr>
            <p:nvPr/>
          </p:nvSpPr>
          <p:spPr bwMode="auto">
            <a:xfrm>
              <a:off x="476" y="2998"/>
              <a:ext cx="310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5825" name="Object 353"/>
            <p:cNvGraphicFramePr>
              <a:graphicFrameLocks noChangeAspect="1"/>
            </p:cNvGraphicFramePr>
            <p:nvPr/>
          </p:nvGraphicFramePr>
          <p:xfrm>
            <a:off x="3288" y="1071"/>
            <a:ext cx="137" cy="350"/>
          </p:xfrm>
          <a:graphic>
            <a:graphicData uri="http://schemas.openxmlformats.org/presentationml/2006/ole">
              <mc:AlternateContent xmlns:mc="http://schemas.openxmlformats.org/markup-compatibility/2006">
                <mc:Choice xmlns:v="urn:schemas-microsoft-com:vml" Requires="v">
                  <p:oleObj spid="_x0000_s174081" r:id="rId5" imgW="152334" imgH="393529" progId="Equation.DSMT4">
                    <p:embed/>
                  </p:oleObj>
                </mc:Choice>
                <mc:Fallback>
                  <p:oleObj r:id="rId5" imgW="152334" imgH="393529" progId="Equation.DSMT4">
                    <p:embed/>
                    <p:pic>
                      <p:nvPicPr>
                        <p:cNvPr id="0" name="Object 3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8" y="1071"/>
                          <a:ext cx="137"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832" name="Object 360"/>
            <p:cNvGraphicFramePr>
              <a:graphicFrameLocks noChangeAspect="1"/>
            </p:cNvGraphicFramePr>
            <p:nvPr/>
          </p:nvGraphicFramePr>
          <p:xfrm>
            <a:off x="3288" y="1434"/>
            <a:ext cx="137" cy="350"/>
          </p:xfrm>
          <a:graphic>
            <a:graphicData uri="http://schemas.openxmlformats.org/presentationml/2006/ole">
              <mc:AlternateContent xmlns:mc="http://schemas.openxmlformats.org/markup-compatibility/2006">
                <mc:Choice xmlns:v="urn:schemas-microsoft-com:vml" Requires="v">
                  <p:oleObj spid="_x0000_s174082" r:id="rId7" imgW="152334" imgH="393529" progId="Equation.DSMT4">
                    <p:embed/>
                  </p:oleObj>
                </mc:Choice>
                <mc:Fallback>
                  <p:oleObj r:id="rId7" imgW="152334" imgH="393529" progId="Equation.DSMT4">
                    <p:embed/>
                    <p:pic>
                      <p:nvPicPr>
                        <p:cNvPr id="0" name="Object 3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8" y="1434"/>
                          <a:ext cx="137"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837" name="Object 365"/>
            <p:cNvGraphicFramePr>
              <a:graphicFrameLocks noChangeAspect="1"/>
            </p:cNvGraphicFramePr>
            <p:nvPr/>
          </p:nvGraphicFramePr>
          <p:xfrm>
            <a:off x="3288" y="1842"/>
            <a:ext cx="137" cy="350"/>
          </p:xfrm>
          <a:graphic>
            <a:graphicData uri="http://schemas.openxmlformats.org/presentationml/2006/ole">
              <mc:AlternateContent xmlns:mc="http://schemas.openxmlformats.org/markup-compatibility/2006">
                <mc:Choice xmlns:v="urn:schemas-microsoft-com:vml" Requires="v">
                  <p:oleObj spid="_x0000_s174083" r:id="rId8" imgW="152334" imgH="393529" progId="Equation.DSMT4">
                    <p:embed/>
                  </p:oleObj>
                </mc:Choice>
                <mc:Fallback>
                  <p:oleObj r:id="rId8" imgW="152334" imgH="393529" progId="Equation.DSMT4">
                    <p:embed/>
                    <p:pic>
                      <p:nvPicPr>
                        <p:cNvPr id="0" name="Object 3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8" y="1842"/>
                          <a:ext cx="137"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838" name="Object 366"/>
            <p:cNvGraphicFramePr>
              <a:graphicFrameLocks noChangeAspect="1"/>
            </p:cNvGraphicFramePr>
            <p:nvPr/>
          </p:nvGraphicFramePr>
          <p:xfrm>
            <a:off x="3288" y="2251"/>
            <a:ext cx="133" cy="363"/>
          </p:xfrm>
          <a:graphic>
            <a:graphicData uri="http://schemas.openxmlformats.org/presentationml/2006/ole">
              <mc:AlternateContent xmlns:mc="http://schemas.openxmlformats.org/markup-compatibility/2006">
                <mc:Choice xmlns:v="urn:schemas-microsoft-com:vml" Requires="v">
                  <p:oleObj spid="_x0000_s174084" r:id="rId9" imgW="139639" imgH="393529" progId="Equation.DSMT4">
                    <p:embed/>
                  </p:oleObj>
                </mc:Choice>
                <mc:Fallback>
                  <p:oleObj r:id="rId9" imgW="139639" imgH="393529" progId="Equation.DSMT4">
                    <p:embed/>
                    <p:pic>
                      <p:nvPicPr>
                        <p:cNvPr id="0" name="Object 3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8" y="2251"/>
                          <a:ext cx="133"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842" name="Object 370"/>
            <p:cNvGraphicFramePr>
              <a:graphicFrameLocks noChangeAspect="1"/>
            </p:cNvGraphicFramePr>
            <p:nvPr/>
          </p:nvGraphicFramePr>
          <p:xfrm>
            <a:off x="2835" y="2251"/>
            <a:ext cx="133" cy="363"/>
          </p:xfrm>
          <a:graphic>
            <a:graphicData uri="http://schemas.openxmlformats.org/presentationml/2006/ole">
              <mc:AlternateContent xmlns:mc="http://schemas.openxmlformats.org/markup-compatibility/2006">
                <mc:Choice xmlns:v="urn:schemas-microsoft-com:vml" Requires="v">
                  <p:oleObj spid="_x0000_s174085" r:id="rId11" imgW="139639" imgH="393529" progId="Equation.DSMT4">
                    <p:embed/>
                  </p:oleObj>
                </mc:Choice>
                <mc:Fallback>
                  <p:oleObj r:id="rId11" imgW="139639" imgH="393529" progId="Equation.DSMT4">
                    <p:embed/>
                    <p:pic>
                      <p:nvPicPr>
                        <p:cNvPr id="0" name="Object 3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5" y="2251"/>
                          <a:ext cx="133"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845" name="Object 373"/>
            <p:cNvGraphicFramePr>
              <a:graphicFrameLocks noChangeAspect="1"/>
            </p:cNvGraphicFramePr>
            <p:nvPr/>
          </p:nvGraphicFramePr>
          <p:xfrm>
            <a:off x="1519" y="1855"/>
            <a:ext cx="137" cy="350"/>
          </p:xfrm>
          <a:graphic>
            <a:graphicData uri="http://schemas.openxmlformats.org/presentationml/2006/ole">
              <mc:AlternateContent xmlns:mc="http://schemas.openxmlformats.org/markup-compatibility/2006">
                <mc:Choice xmlns:v="urn:schemas-microsoft-com:vml" Requires="v">
                  <p:oleObj spid="_x0000_s174086" r:id="rId12" imgW="152334" imgH="393529" progId="Equation.DSMT4">
                    <p:embed/>
                  </p:oleObj>
                </mc:Choice>
                <mc:Fallback>
                  <p:oleObj r:id="rId12" imgW="152334" imgH="393529" progId="Equation.DSMT4">
                    <p:embed/>
                    <p:pic>
                      <p:nvPicPr>
                        <p:cNvPr id="0" name="Object 3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 y="1855"/>
                          <a:ext cx="137"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846" name="Object 374"/>
            <p:cNvGraphicFramePr>
              <a:graphicFrameLocks noChangeAspect="1"/>
            </p:cNvGraphicFramePr>
            <p:nvPr/>
          </p:nvGraphicFramePr>
          <p:xfrm>
            <a:off x="1066" y="2251"/>
            <a:ext cx="142" cy="363"/>
          </p:xfrm>
          <a:graphic>
            <a:graphicData uri="http://schemas.openxmlformats.org/presentationml/2006/ole">
              <mc:AlternateContent xmlns:mc="http://schemas.openxmlformats.org/markup-compatibility/2006">
                <mc:Choice xmlns:v="urn:schemas-microsoft-com:vml" Requires="v">
                  <p:oleObj spid="_x0000_s174087" r:id="rId13" imgW="152334" imgH="393529" progId="Equation.DSMT4">
                    <p:embed/>
                  </p:oleObj>
                </mc:Choice>
                <mc:Fallback>
                  <p:oleObj r:id="rId13" imgW="152334" imgH="393529" progId="Equation.DSMT4">
                    <p:embed/>
                    <p:pic>
                      <p:nvPicPr>
                        <p:cNvPr id="0" name="Object 37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 y="2251"/>
                          <a:ext cx="142"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850" name="Object 378"/>
            <p:cNvGraphicFramePr>
              <a:graphicFrameLocks noChangeAspect="1"/>
            </p:cNvGraphicFramePr>
            <p:nvPr/>
          </p:nvGraphicFramePr>
          <p:xfrm>
            <a:off x="1513" y="2251"/>
            <a:ext cx="142" cy="363"/>
          </p:xfrm>
          <a:graphic>
            <a:graphicData uri="http://schemas.openxmlformats.org/presentationml/2006/ole">
              <mc:AlternateContent xmlns:mc="http://schemas.openxmlformats.org/markup-compatibility/2006">
                <mc:Choice xmlns:v="urn:schemas-microsoft-com:vml" Requires="v">
                  <p:oleObj spid="_x0000_s174088" r:id="rId15" imgW="152334" imgH="393529" progId="Equation.DSMT4">
                    <p:embed/>
                  </p:oleObj>
                </mc:Choice>
                <mc:Fallback>
                  <p:oleObj r:id="rId15" imgW="152334" imgH="393529" progId="Equation.DSMT4">
                    <p:embed/>
                    <p:pic>
                      <p:nvPicPr>
                        <p:cNvPr id="0" name="Object 3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13" y="2251"/>
                          <a:ext cx="142"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851" name="Object 379"/>
            <p:cNvGraphicFramePr>
              <a:graphicFrameLocks noChangeAspect="1"/>
            </p:cNvGraphicFramePr>
            <p:nvPr/>
          </p:nvGraphicFramePr>
          <p:xfrm>
            <a:off x="1973" y="2252"/>
            <a:ext cx="132" cy="362"/>
          </p:xfrm>
          <a:graphic>
            <a:graphicData uri="http://schemas.openxmlformats.org/presentationml/2006/ole">
              <mc:AlternateContent xmlns:mc="http://schemas.openxmlformats.org/markup-compatibility/2006">
                <mc:Choice xmlns:v="urn:schemas-microsoft-com:vml" Requires="v">
                  <p:oleObj spid="_x0000_s174089" r:id="rId16" imgW="139639" imgH="393529" progId="Equation.DSMT4">
                    <p:embed/>
                  </p:oleObj>
                </mc:Choice>
                <mc:Fallback>
                  <p:oleObj r:id="rId16" imgW="139639" imgH="393529" progId="Equation.DSMT4">
                    <p:embed/>
                    <p:pic>
                      <p:nvPicPr>
                        <p:cNvPr id="0" name="Object 3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73" y="2252"/>
                          <a:ext cx="132"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855" name="Object 383"/>
            <p:cNvGraphicFramePr>
              <a:graphicFrameLocks noChangeAspect="1"/>
            </p:cNvGraphicFramePr>
            <p:nvPr/>
          </p:nvGraphicFramePr>
          <p:xfrm>
            <a:off x="1976" y="2614"/>
            <a:ext cx="133" cy="363"/>
          </p:xfrm>
          <a:graphic>
            <a:graphicData uri="http://schemas.openxmlformats.org/presentationml/2006/ole">
              <mc:AlternateContent xmlns:mc="http://schemas.openxmlformats.org/markup-compatibility/2006">
                <mc:Choice xmlns:v="urn:schemas-microsoft-com:vml" Requires="v">
                  <p:oleObj spid="_x0000_s174090" r:id="rId18" imgW="139639" imgH="393529" progId="Equation.DSMT4">
                    <p:embed/>
                  </p:oleObj>
                </mc:Choice>
                <mc:Fallback>
                  <p:oleObj r:id="rId18" imgW="139639" imgH="393529" progId="Equation.DSMT4">
                    <p:embed/>
                    <p:pic>
                      <p:nvPicPr>
                        <p:cNvPr id="0" name="Object 3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6" y="2614"/>
                          <a:ext cx="133"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05488">
                                            <p:txEl>
                                              <p:pRg st="0" end="0"/>
                                            </p:txEl>
                                          </p:spTgt>
                                        </p:tgtEl>
                                        <p:attrNameLst>
                                          <p:attrName>style.visibility</p:attrName>
                                        </p:attrNameLst>
                                      </p:cBhvr>
                                      <p:to>
                                        <p:strVal val="visible"/>
                                      </p:to>
                                    </p:set>
                                    <p:anim calcmode="lin" valueType="num">
                                      <p:cBhvr additive="base">
                                        <p:cTn id="7" dur="500" fill="hold"/>
                                        <p:tgtEl>
                                          <p:spTgt spid="1054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5856"/>
                                        </p:tgtEl>
                                        <p:attrNameLst>
                                          <p:attrName>style.visibility</p:attrName>
                                        </p:attrNameLst>
                                      </p:cBhvr>
                                      <p:to>
                                        <p:strVal val="visible"/>
                                      </p:to>
                                    </p:set>
                                    <p:anim calcmode="lin" valueType="num">
                                      <p:cBhvr additive="base">
                                        <p:cTn id="13" dur="500" fill="hold"/>
                                        <p:tgtEl>
                                          <p:spTgt spid="105856"/>
                                        </p:tgtEl>
                                        <p:attrNameLst>
                                          <p:attrName>ppt_x</p:attrName>
                                        </p:attrNameLst>
                                      </p:cBhvr>
                                      <p:tavLst>
                                        <p:tav tm="0">
                                          <p:val>
                                            <p:strVal val="#ppt_x"/>
                                          </p:val>
                                        </p:tav>
                                        <p:tav tm="100000">
                                          <p:val>
                                            <p:strVal val="#ppt_x"/>
                                          </p:val>
                                        </p:tav>
                                      </p:tavLst>
                                    </p:anim>
                                    <p:anim calcmode="lin" valueType="num">
                                      <p:cBhvr additive="base">
                                        <p:cTn id="14" dur="500" fill="hold"/>
                                        <p:tgtEl>
                                          <p:spTgt spid="10585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05485"/>
                                        </p:tgtEl>
                                        <p:attrNameLst>
                                          <p:attrName>style.visibility</p:attrName>
                                        </p:attrNameLst>
                                      </p:cBhvr>
                                      <p:to>
                                        <p:strVal val="visible"/>
                                      </p:to>
                                    </p:set>
                                    <p:anim calcmode="lin" valueType="num">
                                      <p:cBhvr additive="base">
                                        <p:cTn id="19" dur="500" fill="hold"/>
                                        <p:tgtEl>
                                          <p:spTgt spid="105485"/>
                                        </p:tgtEl>
                                        <p:attrNameLst>
                                          <p:attrName>ppt_x</p:attrName>
                                        </p:attrNameLst>
                                      </p:cBhvr>
                                      <p:tavLst>
                                        <p:tav tm="0">
                                          <p:val>
                                            <p:strVal val="1+#ppt_w/2"/>
                                          </p:val>
                                        </p:tav>
                                        <p:tav tm="100000">
                                          <p:val>
                                            <p:strVal val="#ppt_x"/>
                                          </p:val>
                                        </p:tav>
                                      </p:tavLst>
                                    </p:anim>
                                    <p:anim calcmode="lin" valueType="num">
                                      <p:cBhvr additive="base">
                                        <p:cTn id="20" dur="500" fill="hold"/>
                                        <p:tgtEl>
                                          <p:spTgt spid="1054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36" name="Rectangle 340"/>
          <p:cNvSpPr>
            <a:spLocks noChangeArrowheads="1"/>
          </p:cNvSpPr>
          <p:nvPr/>
        </p:nvSpPr>
        <p:spPr bwMode="auto">
          <a:xfrm>
            <a:off x="395288" y="476250"/>
            <a:ext cx="682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rPr>
              <a:t>由于比较因素较多，此成对比较矩阵甚至不是正互反矩阵。</a:t>
            </a:r>
          </a:p>
        </p:txBody>
      </p:sp>
      <p:sp>
        <p:nvSpPr>
          <p:cNvPr id="106838" name="Rectangle 342"/>
          <p:cNvSpPr>
            <a:spLocks noChangeArrowheads="1"/>
          </p:cNvSpPr>
          <p:nvPr/>
        </p:nvSpPr>
        <p:spPr bwMode="auto">
          <a:xfrm>
            <a:off x="755650" y="981075"/>
            <a:ext cx="1525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（方案层）</a:t>
            </a:r>
            <a:r>
              <a:rPr lang="zh-CN" altLang="en-US"/>
              <a:t> </a:t>
            </a:r>
          </a:p>
        </p:txBody>
      </p:sp>
      <p:sp>
        <p:nvSpPr>
          <p:cNvPr id="106848" name="Rectangle 352"/>
          <p:cNvSpPr>
            <a:spLocks noChangeArrowheads="1"/>
          </p:cNvSpPr>
          <p:nvPr/>
        </p:nvSpPr>
        <p:spPr bwMode="auto">
          <a:xfrm>
            <a:off x="3910013" y="2509838"/>
            <a:ext cx="34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6850" name="Rectangle 354"/>
          <p:cNvSpPr>
            <a:spLocks noChangeArrowheads="1"/>
          </p:cNvSpPr>
          <p:nvPr/>
        </p:nvSpPr>
        <p:spPr bwMode="auto">
          <a:xfrm>
            <a:off x="3910013" y="2509838"/>
            <a:ext cx="34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6858" name="Rectangle 362"/>
          <p:cNvSpPr>
            <a:spLocks noChangeArrowheads="1"/>
          </p:cNvSpPr>
          <p:nvPr/>
        </p:nvSpPr>
        <p:spPr bwMode="auto">
          <a:xfrm>
            <a:off x="3910013" y="2509838"/>
            <a:ext cx="34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6949" name="Rectangle 453"/>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6948" name="Object 452"/>
          <p:cNvGraphicFramePr>
            <a:graphicFrameLocks noChangeAspect="1"/>
          </p:cNvGraphicFramePr>
          <p:nvPr/>
        </p:nvGraphicFramePr>
        <p:xfrm>
          <a:off x="900113" y="4076700"/>
          <a:ext cx="1584325" cy="1543050"/>
        </p:xfrm>
        <a:graphic>
          <a:graphicData uri="http://schemas.openxmlformats.org/presentationml/2006/ole">
            <mc:AlternateContent xmlns:mc="http://schemas.openxmlformats.org/markup-compatibility/2006">
              <mc:Choice xmlns:v="urn:schemas-microsoft-com:vml" Requires="v">
                <p:oleObj spid="_x0000_s175104" r:id="rId3" imgW="736600" imgH="711200" progId="Equation.DSMT4">
                  <p:embed/>
                </p:oleObj>
              </mc:Choice>
              <mc:Fallback>
                <p:oleObj r:id="rId3" imgW="736600" imgH="711200" progId="Equation.DSMT4">
                  <p:embed/>
                  <p:pic>
                    <p:nvPicPr>
                      <p:cNvPr id="0" name="Object 4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076700"/>
                        <a:ext cx="1584325" cy="154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960" name="Rectangle 464"/>
          <p:cNvSpPr>
            <a:spLocks noChangeArrowheads="1"/>
          </p:cNvSpPr>
          <p:nvPr/>
        </p:nvSpPr>
        <p:spPr bwMode="auto">
          <a:xfrm>
            <a:off x="3910013" y="2493963"/>
            <a:ext cx="34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6962" name="Rectangle 466"/>
          <p:cNvSpPr>
            <a:spLocks noChangeArrowheads="1"/>
          </p:cNvSpPr>
          <p:nvPr/>
        </p:nvSpPr>
        <p:spPr bwMode="auto">
          <a:xfrm>
            <a:off x="3910013" y="2493963"/>
            <a:ext cx="34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6967" name="Rectangle 471"/>
          <p:cNvSpPr>
            <a:spLocks noChangeArrowheads="1"/>
          </p:cNvSpPr>
          <p:nvPr/>
        </p:nvSpPr>
        <p:spPr bwMode="auto">
          <a:xfrm>
            <a:off x="3910013" y="2493963"/>
            <a:ext cx="34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7061" name="Rectangle 565"/>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7060" name="Object 564"/>
          <p:cNvGraphicFramePr>
            <a:graphicFrameLocks noChangeAspect="1"/>
          </p:cNvGraphicFramePr>
          <p:nvPr/>
        </p:nvGraphicFramePr>
        <p:xfrm>
          <a:off x="3922713" y="4149725"/>
          <a:ext cx="1512887" cy="1473200"/>
        </p:xfrm>
        <a:graphic>
          <a:graphicData uri="http://schemas.openxmlformats.org/presentationml/2006/ole">
            <mc:AlternateContent xmlns:mc="http://schemas.openxmlformats.org/markup-compatibility/2006">
              <mc:Choice xmlns:v="urn:schemas-microsoft-com:vml" Requires="v">
                <p:oleObj spid="_x0000_s175105" r:id="rId5" imgW="736600" imgH="711200" progId="Equation.DSMT4">
                  <p:embed/>
                </p:oleObj>
              </mc:Choice>
              <mc:Fallback>
                <p:oleObj r:id="rId5" imgW="736600" imgH="711200" progId="Equation.DSMT4">
                  <p:embed/>
                  <p:pic>
                    <p:nvPicPr>
                      <p:cNvPr id="0" name="Object 5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2713" y="4149725"/>
                        <a:ext cx="1512887"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071" name="Rectangle 575"/>
          <p:cNvSpPr>
            <a:spLocks noChangeArrowheads="1"/>
          </p:cNvSpPr>
          <p:nvPr/>
        </p:nvSpPr>
        <p:spPr bwMode="auto">
          <a:xfrm>
            <a:off x="3967163" y="2452688"/>
            <a:ext cx="3000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7074" name="Rectangle 578"/>
          <p:cNvSpPr>
            <a:spLocks noChangeArrowheads="1"/>
          </p:cNvSpPr>
          <p:nvPr/>
        </p:nvSpPr>
        <p:spPr bwMode="auto">
          <a:xfrm>
            <a:off x="3967163" y="2452688"/>
            <a:ext cx="34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7170" name="Rectangle 674"/>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7169" name="Object 673"/>
          <p:cNvGraphicFramePr>
            <a:graphicFrameLocks noChangeAspect="1"/>
          </p:cNvGraphicFramePr>
          <p:nvPr/>
        </p:nvGraphicFramePr>
        <p:xfrm>
          <a:off x="6588125" y="4149725"/>
          <a:ext cx="1512888" cy="1474788"/>
        </p:xfrm>
        <a:graphic>
          <a:graphicData uri="http://schemas.openxmlformats.org/presentationml/2006/ole">
            <mc:AlternateContent xmlns:mc="http://schemas.openxmlformats.org/markup-compatibility/2006">
              <mc:Choice xmlns:v="urn:schemas-microsoft-com:vml" Requires="v">
                <p:oleObj spid="_x0000_s175106" r:id="rId7" imgW="736600" imgH="711200" progId="Equation.DSMT4">
                  <p:embed/>
                </p:oleObj>
              </mc:Choice>
              <mc:Fallback>
                <p:oleObj r:id="rId7" imgW="736600" imgH="711200" progId="Equation.DSMT4">
                  <p:embed/>
                  <p:pic>
                    <p:nvPicPr>
                      <p:cNvPr id="0" name="Object 6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125" y="4149725"/>
                        <a:ext cx="1512888" cy="147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179" name="Rectangle 68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7181" name="Rectangle 68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7183" name="Rectangle 68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7184" name="Group 688"/>
          <p:cNvGrpSpPr>
            <a:grpSpLocks/>
          </p:cNvGrpSpPr>
          <p:nvPr/>
        </p:nvGrpSpPr>
        <p:grpSpPr bwMode="auto">
          <a:xfrm>
            <a:off x="755650" y="1628775"/>
            <a:ext cx="2376488" cy="2171700"/>
            <a:chOff x="476" y="1026"/>
            <a:chExt cx="1497" cy="1368"/>
          </a:xfrm>
        </p:grpSpPr>
        <p:sp>
          <p:nvSpPr>
            <p:cNvPr id="106877" name="Rectangle 381"/>
            <p:cNvSpPr>
              <a:spLocks noChangeArrowheads="1"/>
            </p:cNvSpPr>
            <p:nvPr/>
          </p:nvSpPr>
          <p:spPr bwMode="auto">
            <a:xfrm>
              <a:off x="1586" y="2024"/>
              <a:ext cx="387"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106876" name="Rectangle 380"/>
            <p:cNvSpPr>
              <a:spLocks noChangeArrowheads="1"/>
            </p:cNvSpPr>
            <p:nvPr/>
          </p:nvSpPr>
          <p:spPr bwMode="auto">
            <a:xfrm>
              <a:off x="1199" y="2024"/>
              <a:ext cx="387"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bg2"/>
                </a:buClr>
                <a:buSzPct val="75000"/>
                <a:buFont typeface="Wingdings" pitchFamily="2" charset="2"/>
                <a:buNone/>
              </a:pPr>
              <a:endParaRPr lang="zh-CN" altLang="zh-CN" sz="1600" b="0">
                <a:latin typeface="Arial" charset="0"/>
              </a:endParaRPr>
            </a:p>
          </p:txBody>
        </p:sp>
        <p:sp>
          <p:nvSpPr>
            <p:cNvPr id="106875" name="Rectangle 379"/>
            <p:cNvSpPr>
              <a:spLocks noChangeArrowheads="1"/>
            </p:cNvSpPr>
            <p:nvPr/>
          </p:nvSpPr>
          <p:spPr bwMode="auto">
            <a:xfrm>
              <a:off x="811" y="2024"/>
              <a:ext cx="388"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2</a:t>
              </a:r>
            </a:p>
          </p:txBody>
        </p:sp>
        <p:sp>
          <p:nvSpPr>
            <p:cNvPr id="106874" name="Rectangle 378"/>
            <p:cNvSpPr>
              <a:spLocks noChangeArrowheads="1"/>
            </p:cNvSpPr>
            <p:nvPr/>
          </p:nvSpPr>
          <p:spPr bwMode="auto">
            <a:xfrm>
              <a:off x="476" y="2024"/>
              <a:ext cx="33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3</a:t>
              </a:r>
              <a:endParaRPr lang="en-US" altLang="zh-CN" sz="1600" b="0">
                <a:latin typeface="Arial" charset="0"/>
              </a:endParaRPr>
            </a:p>
          </p:txBody>
        </p:sp>
        <p:sp>
          <p:nvSpPr>
            <p:cNvPr id="106873" name="Rectangle 377"/>
            <p:cNvSpPr>
              <a:spLocks noChangeArrowheads="1"/>
            </p:cNvSpPr>
            <p:nvPr/>
          </p:nvSpPr>
          <p:spPr bwMode="auto">
            <a:xfrm>
              <a:off x="1586" y="1684"/>
              <a:ext cx="38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3</a:t>
              </a:r>
            </a:p>
          </p:txBody>
        </p:sp>
        <p:sp>
          <p:nvSpPr>
            <p:cNvPr id="106872" name="Rectangle 376"/>
            <p:cNvSpPr>
              <a:spLocks noChangeArrowheads="1"/>
            </p:cNvSpPr>
            <p:nvPr/>
          </p:nvSpPr>
          <p:spPr bwMode="auto">
            <a:xfrm>
              <a:off x="1199" y="1684"/>
              <a:ext cx="38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106871" name="Rectangle 375"/>
            <p:cNvSpPr>
              <a:spLocks noChangeArrowheads="1"/>
            </p:cNvSpPr>
            <p:nvPr/>
          </p:nvSpPr>
          <p:spPr bwMode="auto">
            <a:xfrm>
              <a:off x="811" y="1684"/>
              <a:ext cx="38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4</a:t>
              </a:r>
            </a:p>
          </p:txBody>
        </p:sp>
        <p:sp>
          <p:nvSpPr>
            <p:cNvPr id="106870" name="Rectangle 374"/>
            <p:cNvSpPr>
              <a:spLocks noChangeArrowheads="1"/>
            </p:cNvSpPr>
            <p:nvPr/>
          </p:nvSpPr>
          <p:spPr bwMode="auto">
            <a:xfrm>
              <a:off x="476" y="1684"/>
              <a:ext cx="335"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2</a:t>
              </a:r>
              <a:endParaRPr lang="en-US" altLang="zh-CN" sz="1600" b="0">
                <a:latin typeface="Arial" charset="0"/>
              </a:endParaRPr>
            </a:p>
          </p:txBody>
        </p:sp>
        <p:sp>
          <p:nvSpPr>
            <p:cNvPr id="106869" name="Rectangle 373"/>
            <p:cNvSpPr>
              <a:spLocks noChangeArrowheads="1"/>
            </p:cNvSpPr>
            <p:nvPr/>
          </p:nvSpPr>
          <p:spPr bwMode="auto">
            <a:xfrm>
              <a:off x="1586" y="1313"/>
              <a:ext cx="387"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bg2"/>
                </a:buClr>
                <a:buSzPct val="75000"/>
                <a:buFont typeface="Wingdings" pitchFamily="2" charset="2"/>
                <a:buNone/>
              </a:pPr>
              <a:endParaRPr lang="zh-CN" altLang="zh-CN" sz="1600" b="0">
                <a:latin typeface="Arial" charset="0"/>
              </a:endParaRPr>
            </a:p>
          </p:txBody>
        </p:sp>
        <p:sp>
          <p:nvSpPr>
            <p:cNvPr id="106868" name="Rectangle 372"/>
            <p:cNvSpPr>
              <a:spLocks noChangeArrowheads="1"/>
            </p:cNvSpPr>
            <p:nvPr/>
          </p:nvSpPr>
          <p:spPr bwMode="auto">
            <a:xfrm>
              <a:off x="1199" y="1313"/>
              <a:ext cx="387"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bg2"/>
                </a:buClr>
                <a:buSzPct val="75000"/>
                <a:buFont typeface="Wingdings" pitchFamily="2" charset="2"/>
                <a:buNone/>
              </a:pPr>
              <a:endParaRPr lang="zh-CN" altLang="zh-CN" sz="1600" b="0">
                <a:latin typeface="Arial" charset="0"/>
              </a:endParaRPr>
            </a:p>
          </p:txBody>
        </p:sp>
        <p:sp>
          <p:nvSpPr>
            <p:cNvPr id="106867" name="Rectangle 371"/>
            <p:cNvSpPr>
              <a:spLocks noChangeArrowheads="1"/>
            </p:cNvSpPr>
            <p:nvPr/>
          </p:nvSpPr>
          <p:spPr bwMode="auto">
            <a:xfrm>
              <a:off x="811" y="1313"/>
              <a:ext cx="388"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106866" name="Rectangle 370"/>
            <p:cNvSpPr>
              <a:spLocks noChangeArrowheads="1"/>
            </p:cNvSpPr>
            <p:nvPr/>
          </p:nvSpPr>
          <p:spPr bwMode="auto">
            <a:xfrm>
              <a:off x="476" y="1313"/>
              <a:ext cx="335"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1</a:t>
              </a:r>
              <a:endParaRPr lang="en-US" altLang="zh-CN" sz="1600" b="0">
                <a:latin typeface="Arial" charset="0"/>
              </a:endParaRPr>
            </a:p>
          </p:txBody>
        </p:sp>
        <p:sp>
          <p:nvSpPr>
            <p:cNvPr id="106865" name="Rectangle 369"/>
            <p:cNvSpPr>
              <a:spLocks noChangeArrowheads="1"/>
            </p:cNvSpPr>
            <p:nvPr/>
          </p:nvSpPr>
          <p:spPr bwMode="auto">
            <a:xfrm>
              <a:off x="1586" y="1026"/>
              <a:ext cx="38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3</a:t>
              </a:r>
              <a:endParaRPr lang="en-US" altLang="zh-CN" sz="1600" b="0">
                <a:latin typeface="Arial" charset="0"/>
              </a:endParaRPr>
            </a:p>
          </p:txBody>
        </p:sp>
        <p:sp>
          <p:nvSpPr>
            <p:cNvPr id="106864" name="Rectangle 368"/>
            <p:cNvSpPr>
              <a:spLocks noChangeArrowheads="1"/>
            </p:cNvSpPr>
            <p:nvPr/>
          </p:nvSpPr>
          <p:spPr bwMode="auto">
            <a:xfrm>
              <a:off x="1199" y="1026"/>
              <a:ext cx="38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2</a:t>
              </a:r>
              <a:endParaRPr lang="en-US" altLang="zh-CN" sz="1600" b="0">
                <a:latin typeface="Arial" charset="0"/>
              </a:endParaRPr>
            </a:p>
          </p:txBody>
        </p:sp>
        <p:sp>
          <p:nvSpPr>
            <p:cNvPr id="106863" name="Rectangle 367"/>
            <p:cNvSpPr>
              <a:spLocks noChangeArrowheads="1"/>
            </p:cNvSpPr>
            <p:nvPr/>
          </p:nvSpPr>
          <p:spPr bwMode="auto">
            <a:xfrm>
              <a:off x="811" y="1026"/>
              <a:ext cx="38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1</a:t>
              </a:r>
              <a:endParaRPr lang="en-US" altLang="zh-CN" sz="1600" b="0">
                <a:latin typeface="Arial" charset="0"/>
              </a:endParaRPr>
            </a:p>
          </p:txBody>
        </p:sp>
        <p:sp>
          <p:nvSpPr>
            <p:cNvPr id="106862" name="Rectangle 366"/>
            <p:cNvSpPr>
              <a:spLocks noChangeArrowheads="1"/>
            </p:cNvSpPr>
            <p:nvPr/>
          </p:nvSpPr>
          <p:spPr bwMode="auto">
            <a:xfrm>
              <a:off x="476" y="1026"/>
              <a:ext cx="33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B</a:t>
              </a:r>
              <a:r>
                <a:rPr lang="en-US" altLang="zh-CN" sz="1600" b="0" baseline="-30000">
                  <a:latin typeface="Arial" charset="0"/>
                </a:rPr>
                <a:t>1</a:t>
              </a:r>
              <a:endParaRPr lang="en-US" altLang="zh-CN" sz="1600" b="0">
                <a:latin typeface="Arial" charset="0"/>
              </a:endParaRPr>
            </a:p>
          </p:txBody>
        </p:sp>
        <p:sp>
          <p:nvSpPr>
            <p:cNvPr id="106878" name="Line 382"/>
            <p:cNvSpPr>
              <a:spLocks noChangeShapeType="1"/>
            </p:cNvSpPr>
            <p:nvPr/>
          </p:nvSpPr>
          <p:spPr bwMode="auto">
            <a:xfrm>
              <a:off x="476" y="1026"/>
              <a:ext cx="149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879" name="Line 383"/>
            <p:cNvSpPr>
              <a:spLocks noChangeShapeType="1"/>
            </p:cNvSpPr>
            <p:nvPr/>
          </p:nvSpPr>
          <p:spPr bwMode="auto">
            <a:xfrm>
              <a:off x="476" y="2394"/>
              <a:ext cx="149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880" name="Line 384"/>
            <p:cNvSpPr>
              <a:spLocks noChangeShapeType="1"/>
            </p:cNvSpPr>
            <p:nvPr/>
          </p:nvSpPr>
          <p:spPr bwMode="auto">
            <a:xfrm>
              <a:off x="476" y="1026"/>
              <a:ext cx="0" cy="136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881" name="Line 385"/>
            <p:cNvSpPr>
              <a:spLocks noChangeShapeType="1"/>
            </p:cNvSpPr>
            <p:nvPr/>
          </p:nvSpPr>
          <p:spPr bwMode="auto">
            <a:xfrm>
              <a:off x="1973" y="1026"/>
              <a:ext cx="0" cy="136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884" name="Line 388"/>
            <p:cNvSpPr>
              <a:spLocks noChangeShapeType="1"/>
            </p:cNvSpPr>
            <p:nvPr/>
          </p:nvSpPr>
          <p:spPr bwMode="auto">
            <a:xfrm>
              <a:off x="476" y="1313"/>
              <a:ext cx="149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886" name="Line 390"/>
            <p:cNvSpPr>
              <a:spLocks noChangeShapeType="1"/>
            </p:cNvSpPr>
            <p:nvPr/>
          </p:nvSpPr>
          <p:spPr bwMode="auto">
            <a:xfrm>
              <a:off x="811" y="1026"/>
              <a:ext cx="0" cy="136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889" name="Line 393"/>
            <p:cNvSpPr>
              <a:spLocks noChangeShapeType="1"/>
            </p:cNvSpPr>
            <p:nvPr/>
          </p:nvSpPr>
          <p:spPr bwMode="auto">
            <a:xfrm>
              <a:off x="1199" y="1026"/>
              <a:ext cx="0" cy="136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892" name="Line 396"/>
            <p:cNvSpPr>
              <a:spLocks noChangeShapeType="1"/>
            </p:cNvSpPr>
            <p:nvPr/>
          </p:nvSpPr>
          <p:spPr bwMode="auto">
            <a:xfrm>
              <a:off x="1586" y="1026"/>
              <a:ext cx="0" cy="1368"/>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896" name="Line 400"/>
            <p:cNvSpPr>
              <a:spLocks noChangeShapeType="1"/>
            </p:cNvSpPr>
            <p:nvPr/>
          </p:nvSpPr>
          <p:spPr bwMode="auto">
            <a:xfrm>
              <a:off x="476" y="1684"/>
              <a:ext cx="149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914" name="Line 418"/>
            <p:cNvSpPr>
              <a:spLocks noChangeShapeType="1"/>
            </p:cNvSpPr>
            <p:nvPr/>
          </p:nvSpPr>
          <p:spPr bwMode="auto">
            <a:xfrm>
              <a:off x="476" y="2024"/>
              <a:ext cx="1497"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7178" name="Object 682"/>
            <p:cNvGraphicFramePr>
              <a:graphicFrameLocks noChangeAspect="1"/>
            </p:cNvGraphicFramePr>
            <p:nvPr/>
          </p:nvGraphicFramePr>
          <p:xfrm>
            <a:off x="1338" y="1298"/>
            <a:ext cx="132" cy="337"/>
          </p:xfrm>
          <a:graphic>
            <a:graphicData uri="http://schemas.openxmlformats.org/presentationml/2006/ole">
              <mc:AlternateContent xmlns:mc="http://schemas.openxmlformats.org/markup-compatibility/2006">
                <mc:Choice xmlns:v="urn:schemas-microsoft-com:vml" Requires="v">
                  <p:oleObj spid="_x0000_s175107" r:id="rId9" imgW="152334" imgH="393529" progId="Equation.DSMT4">
                    <p:embed/>
                  </p:oleObj>
                </mc:Choice>
                <mc:Fallback>
                  <p:oleObj r:id="rId9" imgW="152334" imgH="393529" progId="Equation.DSMT4">
                    <p:embed/>
                    <p:pic>
                      <p:nvPicPr>
                        <p:cNvPr id="0" name="Object 68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8" y="1298"/>
                          <a:ext cx="132"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80" name="Object 684"/>
            <p:cNvGraphicFramePr>
              <a:graphicFrameLocks noChangeAspect="1"/>
            </p:cNvGraphicFramePr>
            <p:nvPr/>
          </p:nvGraphicFramePr>
          <p:xfrm>
            <a:off x="1338" y="2024"/>
            <a:ext cx="133" cy="363"/>
          </p:xfrm>
          <a:graphic>
            <a:graphicData uri="http://schemas.openxmlformats.org/presentationml/2006/ole">
              <mc:AlternateContent xmlns:mc="http://schemas.openxmlformats.org/markup-compatibility/2006">
                <mc:Choice xmlns:v="urn:schemas-microsoft-com:vml" Requires="v">
                  <p:oleObj spid="_x0000_s175108" r:id="rId11" imgW="139639" imgH="393529" progId="Equation.DSMT4">
                    <p:embed/>
                  </p:oleObj>
                </mc:Choice>
                <mc:Fallback>
                  <p:oleObj r:id="rId11" imgW="139639" imgH="393529" progId="Equation.DSMT4">
                    <p:embed/>
                    <p:pic>
                      <p:nvPicPr>
                        <p:cNvPr id="0" name="Object 6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 y="2024"/>
                          <a:ext cx="133"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82" name="Object 686"/>
            <p:cNvGraphicFramePr>
              <a:graphicFrameLocks noChangeAspect="1"/>
            </p:cNvGraphicFramePr>
            <p:nvPr/>
          </p:nvGraphicFramePr>
          <p:xfrm>
            <a:off x="1701" y="1298"/>
            <a:ext cx="142" cy="363"/>
          </p:xfrm>
          <a:graphic>
            <a:graphicData uri="http://schemas.openxmlformats.org/presentationml/2006/ole">
              <mc:AlternateContent xmlns:mc="http://schemas.openxmlformats.org/markup-compatibility/2006">
                <mc:Choice xmlns:v="urn:schemas-microsoft-com:vml" Requires="v">
                  <p:oleObj spid="_x0000_s175109" r:id="rId13" imgW="152334" imgH="393529" progId="Equation.DSMT4">
                    <p:embed/>
                  </p:oleObj>
                </mc:Choice>
                <mc:Fallback>
                  <p:oleObj r:id="rId13" imgW="152334" imgH="393529" progId="Equation.DSMT4">
                    <p:embed/>
                    <p:pic>
                      <p:nvPicPr>
                        <p:cNvPr id="0" name="Object 6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01" y="1298"/>
                          <a:ext cx="142"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7186" name="Rectangle 690"/>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7188" name="Rectangle 692"/>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7190" name="Rectangle 69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7191" name="Group 695"/>
          <p:cNvGrpSpPr>
            <a:grpSpLocks/>
          </p:cNvGrpSpPr>
          <p:nvPr/>
        </p:nvGrpSpPr>
        <p:grpSpPr bwMode="auto">
          <a:xfrm>
            <a:off x="3779838" y="1628775"/>
            <a:ext cx="2087562" cy="2232025"/>
            <a:chOff x="2381" y="1026"/>
            <a:chExt cx="1315" cy="1406"/>
          </a:xfrm>
        </p:grpSpPr>
        <p:sp>
          <p:nvSpPr>
            <p:cNvPr id="106989" name="Rectangle 493"/>
            <p:cNvSpPr>
              <a:spLocks noChangeArrowheads="1"/>
            </p:cNvSpPr>
            <p:nvPr/>
          </p:nvSpPr>
          <p:spPr bwMode="auto">
            <a:xfrm>
              <a:off x="3356" y="2035"/>
              <a:ext cx="340"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106988" name="Rectangle 492"/>
            <p:cNvSpPr>
              <a:spLocks noChangeArrowheads="1"/>
            </p:cNvSpPr>
            <p:nvPr/>
          </p:nvSpPr>
          <p:spPr bwMode="auto">
            <a:xfrm>
              <a:off x="3016" y="2035"/>
              <a:ext cx="340"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2</a:t>
              </a:r>
            </a:p>
          </p:txBody>
        </p:sp>
        <p:sp>
          <p:nvSpPr>
            <p:cNvPr id="106987" name="Rectangle 491"/>
            <p:cNvSpPr>
              <a:spLocks noChangeArrowheads="1"/>
            </p:cNvSpPr>
            <p:nvPr/>
          </p:nvSpPr>
          <p:spPr bwMode="auto">
            <a:xfrm>
              <a:off x="2675" y="2035"/>
              <a:ext cx="341"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5</a:t>
              </a:r>
            </a:p>
          </p:txBody>
        </p:sp>
        <p:sp>
          <p:nvSpPr>
            <p:cNvPr id="106986" name="Rectangle 490"/>
            <p:cNvSpPr>
              <a:spLocks noChangeArrowheads="1"/>
            </p:cNvSpPr>
            <p:nvPr/>
          </p:nvSpPr>
          <p:spPr bwMode="auto">
            <a:xfrm>
              <a:off x="2381" y="2035"/>
              <a:ext cx="294"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3</a:t>
              </a:r>
              <a:endParaRPr lang="en-US" altLang="zh-CN" sz="1600" b="0">
                <a:latin typeface="Arial" charset="0"/>
              </a:endParaRPr>
            </a:p>
          </p:txBody>
        </p:sp>
        <p:sp>
          <p:nvSpPr>
            <p:cNvPr id="106985" name="Rectangle 489"/>
            <p:cNvSpPr>
              <a:spLocks noChangeArrowheads="1"/>
            </p:cNvSpPr>
            <p:nvPr/>
          </p:nvSpPr>
          <p:spPr bwMode="auto">
            <a:xfrm>
              <a:off x="3356" y="1672"/>
              <a:ext cx="340"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bg2"/>
                </a:buClr>
                <a:buSzPct val="75000"/>
                <a:buFont typeface="Wingdings" pitchFamily="2" charset="2"/>
                <a:buNone/>
              </a:pPr>
              <a:endParaRPr lang="zh-CN" altLang="zh-CN" sz="1600" b="0">
                <a:latin typeface="Arial" charset="0"/>
              </a:endParaRPr>
            </a:p>
          </p:txBody>
        </p:sp>
        <p:sp>
          <p:nvSpPr>
            <p:cNvPr id="106984" name="Rectangle 488"/>
            <p:cNvSpPr>
              <a:spLocks noChangeArrowheads="1"/>
            </p:cNvSpPr>
            <p:nvPr/>
          </p:nvSpPr>
          <p:spPr bwMode="auto">
            <a:xfrm>
              <a:off x="3016" y="1672"/>
              <a:ext cx="340"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106983" name="Rectangle 487"/>
            <p:cNvSpPr>
              <a:spLocks noChangeArrowheads="1"/>
            </p:cNvSpPr>
            <p:nvPr/>
          </p:nvSpPr>
          <p:spPr bwMode="auto">
            <a:xfrm>
              <a:off x="2675" y="1672"/>
              <a:ext cx="34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4</a:t>
              </a:r>
            </a:p>
          </p:txBody>
        </p:sp>
        <p:sp>
          <p:nvSpPr>
            <p:cNvPr id="106982" name="Rectangle 486"/>
            <p:cNvSpPr>
              <a:spLocks noChangeArrowheads="1"/>
            </p:cNvSpPr>
            <p:nvPr/>
          </p:nvSpPr>
          <p:spPr bwMode="auto">
            <a:xfrm>
              <a:off x="2381" y="1672"/>
              <a:ext cx="294"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2</a:t>
              </a:r>
              <a:endParaRPr lang="en-US" altLang="zh-CN" sz="1600" b="0">
                <a:latin typeface="Arial" charset="0"/>
              </a:endParaRPr>
            </a:p>
          </p:txBody>
        </p:sp>
        <p:sp>
          <p:nvSpPr>
            <p:cNvPr id="106981" name="Rectangle 485"/>
            <p:cNvSpPr>
              <a:spLocks noChangeArrowheads="1"/>
            </p:cNvSpPr>
            <p:nvPr/>
          </p:nvSpPr>
          <p:spPr bwMode="auto">
            <a:xfrm>
              <a:off x="3356" y="1308"/>
              <a:ext cx="340"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bg2"/>
                </a:buClr>
                <a:buSzPct val="75000"/>
                <a:buFont typeface="Wingdings" pitchFamily="2" charset="2"/>
                <a:buNone/>
              </a:pPr>
              <a:endParaRPr lang="zh-CN" altLang="zh-CN" sz="1600" b="0">
                <a:latin typeface="Arial" charset="0"/>
              </a:endParaRPr>
            </a:p>
          </p:txBody>
        </p:sp>
        <p:sp>
          <p:nvSpPr>
            <p:cNvPr id="106980" name="Rectangle 484"/>
            <p:cNvSpPr>
              <a:spLocks noChangeArrowheads="1"/>
            </p:cNvSpPr>
            <p:nvPr/>
          </p:nvSpPr>
          <p:spPr bwMode="auto">
            <a:xfrm>
              <a:off x="3016" y="1308"/>
              <a:ext cx="340"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bg2"/>
                </a:buClr>
                <a:buSzPct val="75000"/>
                <a:buFont typeface="Wingdings" pitchFamily="2" charset="2"/>
                <a:buNone/>
              </a:pPr>
              <a:endParaRPr lang="zh-CN" altLang="zh-CN" sz="1600" b="0">
                <a:latin typeface="Arial" charset="0"/>
              </a:endParaRPr>
            </a:p>
          </p:txBody>
        </p:sp>
        <p:sp>
          <p:nvSpPr>
            <p:cNvPr id="106979" name="Rectangle 483"/>
            <p:cNvSpPr>
              <a:spLocks noChangeArrowheads="1"/>
            </p:cNvSpPr>
            <p:nvPr/>
          </p:nvSpPr>
          <p:spPr bwMode="auto">
            <a:xfrm>
              <a:off x="2675" y="1308"/>
              <a:ext cx="341"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106978" name="Rectangle 482"/>
            <p:cNvSpPr>
              <a:spLocks noChangeArrowheads="1"/>
            </p:cNvSpPr>
            <p:nvPr/>
          </p:nvSpPr>
          <p:spPr bwMode="auto">
            <a:xfrm>
              <a:off x="2381" y="1308"/>
              <a:ext cx="294"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1</a:t>
              </a:r>
              <a:endParaRPr lang="en-US" altLang="zh-CN" sz="1600" b="0">
                <a:latin typeface="Arial" charset="0"/>
              </a:endParaRPr>
            </a:p>
          </p:txBody>
        </p:sp>
        <p:sp>
          <p:nvSpPr>
            <p:cNvPr id="106977" name="Rectangle 481"/>
            <p:cNvSpPr>
              <a:spLocks noChangeArrowheads="1"/>
            </p:cNvSpPr>
            <p:nvPr/>
          </p:nvSpPr>
          <p:spPr bwMode="auto">
            <a:xfrm>
              <a:off x="3356" y="1026"/>
              <a:ext cx="34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3</a:t>
              </a:r>
              <a:endParaRPr lang="en-US" altLang="zh-CN" sz="1600" b="0">
                <a:latin typeface="Arial" charset="0"/>
              </a:endParaRPr>
            </a:p>
          </p:txBody>
        </p:sp>
        <p:sp>
          <p:nvSpPr>
            <p:cNvPr id="106976" name="Rectangle 480"/>
            <p:cNvSpPr>
              <a:spLocks noChangeArrowheads="1"/>
            </p:cNvSpPr>
            <p:nvPr/>
          </p:nvSpPr>
          <p:spPr bwMode="auto">
            <a:xfrm>
              <a:off x="3016" y="1026"/>
              <a:ext cx="34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2</a:t>
              </a:r>
              <a:endParaRPr lang="en-US" altLang="zh-CN" sz="1600" b="0">
                <a:latin typeface="Arial" charset="0"/>
              </a:endParaRPr>
            </a:p>
          </p:txBody>
        </p:sp>
        <p:sp>
          <p:nvSpPr>
            <p:cNvPr id="106975" name="Rectangle 479"/>
            <p:cNvSpPr>
              <a:spLocks noChangeArrowheads="1"/>
            </p:cNvSpPr>
            <p:nvPr/>
          </p:nvSpPr>
          <p:spPr bwMode="auto">
            <a:xfrm>
              <a:off x="2675" y="1026"/>
              <a:ext cx="341"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1</a:t>
              </a:r>
              <a:endParaRPr lang="en-US" altLang="zh-CN" sz="1600" b="0">
                <a:latin typeface="Arial" charset="0"/>
              </a:endParaRPr>
            </a:p>
          </p:txBody>
        </p:sp>
        <p:sp>
          <p:nvSpPr>
            <p:cNvPr id="106974" name="Rectangle 478"/>
            <p:cNvSpPr>
              <a:spLocks noChangeArrowheads="1"/>
            </p:cNvSpPr>
            <p:nvPr/>
          </p:nvSpPr>
          <p:spPr bwMode="auto">
            <a:xfrm>
              <a:off x="2381" y="1026"/>
              <a:ext cx="294"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B</a:t>
              </a:r>
              <a:r>
                <a:rPr lang="en-US" altLang="zh-CN" sz="1600" b="0" baseline="-30000">
                  <a:latin typeface="Arial" charset="0"/>
                </a:rPr>
                <a:t>2</a:t>
              </a:r>
              <a:endParaRPr lang="en-US" altLang="zh-CN" sz="1600" b="0">
                <a:latin typeface="Arial" charset="0"/>
              </a:endParaRPr>
            </a:p>
          </p:txBody>
        </p:sp>
        <p:sp>
          <p:nvSpPr>
            <p:cNvPr id="106990" name="Line 494"/>
            <p:cNvSpPr>
              <a:spLocks noChangeShapeType="1"/>
            </p:cNvSpPr>
            <p:nvPr/>
          </p:nvSpPr>
          <p:spPr bwMode="auto">
            <a:xfrm>
              <a:off x="2381" y="1026"/>
              <a:ext cx="131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991" name="Line 495"/>
            <p:cNvSpPr>
              <a:spLocks noChangeShapeType="1"/>
            </p:cNvSpPr>
            <p:nvPr/>
          </p:nvSpPr>
          <p:spPr bwMode="auto">
            <a:xfrm>
              <a:off x="2381" y="2432"/>
              <a:ext cx="131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992" name="Line 496"/>
            <p:cNvSpPr>
              <a:spLocks noChangeShapeType="1"/>
            </p:cNvSpPr>
            <p:nvPr/>
          </p:nvSpPr>
          <p:spPr bwMode="auto">
            <a:xfrm>
              <a:off x="2381" y="1026"/>
              <a:ext cx="0" cy="140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993" name="Line 497"/>
            <p:cNvSpPr>
              <a:spLocks noChangeShapeType="1"/>
            </p:cNvSpPr>
            <p:nvPr/>
          </p:nvSpPr>
          <p:spPr bwMode="auto">
            <a:xfrm>
              <a:off x="3696" y="1026"/>
              <a:ext cx="0" cy="140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996" name="Line 500"/>
            <p:cNvSpPr>
              <a:spLocks noChangeShapeType="1"/>
            </p:cNvSpPr>
            <p:nvPr/>
          </p:nvSpPr>
          <p:spPr bwMode="auto">
            <a:xfrm>
              <a:off x="2381" y="1308"/>
              <a:ext cx="131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998" name="Line 502"/>
            <p:cNvSpPr>
              <a:spLocks noChangeShapeType="1"/>
            </p:cNvSpPr>
            <p:nvPr/>
          </p:nvSpPr>
          <p:spPr bwMode="auto">
            <a:xfrm>
              <a:off x="2675" y="1026"/>
              <a:ext cx="0" cy="140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001" name="Line 505"/>
            <p:cNvSpPr>
              <a:spLocks noChangeShapeType="1"/>
            </p:cNvSpPr>
            <p:nvPr/>
          </p:nvSpPr>
          <p:spPr bwMode="auto">
            <a:xfrm>
              <a:off x="3016" y="1026"/>
              <a:ext cx="0" cy="140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004" name="Line 508"/>
            <p:cNvSpPr>
              <a:spLocks noChangeShapeType="1"/>
            </p:cNvSpPr>
            <p:nvPr/>
          </p:nvSpPr>
          <p:spPr bwMode="auto">
            <a:xfrm>
              <a:off x="3356" y="1026"/>
              <a:ext cx="0" cy="140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008" name="Line 512"/>
            <p:cNvSpPr>
              <a:spLocks noChangeShapeType="1"/>
            </p:cNvSpPr>
            <p:nvPr/>
          </p:nvSpPr>
          <p:spPr bwMode="auto">
            <a:xfrm>
              <a:off x="2381" y="1672"/>
              <a:ext cx="131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026" name="Line 530"/>
            <p:cNvSpPr>
              <a:spLocks noChangeShapeType="1"/>
            </p:cNvSpPr>
            <p:nvPr/>
          </p:nvSpPr>
          <p:spPr bwMode="auto">
            <a:xfrm>
              <a:off x="2381" y="2035"/>
              <a:ext cx="131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7185" name="Object 689"/>
            <p:cNvGraphicFramePr>
              <a:graphicFrameLocks noChangeAspect="1"/>
            </p:cNvGraphicFramePr>
            <p:nvPr/>
          </p:nvGraphicFramePr>
          <p:xfrm>
            <a:off x="3107" y="1298"/>
            <a:ext cx="142" cy="363"/>
          </p:xfrm>
          <a:graphic>
            <a:graphicData uri="http://schemas.openxmlformats.org/presentationml/2006/ole">
              <mc:AlternateContent xmlns:mc="http://schemas.openxmlformats.org/markup-compatibility/2006">
                <mc:Choice xmlns:v="urn:schemas-microsoft-com:vml" Requires="v">
                  <p:oleObj spid="_x0000_s175110" r:id="rId15" imgW="152334" imgH="393529" progId="Equation.DSMT4">
                    <p:embed/>
                  </p:oleObj>
                </mc:Choice>
                <mc:Fallback>
                  <p:oleObj r:id="rId15" imgW="152334" imgH="393529" progId="Equation.DSMT4">
                    <p:embed/>
                    <p:pic>
                      <p:nvPicPr>
                        <p:cNvPr id="0" name="Object 6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7" y="1298"/>
                          <a:ext cx="142"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87" name="Object 691"/>
            <p:cNvGraphicFramePr>
              <a:graphicFrameLocks noChangeAspect="1"/>
            </p:cNvGraphicFramePr>
            <p:nvPr/>
          </p:nvGraphicFramePr>
          <p:xfrm>
            <a:off x="3470" y="1343"/>
            <a:ext cx="116" cy="318"/>
          </p:xfrm>
          <a:graphic>
            <a:graphicData uri="http://schemas.openxmlformats.org/presentationml/2006/ole">
              <mc:AlternateContent xmlns:mc="http://schemas.openxmlformats.org/markup-compatibility/2006">
                <mc:Choice xmlns:v="urn:schemas-microsoft-com:vml" Requires="v">
                  <p:oleObj spid="_x0000_s175111" r:id="rId16" imgW="139639" imgH="393529" progId="Equation.DSMT4">
                    <p:embed/>
                  </p:oleObj>
                </mc:Choice>
                <mc:Fallback>
                  <p:oleObj r:id="rId16" imgW="139639" imgH="393529" progId="Equation.DSMT4">
                    <p:embed/>
                    <p:pic>
                      <p:nvPicPr>
                        <p:cNvPr id="0" name="Object 69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70" y="1343"/>
                          <a:ext cx="116"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89" name="Object 693"/>
            <p:cNvGraphicFramePr>
              <a:graphicFrameLocks noChangeAspect="1"/>
            </p:cNvGraphicFramePr>
            <p:nvPr/>
          </p:nvGraphicFramePr>
          <p:xfrm>
            <a:off x="3464" y="1661"/>
            <a:ext cx="142" cy="363"/>
          </p:xfrm>
          <a:graphic>
            <a:graphicData uri="http://schemas.openxmlformats.org/presentationml/2006/ole">
              <mc:AlternateContent xmlns:mc="http://schemas.openxmlformats.org/markup-compatibility/2006">
                <mc:Choice xmlns:v="urn:schemas-microsoft-com:vml" Requires="v">
                  <p:oleObj spid="_x0000_s175112" r:id="rId18" imgW="152334" imgH="393529" progId="Equation.DSMT4">
                    <p:embed/>
                  </p:oleObj>
                </mc:Choice>
                <mc:Fallback>
                  <p:oleObj r:id="rId18" imgW="152334" imgH="393529" progId="Equation.DSMT4">
                    <p:embed/>
                    <p:pic>
                      <p:nvPicPr>
                        <p:cNvPr id="0" name="Object 69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64" y="1661"/>
                          <a:ext cx="142"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7193" name="Rectangle 69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7198" name="Group 702"/>
          <p:cNvGrpSpPr>
            <a:grpSpLocks/>
          </p:cNvGrpSpPr>
          <p:nvPr/>
        </p:nvGrpSpPr>
        <p:grpSpPr bwMode="auto">
          <a:xfrm>
            <a:off x="6443663" y="1628775"/>
            <a:ext cx="2160587" cy="2232025"/>
            <a:chOff x="4059" y="1026"/>
            <a:chExt cx="1361" cy="1406"/>
          </a:xfrm>
        </p:grpSpPr>
        <p:grpSp>
          <p:nvGrpSpPr>
            <p:cNvPr id="107197" name="Group 701"/>
            <p:cNvGrpSpPr>
              <a:grpSpLocks/>
            </p:cNvGrpSpPr>
            <p:nvPr/>
          </p:nvGrpSpPr>
          <p:grpSpPr bwMode="auto">
            <a:xfrm>
              <a:off x="4059" y="1026"/>
              <a:ext cx="1361" cy="1406"/>
              <a:chOff x="4059" y="1026"/>
              <a:chExt cx="1361" cy="1406"/>
            </a:xfrm>
          </p:grpSpPr>
          <p:sp>
            <p:nvSpPr>
              <p:cNvPr id="107098" name="Rectangle 602"/>
              <p:cNvSpPr>
                <a:spLocks noChangeArrowheads="1"/>
              </p:cNvSpPr>
              <p:nvPr/>
            </p:nvSpPr>
            <p:spPr bwMode="auto">
              <a:xfrm>
                <a:off x="5083" y="2064"/>
                <a:ext cx="33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107097" name="Rectangle 601"/>
              <p:cNvSpPr>
                <a:spLocks noChangeArrowheads="1"/>
              </p:cNvSpPr>
              <p:nvPr/>
            </p:nvSpPr>
            <p:spPr bwMode="auto">
              <a:xfrm>
                <a:off x="4778" y="2064"/>
                <a:ext cx="30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107096" name="Rectangle 600"/>
              <p:cNvSpPr>
                <a:spLocks noChangeArrowheads="1"/>
              </p:cNvSpPr>
              <p:nvPr/>
            </p:nvSpPr>
            <p:spPr bwMode="auto">
              <a:xfrm>
                <a:off x="4393" y="2064"/>
                <a:ext cx="38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bg2"/>
                  </a:buClr>
                  <a:buSzPct val="75000"/>
                  <a:buFont typeface="Wingdings" pitchFamily="2" charset="2"/>
                  <a:buNone/>
                </a:pPr>
                <a:endParaRPr lang="zh-CN" altLang="zh-CN" sz="1600" b="0">
                  <a:latin typeface="Arial" charset="0"/>
                </a:endParaRPr>
              </a:p>
            </p:txBody>
          </p:sp>
          <p:sp>
            <p:nvSpPr>
              <p:cNvPr id="107095" name="Rectangle 599"/>
              <p:cNvSpPr>
                <a:spLocks noChangeArrowheads="1"/>
              </p:cNvSpPr>
              <p:nvPr/>
            </p:nvSpPr>
            <p:spPr bwMode="auto">
              <a:xfrm>
                <a:off x="4059" y="2064"/>
                <a:ext cx="33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3</a:t>
                </a:r>
                <a:endParaRPr lang="en-US" altLang="zh-CN" sz="1600" b="0">
                  <a:latin typeface="Arial" charset="0"/>
                </a:endParaRPr>
              </a:p>
            </p:txBody>
          </p:sp>
          <p:sp>
            <p:nvSpPr>
              <p:cNvPr id="107094" name="Rectangle 598"/>
              <p:cNvSpPr>
                <a:spLocks noChangeArrowheads="1"/>
              </p:cNvSpPr>
              <p:nvPr/>
            </p:nvSpPr>
            <p:spPr bwMode="auto">
              <a:xfrm>
                <a:off x="5083" y="1686"/>
                <a:ext cx="337"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107093" name="Rectangle 597"/>
              <p:cNvSpPr>
                <a:spLocks noChangeArrowheads="1"/>
              </p:cNvSpPr>
              <p:nvPr/>
            </p:nvSpPr>
            <p:spPr bwMode="auto">
              <a:xfrm>
                <a:off x="4778" y="1686"/>
                <a:ext cx="305"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107092" name="Rectangle 596"/>
              <p:cNvSpPr>
                <a:spLocks noChangeArrowheads="1"/>
              </p:cNvSpPr>
              <p:nvPr/>
            </p:nvSpPr>
            <p:spPr bwMode="auto">
              <a:xfrm>
                <a:off x="4393" y="1686"/>
                <a:ext cx="385"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bg2"/>
                  </a:buClr>
                  <a:buSzPct val="75000"/>
                  <a:buFont typeface="Wingdings" pitchFamily="2" charset="2"/>
                  <a:buNone/>
                </a:pPr>
                <a:endParaRPr lang="zh-CN" altLang="zh-CN" sz="1600" b="0">
                  <a:latin typeface="Arial" charset="0"/>
                </a:endParaRPr>
              </a:p>
            </p:txBody>
          </p:sp>
          <p:sp>
            <p:nvSpPr>
              <p:cNvPr id="107091" name="Rectangle 595"/>
              <p:cNvSpPr>
                <a:spLocks noChangeArrowheads="1"/>
              </p:cNvSpPr>
              <p:nvPr/>
            </p:nvSpPr>
            <p:spPr bwMode="auto">
              <a:xfrm>
                <a:off x="4059" y="1686"/>
                <a:ext cx="334"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2</a:t>
                </a:r>
                <a:endParaRPr lang="en-US" altLang="zh-CN" sz="1600" b="0">
                  <a:latin typeface="Arial" charset="0"/>
                </a:endParaRPr>
              </a:p>
            </p:txBody>
          </p:sp>
          <p:sp>
            <p:nvSpPr>
              <p:cNvPr id="107090" name="Rectangle 594"/>
              <p:cNvSpPr>
                <a:spLocks noChangeArrowheads="1"/>
              </p:cNvSpPr>
              <p:nvPr/>
            </p:nvSpPr>
            <p:spPr bwMode="auto">
              <a:xfrm>
                <a:off x="5083" y="1312"/>
                <a:ext cx="337"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bg2"/>
                  </a:buClr>
                  <a:buSzPct val="75000"/>
                  <a:buFont typeface="Wingdings" pitchFamily="2" charset="2"/>
                  <a:buNone/>
                </a:pPr>
                <a:endParaRPr lang="zh-CN" altLang="zh-CN" sz="1600" b="0">
                  <a:latin typeface="Arial" charset="0"/>
                </a:endParaRPr>
              </a:p>
            </p:txBody>
          </p:sp>
          <p:sp>
            <p:nvSpPr>
              <p:cNvPr id="107089" name="Rectangle 593"/>
              <p:cNvSpPr>
                <a:spLocks noChangeArrowheads="1"/>
              </p:cNvSpPr>
              <p:nvPr/>
            </p:nvSpPr>
            <p:spPr bwMode="auto">
              <a:xfrm>
                <a:off x="4778" y="1312"/>
                <a:ext cx="3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3</a:t>
                </a:r>
              </a:p>
            </p:txBody>
          </p:sp>
          <p:sp>
            <p:nvSpPr>
              <p:cNvPr id="107088" name="Rectangle 592"/>
              <p:cNvSpPr>
                <a:spLocks noChangeArrowheads="1"/>
              </p:cNvSpPr>
              <p:nvPr/>
            </p:nvSpPr>
            <p:spPr bwMode="auto">
              <a:xfrm>
                <a:off x="4393" y="1312"/>
                <a:ext cx="38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a:latin typeface="Arial" charset="0"/>
                  </a:rPr>
                  <a:t>1</a:t>
                </a:r>
              </a:p>
            </p:txBody>
          </p:sp>
          <p:sp>
            <p:nvSpPr>
              <p:cNvPr id="107087" name="Rectangle 591"/>
              <p:cNvSpPr>
                <a:spLocks noChangeArrowheads="1"/>
              </p:cNvSpPr>
              <p:nvPr/>
            </p:nvSpPr>
            <p:spPr bwMode="auto">
              <a:xfrm>
                <a:off x="4059" y="1312"/>
                <a:ext cx="3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1</a:t>
                </a:r>
                <a:endParaRPr lang="en-US" altLang="zh-CN" sz="1600" b="0">
                  <a:latin typeface="Arial" charset="0"/>
                </a:endParaRPr>
              </a:p>
            </p:txBody>
          </p:sp>
          <p:sp>
            <p:nvSpPr>
              <p:cNvPr id="107086" name="Rectangle 590"/>
              <p:cNvSpPr>
                <a:spLocks noChangeArrowheads="1"/>
              </p:cNvSpPr>
              <p:nvPr/>
            </p:nvSpPr>
            <p:spPr bwMode="auto">
              <a:xfrm>
                <a:off x="5083" y="1026"/>
                <a:ext cx="33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3</a:t>
                </a:r>
                <a:endParaRPr lang="en-US" altLang="zh-CN" sz="1600" b="0">
                  <a:latin typeface="Arial" charset="0"/>
                </a:endParaRPr>
              </a:p>
            </p:txBody>
          </p:sp>
          <p:sp>
            <p:nvSpPr>
              <p:cNvPr id="107085" name="Rectangle 589"/>
              <p:cNvSpPr>
                <a:spLocks noChangeArrowheads="1"/>
              </p:cNvSpPr>
              <p:nvPr/>
            </p:nvSpPr>
            <p:spPr bwMode="auto">
              <a:xfrm>
                <a:off x="4778" y="1026"/>
                <a:ext cx="30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2</a:t>
                </a:r>
                <a:endParaRPr lang="en-US" altLang="zh-CN" sz="1600" b="0">
                  <a:latin typeface="Arial" charset="0"/>
                </a:endParaRPr>
              </a:p>
            </p:txBody>
          </p:sp>
          <p:sp>
            <p:nvSpPr>
              <p:cNvPr id="107084" name="Rectangle 588"/>
              <p:cNvSpPr>
                <a:spLocks noChangeArrowheads="1"/>
              </p:cNvSpPr>
              <p:nvPr/>
            </p:nvSpPr>
            <p:spPr bwMode="auto">
              <a:xfrm>
                <a:off x="4393" y="1026"/>
                <a:ext cx="38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C</a:t>
                </a:r>
                <a:r>
                  <a:rPr lang="en-US" altLang="zh-CN" sz="1600" b="0" baseline="-30000">
                    <a:latin typeface="Arial" charset="0"/>
                  </a:rPr>
                  <a:t>1</a:t>
                </a:r>
                <a:endParaRPr lang="en-US" altLang="zh-CN" sz="1600" b="0">
                  <a:latin typeface="Arial" charset="0"/>
                </a:endParaRPr>
              </a:p>
            </p:txBody>
          </p:sp>
          <p:sp>
            <p:nvSpPr>
              <p:cNvPr id="107083" name="Rectangle 587"/>
              <p:cNvSpPr>
                <a:spLocks noChangeArrowheads="1"/>
              </p:cNvSpPr>
              <p:nvPr/>
            </p:nvSpPr>
            <p:spPr bwMode="auto">
              <a:xfrm>
                <a:off x="4059" y="1026"/>
                <a:ext cx="33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0" i="1">
                    <a:latin typeface="Arial" charset="0"/>
                  </a:rPr>
                  <a:t>B</a:t>
                </a:r>
                <a:r>
                  <a:rPr lang="en-US" altLang="zh-CN" sz="1600" b="0" baseline="-30000">
                    <a:latin typeface="Arial" charset="0"/>
                  </a:rPr>
                  <a:t>3</a:t>
                </a:r>
                <a:endParaRPr lang="en-US" altLang="zh-CN" sz="1600" b="0">
                  <a:latin typeface="Arial" charset="0"/>
                </a:endParaRPr>
              </a:p>
            </p:txBody>
          </p:sp>
          <p:sp>
            <p:nvSpPr>
              <p:cNvPr id="107099" name="Line 603"/>
              <p:cNvSpPr>
                <a:spLocks noChangeShapeType="1"/>
              </p:cNvSpPr>
              <p:nvPr/>
            </p:nvSpPr>
            <p:spPr bwMode="auto">
              <a:xfrm>
                <a:off x="4059" y="1026"/>
                <a:ext cx="1361"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100" name="Line 604"/>
              <p:cNvSpPr>
                <a:spLocks noChangeShapeType="1"/>
              </p:cNvSpPr>
              <p:nvPr/>
            </p:nvSpPr>
            <p:spPr bwMode="auto">
              <a:xfrm>
                <a:off x="4059" y="2432"/>
                <a:ext cx="1361"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101" name="Line 605"/>
              <p:cNvSpPr>
                <a:spLocks noChangeShapeType="1"/>
              </p:cNvSpPr>
              <p:nvPr/>
            </p:nvSpPr>
            <p:spPr bwMode="auto">
              <a:xfrm>
                <a:off x="4059" y="1026"/>
                <a:ext cx="0" cy="140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102" name="Line 606"/>
              <p:cNvSpPr>
                <a:spLocks noChangeShapeType="1"/>
              </p:cNvSpPr>
              <p:nvPr/>
            </p:nvSpPr>
            <p:spPr bwMode="auto">
              <a:xfrm>
                <a:off x="5420" y="1026"/>
                <a:ext cx="0" cy="140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105" name="Line 609"/>
              <p:cNvSpPr>
                <a:spLocks noChangeShapeType="1"/>
              </p:cNvSpPr>
              <p:nvPr/>
            </p:nvSpPr>
            <p:spPr bwMode="auto">
              <a:xfrm>
                <a:off x="4059" y="1312"/>
                <a:ext cx="1361"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107" name="Line 611"/>
              <p:cNvSpPr>
                <a:spLocks noChangeShapeType="1"/>
              </p:cNvSpPr>
              <p:nvPr/>
            </p:nvSpPr>
            <p:spPr bwMode="auto">
              <a:xfrm>
                <a:off x="4393" y="1026"/>
                <a:ext cx="0" cy="140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110" name="Line 614"/>
              <p:cNvSpPr>
                <a:spLocks noChangeShapeType="1"/>
              </p:cNvSpPr>
              <p:nvPr/>
            </p:nvSpPr>
            <p:spPr bwMode="auto">
              <a:xfrm>
                <a:off x="4778" y="1026"/>
                <a:ext cx="0" cy="140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113" name="Line 617"/>
              <p:cNvSpPr>
                <a:spLocks noChangeShapeType="1"/>
              </p:cNvSpPr>
              <p:nvPr/>
            </p:nvSpPr>
            <p:spPr bwMode="auto">
              <a:xfrm>
                <a:off x="5083" y="1026"/>
                <a:ext cx="0" cy="140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117" name="Line 621"/>
              <p:cNvSpPr>
                <a:spLocks noChangeShapeType="1"/>
              </p:cNvSpPr>
              <p:nvPr/>
            </p:nvSpPr>
            <p:spPr bwMode="auto">
              <a:xfrm>
                <a:off x="4059" y="1686"/>
                <a:ext cx="1361"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135" name="Line 639"/>
              <p:cNvSpPr>
                <a:spLocks noChangeShapeType="1"/>
              </p:cNvSpPr>
              <p:nvPr/>
            </p:nvSpPr>
            <p:spPr bwMode="auto">
              <a:xfrm>
                <a:off x="4059" y="2064"/>
                <a:ext cx="1361"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07192" name="Object 696"/>
            <p:cNvGraphicFramePr>
              <a:graphicFrameLocks noChangeAspect="1"/>
            </p:cNvGraphicFramePr>
            <p:nvPr/>
          </p:nvGraphicFramePr>
          <p:xfrm>
            <a:off x="5193" y="1298"/>
            <a:ext cx="133" cy="363"/>
          </p:xfrm>
          <a:graphic>
            <a:graphicData uri="http://schemas.openxmlformats.org/presentationml/2006/ole">
              <mc:AlternateContent xmlns:mc="http://schemas.openxmlformats.org/markup-compatibility/2006">
                <mc:Choice xmlns:v="urn:schemas-microsoft-com:vml" Requires="v">
                  <p:oleObj spid="_x0000_s175113" r:id="rId19" imgW="139639" imgH="393529" progId="Equation.DSMT4">
                    <p:embed/>
                  </p:oleObj>
                </mc:Choice>
                <mc:Fallback>
                  <p:oleObj r:id="rId19" imgW="139639" imgH="393529" progId="Equation.DSMT4">
                    <p:embed/>
                    <p:pic>
                      <p:nvPicPr>
                        <p:cNvPr id="0" name="Object 6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93" y="1298"/>
                          <a:ext cx="133"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196" name="Object 700"/>
            <p:cNvGraphicFramePr>
              <a:graphicFrameLocks noChangeAspect="1"/>
            </p:cNvGraphicFramePr>
            <p:nvPr/>
          </p:nvGraphicFramePr>
          <p:xfrm>
            <a:off x="4513" y="1706"/>
            <a:ext cx="133" cy="363"/>
          </p:xfrm>
          <a:graphic>
            <a:graphicData uri="http://schemas.openxmlformats.org/presentationml/2006/ole">
              <mc:AlternateContent xmlns:mc="http://schemas.openxmlformats.org/markup-compatibility/2006">
                <mc:Choice xmlns:v="urn:schemas-microsoft-com:vml" Requires="v">
                  <p:oleObj spid="_x0000_s175114" r:id="rId20" imgW="139639" imgH="393529" progId="Equation.DSMT4">
                    <p:embed/>
                  </p:oleObj>
                </mc:Choice>
                <mc:Fallback>
                  <p:oleObj r:id="rId20" imgW="139639" imgH="393529" progId="Equation.DSMT4">
                    <p:embed/>
                    <p:pic>
                      <p:nvPicPr>
                        <p:cNvPr id="0" name="Object 7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3" y="1706"/>
                          <a:ext cx="133"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06836">
                                            <p:txEl>
                                              <p:pRg st="0" end="0"/>
                                            </p:txEl>
                                          </p:spTgt>
                                        </p:tgtEl>
                                        <p:attrNameLst>
                                          <p:attrName>style.visibility</p:attrName>
                                        </p:attrNameLst>
                                      </p:cBhvr>
                                      <p:to>
                                        <p:strVal val="visible"/>
                                      </p:to>
                                    </p:set>
                                    <p:anim calcmode="lin" valueType="num">
                                      <p:cBhvr additive="base">
                                        <p:cTn id="7" dur="500" fill="hold"/>
                                        <p:tgtEl>
                                          <p:spTgt spid="1068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8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6838">
                                            <p:txEl>
                                              <p:pRg st="0" end="0"/>
                                            </p:txEl>
                                          </p:spTgt>
                                        </p:tgtEl>
                                        <p:attrNameLst>
                                          <p:attrName>style.visibility</p:attrName>
                                        </p:attrNameLst>
                                      </p:cBhvr>
                                      <p:to>
                                        <p:strVal val="visible"/>
                                      </p:to>
                                    </p:set>
                                    <p:anim calcmode="lin" valueType="num">
                                      <p:cBhvr additive="base">
                                        <p:cTn id="13" dur="500" fill="hold"/>
                                        <p:tgtEl>
                                          <p:spTgt spid="10683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8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7184"/>
                                        </p:tgtEl>
                                        <p:attrNameLst>
                                          <p:attrName>style.visibility</p:attrName>
                                        </p:attrNameLst>
                                      </p:cBhvr>
                                      <p:to>
                                        <p:strVal val="visible"/>
                                      </p:to>
                                    </p:set>
                                    <p:anim calcmode="lin" valueType="num">
                                      <p:cBhvr additive="base">
                                        <p:cTn id="19" dur="500" fill="hold"/>
                                        <p:tgtEl>
                                          <p:spTgt spid="107184"/>
                                        </p:tgtEl>
                                        <p:attrNameLst>
                                          <p:attrName>ppt_x</p:attrName>
                                        </p:attrNameLst>
                                      </p:cBhvr>
                                      <p:tavLst>
                                        <p:tav tm="0">
                                          <p:val>
                                            <p:strVal val="0-#ppt_w/2"/>
                                          </p:val>
                                        </p:tav>
                                        <p:tav tm="100000">
                                          <p:val>
                                            <p:strVal val="#ppt_x"/>
                                          </p:val>
                                        </p:tav>
                                      </p:tavLst>
                                    </p:anim>
                                    <p:anim calcmode="lin" valueType="num">
                                      <p:cBhvr additive="base">
                                        <p:cTn id="20" dur="500" fill="hold"/>
                                        <p:tgtEl>
                                          <p:spTgt spid="10718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6948"/>
                                        </p:tgtEl>
                                        <p:attrNameLst>
                                          <p:attrName>style.visibility</p:attrName>
                                        </p:attrNameLst>
                                      </p:cBhvr>
                                      <p:to>
                                        <p:strVal val="visible"/>
                                      </p:to>
                                    </p:set>
                                    <p:anim calcmode="lin" valueType="num">
                                      <p:cBhvr additive="base">
                                        <p:cTn id="25" dur="500" fill="hold"/>
                                        <p:tgtEl>
                                          <p:spTgt spid="106948"/>
                                        </p:tgtEl>
                                        <p:attrNameLst>
                                          <p:attrName>ppt_x</p:attrName>
                                        </p:attrNameLst>
                                      </p:cBhvr>
                                      <p:tavLst>
                                        <p:tav tm="0">
                                          <p:val>
                                            <p:strVal val="0-#ppt_w/2"/>
                                          </p:val>
                                        </p:tav>
                                        <p:tav tm="100000">
                                          <p:val>
                                            <p:strVal val="#ppt_x"/>
                                          </p:val>
                                        </p:tav>
                                      </p:tavLst>
                                    </p:anim>
                                    <p:anim calcmode="lin" valueType="num">
                                      <p:cBhvr additive="base">
                                        <p:cTn id="26" dur="500" fill="hold"/>
                                        <p:tgtEl>
                                          <p:spTgt spid="10694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7191"/>
                                        </p:tgtEl>
                                        <p:attrNameLst>
                                          <p:attrName>style.visibility</p:attrName>
                                        </p:attrNameLst>
                                      </p:cBhvr>
                                      <p:to>
                                        <p:strVal val="visible"/>
                                      </p:to>
                                    </p:set>
                                    <p:anim calcmode="lin" valueType="num">
                                      <p:cBhvr additive="base">
                                        <p:cTn id="31" dur="500" fill="hold"/>
                                        <p:tgtEl>
                                          <p:spTgt spid="107191"/>
                                        </p:tgtEl>
                                        <p:attrNameLst>
                                          <p:attrName>ppt_x</p:attrName>
                                        </p:attrNameLst>
                                      </p:cBhvr>
                                      <p:tavLst>
                                        <p:tav tm="0">
                                          <p:val>
                                            <p:strVal val="#ppt_x"/>
                                          </p:val>
                                        </p:tav>
                                        <p:tav tm="100000">
                                          <p:val>
                                            <p:strVal val="#ppt_x"/>
                                          </p:val>
                                        </p:tav>
                                      </p:tavLst>
                                    </p:anim>
                                    <p:anim calcmode="lin" valueType="num">
                                      <p:cBhvr additive="base">
                                        <p:cTn id="32" dur="500" fill="hold"/>
                                        <p:tgtEl>
                                          <p:spTgt spid="10719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7060"/>
                                        </p:tgtEl>
                                        <p:attrNameLst>
                                          <p:attrName>style.visibility</p:attrName>
                                        </p:attrNameLst>
                                      </p:cBhvr>
                                      <p:to>
                                        <p:strVal val="visible"/>
                                      </p:to>
                                    </p:set>
                                    <p:anim calcmode="lin" valueType="num">
                                      <p:cBhvr additive="base">
                                        <p:cTn id="37" dur="500" fill="hold"/>
                                        <p:tgtEl>
                                          <p:spTgt spid="107060"/>
                                        </p:tgtEl>
                                        <p:attrNameLst>
                                          <p:attrName>ppt_x</p:attrName>
                                        </p:attrNameLst>
                                      </p:cBhvr>
                                      <p:tavLst>
                                        <p:tav tm="0">
                                          <p:val>
                                            <p:strVal val="#ppt_x"/>
                                          </p:val>
                                        </p:tav>
                                        <p:tav tm="100000">
                                          <p:val>
                                            <p:strVal val="#ppt_x"/>
                                          </p:val>
                                        </p:tav>
                                      </p:tavLst>
                                    </p:anim>
                                    <p:anim calcmode="lin" valueType="num">
                                      <p:cBhvr additive="base">
                                        <p:cTn id="38" dur="500" fill="hold"/>
                                        <p:tgtEl>
                                          <p:spTgt spid="10706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107198"/>
                                        </p:tgtEl>
                                        <p:attrNameLst>
                                          <p:attrName>style.visibility</p:attrName>
                                        </p:attrNameLst>
                                      </p:cBhvr>
                                      <p:to>
                                        <p:strVal val="visible"/>
                                      </p:to>
                                    </p:set>
                                    <p:anim calcmode="lin" valueType="num">
                                      <p:cBhvr additive="base">
                                        <p:cTn id="43" dur="500" fill="hold"/>
                                        <p:tgtEl>
                                          <p:spTgt spid="107198"/>
                                        </p:tgtEl>
                                        <p:attrNameLst>
                                          <p:attrName>ppt_x</p:attrName>
                                        </p:attrNameLst>
                                      </p:cBhvr>
                                      <p:tavLst>
                                        <p:tav tm="0">
                                          <p:val>
                                            <p:strVal val="1+#ppt_w/2"/>
                                          </p:val>
                                        </p:tav>
                                        <p:tav tm="100000">
                                          <p:val>
                                            <p:strVal val="#ppt_x"/>
                                          </p:val>
                                        </p:tav>
                                      </p:tavLst>
                                    </p:anim>
                                    <p:anim calcmode="lin" valueType="num">
                                      <p:cBhvr additive="base">
                                        <p:cTn id="44" dur="500" fill="hold"/>
                                        <p:tgtEl>
                                          <p:spTgt spid="10719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07169"/>
                                        </p:tgtEl>
                                        <p:attrNameLst>
                                          <p:attrName>style.visibility</p:attrName>
                                        </p:attrNameLst>
                                      </p:cBhvr>
                                      <p:to>
                                        <p:strVal val="visible"/>
                                      </p:to>
                                    </p:set>
                                    <p:anim calcmode="lin" valueType="num">
                                      <p:cBhvr additive="base">
                                        <p:cTn id="49" dur="500" fill="hold"/>
                                        <p:tgtEl>
                                          <p:spTgt spid="107169"/>
                                        </p:tgtEl>
                                        <p:attrNameLst>
                                          <p:attrName>ppt_x</p:attrName>
                                        </p:attrNameLst>
                                      </p:cBhvr>
                                      <p:tavLst>
                                        <p:tav tm="0">
                                          <p:val>
                                            <p:strVal val="1+#ppt_w/2"/>
                                          </p:val>
                                        </p:tav>
                                        <p:tav tm="100000">
                                          <p:val>
                                            <p:strVal val="#ppt_x"/>
                                          </p:val>
                                        </p:tav>
                                      </p:tavLst>
                                    </p:anim>
                                    <p:anim calcmode="lin" valueType="num">
                                      <p:cBhvr additive="base">
                                        <p:cTn id="50" dur="500" fill="hold"/>
                                        <p:tgtEl>
                                          <p:spTgt spid="1071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5"/>
          <p:cNvSpPr>
            <a:spLocks noChangeArrowheads="1"/>
          </p:cNvSpPr>
          <p:nvPr/>
        </p:nvSpPr>
        <p:spPr bwMode="auto">
          <a:xfrm>
            <a:off x="611188" y="549275"/>
            <a:ext cx="3416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Arial" charset="0"/>
              </a:rPr>
              <a:t>(</a:t>
            </a:r>
            <a:r>
              <a:rPr lang="zh-CN" altLang="en-US">
                <a:cs typeface="Times New Roman" pitchFamily="18" charset="0"/>
              </a:rPr>
              <a:t>层次总排序</a:t>
            </a:r>
            <a:r>
              <a:rPr lang="en-US" altLang="zh-CN"/>
              <a:t>)</a:t>
            </a:r>
            <a:r>
              <a:rPr lang="zh-CN" altLang="en-US">
                <a:cs typeface="Times New Roman" pitchFamily="18" charset="0"/>
              </a:rPr>
              <a:t>如表</a:t>
            </a:r>
            <a:r>
              <a:rPr lang="en-US" altLang="zh-CN"/>
              <a:t>8.13</a:t>
            </a:r>
            <a:r>
              <a:rPr lang="zh-CN" altLang="en-US">
                <a:cs typeface="Times New Roman" pitchFamily="18" charset="0"/>
              </a:rPr>
              <a:t>所示。</a:t>
            </a:r>
            <a:r>
              <a:rPr lang="zh-CN" altLang="en-US"/>
              <a:t> </a:t>
            </a:r>
          </a:p>
        </p:txBody>
      </p:sp>
      <p:sp>
        <p:nvSpPr>
          <p:cNvPr id="107526" name="Rectangle 6"/>
          <p:cNvSpPr>
            <a:spLocks noChangeArrowheads="1"/>
          </p:cNvSpPr>
          <p:nvPr/>
        </p:nvSpPr>
        <p:spPr bwMode="auto">
          <a:xfrm>
            <a:off x="971550" y="1125538"/>
            <a:ext cx="882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表</a:t>
            </a:r>
            <a:r>
              <a:rPr lang="en-US" altLang="zh-CN"/>
              <a:t>8.13</a:t>
            </a:r>
          </a:p>
        </p:txBody>
      </p:sp>
      <p:graphicFrame>
        <p:nvGraphicFramePr>
          <p:cNvPr id="107815" name="Group 295"/>
          <p:cNvGraphicFramePr>
            <a:graphicFrameLocks noGrp="1"/>
          </p:cNvGraphicFramePr>
          <p:nvPr/>
        </p:nvGraphicFramePr>
        <p:xfrm>
          <a:off x="900113" y="1773238"/>
          <a:ext cx="7200900" cy="2951162"/>
        </p:xfrm>
        <a:graphic>
          <a:graphicData uri="http://schemas.openxmlformats.org/drawingml/2006/table">
            <a:tbl>
              <a:tblPr/>
              <a:tblGrid>
                <a:gridCol w="798512"/>
                <a:gridCol w="800100"/>
                <a:gridCol w="800100"/>
                <a:gridCol w="800100"/>
                <a:gridCol w="800100"/>
                <a:gridCol w="801688"/>
                <a:gridCol w="800100"/>
                <a:gridCol w="800100"/>
                <a:gridCol w="800100"/>
              </a:tblGrid>
              <a:tr h="839788">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准则</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研究课题</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发展前途</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待遇</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同事情况</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地理位置</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单位名气</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总排序权值</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1313">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准则层权值</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方案层</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工作</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0.28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0.77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0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单排序</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工作</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0.62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0.33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0.65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0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权值</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工作</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0.57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7812" name="Rectangle 292"/>
          <p:cNvSpPr>
            <a:spLocks noChangeArrowheads="1"/>
          </p:cNvSpPr>
          <p:nvPr/>
        </p:nvSpPr>
        <p:spPr bwMode="auto">
          <a:xfrm>
            <a:off x="611188" y="5103813"/>
            <a:ext cx="7632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根据层次总排序权值，该生最满意的工作为工作</a:t>
            </a:r>
            <a:r>
              <a:rPr lang="en-US" altLang="zh-CN"/>
              <a:t>1</a:t>
            </a:r>
            <a:r>
              <a:rPr lang="zh-CN" altLang="en-US"/>
              <a:t>。（由于篇幅限止，本例省略了一致性检验）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7525"/>
                                        </p:tgtEl>
                                        <p:attrNameLst>
                                          <p:attrName>style.visibility</p:attrName>
                                        </p:attrNameLst>
                                      </p:cBhvr>
                                      <p:to>
                                        <p:strVal val="visible"/>
                                      </p:to>
                                    </p:set>
                                    <p:anim calcmode="lin" valueType="num">
                                      <p:cBhvr additive="base">
                                        <p:cTn id="7" dur="500" fill="hold"/>
                                        <p:tgtEl>
                                          <p:spTgt spid="107525"/>
                                        </p:tgtEl>
                                        <p:attrNameLst>
                                          <p:attrName>ppt_x</p:attrName>
                                        </p:attrNameLst>
                                      </p:cBhvr>
                                      <p:tavLst>
                                        <p:tav tm="0">
                                          <p:val>
                                            <p:strVal val="0-#ppt_w/2"/>
                                          </p:val>
                                        </p:tav>
                                        <p:tav tm="100000">
                                          <p:val>
                                            <p:strVal val="#ppt_x"/>
                                          </p:val>
                                        </p:tav>
                                      </p:tavLst>
                                    </p:anim>
                                    <p:anim calcmode="lin" valueType="num">
                                      <p:cBhvr additive="base">
                                        <p:cTn id="8" dur="500" fill="hold"/>
                                        <p:tgtEl>
                                          <p:spTgt spid="1075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6"/>
                                        </p:tgtEl>
                                        <p:attrNameLst>
                                          <p:attrName>style.visibility</p:attrName>
                                        </p:attrNameLst>
                                      </p:cBhvr>
                                      <p:to>
                                        <p:strVal val="visible"/>
                                      </p:to>
                                    </p:set>
                                    <p:anim calcmode="lin" valueType="num">
                                      <p:cBhvr additive="base">
                                        <p:cTn id="13" dur="500" fill="hold"/>
                                        <p:tgtEl>
                                          <p:spTgt spid="107526"/>
                                        </p:tgtEl>
                                        <p:attrNameLst>
                                          <p:attrName>ppt_x</p:attrName>
                                        </p:attrNameLst>
                                      </p:cBhvr>
                                      <p:tavLst>
                                        <p:tav tm="0">
                                          <p:val>
                                            <p:strVal val="0-#ppt_w/2"/>
                                          </p:val>
                                        </p:tav>
                                        <p:tav tm="100000">
                                          <p:val>
                                            <p:strVal val="#ppt_x"/>
                                          </p:val>
                                        </p:tav>
                                      </p:tavLst>
                                    </p:anim>
                                    <p:anim calcmode="lin" valueType="num">
                                      <p:cBhvr additive="base">
                                        <p:cTn id="14" dur="500" fill="hold"/>
                                        <p:tgtEl>
                                          <p:spTgt spid="1075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7815"/>
                                        </p:tgtEl>
                                        <p:attrNameLst>
                                          <p:attrName>style.visibility</p:attrName>
                                        </p:attrNameLst>
                                      </p:cBhvr>
                                      <p:to>
                                        <p:strVal val="visible"/>
                                      </p:to>
                                    </p:set>
                                    <p:anim calcmode="lin" valueType="num">
                                      <p:cBhvr additive="base">
                                        <p:cTn id="19" dur="500" fill="hold"/>
                                        <p:tgtEl>
                                          <p:spTgt spid="107815"/>
                                        </p:tgtEl>
                                        <p:attrNameLst>
                                          <p:attrName>ppt_x</p:attrName>
                                        </p:attrNameLst>
                                      </p:cBhvr>
                                      <p:tavLst>
                                        <p:tav tm="0">
                                          <p:val>
                                            <p:strVal val="0-#ppt_w/2"/>
                                          </p:val>
                                        </p:tav>
                                        <p:tav tm="100000">
                                          <p:val>
                                            <p:strVal val="#ppt_x"/>
                                          </p:val>
                                        </p:tav>
                                      </p:tavLst>
                                    </p:anim>
                                    <p:anim calcmode="lin" valueType="num">
                                      <p:cBhvr additive="base">
                                        <p:cTn id="20" dur="500" fill="hold"/>
                                        <p:tgtEl>
                                          <p:spTgt spid="10781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7812">
                                            <p:txEl>
                                              <p:pRg st="0" end="0"/>
                                            </p:txEl>
                                          </p:spTgt>
                                        </p:tgtEl>
                                        <p:attrNameLst>
                                          <p:attrName>style.visibility</p:attrName>
                                        </p:attrNameLst>
                                      </p:cBhvr>
                                      <p:to>
                                        <p:strVal val="visible"/>
                                      </p:to>
                                    </p:set>
                                    <p:anim calcmode="lin" valueType="num">
                                      <p:cBhvr additive="base">
                                        <p:cTn id="25" dur="500" fill="hold"/>
                                        <p:tgtEl>
                                          <p:spTgt spid="10781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8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p:bldP spid="10752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ChangeArrowheads="1"/>
          </p:cNvSpPr>
          <p:nvPr/>
        </p:nvSpPr>
        <p:spPr bwMode="auto">
          <a:xfrm>
            <a:off x="684213" y="404813"/>
            <a:ext cx="236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8000"/>
                </a:solidFill>
                <a:cs typeface="Times New Roman" pitchFamily="18" charset="0"/>
              </a:rPr>
              <a:t>例</a:t>
            </a:r>
            <a:r>
              <a:rPr lang="en-US" altLang="zh-CN">
                <a:solidFill>
                  <a:srgbClr val="008000"/>
                </a:solidFill>
              </a:rPr>
              <a:t>8.16</a:t>
            </a:r>
            <a:r>
              <a:rPr lang="en-US" altLang="zh-CN">
                <a:latin typeface="Arial" charset="0"/>
              </a:rPr>
              <a:t>  </a:t>
            </a:r>
            <a:r>
              <a:rPr lang="zh-CN" altLang="en-US">
                <a:cs typeface="Times New Roman" pitchFamily="18" charset="0"/>
              </a:rPr>
              <a:t>作品评比。</a:t>
            </a:r>
            <a:r>
              <a:rPr lang="zh-CN" altLang="en-US"/>
              <a:t> </a:t>
            </a:r>
          </a:p>
        </p:txBody>
      </p:sp>
      <p:sp>
        <p:nvSpPr>
          <p:cNvPr id="108550" name="Rectangle 6"/>
          <p:cNvSpPr>
            <a:spLocks noChangeArrowheads="1"/>
          </p:cNvSpPr>
          <p:nvPr/>
        </p:nvSpPr>
        <p:spPr bwMode="auto">
          <a:xfrm>
            <a:off x="395288" y="908050"/>
            <a:ext cx="8208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电影或文学作品评奖时，根据有关部门规定，评判标准有教育性、艺术性和娱乐性，设其间建立的成对比较矩阵为</a:t>
            </a:r>
          </a:p>
        </p:txBody>
      </p:sp>
      <p:sp>
        <p:nvSpPr>
          <p:cNvPr id="108552" name="Rectangle 8"/>
          <p:cNvSpPr>
            <a:spLocks noChangeArrowheads="1"/>
          </p:cNvSpPr>
          <p:nvPr/>
        </p:nvSpPr>
        <p:spPr bwMode="auto">
          <a:xfrm>
            <a:off x="0" y="2805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8551" name="Object 7"/>
          <p:cNvGraphicFramePr>
            <a:graphicFrameLocks noChangeAspect="1"/>
          </p:cNvGraphicFramePr>
          <p:nvPr/>
        </p:nvGraphicFramePr>
        <p:xfrm>
          <a:off x="2195513" y="1700213"/>
          <a:ext cx="2232025" cy="2174875"/>
        </p:xfrm>
        <a:graphic>
          <a:graphicData uri="http://schemas.openxmlformats.org/presentationml/2006/ole">
            <mc:AlternateContent xmlns:mc="http://schemas.openxmlformats.org/markup-compatibility/2006">
              <mc:Choice xmlns:v="urn:schemas-microsoft-com:vml" Requires="v">
                <p:oleObj spid="_x0000_s108560" r:id="rId3" imgW="952500" imgH="1244600" progId="Equation.DSMT4">
                  <p:embed/>
                </p:oleObj>
              </mc:Choice>
              <mc:Fallback>
                <p:oleObj r:id="rId3" imgW="952500" imgH="1244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700213"/>
                        <a:ext cx="2232025" cy="217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3" name="Rectangle 9"/>
          <p:cNvSpPr>
            <a:spLocks noChangeArrowheads="1"/>
          </p:cNvSpPr>
          <p:nvPr/>
        </p:nvSpPr>
        <p:spPr bwMode="auto">
          <a:xfrm>
            <a:off x="755650" y="4076700"/>
            <a:ext cx="1462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由此可求得</a:t>
            </a:r>
          </a:p>
        </p:txBody>
      </p:sp>
      <p:sp>
        <p:nvSpPr>
          <p:cNvPr id="108555" name="Rectangle 11"/>
          <p:cNvSpPr>
            <a:spLocks noChangeArrowheads="1"/>
          </p:cNvSpPr>
          <p:nvPr/>
        </p:nvSpPr>
        <p:spPr bwMode="auto">
          <a:xfrm>
            <a:off x="755650" y="4652963"/>
            <a:ext cx="3025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0">
                <a:latin typeface="Arial" charset="0"/>
              </a:rPr>
              <a:t>W = (0.158,0.187,0.656)</a:t>
            </a:r>
            <a:r>
              <a:rPr lang="en-US" altLang="zh-CN" b="0" i="1" baseline="30000">
                <a:latin typeface="Arial" charset="0"/>
              </a:rPr>
              <a:t>T</a:t>
            </a:r>
          </a:p>
        </p:txBody>
      </p:sp>
      <p:sp>
        <p:nvSpPr>
          <p:cNvPr id="108558" name="Rectangle 1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8559" name="Group 15"/>
          <p:cNvGrpSpPr>
            <a:grpSpLocks/>
          </p:cNvGrpSpPr>
          <p:nvPr/>
        </p:nvGrpSpPr>
        <p:grpSpPr bwMode="auto">
          <a:xfrm>
            <a:off x="750888" y="5160963"/>
            <a:ext cx="4108450" cy="500062"/>
            <a:chOff x="249" y="2888"/>
            <a:chExt cx="2588" cy="315"/>
          </a:xfrm>
        </p:grpSpPr>
        <p:sp>
          <p:nvSpPr>
            <p:cNvPr id="108556" name="Text Box 12"/>
            <p:cNvSpPr txBox="1">
              <a:spLocks noChangeArrowheads="1"/>
            </p:cNvSpPr>
            <p:nvPr/>
          </p:nvSpPr>
          <p:spPr bwMode="auto">
            <a:xfrm>
              <a:off x="1338" y="2931"/>
              <a:ext cx="1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a:t>
              </a:r>
              <a:r>
                <a:rPr lang="en-US" altLang="zh-CN" i="1"/>
                <a:t>CR</a:t>
              </a:r>
              <a:r>
                <a:rPr lang="en-US" altLang="zh-CN"/>
                <a:t> = 0.048 (&lt; 0.1)</a:t>
              </a:r>
            </a:p>
          </p:txBody>
        </p:sp>
        <p:graphicFrame>
          <p:nvGraphicFramePr>
            <p:cNvPr id="108557" name="Object 13"/>
            <p:cNvGraphicFramePr>
              <a:graphicFrameLocks noChangeAspect="1"/>
            </p:cNvGraphicFramePr>
            <p:nvPr/>
          </p:nvGraphicFramePr>
          <p:xfrm>
            <a:off x="249" y="2888"/>
            <a:ext cx="1043" cy="315"/>
          </p:xfrm>
          <a:graphic>
            <a:graphicData uri="http://schemas.openxmlformats.org/presentationml/2006/ole">
              <mc:AlternateContent xmlns:mc="http://schemas.openxmlformats.org/markup-compatibility/2006">
                <mc:Choice xmlns:v="urn:schemas-microsoft-com:vml" Requires="v">
                  <p:oleObj spid="_x0000_s108561" r:id="rId5" imgW="787400" imgH="241300" progId="Equation.DSMT4">
                    <p:embed/>
                  </p:oleObj>
                </mc:Choice>
                <mc:Fallback>
                  <p:oleObj r:id="rId5" imgW="787400" imgH="2413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 y="2888"/>
                          <a:ext cx="1043"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8549"/>
                                        </p:tgtEl>
                                        <p:attrNameLst>
                                          <p:attrName>style.visibility</p:attrName>
                                        </p:attrNameLst>
                                      </p:cBhvr>
                                      <p:to>
                                        <p:strVal val="visible"/>
                                      </p:to>
                                    </p:set>
                                    <p:anim calcmode="lin" valueType="num">
                                      <p:cBhvr additive="base">
                                        <p:cTn id="7" dur="500" fill="hold"/>
                                        <p:tgtEl>
                                          <p:spTgt spid="108549"/>
                                        </p:tgtEl>
                                        <p:attrNameLst>
                                          <p:attrName>ppt_x</p:attrName>
                                        </p:attrNameLst>
                                      </p:cBhvr>
                                      <p:tavLst>
                                        <p:tav tm="0">
                                          <p:val>
                                            <p:strVal val="0-#ppt_w/2"/>
                                          </p:val>
                                        </p:tav>
                                        <p:tav tm="100000">
                                          <p:val>
                                            <p:strVal val="#ppt_x"/>
                                          </p:val>
                                        </p:tav>
                                      </p:tavLst>
                                    </p:anim>
                                    <p:anim calcmode="lin" valueType="num">
                                      <p:cBhvr additive="base">
                                        <p:cTn id="8" dur="500" fill="hold"/>
                                        <p:tgtEl>
                                          <p:spTgt spid="1085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50"/>
                                        </p:tgtEl>
                                        <p:attrNameLst>
                                          <p:attrName>style.visibility</p:attrName>
                                        </p:attrNameLst>
                                      </p:cBhvr>
                                      <p:to>
                                        <p:strVal val="visible"/>
                                      </p:to>
                                    </p:set>
                                    <p:anim calcmode="lin" valueType="num">
                                      <p:cBhvr additive="base">
                                        <p:cTn id="13" dur="500" fill="hold"/>
                                        <p:tgtEl>
                                          <p:spTgt spid="108550"/>
                                        </p:tgtEl>
                                        <p:attrNameLst>
                                          <p:attrName>ppt_x</p:attrName>
                                        </p:attrNameLst>
                                      </p:cBhvr>
                                      <p:tavLst>
                                        <p:tav tm="0">
                                          <p:val>
                                            <p:strVal val="0-#ppt_w/2"/>
                                          </p:val>
                                        </p:tav>
                                        <p:tav tm="100000">
                                          <p:val>
                                            <p:strVal val="#ppt_x"/>
                                          </p:val>
                                        </p:tav>
                                      </p:tavLst>
                                    </p:anim>
                                    <p:anim calcmode="lin" valueType="num">
                                      <p:cBhvr additive="base">
                                        <p:cTn id="14" dur="500" fill="hold"/>
                                        <p:tgtEl>
                                          <p:spTgt spid="10855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8551"/>
                                        </p:tgtEl>
                                        <p:attrNameLst>
                                          <p:attrName>style.visibility</p:attrName>
                                        </p:attrNameLst>
                                      </p:cBhvr>
                                      <p:to>
                                        <p:strVal val="visible"/>
                                      </p:to>
                                    </p:set>
                                    <p:anim calcmode="lin" valueType="num">
                                      <p:cBhvr additive="base">
                                        <p:cTn id="19" dur="500" fill="hold"/>
                                        <p:tgtEl>
                                          <p:spTgt spid="108551"/>
                                        </p:tgtEl>
                                        <p:attrNameLst>
                                          <p:attrName>ppt_x</p:attrName>
                                        </p:attrNameLst>
                                      </p:cBhvr>
                                      <p:tavLst>
                                        <p:tav tm="0">
                                          <p:val>
                                            <p:strVal val="0-#ppt_w/2"/>
                                          </p:val>
                                        </p:tav>
                                        <p:tav tm="100000">
                                          <p:val>
                                            <p:strVal val="#ppt_x"/>
                                          </p:val>
                                        </p:tav>
                                      </p:tavLst>
                                    </p:anim>
                                    <p:anim calcmode="lin" valueType="num">
                                      <p:cBhvr additive="base">
                                        <p:cTn id="20" dur="500" fill="hold"/>
                                        <p:tgtEl>
                                          <p:spTgt spid="10855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8553"/>
                                        </p:tgtEl>
                                        <p:attrNameLst>
                                          <p:attrName>style.visibility</p:attrName>
                                        </p:attrNameLst>
                                      </p:cBhvr>
                                      <p:to>
                                        <p:strVal val="visible"/>
                                      </p:to>
                                    </p:set>
                                    <p:anim calcmode="lin" valueType="num">
                                      <p:cBhvr additive="base">
                                        <p:cTn id="25" dur="500" fill="hold"/>
                                        <p:tgtEl>
                                          <p:spTgt spid="108553"/>
                                        </p:tgtEl>
                                        <p:attrNameLst>
                                          <p:attrName>ppt_x</p:attrName>
                                        </p:attrNameLst>
                                      </p:cBhvr>
                                      <p:tavLst>
                                        <p:tav tm="0">
                                          <p:val>
                                            <p:strVal val="0-#ppt_w/2"/>
                                          </p:val>
                                        </p:tav>
                                        <p:tav tm="100000">
                                          <p:val>
                                            <p:strVal val="#ppt_x"/>
                                          </p:val>
                                        </p:tav>
                                      </p:tavLst>
                                    </p:anim>
                                    <p:anim calcmode="lin" valueType="num">
                                      <p:cBhvr additive="base">
                                        <p:cTn id="26" dur="500" fill="hold"/>
                                        <p:tgtEl>
                                          <p:spTgt spid="10855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8555"/>
                                        </p:tgtEl>
                                        <p:attrNameLst>
                                          <p:attrName>style.visibility</p:attrName>
                                        </p:attrNameLst>
                                      </p:cBhvr>
                                      <p:to>
                                        <p:strVal val="visible"/>
                                      </p:to>
                                    </p:set>
                                    <p:anim calcmode="lin" valueType="num">
                                      <p:cBhvr additive="base">
                                        <p:cTn id="31" dur="500" fill="hold"/>
                                        <p:tgtEl>
                                          <p:spTgt spid="108555"/>
                                        </p:tgtEl>
                                        <p:attrNameLst>
                                          <p:attrName>ppt_x</p:attrName>
                                        </p:attrNameLst>
                                      </p:cBhvr>
                                      <p:tavLst>
                                        <p:tav tm="0">
                                          <p:val>
                                            <p:strVal val="0-#ppt_w/2"/>
                                          </p:val>
                                        </p:tav>
                                        <p:tav tm="100000">
                                          <p:val>
                                            <p:strVal val="#ppt_x"/>
                                          </p:val>
                                        </p:tav>
                                      </p:tavLst>
                                    </p:anim>
                                    <p:anim calcmode="lin" valueType="num">
                                      <p:cBhvr additive="base">
                                        <p:cTn id="32" dur="500" fill="hold"/>
                                        <p:tgtEl>
                                          <p:spTgt spid="10855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8559"/>
                                        </p:tgtEl>
                                        <p:attrNameLst>
                                          <p:attrName>style.visibility</p:attrName>
                                        </p:attrNameLst>
                                      </p:cBhvr>
                                      <p:to>
                                        <p:strVal val="visible"/>
                                      </p:to>
                                    </p:set>
                                    <p:anim calcmode="lin" valueType="num">
                                      <p:cBhvr additive="base">
                                        <p:cTn id="37" dur="500" fill="hold"/>
                                        <p:tgtEl>
                                          <p:spTgt spid="108559"/>
                                        </p:tgtEl>
                                        <p:attrNameLst>
                                          <p:attrName>ppt_x</p:attrName>
                                        </p:attrNameLst>
                                      </p:cBhvr>
                                      <p:tavLst>
                                        <p:tav tm="0">
                                          <p:val>
                                            <p:strVal val="0-#ppt_w/2"/>
                                          </p:val>
                                        </p:tav>
                                        <p:tav tm="100000">
                                          <p:val>
                                            <p:strVal val="#ppt_x"/>
                                          </p:val>
                                        </p:tav>
                                      </p:tavLst>
                                    </p:anim>
                                    <p:anim calcmode="lin" valueType="num">
                                      <p:cBhvr additive="base">
                                        <p:cTn id="38" dur="500" fill="hold"/>
                                        <p:tgtEl>
                                          <p:spTgt spid="1085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p:bldP spid="108550" grpId="0"/>
      <p:bldP spid="108553" grpId="0"/>
      <p:bldP spid="108555" grpId="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2378</TotalTime>
  <Words>15170</Words>
  <Application>Microsoft Office PowerPoint</Application>
  <PresentationFormat>全屏显示(4:3)</PresentationFormat>
  <Paragraphs>1197</Paragraphs>
  <Slides>102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102</vt:i4>
      </vt:variant>
    </vt:vector>
  </HeadingPairs>
  <TitlesOfParts>
    <vt:vector size="116" baseType="lpstr">
      <vt:lpstr>Arial</vt:lpstr>
      <vt:lpstr>宋体</vt:lpstr>
      <vt:lpstr>Times New Roman</vt:lpstr>
      <vt:lpstr>Wingdings</vt:lpstr>
      <vt:lpstr>Arial Black</vt:lpstr>
      <vt:lpstr>隶书</vt:lpstr>
      <vt:lpstr>华文行楷</vt:lpstr>
      <vt:lpstr>楷体_GB2312</vt:lpstr>
      <vt:lpstr>幼圆</vt:lpstr>
      <vt:lpstr>黑体</vt:lpstr>
      <vt:lpstr>Pixel</vt:lpstr>
      <vt:lpstr>Equation.DSMT4</vt:lpstr>
      <vt:lpstr>Microsoft 公式 3.0</vt:lpstr>
      <vt:lpstr>MathType 5.0 Equation</vt:lpstr>
      <vt:lpstr>第八章  对策与决策模型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对策与决策模型</dc:title>
  <dc:creator>KIS</dc:creator>
  <cp:lastModifiedBy>lynn</cp:lastModifiedBy>
  <cp:revision>49</cp:revision>
  <dcterms:created xsi:type="dcterms:W3CDTF">2004-04-05T01:55:36Z</dcterms:created>
  <dcterms:modified xsi:type="dcterms:W3CDTF">2010-12-08T11:27:09Z</dcterms:modified>
</cp:coreProperties>
</file>